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slideLayouts/slideLayout15.xml" ContentType="application/vnd.openxmlformats-officedocument.presentationml.slideLayout+xml"/>
  <Override PartName="/ppt/theme/theme4.xml" ContentType="application/vnd.openxmlformats-officedocument.theme+xml"/>
  <Override PartName="/ppt/slideLayouts/slideLayout16.xml" ContentType="application/vnd.openxmlformats-officedocument.presentationml.slideLayout+xml"/>
  <Override PartName="/ppt/theme/theme5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 bookmarkIdSeed="2">
  <p:sldMasterIdLst>
    <p:sldMasterId id="2147483649" r:id="rId1"/>
    <p:sldMasterId id="2147483691" r:id="rId2"/>
    <p:sldMasterId id="2147483693" r:id="rId3"/>
    <p:sldMasterId id="2147483703" r:id="rId4"/>
    <p:sldMasterId id="2147483815" r:id="rId5"/>
    <p:sldMasterId id="2147483817" r:id="rId6"/>
  </p:sldMasterIdLst>
  <p:notesMasterIdLst>
    <p:notesMasterId r:id="rId47"/>
  </p:notesMasterIdLst>
  <p:handoutMasterIdLst>
    <p:handoutMasterId r:id="rId48"/>
  </p:handoutMasterIdLst>
  <p:sldIdLst>
    <p:sldId id="4364" r:id="rId7"/>
    <p:sldId id="565" r:id="rId8"/>
    <p:sldId id="566" r:id="rId9"/>
    <p:sldId id="3416" r:id="rId10"/>
    <p:sldId id="4323" r:id="rId11"/>
    <p:sldId id="4438" r:id="rId12"/>
    <p:sldId id="4474" r:id="rId13"/>
    <p:sldId id="4503" r:id="rId14"/>
    <p:sldId id="4504" r:id="rId15"/>
    <p:sldId id="3486" r:id="rId16"/>
    <p:sldId id="3686" r:id="rId17"/>
    <p:sldId id="4502" r:id="rId18"/>
    <p:sldId id="4505" r:id="rId19"/>
    <p:sldId id="3930" r:id="rId20"/>
    <p:sldId id="4430" r:id="rId21"/>
    <p:sldId id="4506" r:id="rId22"/>
    <p:sldId id="4507" r:id="rId23"/>
    <p:sldId id="4508" r:id="rId24"/>
    <p:sldId id="3441" r:id="rId25"/>
    <p:sldId id="4146" r:id="rId26"/>
    <p:sldId id="4509" r:id="rId27"/>
    <p:sldId id="4510" r:id="rId28"/>
    <p:sldId id="4500" r:id="rId29"/>
    <p:sldId id="4501" r:id="rId30"/>
    <p:sldId id="4511" r:id="rId31"/>
    <p:sldId id="4512" r:id="rId32"/>
    <p:sldId id="4513" r:id="rId33"/>
    <p:sldId id="4514" r:id="rId34"/>
    <p:sldId id="4456" r:id="rId35"/>
    <p:sldId id="4516" r:id="rId36"/>
    <p:sldId id="4517" r:id="rId37"/>
    <p:sldId id="4518" r:id="rId38"/>
    <p:sldId id="4519" r:id="rId39"/>
    <p:sldId id="4515" r:id="rId40"/>
    <p:sldId id="4497" r:id="rId41"/>
    <p:sldId id="4498" r:id="rId42"/>
    <p:sldId id="4499" r:id="rId43"/>
    <p:sldId id="1391" r:id="rId44"/>
    <p:sldId id="4471" r:id="rId45"/>
    <p:sldId id="627" r:id="rId46"/>
  </p:sldIdLst>
  <p:sldSz cx="9144000" cy="6858000" type="screen4x3"/>
  <p:notesSz cx="7077075" cy="93630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2602"/>
    <a:srgbClr val="D5DDA3"/>
    <a:srgbClr val="848484"/>
    <a:srgbClr val="FF66FF"/>
    <a:srgbClr val="FFFF00"/>
    <a:srgbClr val="CC9900"/>
    <a:srgbClr val="996633"/>
    <a:srgbClr val="663300"/>
    <a:srgbClr val="285633"/>
    <a:srgbClr val="CC0000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115" autoAdjust="0"/>
    <p:restoredTop sz="91254" autoAdjust="0"/>
  </p:normalViewPr>
  <p:slideViewPr>
    <p:cSldViewPr>
      <p:cViewPr varScale="1">
        <p:scale>
          <a:sx n="118" d="100"/>
          <a:sy n="118" d="100"/>
        </p:scale>
        <p:origin x="1068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2298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100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slide" Target="slides/slide35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2.xml"/><Relationship Id="rId51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66733" cy="468154"/>
          </a:xfrm>
          <a:prstGeom prst="rect">
            <a:avLst/>
          </a:prstGeom>
        </p:spPr>
        <p:txBody>
          <a:bodyPr vert="horz" lIns="93932" tIns="46966" rIns="93932" bIns="46966" rtlCol="0"/>
          <a:lstStyle>
            <a:lvl1pPr algn="l">
              <a:defRPr sz="1200"/>
            </a:lvl1pPr>
          </a:lstStyle>
          <a:p>
            <a:endParaRPr lang="es-P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08705" y="0"/>
            <a:ext cx="3066733" cy="468154"/>
          </a:xfrm>
          <a:prstGeom prst="rect">
            <a:avLst/>
          </a:prstGeom>
        </p:spPr>
        <p:txBody>
          <a:bodyPr vert="horz" lIns="93932" tIns="46966" rIns="93932" bIns="46966" rtlCol="0"/>
          <a:lstStyle>
            <a:lvl1pPr algn="r">
              <a:defRPr sz="1200"/>
            </a:lvl1pPr>
          </a:lstStyle>
          <a:p>
            <a:fld id="{4A8DE024-E918-4E64-9A15-A46A6E4885D2}" type="datetimeFigureOut">
              <a:rPr lang="en-US" smtClean="0"/>
              <a:pPr/>
              <a:t>6/23/2015</a:t>
            </a:fld>
            <a:endParaRPr lang="es-P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93297"/>
            <a:ext cx="3066733" cy="468154"/>
          </a:xfrm>
          <a:prstGeom prst="rect">
            <a:avLst/>
          </a:prstGeom>
        </p:spPr>
        <p:txBody>
          <a:bodyPr vert="horz" lIns="93932" tIns="46966" rIns="93932" bIns="46966" rtlCol="0" anchor="b"/>
          <a:lstStyle>
            <a:lvl1pPr algn="l">
              <a:defRPr sz="1200"/>
            </a:lvl1pPr>
          </a:lstStyle>
          <a:p>
            <a:endParaRPr lang="es-P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08705" y="8893297"/>
            <a:ext cx="3066733" cy="468154"/>
          </a:xfrm>
          <a:prstGeom prst="rect">
            <a:avLst/>
          </a:prstGeom>
        </p:spPr>
        <p:txBody>
          <a:bodyPr vert="horz" lIns="93932" tIns="46966" rIns="93932" bIns="46966" rtlCol="0" anchor="b"/>
          <a:lstStyle>
            <a:lvl1pPr algn="r">
              <a:defRPr sz="1200"/>
            </a:lvl1pPr>
          </a:lstStyle>
          <a:p>
            <a:fld id="{443DB4A4-8A09-43B9-B8E9-F59D4F18FB14}" type="slidenum">
              <a:rPr lang="es-PR" smtClean="0"/>
              <a:pPr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34780483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66733" cy="468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32" tIns="46966" rIns="93932" bIns="46966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08705" y="0"/>
            <a:ext cx="3066733" cy="468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32" tIns="46966" rIns="93932" bIns="46966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96975" y="701675"/>
            <a:ext cx="4683125" cy="3511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7708" y="4447461"/>
            <a:ext cx="5661660" cy="4213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32" tIns="46966" rIns="93932" bIns="4696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93297"/>
            <a:ext cx="3066733" cy="468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32" tIns="46966" rIns="93932" bIns="46966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08705" y="8893297"/>
            <a:ext cx="3066733" cy="468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32" tIns="46966" rIns="93932" bIns="46966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6861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>
                <a:solidFill>
                  <a:srgbClr val="000000"/>
                </a:solidFill>
              </a:rPr>
              <a:pPr/>
              <a:t>1</a:t>
            </a:fld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023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14957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61192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62031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19013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85889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30228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49101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69078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343172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69780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C9417E-63BB-449D-BC72-FFE2165E801D}" type="slidenum">
              <a:rPr lang="en-US" smtClean="0">
                <a:solidFill>
                  <a:srgbClr val="000000"/>
                </a:solidFill>
              </a:rPr>
              <a:pPr/>
              <a:t>2</a:t>
            </a:fld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smtClean="0"/>
          </a:p>
        </p:txBody>
      </p:sp>
    </p:spTree>
    <p:extLst>
      <p:ext uri="{BB962C8B-B14F-4D97-AF65-F5344CB8AC3E}">
        <p14:creationId xmlns:p14="http://schemas.microsoft.com/office/powerpoint/2010/main" val="34792333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260085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531056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249723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89031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147200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229720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562806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3084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407371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22487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AEF668E-9D52-45FD-A50E-B390863C58B5}" type="slidenum">
              <a:rPr lang="en-US" smtClean="0">
                <a:solidFill>
                  <a:srgbClr val="000000"/>
                </a:solidFill>
              </a:rPr>
              <a:pPr/>
              <a:t>3</a:t>
            </a:fld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smtClean="0"/>
          </a:p>
        </p:txBody>
      </p:sp>
    </p:spTree>
    <p:extLst>
      <p:ext uri="{BB962C8B-B14F-4D97-AF65-F5344CB8AC3E}">
        <p14:creationId xmlns:p14="http://schemas.microsoft.com/office/powerpoint/2010/main" val="163978271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110999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577842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561638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982126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60886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22122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985060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87078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7"/>
          <p:cNvSpPr txBox="1">
            <a:spLocks noGrp="1" noChangeArrowheads="1"/>
          </p:cNvSpPr>
          <p:nvPr/>
        </p:nvSpPr>
        <p:spPr bwMode="auto">
          <a:xfrm>
            <a:off x="4008706" y="8893153"/>
            <a:ext cx="3066733" cy="468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925" tIns="46962" rIns="93925" bIns="46962" anchor="b"/>
          <a:lstStyle/>
          <a:p>
            <a:pPr algn="r"/>
            <a:fld id="{A81C3BFB-BBE1-4283-851A-447CDD52158C}" type="slidenum">
              <a:rPr lang="en-US" sz="1200">
                <a:solidFill>
                  <a:srgbClr val="000000"/>
                </a:solidFill>
                <a:latin typeface="Arial" charset="0"/>
              </a:rPr>
              <a:pPr algn="r"/>
              <a:t>38</a:t>
            </a:fld>
            <a:endParaRPr lang="en-US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61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smtClean="0"/>
          </a:p>
        </p:txBody>
      </p:sp>
    </p:spTree>
    <p:extLst>
      <p:ext uri="{BB962C8B-B14F-4D97-AF65-F5344CB8AC3E}">
        <p14:creationId xmlns:p14="http://schemas.microsoft.com/office/powerpoint/2010/main" val="263958002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>
                <a:solidFill>
                  <a:srgbClr val="000000"/>
                </a:solidFill>
              </a:rPr>
              <a:pPr/>
              <a:t>39</a:t>
            </a:fld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23990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336320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>
                <a:solidFill>
                  <a:srgbClr val="000000"/>
                </a:solidFill>
              </a:rPr>
              <a:pPr/>
              <a:t>40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6975" y="701675"/>
            <a:ext cx="4683125" cy="35115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2391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0770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03887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19446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46831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77195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15" name="Rectangle 11"/>
          <p:cNvSpPr>
            <a:spLocks noChangeArrowheads="1"/>
          </p:cNvSpPr>
          <p:nvPr/>
        </p:nvSpPr>
        <p:spPr bwMode="auto">
          <a:xfrm flipV="1">
            <a:off x="315913" y="3260725"/>
            <a:ext cx="8693150" cy="55563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17" name="Picture 16" descr="IBB2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2819400"/>
            <a:ext cx="1122680" cy="99060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321620-7B8A-449A-98FB-69EC33E1586B}" type="datetime1">
              <a:rPr lang="en-US">
                <a:solidFill>
                  <a:srgbClr val="000000"/>
                </a:solidFill>
              </a:rPr>
              <a:pPr/>
              <a:t>6/23/2015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426BC6-9C44-4822-8B07-F963A8030F4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15" name="Rectangle 11"/>
          <p:cNvSpPr>
            <a:spLocks noChangeArrowheads="1"/>
          </p:cNvSpPr>
          <p:nvPr/>
        </p:nvSpPr>
        <p:spPr bwMode="auto">
          <a:xfrm flipV="1">
            <a:off x="315913" y="3260725"/>
            <a:ext cx="8693150" cy="55563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>
              <a:solidFill>
                <a:srgbClr val="1C1C1C"/>
              </a:solidFill>
            </a:endParaRPr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>
              <a:solidFill>
                <a:srgbClr val="1C1C1C"/>
              </a:solidFill>
            </a:endParaRPr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>
                <a:solidFill>
                  <a:srgbClr val="1C1C1C"/>
                </a:solidFill>
              </a:rPr>
              <a:pPr/>
              <a:t>‹#›</a:t>
            </a:fld>
            <a:endParaRPr lang="en-US">
              <a:solidFill>
                <a:srgbClr val="1C1C1C"/>
              </a:solidFill>
            </a:endParaRPr>
          </a:p>
        </p:txBody>
      </p:sp>
      <p:pic>
        <p:nvPicPr>
          <p:cNvPr id="17" name="Picture 16" descr="IBB2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2819400"/>
            <a:ext cx="112268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521008"/>
      </p:ext>
    </p:extLst>
  </p:cSld>
  <p:clrMapOvr>
    <a:masterClrMapping/>
  </p:clrMapOvr>
  <p:transition>
    <p:fade thruBlk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5765880"/>
      </p:ext>
    </p:extLst>
  </p:cSld>
  <p:clrMapOvr>
    <a:masterClrMapping/>
  </p:clrMapOvr>
  <p:transition>
    <p:fade thruBlk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0383066"/>
      </p:ext>
    </p:extLst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7098384"/>
      </p:ext>
    </p:extLst>
  </p:cSld>
  <p:clrMapOvr>
    <a:masterClrMapping/>
  </p:clrMapOvr>
  <p:transition>
    <p:fade thruBlk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8634511"/>
      </p:ext>
    </p:extLst>
  </p:cSld>
  <p:clrMapOvr>
    <a:masterClrMapping/>
  </p:clrMapOvr>
  <p:transition>
    <p:fade thruBlk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894405"/>
      </p:ext>
    </p:extLst>
  </p:cSld>
  <p:clrMapOvr>
    <a:masterClrMapping/>
  </p:clrMapOvr>
  <p:transition>
    <p:fade thruBlk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7298072"/>
      </p:ext>
    </p:extLst>
  </p:cSld>
  <p:clrMapOvr>
    <a:masterClrMapping/>
  </p:clrMapOvr>
  <p:transition>
    <p:fade thruBlk="1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6687155"/>
      </p:ext>
    </p:extLst>
  </p:cSld>
  <p:clrMapOvr>
    <a:masterClrMapping/>
  </p:clrMapOvr>
  <p:transition>
    <p:fade thruBlk="1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9375541"/>
      </p:ext>
    </p:extLst>
  </p:cSld>
  <p:clrMapOvr>
    <a:masterClrMapping/>
  </p:clrMapOvr>
  <p:transition>
    <p:fade thruBlk="1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795259"/>
      </p:ext>
    </p:extLst>
  </p:cSld>
  <p:clrMapOvr>
    <a:masterClrMapping/>
  </p:clrMapOvr>
  <p:transition>
    <p:fade thruBlk="1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145386"/>
      </p:ext>
    </p:extLst>
  </p:cSld>
  <p:clrMapOvr>
    <a:masterClrMapping/>
  </p:clrMapOvr>
  <p:transition>
    <p:fade thruBlk="1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0560485"/>
      </p:ext>
    </p:extLst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5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5" name="Picture 14" descr="IBB2.jp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039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  <p:sldLayoutId id="2147483819" r:id="rId2"/>
    <p:sldLayoutId id="2147483820" r:id="rId3"/>
    <p:sldLayoutId id="2147483821" r:id="rId4"/>
    <p:sldLayoutId id="2147483822" r:id="rId5"/>
    <p:sldLayoutId id="2147483823" r:id="rId6"/>
    <p:sldLayoutId id="2147483824" r:id="rId7"/>
    <p:sldLayoutId id="2147483825" r:id="rId8"/>
    <p:sldLayoutId id="2147483826" r:id="rId9"/>
    <p:sldLayoutId id="2147483827" r:id="rId10"/>
    <p:sldLayoutId id="2147483828" r:id="rId11"/>
    <p:sldLayoutId id="2147483829" r:id="rId12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76200" y="-11723"/>
            <a:ext cx="9220200" cy="6912864"/>
          </a:xfrm>
          <a:prstGeom prst="rect">
            <a:avLst/>
          </a:prstGeom>
        </p:spPr>
      </p:pic>
      <p:sp>
        <p:nvSpPr>
          <p:cNvPr id="23859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28599" y="198715"/>
            <a:ext cx="8686800" cy="4191000"/>
          </a:xfrm>
          <a:solidFill>
            <a:schemeClr val="tx1">
              <a:alpha val="32000"/>
            </a:schemeClr>
          </a:solidFill>
          <a:ln/>
          <a:effectLst>
            <a:softEdge rad="127000"/>
          </a:effectLst>
        </p:spPr>
        <p:txBody>
          <a:bodyPr anchor="ctr"/>
          <a:lstStyle/>
          <a:p>
            <a:pPr marL="0" indent="0" algn="ctr">
              <a:buNone/>
            </a:pPr>
            <a:r>
              <a:rPr lang="es-ES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  <a:cs typeface="Calibri" pitchFamily="34" charset="0"/>
              </a:rPr>
              <a:t>Estudio #25 </a:t>
            </a:r>
            <a:endParaRPr lang="es-ES" sz="4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  <a:cs typeface="Calibri" pitchFamily="34" charset="0"/>
            </a:endParaRPr>
          </a:p>
          <a:p>
            <a:pPr marL="0" indent="0" algn="ctr">
              <a:buFontTx/>
              <a:buNone/>
            </a:pPr>
            <a:r>
              <a:rPr lang="es-ES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  <a:cs typeface="Calibri" pitchFamily="34" charset="0"/>
              </a:rPr>
              <a:t>Dios es mi Único Refugio</a:t>
            </a:r>
          </a:p>
          <a:p>
            <a:pPr marL="0" indent="0" algn="ctr">
              <a:buFontTx/>
              <a:buNone/>
            </a:pPr>
            <a:r>
              <a:rPr lang="es-ES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  <a:cs typeface="Calibri" pitchFamily="34" charset="0"/>
              </a:rPr>
              <a:t>(Salmos 9, 24, 62, 70, 71, 90 y 94)</a:t>
            </a:r>
            <a:endParaRPr lang="es-ES" sz="4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  <a:cs typeface="Calibri" pitchFamily="34" charset="0"/>
            </a:endParaRPr>
          </a:p>
          <a:p>
            <a:pPr marL="0" indent="0" algn="ctr">
              <a:buFontTx/>
              <a:buNone/>
            </a:pPr>
            <a:r>
              <a:rPr lang="es-ES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  <a:cs typeface="Calibri" pitchFamily="34" charset="0"/>
              </a:rPr>
              <a:t>23 </a:t>
            </a:r>
            <a:r>
              <a:rPr lang="es-ES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  <a:cs typeface="Calibri" pitchFamily="34" charset="0"/>
              </a:rPr>
              <a:t>de </a:t>
            </a:r>
            <a:r>
              <a:rPr lang="es-ES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  <a:cs typeface="Calibri" pitchFamily="34" charset="0"/>
              </a:rPr>
              <a:t>junio </a:t>
            </a:r>
            <a:r>
              <a:rPr lang="es-ES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  <a:cs typeface="Calibri" pitchFamily="34" charset="0"/>
              </a:rPr>
              <a:t>de 2015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5060951" y="6468785"/>
            <a:ext cx="3962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P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Iglesia Bíblica Bautista de </a:t>
            </a:r>
            <a:r>
              <a:rPr lang="es-P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Aguadilla</a:t>
            </a:r>
            <a:endParaRPr lang="es-P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33400" y="6472238"/>
            <a:ext cx="3352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PR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La Biblia Libro por Libro, CBP</a:t>
            </a:r>
            <a:r>
              <a:rPr lang="en-US" i="1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®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01113" y="6112430"/>
            <a:ext cx="842042" cy="745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/>
        </p:nvSpPr>
        <p:spPr>
          <a:xfrm>
            <a:off x="0" y="5715000"/>
            <a:ext cx="9143999" cy="397430"/>
          </a:xfrm>
          <a:prstGeom prst="rect">
            <a:avLst/>
          </a:prstGeom>
          <a:solidFill>
            <a:schemeClr val="tx1">
              <a:alpha val="44000"/>
            </a:schemeClr>
          </a:solidFill>
          <a:ln w="9525">
            <a:noFill/>
            <a:miter lim="800000"/>
            <a:headEnd/>
            <a:tailEnd/>
          </a:ln>
          <a:effectLst>
            <a:softEdge rad="1270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>
              <a:spcBef>
                <a:spcPct val="20000"/>
              </a:spcBef>
              <a:buClr>
                <a:srgbClr val="3333CC"/>
              </a:buClr>
              <a:buSzPct val="60000"/>
            </a:pPr>
            <a:r>
              <a:rPr lang="es-PR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Unidad </a:t>
            </a:r>
            <a:r>
              <a:rPr lang="es-PR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8: Cantos de Confianza</a:t>
            </a:r>
            <a:endParaRPr lang="es-PR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232500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8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t="13333" b="11110"/>
          <a:stretch/>
        </p:blipFill>
        <p:spPr>
          <a:xfrm>
            <a:off x="-5861" y="1676400"/>
            <a:ext cx="9149861" cy="5181600"/>
          </a:xfrm>
          <a:prstGeom prst="rect">
            <a:avLst/>
          </a:prstGeom>
        </p:spPr>
      </p:pic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993061" cy="1462087"/>
          </a:xfrm>
        </p:spPr>
        <p:txBody>
          <a:bodyPr/>
          <a:lstStyle/>
          <a:p>
            <a:r>
              <a:rPr lang="es-PR" dirty="0">
                <a:latin typeface="Candara" panose="020E0502030303020204" pitchFamily="34" charset="0"/>
                <a:cs typeface="Calibri" pitchFamily="34" charset="0"/>
              </a:rPr>
              <a:t>El único refugio que da </a:t>
            </a:r>
            <a:r>
              <a:rPr lang="es-PR" dirty="0" smtClean="0">
                <a:latin typeface="Candara" panose="020E0502030303020204" pitchFamily="34" charset="0"/>
                <a:cs typeface="Calibri" pitchFamily="34" charset="0"/>
              </a:rPr>
              <a:t>seguridad  </a:t>
            </a:r>
            <a:r>
              <a:rPr lang="es-PR" sz="4000" dirty="0" smtClean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</a:t>
            </a:r>
            <a:r>
              <a:rPr lang="es-PR" sz="40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62.1-2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chemeClr val="bg1"/>
                </a:solidFill>
              </a:rPr>
              <a:pPr algn="r">
                <a:defRPr/>
              </a:pPr>
              <a:t>10</a:t>
            </a:fld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419201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993061" cy="1462087"/>
          </a:xfrm>
        </p:spPr>
        <p:txBody>
          <a:bodyPr/>
          <a:lstStyle/>
          <a:p>
            <a:r>
              <a:rPr lang="es-PR" dirty="0">
                <a:latin typeface="Candara" panose="020E0502030303020204" pitchFamily="34" charset="0"/>
                <a:cs typeface="Calibri" pitchFamily="34" charset="0"/>
              </a:rPr>
              <a:t>El único refugio que da </a:t>
            </a:r>
            <a:r>
              <a:rPr lang="es-PR" dirty="0" smtClean="0">
                <a:latin typeface="Candara" panose="020E0502030303020204" pitchFamily="34" charset="0"/>
                <a:cs typeface="Calibri" pitchFamily="34" charset="0"/>
              </a:rPr>
              <a:t>seguridad  </a:t>
            </a:r>
            <a:r>
              <a:rPr lang="es-PR" sz="4000" dirty="0" smtClean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</a:t>
            </a:r>
            <a:r>
              <a:rPr lang="es-PR" sz="40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62.1-2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399" y="1981200"/>
            <a:ext cx="8794751" cy="4719638"/>
          </a:xfrm>
        </p:spPr>
        <p:txBody>
          <a:bodyPr>
            <a:normAutofit/>
          </a:bodyPr>
          <a:lstStyle/>
          <a:p>
            <a:r>
              <a:rPr lang="es-ES" dirty="0">
                <a:latin typeface="Candara" panose="020E0502030303020204" pitchFamily="34" charset="0"/>
              </a:rPr>
              <a:t>“</a:t>
            </a:r>
            <a:r>
              <a:rPr lang="es-ES" i="1" dirty="0">
                <a:latin typeface="Candara" panose="020E0502030303020204" pitchFamily="34" charset="0"/>
              </a:rPr>
              <a:t>En Dios solamente está acallada mi alma; De él viene mi salvación. El solamente es mi roca y mi salvación; Es mi refugio, no resbalaré mucho.</a:t>
            </a:r>
            <a:r>
              <a:rPr lang="es-ES" dirty="0">
                <a:latin typeface="Candara" panose="020E0502030303020204" pitchFamily="34" charset="0"/>
              </a:rPr>
              <a:t>” 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(Salmo 62.1–2, RVR60) </a:t>
            </a:r>
          </a:p>
        </p:txBody>
      </p:sp>
    </p:spTree>
    <p:extLst>
      <p:ext uri="{BB962C8B-B14F-4D97-AF65-F5344CB8AC3E}">
        <p14:creationId xmlns:p14="http://schemas.microsoft.com/office/powerpoint/2010/main" val="113496187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993061" cy="1462087"/>
          </a:xfrm>
        </p:spPr>
        <p:txBody>
          <a:bodyPr/>
          <a:lstStyle/>
          <a:p>
            <a:r>
              <a:rPr lang="es-PR" dirty="0">
                <a:latin typeface="Candara" panose="020E0502030303020204" pitchFamily="34" charset="0"/>
                <a:cs typeface="Calibri" pitchFamily="34" charset="0"/>
              </a:rPr>
              <a:t>El único refugio que da </a:t>
            </a:r>
            <a:r>
              <a:rPr lang="es-PR" dirty="0" smtClean="0">
                <a:latin typeface="Candara" panose="020E0502030303020204" pitchFamily="34" charset="0"/>
                <a:cs typeface="Calibri" pitchFamily="34" charset="0"/>
              </a:rPr>
              <a:t>seguridad  </a:t>
            </a:r>
            <a:r>
              <a:rPr lang="es-PR" sz="4000" dirty="0" smtClean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</a:t>
            </a:r>
            <a:r>
              <a:rPr lang="es-PR" sz="40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62.1-2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399" y="1981200"/>
            <a:ext cx="4800601" cy="4719638"/>
          </a:xfrm>
        </p:spPr>
        <p:txBody>
          <a:bodyPr>
            <a:normAutofit fontScale="92500" lnSpcReduction="10000"/>
          </a:bodyPr>
          <a:lstStyle/>
          <a:p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62:1–2. </a:t>
            </a:r>
            <a:r>
              <a:rPr lang="es-ES" dirty="0">
                <a:latin typeface="Candara" panose="020E0502030303020204" pitchFamily="34" charset="0"/>
              </a:rPr>
              <a:t>El tema de este salmo se presenta en el 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v. 1</a:t>
            </a:r>
            <a:r>
              <a:rPr lang="es-ES" dirty="0">
                <a:latin typeface="Candara" panose="020E0502030303020204" pitchFamily="34" charset="0"/>
              </a:rPr>
              <a:t>, donde David escribe: En Dios solamente está acallada mi alma.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Significa</a:t>
            </a:r>
            <a:r>
              <a:rPr lang="es-ES" dirty="0">
                <a:latin typeface="Candara" panose="020E0502030303020204" pitchFamily="34" charset="0"/>
              </a:rPr>
              <a:t>: “Solamente a Dios entrego el silencio de mi alma”; i.e., que sólo en el Señor podía presentarse en completa calma. </a:t>
            </a:r>
            <a:endParaRPr lang="es-ES" dirty="0" smtClean="0">
              <a:latin typeface="Candara" panose="020E0502030303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23914" y="1828800"/>
            <a:ext cx="4020085" cy="5048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96207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993061" cy="1462087"/>
          </a:xfrm>
        </p:spPr>
        <p:txBody>
          <a:bodyPr/>
          <a:lstStyle/>
          <a:p>
            <a:r>
              <a:rPr lang="es-PR" dirty="0">
                <a:latin typeface="Candara" panose="020E0502030303020204" pitchFamily="34" charset="0"/>
                <a:cs typeface="Calibri" pitchFamily="34" charset="0"/>
              </a:rPr>
              <a:t>El único refugio que da </a:t>
            </a:r>
            <a:r>
              <a:rPr lang="es-PR" dirty="0" smtClean="0">
                <a:latin typeface="Candara" panose="020E0502030303020204" pitchFamily="34" charset="0"/>
                <a:cs typeface="Calibri" pitchFamily="34" charset="0"/>
              </a:rPr>
              <a:t>seguridad  </a:t>
            </a:r>
            <a:r>
              <a:rPr lang="es-PR" sz="4000" dirty="0" smtClean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</a:t>
            </a:r>
            <a:r>
              <a:rPr lang="es-PR" sz="40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62.1-2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399" y="1981200"/>
            <a:ext cx="4800601" cy="4719638"/>
          </a:xfrm>
        </p:spPr>
        <p:txBody>
          <a:bodyPr>
            <a:normAutofit fontScale="85000" lnSpcReduction="10000"/>
          </a:bodyPr>
          <a:lstStyle/>
          <a:p>
            <a:r>
              <a:rPr lang="es-ES" dirty="0" smtClean="0">
                <a:latin typeface="Candara" panose="020E0502030303020204" pitchFamily="34" charset="0"/>
              </a:rPr>
              <a:t>Además</a:t>
            </a:r>
            <a:r>
              <a:rPr lang="es-ES" dirty="0">
                <a:latin typeface="Candara" panose="020E0502030303020204" pitchFamily="34" charset="0"/>
              </a:rPr>
              <a:t>, sabía que no resbalaría </a:t>
            </a:r>
            <a:r>
              <a:rPr lang="es-ES" dirty="0" smtClean="0">
                <a:latin typeface="Candara" panose="020E0502030303020204" pitchFamily="34" charset="0"/>
              </a:rPr>
              <a:t>(vea 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62:6</a:t>
            </a:r>
            <a:r>
              <a:rPr lang="es-ES" dirty="0">
                <a:latin typeface="Candara" panose="020E0502030303020204" pitchFamily="34" charset="0"/>
              </a:rPr>
              <a:t> y el comentario de 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15:5</a:t>
            </a:r>
            <a:r>
              <a:rPr lang="es-ES" dirty="0">
                <a:latin typeface="Candara" panose="020E0502030303020204" pitchFamily="34" charset="0"/>
              </a:rPr>
              <a:t>) porque Dios era su </a:t>
            </a:r>
            <a:r>
              <a:rPr lang="es-ES" dirty="0" smtClean="0">
                <a:latin typeface="Candara" panose="020E0502030303020204" pitchFamily="34" charset="0"/>
              </a:rPr>
              <a:t>roca, </a:t>
            </a:r>
            <a:r>
              <a:rPr lang="es-ES" dirty="0">
                <a:latin typeface="Candara" panose="020E0502030303020204" pitchFamily="34" charset="0"/>
              </a:rPr>
              <a:t>su salvación y su refugio </a:t>
            </a:r>
            <a:r>
              <a:rPr lang="es-ES" dirty="0" smtClean="0">
                <a:latin typeface="Candara" panose="020E0502030303020204" pitchFamily="34" charset="0"/>
              </a:rPr>
              <a:t>(vea el </a:t>
            </a:r>
            <a:r>
              <a:rPr lang="es-ES" dirty="0">
                <a:latin typeface="Candara" panose="020E0502030303020204" pitchFamily="34" charset="0"/>
              </a:rPr>
              <a:t>comentario de 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46:7</a:t>
            </a:r>
            <a:r>
              <a:rPr lang="es-ES" dirty="0">
                <a:latin typeface="Candara" panose="020E0502030303020204" pitchFamily="34" charset="0"/>
              </a:rPr>
              <a:t>).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Así </a:t>
            </a:r>
            <a:r>
              <a:rPr lang="es-ES" dirty="0">
                <a:latin typeface="Candara" panose="020E0502030303020204" pitchFamily="34" charset="0"/>
              </a:rPr>
              <a:t>como los guerreros de épocas pasadas se sentían seguros dentro de una fortaleza impenetrable, así David estaba confiado en el Señor</a:t>
            </a:r>
            <a:r>
              <a:rPr lang="es-ES" dirty="0" smtClean="0">
                <a:latin typeface="Candara" panose="020E0502030303020204" pitchFamily="34" charset="0"/>
              </a:rPr>
              <a:t>.</a:t>
            </a:r>
            <a:endParaRPr lang="es-ES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23914" y="1828800"/>
            <a:ext cx="4020085" cy="5048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93993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993061" cy="1462087"/>
          </a:xfrm>
        </p:spPr>
        <p:txBody>
          <a:bodyPr/>
          <a:lstStyle/>
          <a:p>
            <a:r>
              <a:rPr lang="es-PR" sz="4000" dirty="0">
                <a:latin typeface="Candara" panose="020E0502030303020204" pitchFamily="34" charset="0"/>
                <a:cs typeface="Calibri" pitchFamily="34" charset="0"/>
              </a:rPr>
              <a:t>Los ataques son inútiles para derribar esta </a:t>
            </a:r>
            <a:r>
              <a:rPr lang="es-PR" sz="4000" dirty="0" smtClean="0">
                <a:latin typeface="Candara" panose="020E0502030303020204" pitchFamily="34" charset="0"/>
                <a:cs typeface="Calibri" pitchFamily="34" charset="0"/>
              </a:rPr>
              <a:t>seguridad  </a:t>
            </a:r>
            <a:r>
              <a:rPr lang="es-PR" sz="3600" dirty="0" smtClean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</a:t>
            </a:r>
            <a:r>
              <a:rPr lang="es-PR" sz="36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62.3-6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b="24451"/>
          <a:stretch/>
        </p:blipFill>
        <p:spPr>
          <a:xfrm>
            <a:off x="0" y="1676401"/>
            <a:ext cx="9144793" cy="5181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13887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993061" cy="1462087"/>
          </a:xfrm>
        </p:spPr>
        <p:txBody>
          <a:bodyPr/>
          <a:lstStyle/>
          <a:p>
            <a:r>
              <a:rPr lang="es-PR" sz="4000" dirty="0">
                <a:latin typeface="Candara" panose="020E0502030303020204" pitchFamily="34" charset="0"/>
                <a:cs typeface="Calibri" pitchFamily="34" charset="0"/>
              </a:rPr>
              <a:t>Los ataques son inútiles para derribar esta seguridad  </a:t>
            </a:r>
            <a:r>
              <a:rPr lang="es-PR" sz="36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62.3-6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8610600" cy="4719638"/>
          </a:xfrm>
        </p:spPr>
        <p:txBody>
          <a:bodyPr>
            <a:normAutofit fontScale="92500" lnSpcReduction="10000"/>
          </a:bodyPr>
          <a:lstStyle/>
          <a:p>
            <a:r>
              <a:rPr lang="es-ES" sz="3600" dirty="0">
                <a:latin typeface="Candara" panose="020E0502030303020204" pitchFamily="34" charset="0"/>
              </a:rPr>
              <a:t>“</a:t>
            </a:r>
            <a:r>
              <a:rPr lang="es-ES" sz="3600" i="1" dirty="0">
                <a:latin typeface="Candara" panose="020E0502030303020204" pitchFamily="34" charset="0"/>
              </a:rPr>
              <a:t>¿Hasta cuándo maquinaréis contra un hombre, Tratando todos vosotros de aplastarle Como pared desplomada y como cerca derribada? Solamente consultan para arrojarle de su grandeza. Aman la mentira; Con su boca bendicen, pero maldicen en su corazón. </a:t>
            </a:r>
            <a:r>
              <a:rPr lang="es-ES" sz="3600" i="1" dirty="0" smtClean="0">
                <a:latin typeface="Candara" panose="020E0502030303020204" pitchFamily="34" charset="0"/>
              </a:rPr>
              <a:t>Alma </a:t>
            </a:r>
            <a:r>
              <a:rPr lang="es-ES" sz="3600" i="1" dirty="0">
                <a:latin typeface="Candara" panose="020E0502030303020204" pitchFamily="34" charset="0"/>
              </a:rPr>
              <a:t>mía, en Dios solamente reposa, Porque de él es mi esperanza. El solamente es mi roca y mi salvación. Es mi refugio, no resbalaré.</a:t>
            </a:r>
            <a:r>
              <a:rPr lang="es-ES" sz="3600" dirty="0">
                <a:latin typeface="Candara" panose="020E0502030303020204" pitchFamily="34" charset="0"/>
              </a:rPr>
              <a:t>” </a:t>
            </a:r>
            <a:r>
              <a:rPr lang="es-ES" sz="3600" dirty="0">
                <a:solidFill>
                  <a:srgbClr val="FF0000"/>
                </a:solidFill>
                <a:latin typeface="Candara" panose="020E0502030303020204" pitchFamily="34" charset="0"/>
              </a:rPr>
              <a:t>(Salmo 62.3–6, RVR60) </a:t>
            </a:r>
          </a:p>
        </p:txBody>
      </p:sp>
    </p:spTree>
    <p:extLst>
      <p:ext uri="{BB962C8B-B14F-4D97-AF65-F5344CB8AC3E}">
        <p14:creationId xmlns:p14="http://schemas.microsoft.com/office/powerpoint/2010/main" val="286755095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993061" cy="1462087"/>
          </a:xfrm>
        </p:spPr>
        <p:txBody>
          <a:bodyPr/>
          <a:lstStyle/>
          <a:p>
            <a:r>
              <a:rPr lang="es-PR" sz="4000" dirty="0">
                <a:latin typeface="Candara" panose="020E0502030303020204" pitchFamily="34" charset="0"/>
                <a:cs typeface="Calibri" pitchFamily="34" charset="0"/>
              </a:rPr>
              <a:t>Los ataques son inútiles para derribar esta seguridad  </a:t>
            </a:r>
            <a:r>
              <a:rPr lang="es-PR" sz="36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62.3-6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4876800" cy="4719638"/>
          </a:xfrm>
        </p:spPr>
        <p:txBody>
          <a:bodyPr>
            <a:normAutofit/>
          </a:bodyPr>
          <a:lstStyle/>
          <a:p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62:3–4. </a:t>
            </a:r>
            <a:r>
              <a:rPr lang="es-ES" dirty="0">
                <a:latin typeface="Candara" panose="020E0502030303020204" pitchFamily="34" charset="0"/>
              </a:rPr>
              <a:t>Aunque David confiaba plenamente en su Señor, estaba perplejo al ver que sus adversarios intentaban destruirlo.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La </a:t>
            </a:r>
            <a:r>
              <a:rPr lang="es-ES" dirty="0">
                <a:latin typeface="Candara" panose="020E0502030303020204" pitchFamily="34" charset="0"/>
              </a:rPr>
              <a:t>imagen de una cerca derribada sugiere debilidad e indefensión. </a:t>
            </a:r>
            <a:endParaRPr lang="es-ES" dirty="0" smtClean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0190" y="1828800"/>
            <a:ext cx="3543810" cy="5052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39656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993061" cy="1462087"/>
          </a:xfrm>
        </p:spPr>
        <p:txBody>
          <a:bodyPr/>
          <a:lstStyle/>
          <a:p>
            <a:r>
              <a:rPr lang="es-PR" sz="4000" dirty="0">
                <a:latin typeface="Candara" panose="020E0502030303020204" pitchFamily="34" charset="0"/>
                <a:cs typeface="Calibri" pitchFamily="34" charset="0"/>
              </a:rPr>
              <a:t>Los ataques son inútiles para derribar esta seguridad  </a:t>
            </a:r>
            <a:r>
              <a:rPr lang="es-PR" sz="36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62.3-6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4876800" cy="4719638"/>
          </a:xfrm>
        </p:spPr>
        <p:txBody>
          <a:bodyPr>
            <a:normAutofit fontScale="92500" lnSpcReduction="20000"/>
          </a:bodyPr>
          <a:lstStyle/>
          <a:p>
            <a:r>
              <a:rPr lang="es-ES" dirty="0" smtClean="0">
                <a:latin typeface="Candara" panose="020E0502030303020204" pitchFamily="34" charset="0"/>
              </a:rPr>
              <a:t>Así </a:t>
            </a:r>
            <a:r>
              <a:rPr lang="es-ES" dirty="0">
                <a:latin typeface="Candara" panose="020E0502030303020204" pitchFamily="34" charset="0"/>
              </a:rPr>
              <a:t>como los hombres tratan de derrumbar la pared de una ciudad o una cerca, así los impíos buscaban destruir a David, pensando que era débil.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Querían </a:t>
            </a:r>
            <a:r>
              <a:rPr lang="es-ES" dirty="0">
                <a:latin typeface="Candara" panose="020E0502030303020204" pitchFamily="34" charset="0"/>
              </a:rPr>
              <a:t>hacerlo caer por medio de la mentira.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Con </a:t>
            </a:r>
            <a:r>
              <a:rPr lang="es-ES" dirty="0">
                <a:latin typeface="Candara" panose="020E0502030303020204" pitchFamily="34" charset="0"/>
              </a:rPr>
              <a:t>su boca bendecían a David, pero … en su corazón había maldición</a:t>
            </a:r>
            <a:r>
              <a:rPr lang="es-ES" dirty="0" smtClean="0">
                <a:latin typeface="Candara" panose="020E0502030303020204" pitchFamily="34" charset="0"/>
              </a:rPr>
              <a:t>.</a:t>
            </a:r>
            <a:endParaRPr lang="es-ES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0190" y="1828800"/>
            <a:ext cx="3543810" cy="5052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70541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993061" cy="1462087"/>
          </a:xfrm>
        </p:spPr>
        <p:txBody>
          <a:bodyPr/>
          <a:lstStyle/>
          <a:p>
            <a:r>
              <a:rPr lang="es-PR" sz="4000" dirty="0">
                <a:latin typeface="Candara" panose="020E0502030303020204" pitchFamily="34" charset="0"/>
                <a:cs typeface="Calibri" pitchFamily="34" charset="0"/>
              </a:rPr>
              <a:t>Los ataques son inútiles para derribar esta seguridad  </a:t>
            </a:r>
            <a:r>
              <a:rPr lang="es-PR" sz="36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62.3-6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4876800" cy="4719638"/>
          </a:xfrm>
        </p:spPr>
        <p:txBody>
          <a:bodyPr>
            <a:normAutofit fontScale="85000" lnSpcReduction="10000"/>
          </a:bodyPr>
          <a:lstStyle/>
          <a:p>
            <a:r>
              <a:rPr lang="es-ES" dirty="0" smtClean="0">
                <a:solidFill>
                  <a:srgbClr val="FF0000"/>
                </a:solidFill>
                <a:latin typeface="Candara" panose="020E0502030303020204" pitchFamily="34" charset="0"/>
              </a:rPr>
              <a:t>62:5–6. </a:t>
            </a:r>
            <a:r>
              <a:rPr lang="es-ES" dirty="0">
                <a:latin typeface="Candara" panose="020E0502030303020204" pitchFamily="34" charset="0"/>
              </a:rPr>
              <a:t>David dijo una vez más que esperaba calladamente delante del Señor y confesó que su única esperanza era Dios </a:t>
            </a:r>
            <a:r>
              <a:rPr lang="es-ES" dirty="0" smtClean="0">
                <a:latin typeface="Candara" panose="020E0502030303020204" pitchFamily="34" charset="0"/>
              </a:rPr>
              <a:t>(vea </a:t>
            </a:r>
            <a:r>
              <a:rPr lang="es-ES" dirty="0" smtClean="0">
                <a:solidFill>
                  <a:srgbClr val="FF0000"/>
                </a:solidFill>
                <a:latin typeface="Candara" panose="020E0502030303020204" pitchFamily="34" charset="0"/>
              </a:rPr>
              <a:t>25:5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, 21; 33:20; 39:7; 71:5</a:t>
            </a:r>
            <a:r>
              <a:rPr lang="es-ES" dirty="0">
                <a:latin typeface="Candara" panose="020E0502030303020204" pitchFamily="34" charset="0"/>
              </a:rPr>
              <a:t>).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Otra </a:t>
            </a:r>
            <a:r>
              <a:rPr lang="es-ES" dirty="0">
                <a:latin typeface="Candara" panose="020E0502030303020204" pitchFamily="34" charset="0"/>
              </a:rPr>
              <a:t>vez aseguró que él es la única fuente de fortaleza (roca), liberación (salvación) y seguridad (refugio; </a:t>
            </a:r>
            <a:r>
              <a:rPr lang="es-ES" dirty="0" smtClean="0">
                <a:latin typeface="Candara" panose="020E0502030303020204" pitchFamily="34" charset="0"/>
              </a:rPr>
              <a:t>vea </a:t>
            </a:r>
            <a:r>
              <a:rPr lang="es-ES" dirty="0" smtClean="0">
                <a:solidFill>
                  <a:srgbClr val="FF0000"/>
                </a:solidFill>
                <a:latin typeface="Candara" panose="020E0502030303020204" pitchFamily="34" charset="0"/>
              </a:rPr>
              <a:t>62:2</a:t>
            </a:r>
            <a:r>
              <a:rPr lang="es-ES" dirty="0">
                <a:latin typeface="Candara" panose="020E0502030303020204" pitchFamily="34" charset="0"/>
              </a:rPr>
              <a:t>).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Por </a:t>
            </a:r>
            <a:r>
              <a:rPr lang="es-ES" dirty="0">
                <a:latin typeface="Candara" panose="020E0502030303020204" pitchFamily="34" charset="0"/>
              </a:rPr>
              <a:t>tanto, estaba a salvo y no </a:t>
            </a:r>
            <a:r>
              <a:rPr lang="es-ES" dirty="0" smtClean="0">
                <a:latin typeface="Candara" panose="020E0502030303020204" pitchFamily="34" charset="0"/>
              </a:rPr>
              <a:t>resbalaría.</a:t>
            </a:r>
            <a:endParaRPr lang="es-ES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0190" y="1828800"/>
            <a:ext cx="3543810" cy="5052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9750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152400"/>
            <a:ext cx="7993061" cy="1462087"/>
          </a:xfrm>
        </p:spPr>
        <p:txBody>
          <a:bodyPr/>
          <a:lstStyle/>
          <a:p>
            <a:r>
              <a:rPr lang="es-PR" sz="4800" dirty="0">
                <a:latin typeface="Candara" panose="020E0502030303020204" pitchFamily="34" charset="0"/>
                <a:cs typeface="Calibri" pitchFamily="34" charset="0"/>
              </a:rPr>
              <a:t>La confianza: testimonio e </a:t>
            </a:r>
            <a:r>
              <a:rPr lang="es-PR" sz="4800" dirty="0" smtClean="0">
                <a:latin typeface="Candara" panose="020E0502030303020204" pitchFamily="34" charset="0"/>
                <a:cs typeface="Calibri" pitchFamily="34" charset="0"/>
              </a:rPr>
              <a:t>invitación  </a:t>
            </a:r>
            <a:r>
              <a:rPr lang="es-PR" sz="4800" dirty="0" smtClean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</a:t>
            </a:r>
            <a:r>
              <a:rPr lang="es-PR" sz="48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62.7-8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19</a:t>
            </a:fld>
            <a:endParaRPr lang="en-US" sz="1400">
              <a:solidFill>
                <a:srgbClr val="00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560706"/>
            <a:ext cx="9144000" cy="5297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02946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r="11110"/>
          <a:stretch/>
        </p:blipFill>
        <p:spPr>
          <a:xfrm>
            <a:off x="-793" y="0"/>
            <a:ext cx="9144793" cy="6858528"/>
          </a:xfrm>
          <a:prstGeom prst="rect">
            <a:avLst/>
          </a:prstGeom>
        </p:spPr>
      </p:pic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B40BEE61-78A7-4B3C-8981-FE4F09B794B2}" type="slidenum">
              <a:rPr lang="en-US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52400"/>
            <a:ext cx="3649663" cy="838200"/>
          </a:xfrm>
        </p:spPr>
        <p:txBody>
          <a:bodyPr/>
          <a:lstStyle/>
          <a:p>
            <a:pPr eaLnBrk="1" hangingPunct="1"/>
            <a:r>
              <a:rPr lang="es-PR" noProof="0" dirty="0" smtClean="0">
                <a:solidFill>
                  <a:schemeClr val="bg1"/>
                </a:solidFill>
                <a:latin typeface="Candara" panose="020E0502030303020204" pitchFamily="34" charset="0"/>
                <a:cs typeface="Calibri" pitchFamily="34" charset="0"/>
              </a:rPr>
              <a:t>Contexto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6200" y="914400"/>
            <a:ext cx="4215714" cy="685800"/>
          </a:xfrm>
        </p:spPr>
        <p:txBody>
          <a:bodyPr/>
          <a:lstStyle/>
          <a:p>
            <a:r>
              <a:rPr lang="es-ES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  <a:cs typeface="Calibri" pitchFamily="34" charset="0"/>
              </a:rPr>
              <a:t>Salmo 62</a:t>
            </a:r>
            <a:endParaRPr lang="es-PR" sz="3600" noProof="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05000"/>
            <a:ext cx="8458199" cy="4795838"/>
          </a:xfrm>
        </p:spPr>
        <p:txBody>
          <a:bodyPr>
            <a:normAutofit/>
          </a:bodyPr>
          <a:lstStyle/>
          <a:p>
            <a:r>
              <a:rPr lang="es-ES" dirty="0">
                <a:latin typeface="Candara" panose="020E0502030303020204" pitchFamily="34" charset="0"/>
              </a:rPr>
              <a:t>“</a:t>
            </a:r>
            <a:r>
              <a:rPr lang="es-ES" i="1" dirty="0">
                <a:latin typeface="Candara" panose="020E0502030303020204" pitchFamily="34" charset="0"/>
              </a:rPr>
              <a:t>En Dios está mi salvación y mi gloria; En Dios está mi roca fuerte, y mi refugio. Esperad en él en todo tiempo, oh pueblos; Derramad delante de él vuestro corazón; Dios es nuestro </a:t>
            </a:r>
            <a:r>
              <a:rPr lang="es-ES" i="1" dirty="0" smtClean="0">
                <a:latin typeface="Candara" panose="020E0502030303020204" pitchFamily="34" charset="0"/>
              </a:rPr>
              <a:t>refugio.”</a:t>
            </a:r>
            <a:r>
              <a:rPr lang="es-ES" dirty="0" smtClean="0">
                <a:latin typeface="Candara" panose="020E0502030303020204" pitchFamily="34" charset="0"/>
              </a:rPr>
              <a:t> </a:t>
            </a:r>
          </a:p>
          <a:p>
            <a:pPr marL="0" indent="0">
              <a:buNone/>
            </a:pP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	</a:t>
            </a:r>
            <a:r>
              <a:rPr lang="es-ES" dirty="0" smtClean="0">
                <a:solidFill>
                  <a:srgbClr val="FF0000"/>
                </a:solidFill>
                <a:latin typeface="Candara" panose="020E0502030303020204" pitchFamily="34" charset="0"/>
              </a:rPr>
              <a:t>(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Salmo 62.7–8, RVR60) </a:t>
            </a: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07688"/>
            <a:ext cx="7993061" cy="1462087"/>
          </a:xfrm>
        </p:spPr>
        <p:txBody>
          <a:bodyPr/>
          <a:lstStyle/>
          <a:p>
            <a:r>
              <a:rPr lang="es-PR" sz="4800" dirty="0">
                <a:latin typeface="Candara" panose="020E0502030303020204" pitchFamily="34" charset="0"/>
                <a:cs typeface="Calibri" pitchFamily="34" charset="0"/>
              </a:rPr>
              <a:t>La confianza: testimonio e invitación  </a:t>
            </a:r>
            <a:r>
              <a:rPr lang="es-PR" sz="48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62.7-8</a:t>
            </a:r>
          </a:p>
        </p:txBody>
      </p:sp>
    </p:spTree>
    <p:extLst>
      <p:ext uri="{BB962C8B-B14F-4D97-AF65-F5344CB8AC3E}">
        <p14:creationId xmlns:p14="http://schemas.microsoft.com/office/powerpoint/2010/main" val="403369707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05000"/>
            <a:ext cx="5105399" cy="4795838"/>
          </a:xfrm>
        </p:spPr>
        <p:txBody>
          <a:bodyPr>
            <a:normAutofit/>
          </a:bodyPr>
          <a:lstStyle/>
          <a:p>
            <a:r>
              <a:rPr lang="es-ES" dirty="0" smtClean="0">
                <a:solidFill>
                  <a:srgbClr val="FF0000"/>
                </a:solidFill>
                <a:latin typeface="Candara" panose="020E0502030303020204" pitchFamily="34" charset="0"/>
              </a:rPr>
              <a:t>62:7–8. </a:t>
            </a:r>
            <a:r>
              <a:rPr lang="es-ES" dirty="0" smtClean="0">
                <a:latin typeface="Candara" panose="020E0502030303020204" pitchFamily="34" charset="0"/>
              </a:rPr>
              <a:t>Dios </a:t>
            </a:r>
            <a:r>
              <a:rPr lang="es-ES" dirty="0">
                <a:latin typeface="Candara" panose="020E0502030303020204" pitchFamily="34" charset="0"/>
              </a:rPr>
              <a:t>era su salvación y su gloria (honor).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Si </a:t>
            </a:r>
            <a:r>
              <a:rPr lang="es-ES" dirty="0">
                <a:latin typeface="Candara" panose="020E0502030303020204" pitchFamily="34" charset="0"/>
              </a:rPr>
              <a:t>Dios no hubiera intervenido innumerables veces en la vida de David, hubiera sido aplastado por sus enemigos</a:t>
            </a:r>
            <a:r>
              <a:rPr lang="es-ES" dirty="0" smtClean="0">
                <a:latin typeface="Candara" panose="020E0502030303020204" pitchFamily="34" charset="0"/>
              </a:rPr>
              <a:t>.</a:t>
            </a:r>
            <a:endParaRPr lang="es-ES" dirty="0">
              <a:latin typeface="Candara" panose="020E0502030303020204" pitchFamily="34" charset="0"/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07688"/>
            <a:ext cx="7993061" cy="1462087"/>
          </a:xfrm>
        </p:spPr>
        <p:txBody>
          <a:bodyPr/>
          <a:lstStyle/>
          <a:p>
            <a:r>
              <a:rPr lang="es-PR" sz="4800" dirty="0">
                <a:latin typeface="Candara" panose="020E0502030303020204" pitchFamily="34" charset="0"/>
                <a:cs typeface="Calibri" pitchFamily="34" charset="0"/>
              </a:rPr>
              <a:t>La confianza: testimonio e invitación  </a:t>
            </a:r>
            <a:r>
              <a:rPr lang="es-PR" sz="48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62.7-8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4029" y="1828800"/>
            <a:ext cx="3399971" cy="5017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59756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05000"/>
            <a:ext cx="5181599" cy="4795838"/>
          </a:xfrm>
        </p:spPr>
        <p:txBody>
          <a:bodyPr>
            <a:normAutofit lnSpcReduction="10000"/>
          </a:bodyPr>
          <a:lstStyle/>
          <a:p>
            <a:r>
              <a:rPr lang="es-ES" dirty="0" smtClean="0">
                <a:latin typeface="Candara" panose="020E0502030303020204" pitchFamily="34" charset="0"/>
              </a:rPr>
              <a:t>Por </a:t>
            </a:r>
            <a:r>
              <a:rPr lang="es-ES" dirty="0">
                <a:latin typeface="Candara" panose="020E0502030303020204" pitchFamily="34" charset="0"/>
              </a:rPr>
              <a:t>tanto, el salmista invitó a los santos a derramar su </a:t>
            </a:r>
            <a:r>
              <a:rPr lang="es-ES" dirty="0" smtClean="0">
                <a:latin typeface="Candara" panose="020E0502030303020204" pitchFamily="34" charset="0"/>
              </a:rPr>
              <a:t>corazón delante </a:t>
            </a:r>
            <a:r>
              <a:rPr lang="es-ES" dirty="0">
                <a:latin typeface="Candara" panose="020E0502030303020204" pitchFamily="34" charset="0"/>
              </a:rPr>
              <a:t>del Señor y a esperar en él en forma continua, sabiendo que él es su refugio (</a:t>
            </a:r>
            <a:r>
              <a:rPr lang="es-ES" i="1" dirty="0" err="1">
                <a:latin typeface="Candara" panose="020E0502030303020204" pitchFamily="34" charset="0"/>
              </a:rPr>
              <a:t>maḥseh</a:t>
            </a:r>
            <a:r>
              <a:rPr lang="es-ES" dirty="0" smtClean="0">
                <a:latin typeface="Candara" panose="020E0502030303020204" pitchFamily="34" charset="0"/>
              </a:rPr>
              <a:t>, “</a:t>
            </a:r>
            <a:r>
              <a:rPr lang="es-ES" dirty="0">
                <a:latin typeface="Candara" panose="020E0502030303020204" pitchFamily="34" charset="0"/>
              </a:rPr>
              <a:t>lugar seguro del peligro”; </a:t>
            </a:r>
            <a:r>
              <a:rPr lang="es-ES" dirty="0" smtClean="0">
                <a:latin typeface="Candara" panose="020E0502030303020204" pitchFamily="34" charset="0"/>
              </a:rPr>
              <a:t>vea 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14:6; 46:1; 61:3; 71:7; 73:28; 91:2, 9</a:t>
            </a:r>
            <a:r>
              <a:rPr lang="es-ES" dirty="0">
                <a:latin typeface="Candara" panose="020E0502030303020204" pitchFamily="34" charset="0"/>
              </a:rPr>
              <a:t>).</a:t>
            </a: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07688"/>
            <a:ext cx="7993061" cy="1462087"/>
          </a:xfrm>
        </p:spPr>
        <p:txBody>
          <a:bodyPr/>
          <a:lstStyle/>
          <a:p>
            <a:r>
              <a:rPr lang="es-PR" sz="4800" dirty="0">
                <a:latin typeface="Candara" panose="020E0502030303020204" pitchFamily="34" charset="0"/>
                <a:cs typeface="Calibri" pitchFamily="34" charset="0"/>
              </a:rPr>
              <a:t>La confianza: testimonio e invitación  </a:t>
            </a:r>
            <a:r>
              <a:rPr lang="es-PR" sz="48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62.7-8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4029" y="1828800"/>
            <a:ext cx="3399971" cy="5017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63652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07688"/>
            <a:ext cx="7993061" cy="1462087"/>
          </a:xfrm>
        </p:spPr>
        <p:txBody>
          <a:bodyPr/>
          <a:lstStyle/>
          <a:p>
            <a:r>
              <a:rPr lang="es-PR" sz="4800" dirty="0">
                <a:latin typeface="Candara" panose="020E0502030303020204" pitchFamily="34" charset="0"/>
                <a:cs typeface="Calibri" pitchFamily="34" charset="0"/>
              </a:rPr>
              <a:t>Tenga confianza sólo en Dios</a:t>
            </a:r>
            <a:br>
              <a:rPr lang="es-PR" sz="4800" dirty="0">
                <a:latin typeface="Candara" panose="020E0502030303020204" pitchFamily="34" charset="0"/>
                <a:cs typeface="Calibri" pitchFamily="34" charset="0"/>
              </a:rPr>
            </a:br>
            <a:r>
              <a:rPr lang="es-PR" sz="48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62.9-12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23</a:t>
            </a:fld>
            <a:endParaRPr lang="en-US" sz="1400">
              <a:solidFill>
                <a:srgbClr val="00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b="9519"/>
          <a:stretch/>
        </p:blipFill>
        <p:spPr>
          <a:xfrm>
            <a:off x="-30480" y="1669775"/>
            <a:ext cx="9174480" cy="518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94922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05000"/>
            <a:ext cx="8458199" cy="4795838"/>
          </a:xfrm>
        </p:spPr>
        <p:txBody>
          <a:bodyPr>
            <a:normAutofit fontScale="92500"/>
          </a:bodyPr>
          <a:lstStyle/>
          <a:p>
            <a:r>
              <a:rPr lang="es-ES" dirty="0">
                <a:latin typeface="Candara" panose="020E0502030303020204" pitchFamily="34" charset="0"/>
              </a:rPr>
              <a:t>“</a:t>
            </a:r>
            <a:r>
              <a:rPr lang="es-ES" i="1" dirty="0">
                <a:latin typeface="Candara" panose="020E0502030303020204" pitchFamily="34" charset="0"/>
              </a:rPr>
              <a:t>Por cierto, vanidad son los hijos de los hombres, mentira los hijos de varón; Pesándolos a todos igualmente en la balanza, Serán menos que nada. No confiéis en la violencia, Ni en la rapiña; no os envanezcáis; Si se aumentan las riquezas, no pongáis el corazón en ellas. Una vez habló Dios; Dos veces he oído esto: Que de Dios es el poder, Y tuya, oh Señor, es la misericordia; Porque tú pagas a cada uno conforme a su obra.</a:t>
            </a:r>
            <a:r>
              <a:rPr lang="es-ES" dirty="0">
                <a:latin typeface="Candara" panose="020E0502030303020204" pitchFamily="34" charset="0"/>
              </a:rPr>
              <a:t>” </a:t>
            </a:r>
            <a:endParaRPr lang="es-ES" dirty="0" smtClean="0">
              <a:latin typeface="Candara" panose="020E0502030303020204" pitchFamily="34" charset="0"/>
            </a:endParaRPr>
          </a:p>
          <a:p>
            <a:pPr marL="0" indent="0">
              <a:buNone/>
            </a:pP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	</a:t>
            </a:r>
            <a:r>
              <a:rPr lang="es-ES" dirty="0" smtClean="0">
                <a:solidFill>
                  <a:srgbClr val="FF0000"/>
                </a:solidFill>
                <a:latin typeface="Candara" panose="020E0502030303020204" pitchFamily="34" charset="0"/>
              </a:rPr>
              <a:t>(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Salmo 62.9–12, RVR60) </a:t>
            </a: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07688"/>
            <a:ext cx="7993061" cy="1462087"/>
          </a:xfrm>
        </p:spPr>
        <p:txBody>
          <a:bodyPr/>
          <a:lstStyle/>
          <a:p>
            <a:r>
              <a:rPr lang="es-PR" sz="4800" dirty="0">
                <a:latin typeface="Candara" panose="020E0502030303020204" pitchFamily="34" charset="0"/>
                <a:cs typeface="Calibri" pitchFamily="34" charset="0"/>
              </a:rPr>
              <a:t>Tenga confianza sólo en Dios</a:t>
            </a:r>
            <a:br>
              <a:rPr lang="es-PR" sz="4800" dirty="0">
                <a:latin typeface="Candara" panose="020E0502030303020204" pitchFamily="34" charset="0"/>
                <a:cs typeface="Calibri" pitchFamily="34" charset="0"/>
              </a:rPr>
            </a:br>
            <a:r>
              <a:rPr lang="es-PR" sz="48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62.9-12</a:t>
            </a:r>
          </a:p>
        </p:txBody>
      </p:sp>
    </p:spTree>
    <p:extLst>
      <p:ext uri="{BB962C8B-B14F-4D97-AF65-F5344CB8AC3E}">
        <p14:creationId xmlns:p14="http://schemas.microsoft.com/office/powerpoint/2010/main" val="233836331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05000"/>
            <a:ext cx="5105399" cy="4795838"/>
          </a:xfrm>
        </p:spPr>
        <p:txBody>
          <a:bodyPr>
            <a:normAutofit fontScale="85000" lnSpcReduction="10000"/>
          </a:bodyPr>
          <a:lstStyle/>
          <a:p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62:9–10. </a:t>
            </a:r>
            <a:r>
              <a:rPr lang="es-ES" dirty="0">
                <a:latin typeface="Candara" panose="020E0502030303020204" pitchFamily="34" charset="0"/>
              </a:rPr>
              <a:t>El salmista hizo una advertencia en cuanto a la necedad de confiar en los seres humanos.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Describió </a:t>
            </a:r>
            <a:r>
              <a:rPr lang="es-ES" dirty="0">
                <a:latin typeface="Candara" panose="020E0502030303020204" pitchFamily="34" charset="0"/>
              </a:rPr>
              <a:t>cuán efímera es la vida, sin importar la posición socioeconómica de la persona.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Los </a:t>
            </a:r>
            <a:r>
              <a:rPr lang="es-ES" dirty="0">
                <a:latin typeface="Candara" panose="020E0502030303020204" pitchFamily="34" charset="0"/>
              </a:rPr>
              <a:t>seres humanos son vanidad (como un soplo, </a:t>
            </a:r>
            <a:r>
              <a:rPr lang="es-ES" i="1" dirty="0" err="1">
                <a:latin typeface="Candara" panose="020E0502030303020204" pitchFamily="34" charset="0"/>
              </a:rPr>
              <a:t>heḇel</a:t>
            </a:r>
            <a:r>
              <a:rPr lang="es-ES" i="1" dirty="0">
                <a:latin typeface="Candara" panose="020E0502030303020204" pitchFamily="34" charset="0"/>
              </a:rPr>
              <a:t>, </a:t>
            </a:r>
            <a:r>
              <a:rPr lang="es-ES" dirty="0">
                <a:latin typeface="Candara" panose="020E0502030303020204" pitchFamily="34" charset="0"/>
              </a:rPr>
              <a:t>“un vapor”; </a:t>
            </a:r>
            <a:r>
              <a:rPr lang="es-ES" dirty="0" smtClean="0">
                <a:latin typeface="Candara" panose="020E0502030303020204" pitchFamily="34" charset="0"/>
              </a:rPr>
              <a:t>vea 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39:5, 11; 144:4 </a:t>
            </a:r>
            <a:r>
              <a:rPr lang="es-ES" dirty="0">
                <a:latin typeface="Candara" panose="020E0502030303020204" pitchFamily="34" charset="0"/>
              </a:rPr>
              <a:t>y el comentario de </a:t>
            </a:r>
            <a:r>
              <a:rPr lang="es-ES" dirty="0" smtClean="0">
                <a:solidFill>
                  <a:srgbClr val="FF0000"/>
                </a:solidFill>
                <a:latin typeface="Candara" panose="020E0502030303020204" pitchFamily="34" charset="0"/>
              </a:rPr>
              <a:t>Eclesiastés 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1:2</a:t>
            </a:r>
            <a:r>
              <a:rPr lang="es-ES" dirty="0">
                <a:latin typeface="Candara" panose="020E0502030303020204" pitchFamily="34" charset="0"/>
              </a:rPr>
              <a:t>). </a:t>
            </a:r>
            <a:endParaRPr lang="es-ES" dirty="0" smtClean="0">
              <a:latin typeface="Candara" panose="020E0502030303020204" pitchFamily="34" charset="0"/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07688"/>
            <a:ext cx="7993061" cy="1462087"/>
          </a:xfrm>
        </p:spPr>
        <p:txBody>
          <a:bodyPr/>
          <a:lstStyle/>
          <a:p>
            <a:r>
              <a:rPr lang="es-PR" sz="4800" dirty="0">
                <a:latin typeface="Candara" panose="020E0502030303020204" pitchFamily="34" charset="0"/>
                <a:cs typeface="Calibri" pitchFamily="34" charset="0"/>
              </a:rPr>
              <a:t>Tenga confianza sólo en Dios</a:t>
            </a:r>
            <a:br>
              <a:rPr lang="es-PR" sz="4800" dirty="0">
                <a:latin typeface="Candara" panose="020E0502030303020204" pitchFamily="34" charset="0"/>
                <a:cs typeface="Calibri" pitchFamily="34" charset="0"/>
              </a:rPr>
            </a:br>
            <a:r>
              <a:rPr lang="es-PR" sz="48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62.9-12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10200" y="1804670"/>
            <a:ext cx="3733800" cy="5053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96781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05000"/>
            <a:ext cx="5105399" cy="4795838"/>
          </a:xfrm>
        </p:spPr>
        <p:txBody>
          <a:bodyPr>
            <a:normAutofit fontScale="77500" lnSpcReduction="20000"/>
          </a:bodyPr>
          <a:lstStyle/>
          <a:p>
            <a:r>
              <a:rPr lang="es-ES" dirty="0" smtClean="0">
                <a:latin typeface="Candara" panose="020E0502030303020204" pitchFamily="34" charset="0"/>
              </a:rPr>
              <a:t>Son </a:t>
            </a:r>
            <a:r>
              <a:rPr lang="es-ES" dirty="0">
                <a:latin typeface="Candara" panose="020E0502030303020204" pitchFamily="34" charset="0"/>
              </a:rPr>
              <a:t>tan insignificantes que si fuesen pesados, la báscula ni siquiera se movería.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Su </a:t>
            </a:r>
            <a:r>
              <a:rPr lang="es-ES" dirty="0">
                <a:latin typeface="Candara" panose="020E0502030303020204" pitchFamily="34" charset="0"/>
              </a:rPr>
              <a:t>poder es como nada delante de Dios.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Por </a:t>
            </a:r>
            <a:r>
              <a:rPr lang="es-ES" dirty="0">
                <a:latin typeface="Candara" panose="020E0502030303020204" pitchFamily="34" charset="0"/>
              </a:rPr>
              <a:t>tanto, nadie debe confiar en los logros de los impíos. Tampoco se debe confiar en las riquezas </a:t>
            </a:r>
            <a:r>
              <a:rPr lang="es-ES" dirty="0" smtClean="0">
                <a:latin typeface="Candara" panose="020E0502030303020204" pitchFamily="34" charset="0"/>
              </a:rPr>
              <a:t>(vea </a:t>
            </a:r>
            <a:r>
              <a:rPr lang="es-ES" dirty="0" smtClean="0">
                <a:solidFill>
                  <a:srgbClr val="FF0000"/>
                </a:solidFill>
                <a:latin typeface="Candara" panose="020E0502030303020204" pitchFamily="34" charset="0"/>
              </a:rPr>
              <a:t>Proverbios 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11:28; 23:5; 27:24</a:t>
            </a:r>
            <a:r>
              <a:rPr lang="es-ES" dirty="0">
                <a:latin typeface="Candara" panose="020E0502030303020204" pitchFamily="34" charset="0"/>
              </a:rPr>
              <a:t>).</a:t>
            </a:r>
          </a:p>
          <a:p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62:11–12. </a:t>
            </a:r>
            <a:r>
              <a:rPr lang="es-ES" dirty="0">
                <a:latin typeface="Candara" panose="020E0502030303020204" pitchFamily="34" charset="0"/>
              </a:rPr>
              <a:t>El salmista contrastó esta verdad con el hecho de que Dios ha declarado que el poder le pertenece a él. </a:t>
            </a:r>
            <a:endParaRPr lang="es-ES" dirty="0" smtClean="0">
              <a:latin typeface="Candara" panose="020E0502030303020204" pitchFamily="34" charset="0"/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07688"/>
            <a:ext cx="7993061" cy="1462087"/>
          </a:xfrm>
        </p:spPr>
        <p:txBody>
          <a:bodyPr/>
          <a:lstStyle/>
          <a:p>
            <a:r>
              <a:rPr lang="es-PR" sz="4800" dirty="0">
                <a:latin typeface="Candara" panose="020E0502030303020204" pitchFamily="34" charset="0"/>
                <a:cs typeface="Calibri" pitchFamily="34" charset="0"/>
              </a:rPr>
              <a:t>Tenga confianza sólo en Dios</a:t>
            </a:r>
            <a:br>
              <a:rPr lang="es-PR" sz="4800" dirty="0">
                <a:latin typeface="Candara" panose="020E0502030303020204" pitchFamily="34" charset="0"/>
                <a:cs typeface="Calibri" pitchFamily="34" charset="0"/>
              </a:rPr>
            </a:br>
            <a:r>
              <a:rPr lang="es-PR" sz="48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62.9-12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10200" y="1804670"/>
            <a:ext cx="3733800" cy="5053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75642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05000"/>
            <a:ext cx="5105399" cy="4795838"/>
          </a:xfrm>
        </p:spPr>
        <p:txBody>
          <a:bodyPr>
            <a:normAutofit fontScale="92500" lnSpcReduction="10000"/>
          </a:bodyPr>
          <a:lstStyle/>
          <a:p>
            <a:r>
              <a:rPr lang="es-ES" dirty="0" smtClean="0">
                <a:latin typeface="Candara" panose="020E0502030303020204" pitchFamily="34" charset="0"/>
              </a:rPr>
              <a:t>David </a:t>
            </a:r>
            <a:r>
              <a:rPr lang="es-ES" dirty="0">
                <a:latin typeface="Candara" panose="020E0502030303020204" pitchFamily="34" charset="0"/>
              </a:rPr>
              <a:t>escuchó a Dios decir dos veces que a él le pertenecen el poder y la misericordia, y que por eso, se impartirá justicia a todo ser humano.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¡</a:t>
            </a:r>
            <a:r>
              <a:rPr lang="es-ES" dirty="0">
                <a:latin typeface="Candara" panose="020E0502030303020204" pitchFamily="34" charset="0"/>
              </a:rPr>
              <a:t>Cuánto mejor es hallar descanso para nuestras almas en el poder de Dios que en las maquinaciones humanas</a:t>
            </a:r>
            <a:r>
              <a:rPr lang="es-ES" dirty="0" smtClean="0">
                <a:latin typeface="Candara" panose="020E0502030303020204" pitchFamily="34" charset="0"/>
              </a:rPr>
              <a:t>!</a:t>
            </a:r>
            <a:endParaRPr lang="es-ES" dirty="0">
              <a:latin typeface="Candara" panose="020E0502030303020204" pitchFamily="34" charset="0"/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07688"/>
            <a:ext cx="7993061" cy="1462087"/>
          </a:xfrm>
        </p:spPr>
        <p:txBody>
          <a:bodyPr/>
          <a:lstStyle/>
          <a:p>
            <a:r>
              <a:rPr lang="es-PR" sz="4800" dirty="0">
                <a:latin typeface="Candara" panose="020E0502030303020204" pitchFamily="34" charset="0"/>
                <a:cs typeface="Calibri" pitchFamily="34" charset="0"/>
              </a:rPr>
              <a:t>Tenga confianza sólo en Dios</a:t>
            </a:r>
            <a:br>
              <a:rPr lang="es-PR" sz="4800" dirty="0">
                <a:latin typeface="Candara" panose="020E0502030303020204" pitchFamily="34" charset="0"/>
                <a:cs typeface="Calibri" pitchFamily="34" charset="0"/>
              </a:rPr>
            </a:br>
            <a:r>
              <a:rPr lang="es-PR" sz="48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62.9-12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10200" y="1804670"/>
            <a:ext cx="3733800" cy="5053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46370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800600" y="0"/>
            <a:ext cx="4343400" cy="1462088"/>
          </a:xfrm>
        </p:spPr>
        <p:txBody>
          <a:bodyPr/>
          <a:lstStyle/>
          <a:p>
            <a:pPr algn="ctr"/>
            <a:r>
              <a:rPr lang="es-PR" sz="6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  <a:cs typeface="Calibri" pitchFamily="34" charset="0"/>
              </a:rPr>
              <a:t>Resumen</a:t>
            </a:r>
            <a:endParaRPr lang="es-PR" sz="6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400706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>
                <a:latin typeface="Candara" panose="020E0502030303020204" pitchFamily="34" charset="0"/>
                <a:cs typeface="Calibri" pitchFamily="34" charset="0"/>
              </a:rPr>
              <a:t>Resumen</a:t>
            </a:r>
            <a:endParaRPr lang="es-PR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1575" cy="4876800"/>
          </a:xfrm>
        </p:spPr>
        <p:txBody>
          <a:bodyPr>
            <a:normAutofit fontScale="85000" lnSpcReduction="10000"/>
          </a:bodyPr>
          <a:lstStyle/>
          <a:p>
            <a:r>
              <a:rPr lang="es-ES" dirty="0">
                <a:latin typeface="Candara" panose="020E0502030303020204" pitchFamily="34" charset="0"/>
              </a:rPr>
              <a:t>Hay </a:t>
            </a:r>
            <a:r>
              <a:rPr lang="es-ES" dirty="0" smtClean="0">
                <a:latin typeface="Candara" panose="020E0502030303020204" pitchFamily="34" charset="0"/>
              </a:rPr>
              <a:t>cinco </a:t>
            </a:r>
            <a:r>
              <a:rPr lang="es-ES" dirty="0">
                <a:latin typeface="Candara" panose="020E0502030303020204" pitchFamily="34" charset="0"/>
              </a:rPr>
              <a:t>cosas en que la gente confía a menudo, pero ciertamente semejante confianza será avergonzada.</a:t>
            </a:r>
          </a:p>
          <a:p>
            <a:r>
              <a:rPr lang="es-ES" dirty="0">
                <a:latin typeface="Candara" panose="020E0502030303020204" pitchFamily="34" charset="0"/>
              </a:rPr>
              <a:t>(1) Los </a:t>
            </a:r>
            <a:r>
              <a:rPr lang="es-ES" b="1" u="sng" dirty="0">
                <a:latin typeface="Candara" panose="020E0502030303020204" pitchFamily="34" charset="0"/>
              </a:rPr>
              <a:t>hombres de bajo rango</a:t>
            </a:r>
            <a:r>
              <a:rPr lang="es-ES" dirty="0">
                <a:latin typeface="Candara" panose="020E0502030303020204" pitchFamily="34" charset="0"/>
              </a:rPr>
              <a:t>, que son vanidad, esto es, la gente común, cuya vida es tan transitoria como el vapor.</a:t>
            </a:r>
          </a:p>
          <a:p>
            <a:r>
              <a:rPr lang="es-ES" dirty="0">
                <a:latin typeface="Candara" panose="020E0502030303020204" pitchFamily="34" charset="0"/>
              </a:rPr>
              <a:t>(2) Los </a:t>
            </a:r>
            <a:r>
              <a:rPr lang="es-ES" b="1" u="sng" dirty="0">
                <a:latin typeface="Candara" panose="020E0502030303020204" pitchFamily="34" charset="0"/>
              </a:rPr>
              <a:t>hombres de alto rango</a:t>
            </a:r>
            <a:r>
              <a:rPr lang="es-ES" dirty="0">
                <a:latin typeface="Candara" panose="020E0502030303020204" pitchFamily="34" charset="0"/>
              </a:rPr>
              <a:t>, ya sean políticos, gobernadores o caciques, pero que son mentira, porque parecen ofrecer ayuda y seguridad pero no son dignos de confianza. Pongamos a la gente común o la élite en la balanza, el resultado será el mismo: «serán menos que nada». No tienen peso, es decir, no son dignos de confianza</a:t>
            </a:r>
            <a:r>
              <a:rPr lang="es-ES" dirty="0" smtClean="0">
                <a:latin typeface="Candara" panose="020E0502030303020204" pitchFamily="34" charset="0"/>
              </a:rPr>
              <a:t>.</a:t>
            </a:r>
            <a:endParaRPr lang="es-ES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02239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244539E1-5723-46F7-AC1E-E9CCE0994344}" type="slidenum">
              <a:rPr lang="en-US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5122" name="Picture 2" descr="rollos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email">
            <a:lum bright="10000" contrast="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123" name="Rectangle 3"/>
          <p:cNvSpPr>
            <a:spLocks noGrp="1" noChangeArrowheads="1"/>
          </p:cNvSpPr>
          <p:nvPr>
            <p:ph type="title"/>
          </p:nvPr>
        </p:nvSpPr>
        <p:spPr>
          <a:xfrm>
            <a:off x="2293938" y="214313"/>
            <a:ext cx="5326062" cy="623887"/>
          </a:xfrm>
        </p:spPr>
        <p:txBody>
          <a:bodyPr/>
          <a:lstStyle/>
          <a:p>
            <a:pPr eaLnBrk="1" hangingPunct="1"/>
            <a:r>
              <a:rPr lang="es-PR" noProof="0" dirty="0" smtClean="0">
                <a:latin typeface="Candara" panose="020E0502030303020204" pitchFamily="34" charset="0"/>
                <a:cs typeface="Calibri" pitchFamily="34" charset="0"/>
              </a:rPr>
              <a:t>Versículo Clave: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2057400" y="838200"/>
            <a:ext cx="6858000" cy="5638800"/>
          </a:xfrm>
        </p:spPr>
        <p:txBody>
          <a:bodyPr>
            <a:normAutofit/>
          </a:bodyPr>
          <a:lstStyle/>
          <a:p>
            <a:r>
              <a:rPr lang="es-ES" sz="4000" dirty="0">
                <a:latin typeface="Candara" panose="020E0502030303020204" pitchFamily="34" charset="0"/>
              </a:rPr>
              <a:t>“</a:t>
            </a:r>
            <a:r>
              <a:rPr lang="es-ES" sz="4000" i="1" dirty="0">
                <a:latin typeface="Candara" panose="020E0502030303020204" pitchFamily="34" charset="0"/>
              </a:rPr>
              <a:t>En Dios solamente está acallada mi alma; De él viene mi salvación. El solamente es mi roca y mi salvación; Es mi refugio, no resbalaré mucho.</a:t>
            </a:r>
            <a:r>
              <a:rPr lang="es-ES" sz="4000" dirty="0">
                <a:latin typeface="Candara" panose="020E0502030303020204" pitchFamily="34" charset="0"/>
              </a:rPr>
              <a:t>” </a:t>
            </a:r>
            <a:r>
              <a:rPr lang="es-ES" sz="4000" dirty="0">
                <a:solidFill>
                  <a:srgbClr val="FF0000"/>
                </a:solidFill>
                <a:latin typeface="Candara" panose="020E0502030303020204" pitchFamily="34" charset="0"/>
              </a:rPr>
              <a:t>(Salmo 62.1–2, RVR60) 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>
                <a:latin typeface="Candara" panose="020E0502030303020204" pitchFamily="34" charset="0"/>
                <a:cs typeface="Calibri" pitchFamily="34" charset="0"/>
              </a:rPr>
              <a:t>Resumen</a:t>
            </a:r>
            <a:endParaRPr lang="es-PR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1575" cy="4876800"/>
          </a:xfrm>
        </p:spPr>
        <p:txBody>
          <a:bodyPr>
            <a:normAutofit fontScale="92500"/>
          </a:bodyPr>
          <a:lstStyle/>
          <a:p>
            <a:r>
              <a:rPr lang="es-ES" dirty="0" smtClean="0">
                <a:latin typeface="Candara" panose="020E0502030303020204" pitchFamily="34" charset="0"/>
              </a:rPr>
              <a:t>(</a:t>
            </a:r>
            <a:r>
              <a:rPr lang="es-ES" dirty="0">
                <a:latin typeface="Candara" panose="020E0502030303020204" pitchFamily="34" charset="0"/>
              </a:rPr>
              <a:t>3) La </a:t>
            </a:r>
            <a:r>
              <a:rPr lang="es-ES" b="1" u="sng" dirty="0">
                <a:latin typeface="Candara" panose="020E0502030303020204" pitchFamily="34" charset="0"/>
              </a:rPr>
              <a:t>opresión</a:t>
            </a:r>
            <a:r>
              <a:rPr lang="es-ES" dirty="0">
                <a:latin typeface="Candara" panose="020E0502030303020204" pitchFamily="34" charset="0"/>
              </a:rPr>
              <a:t> es un método insensato del cual no vale la pena depender, porque: «huele a maldición de Dios».</a:t>
            </a:r>
          </a:p>
          <a:p>
            <a:r>
              <a:rPr lang="es-ES" dirty="0">
                <a:latin typeface="Candara" panose="020E0502030303020204" pitchFamily="34" charset="0"/>
              </a:rPr>
              <a:t>(4) La </a:t>
            </a:r>
            <a:r>
              <a:rPr lang="es-ES" b="1" u="sng" dirty="0">
                <a:latin typeface="Candara" panose="020E0502030303020204" pitchFamily="34" charset="0"/>
              </a:rPr>
              <a:t>rapiña</a:t>
            </a:r>
            <a:r>
              <a:rPr lang="es-ES" dirty="0">
                <a:latin typeface="Candara" panose="020E0502030303020204" pitchFamily="34" charset="0"/>
              </a:rPr>
              <a:t> puede parecernos un atajo para llegar al poder y a las riquezas, pero la ganancia deshonesta está destinada a ser juzgada por Dios.</a:t>
            </a:r>
          </a:p>
          <a:p>
            <a:r>
              <a:rPr lang="es-ES" dirty="0">
                <a:latin typeface="Candara" panose="020E0502030303020204" pitchFamily="34" charset="0"/>
              </a:rPr>
              <a:t>(5) Aun las </a:t>
            </a:r>
            <a:r>
              <a:rPr lang="es-ES" b="1" u="sng" dirty="0">
                <a:latin typeface="Candara" panose="020E0502030303020204" pitchFamily="34" charset="0"/>
              </a:rPr>
              <a:t>riquezas ganadas a través de la honestidad e industria </a:t>
            </a:r>
            <a:r>
              <a:rPr lang="es-ES" dirty="0">
                <a:latin typeface="Candara" panose="020E0502030303020204" pitchFamily="34" charset="0"/>
              </a:rPr>
              <a:t>no deben tomar el lugar del Señor en nuestros afectos y en nuestro servicio. </a:t>
            </a:r>
            <a:endParaRPr lang="en-US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040990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>
                <a:latin typeface="Candara" panose="020E0502030303020204" pitchFamily="34" charset="0"/>
                <a:cs typeface="Calibri" pitchFamily="34" charset="0"/>
              </a:rPr>
              <a:t>Resumen</a:t>
            </a:r>
            <a:endParaRPr lang="es-PR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1575" cy="4876800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latin typeface="Candara" panose="020E0502030303020204" pitchFamily="34" charset="0"/>
              </a:rPr>
              <a:t>El </a:t>
            </a:r>
            <a:r>
              <a:rPr lang="en-US" dirty="0" err="1" smtClean="0">
                <a:solidFill>
                  <a:srgbClr val="FE2602"/>
                </a:solidFill>
                <a:latin typeface="Candara" panose="020E0502030303020204" pitchFamily="34" charset="0"/>
              </a:rPr>
              <a:t>salmo</a:t>
            </a:r>
            <a:r>
              <a:rPr lang="en-US" dirty="0" smtClean="0">
                <a:solidFill>
                  <a:srgbClr val="FE2602"/>
                </a:solidFill>
                <a:latin typeface="Candara" panose="020E0502030303020204" pitchFamily="34" charset="0"/>
              </a:rPr>
              <a:t> 62 </a:t>
            </a:r>
            <a:r>
              <a:rPr lang="en-US" dirty="0" err="1" smtClean="0">
                <a:latin typeface="Candara" panose="020E0502030303020204" pitchFamily="34" charset="0"/>
              </a:rPr>
              <a:t>nos</a:t>
            </a:r>
            <a:r>
              <a:rPr lang="en-US" dirty="0" smtClean="0">
                <a:latin typeface="Candara" panose="020E0502030303020204" pitchFamily="34" charset="0"/>
              </a:rPr>
              <a:t> </a:t>
            </a:r>
            <a:r>
              <a:rPr lang="en-US" dirty="0" err="1" smtClean="0">
                <a:latin typeface="Candara" panose="020E0502030303020204" pitchFamily="34" charset="0"/>
              </a:rPr>
              <a:t>presenta</a:t>
            </a:r>
            <a:r>
              <a:rPr lang="en-US" dirty="0" smtClean="0">
                <a:latin typeface="Candara" panose="020E0502030303020204" pitchFamily="34" charset="0"/>
              </a:rPr>
              <a:t> la </a:t>
            </a:r>
            <a:r>
              <a:rPr lang="en-US" dirty="0" err="1" smtClean="0">
                <a:latin typeface="Candara" panose="020E0502030303020204" pitchFamily="34" charset="0"/>
              </a:rPr>
              <a:t>alternativa</a:t>
            </a:r>
            <a:r>
              <a:rPr lang="en-US" dirty="0" smtClean="0">
                <a:latin typeface="Candara" panose="020E0502030303020204" pitchFamily="34" charset="0"/>
              </a:rPr>
              <a:t> </a:t>
            </a:r>
            <a:r>
              <a:rPr lang="en-US" dirty="0" err="1" smtClean="0">
                <a:latin typeface="Candara" panose="020E0502030303020204" pitchFamily="34" charset="0"/>
              </a:rPr>
              <a:t>correcta</a:t>
            </a:r>
            <a:r>
              <a:rPr lang="en-US" dirty="0" smtClean="0">
                <a:latin typeface="Candara" panose="020E0502030303020204" pitchFamily="34" charset="0"/>
              </a:rPr>
              <a:t>: </a:t>
            </a:r>
            <a:r>
              <a:rPr lang="en-US" dirty="0" err="1" smtClean="0">
                <a:latin typeface="Candara" panose="020E0502030303020204" pitchFamily="34" charset="0"/>
              </a:rPr>
              <a:t>Nuestro</a:t>
            </a:r>
            <a:r>
              <a:rPr lang="en-US" dirty="0" smtClean="0">
                <a:latin typeface="Candara" panose="020E0502030303020204" pitchFamily="34" charset="0"/>
              </a:rPr>
              <a:t> </a:t>
            </a:r>
            <a:r>
              <a:rPr lang="en-US" dirty="0" err="1" smtClean="0">
                <a:latin typeface="Candara" panose="020E0502030303020204" pitchFamily="34" charset="0"/>
              </a:rPr>
              <a:t>Señor</a:t>
            </a:r>
            <a:r>
              <a:rPr lang="en-US" dirty="0" smtClean="0">
                <a:latin typeface="Candara" panose="020E0502030303020204" pitchFamily="34" charset="0"/>
              </a:rPr>
              <a:t> </a:t>
            </a:r>
            <a:r>
              <a:rPr lang="en-US" dirty="0" err="1" smtClean="0">
                <a:latin typeface="Candara" panose="020E0502030303020204" pitchFamily="34" charset="0"/>
              </a:rPr>
              <a:t>es</a:t>
            </a:r>
            <a:r>
              <a:rPr lang="en-US" dirty="0" smtClean="0">
                <a:latin typeface="Candara" panose="020E0502030303020204" pitchFamily="34" charset="0"/>
              </a:rPr>
              <a:t>:</a:t>
            </a:r>
          </a:p>
          <a:p>
            <a:pPr lvl="1"/>
            <a:r>
              <a:rPr lang="es-ES" dirty="0" smtClean="0">
                <a:latin typeface="Candara" panose="020E0502030303020204" pitchFamily="34" charset="0"/>
              </a:rPr>
              <a:t>la </a:t>
            </a:r>
            <a:r>
              <a:rPr lang="es-ES" dirty="0">
                <a:latin typeface="Candara" panose="020E0502030303020204" pitchFamily="34" charset="0"/>
              </a:rPr>
              <a:t>fuente de nuestra </a:t>
            </a:r>
            <a:r>
              <a:rPr lang="es-ES" b="1" dirty="0">
                <a:latin typeface="Candara" panose="020E0502030303020204" pitchFamily="34" charset="0"/>
              </a:rPr>
              <a:t>salvación </a:t>
            </a:r>
            <a:r>
              <a:rPr lang="es-ES" dirty="0" smtClean="0">
                <a:solidFill>
                  <a:srgbClr val="FE2602"/>
                </a:solidFill>
                <a:latin typeface="Candara" panose="020E0502030303020204" pitchFamily="34" charset="0"/>
              </a:rPr>
              <a:t>(vv. 1b, 2a, 6a, 7a)</a:t>
            </a:r>
          </a:p>
          <a:p>
            <a:pPr lvl="1"/>
            <a:r>
              <a:rPr lang="es-ES" dirty="0" smtClean="0">
                <a:latin typeface="Candara" panose="020E0502030303020204" pitchFamily="34" charset="0"/>
              </a:rPr>
              <a:t>nuestra </a:t>
            </a:r>
            <a:r>
              <a:rPr lang="es-ES" b="1" dirty="0" smtClean="0">
                <a:latin typeface="Candara" panose="020E0502030303020204" pitchFamily="34" charset="0"/>
              </a:rPr>
              <a:t>roca </a:t>
            </a:r>
            <a:r>
              <a:rPr lang="es-ES" dirty="0" smtClean="0">
                <a:solidFill>
                  <a:srgbClr val="FE2602"/>
                </a:solidFill>
                <a:latin typeface="Candara" panose="020E0502030303020204" pitchFamily="34" charset="0"/>
              </a:rPr>
              <a:t>(vv. 2a, 6a, 7b)</a:t>
            </a:r>
          </a:p>
          <a:p>
            <a:pPr lvl="1"/>
            <a:r>
              <a:rPr lang="es-ES" dirty="0" smtClean="0">
                <a:latin typeface="Candara" panose="020E0502030303020204" pitchFamily="34" charset="0"/>
              </a:rPr>
              <a:t>nuestra </a:t>
            </a:r>
            <a:r>
              <a:rPr lang="es-ES" b="1" dirty="0">
                <a:latin typeface="Candara" panose="020E0502030303020204" pitchFamily="34" charset="0"/>
              </a:rPr>
              <a:t>defensa </a:t>
            </a:r>
            <a:r>
              <a:rPr lang="es-ES" dirty="0">
                <a:solidFill>
                  <a:srgbClr val="FE2602"/>
                </a:solidFill>
                <a:latin typeface="Candara" panose="020E0502030303020204" pitchFamily="34" charset="0"/>
              </a:rPr>
              <a:t>(vv. 2c, 6c)</a:t>
            </a:r>
          </a:p>
          <a:p>
            <a:pPr lvl="1"/>
            <a:r>
              <a:rPr lang="es-ES" dirty="0">
                <a:latin typeface="Candara" panose="020E0502030303020204" pitchFamily="34" charset="0"/>
              </a:rPr>
              <a:t>la base de nuestra </a:t>
            </a:r>
            <a:r>
              <a:rPr lang="es-ES" b="1" dirty="0">
                <a:latin typeface="Candara" panose="020E0502030303020204" pitchFamily="34" charset="0"/>
              </a:rPr>
              <a:t>esperanza </a:t>
            </a:r>
            <a:r>
              <a:rPr lang="es-ES" dirty="0">
                <a:solidFill>
                  <a:srgbClr val="FE2602"/>
                </a:solidFill>
                <a:latin typeface="Candara" panose="020E0502030303020204" pitchFamily="34" charset="0"/>
              </a:rPr>
              <a:t>(v. 5b)</a:t>
            </a:r>
          </a:p>
          <a:p>
            <a:pPr lvl="1"/>
            <a:r>
              <a:rPr lang="es-ES" dirty="0">
                <a:latin typeface="Candara" panose="020E0502030303020204" pitchFamily="34" charset="0"/>
              </a:rPr>
              <a:t>nuestra </a:t>
            </a:r>
            <a:r>
              <a:rPr lang="es-ES" b="1" dirty="0">
                <a:latin typeface="Candara" panose="020E0502030303020204" pitchFamily="34" charset="0"/>
              </a:rPr>
              <a:t>gloria </a:t>
            </a:r>
            <a:r>
              <a:rPr lang="es-ES" dirty="0">
                <a:solidFill>
                  <a:srgbClr val="FE2602"/>
                </a:solidFill>
                <a:latin typeface="Candara" panose="020E0502030303020204" pitchFamily="34" charset="0"/>
              </a:rPr>
              <a:t>(v. 7a)</a:t>
            </a:r>
          </a:p>
          <a:p>
            <a:pPr lvl="1"/>
            <a:r>
              <a:rPr lang="es-ES" dirty="0">
                <a:latin typeface="Candara" panose="020E0502030303020204" pitchFamily="34" charset="0"/>
              </a:rPr>
              <a:t>nuestro </a:t>
            </a:r>
            <a:r>
              <a:rPr lang="es-ES" b="1" dirty="0">
                <a:latin typeface="Candara" panose="020E0502030303020204" pitchFamily="34" charset="0"/>
              </a:rPr>
              <a:t>refugio </a:t>
            </a:r>
            <a:r>
              <a:rPr lang="es-ES" dirty="0">
                <a:solidFill>
                  <a:srgbClr val="FE2602"/>
                </a:solidFill>
                <a:latin typeface="Candara" panose="020E0502030303020204" pitchFamily="34" charset="0"/>
              </a:rPr>
              <a:t>(vv. 7b, 8b)</a:t>
            </a:r>
          </a:p>
          <a:p>
            <a:pPr lvl="1"/>
            <a:r>
              <a:rPr lang="es-ES" dirty="0">
                <a:latin typeface="Candara" panose="020E0502030303020204" pitchFamily="34" charset="0"/>
              </a:rPr>
              <a:t>la fuente de </a:t>
            </a:r>
            <a:r>
              <a:rPr lang="es-ES" b="1" dirty="0">
                <a:latin typeface="Candara" panose="020E0502030303020204" pitchFamily="34" charset="0"/>
              </a:rPr>
              <a:t>poder </a:t>
            </a:r>
            <a:r>
              <a:rPr lang="es-ES" dirty="0">
                <a:solidFill>
                  <a:srgbClr val="FE2602"/>
                </a:solidFill>
                <a:latin typeface="Candara" panose="020E0502030303020204" pitchFamily="34" charset="0"/>
              </a:rPr>
              <a:t>(v. 11b)</a:t>
            </a:r>
          </a:p>
          <a:p>
            <a:pPr lvl="1"/>
            <a:r>
              <a:rPr lang="es-ES" dirty="0">
                <a:latin typeface="Candara" panose="020E0502030303020204" pitchFamily="34" charset="0"/>
              </a:rPr>
              <a:t>la fuente de </a:t>
            </a:r>
            <a:r>
              <a:rPr lang="es-ES" b="1" dirty="0">
                <a:latin typeface="Candara" panose="020E0502030303020204" pitchFamily="34" charset="0"/>
              </a:rPr>
              <a:t>misericordia </a:t>
            </a:r>
            <a:r>
              <a:rPr lang="es-ES" dirty="0">
                <a:solidFill>
                  <a:srgbClr val="FE2602"/>
                </a:solidFill>
                <a:latin typeface="Candara" panose="020E0502030303020204" pitchFamily="34" charset="0"/>
              </a:rPr>
              <a:t>(v. 12a</a:t>
            </a:r>
            <a:r>
              <a:rPr lang="es-ES" dirty="0" smtClean="0">
                <a:solidFill>
                  <a:srgbClr val="FE2602"/>
                </a:solidFill>
                <a:latin typeface="Candara" panose="020E0502030303020204" pitchFamily="34" charset="0"/>
              </a:rPr>
              <a:t>)</a:t>
            </a:r>
            <a:endParaRPr lang="es-ES" dirty="0">
              <a:solidFill>
                <a:srgbClr val="FE2602"/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726004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>
                <a:latin typeface="Candara" panose="020E0502030303020204" pitchFamily="34" charset="0"/>
                <a:cs typeface="Calibri" pitchFamily="34" charset="0"/>
              </a:rPr>
              <a:t>Resumen</a:t>
            </a:r>
            <a:endParaRPr lang="es-PR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1575" cy="4876800"/>
          </a:xfrm>
        </p:spPr>
        <p:txBody>
          <a:bodyPr>
            <a:normAutofit lnSpcReduction="10000"/>
          </a:bodyPr>
          <a:lstStyle/>
          <a:p>
            <a:r>
              <a:rPr lang="es-ES" dirty="0">
                <a:latin typeface="Candara" panose="020E0502030303020204" pitchFamily="34" charset="0"/>
              </a:rPr>
              <a:t>Cualquiera que tiene a Dios como fundamento de su fe y su fortaleza tiene también la siguiente esperanza segura:</a:t>
            </a:r>
          </a:p>
          <a:p>
            <a:pPr lvl="1"/>
            <a:r>
              <a:rPr lang="es-ES" b="1" dirty="0" smtClean="0">
                <a:latin typeface="Candara" panose="020E0502030303020204" pitchFamily="34" charset="0"/>
              </a:rPr>
              <a:t>No </a:t>
            </a:r>
            <a:r>
              <a:rPr lang="es-ES" b="1" dirty="0">
                <a:latin typeface="Candara" panose="020E0502030303020204" pitchFamily="34" charset="0"/>
              </a:rPr>
              <a:t>resbalará mucho </a:t>
            </a:r>
            <a:r>
              <a:rPr lang="es-ES" dirty="0">
                <a:solidFill>
                  <a:srgbClr val="FE2602"/>
                </a:solidFill>
                <a:latin typeface="Candara" panose="020E0502030303020204" pitchFamily="34" charset="0"/>
              </a:rPr>
              <a:t>(v. 2b)</a:t>
            </a:r>
          </a:p>
          <a:p>
            <a:pPr lvl="1"/>
            <a:r>
              <a:rPr lang="es-ES" dirty="0" smtClean="0">
                <a:latin typeface="Candara" panose="020E0502030303020204" pitchFamily="34" charset="0"/>
              </a:rPr>
              <a:t>Tiene valentía </a:t>
            </a:r>
            <a:r>
              <a:rPr lang="es-ES" dirty="0">
                <a:latin typeface="Candara" panose="020E0502030303020204" pitchFamily="34" charset="0"/>
              </a:rPr>
              <a:t>para reprender a sus enemigos </a:t>
            </a:r>
            <a:r>
              <a:rPr lang="es-ES" dirty="0">
                <a:solidFill>
                  <a:srgbClr val="FE2602"/>
                </a:solidFill>
                <a:latin typeface="Candara" panose="020E0502030303020204" pitchFamily="34" charset="0"/>
              </a:rPr>
              <a:t>(v. 3)</a:t>
            </a:r>
          </a:p>
          <a:p>
            <a:pPr lvl="1"/>
            <a:r>
              <a:rPr lang="es-ES" dirty="0" smtClean="0">
                <a:latin typeface="Candara" panose="020E0502030303020204" pitchFamily="34" charset="0"/>
              </a:rPr>
              <a:t>Puede </a:t>
            </a:r>
            <a:r>
              <a:rPr lang="es-ES" dirty="0">
                <a:latin typeface="Candara" panose="020E0502030303020204" pitchFamily="34" charset="0"/>
              </a:rPr>
              <a:t>ver lo secreto de sus planes y estrategias </a:t>
            </a:r>
            <a:r>
              <a:rPr lang="es-ES" dirty="0">
                <a:solidFill>
                  <a:srgbClr val="FE2602"/>
                </a:solidFill>
                <a:latin typeface="Candara" panose="020E0502030303020204" pitchFamily="34" charset="0"/>
              </a:rPr>
              <a:t>(v. 4)</a:t>
            </a:r>
          </a:p>
          <a:p>
            <a:pPr lvl="1"/>
            <a:r>
              <a:rPr lang="es-ES" b="1" dirty="0" smtClean="0">
                <a:latin typeface="Candara" panose="020E0502030303020204" pitchFamily="34" charset="0"/>
              </a:rPr>
              <a:t>No </a:t>
            </a:r>
            <a:r>
              <a:rPr lang="es-ES" b="1" dirty="0">
                <a:latin typeface="Candara" panose="020E0502030303020204" pitchFamily="34" charset="0"/>
              </a:rPr>
              <a:t>resbalará </a:t>
            </a:r>
            <a:r>
              <a:rPr lang="es-ES" dirty="0">
                <a:solidFill>
                  <a:srgbClr val="FE2602"/>
                </a:solidFill>
                <a:latin typeface="Candara" panose="020E0502030303020204" pitchFamily="34" charset="0"/>
              </a:rPr>
              <a:t>(v. 6b)</a:t>
            </a:r>
          </a:p>
          <a:p>
            <a:pPr lvl="1"/>
            <a:r>
              <a:rPr lang="es-ES" dirty="0" smtClean="0">
                <a:latin typeface="Candara" panose="020E0502030303020204" pitchFamily="34" charset="0"/>
              </a:rPr>
              <a:t>Querrá </a:t>
            </a:r>
            <a:r>
              <a:rPr lang="es-ES" dirty="0">
                <a:latin typeface="Candara" panose="020E0502030303020204" pitchFamily="34" charset="0"/>
              </a:rPr>
              <a:t>que otros conozcan el gozo de confiar en Dios </a:t>
            </a:r>
            <a:r>
              <a:rPr lang="es-ES" dirty="0">
                <a:solidFill>
                  <a:srgbClr val="FE2602"/>
                </a:solidFill>
                <a:latin typeface="Candara" panose="020E0502030303020204" pitchFamily="34" charset="0"/>
              </a:rPr>
              <a:t>(v. 8</a:t>
            </a:r>
            <a:r>
              <a:rPr lang="es-ES" dirty="0" smtClean="0">
                <a:solidFill>
                  <a:srgbClr val="FE2602"/>
                </a:solidFill>
                <a:latin typeface="Candara" panose="020E0502030303020204" pitchFamily="34" charset="0"/>
              </a:rPr>
              <a:t>)</a:t>
            </a:r>
            <a:endParaRPr lang="en-US" dirty="0">
              <a:solidFill>
                <a:srgbClr val="FE2602"/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397060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>
                <a:latin typeface="Candara" panose="020E0502030303020204" pitchFamily="34" charset="0"/>
                <a:cs typeface="Calibri" pitchFamily="34" charset="0"/>
              </a:rPr>
              <a:t>Resumen</a:t>
            </a:r>
            <a:endParaRPr lang="es-PR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1575" cy="4876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i="1" dirty="0">
                <a:latin typeface="Candara" panose="020E0502030303020204" pitchFamily="34" charset="0"/>
              </a:rPr>
              <a:t>«Él es mi roca, mi salvación, mi defensa, mi refugio y mi gloria.</a:t>
            </a:r>
          </a:p>
          <a:p>
            <a:pPr marL="0" indent="0">
              <a:buNone/>
            </a:pPr>
            <a:r>
              <a:rPr lang="es-ES" i="1" dirty="0">
                <a:latin typeface="Candara" panose="020E0502030303020204" pitchFamily="34" charset="0"/>
              </a:rPr>
              <a:t>Si es mi refugio, ¿qué enemigo puede perseguirme?</a:t>
            </a:r>
          </a:p>
          <a:p>
            <a:pPr marL="0" indent="0">
              <a:buNone/>
            </a:pPr>
            <a:r>
              <a:rPr lang="es-ES" i="1" dirty="0">
                <a:latin typeface="Candara" panose="020E0502030303020204" pitchFamily="34" charset="0"/>
              </a:rPr>
              <a:t>Si es mi defensa, ¿qué tentación puede herirme?</a:t>
            </a:r>
          </a:p>
          <a:p>
            <a:pPr marL="0" indent="0">
              <a:buNone/>
            </a:pPr>
            <a:r>
              <a:rPr lang="es-ES" i="1" dirty="0">
                <a:latin typeface="Candara" panose="020E0502030303020204" pitchFamily="34" charset="0"/>
              </a:rPr>
              <a:t>Si es mi roca, ¿qué tormenta puede sacudirme?</a:t>
            </a:r>
          </a:p>
          <a:p>
            <a:pPr marL="0" indent="0">
              <a:buNone/>
            </a:pPr>
            <a:r>
              <a:rPr lang="es-ES" i="1" dirty="0">
                <a:latin typeface="Candara" panose="020E0502030303020204" pitchFamily="34" charset="0"/>
              </a:rPr>
              <a:t>Si es mi salvación, ¿qué tristeza puede deprimirme?</a:t>
            </a:r>
          </a:p>
          <a:p>
            <a:pPr marL="0" indent="0">
              <a:buNone/>
            </a:pPr>
            <a:r>
              <a:rPr lang="es-ES" i="1" dirty="0">
                <a:latin typeface="Candara" panose="020E0502030303020204" pitchFamily="34" charset="0"/>
              </a:rPr>
              <a:t>Si es mi gloria, ¿qué calumnia puede difamarme</a:t>
            </a:r>
            <a:r>
              <a:rPr lang="es-ES" i="1" dirty="0" smtClean="0">
                <a:latin typeface="Candara" panose="020E0502030303020204" pitchFamily="34" charset="0"/>
              </a:rPr>
              <a:t>?»</a:t>
            </a:r>
            <a:endParaRPr lang="es-ES" i="1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484346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 smtClean="0">
                <a:latin typeface="Candara" panose="020E0502030303020204" pitchFamily="34" charset="0"/>
                <a:cs typeface="Calibri" pitchFamily="34" charset="0"/>
              </a:rPr>
              <a:t>Aplicaciones</a:t>
            </a:r>
            <a:endParaRPr lang="es-PR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1575" cy="4876800"/>
          </a:xfrm>
        </p:spPr>
        <p:txBody>
          <a:bodyPr>
            <a:norm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Cada persona necesita la confianza que nace en la experiencia diaria con el Señor.</a:t>
            </a:r>
          </a:p>
          <a:p>
            <a:pPr lvl="1"/>
            <a:r>
              <a:rPr lang="es-PR" dirty="0" smtClean="0">
                <a:latin typeface="Candara" panose="020E0502030303020204" pitchFamily="34" charset="0"/>
              </a:rPr>
              <a:t>Este salmo refuerza esta realidad.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Cuando somos atacados por otros con mentira e hipocresía, la solución no es pagarles de la misma manera por lo que nos han hecho, sino afirmar delante de ellos y otros que la única salvación y refugio es Dios.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81800" y="-11723"/>
            <a:ext cx="2362200" cy="1771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47022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 smtClean="0">
                <a:latin typeface="Candara" panose="020E0502030303020204" pitchFamily="34" charset="0"/>
                <a:cs typeface="Calibri" pitchFamily="34" charset="0"/>
              </a:rPr>
              <a:t>Aplicaciones</a:t>
            </a:r>
            <a:endParaRPr lang="es-PR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1575" cy="4876800"/>
          </a:xfrm>
        </p:spPr>
        <p:txBody>
          <a:bodyPr>
            <a:norm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Fuerzas y poderes materiales o económicos, aun la más astuta violencia, no es el camino a seguir para los que son atacados falsamente.</a:t>
            </a:r>
          </a:p>
          <a:p>
            <a:pPr lvl="1"/>
            <a:r>
              <a:rPr lang="es-PR" dirty="0" smtClean="0">
                <a:latin typeface="Candara" panose="020E0502030303020204" pitchFamily="34" charset="0"/>
              </a:rPr>
              <a:t>El verdadero poder se encuentra en Dios.</a:t>
            </a:r>
          </a:p>
          <a:p>
            <a:pPr lvl="1"/>
            <a:r>
              <a:rPr lang="es-PR" dirty="0" smtClean="0">
                <a:latin typeface="Candara" panose="020E0502030303020204" pitchFamily="34" charset="0"/>
              </a:rPr>
              <a:t>Hay que buscar su presencia, su paz y salvación.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81800" y="-11723"/>
            <a:ext cx="2362200" cy="1771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93915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 smtClean="0">
                <a:latin typeface="Candara" panose="020E0502030303020204" pitchFamily="34" charset="0"/>
                <a:cs typeface="Calibri" pitchFamily="34" charset="0"/>
              </a:rPr>
              <a:t>Aplicaciones</a:t>
            </a:r>
            <a:endParaRPr lang="es-PR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1575" cy="4876800"/>
          </a:xfrm>
        </p:spPr>
        <p:txBody>
          <a:bodyPr>
            <a:norm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Hay que descansar y reposar en Dios.</a:t>
            </a:r>
          </a:p>
          <a:p>
            <a:pPr lvl="1"/>
            <a:r>
              <a:rPr lang="es-PR" dirty="0" smtClean="0">
                <a:latin typeface="Candara" panose="020E0502030303020204" pitchFamily="34" charset="0"/>
              </a:rPr>
              <a:t>Los versículos 1 y 5 resaltan esto.</a:t>
            </a:r>
          </a:p>
          <a:p>
            <a:pPr lvl="1"/>
            <a:r>
              <a:rPr lang="es-PR" dirty="0" smtClean="0">
                <a:latin typeface="Candara" panose="020E0502030303020204" pitchFamily="34" charset="0"/>
              </a:rPr>
              <a:t>La primera como una afirmación y la segunda como una forma de alentarse a sí mismo frente a los ataques de los enemigos.</a:t>
            </a:r>
          </a:p>
          <a:p>
            <a:pPr lvl="1"/>
            <a:r>
              <a:rPr lang="es-PR" dirty="0" smtClean="0">
                <a:latin typeface="Candara" panose="020E0502030303020204" pitchFamily="34" charset="0"/>
              </a:rPr>
              <a:t>La agitación frente a las situaciones difíciles de la vida solamente guían al desastre.</a:t>
            </a:r>
          </a:p>
          <a:p>
            <a:pPr lvl="1"/>
            <a:r>
              <a:rPr lang="es-PR" dirty="0" smtClean="0">
                <a:latin typeface="Candara" panose="020E0502030303020204" pitchFamily="34" charset="0"/>
              </a:rPr>
              <a:t>Jesús da el mismo énfasis cuando nos dice: “No os afanéis por vuestra vida” (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Mateo 6.25</a:t>
            </a:r>
            <a:r>
              <a:rPr lang="es-PR" dirty="0" smtClean="0">
                <a:latin typeface="Candara" panose="020E0502030303020204" pitchFamily="34" charset="0"/>
              </a:rPr>
              <a:t>).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81800" y="-11723"/>
            <a:ext cx="2362200" cy="1771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40222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800" dirty="0" smtClean="0">
                <a:latin typeface="Candara" panose="020E0502030303020204" pitchFamily="34" charset="0"/>
                <a:cs typeface="Calibri" pitchFamily="34" charset="0"/>
              </a:rPr>
              <a:t>Aplicaciones</a:t>
            </a:r>
            <a:endParaRPr lang="es-PR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1575" cy="4876800"/>
          </a:xfrm>
        </p:spPr>
        <p:txBody>
          <a:bodyPr>
            <a:norm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Hay que descansar y reposar en Dios.</a:t>
            </a:r>
          </a:p>
          <a:p>
            <a:pPr lvl="1"/>
            <a:r>
              <a:rPr lang="es-PR" dirty="0" smtClean="0">
                <a:latin typeface="Candara" panose="020E0502030303020204" pitchFamily="34" charset="0"/>
              </a:rPr>
              <a:t>Los versículos 1 y 5 resaltan esto.</a:t>
            </a:r>
          </a:p>
          <a:p>
            <a:pPr lvl="1"/>
            <a:r>
              <a:rPr lang="es-PR" dirty="0" smtClean="0">
                <a:latin typeface="Candara" panose="020E0502030303020204" pitchFamily="34" charset="0"/>
              </a:rPr>
              <a:t>La primera como una afirmación y la segunda como una forma de alentarse a sí mismo frente a los ataques de los enemigos.</a:t>
            </a:r>
          </a:p>
          <a:p>
            <a:pPr lvl="1"/>
            <a:r>
              <a:rPr lang="es-PR" dirty="0" smtClean="0">
                <a:latin typeface="Candara" panose="020E0502030303020204" pitchFamily="34" charset="0"/>
              </a:rPr>
              <a:t>La agitación frente a las situaciones difíciles de la vida solamente guían al desastre.</a:t>
            </a:r>
          </a:p>
          <a:p>
            <a:pPr lvl="1"/>
            <a:r>
              <a:rPr lang="es-PR" dirty="0" smtClean="0">
                <a:latin typeface="Candara" panose="020E0502030303020204" pitchFamily="34" charset="0"/>
              </a:rPr>
              <a:t>Jesús da el mismo énfasis cuando nos dice: “No os afanéis por vuestra vida” (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Mateo 6.25</a:t>
            </a:r>
            <a:r>
              <a:rPr lang="es-PR" dirty="0" smtClean="0">
                <a:latin typeface="Candara" panose="020E0502030303020204" pitchFamily="34" charset="0"/>
              </a:rPr>
              <a:t>).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81800" y="-11723"/>
            <a:ext cx="2362200" cy="1771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67483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218A1B8D-2211-4267-85EA-46D8260B611F}" type="slidenum">
              <a:rPr lang="en-US">
                <a:solidFill>
                  <a:srgbClr val="000000"/>
                </a:solidFill>
              </a:rPr>
              <a:pPr>
                <a:defRPr/>
              </a:pPr>
              <a:t>38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6009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s-PR" noProof="0" dirty="0" smtClean="0">
                <a:latin typeface="Candara" panose="020E0502030303020204" pitchFamily="34" charset="0"/>
                <a:cs typeface="Calibri" pitchFamily="34" charset="0"/>
              </a:rPr>
              <a:t>Bibliografía</a:t>
            </a:r>
          </a:p>
        </p:txBody>
      </p:sp>
      <p:sp>
        <p:nvSpPr>
          <p:cNvPr id="260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1941513"/>
            <a:ext cx="8791576" cy="4759325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Carson, D., France, R., </a:t>
            </a:r>
            <a:r>
              <a:rPr lang="es-PR" sz="1400" noProof="0" dirty="0" err="1" smtClean="0">
                <a:latin typeface="Candara" panose="020E0502030303020204" pitchFamily="34" charset="0"/>
                <a:cs typeface="Calibri" pitchFamily="34" charset="0"/>
              </a:rPr>
              <a:t>Motyer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, J., &amp; </a:t>
            </a:r>
            <a:r>
              <a:rPr lang="es-PR" sz="1400" noProof="0" dirty="0" err="1" smtClean="0">
                <a:latin typeface="Candara" panose="020E0502030303020204" pitchFamily="34" charset="0"/>
                <a:cs typeface="Calibri" pitchFamily="34" charset="0"/>
              </a:rPr>
              <a:t>Wenham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, G. (2000, c1999). </a:t>
            </a:r>
            <a:r>
              <a:rPr lang="es-PR" sz="1400" i="1" noProof="0" dirty="0" smtClean="0">
                <a:latin typeface="Candara" panose="020E0502030303020204" pitchFamily="34" charset="0"/>
                <a:cs typeface="Calibri" pitchFamily="34" charset="0"/>
              </a:rPr>
              <a:t>Nuevo comentario Bíblico : Siglo veintiuno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 (</a:t>
            </a:r>
            <a:r>
              <a:rPr lang="es-PR" sz="1400" noProof="0" dirty="0" err="1" smtClean="0">
                <a:latin typeface="Candara" panose="020E0502030303020204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 ed.) (</a:t>
            </a:r>
            <a:r>
              <a:rPr lang="es-PR" sz="1400" noProof="0" dirty="0" err="1" smtClean="0">
                <a:latin typeface="Candara" panose="020E0502030303020204" pitchFamily="34" charset="0"/>
                <a:cs typeface="Calibri" pitchFamily="34" charset="0"/>
              </a:rPr>
              <a:t>Lc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 6.20-26). Miami: Sociedades </a:t>
            </a:r>
            <a:r>
              <a:rPr lang="es-PR" sz="1400" noProof="0" dirty="0" err="1" smtClean="0">
                <a:latin typeface="Candara" panose="020E0502030303020204" pitchFamily="34" charset="0"/>
                <a:cs typeface="Calibri" pitchFamily="34" charset="0"/>
              </a:rPr>
              <a:t>Bı́blicas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 Unidas.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Douglas, J.D. </a:t>
            </a:r>
            <a:r>
              <a:rPr lang="es-PR" sz="1400" i="1" noProof="0" dirty="0" smtClean="0">
                <a:latin typeface="Candara" panose="020E0502030303020204" pitchFamily="34" charset="0"/>
                <a:cs typeface="Calibri" pitchFamily="34" charset="0"/>
              </a:rPr>
              <a:t>Nuevo Diccionario Bíblico : Primera Edición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. Miami: Sociedades Bíblicas Unidas, 2000.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i="1" noProof="0" dirty="0" smtClean="0">
                <a:latin typeface="Candara" panose="020E0502030303020204" pitchFamily="34" charset="0"/>
                <a:cs typeface="Calibri" pitchFamily="34" charset="0"/>
              </a:rPr>
              <a:t>LBLA Mapas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, </a:t>
            </a:r>
            <a:r>
              <a:rPr lang="es-PR" sz="1400" noProof="0" dirty="0" err="1" smtClean="0">
                <a:latin typeface="Candara" panose="020E0502030303020204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 ed. La </a:t>
            </a:r>
            <a:r>
              <a:rPr lang="es-PR" sz="1400" noProof="0" dirty="0" err="1" smtClean="0">
                <a:latin typeface="Candara" panose="020E0502030303020204" pitchFamily="34" charset="0"/>
                <a:cs typeface="Calibri" pitchFamily="34" charset="0"/>
              </a:rPr>
              <a:t>Habra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, CA: </a:t>
            </a:r>
            <a:r>
              <a:rPr lang="es-PR" sz="1400" noProof="0" dirty="0" err="1" smtClean="0">
                <a:latin typeface="Candara" panose="020E0502030303020204" pitchFamily="34" charset="0"/>
                <a:cs typeface="Calibri" pitchFamily="34" charset="0"/>
              </a:rPr>
              <a:t>Foundation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 </a:t>
            </a:r>
            <a:r>
              <a:rPr lang="es-PR" sz="1400" noProof="0" dirty="0" err="1" smtClean="0">
                <a:latin typeface="Candara" panose="020E0502030303020204" pitchFamily="34" charset="0"/>
                <a:cs typeface="Calibri" pitchFamily="34" charset="0"/>
              </a:rPr>
              <a:t>Publications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, Inc., 2000.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err="1" smtClean="0">
                <a:latin typeface="Candara" panose="020E0502030303020204" pitchFamily="34" charset="0"/>
                <a:cs typeface="Calibri" pitchFamily="34" charset="0"/>
              </a:rPr>
              <a:t>Lockward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, Alfonso. </a:t>
            </a:r>
            <a:r>
              <a:rPr lang="es-PR" sz="1400" i="1" noProof="0" dirty="0" smtClean="0">
                <a:latin typeface="Candara" panose="020E0502030303020204" pitchFamily="34" charset="0"/>
                <a:cs typeface="Calibri" pitchFamily="34" charset="0"/>
              </a:rPr>
              <a:t>Nuevo Diccionario De La Biblia.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 Miami: Editorial </a:t>
            </a:r>
            <a:r>
              <a:rPr lang="es-PR" sz="1400" noProof="0" dirty="0" err="1" smtClean="0">
                <a:latin typeface="Candara" panose="020E0502030303020204" pitchFamily="34" charset="0"/>
                <a:cs typeface="Calibri" pitchFamily="34" charset="0"/>
              </a:rPr>
              <a:t>Unilit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, 2003.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i="1" noProof="0" dirty="0" smtClean="0">
                <a:latin typeface="Candara" panose="020E0502030303020204" pitchFamily="34" charset="0"/>
                <a:cs typeface="Calibri" pitchFamily="34" charset="0"/>
              </a:rPr>
              <a:t>Mapas De La Biblia Caribe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, </a:t>
            </a:r>
            <a:r>
              <a:rPr lang="es-PR" sz="1400" noProof="0" dirty="0" err="1" smtClean="0">
                <a:latin typeface="Candara" panose="020E0502030303020204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 ed. Nashville: Editorial Caribe, 2000, c1998.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Martínez, Mario, et al, eds. </a:t>
            </a:r>
            <a:r>
              <a:rPr lang="es-PR" sz="1400" i="1" noProof="0" dirty="0" smtClean="0">
                <a:latin typeface="Candara" panose="020E0502030303020204" pitchFamily="34" charset="0"/>
                <a:cs typeface="Calibri" pitchFamily="34" charset="0"/>
              </a:rPr>
              <a:t>El Expositor Bíblico: La Biblia, Libro por Libro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, Maestros de jóvenes y Adultos, Volumen 2, 5nta Ed. El Paso, Texas: Casa Bautista de Publicaciones, 2007, c1995.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Nelson, </a:t>
            </a:r>
            <a:r>
              <a:rPr lang="es-PR" sz="1400" noProof="0" dirty="0" err="1" smtClean="0">
                <a:latin typeface="Candara" panose="020E0502030303020204" pitchFamily="34" charset="0"/>
                <a:cs typeface="Calibri" pitchFamily="34" charset="0"/>
              </a:rPr>
              <a:t>Wilton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 M. y Juan Rojas Mayo, </a:t>
            </a:r>
            <a:r>
              <a:rPr lang="es-PR" sz="1400" i="1" noProof="0" dirty="0" smtClean="0">
                <a:latin typeface="Candara" panose="020E0502030303020204" pitchFamily="34" charset="0"/>
                <a:cs typeface="Calibri" pitchFamily="34" charset="0"/>
              </a:rPr>
              <a:t>Nelson Nuevo Diccionario Ilustrado De La Biblia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, </a:t>
            </a:r>
            <a:r>
              <a:rPr lang="es-PR" sz="1400" noProof="0" dirty="0" err="1" smtClean="0">
                <a:latin typeface="Candara" panose="020E0502030303020204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 ed. Nashville: Editorial Caribe, 2000, c1998.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Vine, W.E. </a:t>
            </a:r>
            <a:r>
              <a:rPr lang="es-PR" sz="1400" i="1" dirty="0" smtClean="0">
                <a:latin typeface="Candara" panose="020E0502030303020204" pitchFamily="34" charset="0"/>
                <a:cs typeface="Calibri" pitchFamily="34" charset="0"/>
              </a:rPr>
              <a:t>Vine Diccionario Expositivo De Palabras Del Antiguo Y Del Nuevo Testamento Exhaustivo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, </a:t>
            </a:r>
            <a:r>
              <a:rPr lang="es-PR" sz="1400" dirty="0" err="1" smtClean="0">
                <a:latin typeface="Candara" panose="020E0502030303020204" pitchFamily="34" charset="0"/>
                <a:cs typeface="Calibri" pitchFamily="34" charset="0"/>
              </a:rPr>
              <a:t>electronic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 ed. Nashville: Editorial Caribe, 2000, c1999.</a:t>
            </a:r>
          </a:p>
          <a:p>
            <a:pPr marL="0" indent="0">
              <a:buNone/>
            </a:pPr>
            <a:r>
              <a:rPr lang="es-ES" sz="1400" dirty="0" smtClean="0">
                <a:latin typeface="Candara" panose="020E0502030303020204" pitchFamily="34" charset="0"/>
                <a:cs typeface="Calibri" pitchFamily="34" charset="0"/>
              </a:rPr>
              <a:t> </a:t>
            </a:r>
            <a:r>
              <a:rPr lang="es-ES" sz="1400" dirty="0" err="1">
                <a:latin typeface="Candara" panose="020E0502030303020204" pitchFamily="34" charset="0"/>
                <a:cs typeface="Calibri" pitchFamily="34" charset="0"/>
              </a:rPr>
              <a:t>Walvoord</a:t>
            </a:r>
            <a:r>
              <a:rPr lang="es-ES" sz="1400" dirty="0">
                <a:latin typeface="Candara" panose="020E0502030303020204" pitchFamily="34" charset="0"/>
                <a:cs typeface="Calibri" pitchFamily="34" charset="0"/>
              </a:rPr>
              <a:t>, John F., y Roy B. </a:t>
            </a:r>
            <a:r>
              <a:rPr lang="es-ES" sz="1400" dirty="0" err="1">
                <a:latin typeface="Candara" panose="020E0502030303020204" pitchFamily="34" charset="0"/>
                <a:cs typeface="Calibri" pitchFamily="34" charset="0"/>
              </a:rPr>
              <a:t>Zuck</a:t>
            </a:r>
            <a:r>
              <a:rPr lang="es-ES" sz="1400" dirty="0">
                <a:latin typeface="Candara" panose="020E0502030303020204" pitchFamily="34" charset="0"/>
                <a:cs typeface="Calibri" pitchFamily="34" charset="0"/>
              </a:rPr>
              <a:t>. El conocimiento </a:t>
            </a:r>
            <a:r>
              <a:rPr lang="es-ES" sz="1400" dirty="0" err="1">
                <a:latin typeface="Candara" panose="020E0502030303020204" pitchFamily="34" charset="0"/>
                <a:cs typeface="Calibri" pitchFamily="34" charset="0"/>
              </a:rPr>
              <a:t>bíblico</a:t>
            </a:r>
            <a:r>
              <a:rPr lang="es-ES" sz="1400" dirty="0">
                <a:latin typeface="Candara" panose="020E0502030303020204" pitchFamily="34" charset="0"/>
                <a:cs typeface="Calibri" pitchFamily="34" charset="0"/>
              </a:rPr>
              <a:t>, un comentario expositivo: Antiguo Testamento, </a:t>
            </a:r>
            <a:r>
              <a:rPr lang="es-ES" sz="1400" dirty="0" smtClean="0">
                <a:latin typeface="Candara" panose="020E0502030303020204" pitchFamily="34" charset="0"/>
                <a:cs typeface="Calibri" pitchFamily="34" charset="0"/>
              </a:rPr>
              <a:t>Puebla</a:t>
            </a:r>
            <a:r>
              <a:rPr lang="es-ES" sz="1400" dirty="0">
                <a:latin typeface="Candara" panose="020E0502030303020204" pitchFamily="34" charset="0"/>
                <a:cs typeface="Calibri" pitchFamily="34" charset="0"/>
              </a:rPr>
              <a:t>, </a:t>
            </a:r>
            <a:r>
              <a:rPr lang="es-ES" sz="1400" dirty="0" err="1">
                <a:latin typeface="Candara" panose="020E0502030303020204" pitchFamily="34" charset="0"/>
                <a:cs typeface="Calibri" pitchFamily="34" charset="0"/>
              </a:rPr>
              <a:t>México</a:t>
            </a:r>
            <a:r>
              <a:rPr lang="es-ES" sz="1400" dirty="0">
                <a:latin typeface="Candara" panose="020E0502030303020204" pitchFamily="34" charset="0"/>
                <a:cs typeface="Calibri" pitchFamily="34" charset="0"/>
              </a:rPr>
              <a:t>: Ediciones Las </a:t>
            </a:r>
            <a:r>
              <a:rPr lang="es-ES" sz="1400" dirty="0" err="1">
                <a:latin typeface="Candara" panose="020E0502030303020204" pitchFamily="34" charset="0"/>
                <a:cs typeface="Calibri" pitchFamily="34" charset="0"/>
              </a:rPr>
              <a:t>Américas</a:t>
            </a:r>
            <a:r>
              <a:rPr lang="es-ES" sz="1400" dirty="0">
                <a:latin typeface="Candara" panose="020E0502030303020204" pitchFamily="34" charset="0"/>
                <a:cs typeface="Calibri" pitchFamily="34" charset="0"/>
              </a:rPr>
              <a:t>, A.C., 1999. </a:t>
            </a:r>
            <a:r>
              <a:rPr lang="es-ES" sz="1400" dirty="0" err="1">
                <a:latin typeface="Candara" panose="020E0502030303020204" pitchFamily="34" charset="0"/>
                <a:cs typeface="Calibri" pitchFamily="34" charset="0"/>
              </a:rPr>
              <a:t>Print</a:t>
            </a:r>
            <a:r>
              <a:rPr lang="es-ES" sz="1400" dirty="0">
                <a:latin typeface="Candara" panose="020E0502030303020204" pitchFamily="34" charset="0"/>
                <a:cs typeface="Calibri" pitchFamily="34" charset="0"/>
              </a:rPr>
              <a:t>.</a:t>
            </a:r>
          </a:p>
          <a:p>
            <a:pPr marL="0" indent="0">
              <a:buNone/>
            </a:pP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 Carro, D., Poe, J. T., </a:t>
            </a:r>
            <a:r>
              <a:rPr lang="es-PR" sz="1400" dirty="0" err="1" smtClean="0">
                <a:latin typeface="Candara" panose="020E0502030303020204" pitchFamily="34" charset="0"/>
                <a:cs typeface="Calibri" pitchFamily="34" charset="0"/>
              </a:rPr>
              <a:t>Zorzoli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, R. O., &amp; Editorial Mundo Hispano (El Paso, T. (1993-). Comentario </a:t>
            </a:r>
            <a:r>
              <a:rPr lang="es-PR" sz="1400" dirty="0" err="1" smtClean="0">
                <a:latin typeface="Candara" panose="020E0502030303020204" pitchFamily="34" charset="0"/>
                <a:cs typeface="Calibri" pitchFamily="34" charset="0"/>
              </a:rPr>
              <a:t>bı́blico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 mundo hispano </a:t>
            </a:r>
            <a:r>
              <a:rPr lang="es-PR" sz="1400" dirty="0" err="1" smtClean="0">
                <a:latin typeface="Candara" panose="020E0502030303020204" pitchFamily="34" charset="0"/>
                <a:cs typeface="Calibri" pitchFamily="34" charset="0"/>
              </a:rPr>
              <a:t>Exodo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 (1. ed.) (26). El Paso, TX: Editorial Mundo Hispano.</a:t>
            </a:r>
          </a:p>
          <a:p>
            <a:pPr marL="0" indent="0">
              <a:buNone/>
            </a:pP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 </a:t>
            </a:r>
            <a:r>
              <a:rPr lang="es-PR" sz="1400" dirty="0" err="1" smtClean="0">
                <a:latin typeface="Candara" panose="020E0502030303020204" pitchFamily="34" charset="0"/>
                <a:cs typeface="Calibri" pitchFamily="34" charset="0"/>
              </a:rPr>
              <a:t>Wiersbe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, W. W. (1995). Bosquejos expositivos de la Biblia: Antiguo y Nuevo Testamento (</a:t>
            </a:r>
            <a:r>
              <a:rPr lang="es-PR" sz="1400" dirty="0" err="1" smtClean="0">
                <a:latin typeface="Candara" panose="020E0502030303020204" pitchFamily="34" charset="0"/>
                <a:cs typeface="Calibri" pitchFamily="34" charset="0"/>
              </a:rPr>
              <a:t>electronic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 ed.). Nashville: Editorial Caribe.</a:t>
            </a:r>
          </a:p>
          <a:p>
            <a:pPr marL="0" indent="0">
              <a:buNone/>
            </a:pP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 </a:t>
            </a:r>
            <a:r>
              <a:rPr lang="es-PR" sz="1400" dirty="0" err="1" smtClean="0">
                <a:latin typeface="Candara" panose="020E0502030303020204" pitchFamily="34" charset="0"/>
                <a:cs typeface="Calibri" pitchFamily="34" charset="0"/>
              </a:rPr>
              <a:t>MacDonald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, W. (2004). Comentario Bíblico de William </a:t>
            </a:r>
            <a:r>
              <a:rPr lang="es-PR" sz="1400" dirty="0" err="1" smtClean="0">
                <a:latin typeface="Candara" panose="020E0502030303020204" pitchFamily="34" charset="0"/>
                <a:cs typeface="Calibri" pitchFamily="34" charset="0"/>
              </a:rPr>
              <a:t>MacDonald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: Antiguo Testamento y Nuevo Testamento (46). </a:t>
            </a:r>
            <a:r>
              <a:rPr lang="es-PR" sz="1400" dirty="0" err="1" smtClean="0">
                <a:latin typeface="Candara" panose="020E0502030303020204" pitchFamily="34" charset="0"/>
                <a:cs typeface="Calibri" pitchFamily="34" charset="0"/>
              </a:rPr>
              <a:t>Viladecavalls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 (Barcelona), </a:t>
            </a:r>
            <a:r>
              <a:rPr lang="es-PR" sz="1400" dirty="0" err="1" smtClean="0">
                <a:latin typeface="Candara" panose="020E0502030303020204" pitchFamily="34" charset="0"/>
                <a:cs typeface="Calibri" pitchFamily="34" charset="0"/>
              </a:rPr>
              <a:t>Espa±a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: Editorial CLIE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. φ</a:t>
            </a:r>
            <a:endParaRPr lang="es-PR" sz="1400" dirty="0" smtClean="0">
              <a:latin typeface="Candara" panose="020E0502030303020204" pitchFamily="34" charset="0"/>
              <a:cs typeface="Calibri" pitchFamily="34" charset="0"/>
            </a:endParaRPr>
          </a:p>
          <a:p>
            <a:pPr marL="0" indent="0">
              <a:buNone/>
            </a:pPr>
            <a:r>
              <a:rPr lang="es-PR" sz="1400" dirty="0" err="1" smtClean="0">
                <a:latin typeface="Candara" panose="020E0502030303020204" pitchFamily="34" charset="0"/>
                <a:cs typeface="Calibri" pitchFamily="34" charset="0"/>
              </a:rPr>
              <a:t>Gillis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, C. (1991). El Antiguo Testamento: Un Comentario Sobre Su Historia y Literatura, Tomos I-V (╔x 14.21). El Paso, TX: Casa Bautista De Publicaciones.</a:t>
            </a:r>
          </a:p>
          <a:p>
            <a:pPr marL="0" indent="0">
              <a:buNone/>
            </a:pPr>
            <a:r>
              <a:rPr lang="es-PR" sz="1400" dirty="0" err="1" smtClean="0">
                <a:latin typeface="Candara" panose="020E0502030303020204" pitchFamily="34" charset="0"/>
                <a:cs typeface="Calibri" pitchFamily="34" charset="0"/>
              </a:rPr>
              <a:t>Bartley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, James et al. Comentario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bı́blico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 mundo hispano: 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Job. 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1. ed. El Paso, TX: Editorial Mundo Hispano, 2004.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Print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.</a:t>
            </a:r>
          </a:p>
          <a:p>
            <a:pPr marL="0" indent="0">
              <a:buNone/>
            </a:pP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 Cevallos, Juan Carlos. Comentario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Bφblico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 Mundo Hispano tomo 7: Juan Carlos Cevallos y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Rubén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 O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Zorzoli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.; editores generales, Juan Carlos Cevallos y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Rubén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 O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Zorzoli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. El Paso, TX: Editorial Mundo Hispano, 2005.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Print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.</a:t>
            </a:r>
          </a:p>
          <a:p>
            <a:pPr marL="0" indent="0">
              <a:buNone/>
            </a:pP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(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Encyclopedia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 of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Bible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Difficulties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, “Enciclopedia de dificultades bíblicas”. Grand Rapids: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Zondervan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 Publishing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House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, 1982, p. 252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).</a:t>
            </a:r>
          </a:p>
          <a:p>
            <a:pPr marL="0" indent="0">
              <a:buNone/>
            </a:pP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Hoff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, Pablo. Libros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poéticos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: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Poesía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 y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sabiduría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 de Israel. Miami, FL: Editorial Vida, 1998.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Print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.</a:t>
            </a:r>
          </a:p>
          <a:p>
            <a:pPr marL="0" indent="0">
              <a:buNone/>
            </a:pP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Porter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, Rafael. Estudios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Bı́blicos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 ELA: Salvos por la fe (Romanos parte I). Puebla, Pue.,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México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: Ediciones Las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Américas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, A. C., 1987.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Print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.</a:t>
            </a:r>
          </a:p>
          <a:p>
            <a:pPr marL="0" lvl="1" indent="0">
              <a:buClr>
                <a:schemeClr val="folHlink"/>
              </a:buClr>
              <a:buSzPct val="60000"/>
              <a:buNone/>
            </a:pP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Hayford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, Jack W. Estudio de Romanos: Vida en el reino.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electronic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 ed. Nashville: Editorial Caribe, 1994.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Print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. Plenitud del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Espiritu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Guias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 para explorar la Biblia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.</a:t>
            </a:r>
          </a:p>
          <a:p>
            <a:pPr marL="0" lvl="1" indent="0">
              <a:buClr>
                <a:schemeClr val="folHlink"/>
              </a:buClr>
              <a:buSzPct val="60000"/>
              <a:buNone/>
            </a:pPr>
            <a:endParaRPr lang="es-PR" sz="1400" dirty="0" smtClean="0">
              <a:latin typeface="Candara" panose="020E0502030303020204" pitchFamily="34" charset="0"/>
              <a:cs typeface="Calibri" pitchFamily="34" charset="0"/>
            </a:endParaRPr>
          </a:p>
          <a:p>
            <a:pPr marL="0" lvl="1" indent="0">
              <a:buClr>
                <a:schemeClr val="folHlink"/>
              </a:buClr>
              <a:buSzPct val="60000"/>
              <a:buNone/>
            </a:pPr>
            <a:endParaRPr lang="es-PR" sz="1400" dirty="0" smtClean="0">
              <a:latin typeface="Candara" panose="020E0502030303020204" pitchFamily="34" charset="0"/>
              <a:cs typeface="Calibri" pitchFamily="34" charset="0"/>
            </a:endParaRP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endParaRPr lang="es-PR" sz="1400" noProof="0" dirty="0" smtClean="0">
              <a:latin typeface="Candara" panose="020E0502030303020204" pitchFamily="34" charset="0"/>
              <a:cs typeface="Calibri" pitchFamily="34" charset="0"/>
            </a:endParaRP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endParaRPr lang="es-PR" sz="1400" noProof="0" dirty="0" smtClean="0"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260100" name="Slide Number Placeholder 3"/>
          <p:cNvSpPr txBox="1">
            <a:spLocks noGrp="1"/>
          </p:cNvSpPr>
          <p:nvPr/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3F4E463-F5E4-45E0-82AC-34CAC993DA12}" type="slidenum">
              <a:rPr lang="en-US" sz="1400">
                <a:solidFill>
                  <a:srgbClr val="000000"/>
                </a:solidFill>
              </a:rPr>
              <a:pPr algn="r"/>
              <a:t>38</a:t>
            </a:fld>
            <a:endParaRPr lang="en-US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48200" y="1431370"/>
            <a:ext cx="4495800" cy="5410200"/>
          </a:xfrm>
          <a:solidFill>
            <a:schemeClr val="tx1">
              <a:alpha val="44000"/>
            </a:schemeClr>
          </a:solidFill>
          <a:ln w="9525">
            <a:noFill/>
            <a:miter lim="800000"/>
            <a:headEnd/>
            <a:tailEnd/>
          </a:ln>
          <a:effectLst>
            <a:softEdge rad="127000"/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algn="ctr">
              <a:buFontTx/>
              <a:buNone/>
            </a:pPr>
            <a:r>
              <a:rPr lang="es-ES" sz="4800" kern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Dios es mi Protector</a:t>
            </a:r>
            <a:endParaRPr lang="es-ES" sz="480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Calibri" pitchFamily="34" charset="0"/>
            </a:endParaRPr>
          </a:p>
          <a:p>
            <a:pPr marL="0" indent="0" algn="ctr">
              <a:buFontTx/>
              <a:buNone/>
            </a:pPr>
            <a:r>
              <a:rPr lang="es-PR" sz="4800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(Salmos </a:t>
            </a:r>
            <a:r>
              <a:rPr lang="es-PR" sz="4800" kern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91, 3, 20, 31, 108 y 121)</a:t>
            </a:r>
            <a:endParaRPr lang="es-PR" sz="480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Calibri" pitchFamily="34" charset="0"/>
            </a:endParaRPr>
          </a:p>
          <a:p>
            <a:pPr marL="0" indent="0" algn="ctr">
              <a:buFontTx/>
              <a:buNone/>
            </a:pPr>
            <a:r>
              <a:rPr lang="es-PR" sz="4800" kern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30 </a:t>
            </a:r>
            <a:r>
              <a:rPr lang="es-PR" sz="4800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de junio de 2015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5065433" y="6472238"/>
            <a:ext cx="3962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PR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Iglesia Bíblica Bautista de </a:t>
            </a:r>
            <a:r>
              <a:rPr lang="es-PR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Aguadilla</a:t>
            </a:r>
            <a:endParaRPr lang="es-PR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33400" y="6472238"/>
            <a:ext cx="3352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PR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La Biblia Libro por Libro, CBP</a:t>
            </a:r>
            <a:r>
              <a:rPr lang="en-US" i="1" baseline="300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®</a:t>
            </a:r>
            <a:endParaRPr lang="en-US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01113" y="6112430"/>
            <a:ext cx="842042" cy="745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533900" y="7937"/>
            <a:ext cx="4586593" cy="961415"/>
          </a:xfrm>
          <a:prstGeom prst="rect">
            <a:avLst/>
          </a:prstGeom>
          <a:solidFill>
            <a:schemeClr val="tx1">
              <a:alpha val="44000"/>
            </a:schemeClr>
          </a:solidFill>
          <a:ln w="9525">
            <a:noFill/>
            <a:miter lim="800000"/>
            <a:headEnd/>
            <a:tailEnd/>
          </a:ln>
          <a:effectLst>
            <a:softEdge rad="127000"/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>
              <a:spcBef>
                <a:spcPct val="20000"/>
              </a:spcBef>
              <a:buClr>
                <a:schemeClr val="folHlink"/>
              </a:buClr>
              <a:buSzPct val="60000"/>
              <a:buFontTx/>
              <a:buNone/>
              <a:defRPr sz="4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latin typeface="+mn-lt"/>
                <a:cs typeface="+mn-cs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latin typeface="+mn-lt"/>
                <a:cs typeface="+mn-cs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latin typeface="+mn-lt"/>
                <a:cs typeface="+mn-cs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latin typeface="+mn-lt"/>
                <a:cs typeface="+mn-cs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latin typeface="+mn-lt"/>
                <a:cs typeface="+mn-cs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latin typeface="+mn-lt"/>
                <a:cs typeface="+mn-cs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latin typeface="+mn-lt"/>
                <a:cs typeface="+mn-cs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latin typeface="+mn-lt"/>
                <a:cs typeface="+mn-cs"/>
              </a:defRPr>
            </a:lvl9pPr>
          </a:lstStyle>
          <a:p>
            <a:r>
              <a:rPr lang="en-US" dirty="0" err="1"/>
              <a:t>Próximo</a:t>
            </a:r>
            <a:r>
              <a:rPr lang="en-US" dirty="0"/>
              <a:t> </a:t>
            </a:r>
            <a:r>
              <a:rPr lang="en-US" dirty="0" err="1"/>
              <a:t>Estudio</a:t>
            </a:r>
            <a:endParaRPr lang="en-US" dirty="0"/>
          </a:p>
        </p:txBody>
      </p:sp>
      <p:sp>
        <p:nvSpPr>
          <p:cNvPr id="3" name="AutoShape 2" descr="http://distantshores.org/images/rg/19/19_Ps_52_01_RG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8" y="1603361"/>
            <a:ext cx="4724850" cy="3497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0900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8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noProof="0" dirty="0" smtClean="0">
                <a:latin typeface="Candara" panose="020E0502030303020204" pitchFamily="34" charset="0"/>
                <a:cs typeface="Calibri" pitchFamily="34" charset="0"/>
              </a:rPr>
              <a:t>Bosquejo de Estudio</a:t>
            </a:r>
            <a:endParaRPr lang="es-PR" noProof="0" dirty="0"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824038"/>
            <a:ext cx="8382000" cy="4876800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2500" lnSpcReduction="10000"/>
          </a:bodyPr>
          <a:lstStyle/>
          <a:p>
            <a:r>
              <a:rPr lang="es-PR" sz="3600" dirty="0" smtClean="0">
                <a:latin typeface="Candara" panose="020E0502030303020204" pitchFamily="34" charset="0"/>
                <a:cs typeface="Calibri" pitchFamily="34" charset="0"/>
              </a:rPr>
              <a:t>El único refugio que da seguridad</a:t>
            </a:r>
            <a:endParaRPr lang="es-PR" sz="3600" dirty="0">
              <a:latin typeface="Candara" panose="020E0502030303020204" pitchFamily="34" charset="0"/>
              <a:cs typeface="Calibri" pitchFamily="34" charset="0"/>
            </a:endParaRPr>
          </a:p>
          <a:p>
            <a:pPr lvl="1"/>
            <a:r>
              <a:rPr lang="es-PR" sz="3200" dirty="0" smtClean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62.1-2</a:t>
            </a:r>
          </a:p>
          <a:p>
            <a:r>
              <a:rPr lang="es-PR" sz="3600" dirty="0">
                <a:latin typeface="Candara" panose="020E0502030303020204" pitchFamily="34" charset="0"/>
                <a:cs typeface="Calibri" pitchFamily="34" charset="0"/>
              </a:rPr>
              <a:t>Los ataques son inútiles para derribar esta seguridad</a:t>
            </a:r>
          </a:p>
          <a:p>
            <a:pPr lvl="1"/>
            <a:r>
              <a:rPr lang="es-PR" sz="32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62.3-6</a:t>
            </a:r>
          </a:p>
          <a:p>
            <a:r>
              <a:rPr lang="es-PR" sz="3600" dirty="0" smtClean="0">
                <a:latin typeface="Candara" panose="020E0502030303020204" pitchFamily="34" charset="0"/>
                <a:cs typeface="Calibri" pitchFamily="34" charset="0"/>
              </a:rPr>
              <a:t>La confianza: testimonio e invitación</a:t>
            </a:r>
          </a:p>
          <a:p>
            <a:pPr lvl="1"/>
            <a:r>
              <a:rPr lang="es-PR" sz="3200" dirty="0" smtClean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62.7-8</a:t>
            </a:r>
          </a:p>
          <a:p>
            <a:r>
              <a:rPr lang="es-PR" sz="3600" dirty="0" smtClean="0">
                <a:latin typeface="Candara" panose="020E0502030303020204" pitchFamily="34" charset="0"/>
                <a:cs typeface="Calibri" pitchFamily="34" charset="0"/>
              </a:rPr>
              <a:t>Tenga </a:t>
            </a:r>
            <a:r>
              <a:rPr lang="es-PR" sz="3600" dirty="0">
                <a:latin typeface="Candara" panose="020E0502030303020204" pitchFamily="34" charset="0"/>
                <a:cs typeface="Calibri" pitchFamily="34" charset="0"/>
              </a:rPr>
              <a:t>confianza </a:t>
            </a:r>
            <a:r>
              <a:rPr lang="es-PR" sz="3600" dirty="0" smtClean="0">
                <a:latin typeface="Candara" panose="020E0502030303020204" pitchFamily="34" charset="0"/>
                <a:cs typeface="Calibri" pitchFamily="34" charset="0"/>
              </a:rPr>
              <a:t>sólo en Dios</a:t>
            </a:r>
            <a:endParaRPr lang="es-PR" sz="3600" dirty="0">
              <a:latin typeface="Candara" panose="020E0502030303020204" pitchFamily="34" charset="0"/>
              <a:cs typeface="Calibri" pitchFamily="34" charset="0"/>
            </a:endParaRPr>
          </a:p>
          <a:p>
            <a:pPr lvl="1"/>
            <a:r>
              <a:rPr lang="es-PR" sz="32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Salmo </a:t>
            </a:r>
            <a:r>
              <a:rPr lang="es-PR" sz="3200" dirty="0" smtClean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62.9-12</a:t>
            </a:r>
            <a:endParaRPr lang="es-PR" sz="3600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505074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>
                <a:solidFill>
                  <a:srgbClr val="000000"/>
                </a:solidFill>
              </a:rPr>
              <a:pPr/>
              <a:t>40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" y="145214"/>
            <a:ext cx="7924800" cy="6636586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993061" cy="1462087"/>
          </a:xfrm>
        </p:spPr>
        <p:txBody>
          <a:bodyPr/>
          <a:lstStyle/>
          <a:p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Salmo 62:</a:t>
            </a:r>
            <a:r>
              <a:rPr lang="es-PR" dirty="0" smtClean="0">
                <a:latin typeface="Candara" panose="020E0502030303020204" pitchFamily="34" charset="0"/>
              </a:rPr>
              <a:t/>
            </a:r>
            <a:br>
              <a:rPr lang="es-PR" dirty="0" smtClean="0">
                <a:latin typeface="Candara" panose="020E0502030303020204" pitchFamily="34" charset="0"/>
              </a:rPr>
            </a:br>
            <a:r>
              <a:rPr lang="es-PR" dirty="0" smtClean="0">
                <a:latin typeface="Candara" panose="020E0502030303020204" pitchFamily="34" charset="0"/>
              </a:rPr>
              <a:t>Una oración de confianza</a:t>
            </a:r>
            <a:endParaRPr lang="es-PR" sz="4000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2057400"/>
            <a:ext cx="4952999" cy="4643438"/>
          </a:xfr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85000" lnSpcReduction="10000"/>
          </a:bodyPr>
          <a:lstStyle/>
          <a:p>
            <a:r>
              <a:rPr lang="es-ES" dirty="0">
                <a:latin typeface="Candara" panose="020E0502030303020204" pitchFamily="34" charset="0"/>
              </a:rPr>
              <a:t>Este lindo Salmo de profunda fe en Dios fue escrito por un salmista que era perseguido por enemigos.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Algunos </a:t>
            </a:r>
            <a:r>
              <a:rPr lang="es-ES" dirty="0">
                <a:latin typeface="Candara" panose="020E0502030303020204" pitchFamily="34" charset="0"/>
              </a:rPr>
              <a:t>piensan que era David cuando huía de Absalón.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La </a:t>
            </a:r>
            <a:r>
              <a:rPr lang="es-ES" dirty="0">
                <a:latin typeface="Candara" panose="020E0502030303020204" pitchFamily="34" charset="0"/>
              </a:rPr>
              <a:t>semejanza con el 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Salmo 39 </a:t>
            </a:r>
            <a:r>
              <a:rPr lang="es-ES" dirty="0">
                <a:latin typeface="Candara" panose="020E0502030303020204" pitchFamily="34" charset="0"/>
              </a:rPr>
              <a:t>apoya esta idea.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Otros </a:t>
            </a:r>
            <a:r>
              <a:rPr lang="es-ES" dirty="0">
                <a:latin typeface="Candara" panose="020E0502030303020204" pitchFamily="34" charset="0"/>
              </a:rPr>
              <a:t>piensan que viene de un salmista más tarde</a:t>
            </a:r>
            <a:r>
              <a:rPr lang="es-ES" dirty="0" smtClean="0">
                <a:latin typeface="Candara" panose="020E0502030303020204" pitchFamily="34" charset="0"/>
              </a:rPr>
              <a:t>.</a:t>
            </a:r>
            <a:endParaRPr lang="es-ES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0849" y="1843831"/>
            <a:ext cx="3613151" cy="5014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51028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993061" cy="1462087"/>
          </a:xfrm>
        </p:spPr>
        <p:txBody>
          <a:bodyPr/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Salmo 62:</a:t>
            </a:r>
            <a:r>
              <a:rPr lang="es-PR" dirty="0">
                <a:latin typeface="Candara" panose="020E0502030303020204" pitchFamily="34" charset="0"/>
              </a:rPr>
              <a:t/>
            </a:r>
            <a:br>
              <a:rPr lang="es-PR" dirty="0">
                <a:latin typeface="Candara" panose="020E0502030303020204" pitchFamily="34" charset="0"/>
              </a:rPr>
            </a:br>
            <a:r>
              <a:rPr lang="es-PR" dirty="0">
                <a:latin typeface="Candara" panose="020E0502030303020204" pitchFamily="34" charset="0"/>
              </a:rPr>
              <a:t>Una oración de confianza</a:t>
            </a:r>
            <a:endParaRPr lang="es-PR" sz="4000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2057400"/>
            <a:ext cx="4952999" cy="4643438"/>
          </a:xfr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2500" lnSpcReduction="20000"/>
          </a:bodyPr>
          <a:lstStyle/>
          <a:p>
            <a:r>
              <a:rPr lang="es-ES" dirty="0" err="1">
                <a:latin typeface="Candara" panose="020E0502030303020204" pitchFamily="34" charset="0"/>
              </a:rPr>
              <a:t>Jedutún</a:t>
            </a:r>
            <a:r>
              <a:rPr lang="es-ES" dirty="0">
                <a:latin typeface="Candara" panose="020E0502030303020204" pitchFamily="34" charset="0"/>
              </a:rPr>
              <a:t>, que se menciona en el título era uno de los músicos principales asignados por David para dirigir la adoración pública (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1 </a:t>
            </a:r>
            <a:r>
              <a:rPr lang="es-ES" dirty="0" smtClean="0">
                <a:solidFill>
                  <a:srgbClr val="FF0000"/>
                </a:solidFill>
                <a:latin typeface="Candara" panose="020E0502030303020204" pitchFamily="34" charset="0"/>
              </a:rPr>
              <a:t>Crónicas 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16:41; 25:1–3</a:t>
            </a:r>
            <a:r>
              <a:rPr lang="es-ES" dirty="0">
                <a:latin typeface="Candara" panose="020E0502030303020204" pitchFamily="34" charset="0"/>
              </a:rPr>
              <a:t>).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Aquí </a:t>
            </a:r>
            <a:r>
              <a:rPr lang="es-ES" dirty="0">
                <a:latin typeface="Candara" panose="020E0502030303020204" pitchFamily="34" charset="0"/>
              </a:rPr>
              <a:t>es probable que </a:t>
            </a:r>
            <a:r>
              <a:rPr lang="es-ES" i="1" dirty="0">
                <a:latin typeface="Candara" panose="020E0502030303020204" pitchFamily="34" charset="0"/>
              </a:rPr>
              <a:t>A </a:t>
            </a:r>
            <a:r>
              <a:rPr lang="es-ES" i="1" dirty="0" err="1">
                <a:latin typeface="Candara" panose="020E0502030303020204" pitchFamily="34" charset="0"/>
              </a:rPr>
              <a:t>Jedutún</a:t>
            </a:r>
            <a:r>
              <a:rPr lang="es-ES" i="1" dirty="0">
                <a:latin typeface="Candara" panose="020E0502030303020204" pitchFamily="34" charset="0"/>
              </a:rPr>
              <a:t> </a:t>
            </a:r>
            <a:r>
              <a:rPr lang="es-ES" dirty="0">
                <a:latin typeface="Candara" panose="020E0502030303020204" pitchFamily="34" charset="0"/>
              </a:rPr>
              <a:t>sea una nota musical que indica “el estilo de </a:t>
            </a:r>
            <a:r>
              <a:rPr lang="es-ES" dirty="0" err="1">
                <a:latin typeface="Candara" panose="020E0502030303020204" pitchFamily="34" charset="0"/>
              </a:rPr>
              <a:t>Jedutún</a:t>
            </a:r>
            <a:r>
              <a:rPr lang="es-ES" dirty="0">
                <a:latin typeface="Candara" panose="020E0502030303020204" pitchFamily="34" charset="0"/>
              </a:rPr>
              <a:t>” o alguna tonada</a:t>
            </a:r>
            <a:r>
              <a:rPr lang="es-ES" dirty="0" smtClean="0">
                <a:latin typeface="Candara" panose="020E0502030303020204" pitchFamily="34" charset="0"/>
              </a:rPr>
              <a:t>.</a:t>
            </a:r>
            <a:endParaRPr lang="es-ES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8626" y="1976438"/>
            <a:ext cx="3968496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84109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993061" cy="1462087"/>
          </a:xfrm>
        </p:spPr>
        <p:txBody>
          <a:bodyPr/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Salmo 62:</a:t>
            </a:r>
            <a:r>
              <a:rPr lang="es-PR" dirty="0">
                <a:latin typeface="Candara" panose="020E0502030303020204" pitchFamily="34" charset="0"/>
              </a:rPr>
              <a:t/>
            </a:r>
            <a:br>
              <a:rPr lang="es-PR" dirty="0">
                <a:latin typeface="Candara" panose="020E0502030303020204" pitchFamily="34" charset="0"/>
              </a:rPr>
            </a:br>
            <a:r>
              <a:rPr lang="es-PR" dirty="0">
                <a:latin typeface="Candara" panose="020E0502030303020204" pitchFamily="34" charset="0"/>
              </a:rPr>
              <a:t>Una oración de confianza</a:t>
            </a:r>
            <a:endParaRPr lang="es-PR" sz="4000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2057400"/>
            <a:ext cx="4952999" cy="4643438"/>
          </a:xfr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es-ES" dirty="0" smtClean="0">
                <a:latin typeface="Candara" panose="020E0502030303020204" pitchFamily="34" charset="0"/>
              </a:rPr>
              <a:t>¿Quién no se ha sentido necesitado de protección contra la maldad de los hombres?</a:t>
            </a:r>
          </a:p>
          <a:p>
            <a:r>
              <a:rPr lang="es-ES" dirty="0" smtClean="0">
                <a:latin typeface="Candara" panose="020E0502030303020204" pitchFamily="34" charset="0"/>
              </a:rPr>
              <a:t>Solamente de Dios viene nuestro refugio.</a:t>
            </a:r>
            <a:endParaRPr lang="es-ES" dirty="0">
              <a:latin typeface="Candara" panose="020E0502030303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0849" y="1843831"/>
            <a:ext cx="3613151" cy="5014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33583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993061" cy="1462087"/>
          </a:xfrm>
        </p:spPr>
        <p:txBody>
          <a:bodyPr/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Salmo 62:</a:t>
            </a:r>
            <a:r>
              <a:rPr lang="es-PR" dirty="0">
                <a:latin typeface="Candara" panose="020E0502030303020204" pitchFamily="34" charset="0"/>
              </a:rPr>
              <a:t/>
            </a:r>
            <a:br>
              <a:rPr lang="es-PR" dirty="0">
                <a:latin typeface="Candara" panose="020E0502030303020204" pitchFamily="34" charset="0"/>
              </a:rPr>
            </a:br>
            <a:r>
              <a:rPr lang="es-PR" dirty="0">
                <a:latin typeface="Candara" panose="020E0502030303020204" pitchFamily="34" charset="0"/>
              </a:rPr>
              <a:t>Una oración de confianza</a:t>
            </a:r>
            <a:endParaRPr lang="es-PR" sz="4000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2057400"/>
            <a:ext cx="4952999" cy="4643438"/>
          </a:xfr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es-ES" dirty="0">
                <a:latin typeface="Candara" panose="020E0502030303020204" pitchFamily="34" charset="0"/>
              </a:rPr>
              <a:t>Este salmo refleja la confianza y fe que David tenía en el Señor a pesar de la oposición.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Esperaba </a:t>
            </a:r>
            <a:r>
              <a:rPr lang="es-ES" dirty="0">
                <a:latin typeface="Candara" panose="020E0502030303020204" pitchFamily="34" charset="0"/>
              </a:rPr>
              <a:t>en él y guardaba silencio delante de él. </a:t>
            </a:r>
            <a:endParaRPr lang="es-ES" dirty="0" smtClean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0849" y="1843831"/>
            <a:ext cx="3613151" cy="5014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21125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993061" cy="1462087"/>
          </a:xfrm>
        </p:spPr>
        <p:txBody>
          <a:bodyPr/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Salmo 62:</a:t>
            </a:r>
            <a:r>
              <a:rPr lang="es-PR" dirty="0">
                <a:latin typeface="Candara" panose="020E0502030303020204" pitchFamily="34" charset="0"/>
              </a:rPr>
              <a:t/>
            </a:r>
            <a:br>
              <a:rPr lang="es-PR" dirty="0">
                <a:latin typeface="Candara" panose="020E0502030303020204" pitchFamily="34" charset="0"/>
              </a:rPr>
            </a:br>
            <a:r>
              <a:rPr lang="es-PR" dirty="0">
                <a:latin typeface="Candara" panose="020E0502030303020204" pitchFamily="34" charset="0"/>
              </a:rPr>
              <a:t>Una oración de confianza</a:t>
            </a:r>
            <a:endParaRPr lang="es-PR" sz="4000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2057400"/>
            <a:ext cx="4952999" cy="4643438"/>
          </a:xfr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2500" lnSpcReduction="20000"/>
          </a:bodyPr>
          <a:lstStyle/>
          <a:p>
            <a:r>
              <a:rPr lang="es-ES" dirty="0" smtClean="0">
                <a:latin typeface="Candara" panose="020E0502030303020204" pitchFamily="34" charset="0"/>
              </a:rPr>
              <a:t>Lo </a:t>
            </a:r>
            <a:r>
              <a:rPr lang="es-ES" dirty="0">
                <a:latin typeface="Candara" panose="020E0502030303020204" pitchFamily="34" charset="0"/>
              </a:rPr>
              <a:t>consideraba su fortaleza y estaba seguro de que tenía el poder para librarlo de sus perversos enemigos.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El </a:t>
            </a:r>
            <a:r>
              <a:rPr lang="es-ES" dirty="0">
                <a:latin typeface="Candara" panose="020E0502030303020204" pitchFamily="34" charset="0"/>
              </a:rPr>
              <a:t>salmo contrasta la confianza en Dios que proporciona seguridad con la necedad de confiar en filosofías humanas que sólo producen incertidumbre. </a:t>
            </a:r>
            <a:endParaRPr lang="es-ES" dirty="0" smtClean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0849" y="1843831"/>
            <a:ext cx="3613151" cy="5014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3061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8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6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2776</Words>
  <Application>Microsoft Office PowerPoint</Application>
  <PresentationFormat>On-screen Show (4:3)</PresentationFormat>
  <Paragraphs>308</Paragraphs>
  <Slides>40</Slides>
  <Notes>40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40</vt:i4>
      </vt:variant>
    </vt:vector>
  </HeadingPairs>
  <TitlesOfParts>
    <vt:vector size="51" baseType="lpstr">
      <vt:lpstr>Arial</vt:lpstr>
      <vt:lpstr>Calibri</vt:lpstr>
      <vt:lpstr>Candara</vt:lpstr>
      <vt:lpstr>Tahoma</vt:lpstr>
      <vt:lpstr>Wingdings</vt:lpstr>
      <vt:lpstr>Blends</vt:lpstr>
      <vt:lpstr>2_Blends</vt:lpstr>
      <vt:lpstr>3_Blends</vt:lpstr>
      <vt:lpstr>8_Blends</vt:lpstr>
      <vt:lpstr>64_Blends</vt:lpstr>
      <vt:lpstr>1_Blends</vt:lpstr>
      <vt:lpstr>PowerPoint Presentation</vt:lpstr>
      <vt:lpstr>Contexto</vt:lpstr>
      <vt:lpstr>Versículo Clave:</vt:lpstr>
      <vt:lpstr>Bosquejo de Estudio</vt:lpstr>
      <vt:lpstr>Salmo 62: Una oración de confianza</vt:lpstr>
      <vt:lpstr>Salmo 62: Una oración de confianza</vt:lpstr>
      <vt:lpstr>Salmo 62: Una oración de confianza</vt:lpstr>
      <vt:lpstr>Salmo 62: Una oración de confianza</vt:lpstr>
      <vt:lpstr>Salmo 62: Una oración de confianza</vt:lpstr>
      <vt:lpstr>El único refugio que da seguridad  Salmo 62.1-2</vt:lpstr>
      <vt:lpstr>El único refugio que da seguridad  Salmo 62.1-2</vt:lpstr>
      <vt:lpstr>El único refugio que da seguridad  Salmo 62.1-2</vt:lpstr>
      <vt:lpstr>El único refugio que da seguridad  Salmo 62.1-2</vt:lpstr>
      <vt:lpstr>Los ataques son inútiles para derribar esta seguridad  Salmo 62.3-6</vt:lpstr>
      <vt:lpstr>Los ataques son inútiles para derribar esta seguridad  Salmo 62.3-6</vt:lpstr>
      <vt:lpstr>Los ataques son inútiles para derribar esta seguridad  Salmo 62.3-6</vt:lpstr>
      <vt:lpstr>Los ataques son inútiles para derribar esta seguridad  Salmo 62.3-6</vt:lpstr>
      <vt:lpstr>Los ataques son inútiles para derribar esta seguridad  Salmo 62.3-6</vt:lpstr>
      <vt:lpstr>La confianza: testimonio e invitación  Salmo 62.7-8</vt:lpstr>
      <vt:lpstr>La confianza: testimonio e invitación  Salmo 62.7-8</vt:lpstr>
      <vt:lpstr>La confianza: testimonio e invitación  Salmo 62.7-8</vt:lpstr>
      <vt:lpstr>La confianza: testimonio e invitación  Salmo 62.7-8</vt:lpstr>
      <vt:lpstr>Tenga confianza sólo en Dios Salmo 62.9-12</vt:lpstr>
      <vt:lpstr>Tenga confianza sólo en Dios Salmo 62.9-12</vt:lpstr>
      <vt:lpstr>Tenga confianza sólo en Dios Salmo 62.9-12</vt:lpstr>
      <vt:lpstr>Tenga confianza sólo en Dios Salmo 62.9-12</vt:lpstr>
      <vt:lpstr>Tenga confianza sólo en Dios Salmo 62.9-12</vt:lpstr>
      <vt:lpstr>Resumen</vt:lpstr>
      <vt:lpstr>Resumen</vt:lpstr>
      <vt:lpstr>Resumen</vt:lpstr>
      <vt:lpstr>Resumen</vt:lpstr>
      <vt:lpstr>Resumen</vt:lpstr>
      <vt:lpstr>Resumen</vt:lpstr>
      <vt:lpstr>Aplicaciones</vt:lpstr>
      <vt:lpstr>Aplicaciones</vt:lpstr>
      <vt:lpstr>Aplicaciones</vt:lpstr>
      <vt:lpstr>Aplicaciones</vt:lpstr>
      <vt:lpstr>Bibliografía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Salmos</dc:title>
  <dc:creator/>
  <cp:lastModifiedBy/>
  <cp:revision>1</cp:revision>
  <dcterms:created xsi:type="dcterms:W3CDTF">2015-01-27T01:07:11Z</dcterms:created>
  <dcterms:modified xsi:type="dcterms:W3CDTF">2015-06-23T19:45:59Z</dcterms:modified>
</cp:coreProperties>
</file>