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slideLayouts/slideLayout16.xml" ContentType="application/vnd.openxmlformats-officedocument.presentationml.slideLayout+xml"/>
  <Override PartName="/ppt/theme/theme5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bookmarkIdSeed="2">
  <p:sldMasterIdLst>
    <p:sldMasterId id="2147483649" r:id="rId1"/>
    <p:sldMasterId id="2147483691" r:id="rId2"/>
    <p:sldMasterId id="2147483693" r:id="rId3"/>
    <p:sldMasterId id="2147483703" r:id="rId4"/>
    <p:sldMasterId id="2147483815" r:id="rId5"/>
    <p:sldMasterId id="2147483817" r:id="rId6"/>
  </p:sldMasterIdLst>
  <p:notesMasterIdLst>
    <p:notesMasterId r:id="rId47"/>
  </p:notesMasterIdLst>
  <p:handoutMasterIdLst>
    <p:handoutMasterId r:id="rId48"/>
  </p:handoutMasterIdLst>
  <p:sldIdLst>
    <p:sldId id="4259" r:id="rId7"/>
    <p:sldId id="565" r:id="rId8"/>
    <p:sldId id="566" r:id="rId9"/>
    <p:sldId id="3416" r:id="rId10"/>
    <p:sldId id="3994" r:id="rId11"/>
    <p:sldId id="4300" r:id="rId12"/>
    <p:sldId id="4299" r:id="rId13"/>
    <p:sldId id="4307" r:id="rId14"/>
    <p:sldId id="4308" r:id="rId15"/>
    <p:sldId id="3486" r:id="rId16"/>
    <p:sldId id="3686" r:id="rId17"/>
    <p:sldId id="4302" r:id="rId18"/>
    <p:sldId id="4303" r:id="rId19"/>
    <p:sldId id="4304" r:id="rId20"/>
    <p:sldId id="3929" r:id="rId21"/>
    <p:sldId id="3930" r:id="rId22"/>
    <p:sldId id="4305" r:id="rId23"/>
    <p:sldId id="4306" r:id="rId24"/>
    <p:sldId id="3441" r:id="rId25"/>
    <p:sldId id="4146" r:id="rId26"/>
    <p:sldId id="4309" r:id="rId27"/>
    <p:sldId id="4310" r:id="rId28"/>
    <p:sldId id="3318" r:id="rId29"/>
    <p:sldId id="4024" r:id="rId30"/>
    <p:sldId id="4311" r:id="rId31"/>
    <p:sldId id="4316" r:id="rId32"/>
    <p:sldId id="4312" r:id="rId33"/>
    <p:sldId id="4313" r:id="rId34"/>
    <p:sldId id="4314" r:id="rId35"/>
    <p:sldId id="4315" r:id="rId36"/>
    <p:sldId id="4317" r:id="rId37"/>
    <p:sldId id="4318" r:id="rId38"/>
    <p:sldId id="4319" r:id="rId39"/>
    <p:sldId id="4298" r:id="rId40"/>
    <p:sldId id="4320" r:id="rId41"/>
    <p:sldId id="4321" r:id="rId42"/>
    <p:sldId id="4322" r:id="rId43"/>
    <p:sldId id="1391" r:id="rId44"/>
    <p:sldId id="3484" r:id="rId45"/>
    <p:sldId id="627" r:id="rId46"/>
  </p:sldIdLst>
  <p:sldSz cx="9144000" cy="6858000" type="screen4x3"/>
  <p:notesSz cx="7077075" cy="9363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DDA3"/>
    <a:srgbClr val="FE2602"/>
    <a:srgbClr val="848484"/>
    <a:srgbClr val="FF66FF"/>
    <a:srgbClr val="FFFF00"/>
    <a:srgbClr val="CC9900"/>
    <a:srgbClr val="996633"/>
    <a:srgbClr val="663300"/>
    <a:srgbClr val="285633"/>
    <a:srgbClr val="CC00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138" autoAdjust="0"/>
    <p:restoredTop sz="91203" autoAdjust="0"/>
  </p:normalViewPr>
  <p:slideViewPr>
    <p:cSldViewPr>
      <p:cViewPr varScale="1">
        <p:scale>
          <a:sx n="114" d="100"/>
          <a:sy n="114" d="100"/>
        </p:scale>
        <p:origin x="118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1222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2.xml"/><Relationship Id="rId51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6733" cy="468154"/>
          </a:xfrm>
          <a:prstGeom prst="rect">
            <a:avLst/>
          </a:prstGeom>
        </p:spPr>
        <p:txBody>
          <a:bodyPr vert="horz" lIns="93932" tIns="46966" rIns="93932" bIns="46966" rtlCol="0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08705" y="0"/>
            <a:ext cx="3066733" cy="468154"/>
          </a:xfrm>
          <a:prstGeom prst="rect">
            <a:avLst/>
          </a:prstGeom>
        </p:spPr>
        <p:txBody>
          <a:bodyPr vert="horz" lIns="93932" tIns="46966" rIns="93932" bIns="46966" rtlCol="0"/>
          <a:lstStyle>
            <a:lvl1pPr algn="r">
              <a:defRPr sz="1200"/>
            </a:lvl1pPr>
          </a:lstStyle>
          <a:p>
            <a:fld id="{4A8DE024-E918-4E64-9A15-A46A6E4885D2}" type="datetimeFigureOut">
              <a:rPr lang="en-US" smtClean="0"/>
              <a:pPr/>
              <a:t>4/27/2015</a:t>
            </a:fld>
            <a:endParaRPr lang="es-P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93297"/>
            <a:ext cx="3066733" cy="468154"/>
          </a:xfrm>
          <a:prstGeom prst="rect">
            <a:avLst/>
          </a:prstGeom>
        </p:spPr>
        <p:txBody>
          <a:bodyPr vert="horz" lIns="93932" tIns="46966" rIns="93932" bIns="46966" rtlCol="0" anchor="b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08705" y="8893297"/>
            <a:ext cx="3066733" cy="468154"/>
          </a:xfrm>
          <a:prstGeom prst="rect">
            <a:avLst/>
          </a:prstGeom>
        </p:spPr>
        <p:txBody>
          <a:bodyPr vert="horz" lIns="93932" tIns="46966" rIns="93932" bIns="46966" rtlCol="0" anchor="b"/>
          <a:lstStyle>
            <a:lvl1pPr algn="r">
              <a:defRPr sz="1200"/>
            </a:lvl1pPr>
          </a:lstStyle>
          <a:p>
            <a:fld id="{443DB4A4-8A09-43B9-B8E9-F59D4F18FB14}" type="slidenum">
              <a:rPr lang="es-PR" smtClean="0"/>
              <a:pPr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4780483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66733" cy="46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08705" y="0"/>
            <a:ext cx="3066733" cy="46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6975" y="701675"/>
            <a:ext cx="4683125" cy="3511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7708" y="4447461"/>
            <a:ext cx="5661660" cy="4213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93297"/>
            <a:ext cx="3066733" cy="46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08705" y="8893297"/>
            <a:ext cx="3066733" cy="46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6861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>
                <a:solidFill>
                  <a:srgbClr val="000000"/>
                </a:solidFill>
              </a:rPr>
              <a:pPr/>
              <a:t>1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8525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4957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1192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2578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333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26737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1068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5889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6931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4565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978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34792333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6008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8278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5061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22108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5296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71841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92958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99020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50357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460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EF668E-9D52-45FD-A50E-B390863C58B5}" type="slidenum">
              <a:rPr lang="en-US" smtClean="0">
                <a:solidFill>
                  <a:srgbClr val="000000"/>
                </a:solidFill>
              </a:rPr>
              <a:pPr/>
              <a:t>3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16397827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36570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16989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27838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36591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91025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44012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58684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19888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4008706" y="8893153"/>
            <a:ext cx="3066733" cy="468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925" tIns="46962" rIns="93925" bIns="46962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38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263958002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>
                <a:solidFill>
                  <a:srgbClr val="000000"/>
                </a:solidFill>
              </a:rPr>
              <a:pPr/>
              <a:t>39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1305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36320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>
                <a:solidFill>
                  <a:srgbClr val="000000"/>
                </a:solidFill>
              </a:rPr>
              <a:pPr/>
              <a:t>40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701675"/>
            <a:ext cx="4683125" cy="35115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2391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5609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9675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0611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4005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256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5" name="Rectangle 11"/>
          <p:cNvSpPr>
            <a:spLocks noChangeArrowheads="1"/>
          </p:cNvSpPr>
          <p:nvPr/>
        </p:nvSpPr>
        <p:spPr bwMode="auto">
          <a:xfrm flipV="1">
            <a:off x="315913" y="3260725"/>
            <a:ext cx="8693150" cy="5556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7" name="Picture 16" descr="IBB2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2819400"/>
            <a:ext cx="1122680" cy="9906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>
                <a:solidFill>
                  <a:srgbClr val="000000"/>
                </a:solidFill>
              </a:rPr>
              <a:pPr/>
              <a:t>4/27/2015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5" name="Rectangle 11"/>
          <p:cNvSpPr>
            <a:spLocks noChangeArrowheads="1"/>
          </p:cNvSpPr>
          <p:nvPr/>
        </p:nvSpPr>
        <p:spPr bwMode="auto">
          <a:xfrm flipV="1">
            <a:off x="315913" y="3260725"/>
            <a:ext cx="8693150" cy="5556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>
              <a:solidFill>
                <a:srgbClr val="1C1C1C"/>
              </a:solidFill>
            </a:endParaRPr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>
              <a:solidFill>
                <a:srgbClr val="1C1C1C"/>
              </a:solidFill>
            </a:endParaRPr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>
                <a:solidFill>
                  <a:srgbClr val="1C1C1C"/>
                </a:solidFill>
              </a:rPr>
              <a:pPr/>
              <a:t>‹#›</a:t>
            </a:fld>
            <a:endParaRPr lang="en-US">
              <a:solidFill>
                <a:srgbClr val="1C1C1C"/>
              </a:solidFill>
            </a:endParaRPr>
          </a:p>
        </p:txBody>
      </p:sp>
      <p:pic>
        <p:nvPicPr>
          <p:cNvPr id="17" name="Picture 16" descr="IBB2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2819400"/>
            <a:ext cx="112268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521008"/>
      </p:ext>
    </p:extLst>
  </p:cSld>
  <p:clrMapOvr>
    <a:masterClrMapping/>
  </p:clrMapOvr>
  <p:transition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765880"/>
      </p:ext>
    </p:extLst>
  </p:cSld>
  <p:clrMapOvr>
    <a:masterClrMapping/>
  </p:clrMapOvr>
  <p:transition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383066"/>
      </p:ext>
    </p:extLst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098384"/>
      </p:ext>
    </p:extLst>
  </p:cSld>
  <p:clrMapOvr>
    <a:masterClrMapping/>
  </p:clrMapOvr>
  <p:transition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634511"/>
      </p:ext>
    </p:extLst>
  </p:cSld>
  <p:clrMapOvr>
    <a:masterClrMapping/>
  </p:clrMapOvr>
  <p:transition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94405"/>
      </p:ext>
    </p:extLst>
  </p:cSld>
  <p:clrMapOvr>
    <a:masterClrMapping/>
  </p:clrMapOvr>
  <p:transition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298072"/>
      </p:ext>
    </p:extLst>
  </p:cSld>
  <p:clrMapOvr>
    <a:masterClrMapping/>
  </p:clrMapOvr>
  <p:transition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687155"/>
      </p:ext>
    </p:extLst>
  </p:cSld>
  <p:clrMapOvr>
    <a:masterClrMapping/>
  </p:clrMapOvr>
  <p:transition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375541"/>
      </p:ext>
    </p:extLst>
  </p:cSld>
  <p:clrMapOvr>
    <a:masterClrMapping/>
  </p:clrMapOvr>
  <p:transition>
    <p:fade thruBlk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95259"/>
      </p:ext>
    </p:extLst>
  </p:cSld>
  <p:clrMapOvr>
    <a:masterClrMapping/>
  </p:clrMapOvr>
  <p:transition>
    <p:fade thruBlk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145386"/>
      </p:ext>
    </p:extLst>
  </p:cSld>
  <p:clrMapOvr>
    <a:masterClrMapping/>
  </p:clrMapOvr>
  <p:transition>
    <p:fade thruBlk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560485"/>
      </p:ext>
    </p:extLst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5" name="Picture 14" descr="IBB2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039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29" r:id="rId12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793" cy="5182049"/>
          </a:xfrm>
          <a:prstGeom prst="rect">
            <a:avLst/>
          </a:prstGeom>
        </p:spPr>
      </p:pic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777875" y="208032"/>
            <a:ext cx="7543800" cy="4191000"/>
          </a:xfrm>
          <a:solidFill>
            <a:schemeClr val="tx1">
              <a:alpha val="11000"/>
            </a:schemeClr>
          </a:solidFill>
          <a:ln/>
          <a:effectLst>
            <a:softEdge rad="127000"/>
          </a:effectLst>
        </p:spPr>
        <p:txBody>
          <a:bodyPr anchor="ctr"/>
          <a:lstStyle/>
          <a:p>
            <a:pPr marL="0" indent="0" algn="ctr">
              <a:buFontTx/>
              <a:buNone/>
            </a:pPr>
            <a:r>
              <a:rPr lang="es-E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Estudio #14</a:t>
            </a:r>
          </a:p>
          <a:p>
            <a:pPr marL="0" indent="0" algn="ctr">
              <a:buFontTx/>
              <a:buNone/>
            </a:pPr>
            <a:r>
              <a:rPr lang="es-PR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Alabanza Por Su Grandeza</a:t>
            </a:r>
            <a:endParaRPr lang="es-PR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(Salmos 8, 95 y 100) </a:t>
            </a:r>
            <a:endParaRPr lang="es-PR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7 </a:t>
            </a:r>
            <a:r>
              <a:rPr lang="es-PR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de </a:t>
            </a:r>
            <a:r>
              <a:rPr lang="es-PR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abril </a:t>
            </a:r>
            <a:r>
              <a:rPr lang="es-PR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de 2015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060951" y="6468785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Iglesia Bíblica Bautista de </a:t>
            </a:r>
            <a:r>
              <a:rPr lang="es-PR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Aguadilla</a:t>
            </a:r>
            <a:endParaRPr lang="es-PR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3400" y="6472238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La Biblia Libro por Libro, CBP</a:t>
            </a:r>
            <a:r>
              <a:rPr lang="en-US" i="1" baseline="30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®</a:t>
            </a:r>
            <a:endParaRPr lang="en-US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01113" y="6112430"/>
            <a:ext cx="842042" cy="74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152400" y="4807625"/>
            <a:ext cx="8794751" cy="1323439"/>
          </a:xfrm>
          <a:prstGeom prst="rect">
            <a:avLst/>
          </a:prstGeom>
          <a:solidFill>
            <a:schemeClr val="tx1">
              <a:alpha val="44000"/>
            </a:schemeClr>
          </a:solidFill>
          <a:ln w="9525">
            <a:noFill/>
            <a:miter lim="800000"/>
            <a:headEnd/>
            <a:tailEnd/>
          </a:ln>
          <a:effectLst>
            <a:softEdge rad="1270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20000"/>
              </a:spcBef>
              <a:buClr>
                <a:srgbClr val="3333CC"/>
              </a:buClr>
              <a:buSzPct val="60000"/>
            </a:pPr>
            <a:r>
              <a:rPr lang="es-PR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Unidad </a:t>
            </a:r>
            <a:r>
              <a:rPr lang="es-PR" sz="4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5: Cantos de Alabanza</a:t>
            </a:r>
            <a:endParaRPr lang="es-PR" sz="40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87707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Venid a adorar a Dios</a:t>
            </a:r>
            <a:br>
              <a:rPr lang="es-PR" sz="4800" dirty="0">
                <a:latin typeface="Candara" panose="020E0502030303020204" pitchFamily="34" charset="0"/>
                <a:cs typeface="Calibri" pitchFamily="34" charset="0"/>
              </a:rPr>
            </a:b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95.1-2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chemeClr val="bg1"/>
                </a:solidFill>
              </a:rPr>
              <a:pPr algn="r">
                <a:defRPr/>
              </a:pPr>
              <a:t>10</a:t>
            </a:fld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676401"/>
            <a:ext cx="9144000" cy="518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19201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Venid a adorar a Dios</a:t>
            </a:r>
            <a:br>
              <a:rPr lang="es-PR" sz="4800" dirty="0">
                <a:latin typeface="Candara" panose="020E0502030303020204" pitchFamily="34" charset="0"/>
                <a:cs typeface="Calibri" pitchFamily="34" charset="0"/>
              </a:rPr>
            </a:b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95.1-2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8610600" cy="4719638"/>
          </a:xfrm>
        </p:spPr>
        <p:txBody>
          <a:bodyPr>
            <a:normAutofit/>
          </a:bodyPr>
          <a:lstStyle/>
          <a:p>
            <a:r>
              <a:rPr lang="es-PR" sz="3600" dirty="0">
                <a:latin typeface="Candara" panose="020E0502030303020204" pitchFamily="34" charset="0"/>
              </a:rPr>
              <a:t>“</a:t>
            </a:r>
            <a:r>
              <a:rPr lang="es-PR" sz="3600" i="1" dirty="0">
                <a:latin typeface="Candara" panose="020E0502030303020204" pitchFamily="34" charset="0"/>
              </a:rPr>
              <a:t>Venid, aclamemos alegremente a Jehová; Cantemos con júbilo a la roca de nuestra salvación. Lleguemos ante su presencia con alabanza; Aclamémosle con cánticos.</a:t>
            </a:r>
            <a:r>
              <a:rPr lang="es-PR" sz="3600" dirty="0">
                <a:latin typeface="Candara" panose="020E0502030303020204" pitchFamily="34" charset="0"/>
              </a:rPr>
              <a:t>” </a:t>
            </a:r>
            <a:endParaRPr lang="es-PR" sz="3600" dirty="0" smtClean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</a:rPr>
              <a:t>	</a:t>
            </a:r>
            <a:r>
              <a:rPr lang="es-PR" sz="36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(</a:t>
            </a: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</a:rPr>
              <a:t>Salmo 95.1–2, RVR60) </a:t>
            </a:r>
          </a:p>
          <a:p>
            <a:endParaRPr lang="es-PR" sz="3600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96187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Venid a adorar a Dios</a:t>
            </a:r>
            <a:br>
              <a:rPr lang="es-PR" sz="4800" dirty="0">
                <a:latin typeface="Candara" panose="020E0502030303020204" pitchFamily="34" charset="0"/>
                <a:cs typeface="Calibri" pitchFamily="34" charset="0"/>
              </a:rPr>
            </a:b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95.1-2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4944068" cy="4719638"/>
          </a:xfrm>
        </p:spPr>
        <p:txBody>
          <a:bodyPr>
            <a:normAutofit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95:1–2</a:t>
            </a:r>
            <a:r>
              <a:rPr lang="es-PR" dirty="0">
                <a:latin typeface="Candara" panose="020E0502030303020204" pitchFamily="34" charset="0"/>
              </a:rPr>
              <a:t> Sin duda escuchamos la voz del Espíritu Santo en estos versículos, llamando a Israel a volver a la adoración de Jehová al final de los días oscuros de tribulación.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3317" y="1752600"/>
            <a:ext cx="3850683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0561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Venid a adorar a Dios</a:t>
            </a:r>
            <a:br>
              <a:rPr lang="es-PR" sz="4800" dirty="0">
                <a:latin typeface="Candara" panose="020E0502030303020204" pitchFamily="34" charset="0"/>
                <a:cs typeface="Calibri" pitchFamily="34" charset="0"/>
              </a:rPr>
            </a:b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95.1-2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4953000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Es interesante notar la variedad de las expresiones empleadas para describir la verdadera adoración.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Es </a:t>
            </a:r>
            <a:r>
              <a:rPr lang="es-PR" dirty="0">
                <a:latin typeface="Candara" panose="020E0502030303020204" pitchFamily="34" charset="0"/>
              </a:rPr>
              <a:t>aclamar alegremente a Jehová.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Es </a:t>
            </a:r>
            <a:r>
              <a:rPr lang="es-PR" dirty="0">
                <a:latin typeface="Candara" panose="020E0502030303020204" pitchFamily="34" charset="0"/>
              </a:rPr>
              <a:t>cantar con júbilo a la Roca de nuestra salvación, en quien hallamos refugio eterno.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93836" y="1752600"/>
            <a:ext cx="3950164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26394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Venid a adorar a Dios</a:t>
            </a:r>
            <a:br>
              <a:rPr lang="es-PR" sz="4800" dirty="0">
                <a:latin typeface="Candara" panose="020E0502030303020204" pitchFamily="34" charset="0"/>
                <a:cs typeface="Calibri" pitchFamily="34" charset="0"/>
              </a:rPr>
            </a:b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95.1-2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4800600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Es </a:t>
            </a:r>
            <a:r>
              <a:rPr lang="es-PR" dirty="0">
                <a:latin typeface="Candara" panose="020E0502030303020204" pitchFamily="34" charset="0"/>
              </a:rPr>
              <a:t>venir ante Su presencia, confesando con acción de gracias todo lo que Él ha hecho por nosotros.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Es </a:t>
            </a:r>
            <a:r>
              <a:rPr lang="es-PR" dirty="0">
                <a:latin typeface="Candara" panose="020E0502030303020204" pitchFamily="34" charset="0"/>
              </a:rPr>
              <a:t>hacer retumbar el sonido de salmos de alabanza a Él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93836" y="1752600"/>
            <a:ext cx="3950164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48955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Venid a adorar </a:t>
            </a:r>
            <a:r>
              <a:rPr lang="es-PR" sz="4800" dirty="0" smtClean="0">
                <a:latin typeface="Candara" panose="020E0502030303020204" pitchFamily="34" charset="0"/>
                <a:cs typeface="Calibri" pitchFamily="34" charset="0"/>
              </a:rPr>
              <a:t>al Creador del Universo  </a:t>
            </a:r>
            <a:r>
              <a:rPr lang="es-PR" sz="48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95.3-5</a:t>
            </a:r>
            <a:endParaRPr lang="es-PR" sz="48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chemeClr val="bg1"/>
                </a:solidFill>
              </a:rPr>
              <a:pPr algn="r">
                <a:defRPr/>
              </a:pPr>
              <a:t>15</a:t>
            </a:fld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676401"/>
            <a:ext cx="9144000" cy="518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20935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sz="4800" dirty="0" smtClean="0">
                <a:latin typeface="Candara" panose="020E0502030303020204" pitchFamily="34" charset="0"/>
                <a:cs typeface="Calibri" pitchFamily="34" charset="0"/>
              </a:rPr>
              <a:t>Venid a adorar al Creador del Universo  </a:t>
            </a:r>
            <a:r>
              <a:rPr lang="es-PR" sz="48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95.3-5</a:t>
            </a:r>
            <a:endParaRPr lang="es-PR" sz="48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8610600" cy="4719638"/>
          </a:xfrm>
        </p:spPr>
        <p:txBody>
          <a:bodyPr>
            <a:normAutofit/>
          </a:bodyPr>
          <a:lstStyle/>
          <a:p>
            <a:r>
              <a:rPr lang="es-PR" dirty="0">
                <a:latin typeface="Candara" panose="020E0502030303020204" pitchFamily="34" charset="0"/>
              </a:rPr>
              <a:t>“</a:t>
            </a:r>
            <a:r>
              <a:rPr lang="es-PR" i="1" dirty="0">
                <a:latin typeface="Candara" panose="020E0502030303020204" pitchFamily="34" charset="0"/>
              </a:rPr>
              <a:t>Porque Jehová es Dios grande, Y Rey grande sobre todos los dioses. Porque en su mano están las profundidades de la tierra, Y las alturas de los montes son suyas. Suyo también el mar, pues él lo hizo; Y sus manos formaron la tierra seca.</a:t>
            </a:r>
            <a:r>
              <a:rPr lang="es-PR" dirty="0">
                <a:latin typeface="Candara" panose="020E0502030303020204" pitchFamily="34" charset="0"/>
              </a:rPr>
              <a:t>” </a:t>
            </a:r>
            <a:endParaRPr lang="es-PR" dirty="0" smtClean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es-PR" dirty="0">
                <a:latin typeface="Candara" panose="020E0502030303020204" pitchFamily="34" charset="0"/>
              </a:rPr>
              <a:t>	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Salmo 95.3–5, RVR60) </a:t>
            </a:r>
          </a:p>
        </p:txBody>
      </p:sp>
    </p:spTree>
    <p:extLst>
      <p:ext uri="{BB962C8B-B14F-4D97-AF65-F5344CB8AC3E}">
        <p14:creationId xmlns:p14="http://schemas.microsoft.com/office/powerpoint/2010/main" val="210013887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sz="4800" dirty="0" smtClean="0">
                <a:latin typeface="Candara" panose="020E0502030303020204" pitchFamily="34" charset="0"/>
                <a:cs typeface="Calibri" pitchFamily="34" charset="0"/>
              </a:rPr>
              <a:t>Venid a adorar al Creador del Universo  </a:t>
            </a:r>
            <a:r>
              <a:rPr lang="es-PR" sz="48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95.3-5</a:t>
            </a:r>
            <a:endParaRPr lang="es-PR" sz="48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257800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95:3–5</a:t>
            </a:r>
            <a:r>
              <a:rPr lang="es-PR" dirty="0">
                <a:latin typeface="Candara" panose="020E0502030303020204" pitchFamily="34" charset="0"/>
              </a:rPr>
              <a:t> Y tal como hay gran variedad en la manera de alabar, también la hay en los temas que la motiva.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Jehová </a:t>
            </a:r>
            <a:r>
              <a:rPr lang="es-PR" dirty="0">
                <a:latin typeface="Candara" panose="020E0502030303020204" pitchFamily="34" charset="0"/>
              </a:rPr>
              <a:t>debe ser alabado porque Él es Dios grande (hebreo: «El», literalmente: «el Omnipotente»).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Él </a:t>
            </a:r>
            <a:r>
              <a:rPr lang="es-PR" dirty="0">
                <a:latin typeface="Candara" panose="020E0502030303020204" pitchFamily="34" charset="0"/>
              </a:rPr>
              <a:t>es Rey grande sobre todos los dioses idolátricos de los paganos.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7800" y="1752600"/>
            <a:ext cx="38862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98048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sz="4800" dirty="0" smtClean="0">
                <a:latin typeface="Candara" panose="020E0502030303020204" pitchFamily="34" charset="0"/>
                <a:cs typeface="Calibri" pitchFamily="34" charset="0"/>
              </a:rPr>
              <a:t>Venid a adorar al Creador del Universo  </a:t>
            </a:r>
            <a:r>
              <a:rPr lang="es-PR" sz="48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95.3-5</a:t>
            </a:r>
            <a:endParaRPr lang="es-PR" sz="48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257800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Los </a:t>
            </a:r>
            <a:r>
              <a:rPr lang="es-PR" dirty="0">
                <a:latin typeface="Candara" panose="020E0502030303020204" pitchFamily="34" charset="0"/>
              </a:rPr>
              <a:t>lugares profundos de la tierra están en Su mano, en el sentido de que Él es su dueño y los posee.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Las </a:t>
            </a:r>
            <a:r>
              <a:rPr lang="es-PR" dirty="0">
                <a:latin typeface="Candara" panose="020E0502030303020204" pitchFamily="34" charset="0"/>
              </a:rPr>
              <a:t>cumbres de las montañas también son Suyas porque Él las formó.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Él </a:t>
            </a:r>
            <a:r>
              <a:rPr lang="es-PR" dirty="0">
                <a:latin typeface="Candara" panose="020E0502030303020204" pitchFamily="34" charset="0"/>
              </a:rPr>
              <a:t>creó los grandes océanos, y fueron Sus manos las que formaron los continentes y las islas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6713" y="1981200"/>
            <a:ext cx="3500438" cy="3500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17899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07688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Venid a adorar </a:t>
            </a:r>
            <a:r>
              <a:rPr lang="es-PR" sz="4800" dirty="0" smtClean="0">
                <a:latin typeface="Candara" panose="020E0502030303020204" pitchFamily="34" charset="0"/>
                <a:cs typeface="Calibri" pitchFamily="34" charset="0"/>
              </a:rPr>
              <a:t>a nuestro Creador   </a:t>
            </a: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</a:t>
            </a:r>
            <a:r>
              <a:rPr lang="es-PR" sz="48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95.6-7b</a:t>
            </a:r>
            <a:endParaRPr lang="es-PR" sz="48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600200"/>
            <a:ext cx="91440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02946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noProof="0" dirty="0" smtClean="0">
                <a:latin typeface="Candara" panose="020E0502030303020204" pitchFamily="34" charset="0"/>
                <a:cs typeface="Calibri" pitchFamily="34" charset="0"/>
              </a:rPr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80086" y="1866900"/>
            <a:ext cx="6737351" cy="685800"/>
          </a:xfrm>
        </p:spPr>
        <p:txBody>
          <a:bodyPr/>
          <a:lstStyle/>
          <a:p>
            <a:r>
              <a:rPr lang="es-PR" sz="4000" noProof="0" dirty="0" smtClean="0">
                <a:latin typeface="Candara" panose="020E0502030303020204" pitchFamily="34" charset="0"/>
                <a:cs typeface="Calibri" pitchFamily="34" charset="0"/>
              </a:rPr>
              <a:t>Salmos 8, 95 y 100</a:t>
            </a:r>
            <a:endParaRPr lang="es-PR" sz="3600" noProof="0" dirty="0" smtClean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549498"/>
            <a:ext cx="9144000" cy="4308502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Venid a adorar a nuestro Creador   </a:t>
            </a:r>
            <a:r>
              <a:rPr lang="es-PR" sz="48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95.6-7b</a:t>
            </a:r>
            <a:endParaRPr lang="es-PR" sz="48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8458199" cy="4795838"/>
          </a:xfrm>
        </p:spPr>
        <p:txBody>
          <a:bodyPr>
            <a:normAutofit/>
          </a:bodyPr>
          <a:lstStyle/>
          <a:p>
            <a:r>
              <a:rPr lang="es-PR" dirty="0">
                <a:latin typeface="Candara" panose="020E0502030303020204" pitchFamily="34" charset="0"/>
              </a:rPr>
              <a:t>“</a:t>
            </a:r>
            <a:r>
              <a:rPr lang="es-PR" i="1" dirty="0">
                <a:latin typeface="Candara" panose="020E0502030303020204" pitchFamily="34" charset="0"/>
              </a:rPr>
              <a:t>Venid, adoremos y postrémonos; Arrodillémonos delante de Jehová nuestro Hacedor. Porque él es nuestro Dios; Nosotros el pueblo de su prado, y ovejas de su </a:t>
            </a:r>
            <a:r>
              <a:rPr lang="es-PR" i="1" dirty="0" smtClean="0">
                <a:latin typeface="Candara" panose="020E0502030303020204" pitchFamily="34" charset="0"/>
              </a:rPr>
              <a:t>mano…”</a:t>
            </a:r>
          </a:p>
          <a:p>
            <a:pPr marL="0" indent="0">
              <a:buNone/>
            </a:pPr>
            <a:r>
              <a:rPr lang="es-PR" dirty="0" smtClean="0">
                <a:latin typeface="Candara" panose="020E0502030303020204" pitchFamily="34" charset="0"/>
              </a:rPr>
              <a:t>	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Salmo 95.6–7, RVR60) </a:t>
            </a:r>
          </a:p>
        </p:txBody>
      </p:sp>
    </p:spTree>
    <p:extLst>
      <p:ext uri="{BB962C8B-B14F-4D97-AF65-F5344CB8AC3E}">
        <p14:creationId xmlns:p14="http://schemas.microsoft.com/office/powerpoint/2010/main" val="403369707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Venid a adorar a nuestro Creador   </a:t>
            </a:r>
            <a:r>
              <a:rPr lang="es-PR" sz="48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95.6-7b</a:t>
            </a:r>
            <a:endParaRPr lang="es-PR" sz="48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5486399" cy="47958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95:6–7a</a:t>
            </a:r>
            <a:r>
              <a:rPr lang="es-PR" dirty="0">
                <a:latin typeface="Candara" panose="020E0502030303020204" pitchFamily="34" charset="0"/>
              </a:rPr>
              <a:t> Ahora sale una segunda invitación a adorar y viene a ser aún más personal e íntima.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Debemos </a:t>
            </a:r>
            <a:r>
              <a:rPr lang="es-PR" dirty="0">
                <a:latin typeface="Candara" panose="020E0502030303020204" pitchFamily="34" charset="0"/>
              </a:rPr>
              <a:t>adorar y arrodillarnos ante Jehová nuestro Hacedor, porque Él es nuestro Dios.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Él </a:t>
            </a:r>
            <a:r>
              <a:rPr lang="es-PR" dirty="0">
                <a:latin typeface="Candara" panose="020E0502030303020204" pitchFamily="34" charset="0"/>
              </a:rPr>
              <a:t>es nuestro Dios por medio de la creación, y también por la redención.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2291" y="1752599"/>
            <a:ext cx="3411709" cy="5115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03294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Venid a adorar a nuestro Creador   </a:t>
            </a:r>
            <a:r>
              <a:rPr lang="es-PR" sz="48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95.6-7b</a:t>
            </a:r>
            <a:endParaRPr lang="es-PR" sz="48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4800599" cy="47958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Es </a:t>
            </a:r>
            <a:r>
              <a:rPr lang="es-PR" dirty="0">
                <a:latin typeface="Candara" panose="020E0502030303020204" pitchFamily="34" charset="0"/>
              </a:rPr>
              <a:t>el Buen Pastor que dio Su vida por nosotros. Nosotros somos el pueblo de Su prado, y las ovejas de Su mano.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Somos </a:t>
            </a:r>
            <a:r>
              <a:rPr lang="es-PR" dirty="0">
                <a:latin typeface="Candara" panose="020E0502030303020204" pitchFamily="34" charset="0"/>
              </a:rPr>
              <a:t>dirigidos, guiados y protegidos por Sus manos marcadas por los clavos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3574" y="1752599"/>
            <a:ext cx="4060425" cy="5118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96216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428626"/>
            <a:ext cx="7993061" cy="1247774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Venid </a:t>
            </a:r>
            <a:r>
              <a:rPr lang="es-PR" sz="4800" dirty="0" smtClean="0">
                <a:latin typeface="Candara" panose="020E0502030303020204" pitchFamily="34" charset="0"/>
                <a:cs typeface="Calibri" pitchFamily="34" charset="0"/>
              </a:rPr>
              <a:t>y aprended de la historia   </a:t>
            </a: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</a:t>
            </a:r>
            <a:r>
              <a:rPr lang="es-PR" sz="48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95.7c - 11</a:t>
            </a:r>
            <a:endParaRPr lang="es-PR" sz="48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chemeClr val="bg1"/>
                </a:solidFill>
              </a:rPr>
              <a:pPr algn="r">
                <a:defRPr/>
              </a:pPr>
              <a:t>23</a:t>
            </a:fld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178" b="12266"/>
          <a:stretch/>
        </p:blipFill>
        <p:spPr>
          <a:xfrm>
            <a:off x="0" y="1676399"/>
            <a:ext cx="9144000" cy="5181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80617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3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Venid y aprended de la historia   </a:t>
            </a: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95.7c - 11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24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8534399" cy="4795838"/>
          </a:xfrm>
        </p:spPr>
        <p:txBody>
          <a:bodyPr>
            <a:normAutofit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“</a:t>
            </a:r>
            <a:r>
              <a:rPr lang="es-ES" i="1" dirty="0" smtClean="0">
                <a:latin typeface="Candara" panose="020E0502030303020204" pitchFamily="34" charset="0"/>
              </a:rPr>
              <a:t>…Si </a:t>
            </a:r>
            <a:r>
              <a:rPr lang="es-ES" i="1" dirty="0">
                <a:latin typeface="Candara" panose="020E0502030303020204" pitchFamily="34" charset="0"/>
              </a:rPr>
              <a:t>oyereis hoy su voz, No endurezcáis vuestro corazón, como en </a:t>
            </a:r>
            <a:r>
              <a:rPr lang="es-ES" i="1" dirty="0" err="1">
                <a:latin typeface="Candara" panose="020E0502030303020204" pitchFamily="34" charset="0"/>
              </a:rPr>
              <a:t>Meriba</a:t>
            </a:r>
            <a:r>
              <a:rPr lang="es-ES" i="1" dirty="0">
                <a:latin typeface="Candara" panose="020E0502030303020204" pitchFamily="34" charset="0"/>
              </a:rPr>
              <a:t>, Como en el día de </a:t>
            </a:r>
            <a:r>
              <a:rPr lang="es-ES" i="1" dirty="0" err="1">
                <a:latin typeface="Candara" panose="020E0502030303020204" pitchFamily="34" charset="0"/>
              </a:rPr>
              <a:t>Masah</a:t>
            </a:r>
            <a:r>
              <a:rPr lang="es-ES" i="1" dirty="0">
                <a:latin typeface="Candara" panose="020E0502030303020204" pitchFamily="34" charset="0"/>
              </a:rPr>
              <a:t> en el desierto, Donde me tentaron vuestros padres, Me probaron, y vieron mis obras. Cuarenta años estuve disgustado con la nación, Y dije: Pueblo es que divaga de corazón, Y no han conocido mis caminos. Por tanto, juré en mi furor Que no entrarían en mi reposo.</a:t>
            </a:r>
            <a:r>
              <a:rPr lang="es-ES" dirty="0">
                <a:latin typeface="Candara" panose="020E0502030303020204" pitchFamily="34" charset="0"/>
              </a:rPr>
              <a:t>”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(Salmo 95.7–11, RVR60) </a:t>
            </a:r>
          </a:p>
        </p:txBody>
      </p:sp>
    </p:spTree>
    <p:extLst>
      <p:ext uri="{BB962C8B-B14F-4D97-AF65-F5344CB8AC3E}">
        <p14:creationId xmlns:p14="http://schemas.microsoft.com/office/powerpoint/2010/main" val="304288597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3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Venid y aprended de la historia   </a:t>
            </a: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95.7c - 11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25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7924799" cy="4795838"/>
          </a:xfrm>
        </p:spPr>
        <p:txBody>
          <a:bodyPr>
            <a:normAutofit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95:7b–9</a:t>
            </a:r>
            <a:r>
              <a:rPr lang="es-PR" dirty="0">
                <a:latin typeface="Candara" panose="020E0502030303020204" pitchFamily="34" charset="0"/>
              </a:rPr>
              <a:t> En medio del versículo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7</a:t>
            </a:r>
            <a:r>
              <a:rPr lang="es-PR" dirty="0">
                <a:latin typeface="Candara" panose="020E0502030303020204" pitchFamily="34" charset="0"/>
              </a:rPr>
              <a:t> hay un cambio brusco de la adoración a la advertencia.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Es </a:t>
            </a:r>
            <a:r>
              <a:rPr lang="es-PR" dirty="0">
                <a:latin typeface="Candara" panose="020E0502030303020204" pitchFamily="34" charset="0"/>
              </a:rPr>
              <a:t>el suspirar elocuente del Espíritu Santo:</a:t>
            </a:r>
          </a:p>
          <a:p>
            <a:pPr marL="0" indent="0" algn="ctr">
              <a:buNone/>
            </a:pPr>
            <a:r>
              <a:rPr lang="es-PR" sz="4400" i="1" dirty="0">
                <a:latin typeface="Candara" panose="020E0502030303020204" pitchFamily="34" charset="0"/>
              </a:rPr>
              <a:t>«Si oyereis hoy su voz</a:t>
            </a:r>
            <a:r>
              <a:rPr lang="es-PR" sz="4400" i="1" dirty="0" smtClean="0">
                <a:latin typeface="Candara" panose="020E0502030303020204" pitchFamily="34" charset="0"/>
              </a:rPr>
              <a:t>…»</a:t>
            </a:r>
            <a:endParaRPr lang="es-PR" sz="4400" i="1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055784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3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Venid y aprended de la historia   </a:t>
            </a: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95.7c - 11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26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2" y="1905000"/>
            <a:ext cx="4926188" cy="4795838"/>
          </a:xfrm>
        </p:spPr>
        <p:txBody>
          <a:bodyPr>
            <a:normAutofit fontScale="85000" lnSpcReduction="1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En el resto de los versículos escuchamos la voz de Jehová mismo advirtiendo a Su pueblo contra un corazón malo de incredulidad.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En </a:t>
            </a:r>
            <a:r>
              <a:rPr lang="es-PR" dirty="0" err="1" smtClean="0">
                <a:latin typeface="Candara" panose="020E0502030303020204" pitchFamily="34" charset="0"/>
              </a:rPr>
              <a:t>Meriba</a:t>
            </a:r>
            <a:r>
              <a:rPr lang="es-PR" dirty="0" smtClean="0">
                <a:latin typeface="Candara" panose="020E0502030303020204" pitchFamily="34" charset="0"/>
              </a:rPr>
              <a:t> (“rencilla”), </a:t>
            </a:r>
            <a:r>
              <a:rPr lang="es-PR" dirty="0">
                <a:latin typeface="Candara" panose="020E0502030303020204" pitchFamily="34" charset="0"/>
              </a:rPr>
              <a:t>cerca de </a:t>
            </a:r>
            <a:r>
              <a:rPr lang="es-PR" dirty="0" err="1">
                <a:latin typeface="Candara" panose="020E0502030303020204" pitchFamily="34" charset="0"/>
              </a:rPr>
              <a:t>Refidim</a:t>
            </a:r>
            <a:r>
              <a:rPr lang="es-PR" dirty="0">
                <a:latin typeface="Candara" panose="020E0502030303020204" pitchFamily="34" charset="0"/>
              </a:rPr>
              <a:t>, los israelitas provocaron a Dios con sus quejas acerca de la falta de agua (este es el mismo lugar que </a:t>
            </a:r>
            <a:r>
              <a:rPr lang="es-PR" dirty="0" err="1">
                <a:latin typeface="Candara" panose="020E0502030303020204" pitchFamily="34" charset="0"/>
              </a:rPr>
              <a:t>Masah</a:t>
            </a:r>
            <a:r>
              <a:rPr lang="es-PR" dirty="0">
                <a:latin typeface="Candara" panose="020E0502030303020204" pitchFamily="34" charset="0"/>
              </a:rPr>
              <a:t>,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Éxodo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17:7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78589" y="1752600"/>
            <a:ext cx="4065412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77396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3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Venid y aprended de la historia   </a:t>
            </a: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95.7c - 11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27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2" y="1905000"/>
            <a:ext cx="4746840" cy="47958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En </a:t>
            </a:r>
            <a:r>
              <a:rPr lang="es-PR" dirty="0" err="1" smtClean="0">
                <a:latin typeface="Candara" panose="020E0502030303020204" pitchFamily="34" charset="0"/>
              </a:rPr>
              <a:t>Masah</a:t>
            </a:r>
            <a:r>
              <a:rPr lang="es-PR" dirty="0" smtClean="0">
                <a:latin typeface="Candara" panose="020E0502030303020204" pitchFamily="34" charset="0"/>
              </a:rPr>
              <a:t> (“prueba”), cerca </a:t>
            </a:r>
            <a:r>
              <a:rPr lang="es-PR" dirty="0">
                <a:latin typeface="Candara" panose="020E0502030303020204" pitchFamily="34" charset="0"/>
              </a:rPr>
              <a:t>de </a:t>
            </a:r>
            <a:r>
              <a:rPr lang="es-PR" dirty="0" err="1">
                <a:latin typeface="Candara" panose="020E0502030303020204" pitchFamily="34" charset="0"/>
              </a:rPr>
              <a:t>Cades</a:t>
            </a:r>
            <a:r>
              <a:rPr lang="es-PR" dirty="0">
                <a:latin typeface="Candara" panose="020E0502030303020204" pitchFamily="34" charset="0"/>
              </a:rPr>
              <a:t>, Moisés ofendió a Dios cuando golpeó la peña en lugar de hablarle 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Números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20:10–12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9241" y="1752600"/>
            <a:ext cx="4281258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22338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3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Venid y aprended de la historia   </a:t>
            </a: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95.7c - 11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28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4648199" cy="4795838"/>
          </a:xfrm>
        </p:spPr>
        <p:txBody>
          <a:bodyPr>
            <a:normAutofit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Los </a:t>
            </a:r>
            <a:r>
              <a:rPr lang="es-PR" dirty="0">
                <a:latin typeface="Candara" panose="020E0502030303020204" pitchFamily="34" charset="0"/>
              </a:rPr>
              <a:t>dos eventos, uno al principio del viaje por el desierto y el otro al final, forman términos que expresan en sus nombres (</a:t>
            </a:r>
            <a:r>
              <a:rPr lang="es-PR" dirty="0" err="1">
                <a:latin typeface="Candara" panose="020E0502030303020204" pitchFamily="34" charset="0"/>
              </a:rPr>
              <a:t>Meriba</a:t>
            </a:r>
            <a:r>
              <a:rPr lang="es-PR" dirty="0">
                <a:latin typeface="Candara" panose="020E0502030303020204" pitchFamily="34" charset="0"/>
              </a:rPr>
              <a:t> = rebelión; </a:t>
            </a:r>
            <a:r>
              <a:rPr lang="es-PR" dirty="0" err="1">
                <a:latin typeface="Candara" panose="020E0502030303020204" pitchFamily="34" charset="0"/>
              </a:rPr>
              <a:t>Masah</a:t>
            </a:r>
            <a:r>
              <a:rPr lang="es-PR" dirty="0">
                <a:latin typeface="Candara" panose="020E0502030303020204" pitchFamily="34" charset="0"/>
              </a:rPr>
              <a:t> = prueba) la infidelidad del pueblo durante ese tiempo.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9241" y="1752600"/>
            <a:ext cx="4281258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51326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3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Venid y aprended de la historia   </a:t>
            </a: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95.7c - 11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29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4648199" cy="47958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Aunque </a:t>
            </a:r>
            <a:r>
              <a:rPr lang="es-PR" dirty="0">
                <a:latin typeface="Candara" panose="020E0502030303020204" pitchFamily="34" charset="0"/>
              </a:rPr>
              <a:t>ellos habían visto las obras maravillosas de Dios al librarles de Egipto, le provocaron y probaron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9241" y="1752600"/>
            <a:ext cx="4281258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89570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44539E1-5723-46F7-AC1E-E9CCE0994344}" type="slidenum">
              <a:rPr lang="en-US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122" name="Picture 2" descr="rollos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email">
            <a:lum bright="10000" contrast="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>
          <a:xfrm>
            <a:off x="2293938" y="214313"/>
            <a:ext cx="5326062" cy="623887"/>
          </a:xfrm>
        </p:spPr>
        <p:txBody>
          <a:bodyPr/>
          <a:lstStyle/>
          <a:p>
            <a:pPr eaLnBrk="1" hangingPunct="1"/>
            <a:r>
              <a:rPr lang="es-PR" noProof="0" dirty="0" smtClean="0">
                <a:latin typeface="Candara" panose="020E0502030303020204" pitchFamily="34" charset="0"/>
                <a:cs typeface="Calibri" pitchFamily="34" charset="0"/>
              </a:rPr>
              <a:t>Versículos Clave: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057400" y="838200"/>
            <a:ext cx="6858000" cy="5638800"/>
          </a:xfrm>
        </p:spPr>
        <p:txBody>
          <a:bodyPr>
            <a:normAutofit/>
          </a:bodyPr>
          <a:lstStyle/>
          <a:p>
            <a:r>
              <a:rPr lang="es-PR" sz="3600" dirty="0">
                <a:latin typeface="Candara" panose="020E0502030303020204" pitchFamily="34" charset="0"/>
              </a:rPr>
              <a:t>“</a:t>
            </a:r>
            <a:r>
              <a:rPr lang="es-PR" sz="3600" i="1" dirty="0">
                <a:latin typeface="Candara" panose="020E0502030303020204" pitchFamily="34" charset="0"/>
              </a:rPr>
              <a:t>Venid, aclamemos alegremente a Jehová; Cantemos con júbilo a la roca de nuestra salvación. Lleguemos ante su presencia con alabanza; Aclamémosle con cánticos.</a:t>
            </a:r>
            <a:r>
              <a:rPr lang="es-PR" sz="3600" dirty="0">
                <a:latin typeface="Candara" panose="020E0502030303020204" pitchFamily="34" charset="0"/>
              </a:rPr>
              <a:t>” </a:t>
            </a:r>
          </a:p>
          <a:p>
            <a:pPr marL="0" indent="0">
              <a:buNone/>
            </a:pP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</a:rPr>
              <a:t>	(Salmo 95.1–2, RVR60) 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3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Venid y aprended de la historia   </a:t>
            </a: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95.7c - 11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30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5486399" cy="4795838"/>
          </a:xfrm>
        </p:spPr>
        <p:txBody>
          <a:bodyPr>
            <a:normAutofit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95:10</a:t>
            </a:r>
            <a:r>
              <a:rPr lang="es-PR" dirty="0">
                <a:latin typeface="Candara" panose="020E0502030303020204" pitchFamily="34" charset="0"/>
              </a:rPr>
              <a:t> Esta conducta provocativa permaneció durante cuarenta años.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Finalmente </a:t>
            </a:r>
            <a:r>
              <a:rPr lang="es-PR" dirty="0">
                <a:latin typeface="Candara" panose="020E0502030303020204" pitchFamily="34" charset="0"/>
              </a:rPr>
              <a:t>Dios dijo en efecto: </a:t>
            </a:r>
            <a:r>
              <a:rPr lang="es-PR" i="1" dirty="0" smtClean="0">
                <a:latin typeface="Candara" panose="020E0502030303020204" pitchFamily="34" charset="0"/>
              </a:rPr>
              <a:t>“Ya </a:t>
            </a:r>
            <a:r>
              <a:rPr lang="es-PR" i="1" dirty="0">
                <a:latin typeface="Candara" panose="020E0502030303020204" pitchFamily="34" charset="0"/>
              </a:rPr>
              <a:t>basta, estoy </a:t>
            </a:r>
            <a:r>
              <a:rPr lang="es-PR" i="1" dirty="0" smtClean="0">
                <a:latin typeface="Candara" panose="020E0502030303020204" pitchFamily="34" charset="0"/>
              </a:rPr>
              <a:t>harto. Este </a:t>
            </a:r>
            <a:r>
              <a:rPr lang="es-PR" i="1" dirty="0">
                <a:latin typeface="Candara" panose="020E0502030303020204" pitchFamily="34" charset="0"/>
              </a:rPr>
              <a:t>pueblo molesto tiene un corazón inclinado a </a:t>
            </a:r>
            <a:r>
              <a:rPr lang="es-PR" i="1" dirty="0" smtClean="0">
                <a:latin typeface="Candara" panose="020E0502030303020204" pitchFamily="34" charset="0"/>
              </a:rPr>
              <a:t>vagar…”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86400" y="1752600"/>
            <a:ext cx="36576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88931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3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Venid y aprended de la historia   </a:t>
            </a: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95.7c - 11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31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5257799" cy="4795838"/>
          </a:xfrm>
        </p:spPr>
        <p:txBody>
          <a:bodyPr>
            <a:normAutofit/>
          </a:bodyPr>
          <a:lstStyle/>
          <a:p>
            <a:r>
              <a:rPr lang="es-PR" i="1" dirty="0" smtClean="0">
                <a:latin typeface="Candara" panose="020E0502030303020204" pitchFamily="34" charset="0"/>
              </a:rPr>
              <a:t>“…Están </a:t>
            </a:r>
            <a:r>
              <a:rPr lang="es-PR" i="1" dirty="0">
                <a:latin typeface="Candara" panose="020E0502030303020204" pitchFamily="34" charset="0"/>
              </a:rPr>
              <a:t>empeñados en no hacer caso al sendero que les he </a:t>
            </a:r>
            <a:r>
              <a:rPr lang="es-PR" i="1" dirty="0" smtClean="0">
                <a:latin typeface="Candara" panose="020E0502030303020204" pitchFamily="34" charset="0"/>
              </a:rPr>
              <a:t>señalado. Así </a:t>
            </a:r>
            <a:r>
              <a:rPr lang="es-PR" i="1" dirty="0">
                <a:latin typeface="Candara" panose="020E0502030303020204" pitchFamily="34" charset="0"/>
              </a:rPr>
              <a:t>que he hecho juramento solemne, que no entrarán en el reposo que tenía planificado para ellos en </a:t>
            </a:r>
            <a:r>
              <a:rPr lang="es-PR" i="1" dirty="0" smtClean="0">
                <a:latin typeface="Candara" panose="020E0502030303020204" pitchFamily="34" charset="0"/>
              </a:rPr>
              <a:t>Canaán”.</a:t>
            </a:r>
            <a:endParaRPr lang="es-PR" i="1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86400" y="1752600"/>
            <a:ext cx="36576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22210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3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Venid y aprended de la historia   </a:t>
            </a: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95.7c - 11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32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5257799" cy="4795838"/>
          </a:xfrm>
        </p:spPr>
        <p:txBody>
          <a:bodyPr>
            <a:normAutofit/>
          </a:bodyPr>
          <a:lstStyle/>
          <a:p>
            <a:r>
              <a:rPr lang="es-PR" dirty="0">
                <a:latin typeface="Candara" panose="020E0502030303020204" pitchFamily="34" charset="0"/>
              </a:rPr>
              <a:t>Esta llamada de atención tan conmovedora que fue dirigida a Israel en su día, es repetida en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Hebreos 3:7–11</a:t>
            </a:r>
            <a:r>
              <a:rPr lang="es-PR" dirty="0">
                <a:latin typeface="Candara" panose="020E0502030303020204" pitchFamily="34" charset="0"/>
              </a:rPr>
              <a:t>, dirigida a cualquiera que pueda ser tentado a abandonar a Cristo para volver a la ley.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86400" y="1752600"/>
            <a:ext cx="36576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64203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3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Venid y aprended de la historia   </a:t>
            </a: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95.7c - 11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33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5333999" cy="47958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Y </a:t>
            </a:r>
            <a:r>
              <a:rPr lang="es-PR" dirty="0">
                <a:latin typeface="Candara" panose="020E0502030303020204" pitchFamily="34" charset="0"/>
              </a:rPr>
              <a:t>será una advertencia a Israel en los últimos días, que la incredulidad les excluirá del reposo de Dios en el Milenio.</a:t>
            </a:r>
          </a:p>
          <a:p>
            <a:r>
              <a:rPr lang="es-PR" dirty="0">
                <a:latin typeface="Candara" panose="020E0502030303020204" pitchFamily="34" charset="0"/>
              </a:rPr>
              <a:t>La incredulidad excluye a los hombres del reposo de Dios en toda dispensación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86400" y="1752600"/>
            <a:ext cx="36576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56997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 smtClean="0">
                <a:latin typeface="Candara" panose="020E0502030303020204" pitchFamily="34" charset="0"/>
                <a:cs typeface="Calibri" pitchFamily="34" charset="0"/>
              </a:rPr>
              <a:t>Aplicaciones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1575" cy="4876800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Adorar a Dios es un necesidad básica del creyente.</a:t>
            </a: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Debe hacerlo en forma privada y conjuntamente con otros creyentes.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0229" y="1"/>
            <a:ext cx="2634169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28913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 smtClean="0">
                <a:latin typeface="Candara" panose="020E0502030303020204" pitchFamily="34" charset="0"/>
                <a:cs typeface="Calibri" pitchFamily="34" charset="0"/>
              </a:rPr>
              <a:t>Aplicaciones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1575" cy="4876800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El creyente debe adorar a Dios con alegría y gratitud.</a:t>
            </a: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El Señor conoce cómo es cada uno, cuál es su relación con él, y cómo debe adorarle.</a:t>
            </a: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Él espera la adoración de todos y recibe con agrado a cada uno que le adora con sinceridad y amor.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0229" y="1"/>
            <a:ext cx="2634169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76375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 smtClean="0">
                <a:latin typeface="Candara" panose="020E0502030303020204" pitchFamily="34" charset="0"/>
                <a:cs typeface="Calibri" pitchFamily="34" charset="0"/>
              </a:rPr>
              <a:t>Aplicaciones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1575" cy="4876800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Lo más importante en el acto de la adoración es la relación entre el adorador y su Dios.</a:t>
            </a: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Cualquier distracción en nuestro derredor puede estorbar esa relación.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0229" y="1"/>
            <a:ext cx="2634169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37564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 smtClean="0">
                <a:latin typeface="Candara" panose="020E0502030303020204" pitchFamily="34" charset="0"/>
                <a:cs typeface="Calibri" pitchFamily="34" charset="0"/>
              </a:rPr>
              <a:t>Aplicaciones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1575" cy="4876800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Las experiencias dolorosas pueden ser ejemplos valiosos para nosotros.</a:t>
            </a: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Aprendamos de ellas.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0229" y="1"/>
            <a:ext cx="2634169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6221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38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noProof="0" dirty="0" smtClean="0">
                <a:latin typeface="Candara" panose="020E0502030303020204" pitchFamily="34" charset="0"/>
                <a:cs typeface="Calibri" pitchFamily="34" charset="0"/>
              </a:rPr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1941513"/>
            <a:ext cx="8791576" cy="4759325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Carson, D., France, R.,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Motyer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J., &amp;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Wenham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G. (2000, c1999). </a:t>
            </a:r>
            <a:r>
              <a:rPr lang="es-PR" sz="1400" i="1" noProof="0" dirty="0" smtClean="0">
                <a:latin typeface="Candara" panose="020E0502030303020204" pitchFamily="34" charset="0"/>
                <a:cs typeface="Calibri" pitchFamily="34" charset="0"/>
              </a:rPr>
              <a:t>Nuevo comentario Bíblico : Siglo veintiuno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(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ed.) (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Lc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6.20-26). Miami: Sociedades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Bı́blicas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Unidas.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Douglas, J.D. </a:t>
            </a:r>
            <a:r>
              <a:rPr lang="es-PR" sz="1400" i="1" noProof="0" dirty="0" smtClean="0">
                <a:latin typeface="Candara" panose="020E0502030303020204" pitchFamily="34" charset="0"/>
                <a:cs typeface="Calibri" pitchFamily="34" charset="0"/>
              </a:rPr>
              <a:t>Nuevo Diccionario Bíblico : Primera Edición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. Miami: Sociedades Bíblicas Unidas,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i="1" noProof="0" dirty="0" smtClean="0">
                <a:latin typeface="Candara" panose="020E0502030303020204" pitchFamily="34" charset="0"/>
                <a:cs typeface="Calibri" pitchFamily="34" charset="0"/>
              </a:rPr>
              <a:t>LBLA Mapas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ed. La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Habra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CA: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Foundation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Publications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Inc.,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Lockward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Alfonso. </a:t>
            </a:r>
            <a:r>
              <a:rPr lang="es-PR" sz="1400" i="1" noProof="0" dirty="0" smtClean="0">
                <a:latin typeface="Candara" panose="020E0502030303020204" pitchFamily="34" charset="0"/>
                <a:cs typeface="Calibri" pitchFamily="34" charset="0"/>
              </a:rPr>
              <a:t>Nuevo Diccionario De La Biblia.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Miami: Editorial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Unilit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2003.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i="1" noProof="0" dirty="0" smtClean="0">
                <a:latin typeface="Candara" panose="020E0502030303020204" pitchFamily="34" charset="0"/>
                <a:cs typeface="Calibri" pitchFamily="34" charset="0"/>
              </a:rPr>
              <a:t>Mapas De La Biblia Caribe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Martínez, Mario, et al, eds. </a:t>
            </a:r>
            <a:r>
              <a:rPr lang="es-PR" sz="1400" i="1" noProof="0" dirty="0" smtClean="0">
                <a:latin typeface="Candara" panose="020E0502030303020204" pitchFamily="34" charset="0"/>
                <a:cs typeface="Calibri" pitchFamily="34" charset="0"/>
              </a:rPr>
              <a:t>El Expositor Bíblico: La Biblia, Libro por Libro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Maestros de jóvenes y Adultos, Volumen 2, 5nta Ed. El Paso, Texas: Casa Bautista de Publicaciones, 2007, c1995.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Nelson,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Wilton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M. y Juan Rojas Mayo, </a:t>
            </a:r>
            <a:r>
              <a:rPr lang="es-PR" sz="1400" i="1" noProof="0" dirty="0" smtClean="0">
                <a:latin typeface="Candara" panose="020E0502030303020204" pitchFamily="34" charset="0"/>
                <a:cs typeface="Calibri" pitchFamily="34" charset="0"/>
              </a:rPr>
              <a:t>Nelson Nuevo Diccionario Ilustrado De La Biblia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Vine, W.E. </a:t>
            </a:r>
            <a:r>
              <a:rPr lang="es-PR" sz="1400" i="1" dirty="0" smtClean="0">
                <a:latin typeface="Candara" panose="020E0502030303020204" pitchFamily="34" charset="0"/>
                <a:cs typeface="Calibri" pitchFamily="34" charset="0"/>
              </a:rPr>
              <a:t>Vine Diccionario Expositivo De Palabras Del Antiguo Y Del Nuevo Testamento Exhaustivo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,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ed. Nashville: Editorial Caribe, 2000, c1999.</a:t>
            </a:r>
          </a:p>
          <a:p>
            <a:pPr marL="0" indent="0">
              <a:buNone/>
            </a:pPr>
            <a:r>
              <a:rPr lang="es-ES" sz="1400" dirty="0" smtClean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Walvoord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, John F., y Roy B.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Zuck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. El conocimiento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bíblico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, un comentario expositivo: Antiguo Testamento, </a:t>
            </a:r>
            <a:r>
              <a:rPr lang="es-ES" sz="1400" dirty="0" smtClean="0">
                <a:latin typeface="Candara" panose="020E0502030303020204" pitchFamily="34" charset="0"/>
                <a:cs typeface="Calibri" pitchFamily="34" charset="0"/>
              </a:rPr>
              <a:t>Puebla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,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México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: Ediciones Las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Américas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, A.C., 1999.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Print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Carro, D., Poe, J. T.,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Zorzoli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, R. O., &amp; Editorial Mundo Hispano (El Paso, T. (1993-). Comentario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bı́blico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mundo hispano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Exodo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(1. ed.) (26). El Paso, TX: Editorial Mundo Hispano.</a:t>
            </a:r>
          </a:p>
          <a:p>
            <a:pPr marL="0" indent="0">
              <a:buNone/>
            </a:pP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Wiersbe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, W. W. (1995). Bosquejos expositivos de la Biblia: Antiguo y Nuevo Testamento (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ed.). Nashville: Editorial Caribe.</a:t>
            </a:r>
          </a:p>
          <a:p>
            <a:pPr marL="0" indent="0">
              <a:buNone/>
            </a:pP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, W. (2004). Comentario Bíblico de William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: Antiguo Testamento y Nuevo Testamento (46).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Viladecavalls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(Barcelona),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Espa±a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: Editorial CLIE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. φ</a:t>
            </a:r>
            <a:endParaRPr lang="es-PR" sz="1400" dirty="0" smtClean="0">
              <a:latin typeface="Candara" panose="020E0502030303020204" pitchFamily="34" charset="0"/>
              <a:cs typeface="Calibri" pitchFamily="34" charset="0"/>
            </a:endParaRPr>
          </a:p>
          <a:p>
            <a:pPr marL="0" indent="0">
              <a:buNone/>
            </a:pP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Gillis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, C. (1991). El Antiguo Testamento: Un Comentario Sobre Su Historia y Literatura, Tomos I-V (╔x 14.21). El Paso, TX: Casa Bautista De Publicaciones.</a:t>
            </a:r>
          </a:p>
          <a:p>
            <a:pPr marL="0" indent="0">
              <a:buNone/>
            </a:pP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Bartley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, James et al. Comentario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bı́blico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mundo hispano: 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Job. 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1. ed. El Paso, TX: Editorial Mundo Hispano, 2004.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Print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Cevallos, Juan Carlos. Comentario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Bφblico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Mundo Hispano tomo 7: Juan Carlos Cevallos y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Rubén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O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Zorzoli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.; editores generales, Juan Carlos Cevallos y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Rubén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O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Zorzoli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. El Paso, TX: Editorial Mundo Hispano, 2005.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Print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(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Encyclopedia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of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Bible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Difficulties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, “Enciclopedia de dificultades bíblicas”. Grand Rapids: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Zondervan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Publishing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House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, 1982, p. 252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).</a:t>
            </a:r>
          </a:p>
          <a:p>
            <a:pPr marL="0" indent="0">
              <a:buNone/>
            </a:pP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Hoff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, Pablo. Libros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poéticos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: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Poesía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y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sabiduría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de Israel. Miami, FL: Editorial Vida, 1998.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Print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Porter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, Rafael. Estudios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Bı́blicos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ELA: Salvos por la fe (Romanos parte I). Puebla, Pue.,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México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: Ediciones Las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Américas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, A. C., 1987.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Print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.</a:t>
            </a: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Hayford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, Jack W. Estudio de Romanos: Vida en el reino.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electronic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ed. Nashville: Editorial Caribe, 1994.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Print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. Plenitud del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Espiritu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Guias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para explorar la Biblia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.</a:t>
            </a: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endParaRPr lang="es-PR" sz="1400" dirty="0" smtClean="0">
              <a:latin typeface="Candara" panose="020E0502030303020204" pitchFamily="34" charset="0"/>
              <a:cs typeface="Calibri" pitchFamily="34" charset="0"/>
            </a:endParaRP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endParaRPr lang="es-PR" sz="1400" dirty="0" smtClean="0">
              <a:latin typeface="Candara" panose="020E0502030303020204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s-PR" sz="1400" noProof="0" dirty="0" smtClean="0">
              <a:latin typeface="Candara" panose="020E0502030303020204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s-PR" sz="1400" noProof="0" dirty="0" smtClean="0"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38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349" y="-31336"/>
            <a:ext cx="9144000" cy="60960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>
                <a:solidFill>
                  <a:srgbClr val="000000"/>
                </a:solidFill>
              </a:rPr>
              <a:pPr/>
              <a:t>39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136651" y="990600"/>
            <a:ext cx="6858000" cy="3200400"/>
          </a:xfrm>
          <a:solidFill>
            <a:schemeClr val="tx1">
              <a:alpha val="72000"/>
            </a:schemeClr>
          </a:solidFill>
          <a:ln/>
          <a:effectLst>
            <a:softEdge rad="127000"/>
          </a:effectLst>
        </p:spPr>
        <p:txBody>
          <a:bodyPr anchor="ctr"/>
          <a:lstStyle/>
          <a:p>
            <a:pPr marL="0" indent="0" algn="ctr">
              <a:buFontTx/>
              <a:buNone/>
            </a:pPr>
            <a:r>
              <a:rPr lang="es-ES" sz="47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Alabanza Por Su Poder</a:t>
            </a:r>
          </a:p>
          <a:p>
            <a:pPr marL="0" indent="0" algn="ctr">
              <a:buFontTx/>
              <a:buNone/>
            </a:pPr>
            <a:r>
              <a:rPr lang="es-PR" sz="47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(Salmos 145 - 150) </a:t>
            </a:r>
          </a:p>
          <a:p>
            <a:pPr marL="0" indent="0" algn="ctr">
              <a:buFontTx/>
              <a:buNone/>
            </a:pPr>
            <a:r>
              <a:rPr lang="es-PR" sz="47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21 de abril de 2015</a:t>
            </a:r>
            <a:endParaRPr lang="es-PR" sz="47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060951" y="6468785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Iglesia Bíblica Bautista de </a:t>
            </a:r>
            <a:r>
              <a:rPr lang="es-PR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Aguadilla</a:t>
            </a:r>
            <a:endParaRPr lang="es-PR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3400" y="6472238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La Biblia Libro por Libro, CBP</a:t>
            </a:r>
            <a:r>
              <a:rPr lang="en-US" i="1" baseline="30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®</a:t>
            </a:r>
            <a:endParaRPr lang="en-US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01113" y="6112430"/>
            <a:ext cx="842042" cy="74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28837" y="29185"/>
            <a:ext cx="4586593" cy="961415"/>
          </a:xfrm>
          <a:prstGeom prst="rect">
            <a:avLst/>
          </a:prstGeom>
          <a:solidFill>
            <a:schemeClr val="tx1">
              <a:alpha val="44000"/>
            </a:schemeClr>
          </a:solidFill>
          <a:ln w="9525">
            <a:noFill/>
            <a:miter lim="800000"/>
            <a:headEnd/>
            <a:tailEnd/>
          </a:ln>
          <a:effectLst>
            <a:softEdge rad="127000"/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spcBef>
                <a:spcPct val="20000"/>
              </a:spcBef>
              <a:buClr>
                <a:schemeClr val="folHlink"/>
              </a:buClr>
              <a:buSzPct val="60000"/>
              <a:buFontTx/>
              <a:buNone/>
              <a:defRPr sz="4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latin typeface="+mn-lt"/>
                <a:cs typeface="+mn-cs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latin typeface="+mn-lt"/>
                <a:cs typeface="+mn-cs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9pPr>
          </a:lstStyle>
          <a:p>
            <a:r>
              <a:rPr lang="en-US" dirty="0" err="1"/>
              <a:t>Próximo</a:t>
            </a:r>
            <a:r>
              <a:rPr lang="en-US" dirty="0"/>
              <a:t> </a:t>
            </a:r>
            <a:r>
              <a:rPr lang="en-US" dirty="0" err="1"/>
              <a:t>Estudio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57072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noProof="0" dirty="0" smtClean="0">
                <a:latin typeface="Candara" panose="020E0502030303020204" pitchFamily="34" charset="0"/>
                <a:cs typeface="Calibri" pitchFamily="34" charset="0"/>
              </a:rPr>
              <a:t>Bosquejo de Estudio</a:t>
            </a:r>
            <a:endParaRPr lang="es-PR" noProof="0" dirty="0"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905000"/>
            <a:ext cx="8001000" cy="4876800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r>
              <a:rPr lang="es-PR" sz="3600" dirty="0" smtClean="0">
                <a:latin typeface="Candara" panose="020E0502030303020204" pitchFamily="34" charset="0"/>
                <a:cs typeface="Calibri" pitchFamily="34" charset="0"/>
              </a:rPr>
              <a:t>Venid a adorar a Dios</a:t>
            </a:r>
            <a:endParaRPr lang="es-PR" sz="3600" dirty="0">
              <a:latin typeface="Candara" panose="020E0502030303020204" pitchFamily="34" charset="0"/>
              <a:cs typeface="Calibri" pitchFamily="34" charset="0"/>
            </a:endParaRPr>
          </a:p>
          <a:p>
            <a:pPr lvl="1"/>
            <a:r>
              <a:rPr lang="es-PR" sz="32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95.1-2</a:t>
            </a:r>
          </a:p>
          <a:p>
            <a:r>
              <a:rPr lang="es-PR" sz="3600" dirty="0" smtClean="0">
                <a:latin typeface="Candara" panose="020E0502030303020204" pitchFamily="34" charset="0"/>
                <a:cs typeface="Calibri" pitchFamily="34" charset="0"/>
              </a:rPr>
              <a:t>Venid a adorar al Creador del universo</a:t>
            </a:r>
          </a:p>
          <a:p>
            <a:pPr lvl="1"/>
            <a:r>
              <a:rPr lang="es-PR" sz="32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95.3-5</a:t>
            </a:r>
          </a:p>
          <a:p>
            <a:r>
              <a:rPr lang="es-PR" sz="3600" dirty="0" smtClean="0">
                <a:latin typeface="Candara" panose="020E0502030303020204" pitchFamily="34" charset="0"/>
                <a:cs typeface="Calibri" pitchFamily="34" charset="0"/>
              </a:rPr>
              <a:t>Venid a adorar a nuestro Creador</a:t>
            </a:r>
          </a:p>
          <a:p>
            <a:pPr lvl="1"/>
            <a:r>
              <a:rPr lang="es-PR" sz="32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95.6-7b</a:t>
            </a:r>
          </a:p>
          <a:p>
            <a:r>
              <a:rPr lang="es-PR" sz="3600" dirty="0" smtClean="0">
                <a:latin typeface="Candara" panose="020E0502030303020204" pitchFamily="34" charset="0"/>
                <a:cs typeface="Calibri" pitchFamily="34" charset="0"/>
              </a:rPr>
              <a:t>Venid y aprended de la historia</a:t>
            </a:r>
          </a:p>
          <a:p>
            <a:pPr lvl="1"/>
            <a:r>
              <a:rPr lang="es-PR" sz="32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95.7c-11</a:t>
            </a:r>
            <a:endParaRPr lang="es-PR" sz="3600" dirty="0" smtClean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05074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>
                <a:solidFill>
                  <a:srgbClr val="000000"/>
                </a:solidFill>
              </a:rPr>
              <a:pPr/>
              <a:t>40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145214"/>
            <a:ext cx="7924800" cy="6636586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600199"/>
            <a:ext cx="9144000" cy="5257801"/>
          </a:xfrm>
          <a:prstGeom prst="rect">
            <a:avLst/>
          </a:prstGeom>
        </p:spPr>
      </p:pic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dirty="0" smtClean="0">
                <a:latin typeface="Candara" panose="020E0502030303020204" pitchFamily="34" charset="0"/>
                <a:cs typeface="Calibri" pitchFamily="34" charset="0"/>
              </a:rPr>
              <a:t>Introducción a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Salmos 8, 95 y 100</a:t>
            </a:r>
            <a:endParaRPr lang="es-PR" sz="40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399" y="4648200"/>
            <a:ext cx="8794751" cy="2052638"/>
          </a:xfrm>
          <a:solidFill>
            <a:schemeClr val="tx1">
              <a:alpha val="25000"/>
            </a:schemeClr>
          </a:solidFill>
        </p:spPr>
        <p:txBody>
          <a:bodyPr>
            <a:normAutofit/>
          </a:bodyPr>
          <a:lstStyle/>
          <a:p>
            <a:r>
              <a:rPr lang="es-PR" dirty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Este Salmo, como el 50 y el 81, combina un lindo llamado a la adoración con una exhortación profética. </a:t>
            </a:r>
            <a:endParaRPr lang="es-PR" dirty="0" smtClean="0">
              <a:solidFill>
                <a:schemeClr val="accent3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10487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dirty="0" smtClean="0">
                <a:latin typeface="Candara" panose="020E0502030303020204" pitchFamily="34" charset="0"/>
                <a:cs typeface="Calibri" pitchFamily="34" charset="0"/>
              </a:rPr>
              <a:t>Introducción a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Salmos 8, 95 y 100</a:t>
            </a:r>
            <a:endParaRPr lang="es-PR" sz="40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638800" cy="4719638"/>
          </a:xfrm>
        </p:spPr>
        <p:txBody>
          <a:bodyPr>
            <a:normAutofit/>
          </a:bodyPr>
          <a:lstStyle/>
          <a:p>
            <a:r>
              <a:rPr lang="es-PR" dirty="0">
                <a:latin typeface="Candara" panose="020E0502030303020204" pitchFamily="34" charset="0"/>
              </a:rPr>
              <a:t>Este Salmo, como el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50</a:t>
            </a:r>
            <a:r>
              <a:rPr lang="es-PR" dirty="0">
                <a:latin typeface="Candara" panose="020E0502030303020204" pitchFamily="34" charset="0"/>
              </a:rPr>
              <a:t> y el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81</a:t>
            </a:r>
            <a:r>
              <a:rPr lang="es-PR" dirty="0">
                <a:latin typeface="Candara" panose="020E0502030303020204" pitchFamily="34" charset="0"/>
              </a:rPr>
              <a:t>, combina un lindo llamado a la adoración con una exhortación profética.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67400" y="1752600"/>
            <a:ext cx="32766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37946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dirty="0" smtClean="0">
                <a:latin typeface="Candara" panose="020E0502030303020204" pitchFamily="34" charset="0"/>
                <a:cs typeface="Calibri" pitchFamily="34" charset="0"/>
              </a:rPr>
              <a:t>Introducción a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Salmos 8, 95 y 100</a:t>
            </a:r>
            <a:endParaRPr lang="es-PR" sz="40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257800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Nos </a:t>
            </a:r>
            <a:r>
              <a:rPr lang="es-PR" dirty="0">
                <a:latin typeface="Candara" panose="020E0502030303020204" pitchFamily="34" charset="0"/>
              </a:rPr>
              <a:t>enseña que hay dos polos en la adoración: hemos de acercarnos a Dios y adorarlo con gozo, júbilo y canto; a la vez hemos de humillarnos, escuchar su voz y obedecerle.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Así </a:t>
            </a:r>
            <a:r>
              <a:rPr lang="es-PR" dirty="0">
                <a:latin typeface="Candara" panose="020E0502030303020204" pitchFamily="34" charset="0"/>
              </a:rPr>
              <a:t>el culto incluye el canto y el mensaje profético, la música y la predicación de la palabra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0200" y="1778853"/>
            <a:ext cx="3733800" cy="5105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61334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dirty="0" smtClean="0">
                <a:latin typeface="Candara" panose="020E0502030303020204" pitchFamily="34" charset="0"/>
                <a:cs typeface="Calibri" pitchFamily="34" charset="0"/>
              </a:rPr>
              <a:t>Introducción a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Salmos 8, 95 y 100</a:t>
            </a:r>
            <a:endParaRPr lang="es-PR" sz="40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638800" cy="4719638"/>
          </a:xfrm>
        </p:spPr>
        <p:txBody>
          <a:bodyPr>
            <a:normAutofit/>
          </a:bodyPr>
          <a:lstStyle/>
          <a:p>
            <a:r>
              <a:rPr lang="es-PR" dirty="0">
                <a:latin typeface="Candara" panose="020E0502030303020204" pitchFamily="34" charset="0"/>
              </a:rPr>
              <a:t>Este “salmo de entronización” invoca al pueblo para que reconozca que el Señor es un gran rey sobre los dioses.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(</a:t>
            </a:r>
            <a:r>
              <a:rPr lang="es-PR" dirty="0">
                <a:latin typeface="Candara" panose="020E0502030303020204" pitchFamily="34" charset="0"/>
              </a:rPr>
              <a:t>Otros salmos de entronización son: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47</a:t>
            </a:r>
            <a:r>
              <a:rPr lang="es-PR" dirty="0">
                <a:latin typeface="Candara" panose="020E0502030303020204" pitchFamily="34" charset="0"/>
              </a:rPr>
              <a:t>;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93</a:t>
            </a:r>
            <a:r>
              <a:rPr lang="es-PR" dirty="0">
                <a:latin typeface="Candara" panose="020E0502030303020204" pitchFamily="34" charset="0"/>
              </a:rPr>
              <a:t>;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96–99</a:t>
            </a:r>
            <a:r>
              <a:rPr lang="es-PR" dirty="0">
                <a:latin typeface="Candara" panose="020E0502030303020204" pitchFamily="34" charset="0"/>
              </a:rPr>
              <a:t>.)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4000" y="1748719"/>
            <a:ext cx="3810000" cy="5109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36332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dirty="0" smtClean="0">
                <a:latin typeface="Candara" panose="020E0502030303020204" pitchFamily="34" charset="0"/>
                <a:cs typeface="Calibri" pitchFamily="34" charset="0"/>
              </a:rPr>
              <a:t>Introducción a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Salmos 8, 95 y 100</a:t>
            </a:r>
            <a:endParaRPr lang="es-PR" sz="40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137151" cy="4719638"/>
          </a:xfrm>
        </p:spPr>
        <p:txBody>
          <a:bodyPr>
            <a:normAutofit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Pero </a:t>
            </a:r>
            <a:r>
              <a:rPr lang="es-PR" dirty="0">
                <a:latin typeface="Candara" panose="020E0502030303020204" pitchFamily="34" charset="0"/>
              </a:rPr>
              <a:t>tras exhortar a la congregación para que adore a su Creador, el salmista le advierte contra el pecado de manifestar incredulidad, como en los días del peregrinaje por el desierto, cuando no pudieron experimentar el reposo de Dios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86400" y="1752600"/>
            <a:ext cx="36576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5787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8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6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2258</Words>
  <Application>Microsoft Office PowerPoint</Application>
  <PresentationFormat>On-screen Show (4:3)</PresentationFormat>
  <Paragraphs>282</Paragraphs>
  <Slides>40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40</vt:i4>
      </vt:variant>
    </vt:vector>
  </HeadingPairs>
  <TitlesOfParts>
    <vt:vector size="51" baseType="lpstr">
      <vt:lpstr>Arial</vt:lpstr>
      <vt:lpstr>Calibri</vt:lpstr>
      <vt:lpstr>Candara</vt:lpstr>
      <vt:lpstr>Tahoma</vt:lpstr>
      <vt:lpstr>Wingdings</vt:lpstr>
      <vt:lpstr>Blends</vt:lpstr>
      <vt:lpstr>2_Blends</vt:lpstr>
      <vt:lpstr>3_Blends</vt:lpstr>
      <vt:lpstr>8_Blends</vt:lpstr>
      <vt:lpstr>64_Blends</vt:lpstr>
      <vt:lpstr>1_Blends</vt:lpstr>
      <vt:lpstr>PowerPoint Presentation</vt:lpstr>
      <vt:lpstr>Contexto</vt:lpstr>
      <vt:lpstr>Versículos Clave:</vt:lpstr>
      <vt:lpstr>Bosquejo de Estudio</vt:lpstr>
      <vt:lpstr>Introducción a Salmos 8, 95 y 100</vt:lpstr>
      <vt:lpstr>Introducción a Salmos 8, 95 y 100</vt:lpstr>
      <vt:lpstr>Introducción a Salmos 8, 95 y 100</vt:lpstr>
      <vt:lpstr>Introducción a Salmos 8, 95 y 100</vt:lpstr>
      <vt:lpstr>Introducción a Salmos 8, 95 y 100</vt:lpstr>
      <vt:lpstr>Venid a adorar a Dios Salmo 95.1-2</vt:lpstr>
      <vt:lpstr>Venid a adorar a Dios Salmo 95.1-2</vt:lpstr>
      <vt:lpstr>Venid a adorar a Dios Salmo 95.1-2</vt:lpstr>
      <vt:lpstr>Venid a adorar a Dios Salmo 95.1-2</vt:lpstr>
      <vt:lpstr>Venid a adorar a Dios Salmo 95.1-2</vt:lpstr>
      <vt:lpstr>Venid a adorar al Creador del Universo  Salmo 95.3-5</vt:lpstr>
      <vt:lpstr>Venid a adorar al Creador del Universo  Salmo 95.3-5</vt:lpstr>
      <vt:lpstr>Venid a adorar al Creador del Universo  Salmo 95.3-5</vt:lpstr>
      <vt:lpstr>Venid a adorar al Creador del Universo  Salmo 95.3-5</vt:lpstr>
      <vt:lpstr>Venid a adorar a nuestro Creador   Salmo 95.6-7b</vt:lpstr>
      <vt:lpstr>Venid a adorar a nuestro Creador   Salmo 95.6-7b</vt:lpstr>
      <vt:lpstr>Venid a adorar a nuestro Creador   Salmo 95.6-7b</vt:lpstr>
      <vt:lpstr>Venid a adorar a nuestro Creador   Salmo 95.6-7b</vt:lpstr>
      <vt:lpstr>Venid y aprended de la historia   Salmo 95.7c - 11</vt:lpstr>
      <vt:lpstr>Venid y aprended de la historia   Salmo 95.7c - 11</vt:lpstr>
      <vt:lpstr>Venid y aprended de la historia   Salmo 95.7c - 11</vt:lpstr>
      <vt:lpstr>Venid y aprended de la historia   Salmo 95.7c - 11</vt:lpstr>
      <vt:lpstr>Venid y aprended de la historia   Salmo 95.7c - 11</vt:lpstr>
      <vt:lpstr>Venid y aprended de la historia   Salmo 95.7c - 11</vt:lpstr>
      <vt:lpstr>Venid y aprended de la historia   Salmo 95.7c - 11</vt:lpstr>
      <vt:lpstr>Venid y aprended de la historia   Salmo 95.7c - 11</vt:lpstr>
      <vt:lpstr>Venid y aprended de la historia   Salmo 95.7c - 11</vt:lpstr>
      <vt:lpstr>Venid y aprended de la historia   Salmo 95.7c - 11</vt:lpstr>
      <vt:lpstr>Venid y aprended de la historia   Salmo 95.7c - 11</vt:lpstr>
      <vt:lpstr>Aplicaciones</vt:lpstr>
      <vt:lpstr>Aplicaciones</vt:lpstr>
      <vt:lpstr>Aplicaciones</vt:lpstr>
      <vt:lpstr>Aplicaciones</vt:lpstr>
      <vt:lpstr>Bibliografía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Salmos</dc:title>
  <dc:creator/>
  <cp:lastModifiedBy/>
  <cp:revision>1</cp:revision>
  <dcterms:created xsi:type="dcterms:W3CDTF">2015-01-27T01:07:11Z</dcterms:created>
  <dcterms:modified xsi:type="dcterms:W3CDTF">2015-04-27T17:10:34Z</dcterms:modified>
</cp:coreProperties>
</file>