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2">
  <p:sldMasterIdLst>
    <p:sldMasterId id="2147483649" r:id="rId1"/>
    <p:sldMasterId id="2147483691" r:id="rId2"/>
    <p:sldMasterId id="2147483693" r:id="rId3"/>
    <p:sldMasterId id="2147483703" r:id="rId4"/>
    <p:sldMasterId id="2147483815" r:id="rId5"/>
  </p:sldMasterIdLst>
  <p:notesMasterIdLst>
    <p:notesMasterId r:id="rId90"/>
  </p:notesMasterIdLst>
  <p:handoutMasterIdLst>
    <p:handoutMasterId r:id="rId91"/>
  </p:handoutMasterIdLst>
  <p:sldIdLst>
    <p:sldId id="3814" r:id="rId6"/>
    <p:sldId id="565" r:id="rId7"/>
    <p:sldId id="566" r:id="rId8"/>
    <p:sldId id="3416" r:id="rId9"/>
    <p:sldId id="3994" r:id="rId10"/>
    <p:sldId id="4060" r:id="rId11"/>
    <p:sldId id="4061" r:id="rId12"/>
    <p:sldId id="4062" r:id="rId13"/>
    <p:sldId id="3486" r:id="rId14"/>
    <p:sldId id="3686" r:id="rId15"/>
    <p:sldId id="4063" r:id="rId16"/>
    <p:sldId id="4064" r:id="rId17"/>
    <p:sldId id="4065" r:id="rId18"/>
    <p:sldId id="4066" r:id="rId19"/>
    <p:sldId id="4067" r:id="rId20"/>
    <p:sldId id="4068" r:id="rId21"/>
    <p:sldId id="4069" r:id="rId22"/>
    <p:sldId id="4070" r:id="rId23"/>
    <p:sldId id="4071" r:id="rId24"/>
    <p:sldId id="4072" r:id="rId25"/>
    <p:sldId id="4073" r:id="rId26"/>
    <p:sldId id="4074" r:id="rId27"/>
    <p:sldId id="4075" r:id="rId28"/>
    <p:sldId id="4076" r:id="rId29"/>
    <p:sldId id="4077" r:id="rId30"/>
    <p:sldId id="4078" r:id="rId31"/>
    <p:sldId id="4079" r:id="rId32"/>
    <p:sldId id="4080" r:id="rId33"/>
    <p:sldId id="4081" r:id="rId34"/>
    <p:sldId id="4082" r:id="rId35"/>
    <p:sldId id="3939" r:id="rId36"/>
    <p:sldId id="4116" r:id="rId37"/>
    <p:sldId id="4117" r:id="rId38"/>
    <p:sldId id="4118" r:id="rId39"/>
    <p:sldId id="3929" r:id="rId40"/>
    <p:sldId id="3930" r:id="rId41"/>
    <p:sldId id="4083" r:id="rId42"/>
    <p:sldId id="4084" r:id="rId43"/>
    <p:sldId id="4085" r:id="rId44"/>
    <p:sldId id="4086" r:id="rId45"/>
    <p:sldId id="4087" r:id="rId46"/>
    <p:sldId id="4088" r:id="rId47"/>
    <p:sldId id="4089" r:id="rId48"/>
    <p:sldId id="4090" r:id="rId49"/>
    <p:sldId id="4091" r:id="rId50"/>
    <p:sldId id="4092" r:id="rId51"/>
    <p:sldId id="4052" r:id="rId52"/>
    <p:sldId id="3441" r:id="rId53"/>
    <p:sldId id="3442" r:id="rId54"/>
    <p:sldId id="4093" r:id="rId55"/>
    <p:sldId id="4094" r:id="rId56"/>
    <p:sldId id="4095" r:id="rId57"/>
    <p:sldId id="4096" r:id="rId58"/>
    <p:sldId id="4097" r:id="rId59"/>
    <p:sldId id="4098" r:id="rId60"/>
    <p:sldId id="4099" r:id="rId61"/>
    <p:sldId id="4100" r:id="rId62"/>
    <p:sldId id="4101" r:id="rId63"/>
    <p:sldId id="4102" r:id="rId64"/>
    <p:sldId id="4103" r:id="rId65"/>
    <p:sldId id="4104" r:id="rId66"/>
    <p:sldId id="4105" r:id="rId67"/>
    <p:sldId id="4020" r:id="rId68"/>
    <p:sldId id="4119" r:id="rId69"/>
    <p:sldId id="4120" r:id="rId70"/>
    <p:sldId id="3318" r:id="rId71"/>
    <p:sldId id="4024" r:id="rId72"/>
    <p:sldId id="4106" r:id="rId73"/>
    <p:sldId id="4107" r:id="rId74"/>
    <p:sldId id="4108" r:id="rId75"/>
    <p:sldId id="4109" r:id="rId76"/>
    <p:sldId id="4110" r:id="rId77"/>
    <p:sldId id="4111" r:id="rId78"/>
    <p:sldId id="4112" r:id="rId79"/>
    <p:sldId id="4113" r:id="rId80"/>
    <p:sldId id="4123" r:id="rId81"/>
    <p:sldId id="4055" r:id="rId82"/>
    <p:sldId id="4121" r:id="rId83"/>
    <p:sldId id="4122" r:id="rId84"/>
    <p:sldId id="3862" r:id="rId85"/>
    <p:sldId id="4114" r:id="rId86"/>
    <p:sldId id="1391" r:id="rId87"/>
    <p:sldId id="3484" r:id="rId88"/>
    <p:sldId id="627" r:id="rId8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0167" autoAdjust="0"/>
    <p:restoredTop sz="91139" autoAdjust="0"/>
  </p:normalViewPr>
  <p:slideViewPr>
    <p:cSldViewPr>
      <p:cViewPr varScale="1">
        <p:scale>
          <a:sx n="67" d="100"/>
          <a:sy n="67" d="100"/>
        </p:scale>
        <p:origin x="450" y="54"/>
      </p:cViewPr>
      <p:guideLst>
        <p:guide orient="horz" pos="2160"/>
        <p:guide pos="2880"/>
      </p:guideLst>
    </p:cSldViewPr>
  </p:slideViewPr>
  <p:outlineViewPr>
    <p:cViewPr>
      <p:scale>
        <a:sx n="33" d="100"/>
        <a:sy n="33" d="100"/>
      </p:scale>
      <p:origin x="0" y="-50472"/>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2/4/2015</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1000419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055668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19424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575308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610861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384426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588908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58702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743895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4098442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421918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11451850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4038217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3509683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40009062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288500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241788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4040892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2371713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72261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708989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2530232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734536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29556005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1191068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395046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37772067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1511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2866085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5874179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6816842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201160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8135919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37072018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1934681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15080288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9635609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37976760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6497852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6830746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24699490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40662888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27650945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11450151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25364346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3014666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203900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17847982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8789287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12582578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29140687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23917599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23979367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27677790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2207529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25448176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66710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1126404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39854844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5964856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405716605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209219165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41378177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177413845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34121368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246434965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78</a:t>
            </a:fld>
            <a:endParaRPr lang="en-US">
              <a:solidFill>
                <a:srgbClr val="000000"/>
              </a:solidFill>
            </a:endParaRPr>
          </a:p>
        </p:txBody>
      </p:sp>
    </p:spTree>
    <p:extLst>
      <p:ext uri="{BB962C8B-B14F-4D97-AF65-F5344CB8AC3E}">
        <p14:creationId xmlns:p14="http://schemas.microsoft.com/office/powerpoint/2010/main" val="40759087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79</a:t>
            </a:fld>
            <a:endParaRPr lang="en-US">
              <a:solidFill>
                <a:srgbClr val="000000"/>
              </a:solidFill>
            </a:endParaRPr>
          </a:p>
        </p:txBody>
      </p:sp>
    </p:spTree>
    <p:extLst>
      <p:ext uri="{BB962C8B-B14F-4D97-AF65-F5344CB8AC3E}">
        <p14:creationId xmlns:p14="http://schemas.microsoft.com/office/powerpoint/2010/main" val="2468403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6225100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80</a:t>
            </a:fld>
            <a:endParaRPr lang="en-US">
              <a:solidFill>
                <a:srgbClr val="000000"/>
              </a:solidFill>
            </a:endParaRPr>
          </a:p>
        </p:txBody>
      </p:sp>
    </p:spTree>
    <p:extLst>
      <p:ext uri="{BB962C8B-B14F-4D97-AF65-F5344CB8AC3E}">
        <p14:creationId xmlns:p14="http://schemas.microsoft.com/office/powerpoint/2010/main" val="223131365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81</a:t>
            </a:fld>
            <a:endParaRPr lang="en-US">
              <a:solidFill>
                <a:srgbClr val="000000"/>
              </a:solidFill>
            </a:endParaRPr>
          </a:p>
        </p:txBody>
      </p:sp>
    </p:spTree>
    <p:extLst>
      <p:ext uri="{BB962C8B-B14F-4D97-AF65-F5344CB8AC3E}">
        <p14:creationId xmlns:p14="http://schemas.microsoft.com/office/powerpoint/2010/main" val="17811371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82</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83</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84</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2/4/2015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www.dsmedia.org/resources/illustrations/sweet-publishing/deuteronomy" TargetMode="External"/><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26" name="Picture 2" descr="https://lookingforaland.files.wordpress.com/2011/12/cross-for-blog.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379" y="0"/>
            <a:ext cx="914537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379" y="-150433"/>
            <a:ext cx="9144000" cy="4798633"/>
          </a:xfrm>
          <a:solidFill>
            <a:schemeClr val="tx1">
              <a:alpha val="44000"/>
            </a:schemeClr>
          </a:solidFill>
          <a:ln/>
          <a:effectLst>
            <a:softEdge rad="127000"/>
          </a:effectLst>
        </p:spPr>
        <p:txBody>
          <a:bodyPr anchor="ctr"/>
          <a:lstStyle/>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#5</a:t>
            </a:r>
          </a:p>
          <a:p>
            <a:pPr marL="0" indent="0" algn="ctr">
              <a:buFontTx/>
              <a:buNone/>
            </a:pPr>
            <a:r>
              <a:rPr lang="es-ES"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Libertad del Pecado</a:t>
            </a: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6.1 – 7.25) </a:t>
            </a: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3 de febrero 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 El Evangelio de Dios para el Pecador</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45801588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a:latin typeface="Candara" panose="020E0502030303020204" pitchFamily="34" charset="0"/>
              </a:rPr>
              <a:t>“</a:t>
            </a:r>
            <a:r>
              <a:rPr lang="es-PR" i="1" dirty="0">
                <a:latin typeface="Candara" panose="020E0502030303020204" pitchFamily="34" charset="0"/>
              </a:rPr>
              <a:t>¿Qué, pues, diremos? ¿Perseveraremos en el pecado para que la gracia abunde</a:t>
            </a:r>
            <a:r>
              <a:rPr lang="es-PR" i="1" dirty="0" smtClean="0">
                <a:latin typeface="Candara" panose="020E0502030303020204" pitchFamily="34" charset="0"/>
              </a:rPr>
              <a:t>? En </a:t>
            </a:r>
            <a:r>
              <a:rPr lang="es-PR" i="1" dirty="0">
                <a:latin typeface="Candara" panose="020E0502030303020204" pitchFamily="34" charset="0"/>
              </a:rPr>
              <a:t>ninguna manera. Porque los que hemos muerto al pecado, ¿cómo viviremos aún en él?¿O no sabéis que todos los que hemos sido bautizados en Cristo Jesús, hemos sido bautizados en su muerte</a:t>
            </a:r>
            <a:r>
              <a:rPr lang="es-PR" i="1" dirty="0" smtClean="0">
                <a:latin typeface="Candara" panose="020E0502030303020204" pitchFamily="34" charset="0"/>
              </a:rPr>
              <a:t>? Porque </a:t>
            </a:r>
            <a:r>
              <a:rPr lang="es-PR" i="1" dirty="0">
                <a:latin typeface="Candara" panose="020E0502030303020204" pitchFamily="34" charset="0"/>
              </a:rPr>
              <a:t>somos sepultados juntamente con él para muerte por el bautismo, a fin de que como Cristo resucitó de los muertos por la gloria del Padre, así también nosotros andemos en vida nueva.</a:t>
            </a:r>
            <a:r>
              <a:rPr lang="es-PR" dirty="0">
                <a:latin typeface="Candara" panose="020E0502030303020204" pitchFamily="34" charset="0"/>
              </a:rPr>
              <a:t>” </a:t>
            </a:r>
            <a:r>
              <a:rPr lang="es-PR" dirty="0">
                <a:solidFill>
                  <a:srgbClr val="FF0000"/>
                </a:solidFill>
                <a:latin typeface="Candara" panose="020E0502030303020204" pitchFamily="34" charset="0"/>
              </a:rPr>
              <a:t>(Romanos 6.1–4, RVR60) </a:t>
            </a: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92500" lnSpcReduction="20000"/>
          </a:bodyPr>
          <a:lstStyle/>
          <a:p>
            <a:r>
              <a:rPr lang="es-PR" dirty="0">
                <a:solidFill>
                  <a:srgbClr val="FF0000"/>
                </a:solidFill>
                <a:latin typeface="Candara" panose="020E0502030303020204" pitchFamily="34" charset="0"/>
              </a:rPr>
              <a:t>6:1</a:t>
            </a:r>
            <a:r>
              <a:rPr lang="es-PR" dirty="0">
                <a:latin typeface="Candara" panose="020E0502030303020204" pitchFamily="34" charset="0"/>
              </a:rPr>
              <a:t> El objetor judío pasa al frente con lo que cree que es un argumento irrebatible.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el evangelio de la gracia enseña que el pecado del hombre provee para una exhibición aún mayor de la gracia de Dios, entonces, ¿no sugiere que deberíamos </a:t>
            </a:r>
            <a:r>
              <a:rPr lang="es-PR" i="1" dirty="0">
                <a:latin typeface="Candara" panose="020E0502030303020204" pitchFamily="34" charset="0"/>
              </a:rPr>
              <a:t>permanecer </a:t>
            </a:r>
            <a:r>
              <a:rPr lang="es-PR" b="1" dirty="0">
                <a:latin typeface="Candara" panose="020E0502030303020204" pitchFamily="34" charset="0"/>
              </a:rPr>
              <a:t>en el pecado para que la gracia abunde </a:t>
            </a:r>
            <a:r>
              <a:rPr lang="es-PR" dirty="0">
                <a:latin typeface="Candara" panose="020E0502030303020204" pitchFamily="34" charset="0"/>
              </a:rPr>
              <a:t>tanto más</a:t>
            </a:r>
            <a:r>
              <a:rPr lang="es-PR" dirty="0" smtClean="0">
                <a:latin typeface="Candara" panose="020E0502030303020204" pitchFamily="34" charset="0"/>
              </a:rPr>
              <a:t>?</a:t>
            </a:r>
            <a:endParaRPr lang="es-PR" dirty="0">
              <a:latin typeface="Candara" panose="020E0502030303020204" pitchFamily="34" charset="0"/>
            </a:endParaRPr>
          </a:p>
        </p:txBody>
      </p:sp>
      <p:pic>
        <p:nvPicPr>
          <p:cNvPr id="3074" name="Picture 2" descr="http://images.clipartpanda.com/rabbi-clipart-rabb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108" y="2060018"/>
            <a:ext cx="3584643" cy="3959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436234"/>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lnSpcReduction="10000"/>
          </a:bodyPr>
          <a:lstStyle/>
          <a:p>
            <a:r>
              <a:rPr lang="es-PR" dirty="0">
                <a:latin typeface="Candara" panose="020E0502030303020204" pitchFamily="34" charset="0"/>
              </a:rPr>
              <a:t>Una versión moderna de este argumento dice así: </a:t>
            </a:r>
            <a:r>
              <a:rPr lang="es-PR" i="1" dirty="0">
                <a:latin typeface="Candara" panose="020E0502030303020204" pitchFamily="34" charset="0"/>
              </a:rPr>
              <a:t>«Tú dices que los hombres son salvados por la gracia por medio de la fe, aparte de la ley. </a:t>
            </a:r>
            <a:r>
              <a:rPr lang="es-PR" i="1" dirty="0" smtClean="0">
                <a:latin typeface="Candara" panose="020E0502030303020204" pitchFamily="34" charset="0"/>
              </a:rPr>
              <a:t>Pero </a:t>
            </a:r>
            <a:r>
              <a:rPr lang="es-PR" i="1" dirty="0">
                <a:latin typeface="Candara" panose="020E0502030303020204" pitchFamily="34" charset="0"/>
              </a:rPr>
              <a:t>si todo lo que has de hacer para ser salvo es creer, entonces puedes lanzarte a vivir en el pecado». </a:t>
            </a:r>
            <a:endParaRPr lang="es-PR" i="1" dirty="0" smtClean="0">
              <a:latin typeface="Candara" panose="020E0502030303020204" pitchFamily="34" charset="0"/>
            </a:endParaRPr>
          </a:p>
        </p:txBody>
      </p:sp>
      <p:pic>
        <p:nvPicPr>
          <p:cNvPr id="8" name="Picture 2" descr="http://images.clipartpanda.com/rabbi-clipart-rabb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108" y="2060018"/>
            <a:ext cx="3584643" cy="3959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02"/>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smtClean="0">
                <a:latin typeface="Candara" panose="020E0502030303020204" pitchFamily="34" charset="0"/>
              </a:rPr>
              <a:t>Según </a:t>
            </a:r>
            <a:r>
              <a:rPr lang="es-PR" dirty="0">
                <a:latin typeface="Candara" panose="020E0502030303020204" pitchFamily="34" charset="0"/>
              </a:rPr>
              <a:t>este argumento, la gracia no es un motivo suficiente para la vida santa.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gente ha de ser puesta bajo el freno de la ley</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images.clipartpanda.com/rabbi-clipart-rabb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7108" y="2060018"/>
            <a:ext cx="3584643" cy="3959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108278"/>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638800" cy="4719638"/>
          </a:xfrm>
        </p:spPr>
        <p:txBody>
          <a:bodyPr>
            <a:normAutofit/>
          </a:bodyPr>
          <a:lstStyle/>
          <a:p>
            <a:r>
              <a:rPr lang="es-PR" dirty="0">
                <a:latin typeface="Candara" panose="020E0502030303020204" pitchFamily="34" charset="0"/>
              </a:rPr>
              <a:t>Se ha sugerido de manera útil que hay cuatro respuestas en este capítulo a la pregunta inicial de </a:t>
            </a:r>
            <a:r>
              <a:rPr lang="es-PR" b="1" dirty="0">
                <a:latin typeface="Candara" panose="020E0502030303020204" pitchFamily="34" charset="0"/>
              </a:rPr>
              <a:t>¿Permaneceremos en el pecado</a:t>
            </a:r>
            <a:r>
              <a:rPr lang="es-PR" b="1" dirty="0" smtClean="0">
                <a:latin typeface="Candara" panose="020E0502030303020204" pitchFamily="34" charset="0"/>
              </a:rPr>
              <a:t>?</a:t>
            </a:r>
            <a:endParaRPr lang="es-PR" b="1" dirty="0">
              <a:latin typeface="Candara" panose="020E0502030303020204" pitchFamily="34" charset="0"/>
            </a:endParaRPr>
          </a:p>
        </p:txBody>
      </p:sp>
      <p:pic>
        <p:nvPicPr>
          <p:cNvPr id="4098" name="Picture 2" descr="http://www.p4photel.com/ws/red-rounded-with-number-4-hi.pn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203951" y="2133600"/>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39334"/>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534400" cy="4719638"/>
          </a:xfrm>
        </p:spPr>
        <p:txBody>
          <a:bodyPr>
            <a:normAutofit fontScale="92500"/>
          </a:bodyPr>
          <a:lstStyle/>
          <a:p>
            <a:pPr marL="514350" indent="-514350">
              <a:buSzPct val="95000"/>
              <a:buFont typeface="+mj-lt"/>
              <a:buAutoNum type="arabicPeriod"/>
            </a:pPr>
            <a:r>
              <a:rPr lang="es-PR" dirty="0" smtClean="0">
                <a:latin typeface="Candara" panose="020E0502030303020204" pitchFamily="34" charset="0"/>
              </a:rPr>
              <a:t>No </a:t>
            </a:r>
            <a:r>
              <a:rPr lang="es-PR" dirty="0">
                <a:latin typeface="Candara" panose="020E0502030303020204" pitchFamily="34" charset="0"/>
              </a:rPr>
              <a:t>puedes, porque estás unido a Cristo. Razonamiento (</a:t>
            </a:r>
            <a:r>
              <a:rPr lang="es-PR" dirty="0">
                <a:solidFill>
                  <a:srgbClr val="FF0000"/>
                </a:solidFill>
                <a:latin typeface="Candara" panose="020E0502030303020204" pitchFamily="34" charset="0"/>
              </a:rPr>
              <a:t>vv. 1–11</a:t>
            </a:r>
            <a:r>
              <a:rPr lang="es-PR" dirty="0">
                <a:latin typeface="Candara" panose="020E0502030303020204" pitchFamily="34" charset="0"/>
              </a:rPr>
              <a:t>).</a:t>
            </a:r>
          </a:p>
          <a:p>
            <a:pPr marL="514350" indent="-514350">
              <a:buSzPct val="95000"/>
              <a:buFont typeface="+mj-lt"/>
              <a:buAutoNum type="arabicPeriod"/>
            </a:pPr>
            <a:r>
              <a:rPr lang="es-PR" dirty="0" smtClean="0">
                <a:latin typeface="Candara" panose="020E0502030303020204" pitchFamily="34" charset="0"/>
              </a:rPr>
              <a:t>No </a:t>
            </a:r>
            <a:r>
              <a:rPr lang="es-PR" dirty="0">
                <a:latin typeface="Candara" panose="020E0502030303020204" pitchFamily="34" charset="0"/>
              </a:rPr>
              <a:t>tienes por qué, porque el dominio del pecado ha sido quebrantado por la gracia. Llamamiento (</a:t>
            </a:r>
            <a:r>
              <a:rPr lang="es-PR" dirty="0">
                <a:solidFill>
                  <a:srgbClr val="FF0000"/>
                </a:solidFill>
                <a:latin typeface="Candara" panose="020E0502030303020204" pitchFamily="34" charset="0"/>
              </a:rPr>
              <a:t>vv. 12–14</a:t>
            </a:r>
            <a:r>
              <a:rPr lang="es-PR" dirty="0">
                <a:latin typeface="Candara" panose="020E0502030303020204" pitchFamily="34" charset="0"/>
              </a:rPr>
              <a:t>).</a:t>
            </a:r>
          </a:p>
          <a:p>
            <a:pPr marL="514350" indent="-514350">
              <a:buSzPct val="95000"/>
              <a:buFont typeface="+mj-lt"/>
              <a:buAutoNum type="arabicPeriod"/>
            </a:pPr>
            <a:r>
              <a:rPr lang="es-PR" dirty="0" smtClean="0">
                <a:latin typeface="Candara" panose="020E0502030303020204" pitchFamily="34" charset="0"/>
              </a:rPr>
              <a:t>No </a:t>
            </a:r>
            <a:r>
              <a:rPr lang="es-PR" dirty="0">
                <a:latin typeface="Candara" panose="020E0502030303020204" pitchFamily="34" charset="0"/>
              </a:rPr>
              <a:t>debes, porque volvería a introducir el pecado como tu dueño. Mandamiento (</a:t>
            </a:r>
            <a:r>
              <a:rPr lang="es-PR" dirty="0">
                <a:solidFill>
                  <a:srgbClr val="FF0000"/>
                </a:solidFill>
                <a:latin typeface="Candara" panose="020E0502030303020204" pitchFamily="34" charset="0"/>
              </a:rPr>
              <a:t>vv. 15–19</a:t>
            </a:r>
            <a:r>
              <a:rPr lang="es-PR" dirty="0">
                <a:latin typeface="Candara" panose="020E0502030303020204" pitchFamily="34" charset="0"/>
              </a:rPr>
              <a:t>).</a:t>
            </a:r>
          </a:p>
          <a:p>
            <a:pPr marL="514350" indent="-514350">
              <a:buSzPct val="95000"/>
              <a:buFont typeface="+mj-lt"/>
              <a:buAutoNum type="arabicPeriod"/>
            </a:pPr>
            <a:r>
              <a:rPr lang="es-PR" dirty="0" smtClean="0">
                <a:latin typeface="Candara" panose="020E0502030303020204" pitchFamily="34" charset="0"/>
              </a:rPr>
              <a:t>Mejor </a:t>
            </a:r>
            <a:r>
              <a:rPr lang="es-PR" dirty="0">
                <a:latin typeface="Candara" panose="020E0502030303020204" pitchFamily="34" charset="0"/>
              </a:rPr>
              <a:t>será que no lo hagas, porque acabaría en un desastre. Advertencia (</a:t>
            </a:r>
            <a:r>
              <a:rPr lang="es-PR" dirty="0">
                <a:solidFill>
                  <a:srgbClr val="FF0000"/>
                </a:solidFill>
                <a:latin typeface="Candara" panose="020E0502030303020204" pitchFamily="34" charset="0"/>
              </a:rPr>
              <a:t>vv. 20–23</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183530073"/>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solidFill>
                  <a:srgbClr val="FF0000"/>
                </a:solidFill>
                <a:latin typeface="Candara" panose="020E0502030303020204" pitchFamily="34" charset="0"/>
              </a:rPr>
              <a:t>6:2</a:t>
            </a:r>
            <a:r>
              <a:rPr lang="es-PR" dirty="0">
                <a:latin typeface="Candara" panose="020E0502030303020204" pitchFamily="34" charset="0"/>
              </a:rPr>
              <a:t> Así, la primera respuesta de Pablo es que no podemos proseguir en el pecado porque hemos muerto al pecado. </a:t>
            </a:r>
            <a:endParaRPr lang="es-PR" dirty="0" smtClean="0">
              <a:latin typeface="Candara" panose="020E0502030303020204" pitchFamily="34" charset="0"/>
            </a:endParaRPr>
          </a:p>
          <a:p>
            <a:r>
              <a:rPr lang="es-PR" dirty="0" smtClean="0">
                <a:latin typeface="Candara" panose="020E0502030303020204" pitchFamily="34" charset="0"/>
              </a:rPr>
              <a:t>Ésta </a:t>
            </a:r>
            <a:r>
              <a:rPr lang="es-PR" dirty="0">
                <a:latin typeface="Candara" panose="020E0502030303020204" pitchFamily="34" charset="0"/>
              </a:rPr>
              <a:t>es una verdad posicional.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Jesús murió al pecado, murió como nuestro Representante.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257800" y="1825371"/>
            <a:ext cx="3886200" cy="5032629"/>
          </a:xfrm>
          <a:prstGeom prst="rect">
            <a:avLst/>
          </a:prstGeom>
        </p:spPr>
      </p:pic>
    </p:spTree>
    <p:extLst>
      <p:ext uri="{BB962C8B-B14F-4D97-AF65-F5344CB8AC3E}">
        <p14:creationId xmlns:p14="http://schemas.microsoft.com/office/powerpoint/2010/main" val="180490167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92500" lnSpcReduction="20000"/>
          </a:bodyPr>
          <a:lstStyle/>
          <a:p>
            <a:r>
              <a:rPr lang="es-PR" dirty="0" smtClean="0">
                <a:latin typeface="Candara" panose="020E0502030303020204" pitchFamily="34" charset="0"/>
              </a:rPr>
              <a:t>No </a:t>
            </a:r>
            <a:r>
              <a:rPr lang="es-PR" dirty="0">
                <a:latin typeface="Candara" panose="020E0502030303020204" pitchFamily="34" charset="0"/>
              </a:rPr>
              <a:t>sólo murió como nuestro Sustituto —es decir, por nosotros o en nuestro lugar, sino que también murió como nuestro Representante— esto es, como nosotros.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ello, cuando Él murió, nosotros morimos. </a:t>
            </a:r>
            <a:endParaRPr lang="es-PR" dirty="0" smtClean="0">
              <a:latin typeface="Candara" panose="020E0502030303020204" pitchFamily="34" charset="0"/>
            </a:endParaRPr>
          </a:p>
          <a:p>
            <a:r>
              <a:rPr lang="es-PR" dirty="0" smtClean="0">
                <a:latin typeface="Candara" panose="020E0502030303020204" pitchFamily="34" charset="0"/>
              </a:rPr>
              <a:t>Él </a:t>
            </a:r>
            <a:r>
              <a:rPr lang="es-PR" dirty="0">
                <a:latin typeface="Candara" panose="020E0502030303020204" pitchFamily="34" charset="0"/>
              </a:rPr>
              <a:t>murió a toda la cuestión del pecado, resolviéndola de una vez por todas.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46591"/>
          <a:stretch/>
        </p:blipFill>
        <p:spPr>
          <a:xfrm>
            <a:off x="5562600" y="1828800"/>
            <a:ext cx="3581400" cy="5029200"/>
          </a:xfrm>
          <a:prstGeom prst="rect">
            <a:avLst/>
          </a:prstGeom>
        </p:spPr>
      </p:pic>
    </p:spTree>
    <p:extLst>
      <p:ext uri="{BB962C8B-B14F-4D97-AF65-F5344CB8AC3E}">
        <p14:creationId xmlns:p14="http://schemas.microsoft.com/office/powerpoint/2010/main" val="3259629682"/>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a:bodyPr>
          <a:lstStyle/>
          <a:p>
            <a:r>
              <a:rPr lang="es-PR" dirty="0" smtClean="0">
                <a:latin typeface="Candara" panose="020E0502030303020204" pitchFamily="34" charset="0"/>
              </a:rPr>
              <a:t>Todos </a:t>
            </a:r>
            <a:r>
              <a:rPr lang="es-PR" dirty="0">
                <a:latin typeface="Candara" panose="020E0502030303020204" pitchFamily="34" charset="0"/>
              </a:rPr>
              <a:t>los que están en Cristo son vistos por Dios como muertos al pecado.</a:t>
            </a:r>
          </a:p>
          <a:p>
            <a:r>
              <a:rPr lang="es-PR" dirty="0">
                <a:latin typeface="Candara" panose="020E0502030303020204" pitchFamily="34" charset="0"/>
              </a:rPr>
              <a:t>Esto no significa que el creyente está sin pecado. </a:t>
            </a:r>
            <a:endParaRPr lang="es-PR" dirty="0" smtClean="0">
              <a:latin typeface="Candara" panose="020E0502030303020204" pitchFamily="34" charset="0"/>
            </a:endParaRPr>
          </a:p>
          <a:p>
            <a:r>
              <a:rPr lang="es-PR" dirty="0" smtClean="0">
                <a:latin typeface="Candara" panose="020E0502030303020204" pitchFamily="34" charset="0"/>
              </a:rPr>
              <a:t>Significa </a:t>
            </a:r>
            <a:r>
              <a:rPr lang="es-PR" dirty="0">
                <a:latin typeface="Candara" panose="020E0502030303020204" pitchFamily="34" charset="0"/>
              </a:rPr>
              <a:t>que está identificado con Cristo en Su muerte, y en todo lo que Su muerte significa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6591"/>
          <a:stretch/>
        </p:blipFill>
        <p:spPr>
          <a:xfrm>
            <a:off x="5562600" y="1828800"/>
            <a:ext cx="3581400" cy="5029200"/>
          </a:xfrm>
          <a:prstGeom prst="rect">
            <a:avLst/>
          </a:prstGeom>
        </p:spPr>
      </p:pic>
    </p:spTree>
    <p:extLst>
      <p:ext uri="{BB962C8B-B14F-4D97-AF65-F5344CB8AC3E}">
        <p14:creationId xmlns:p14="http://schemas.microsoft.com/office/powerpoint/2010/main" val="3741241518"/>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lnSpcReduction="10000"/>
          </a:bodyPr>
          <a:lstStyle/>
          <a:p>
            <a:r>
              <a:rPr lang="es-PR" dirty="0">
                <a:solidFill>
                  <a:srgbClr val="FF0000"/>
                </a:solidFill>
                <a:latin typeface="Candara" panose="020E0502030303020204" pitchFamily="34" charset="0"/>
              </a:rPr>
              <a:t>6:3</a:t>
            </a:r>
            <a:r>
              <a:rPr lang="es-PR" dirty="0">
                <a:latin typeface="Candara" panose="020E0502030303020204" pitchFamily="34" charset="0"/>
              </a:rPr>
              <a:t> La primera palabra clave en la presentación de Pablo es </a:t>
            </a:r>
            <a:r>
              <a:rPr lang="es-PR" b="1" dirty="0">
                <a:latin typeface="Candara" panose="020E0502030303020204" pitchFamily="34" charset="0"/>
              </a:rPr>
              <a:t>conocer</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Aquí </a:t>
            </a:r>
            <a:r>
              <a:rPr lang="es-PR" dirty="0">
                <a:latin typeface="Candara" panose="020E0502030303020204" pitchFamily="34" charset="0"/>
              </a:rPr>
              <a:t>introduce el tema del </a:t>
            </a:r>
            <a:r>
              <a:rPr lang="es-PR" b="1" dirty="0">
                <a:latin typeface="Candara" panose="020E0502030303020204" pitchFamily="34" charset="0"/>
              </a:rPr>
              <a:t>bautismo</a:t>
            </a:r>
            <a:r>
              <a:rPr lang="es-PR" dirty="0">
                <a:latin typeface="Candara" panose="020E0502030303020204" pitchFamily="34" charset="0"/>
              </a:rPr>
              <a:t> para mostrar que es </a:t>
            </a:r>
            <a:r>
              <a:rPr lang="es-PR" b="1" dirty="0">
                <a:latin typeface="Candara" panose="020E0502030303020204" pitchFamily="34" charset="0"/>
              </a:rPr>
              <a:t>moralmente incongruente </a:t>
            </a:r>
            <a:r>
              <a:rPr lang="es-PR" dirty="0">
                <a:latin typeface="Candara" panose="020E0502030303020204" pitchFamily="34" charset="0"/>
              </a:rPr>
              <a:t>para los creyentes </a:t>
            </a:r>
            <a:r>
              <a:rPr lang="es-PR" b="1" dirty="0">
                <a:latin typeface="Candara" panose="020E0502030303020204" pitchFamily="34" charset="0"/>
              </a:rPr>
              <a:t>persistir en el pecado</a:t>
            </a:r>
            <a:r>
              <a:rPr lang="es-PR" dirty="0">
                <a:latin typeface="Candara" panose="020E0502030303020204" pitchFamily="34" charset="0"/>
              </a:rPr>
              <a:t>.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83194927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anose="020E0502030303020204" pitchFamily="34" charset="0"/>
                <a:cs typeface="Calibri" pitchFamily="34" charset="0"/>
              </a:rPr>
              <a:t>Romanos </a:t>
            </a:r>
            <a:r>
              <a:rPr lang="es-PR" sz="4000" dirty="0">
                <a:solidFill>
                  <a:srgbClr val="FF0000"/>
                </a:solidFill>
                <a:latin typeface="Candara" panose="020E0502030303020204" pitchFamily="34" charset="0"/>
                <a:cs typeface="Calibri" pitchFamily="34" charset="0"/>
              </a:rPr>
              <a:t>6.1 – 7.25</a:t>
            </a:r>
            <a:endParaRPr lang="es-PR" sz="3600" noProof="0" dirty="0" smtClean="0">
              <a:solidFill>
                <a:srgbClr val="FF0000"/>
              </a:solidFill>
              <a:latin typeface="Candara" panose="020E0502030303020204" pitchFamily="34" charset="0"/>
              <a:cs typeface="Calibri" pitchFamily="34" charset="0"/>
            </a:endParaRPr>
          </a:p>
        </p:txBody>
      </p:sp>
      <p:pic>
        <p:nvPicPr>
          <p:cNvPr id="2" name="Picture 1"/>
          <p:cNvPicPr>
            <a:picLocks noChangeAspect="1"/>
          </p:cNvPicPr>
          <p:nvPr/>
        </p:nvPicPr>
        <p:blipFill rotWithShape="1">
          <a:blip r:embed="rId3"/>
          <a:srcRect t="26296" b="10926"/>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61202" cy="4719638"/>
          </a:xfrm>
        </p:spPr>
        <p:txBody>
          <a:bodyPr>
            <a:normAutofit/>
          </a:bodyPr>
          <a:lstStyle/>
          <a:p>
            <a:r>
              <a:rPr lang="es-PR" dirty="0" smtClean="0">
                <a:latin typeface="Candara" panose="020E0502030303020204" pitchFamily="34" charset="0"/>
              </a:rPr>
              <a:t>Pero </a:t>
            </a:r>
            <a:r>
              <a:rPr lang="es-PR" dirty="0">
                <a:latin typeface="Candara" panose="020E0502030303020204" pitchFamily="34" charset="0"/>
              </a:rPr>
              <a:t>se suscita de inmediato la cuestión: «¿A qué bautismo se está refiriendo?».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modo que se precisa de una palabra introductoria de explicación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387506029"/>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13351" cy="4719638"/>
          </a:xfrm>
        </p:spPr>
        <p:txBody>
          <a:bodyPr>
            <a:normAutofit fontScale="92500" lnSpcReduction="10000"/>
          </a:bodyPr>
          <a:lstStyle/>
          <a:p>
            <a:r>
              <a:rPr lang="es-PR" dirty="0">
                <a:latin typeface="Candara" panose="020E0502030303020204" pitchFamily="34" charset="0"/>
              </a:rPr>
              <a:t>Cuando una persona es </a:t>
            </a:r>
            <a:r>
              <a:rPr lang="es-PR" b="1" dirty="0">
                <a:latin typeface="Candara" panose="020E0502030303020204" pitchFamily="34" charset="0"/>
              </a:rPr>
              <a:t>salvada</a:t>
            </a:r>
            <a:r>
              <a:rPr lang="es-PR" dirty="0">
                <a:latin typeface="Candara" panose="020E0502030303020204" pitchFamily="34" charset="0"/>
              </a:rPr>
              <a:t>, es </a:t>
            </a:r>
            <a:r>
              <a:rPr lang="es-PR" b="1" dirty="0">
                <a:latin typeface="Candara" panose="020E0502030303020204" pitchFamily="34" charset="0"/>
              </a:rPr>
              <a:t>bautizada en Cristo Jesús</a:t>
            </a:r>
            <a:r>
              <a:rPr lang="es-PR" dirty="0">
                <a:latin typeface="Candara" panose="020E0502030303020204" pitchFamily="34" charset="0"/>
              </a:rPr>
              <a:t> en el sentido de que es identificada con Cristo en su muerte y resurrección.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lo mismo que el </a:t>
            </a:r>
            <a:r>
              <a:rPr lang="es-PR" b="1" dirty="0">
                <a:latin typeface="Candara" panose="020E0502030303020204" pitchFamily="34" charset="0"/>
              </a:rPr>
              <a:t>bautismo</a:t>
            </a:r>
            <a:r>
              <a:rPr lang="es-PR" dirty="0">
                <a:latin typeface="Candara" panose="020E0502030303020204" pitchFamily="34" charset="0"/>
              </a:rPr>
              <a:t> en (o del) </a:t>
            </a:r>
            <a:r>
              <a:rPr lang="es-PR" b="1" dirty="0">
                <a:latin typeface="Candara" panose="020E0502030303020204" pitchFamily="34" charset="0"/>
              </a:rPr>
              <a:t>Espíritu</a:t>
            </a:r>
            <a:r>
              <a:rPr lang="es-PR" dirty="0">
                <a:latin typeface="Candara" panose="020E0502030303020204" pitchFamily="34" charset="0"/>
              </a:rPr>
              <a:t>, aunque ambos ocurren simultáneamente.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46591"/>
          <a:stretch/>
        </p:blipFill>
        <p:spPr>
          <a:xfrm>
            <a:off x="5562600" y="1828800"/>
            <a:ext cx="3581400" cy="5029200"/>
          </a:xfrm>
          <a:prstGeom prst="rect">
            <a:avLst/>
          </a:prstGeom>
        </p:spPr>
      </p:pic>
    </p:spTree>
    <p:extLst>
      <p:ext uri="{BB962C8B-B14F-4D97-AF65-F5344CB8AC3E}">
        <p14:creationId xmlns:p14="http://schemas.microsoft.com/office/powerpoint/2010/main" val="374076265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65415" cy="4719638"/>
          </a:xfrm>
        </p:spPr>
        <p:txBody>
          <a:bodyPr>
            <a:normAutofit fontScale="92500" lnSpcReduction="10000"/>
          </a:bodyPr>
          <a:lstStyle/>
          <a:p>
            <a:r>
              <a:rPr lang="es-PR" dirty="0" smtClean="0">
                <a:latin typeface="Candara" panose="020E0502030303020204" pitchFamily="34" charset="0"/>
              </a:rPr>
              <a:t>Este </a:t>
            </a:r>
            <a:r>
              <a:rPr lang="es-PR" dirty="0">
                <a:latin typeface="Candara" panose="020E0502030303020204" pitchFamily="34" charset="0"/>
              </a:rPr>
              <a:t>último bautismo pone al creyente en el cuerpo de Cristo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12:13</a:t>
            </a:r>
            <a:r>
              <a:rPr lang="es-PR" dirty="0">
                <a:latin typeface="Candara" panose="020E0502030303020204" pitchFamily="34" charset="0"/>
              </a:rPr>
              <a:t>); no es un bautismo en muerte. </a:t>
            </a:r>
            <a:endParaRPr lang="es-PR" dirty="0" smtClean="0">
              <a:latin typeface="Candara" panose="020E0502030303020204" pitchFamily="34" charset="0"/>
            </a:endParaRPr>
          </a:p>
          <a:p>
            <a:r>
              <a:rPr lang="es-PR" dirty="0" smtClean="0">
                <a:latin typeface="Candara" panose="020E0502030303020204" pitchFamily="34" charset="0"/>
              </a:rPr>
              <a:t>El </a:t>
            </a:r>
            <a:r>
              <a:rPr lang="es-PR" b="1" dirty="0">
                <a:latin typeface="Candara" panose="020E0502030303020204" pitchFamily="34" charset="0"/>
              </a:rPr>
              <a:t>bautismo</a:t>
            </a:r>
            <a:r>
              <a:rPr lang="es-PR" dirty="0">
                <a:latin typeface="Candara" panose="020E0502030303020204" pitchFamily="34" charset="0"/>
              </a:rPr>
              <a:t> en </a:t>
            </a:r>
            <a:r>
              <a:rPr lang="es-PR" b="1" dirty="0">
                <a:latin typeface="Candara" panose="020E0502030303020204" pitchFamily="34" charset="0"/>
              </a:rPr>
              <a:t>Cristo</a:t>
            </a:r>
            <a:r>
              <a:rPr lang="es-PR" dirty="0">
                <a:latin typeface="Candara" panose="020E0502030303020204" pitchFamily="34" charset="0"/>
              </a:rPr>
              <a:t> significa que en la consideración de Dios el </a:t>
            </a:r>
            <a:r>
              <a:rPr lang="es-PR" b="1" dirty="0">
                <a:latin typeface="Candara" panose="020E0502030303020204" pitchFamily="34" charset="0"/>
              </a:rPr>
              <a:t>creyente ha muerto con Cristo</a:t>
            </a:r>
            <a:r>
              <a:rPr lang="es-PR" dirty="0">
                <a:latin typeface="Candara" panose="020E0502030303020204" pitchFamily="34" charset="0"/>
              </a:rPr>
              <a:t> y ha resucitado con Él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117815" y="1828800"/>
            <a:ext cx="4026185" cy="5029200"/>
          </a:xfrm>
          <a:prstGeom prst="rect">
            <a:avLst/>
          </a:prstGeom>
        </p:spPr>
      </p:pic>
    </p:spTree>
    <p:extLst>
      <p:ext uri="{BB962C8B-B14F-4D97-AF65-F5344CB8AC3E}">
        <p14:creationId xmlns:p14="http://schemas.microsoft.com/office/powerpoint/2010/main" val="717476496"/>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a:bodyPr>
          <a:lstStyle/>
          <a:p>
            <a:r>
              <a:rPr lang="es-PR" dirty="0">
                <a:latin typeface="Candara" panose="020E0502030303020204" pitchFamily="34" charset="0"/>
              </a:rPr>
              <a:t>Cuando Pablo se refiere aquí al bautismo, está pensando a la vez en nuestra identificación espiritual con Cristo y en su representación en el bautismo con agua.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2115813422"/>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lnSpcReduction="10000"/>
          </a:bodyPr>
          <a:lstStyle/>
          <a:p>
            <a:r>
              <a:rPr lang="es-PR" dirty="0" smtClean="0">
                <a:latin typeface="Candara" panose="020E0502030303020204" pitchFamily="34" charset="0"/>
              </a:rPr>
              <a:t>Pero según el argumento avanza, parece girar su énfasis de una manera especial al bautismo con agua al recordar a sus lectores cómo fueron «sepultados» y «plantados juntamente con él» en «la semejanza» de la muerte de Cristo.</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2281675772"/>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a:latin typeface="Candara" panose="020E0502030303020204" pitchFamily="34" charset="0"/>
              </a:rPr>
              <a:t>El Nuevo Testamento nunca contempla la situación anormal de un creyente no bautizado. </a:t>
            </a:r>
            <a:endParaRPr lang="es-PR" dirty="0" smtClean="0">
              <a:latin typeface="Candara" panose="020E0502030303020204" pitchFamily="34" charset="0"/>
            </a:endParaRPr>
          </a:p>
          <a:p>
            <a:r>
              <a:rPr lang="es-PR" dirty="0" smtClean="0">
                <a:latin typeface="Candara" panose="020E0502030303020204" pitchFamily="34" charset="0"/>
              </a:rPr>
              <a:t>Supone </a:t>
            </a:r>
            <a:r>
              <a:rPr lang="es-PR" dirty="0">
                <a:latin typeface="Candara" panose="020E0502030303020204" pitchFamily="34" charset="0"/>
              </a:rPr>
              <a:t>que los que se convierten se someten al bautismo en el acto.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2966588357"/>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lnSpcReduction="10000"/>
          </a:bodyPr>
          <a:lstStyle/>
          <a:p>
            <a:r>
              <a:rPr lang="es-PR" dirty="0" smtClean="0">
                <a:latin typeface="Candara" panose="020E0502030303020204" pitchFamily="34" charset="0"/>
              </a:rPr>
              <a:t>Así</a:t>
            </a:r>
            <a:r>
              <a:rPr lang="es-PR" dirty="0">
                <a:latin typeface="Candara" panose="020E0502030303020204" pitchFamily="34" charset="0"/>
              </a:rPr>
              <a:t>, nuestro Señor podía referirse a la fe y al bautismo de golpe: </a:t>
            </a:r>
            <a:r>
              <a:rPr lang="es-PR" i="1" dirty="0">
                <a:latin typeface="Candara" panose="020E0502030303020204" pitchFamily="34" charset="0"/>
              </a:rPr>
              <a:t>«El que crea y sea bautizado, será salvo» </a:t>
            </a:r>
            <a:r>
              <a:rPr lang="es-PR" dirty="0">
                <a:latin typeface="Candara" panose="020E0502030303020204" pitchFamily="34" charset="0"/>
              </a:rPr>
              <a:t>(</a:t>
            </a:r>
            <a:r>
              <a:rPr lang="es-PR" dirty="0" smtClean="0">
                <a:solidFill>
                  <a:srgbClr val="FF0000"/>
                </a:solidFill>
                <a:latin typeface="Candara" panose="020E0502030303020204" pitchFamily="34" charset="0"/>
              </a:rPr>
              <a:t>Marcos </a:t>
            </a:r>
            <a:r>
              <a:rPr lang="es-PR" dirty="0">
                <a:solidFill>
                  <a:srgbClr val="FF0000"/>
                </a:solidFill>
                <a:latin typeface="Candara" panose="020E0502030303020204" pitchFamily="34" charset="0"/>
              </a:rPr>
              <a:t>16:16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el bautismo no es preciso para la salvación, debería ser invariablemente su señal pública</a:t>
            </a:r>
            <a:r>
              <a:rPr lang="es-PR" dirty="0" smtClean="0">
                <a:latin typeface="Candara" panose="020E0502030303020204" pitchFamily="34" charset="0"/>
              </a:rPr>
              <a:t>.</a:t>
            </a:r>
            <a:endParaRPr lang="es-PR" dirty="0">
              <a:latin typeface="Candara" panose="020E0502030303020204" pitchFamily="34" charset="0"/>
            </a:endParaRPr>
          </a:p>
        </p:txBody>
      </p:sp>
      <p:pic>
        <p:nvPicPr>
          <p:cNvPr id="7170" name="Picture 2" descr="http://www.fwnl.org/wp-content/uploads/2014/11/baptism.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57800" y="1820333"/>
            <a:ext cx="3886200" cy="503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471745"/>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953000" cy="4719638"/>
          </a:xfrm>
        </p:spPr>
        <p:txBody>
          <a:bodyPr>
            <a:normAutofit fontScale="92500" lnSpcReduction="10000"/>
          </a:bodyPr>
          <a:lstStyle/>
          <a:p>
            <a:r>
              <a:rPr lang="es-PR" dirty="0">
                <a:solidFill>
                  <a:srgbClr val="FF0000"/>
                </a:solidFill>
                <a:latin typeface="Candara" panose="020E0502030303020204" pitchFamily="34" charset="0"/>
              </a:rPr>
              <a:t>6:4 </a:t>
            </a:r>
            <a:r>
              <a:rPr lang="es-PR" dirty="0">
                <a:latin typeface="Candara" panose="020E0502030303020204" pitchFamily="34" charset="0"/>
              </a:rPr>
              <a:t>El bautismo con agua da una demostración visual del bautismo en Cristo. </a:t>
            </a:r>
            <a:endParaRPr lang="es-PR" dirty="0" smtClean="0">
              <a:latin typeface="Candara" panose="020E0502030303020204" pitchFamily="34" charset="0"/>
            </a:endParaRPr>
          </a:p>
          <a:p>
            <a:r>
              <a:rPr lang="es-PR" dirty="0" smtClean="0">
                <a:latin typeface="Candara" panose="020E0502030303020204" pitchFamily="34" charset="0"/>
              </a:rPr>
              <a:t>Exhibe </a:t>
            </a:r>
            <a:r>
              <a:rPr lang="es-PR" dirty="0">
                <a:latin typeface="Candara" panose="020E0502030303020204" pitchFamily="34" charset="0"/>
              </a:rPr>
              <a:t>al creyente siendo sumergido en las oscuras aguas de la muerte (en la persona del Señor Jesús), y presenta al nuevo hombre en Cristo levantándose para andar en novedad de vida. </a:t>
            </a:r>
            <a:endParaRPr lang="es-PR" dirty="0" smtClean="0">
              <a:latin typeface="Candara" panose="020E0502030303020204" pitchFamily="34" charset="0"/>
            </a:endParaRPr>
          </a:p>
        </p:txBody>
      </p:sp>
      <p:pic>
        <p:nvPicPr>
          <p:cNvPr id="8" name="Picture 2" descr="http://www.fwnl.org/wp-content/uploads/2014/11/baptism.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57800" y="1820333"/>
            <a:ext cx="3886200" cy="503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242555"/>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85000" lnSpcReduction="10000"/>
          </a:bodyPr>
          <a:lstStyle/>
          <a:p>
            <a:r>
              <a:rPr lang="es-PR" dirty="0" smtClean="0">
                <a:latin typeface="Candara" panose="020E0502030303020204" pitchFamily="34" charset="0"/>
              </a:rPr>
              <a:t>Hay </a:t>
            </a:r>
            <a:r>
              <a:rPr lang="es-PR" dirty="0">
                <a:latin typeface="Candara" panose="020E0502030303020204" pitchFamily="34" charset="0"/>
              </a:rPr>
              <a:t>un sentido en el que un creyente asiste al funeral de su viejo yo cuando es bautizado.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pasar bajo el agua, está diciendo: </a:t>
            </a:r>
            <a:r>
              <a:rPr lang="es-PR" i="1" dirty="0">
                <a:latin typeface="Candara" panose="020E0502030303020204" pitchFamily="34" charset="0"/>
              </a:rPr>
              <a:t>«Todo lo que yo era como pecaminoso hijo de Adán fue puesto a la muerte en la cruz». </a:t>
            </a:r>
            <a:endParaRPr lang="es-PR" i="1"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salir del agua está diciendo: </a:t>
            </a:r>
            <a:r>
              <a:rPr lang="es-PR" i="1" dirty="0">
                <a:latin typeface="Candara" panose="020E0502030303020204" pitchFamily="34" charset="0"/>
              </a:rPr>
              <a:t>«Ya no soy más yo quien vive, sino que Cristo vive en mí» </a:t>
            </a:r>
            <a:r>
              <a:rPr lang="es-PR" dirty="0" smtClean="0">
                <a:latin typeface="Candara" panose="020E0502030303020204" pitchFamily="34" charset="0"/>
              </a:rPr>
              <a:t>(</a:t>
            </a:r>
            <a:r>
              <a:rPr lang="es-PR" dirty="0" smtClean="0">
                <a:solidFill>
                  <a:srgbClr val="FF0000"/>
                </a:solidFill>
                <a:latin typeface="Candara" panose="020E0502030303020204" pitchFamily="34" charset="0"/>
              </a:rPr>
              <a:t>Gálatas </a:t>
            </a:r>
            <a:r>
              <a:rPr lang="es-PR" dirty="0">
                <a:solidFill>
                  <a:srgbClr val="FF0000"/>
                </a:solidFill>
                <a:latin typeface="Candara" panose="020E0502030303020204" pitchFamily="34" charset="0"/>
              </a:rPr>
              <a:t>2:20</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fwnl.org/wp-content/uploads/2014/11/baptism.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57800" y="1820333"/>
            <a:ext cx="3886200" cy="503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254326"/>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85000" lnSpcReduction="10000"/>
          </a:bodyPr>
          <a:lstStyle/>
          <a:p>
            <a:r>
              <a:rPr lang="es-PR" dirty="0">
                <a:latin typeface="Candara" panose="020E0502030303020204" pitchFamily="34" charset="0"/>
              </a:rPr>
              <a:t>El apóstol pasa a declarar que la resurrección de Cristo nos hace posible que andemos en novedad de vida. </a:t>
            </a:r>
            <a:endParaRPr lang="es-PR" dirty="0" smtClean="0">
              <a:latin typeface="Candara" panose="020E0502030303020204" pitchFamily="34" charset="0"/>
            </a:endParaRPr>
          </a:p>
          <a:p>
            <a:r>
              <a:rPr lang="es-PR" dirty="0" smtClean="0">
                <a:latin typeface="Candara" panose="020E0502030303020204" pitchFamily="34" charset="0"/>
              </a:rPr>
              <a:t>Declara </a:t>
            </a:r>
            <a:r>
              <a:rPr lang="es-PR" dirty="0">
                <a:latin typeface="Candara" panose="020E0502030303020204" pitchFamily="34" charset="0"/>
              </a:rPr>
              <a:t>él que Cristo resucitó de los muertos por la gloria del Padre.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sencillamente significa que todas las divinas perfecciones de Dios —Su rectitud, amor, justicia, etc.—, demandaban que resucite al Señor.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420120552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anose="020E0502030303020204"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sabiendo esto, que nuestro viejo hombre fue crucificado juntamente con él, para que el cuerpo del pecado sea destruido, a fin de que no sirvamos más al pecado. Porque el que ha muerto, ha sido justificado del pecado.</a:t>
            </a:r>
            <a:r>
              <a:rPr lang="es-PR" sz="3600" dirty="0">
                <a:latin typeface="Candara" panose="020E0502030303020204" pitchFamily="34" charset="0"/>
              </a:rPr>
              <a:t>” </a:t>
            </a:r>
            <a:r>
              <a:rPr lang="es-PR" sz="3600" dirty="0">
                <a:solidFill>
                  <a:srgbClr val="FF0000"/>
                </a:solidFill>
                <a:latin typeface="Candara" panose="020E0502030303020204" pitchFamily="34" charset="0"/>
              </a:rPr>
              <a:t>(Romanos 6.6–7,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92500" lnSpcReduction="10000"/>
          </a:bodyPr>
          <a:lstStyle/>
          <a:p>
            <a:r>
              <a:rPr lang="es-PR" dirty="0" smtClean="0">
                <a:latin typeface="Candara" panose="020E0502030303020204" pitchFamily="34" charset="0"/>
              </a:rPr>
              <a:t>A </a:t>
            </a:r>
            <a:r>
              <a:rPr lang="es-PR" dirty="0">
                <a:latin typeface="Candara" panose="020E0502030303020204" pitchFamily="34" charset="0"/>
              </a:rPr>
              <a:t>la vista de la excelencia de la Persona del Salvador, no habría sido consecuente con el carácter de Dios dejar al Salvador en el sepulcro.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le resucitó, y por cuanto estamos identificados con Cristo en Su resurrección, podemos y debemos andar en novedad de vida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3265999029"/>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El opositor se levanta en contra de Pablo y trata de tenderle una trampa. ¿Cuál es el problema que según él podría socavar el argumento de Pablo? (</a:t>
            </a:r>
            <a:r>
              <a:rPr lang="es-PR" dirty="0">
                <a:solidFill>
                  <a:srgbClr val="FF0000"/>
                </a:solidFill>
                <a:latin typeface="Candara" panose="020E0502030303020204" pitchFamily="34" charset="0"/>
              </a:rPr>
              <a:t>6.1</a:t>
            </a:r>
            <a:r>
              <a:rPr lang="es-PR" dirty="0" smtClean="0">
                <a:latin typeface="Candara" panose="020E0502030303020204" pitchFamily="34" charset="0"/>
              </a:rPr>
              <a:t>). </a:t>
            </a:r>
          </a:p>
          <a:p>
            <a:r>
              <a:rPr lang="es-PR" dirty="0" smtClean="0">
                <a:latin typeface="Candara" panose="020E0502030303020204" pitchFamily="34" charset="0"/>
              </a:rPr>
              <a:t>Intente </a:t>
            </a:r>
            <a:r>
              <a:rPr lang="es-PR" dirty="0">
                <a:latin typeface="Candara" panose="020E0502030303020204" pitchFamily="34" charset="0"/>
              </a:rPr>
              <a:t>expresarlo con sus propias palabras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3194110881"/>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Pablo comienza su respuesta con una negación y dos preguntas (</a:t>
            </a:r>
            <a:r>
              <a:rPr lang="es-PR" dirty="0">
                <a:solidFill>
                  <a:srgbClr val="FF0000"/>
                </a:solidFill>
                <a:latin typeface="Candara" panose="020E0502030303020204" pitchFamily="34" charset="0"/>
              </a:rPr>
              <a:t>vv. 2, 3</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Trate </a:t>
            </a:r>
            <a:r>
              <a:rPr lang="es-PR" dirty="0">
                <a:latin typeface="Candara" panose="020E0502030303020204" pitchFamily="34" charset="0"/>
              </a:rPr>
              <a:t>de parafrasear su respuesta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098592875"/>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800636" cy="4719638"/>
          </a:xfrm>
        </p:spPr>
        <p:txBody>
          <a:bodyPr>
            <a:normAutofit fontScale="92500" lnSpcReduction="10000"/>
          </a:bodyPr>
          <a:lstStyle/>
          <a:p>
            <a:r>
              <a:rPr lang="es-PR" dirty="0">
                <a:latin typeface="Candara" panose="020E0502030303020204" pitchFamily="34" charset="0"/>
              </a:rPr>
              <a:t>Reflexionemos en todo esto por un momento.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significa morir al pecado?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Significa que estamos muertos al pecado de la misma manera que un cadáver carece de respiración?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como un cadáver es incapaz de aspirar aire, ¿son incapaces de pecar los cristianos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167343751"/>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800636" cy="4719638"/>
          </a:xfrm>
        </p:spPr>
        <p:txBody>
          <a:bodyPr>
            <a:normAutofit lnSpcReduction="10000"/>
          </a:bodyPr>
          <a:lstStyle/>
          <a:p>
            <a:r>
              <a:rPr lang="es-PR" dirty="0">
                <a:latin typeface="Candara" panose="020E0502030303020204" pitchFamily="34" charset="0"/>
              </a:rPr>
              <a:t>Pablo también habla acerca de ser «bautizados en Cristo Jesús», de ser «bautizados en su muerte» (</a:t>
            </a:r>
            <a:r>
              <a:rPr lang="es-PR" dirty="0">
                <a:solidFill>
                  <a:srgbClr val="FF0000"/>
                </a:solidFill>
                <a:latin typeface="Candara" panose="020E0502030303020204" pitchFamily="34" charset="0"/>
              </a:rPr>
              <a:t>v. 3</a:t>
            </a:r>
            <a:r>
              <a:rPr lang="es-PR" dirty="0">
                <a:latin typeface="Candara" panose="020E0502030303020204" pitchFamily="34" charset="0"/>
              </a:rPr>
              <a:t>), de ser «sepultados juntamente con Él para muerte por el bautismo» (</a:t>
            </a:r>
            <a:r>
              <a:rPr lang="es-PR" dirty="0">
                <a:solidFill>
                  <a:srgbClr val="FF0000"/>
                </a:solidFill>
                <a:latin typeface="Candara" panose="020E0502030303020204" pitchFamily="34" charset="0"/>
              </a:rPr>
              <a:t>v. 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cree que está expresando el apóstol con estas frases? </a:t>
            </a: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255987787"/>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35</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8194" name="Picture 2" descr="http://www.hayspost.com/wp-content/uploads/2013/02/shackles.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09600" y="1899556"/>
            <a:ext cx="7696200" cy="4958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9209351"/>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si fuimos plantados juntamente con él en la semejanza de su muerte, así también lo seremos en la de su resurrección; sabiendo esto, que nuestro viejo hombre fue crucificado juntamente con él, para que el cuerpo del pecado sea destruido, a fin de que no sirvamos más al pecado. Porque el que ha muerto, ha sido justificado del pecado.</a:t>
            </a:r>
            <a:r>
              <a:rPr lang="es-PR" dirty="0">
                <a:latin typeface="Candara" panose="020E0502030303020204" pitchFamily="34" charset="0"/>
              </a:rPr>
              <a:t>” </a:t>
            </a:r>
            <a:r>
              <a:rPr lang="es-PR" dirty="0">
                <a:solidFill>
                  <a:srgbClr val="FF0000"/>
                </a:solidFill>
                <a:latin typeface="Candara" panose="020E0502030303020204" pitchFamily="34" charset="0"/>
              </a:rPr>
              <a:t>(Romanos 6.5–7, RVR60) </a:t>
            </a:r>
          </a:p>
        </p:txBody>
      </p:sp>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419599" cy="4719638"/>
          </a:xfrm>
        </p:spPr>
        <p:txBody>
          <a:bodyPr>
            <a:normAutofit/>
          </a:bodyPr>
          <a:lstStyle/>
          <a:p>
            <a:r>
              <a:rPr lang="es-PR" dirty="0">
                <a:solidFill>
                  <a:srgbClr val="FF0000"/>
                </a:solidFill>
                <a:latin typeface="Candara" panose="020E0502030303020204" pitchFamily="34" charset="0"/>
              </a:rPr>
              <a:t>6:5</a:t>
            </a:r>
            <a:r>
              <a:rPr lang="es-PR" dirty="0">
                <a:latin typeface="Candara" panose="020E0502030303020204" pitchFamily="34" charset="0"/>
              </a:rPr>
              <a:t> Así como fuimos plantados juntamente con Cristo en la semejanza de su muerte, así ciertamente seremos plantados juntamente con Cristo en la de su resurrección.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14375" r="13750"/>
          <a:stretch/>
        </p:blipFill>
        <p:spPr>
          <a:xfrm>
            <a:off x="4571999" y="1811072"/>
            <a:ext cx="4572001" cy="5046928"/>
          </a:xfrm>
          <a:prstGeom prst="rect">
            <a:avLst/>
          </a:prstGeom>
        </p:spPr>
      </p:pic>
    </p:spTree>
    <p:extLst>
      <p:ext uri="{BB962C8B-B14F-4D97-AF65-F5344CB8AC3E}">
        <p14:creationId xmlns:p14="http://schemas.microsoft.com/office/powerpoint/2010/main" val="4261200809"/>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719638"/>
          </a:xfrm>
        </p:spPr>
        <p:txBody>
          <a:bodyPr>
            <a:normAutofit fontScale="92500" lnSpcReduction="10000"/>
          </a:bodyPr>
          <a:lstStyle/>
          <a:p>
            <a:r>
              <a:rPr lang="es-PR" dirty="0" smtClean="0">
                <a:latin typeface="Candara" panose="020E0502030303020204" pitchFamily="34" charset="0"/>
              </a:rPr>
              <a:t>Las </a:t>
            </a:r>
            <a:r>
              <a:rPr lang="es-PR" dirty="0">
                <a:latin typeface="Candara" panose="020E0502030303020204" pitchFamily="34" charset="0"/>
              </a:rPr>
              <a:t>palabras la semejanza de Su muerte se refiere a que el creyente es puesto bajo el agua en el bautismo.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unión real con Cristo en Su muerte tuvo lugar hace casi dos mil años, pero el bautismo es una «semejanza» de lo que sucedió entonces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39773"/>
          <a:stretch/>
        </p:blipFill>
        <p:spPr>
          <a:xfrm>
            <a:off x="5113602" y="1826419"/>
            <a:ext cx="4038600" cy="5029200"/>
          </a:xfrm>
          <a:prstGeom prst="rect">
            <a:avLst/>
          </a:prstGeom>
        </p:spPr>
      </p:pic>
    </p:spTree>
    <p:extLst>
      <p:ext uri="{BB962C8B-B14F-4D97-AF65-F5344CB8AC3E}">
        <p14:creationId xmlns:p14="http://schemas.microsoft.com/office/powerpoint/2010/main" val="3923372713"/>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10000"/>
          </a:bodyPr>
          <a:lstStyle/>
          <a:p>
            <a:r>
              <a:rPr lang="es-PR" dirty="0">
                <a:latin typeface="Candara" panose="020E0502030303020204" pitchFamily="34" charset="0"/>
              </a:rPr>
              <a:t>No sólo vamos bajo el agua, sino que salimos del agua, en </a:t>
            </a:r>
            <a:r>
              <a:rPr lang="es-PR" b="1" dirty="0">
                <a:latin typeface="Candara" panose="020E0502030303020204" pitchFamily="34" charset="0"/>
              </a:rPr>
              <a:t>semejanza</a:t>
            </a:r>
            <a:r>
              <a:rPr lang="es-PR" dirty="0">
                <a:latin typeface="Candara" panose="020E0502030303020204" pitchFamily="34" charset="0"/>
              </a:rPr>
              <a:t> de Su </a:t>
            </a:r>
            <a:r>
              <a:rPr lang="es-PR" b="1" dirty="0">
                <a:latin typeface="Candara" panose="020E0502030303020204" pitchFamily="34" charset="0"/>
              </a:rPr>
              <a:t>resurrección</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es cierto que la frase </a:t>
            </a:r>
            <a:r>
              <a:rPr lang="es-PR" b="1" dirty="0">
                <a:latin typeface="Candara" panose="020E0502030303020204" pitchFamily="34" charset="0"/>
              </a:rPr>
              <a:t>en la semejanza </a:t>
            </a:r>
            <a:r>
              <a:rPr lang="es-PR" dirty="0">
                <a:latin typeface="Candara" panose="020E0502030303020204" pitchFamily="34" charset="0"/>
              </a:rPr>
              <a:t>no forma parte del texto original en la segunda parte de este versículo, ha de ser suplido para completar el sentido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fwnl.org/wp-content/uploads/2014/11/baptism.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57800" y="1820333"/>
            <a:ext cx="3886200" cy="503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692234"/>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lnSpcReduction="10000"/>
          </a:bodyPr>
          <a:lstStyle/>
          <a:p>
            <a:r>
              <a:rPr lang="es-PR" sz="3600" dirty="0" smtClean="0">
                <a:latin typeface="Candara" panose="020E0502030303020204" pitchFamily="34" charset="0"/>
                <a:cs typeface="Calibri" pitchFamily="34" charset="0"/>
              </a:rPr>
              <a:t>Muertos al pecado</a:t>
            </a:r>
            <a:endParaRPr lang="es-PR"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Romanos </a:t>
            </a:r>
            <a:r>
              <a:rPr lang="es-PR" sz="3200" dirty="0" smtClean="0">
                <a:solidFill>
                  <a:srgbClr val="FF0000"/>
                </a:solidFill>
                <a:latin typeface="Candara" panose="020E0502030303020204" pitchFamily="34" charset="0"/>
                <a:cs typeface="Calibri" pitchFamily="34" charset="0"/>
              </a:rPr>
              <a:t>6.1-4</a:t>
            </a:r>
            <a:endParaRPr lang="es-PR" sz="3200" dirty="0">
              <a:solidFill>
                <a:srgbClr val="FF0000"/>
              </a:solidFill>
              <a:latin typeface="Candara" panose="020E0502030303020204" pitchFamily="34" charset="0"/>
              <a:cs typeface="Calibri" pitchFamily="34" charset="0"/>
            </a:endParaRPr>
          </a:p>
          <a:p>
            <a:r>
              <a:rPr lang="es-PR" sz="3600" dirty="0" smtClean="0">
                <a:latin typeface="Candara" panose="020E0502030303020204" pitchFamily="34" charset="0"/>
                <a:cs typeface="Calibri" pitchFamily="34" charset="0"/>
              </a:rPr>
              <a:t>Ya no somos esclavos</a:t>
            </a:r>
          </a:p>
          <a:p>
            <a:pPr lvl="1"/>
            <a:r>
              <a:rPr lang="es-PR" sz="3200" dirty="0" smtClean="0">
                <a:solidFill>
                  <a:srgbClr val="FF0000"/>
                </a:solidFill>
                <a:latin typeface="Candara" panose="020E0502030303020204" pitchFamily="34" charset="0"/>
                <a:cs typeface="Calibri" pitchFamily="34" charset="0"/>
              </a:rPr>
              <a:t>Romanos 6.5-7</a:t>
            </a:r>
          </a:p>
          <a:p>
            <a:r>
              <a:rPr lang="es-PR" sz="3600" dirty="0" smtClean="0">
                <a:latin typeface="Candara" panose="020E0502030303020204" pitchFamily="34" charset="0"/>
                <a:cs typeface="Calibri" pitchFamily="34" charset="0"/>
              </a:rPr>
              <a:t>Vivos para Dios</a:t>
            </a:r>
          </a:p>
          <a:p>
            <a:pPr lvl="1"/>
            <a:r>
              <a:rPr lang="es-PR" sz="3200" dirty="0" smtClean="0">
                <a:solidFill>
                  <a:srgbClr val="FF0000"/>
                </a:solidFill>
                <a:latin typeface="Candara" panose="020E0502030303020204" pitchFamily="34" charset="0"/>
                <a:cs typeface="Calibri" pitchFamily="34" charset="0"/>
              </a:rPr>
              <a:t>Romanos 6.8-11</a:t>
            </a:r>
          </a:p>
          <a:p>
            <a:r>
              <a:rPr lang="es-PR" sz="3600" dirty="0" smtClean="0">
                <a:latin typeface="Candara" panose="020E0502030303020204" pitchFamily="34" charset="0"/>
                <a:cs typeface="Calibri" pitchFamily="34" charset="0"/>
              </a:rPr>
              <a:t>Instrumentos de justicia</a:t>
            </a:r>
          </a:p>
          <a:p>
            <a:pPr lvl="1"/>
            <a:r>
              <a:rPr lang="es-PR" sz="3200" dirty="0" smtClean="0">
                <a:solidFill>
                  <a:srgbClr val="FF0000"/>
                </a:solidFill>
                <a:latin typeface="Candara" panose="020E0502030303020204" pitchFamily="34" charset="0"/>
                <a:cs typeface="Calibri" pitchFamily="34" charset="0"/>
              </a:rPr>
              <a:t>Romanos 6.12-14</a:t>
            </a:r>
            <a:endParaRPr lang="es-PR" sz="3600" dirty="0" smtClean="0">
              <a:solidFill>
                <a:srgbClr val="FF0000"/>
              </a:solidFill>
              <a:latin typeface="Candara" panose="020E0502030303020204" pitchFamily="34" charset="0"/>
              <a:cs typeface="Calibri" pitchFamily="34" charset="0"/>
            </a:endParaRPr>
          </a:p>
          <a:p>
            <a:endParaRPr lang="es-PR" sz="3600" dirty="0" smtClean="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a:latin typeface="Candara" panose="020E0502030303020204" pitchFamily="34" charset="0"/>
              </a:rPr>
              <a:t>Así como </a:t>
            </a:r>
            <a:r>
              <a:rPr lang="es-PR" b="1" dirty="0">
                <a:latin typeface="Candara" panose="020E0502030303020204" pitchFamily="34" charset="0"/>
              </a:rPr>
              <a:t>fuimos plantados </a:t>
            </a:r>
            <a:r>
              <a:rPr lang="es-PR" dirty="0">
                <a:latin typeface="Candara" panose="020E0502030303020204" pitchFamily="34" charset="0"/>
              </a:rPr>
              <a:t>con Cristo </a:t>
            </a:r>
            <a:r>
              <a:rPr lang="es-PR" b="1" dirty="0">
                <a:latin typeface="Candara" panose="020E0502030303020204" pitchFamily="34" charset="0"/>
              </a:rPr>
              <a:t>en la semejanza de su muerte </a:t>
            </a:r>
            <a:r>
              <a:rPr lang="es-PR" dirty="0">
                <a:latin typeface="Candara" panose="020E0502030303020204" pitchFamily="34" charset="0"/>
              </a:rPr>
              <a:t>(inmersión en agua), </a:t>
            </a:r>
            <a:r>
              <a:rPr lang="es-PR" b="1" dirty="0">
                <a:latin typeface="Candara" panose="020E0502030303020204" pitchFamily="34" charset="0"/>
              </a:rPr>
              <a:t>así también</a:t>
            </a:r>
            <a:r>
              <a:rPr lang="es-PR" dirty="0">
                <a:latin typeface="Candara" panose="020E0502030303020204" pitchFamily="34" charset="0"/>
              </a:rPr>
              <a:t> somos unidos con Él </a:t>
            </a:r>
            <a:r>
              <a:rPr lang="es-PR" b="1" dirty="0">
                <a:latin typeface="Candara" panose="020E0502030303020204" pitchFamily="34" charset="0"/>
              </a:rPr>
              <a:t>en la semejanza de Su resurrección </a:t>
            </a:r>
            <a:r>
              <a:rPr lang="es-PR" dirty="0">
                <a:latin typeface="Candara" panose="020E0502030303020204" pitchFamily="34" charset="0"/>
              </a:rPr>
              <a:t>(siendo levantados del agua).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cláusula </a:t>
            </a:r>
            <a:r>
              <a:rPr lang="es-PR" b="1" dirty="0">
                <a:latin typeface="Candara" panose="020E0502030303020204" pitchFamily="34" charset="0"/>
              </a:rPr>
              <a:t>seremos</a:t>
            </a:r>
            <a:r>
              <a:rPr lang="es-PR" dirty="0">
                <a:latin typeface="Candara" panose="020E0502030303020204" pitchFamily="34" charset="0"/>
              </a:rPr>
              <a:t> no necesariamente indica futuro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2" descr="http://www.fwnl.org/wp-content/uploads/2014/11/baptism.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257800" y="1820333"/>
            <a:ext cx="3886200" cy="5037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274520"/>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a:solidFill>
                  <a:srgbClr val="FF0000"/>
                </a:solidFill>
                <a:latin typeface="Candara" panose="020E0502030303020204" pitchFamily="34" charset="0"/>
              </a:rPr>
              <a:t>6:6 </a:t>
            </a:r>
            <a:r>
              <a:rPr lang="es-PR" dirty="0">
                <a:latin typeface="Candara" panose="020E0502030303020204" pitchFamily="34" charset="0"/>
              </a:rPr>
              <a:t>En el bautismo confesamos que nuestro viejo hombre fue crucificado juntamente con Cristo. </a:t>
            </a:r>
            <a:endParaRPr lang="es-PR" dirty="0" smtClean="0">
              <a:latin typeface="Candara" panose="020E0502030303020204" pitchFamily="34" charset="0"/>
            </a:endParaRPr>
          </a:p>
          <a:p>
            <a:r>
              <a:rPr lang="es-PR" dirty="0" smtClean="0">
                <a:latin typeface="Candara" panose="020E0502030303020204" pitchFamily="34" charset="0"/>
              </a:rPr>
              <a:t>Nuestro </a:t>
            </a:r>
            <a:r>
              <a:rPr lang="es-PR" dirty="0">
                <a:latin typeface="Candara" panose="020E0502030303020204" pitchFamily="34" charset="0"/>
              </a:rPr>
              <a:t>viejo hombre se refiere a todo lo que éramos como hijos de Adán —a nuestras viejas, malvadas e irregeneradas personas, con todos nuestros viejos hábitos y apetitos—.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37500"/>
          <a:stretch/>
        </p:blipFill>
        <p:spPr>
          <a:xfrm>
            <a:off x="5410200" y="1828801"/>
            <a:ext cx="3733800" cy="5029200"/>
          </a:xfrm>
          <a:prstGeom prst="rect">
            <a:avLst/>
          </a:prstGeom>
        </p:spPr>
      </p:pic>
    </p:spTree>
    <p:extLst>
      <p:ext uri="{BB962C8B-B14F-4D97-AF65-F5344CB8AC3E}">
        <p14:creationId xmlns:p14="http://schemas.microsoft.com/office/powerpoint/2010/main" val="268733463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En </a:t>
            </a:r>
            <a:r>
              <a:rPr lang="es-PR" dirty="0">
                <a:latin typeface="Candara" panose="020E0502030303020204" pitchFamily="34" charset="0"/>
              </a:rPr>
              <a:t>la conversión nos quitamos el viejo hombre y nos revestimos del nuevo hombre, como si estuviésemos cambiando nuestros sucios harapos por una vestidura sin mancha (</a:t>
            </a:r>
            <a:r>
              <a:rPr lang="es-PR" dirty="0" smtClean="0">
                <a:solidFill>
                  <a:srgbClr val="FF0000"/>
                </a:solidFill>
                <a:latin typeface="Candara" panose="020E0502030303020204" pitchFamily="34" charset="0"/>
              </a:rPr>
              <a:t>Colosenses </a:t>
            </a:r>
            <a:r>
              <a:rPr lang="es-PR" dirty="0">
                <a:solidFill>
                  <a:srgbClr val="FF0000"/>
                </a:solidFill>
                <a:latin typeface="Candara" panose="020E0502030303020204" pitchFamily="34" charset="0"/>
              </a:rPr>
              <a:t>3:9, 10</a:t>
            </a:r>
            <a:r>
              <a:rPr lang="es-PR" dirty="0" smtClean="0">
                <a:latin typeface="Candara" panose="020E0502030303020204" pitchFamily="34" charset="0"/>
              </a:rPr>
              <a:t>).</a:t>
            </a:r>
            <a:endParaRPr lang="es-PR" dirty="0">
              <a:latin typeface="Candara" panose="020E0502030303020204" pitchFamily="34" charset="0"/>
            </a:endParaRPr>
          </a:p>
        </p:txBody>
      </p:sp>
      <p:pic>
        <p:nvPicPr>
          <p:cNvPr id="12290" name="Picture 2" descr="http://www.onlineoptimism.com/images/newerafactoryoutlet/2013/mens-three-button-single-breasted-white-dress-suit.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46138" y="1828800"/>
            <a:ext cx="3880930"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63421"/>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20000"/>
          </a:bodyPr>
          <a:lstStyle/>
          <a:p>
            <a:r>
              <a:rPr lang="es-PR" dirty="0">
                <a:latin typeface="Candara" panose="020E0502030303020204" pitchFamily="34" charset="0"/>
              </a:rPr>
              <a:t>La crucifixión del viejo hombre en el Calvario significa que el cuerpo de pecado ha sido anulado.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cuerpo de pecado no hace referencia al cuerpo físico.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refiere en realidad al pecado que mora en él y que es personificado como un tirano, gobernando a la persona.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37500"/>
          <a:stretch/>
        </p:blipFill>
        <p:spPr>
          <a:xfrm>
            <a:off x="5410200" y="1828801"/>
            <a:ext cx="3733800" cy="5029200"/>
          </a:xfrm>
          <a:prstGeom prst="rect">
            <a:avLst/>
          </a:prstGeom>
        </p:spPr>
      </p:pic>
    </p:spTree>
    <p:extLst>
      <p:ext uri="{BB962C8B-B14F-4D97-AF65-F5344CB8AC3E}">
        <p14:creationId xmlns:p14="http://schemas.microsoft.com/office/powerpoint/2010/main" val="3527482015"/>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r="48387"/>
          <a:stretch/>
        </p:blipFill>
        <p:spPr>
          <a:xfrm>
            <a:off x="5211355" y="1981200"/>
            <a:ext cx="3910269" cy="487680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20000"/>
          </a:bodyPr>
          <a:lstStyle/>
          <a:p>
            <a:r>
              <a:rPr lang="es-PR" dirty="0" smtClean="0">
                <a:latin typeface="Candara" panose="020E0502030303020204" pitchFamily="34" charset="0"/>
              </a:rPr>
              <a:t>Este </a:t>
            </a:r>
            <a:r>
              <a:rPr lang="es-PR" dirty="0">
                <a:latin typeface="Candara" panose="020E0502030303020204" pitchFamily="34" charset="0"/>
              </a:rPr>
              <a:t>cuerpo de pecado queda reducido a la impotencia, es decir, anulado o hecho inoperante como poder rector.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última cláusula muestra que éste es el significado: a fin de que no sirvamos más al pecado.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tiranía del pecado sobre nosotros ha quedado quebrantada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040522403"/>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92500" lnSpcReduction="20000"/>
          </a:bodyPr>
          <a:lstStyle/>
          <a:p>
            <a:r>
              <a:rPr lang="es-PR" dirty="0">
                <a:solidFill>
                  <a:srgbClr val="FF0000"/>
                </a:solidFill>
                <a:latin typeface="Candara" panose="020E0502030303020204" pitchFamily="34" charset="0"/>
              </a:rPr>
              <a:t>6:7</a:t>
            </a:r>
            <a:r>
              <a:rPr lang="es-PR" dirty="0">
                <a:latin typeface="Candara" panose="020E0502030303020204" pitchFamily="34" charset="0"/>
              </a:rPr>
              <a:t> Porque el que ha muerto, ha sido justificado del pecado. </a:t>
            </a:r>
            <a:endParaRPr lang="es-PR" dirty="0" smtClean="0">
              <a:latin typeface="Candara" panose="020E0502030303020204" pitchFamily="34" charset="0"/>
            </a:endParaRPr>
          </a:p>
          <a:p>
            <a:r>
              <a:rPr lang="es-PR" dirty="0" smtClean="0">
                <a:latin typeface="Candara" panose="020E0502030303020204" pitchFamily="34" charset="0"/>
              </a:rPr>
              <a:t>Veamos </a:t>
            </a:r>
            <a:r>
              <a:rPr lang="es-PR" dirty="0">
                <a:latin typeface="Candara" panose="020E0502030303020204" pitchFamily="34" charset="0"/>
              </a:rPr>
              <a:t>como ejemplo el de un hombre sentenciado a morir por haber asesinado un policía.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cuanto muere, queda justificado de aquel pecado.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ha pagado la pena y el caso queda cerrado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6830" r="9756"/>
          <a:stretch/>
        </p:blipFill>
        <p:spPr>
          <a:xfrm>
            <a:off x="5181600" y="1869694"/>
            <a:ext cx="3962400" cy="4988306"/>
          </a:xfrm>
          <a:prstGeom prst="rect">
            <a:avLst/>
          </a:prstGeom>
        </p:spPr>
      </p:pic>
    </p:spTree>
    <p:extLst>
      <p:ext uri="{BB962C8B-B14F-4D97-AF65-F5344CB8AC3E}">
        <p14:creationId xmlns:p14="http://schemas.microsoft.com/office/powerpoint/2010/main" val="3421678919"/>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Ya no somos esclavos</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6.5-7</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a:bodyPr>
          <a:lstStyle/>
          <a:p>
            <a:r>
              <a:rPr lang="es-PR" dirty="0">
                <a:latin typeface="Candara" panose="020E0502030303020204" pitchFamily="34" charset="0"/>
              </a:rPr>
              <a:t>Ahora hemos muerto con Cristo en la cruz del Calvario.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sólo ha sido nuestra pena pagada, sino que ha quedado roto el dominio del pecado sobre nuestras vidas. </a:t>
            </a:r>
            <a:endParaRPr lang="es-PR" dirty="0" smtClean="0">
              <a:latin typeface="Candara" panose="020E0502030303020204" pitchFamily="34" charset="0"/>
            </a:endParaRPr>
          </a:p>
          <a:p>
            <a:r>
              <a:rPr lang="es-PR" dirty="0" smtClean="0">
                <a:latin typeface="Candara" panose="020E0502030303020204" pitchFamily="34" charset="0"/>
              </a:rPr>
              <a:t>Ya </a:t>
            </a:r>
            <a:r>
              <a:rPr lang="es-PR" dirty="0">
                <a:latin typeface="Candara" panose="020E0502030303020204" pitchFamily="34" charset="0"/>
              </a:rPr>
              <a:t>no somos más los impotentes cautivos del pecado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7500"/>
          <a:stretch/>
        </p:blipFill>
        <p:spPr>
          <a:xfrm>
            <a:off x="5410200" y="1828801"/>
            <a:ext cx="3733800" cy="5029200"/>
          </a:xfrm>
          <a:prstGeom prst="rect">
            <a:avLst/>
          </a:prstGeom>
        </p:spPr>
      </p:pic>
    </p:spTree>
    <p:extLst>
      <p:ext uri="{BB962C8B-B14F-4D97-AF65-F5344CB8AC3E}">
        <p14:creationId xmlns:p14="http://schemas.microsoft.com/office/powerpoint/2010/main" val="70576542"/>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smtClean="0">
                <a:latin typeface="Candara" panose="020E0502030303020204" pitchFamily="34" charset="0"/>
              </a:rPr>
              <a:t>¿Cómo </a:t>
            </a:r>
            <a:r>
              <a:rPr lang="es-PR" dirty="0">
                <a:latin typeface="Candara" panose="020E0502030303020204" pitchFamily="34" charset="0"/>
              </a:rPr>
              <a:t>es que nuestra unión con Cristo en su muerte nos separa del poder del pecado y nos trae libertad? (</a:t>
            </a:r>
            <a:r>
              <a:rPr lang="es-PR" dirty="0">
                <a:solidFill>
                  <a:srgbClr val="FF0000"/>
                </a:solidFill>
                <a:latin typeface="Candara" panose="020E0502030303020204" pitchFamily="34" charset="0"/>
              </a:rPr>
              <a:t>vv. 6, 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732578074"/>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07688"/>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srcRect t="19971" b="23186"/>
          <a:stretch/>
        </p:blipFill>
        <p:spPr>
          <a:xfrm>
            <a:off x="0" y="1660250"/>
            <a:ext cx="9144000" cy="519775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Y si morimos con Cristo, creemos que también viviremos con él; sabiendo que Cristo, habiendo resucitado de los muertos, ya no muere; la muerte no se enseñorea más de él. Porque en cuanto murió, al pecado murió una vez por todas; mas en cuanto vive, para Dios vive. Así también vosotros consideraos muertos al pecado, pero vivos para Dios en Cristo Jesús, Señor nuestro.</a:t>
            </a:r>
            <a:r>
              <a:rPr lang="es-PR" dirty="0">
                <a:latin typeface="Candara" panose="020E0502030303020204" pitchFamily="34" charset="0"/>
              </a:rPr>
              <a:t>” </a:t>
            </a:r>
            <a:r>
              <a:rPr lang="es-PR" dirty="0">
                <a:solidFill>
                  <a:srgbClr val="FF0000"/>
                </a:solidFill>
                <a:latin typeface="Candara" panose="020E0502030303020204" pitchFamily="34" charset="0"/>
              </a:rPr>
              <a:t>(Romanos 6.8–11,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6 y 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86400" cy="4719638"/>
          </a:xfrm>
        </p:spPr>
        <p:txBody>
          <a:bodyPr>
            <a:normAutofit fontScale="92500" lnSpcReduction="10000"/>
          </a:bodyPr>
          <a:lstStyle/>
          <a:p>
            <a:r>
              <a:rPr lang="es-PR" dirty="0">
                <a:latin typeface="Candara" panose="020E0502030303020204" pitchFamily="34" charset="0"/>
              </a:rPr>
              <a:t>Al enseñar la doctrina de la salvación que se obtiene únicamente por la fe en Jesucristo sin las obras, no tardan en aparecer algunos líderes de la iglesia para advertirnos que no debemos enseñar este mensaje así nada más, pues la gente va a creer que puede salir a vivir como le venga en gana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r="33496" b="3954"/>
          <a:stretch/>
        </p:blipFill>
        <p:spPr>
          <a:xfrm>
            <a:off x="5708083" y="1828800"/>
            <a:ext cx="3435917" cy="4038600"/>
          </a:xfrm>
          <a:prstGeom prst="rect">
            <a:avLst/>
          </a:prstGeom>
        </p:spPr>
      </p:pic>
    </p:spTree>
    <p:extLst>
      <p:ext uri="{BB962C8B-B14F-4D97-AF65-F5344CB8AC3E}">
        <p14:creationId xmlns:p14="http://schemas.microsoft.com/office/powerpoint/2010/main" val="1202104876"/>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648199" cy="4795838"/>
          </a:xfrm>
        </p:spPr>
        <p:txBody>
          <a:bodyPr>
            <a:normAutofit/>
          </a:bodyPr>
          <a:lstStyle/>
          <a:p>
            <a:r>
              <a:rPr lang="es-PR" dirty="0">
                <a:solidFill>
                  <a:srgbClr val="FF0000"/>
                </a:solidFill>
                <a:latin typeface="Candara" panose="020E0502030303020204" pitchFamily="34" charset="0"/>
              </a:rPr>
              <a:t>6:8 </a:t>
            </a:r>
            <a:r>
              <a:rPr lang="es-PR" dirty="0">
                <a:latin typeface="Candara" panose="020E0502030303020204" pitchFamily="34" charset="0"/>
              </a:rPr>
              <a:t>Nuestra muerte con Cristo es una faceta de la verdad.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otra faceta es que también viviremos con él. </a:t>
            </a:r>
            <a:endParaRPr lang="es-PR" dirty="0" smtClean="0">
              <a:latin typeface="Candara" panose="020E0502030303020204" pitchFamily="34" charset="0"/>
            </a:endParaRPr>
          </a:p>
          <a:p>
            <a:r>
              <a:rPr lang="es-PR" dirty="0" smtClean="0">
                <a:latin typeface="Candara" panose="020E0502030303020204" pitchFamily="34" charset="0"/>
              </a:rPr>
              <a:t>Hemos </a:t>
            </a:r>
            <a:r>
              <a:rPr lang="es-PR" dirty="0">
                <a:latin typeface="Candara" panose="020E0502030303020204" pitchFamily="34" charset="0"/>
              </a:rPr>
              <a:t>muerto al pecado; vivimos para la justicia.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37500" t="19971" r="13333" b="23186"/>
          <a:stretch/>
        </p:blipFill>
        <p:spPr>
          <a:xfrm>
            <a:off x="4800600" y="1836444"/>
            <a:ext cx="4343400" cy="5021555"/>
          </a:xfrm>
          <a:prstGeom prst="rect">
            <a:avLst/>
          </a:prstGeom>
        </p:spPr>
      </p:pic>
    </p:spTree>
    <p:extLst>
      <p:ext uri="{BB962C8B-B14F-4D97-AF65-F5344CB8AC3E}">
        <p14:creationId xmlns:p14="http://schemas.microsoft.com/office/powerpoint/2010/main" val="1234400659"/>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495799" cy="4795838"/>
          </a:xfrm>
        </p:spPr>
        <p:txBody>
          <a:bodyPr>
            <a:normAutofit lnSpcReduction="10000"/>
          </a:bodyPr>
          <a:lstStyle/>
          <a:p>
            <a:r>
              <a:rPr lang="es-PR" dirty="0" smtClean="0">
                <a:latin typeface="Candara" panose="020E0502030303020204" pitchFamily="34" charset="0"/>
              </a:rPr>
              <a:t>El </a:t>
            </a:r>
            <a:r>
              <a:rPr lang="es-PR" dirty="0">
                <a:latin typeface="Candara" panose="020E0502030303020204" pitchFamily="34" charset="0"/>
              </a:rPr>
              <a:t>dominio del pecado sobre nosotros ha sido quebrantado; compartimos la vida de resurrección de Cristo aquí y ahora.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la compartiremos por toda la eternidad, ¡alabado sea Su nombre</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7500" t="19971" r="13333" b="23186"/>
          <a:stretch/>
        </p:blipFill>
        <p:spPr>
          <a:xfrm>
            <a:off x="4800600" y="1836444"/>
            <a:ext cx="4343400" cy="5021555"/>
          </a:xfrm>
          <a:prstGeom prst="rect">
            <a:avLst/>
          </a:prstGeom>
        </p:spPr>
      </p:pic>
    </p:spTree>
    <p:extLst>
      <p:ext uri="{BB962C8B-B14F-4D97-AF65-F5344CB8AC3E}">
        <p14:creationId xmlns:p14="http://schemas.microsoft.com/office/powerpoint/2010/main" val="1585000138"/>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a:solidFill>
                  <a:srgbClr val="FF0000"/>
                </a:solidFill>
                <a:latin typeface="Candara" panose="020E0502030303020204" pitchFamily="34" charset="0"/>
              </a:rPr>
              <a:t>6:9</a:t>
            </a:r>
            <a:r>
              <a:rPr lang="es-PR" dirty="0">
                <a:latin typeface="Candara" panose="020E0502030303020204" pitchFamily="34" charset="0"/>
              </a:rPr>
              <a:t> Nuestra confianza está basada en el hecho de que el Cristo resucitado nunca volverá a morir.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muerte ya no se enseñorea más de él.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1488109150"/>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smtClean="0">
                <a:latin typeface="Candara" panose="020E0502030303020204" pitchFamily="34" charset="0"/>
              </a:rPr>
              <a:t>La </a:t>
            </a:r>
            <a:r>
              <a:rPr lang="es-PR" dirty="0">
                <a:latin typeface="Candara" panose="020E0502030303020204" pitchFamily="34" charset="0"/>
              </a:rPr>
              <a:t>muerte se enseñoreó de Él durante tres días y noches, pero este dominio se ha desvanecido para siempre.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Cristo no puede jamás volver a morir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2187204226"/>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a:solidFill>
                  <a:srgbClr val="FF0000"/>
                </a:solidFill>
                <a:latin typeface="Candara" panose="020E0502030303020204" pitchFamily="34" charset="0"/>
              </a:rPr>
              <a:t>6:10</a:t>
            </a:r>
            <a:r>
              <a:rPr lang="es-PR" dirty="0">
                <a:latin typeface="Candara" panose="020E0502030303020204" pitchFamily="34" charset="0"/>
              </a:rPr>
              <a:t> Cuando el Señor Jesús murió, al pecado murió, a su paga, a sus demandas, a su pena. </a:t>
            </a:r>
            <a:endParaRPr lang="es-PR" dirty="0" smtClean="0">
              <a:latin typeface="Candara" panose="020E0502030303020204" pitchFamily="34" charset="0"/>
            </a:endParaRPr>
          </a:p>
          <a:p>
            <a:r>
              <a:rPr lang="es-PR" dirty="0" smtClean="0">
                <a:latin typeface="Candara" panose="020E0502030303020204" pitchFamily="34" charset="0"/>
              </a:rPr>
              <a:t>Acabó </a:t>
            </a:r>
            <a:r>
              <a:rPr lang="es-PR" dirty="0">
                <a:latin typeface="Candara" panose="020E0502030303020204" pitchFamily="34" charset="0"/>
              </a:rPr>
              <a:t>la obra y ajustó la cuenta de forma tan perfecta que nunca tiene que ser repetida.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958422164"/>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fontScale="92500"/>
          </a:bodyPr>
          <a:lstStyle/>
          <a:p>
            <a:r>
              <a:rPr lang="es-PR" dirty="0" smtClean="0">
                <a:latin typeface="Candara" panose="020E0502030303020204" pitchFamily="34" charset="0"/>
              </a:rPr>
              <a:t>Ahora </a:t>
            </a:r>
            <a:r>
              <a:rPr lang="es-PR" dirty="0">
                <a:latin typeface="Candara" panose="020E0502030303020204" pitchFamily="34" charset="0"/>
              </a:rPr>
              <a:t>que vive, para Dios vive.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un sentido, naturalmente, siempre vivió para Dios. </a:t>
            </a:r>
            <a:endParaRPr lang="es-PR" dirty="0" smtClean="0">
              <a:latin typeface="Candara" panose="020E0502030303020204" pitchFamily="34" charset="0"/>
            </a:endParaRPr>
          </a:p>
          <a:p>
            <a:r>
              <a:rPr lang="es-PR" dirty="0" smtClean="0">
                <a:latin typeface="Candara" panose="020E0502030303020204" pitchFamily="34" charset="0"/>
              </a:rPr>
              <a:t>Pero </a:t>
            </a:r>
            <a:r>
              <a:rPr lang="es-PR" dirty="0">
                <a:latin typeface="Candara" panose="020E0502030303020204" pitchFamily="34" charset="0"/>
              </a:rPr>
              <a:t>ahora vive para Dios en una nueva relación, como el Resucitado, y en una nueva esfera, en la que nunca puede entrar el pecado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566981" y="1828800"/>
            <a:ext cx="3577019" cy="5029200"/>
          </a:xfrm>
          <a:prstGeom prst="rect">
            <a:avLst/>
          </a:prstGeom>
        </p:spPr>
      </p:pic>
    </p:spTree>
    <p:extLst>
      <p:ext uri="{BB962C8B-B14F-4D97-AF65-F5344CB8AC3E}">
        <p14:creationId xmlns:p14="http://schemas.microsoft.com/office/powerpoint/2010/main" val="375037448"/>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381999" cy="4795838"/>
          </a:xfrm>
        </p:spPr>
        <p:txBody>
          <a:bodyPr>
            <a:normAutofit/>
          </a:bodyPr>
          <a:lstStyle/>
          <a:p>
            <a:r>
              <a:rPr lang="es-PR" dirty="0">
                <a:latin typeface="Candara" panose="020E0502030303020204" pitchFamily="34" charset="0"/>
              </a:rPr>
              <a:t>Antes de proseguir, revisemos los primeros diez versículos.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tema general es la santificación —el método de Dios para una vida santa—.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cuanto a nuestra posición delante de Dios, se nos ve como habiendo muerto con Cristo y habiendo resucitado con Él.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se muestra en el bautismo. </a:t>
            </a:r>
            <a:endParaRPr lang="es-PR" dirty="0" smtClean="0">
              <a:latin typeface="Candara" panose="020E0502030303020204" pitchFamily="34" charset="0"/>
            </a:endParaRPr>
          </a:p>
        </p:txBody>
      </p:sp>
    </p:spTree>
    <p:extLst>
      <p:ext uri="{BB962C8B-B14F-4D97-AF65-F5344CB8AC3E}">
        <p14:creationId xmlns:p14="http://schemas.microsoft.com/office/powerpoint/2010/main" val="1260743956"/>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lnSpcReduction="10000"/>
          </a:bodyPr>
          <a:lstStyle/>
          <a:p>
            <a:r>
              <a:rPr lang="es-PR" dirty="0" smtClean="0">
                <a:latin typeface="Candara" panose="020E0502030303020204" pitchFamily="34" charset="0"/>
              </a:rPr>
              <a:t>Nuestra </a:t>
            </a:r>
            <a:r>
              <a:rPr lang="es-PR" dirty="0">
                <a:latin typeface="Candara" panose="020E0502030303020204" pitchFamily="34" charset="0"/>
              </a:rPr>
              <a:t>muerte con Cristo acaba nuestra historia como hombres y mujeres en Adán.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sentencia de Dios sobre nuestro viejo hombre no fue reforma, sino muerte.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esta sentencia fue aplicada al morir nosotros con Cristo.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37500"/>
          <a:stretch/>
        </p:blipFill>
        <p:spPr>
          <a:xfrm>
            <a:off x="5410200" y="1828801"/>
            <a:ext cx="3733800" cy="5029200"/>
          </a:xfrm>
          <a:prstGeom prst="rect">
            <a:avLst/>
          </a:prstGeom>
        </p:spPr>
      </p:pic>
    </p:spTree>
    <p:extLst>
      <p:ext uri="{BB962C8B-B14F-4D97-AF65-F5344CB8AC3E}">
        <p14:creationId xmlns:p14="http://schemas.microsoft.com/office/powerpoint/2010/main" val="1658586578"/>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fontScale="92500" lnSpcReduction="10000"/>
          </a:bodyPr>
          <a:lstStyle/>
          <a:p>
            <a:r>
              <a:rPr lang="es-PR" dirty="0" smtClean="0">
                <a:latin typeface="Candara" panose="020E0502030303020204" pitchFamily="34" charset="0"/>
              </a:rPr>
              <a:t>Ahora </a:t>
            </a:r>
            <a:r>
              <a:rPr lang="es-PR" dirty="0">
                <a:latin typeface="Candara" panose="020E0502030303020204" pitchFamily="34" charset="0"/>
              </a:rPr>
              <a:t>estamos resucitados con Cristo para andar en novedad de vida.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tiranía del pecado sobre nosotros ha quedado quebrantada, porque el pecado no tiene nada que decir a una persona muerta. </a:t>
            </a:r>
            <a:endParaRPr lang="es-PR" dirty="0" smtClean="0">
              <a:latin typeface="Candara" panose="020E0502030303020204" pitchFamily="34" charset="0"/>
            </a:endParaRPr>
          </a:p>
          <a:p>
            <a:r>
              <a:rPr lang="es-PR" dirty="0" smtClean="0">
                <a:latin typeface="Candara" panose="020E0502030303020204" pitchFamily="34" charset="0"/>
              </a:rPr>
              <a:t>Ahora </a:t>
            </a:r>
            <a:r>
              <a:rPr lang="es-PR" dirty="0">
                <a:latin typeface="Candara" panose="020E0502030303020204" pitchFamily="34" charset="0"/>
              </a:rPr>
              <a:t>somos libres para vivir para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7500" t="19971" r="20234" b="23186"/>
          <a:stretch/>
        </p:blipFill>
        <p:spPr>
          <a:xfrm>
            <a:off x="5410200" y="1841207"/>
            <a:ext cx="3733800" cy="5021555"/>
          </a:xfrm>
          <a:prstGeom prst="rect">
            <a:avLst/>
          </a:prstGeom>
        </p:spPr>
      </p:pic>
    </p:spTree>
    <p:extLst>
      <p:ext uri="{BB962C8B-B14F-4D97-AF65-F5344CB8AC3E}">
        <p14:creationId xmlns:p14="http://schemas.microsoft.com/office/powerpoint/2010/main" val="1706119940"/>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fontScale="92500" lnSpcReduction="10000"/>
          </a:bodyPr>
          <a:lstStyle/>
          <a:p>
            <a:r>
              <a:rPr lang="es-PR" dirty="0">
                <a:solidFill>
                  <a:srgbClr val="FF0000"/>
                </a:solidFill>
                <a:latin typeface="Candara" panose="020E0502030303020204" pitchFamily="34" charset="0"/>
              </a:rPr>
              <a:t>6:11</a:t>
            </a:r>
            <a:r>
              <a:rPr lang="es-PR" dirty="0">
                <a:latin typeface="Candara" panose="020E0502030303020204" pitchFamily="34" charset="0"/>
              </a:rPr>
              <a:t> Pablo ha descrito lo que es cierto de nosotros posicionalmente. </a:t>
            </a:r>
            <a:endParaRPr lang="es-PR" dirty="0" smtClean="0">
              <a:latin typeface="Candara" panose="020E0502030303020204" pitchFamily="34" charset="0"/>
            </a:endParaRPr>
          </a:p>
          <a:p>
            <a:r>
              <a:rPr lang="es-PR" dirty="0" smtClean="0">
                <a:latin typeface="Candara" panose="020E0502030303020204" pitchFamily="34" charset="0"/>
              </a:rPr>
              <a:t>Ahora </a:t>
            </a:r>
            <a:r>
              <a:rPr lang="es-PR" dirty="0">
                <a:latin typeface="Candara" panose="020E0502030303020204" pitchFamily="34" charset="0"/>
              </a:rPr>
              <a:t>pasa a los resultados prácticos de esta verdad en nuestras vidas. </a:t>
            </a:r>
            <a:endParaRPr lang="es-PR" dirty="0" smtClean="0">
              <a:latin typeface="Candara" panose="020E0502030303020204" pitchFamily="34" charset="0"/>
            </a:endParaRPr>
          </a:p>
          <a:p>
            <a:r>
              <a:rPr lang="es-PR" dirty="0" smtClean="0">
                <a:latin typeface="Candara" panose="020E0502030303020204" pitchFamily="34" charset="0"/>
              </a:rPr>
              <a:t>Debemos </a:t>
            </a:r>
            <a:r>
              <a:rPr lang="es-PR" dirty="0">
                <a:latin typeface="Candara" panose="020E0502030303020204" pitchFamily="34" charset="0"/>
              </a:rPr>
              <a:t>considerarnos muertos al pecado, pero vivos para Dios en Cristo Jesús, Señor nuestro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7500"/>
          <a:stretch/>
        </p:blipFill>
        <p:spPr>
          <a:xfrm>
            <a:off x="5330204" y="19050"/>
            <a:ext cx="2594595" cy="3494759"/>
          </a:xfrm>
          <a:prstGeom prst="rect">
            <a:avLst/>
          </a:prstGeom>
        </p:spPr>
      </p:pic>
      <p:pic>
        <p:nvPicPr>
          <p:cNvPr id="9" name="Picture 8"/>
          <p:cNvPicPr>
            <a:picLocks noChangeAspect="1"/>
          </p:cNvPicPr>
          <p:nvPr/>
        </p:nvPicPr>
        <p:blipFill rotWithShape="1">
          <a:blip r:embed="rId4"/>
          <a:srcRect l="37500" t="19971" r="20234" b="23186"/>
          <a:stretch/>
        </p:blipFill>
        <p:spPr>
          <a:xfrm>
            <a:off x="6629400" y="3514725"/>
            <a:ext cx="2514599" cy="3348038"/>
          </a:xfrm>
          <a:prstGeom prst="rect">
            <a:avLst/>
          </a:prstGeom>
        </p:spPr>
      </p:pic>
    </p:spTree>
    <p:extLst>
      <p:ext uri="{BB962C8B-B14F-4D97-AF65-F5344CB8AC3E}">
        <p14:creationId xmlns:p14="http://schemas.microsoft.com/office/powerpoint/2010/main" val="2746612863"/>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6 y 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229600" cy="4719638"/>
          </a:xfrm>
        </p:spPr>
        <p:txBody>
          <a:bodyPr>
            <a:normAutofit lnSpcReduction="10000"/>
          </a:bodyPr>
          <a:lstStyle/>
          <a:p>
            <a:r>
              <a:rPr lang="es-PR" dirty="0">
                <a:latin typeface="Candara" panose="020E0502030303020204" pitchFamily="34" charset="0"/>
              </a:rPr>
              <a:t>Cuando Pablo escribió la Epístola a los Romanos, ya existía esta clase de personas. </a:t>
            </a:r>
            <a:endParaRPr lang="es-PR" dirty="0" smtClean="0">
              <a:latin typeface="Candara" panose="020E0502030303020204" pitchFamily="34" charset="0"/>
            </a:endParaRPr>
          </a:p>
          <a:p>
            <a:r>
              <a:rPr lang="es-PR" dirty="0" smtClean="0">
                <a:latin typeface="Candara" panose="020E0502030303020204" pitchFamily="34" charset="0"/>
              </a:rPr>
              <a:t>Siempre </a:t>
            </a:r>
            <a:r>
              <a:rPr lang="es-PR" dirty="0">
                <a:latin typeface="Candara" panose="020E0502030303020204" pitchFamily="34" charset="0"/>
              </a:rPr>
              <a:t>habrá quien diga que no hay que predicar este mensaje por miedo a que la gente quiera llevar una vida de libertinaje, al igual que siempre habrá personas que querrán vivir de esa manera. </a:t>
            </a:r>
            <a:endParaRPr lang="es-PR" dirty="0" smtClean="0">
              <a:latin typeface="Candara" panose="020E0502030303020204" pitchFamily="34" charset="0"/>
            </a:endParaRPr>
          </a:p>
          <a:p>
            <a:r>
              <a:rPr lang="es-PR" dirty="0" smtClean="0">
                <a:latin typeface="Candara" panose="020E0502030303020204" pitchFamily="34" charset="0"/>
              </a:rPr>
              <a:t>Ambos </a:t>
            </a:r>
            <a:r>
              <a:rPr lang="es-PR" dirty="0">
                <a:latin typeface="Candara" panose="020E0502030303020204" pitchFamily="34" charset="0"/>
              </a:rPr>
              <a:t>grupos interpretan mal el mensaje del evangelio. Por eso, Pablo se dedica a corregir este error</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111123835"/>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fontScale="92500" lnSpcReduction="20000"/>
          </a:bodyPr>
          <a:lstStyle/>
          <a:p>
            <a:r>
              <a:rPr lang="es-PR" dirty="0">
                <a:latin typeface="Candara" panose="020E0502030303020204" pitchFamily="34" charset="0"/>
              </a:rPr>
              <a:t>Nosotros nos consideramos muertos al pecado cuando respondemos a la tentación como lo haría un muerto.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día se acercó a Agustín una mujer que había sido su amante antes de su conversión. </a:t>
            </a:r>
            <a:endParaRPr lang="es-PR" dirty="0" smtClean="0">
              <a:latin typeface="Candara" panose="020E0502030303020204" pitchFamily="34" charset="0"/>
            </a:endParaRPr>
          </a:p>
          <a:p>
            <a:r>
              <a:rPr lang="es-PR" dirty="0" smtClean="0">
                <a:latin typeface="Candara" panose="020E0502030303020204" pitchFamily="34" charset="0"/>
              </a:rPr>
              <a:t>Cuando </a:t>
            </a:r>
            <a:r>
              <a:rPr lang="es-PR" dirty="0">
                <a:latin typeface="Candara" panose="020E0502030303020204" pitchFamily="34" charset="0"/>
              </a:rPr>
              <a:t>él se volvió y se alejó a paso rápido, ella lo llamó: «Agustín, ¡Soy yo!, ¡soy yo!».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425635" y="1828801"/>
            <a:ext cx="3718365" cy="5036582"/>
          </a:xfrm>
          <a:prstGeom prst="rect">
            <a:avLst/>
          </a:prstGeom>
        </p:spPr>
      </p:pic>
    </p:spTree>
    <p:extLst>
      <p:ext uri="{BB962C8B-B14F-4D97-AF65-F5344CB8AC3E}">
        <p14:creationId xmlns:p14="http://schemas.microsoft.com/office/powerpoint/2010/main" val="3413069689"/>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73234" cy="4795838"/>
          </a:xfrm>
        </p:spPr>
        <p:txBody>
          <a:bodyPr>
            <a:normAutofit fontScale="92500" lnSpcReduction="20000"/>
          </a:bodyPr>
          <a:lstStyle/>
          <a:p>
            <a:r>
              <a:rPr lang="es-PR" dirty="0" smtClean="0">
                <a:latin typeface="Candara" panose="020E0502030303020204" pitchFamily="34" charset="0"/>
              </a:rPr>
              <a:t>Apresurando </a:t>
            </a:r>
            <a:r>
              <a:rPr lang="es-PR" dirty="0">
                <a:latin typeface="Candara" panose="020E0502030303020204" pitchFamily="34" charset="0"/>
              </a:rPr>
              <a:t>el paso, dijo él sobre su hombro: «Sí, ya lo sé; ¡pero ya no soy yo!». </a:t>
            </a:r>
            <a:endParaRPr lang="es-PR" dirty="0" smtClean="0">
              <a:latin typeface="Candara" panose="020E0502030303020204" pitchFamily="34" charset="0"/>
            </a:endParaRPr>
          </a:p>
          <a:p>
            <a:r>
              <a:rPr lang="es-PR" dirty="0" smtClean="0">
                <a:latin typeface="Candara" panose="020E0502030303020204" pitchFamily="34" charset="0"/>
              </a:rPr>
              <a:t>Lo </a:t>
            </a:r>
            <a:r>
              <a:rPr lang="es-PR" dirty="0">
                <a:latin typeface="Candara" panose="020E0502030303020204" pitchFamily="34" charset="0"/>
              </a:rPr>
              <a:t>que quería decir era que estaba muerto al pecado y vivo para Dios. </a:t>
            </a:r>
            <a:endParaRPr lang="es-PR" dirty="0" smtClean="0">
              <a:latin typeface="Candara" panose="020E0502030303020204" pitchFamily="34" charset="0"/>
            </a:endParaRPr>
          </a:p>
          <a:p>
            <a:r>
              <a:rPr lang="es-PR" dirty="0" smtClean="0">
                <a:latin typeface="Candara" panose="020E0502030303020204" pitchFamily="34" charset="0"/>
              </a:rPr>
              <a:t>Un </a:t>
            </a:r>
            <a:r>
              <a:rPr lang="es-PR" dirty="0">
                <a:latin typeface="Candara" panose="020E0502030303020204" pitchFamily="34" charset="0"/>
              </a:rPr>
              <a:t>muerto no tiene nada que hacer con inmoralidad, mentira, fraude, maledicencia ni ningún otro pecado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425635" y="1828801"/>
            <a:ext cx="3718365" cy="5036582"/>
          </a:xfrm>
          <a:prstGeom prst="rect">
            <a:avLst/>
          </a:prstGeom>
        </p:spPr>
      </p:pic>
    </p:spTree>
    <p:extLst>
      <p:ext uri="{BB962C8B-B14F-4D97-AF65-F5344CB8AC3E}">
        <p14:creationId xmlns:p14="http://schemas.microsoft.com/office/powerpoint/2010/main" val="1978316494"/>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Vivos para Dios</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6.8-11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81599" cy="4795838"/>
          </a:xfrm>
        </p:spPr>
        <p:txBody>
          <a:bodyPr>
            <a:normAutofit/>
          </a:bodyPr>
          <a:lstStyle/>
          <a:p>
            <a:r>
              <a:rPr lang="es-PR" dirty="0">
                <a:latin typeface="Candara" panose="020E0502030303020204" pitchFamily="34" charset="0"/>
              </a:rPr>
              <a:t>Ahora estamos vivos para Dios en Cristo Jesús, Señor nuestro.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significa que somos llamados a la santidad, a la adoración, a la oración, al servicio y a dar fruto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7500" t="19971" r="20234" b="23186"/>
          <a:stretch/>
        </p:blipFill>
        <p:spPr>
          <a:xfrm>
            <a:off x="5363158" y="1828800"/>
            <a:ext cx="3780841" cy="5033963"/>
          </a:xfrm>
          <a:prstGeom prst="rect">
            <a:avLst/>
          </a:prstGeom>
        </p:spPr>
      </p:pic>
    </p:spTree>
    <p:extLst>
      <p:ext uri="{BB962C8B-B14F-4D97-AF65-F5344CB8AC3E}">
        <p14:creationId xmlns:p14="http://schemas.microsoft.com/office/powerpoint/2010/main" val="56894496"/>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papel cumple la resurrección de Jesús en todo esto?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nos asegura? (</a:t>
            </a:r>
            <a:r>
              <a:rPr lang="es-PR" dirty="0">
                <a:solidFill>
                  <a:srgbClr val="FF0000"/>
                </a:solidFill>
                <a:latin typeface="Candara" panose="020E0502030303020204" pitchFamily="34" charset="0"/>
              </a:rPr>
              <a:t>vv. 4, 5, 8–10</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001575775"/>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lnSpcReduction="10000"/>
          </a:bodyPr>
          <a:lstStyle/>
          <a:p>
            <a:r>
              <a:rPr lang="es-PR" dirty="0">
                <a:latin typeface="Candara" panose="020E0502030303020204" pitchFamily="34" charset="0"/>
              </a:rPr>
              <a:t>En el versículo </a:t>
            </a:r>
            <a:r>
              <a:rPr lang="es-PR" dirty="0">
                <a:solidFill>
                  <a:srgbClr val="FF0000"/>
                </a:solidFill>
                <a:latin typeface="Candara" panose="020E0502030303020204" pitchFamily="34" charset="0"/>
              </a:rPr>
              <a:t>11</a:t>
            </a:r>
            <a:r>
              <a:rPr lang="es-PR" dirty="0">
                <a:latin typeface="Candara" panose="020E0502030303020204" pitchFamily="34" charset="0"/>
              </a:rPr>
              <a:t> la palabra </a:t>
            </a:r>
            <a:r>
              <a:rPr lang="es-PR" i="1" dirty="0">
                <a:latin typeface="Candara" panose="020E0502030303020204" pitchFamily="34" charset="0"/>
              </a:rPr>
              <a:t>consideraos</a:t>
            </a:r>
            <a:r>
              <a:rPr lang="es-PR" dirty="0">
                <a:latin typeface="Candara" panose="020E0502030303020204" pitchFamily="34" charset="0"/>
              </a:rPr>
              <a:t> es traducción de un verbo griego que significa «considerar en el sentido de tomar en cuenta».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debemos seguir considerando siempre? Dos verdades: una positiva y otra negativa (</a:t>
            </a:r>
            <a:r>
              <a:rPr lang="es-PR" dirty="0">
                <a:solidFill>
                  <a:srgbClr val="FF0000"/>
                </a:solidFill>
                <a:latin typeface="Candara" panose="020E0502030303020204" pitchFamily="34" charset="0"/>
              </a:rPr>
              <a:t>v. 11</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181080142"/>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¿En quién debemos considerar esas verdades? ¿En quién son válidas y efectivas?</a:t>
            </a:r>
          </a:p>
          <a:p>
            <a:r>
              <a:rPr lang="es-PR" dirty="0">
                <a:latin typeface="Candara" panose="020E0502030303020204" pitchFamily="34" charset="0"/>
              </a:rPr>
              <a:t>¿Por qué cree que es significativo esto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4041860709"/>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66</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srcRect r="11765"/>
          <a:stretch/>
        </p:blipFill>
        <p:spPr>
          <a:xfrm>
            <a:off x="0" y="1666875"/>
            <a:ext cx="9144000" cy="5213585"/>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305799" cy="47958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No reine, pues, el pecado en vuestro cuerpo mortal, de modo que lo obedezcáis en sus concupiscencias; ni tampoco presentéis vuestros miembros al pecado como instrumentos de iniquidad, sino presentaos vosotros mismos a Dios como vivos de entre los muertos, y vuestros miembros a Dios como instrumentos de justicia. Porque el pecado no se enseñoreará de vosotros; pues no estáis bajo la ley, sino bajo la gracia.</a:t>
            </a:r>
            <a:r>
              <a:rPr lang="es-PR" dirty="0">
                <a:latin typeface="Candara" panose="020E0502030303020204" pitchFamily="34" charset="0"/>
              </a:rPr>
              <a:t>” </a:t>
            </a:r>
            <a:r>
              <a:rPr lang="es-PR" dirty="0">
                <a:solidFill>
                  <a:srgbClr val="FF0000"/>
                </a:solidFill>
                <a:latin typeface="Candara" panose="020E0502030303020204" pitchFamily="34" charset="0"/>
              </a:rPr>
              <a:t>(Romanos 6.12–14, RVR60) </a:t>
            </a:r>
          </a:p>
        </p:txBody>
      </p:sp>
    </p:spTree>
    <p:extLst>
      <p:ext uri="{BB962C8B-B14F-4D97-AF65-F5344CB8AC3E}">
        <p14:creationId xmlns:p14="http://schemas.microsoft.com/office/powerpoint/2010/main" val="3042885970"/>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20000"/>
          </a:bodyPr>
          <a:lstStyle/>
          <a:p>
            <a:r>
              <a:rPr lang="es-PR" dirty="0">
                <a:solidFill>
                  <a:srgbClr val="FF0000"/>
                </a:solidFill>
                <a:latin typeface="Candara" panose="020E0502030303020204" pitchFamily="34" charset="0"/>
              </a:rPr>
              <a:t>6:12</a:t>
            </a:r>
            <a:r>
              <a:rPr lang="es-PR" dirty="0">
                <a:latin typeface="Candara" panose="020E0502030303020204" pitchFamily="34" charset="0"/>
              </a:rPr>
              <a:t> Vimos en </a:t>
            </a:r>
            <a:r>
              <a:rPr lang="es-PR" dirty="0">
                <a:solidFill>
                  <a:srgbClr val="FF0000"/>
                </a:solidFill>
                <a:latin typeface="Candara" panose="020E0502030303020204" pitchFamily="34" charset="0"/>
              </a:rPr>
              <a:t>6:6</a:t>
            </a:r>
            <a:r>
              <a:rPr lang="es-PR" dirty="0">
                <a:latin typeface="Candara" panose="020E0502030303020204" pitchFamily="34" charset="0"/>
              </a:rPr>
              <a:t> que nuestro viejo hombre fue crucificado para que el pecado, como tirano reinante, pudiese ser echado fuera, de modo que ya no fuésemos más los impotentes cautivos del pecado. </a:t>
            </a:r>
            <a:endParaRPr lang="es-PR" dirty="0" smtClean="0">
              <a:latin typeface="Candara" panose="020E0502030303020204" pitchFamily="34" charset="0"/>
            </a:endParaRPr>
          </a:p>
          <a:p>
            <a:r>
              <a:rPr lang="es-PR" dirty="0" smtClean="0">
                <a:latin typeface="Candara" panose="020E0502030303020204" pitchFamily="34" charset="0"/>
              </a:rPr>
              <a:t>Ahora </a:t>
            </a:r>
            <a:r>
              <a:rPr lang="es-PR" dirty="0">
                <a:latin typeface="Candara" panose="020E0502030303020204" pitchFamily="34" charset="0"/>
              </a:rPr>
              <a:t>la exhortación práctica se basa en lo que es posicionalmente cierto.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37500"/>
          <a:stretch/>
        </p:blipFill>
        <p:spPr>
          <a:xfrm>
            <a:off x="5410200" y="1828801"/>
            <a:ext cx="3733800" cy="5029200"/>
          </a:xfrm>
          <a:prstGeom prst="rect">
            <a:avLst/>
          </a:prstGeom>
        </p:spPr>
      </p:pic>
    </p:spTree>
    <p:extLst>
      <p:ext uri="{BB962C8B-B14F-4D97-AF65-F5344CB8AC3E}">
        <p14:creationId xmlns:p14="http://schemas.microsoft.com/office/powerpoint/2010/main" val="3119781261"/>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latin typeface="Candara" panose="020E0502030303020204" pitchFamily="34" charset="0"/>
              </a:rPr>
              <a:t>No </a:t>
            </a:r>
            <a:r>
              <a:rPr lang="es-PR" dirty="0">
                <a:latin typeface="Candara" panose="020E0502030303020204" pitchFamily="34" charset="0"/>
              </a:rPr>
              <a:t>deberíamos dejar que reine, pues, el pecado en nuestro cuerpo mortal obedeciendo a sus malvados deseos.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Calvario concluyó el reinado del pecado por medio de la muerte.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42763" b="1488"/>
          <a:stretch/>
        </p:blipFill>
        <p:spPr>
          <a:xfrm>
            <a:off x="5257800" y="1828801"/>
            <a:ext cx="3896032" cy="5029200"/>
          </a:xfrm>
          <a:prstGeom prst="rect">
            <a:avLst/>
          </a:prstGeom>
        </p:spPr>
      </p:pic>
    </p:spTree>
    <p:extLst>
      <p:ext uri="{BB962C8B-B14F-4D97-AF65-F5344CB8AC3E}">
        <p14:creationId xmlns:p14="http://schemas.microsoft.com/office/powerpoint/2010/main" val="3753800584"/>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6 y 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92500" lnSpcReduction="10000"/>
          </a:bodyPr>
          <a:lstStyle/>
          <a:p>
            <a:r>
              <a:rPr lang="es-PR" dirty="0">
                <a:latin typeface="Candara" panose="020E0502030303020204" pitchFamily="34" charset="0"/>
              </a:rPr>
              <a:t>La enseñanza doctrinal acerca de la justificación por fe concluye con la verdad de que </a:t>
            </a:r>
            <a:r>
              <a:rPr lang="es-PR" b="1" dirty="0">
                <a:latin typeface="Candara" panose="020E0502030303020204" pitchFamily="34" charset="0"/>
              </a:rPr>
              <a:t>la salvación por fe produce una vida santa </a:t>
            </a:r>
            <a:r>
              <a:rPr lang="es-PR" dirty="0">
                <a:latin typeface="Candara" panose="020E0502030303020204" pitchFamily="34" charset="0"/>
              </a:rPr>
              <a:t>(</a:t>
            </a:r>
            <a:r>
              <a:rPr lang="es-PR" dirty="0">
                <a:solidFill>
                  <a:srgbClr val="FF0000"/>
                </a:solidFill>
                <a:latin typeface="Candara" panose="020E0502030303020204" pitchFamily="34" charset="0"/>
              </a:rPr>
              <a:t>6:1–8:39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esta clase de salvación no tenemos el poder necesario para satisfacer las exigencias de Dios. Ahora, en Cristo, Dios nos da poder para cumplirlas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46591"/>
          <a:stretch/>
        </p:blipFill>
        <p:spPr>
          <a:xfrm>
            <a:off x="5562600" y="1828800"/>
            <a:ext cx="3581400" cy="5029200"/>
          </a:xfrm>
          <a:prstGeom prst="rect">
            <a:avLst/>
          </a:prstGeom>
        </p:spPr>
      </p:pic>
    </p:spTree>
    <p:extLst>
      <p:ext uri="{BB962C8B-B14F-4D97-AF65-F5344CB8AC3E}">
        <p14:creationId xmlns:p14="http://schemas.microsoft.com/office/powerpoint/2010/main" val="2575483367"/>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latin typeface="Candara" panose="020E0502030303020204" pitchFamily="34" charset="0"/>
              </a:rPr>
              <a:t>Ahora </a:t>
            </a:r>
            <a:r>
              <a:rPr lang="es-PR" dirty="0">
                <a:latin typeface="Candara" panose="020E0502030303020204" pitchFamily="34" charset="0"/>
              </a:rPr>
              <a:t>hemos de llevar a cabo esto en la práctica.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precisa de nuestra cooperación. </a:t>
            </a:r>
            <a:endParaRPr lang="es-PR" dirty="0" smtClean="0">
              <a:latin typeface="Candara" panose="020E0502030303020204" pitchFamily="34" charset="0"/>
            </a:endParaRPr>
          </a:p>
          <a:p>
            <a:r>
              <a:rPr lang="es-PR" dirty="0" smtClean="0">
                <a:latin typeface="Candara" panose="020E0502030303020204" pitchFamily="34" charset="0"/>
              </a:rPr>
              <a:t>Sólo </a:t>
            </a:r>
            <a:r>
              <a:rPr lang="es-PR" dirty="0">
                <a:latin typeface="Candara" panose="020E0502030303020204" pitchFamily="34" charset="0"/>
              </a:rPr>
              <a:t>Dios puede hacernos santos, pero no lo hará sin nuestra involucración de corazón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40456" r="7065"/>
          <a:stretch/>
        </p:blipFill>
        <p:spPr>
          <a:xfrm>
            <a:off x="5181600" y="1828800"/>
            <a:ext cx="3962400" cy="5029200"/>
          </a:xfrm>
          <a:prstGeom prst="rect">
            <a:avLst/>
          </a:prstGeom>
        </p:spPr>
      </p:pic>
    </p:spTree>
    <p:extLst>
      <p:ext uri="{BB962C8B-B14F-4D97-AF65-F5344CB8AC3E}">
        <p14:creationId xmlns:p14="http://schemas.microsoft.com/office/powerpoint/2010/main" val="4268411082"/>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l="48529" r="11765"/>
          <a:stretch/>
        </p:blipFill>
        <p:spPr>
          <a:xfrm>
            <a:off x="5156998" y="1828800"/>
            <a:ext cx="3987001" cy="505166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807749" cy="4795838"/>
          </a:xfrm>
        </p:spPr>
        <p:txBody>
          <a:bodyPr>
            <a:normAutofit/>
          </a:bodyPr>
          <a:lstStyle/>
          <a:p>
            <a:r>
              <a:rPr lang="es-PR" dirty="0">
                <a:solidFill>
                  <a:srgbClr val="FF0000"/>
                </a:solidFill>
                <a:latin typeface="Candara" panose="020E0502030303020204" pitchFamily="34" charset="0"/>
              </a:rPr>
              <a:t>6:13</a:t>
            </a:r>
            <a:r>
              <a:rPr lang="es-PR" dirty="0">
                <a:latin typeface="Candara" panose="020E0502030303020204" pitchFamily="34" charset="0"/>
              </a:rPr>
              <a:t> Eso nos lleva a la tercera palabra clave en este capítulo: </a:t>
            </a:r>
            <a:r>
              <a:rPr lang="es-PR" b="1" dirty="0">
                <a:latin typeface="Candara" panose="020E0502030303020204" pitchFamily="34" charset="0"/>
              </a:rPr>
              <a:t>presentar. </a:t>
            </a:r>
            <a:endParaRPr lang="es-PR" b="1"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debemos presentar los miembros de nuestro cuerpo al pecado, para ser empleados como armas o instrumentos de iniquidad. </a:t>
            </a:r>
            <a:endParaRPr lang="es-PR" dirty="0" smtClean="0">
              <a:latin typeface="Candara" panose="020E0502030303020204" pitchFamily="34" charset="0"/>
            </a:endParaRPr>
          </a:p>
        </p:txBody>
      </p:sp>
    </p:spTree>
    <p:extLst>
      <p:ext uri="{BB962C8B-B14F-4D97-AF65-F5344CB8AC3E}">
        <p14:creationId xmlns:p14="http://schemas.microsoft.com/office/powerpoint/2010/main" val="4062279759"/>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l="48529" r="11765"/>
          <a:stretch/>
        </p:blipFill>
        <p:spPr>
          <a:xfrm>
            <a:off x="5156998" y="1828800"/>
            <a:ext cx="3987001" cy="505166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10000"/>
          </a:bodyPr>
          <a:lstStyle/>
          <a:p>
            <a:r>
              <a:rPr lang="es-PR" dirty="0" smtClean="0">
                <a:latin typeface="Candara" panose="020E0502030303020204" pitchFamily="34" charset="0"/>
              </a:rPr>
              <a:t>Nuestra </a:t>
            </a:r>
            <a:r>
              <a:rPr lang="es-PR" dirty="0">
                <a:latin typeface="Candara" panose="020E0502030303020204" pitchFamily="34" charset="0"/>
              </a:rPr>
              <a:t>obligación es volver el control de nuestros miembros a Dios, para ser usados en la causa de la justicia. </a:t>
            </a:r>
            <a:endParaRPr lang="es-PR" dirty="0" smtClean="0">
              <a:latin typeface="Candara" panose="020E0502030303020204" pitchFamily="34" charset="0"/>
            </a:endParaRPr>
          </a:p>
          <a:p>
            <a:r>
              <a:rPr lang="es-PR" dirty="0" smtClean="0">
                <a:latin typeface="Candara" panose="020E0502030303020204" pitchFamily="34" charset="0"/>
              </a:rPr>
              <a:t>A </a:t>
            </a:r>
            <a:r>
              <a:rPr lang="es-PR" dirty="0">
                <a:latin typeface="Candara" panose="020E0502030303020204" pitchFamily="34" charset="0"/>
              </a:rPr>
              <a:t>fin de cuentas, hemos sido levantados de la muerte a la vida; y, como se nos recuerda en </a:t>
            </a:r>
            <a:r>
              <a:rPr lang="es-PR" dirty="0">
                <a:solidFill>
                  <a:srgbClr val="FF0000"/>
                </a:solidFill>
                <a:latin typeface="Candara" panose="020E0502030303020204" pitchFamily="34" charset="0"/>
              </a:rPr>
              <a:t>6:4</a:t>
            </a:r>
            <a:r>
              <a:rPr lang="es-PR" dirty="0">
                <a:latin typeface="Candara" panose="020E0502030303020204" pitchFamily="34" charset="0"/>
              </a:rPr>
              <a:t>, deberíamos andar en novedad de vida</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344373821"/>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10000"/>
          </a:bodyPr>
          <a:lstStyle/>
          <a:p>
            <a:r>
              <a:rPr lang="es-PR" dirty="0">
                <a:solidFill>
                  <a:srgbClr val="FF0000"/>
                </a:solidFill>
                <a:latin typeface="Candara" panose="020E0502030303020204" pitchFamily="34" charset="0"/>
              </a:rPr>
              <a:t>6:14</a:t>
            </a:r>
            <a:r>
              <a:rPr lang="es-PR" dirty="0">
                <a:latin typeface="Candara" panose="020E0502030303020204" pitchFamily="34" charset="0"/>
              </a:rPr>
              <a:t> Ahora se nos da otra razón por la que el pecado no se enseñoreará de nosotros como creyentes.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primera razón era que nuestro viejo hombre fue crucificado con Cristo (</a:t>
            </a:r>
            <a:r>
              <a:rPr lang="es-PR" dirty="0">
                <a:solidFill>
                  <a:srgbClr val="FF0000"/>
                </a:solidFill>
                <a:latin typeface="Candara" panose="020E0502030303020204" pitchFamily="34" charset="0"/>
              </a:rPr>
              <a:t>6:6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segunda razón es que no estamos bajo la ley, sino bajo la gracia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6437" r="14942"/>
          <a:stretch/>
        </p:blipFill>
        <p:spPr>
          <a:xfrm>
            <a:off x="5257800" y="1803334"/>
            <a:ext cx="3886200" cy="5054666"/>
          </a:xfrm>
          <a:prstGeom prst="rect">
            <a:avLst/>
          </a:prstGeom>
        </p:spPr>
      </p:pic>
    </p:spTree>
    <p:extLst>
      <p:ext uri="{BB962C8B-B14F-4D97-AF65-F5344CB8AC3E}">
        <p14:creationId xmlns:p14="http://schemas.microsoft.com/office/powerpoint/2010/main" val="836281966"/>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20000"/>
          </a:bodyPr>
          <a:lstStyle/>
          <a:p>
            <a:r>
              <a:rPr lang="es-PR" dirty="0">
                <a:latin typeface="Candara" panose="020E0502030303020204" pitchFamily="34" charset="0"/>
              </a:rPr>
              <a:t>El pecado tiene el dominio sobre una persona que está bajo la ley.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Por qué? Porque la ley le dice lo que debe hacer, pero no le da poder para hacerlo.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la ley agita los deseos latentes en la naturaleza humana caída para hacer lo que está prohibido.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la vieja historia de que «el fruto prohibido es dulce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4724400" y="1676401"/>
            <a:ext cx="4451351" cy="5010150"/>
          </a:xfrm>
          <a:prstGeom prst="rect">
            <a:avLst/>
          </a:prstGeom>
        </p:spPr>
      </p:pic>
    </p:spTree>
    <p:extLst>
      <p:ext uri="{BB962C8B-B14F-4D97-AF65-F5344CB8AC3E}">
        <p14:creationId xmlns:p14="http://schemas.microsoft.com/office/powerpoint/2010/main" val="2155315188"/>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a:latin typeface="Candara" panose="020E0502030303020204" pitchFamily="34" charset="0"/>
              </a:rPr>
              <a:t>El pecado no se enseñoreará de la persona que está bajo la gracia.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creyente ha muerto al pecado. </a:t>
            </a:r>
          </a:p>
          <a:p>
            <a:r>
              <a:rPr lang="es-PR" dirty="0" smtClean="0">
                <a:latin typeface="Candara" panose="020E0502030303020204" pitchFamily="34" charset="0"/>
              </a:rPr>
              <a:t>Ha </a:t>
            </a:r>
            <a:r>
              <a:rPr lang="es-PR" dirty="0">
                <a:latin typeface="Candara" panose="020E0502030303020204" pitchFamily="34" charset="0"/>
              </a:rPr>
              <a:t>recibido el Espíritu Santo morando en él como el poder para una vida santa.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26437" r="14942"/>
          <a:stretch/>
        </p:blipFill>
        <p:spPr>
          <a:xfrm>
            <a:off x="5257800" y="1803334"/>
            <a:ext cx="3886200" cy="5054666"/>
          </a:xfrm>
          <a:prstGeom prst="rect">
            <a:avLst/>
          </a:prstGeom>
        </p:spPr>
      </p:pic>
    </p:spTree>
    <p:extLst>
      <p:ext uri="{BB962C8B-B14F-4D97-AF65-F5344CB8AC3E}">
        <p14:creationId xmlns:p14="http://schemas.microsoft.com/office/powerpoint/2010/main" val="2329074963"/>
      </p:ext>
    </p:extLst>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Instrumentos de justicia</a:t>
            </a:r>
            <a:br>
              <a:rPr lang="es-PR" sz="4800" dirty="0">
                <a:latin typeface="Candara" panose="020E0502030303020204" pitchFamily="34" charset="0"/>
                <a:cs typeface="Calibri" pitchFamily="34" charset="0"/>
              </a:rPr>
            </a:br>
            <a:r>
              <a:rPr lang="es-PR" sz="4800" dirty="0">
                <a:solidFill>
                  <a:srgbClr val="FF0000"/>
                </a:solidFill>
                <a:latin typeface="Candara" panose="020E0502030303020204" pitchFamily="34" charset="0"/>
                <a:cs typeface="Calibri" pitchFamily="34" charset="0"/>
              </a:rPr>
              <a:t>Romanos 6.12-14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smtClean="0">
                <a:latin typeface="Candara" panose="020E0502030303020204" pitchFamily="34" charset="0"/>
              </a:rPr>
              <a:t>Y </a:t>
            </a:r>
            <a:r>
              <a:rPr lang="es-PR" dirty="0">
                <a:latin typeface="Candara" panose="020E0502030303020204" pitchFamily="34" charset="0"/>
              </a:rPr>
              <a:t>está motivado por el amor por el Salvador, no por miedo al castigo.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gracia es lo único que realmente produce santidad.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26437" r="14942"/>
          <a:stretch/>
        </p:blipFill>
        <p:spPr>
          <a:xfrm>
            <a:off x="5257800" y="1803334"/>
            <a:ext cx="3886200" cy="5054666"/>
          </a:xfrm>
          <a:prstGeom prst="rect">
            <a:avLst/>
          </a:prstGeom>
        </p:spPr>
      </p:pic>
    </p:spTree>
    <p:extLst>
      <p:ext uri="{BB962C8B-B14F-4D97-AF65-F5344CB8AC3E}">
        <p14:creationId xmlns:p14="http://schemas.microsoft.com/office/powerpoint/2010/main" val="2241146110"/>
      </p:ext>
    </p:extLst>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En los versículos </a:t>
            </a:r>
            <a:r>
              <a:rPr lang="es-PR" dirty="0">
                <a:solidFill>
                  <a:srgbClr val="FF0000"/>
                </a:solidFill>
                <a:latin typeface="Candara" panose="020E0502030303020204" pitchFamily="34" charset="0"/>
              </a:rPr>
              <a:t>12</a:t>
            </a:r>
            <a:r>
              <a:rPr lang="es-PR" dirty="0">
                <a:latin typeface="Candara" panose="020E0502030303020204" pitchFamily="34" charset="0"/>
              </a:rPr>
              <a:t> al </a:t>
            </a:r>
            <a:r>
              <a:rPr lang="es-PR" dirty="0">
                <a:solidFill>
                  <a:srgbClr val="FF0000"/>
                </a:solidFill>
                <a:latin typeface="Candara" panose="020E0502030303020204" pitchFamily="34" charset="0"/>
              </a:rPr>
              <a:t>14</a:t>
            </a:r>
            <a:r>
              <a:rPr lang="es-PR" dirty="0">
                <a:latin typeface="Candara" panose="020E0502030303020204" pitchFamily="34" charset="0"/>
              </a:rPr>
              <a:t>, Pablo nos indica el segundo paso que debemos dar para enfrentar el poder del pecado.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paso incluye dos no y dos sí</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11134148"/>
      </p:ext>
    </p:extLst>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significan estas afirmaciones y estas prohibiciones?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no lo ha hecho antes, trate de expresarlas nuevamente abajo en sus propias palabras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1369895119"/>
      </p:ext>
    </p:extLst>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anose="020E0502030303020204" pitchFamily="34" charset="0"/>
                <a:cs typeface="Calibri" pitchFamily="34" charset="0"/>
              </a:rPr>
              <a:t>¡Pensemos!</a:t>
            </a:r>
            <a:endParaRPr lang="es-PR" sz="6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Lea de nuevo estos mandamientos.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A quién se le dice que debe hacer o dejar de hacer algo? </a:t>
            </a:r>
            <a:r>
              <a:rPr lang="es-PR" dirty="0" smtClean="0">
                <a:latin typeface="Candara" panose="020E0502030303020204" pitchFamily="34" charset="0"/>
              </a:rPr>
              <a:t>____________. </a:t>
            </a:r>
          </a:p>
          <a:p>
            <a:r>
              <a:rPr lang="es-PR" dirty="0" smtClean="0">
                <a:latin typeface="Candara" panose="020E0502030303020204" pitchFamily="34" charset="0"/>
              </a:rPr>
              <a:t>¿</a:t>
            </a:r>
            <a:r>
              <a:rPr lang="es-PR" dirty="0">
                <a:latin typeface="Candara" panose="020E0502030303020204" pitchFamily="34" charset="0"/>
              </a:rPr>
              <a:t>Qué le dice esto acerca de nuestras capacidades y responsabilidades en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56478" y="1828800"/>
            <a:ext cx="3187521" cy="5029200"/>
          </a:xfrm>
          <a:prstGeom prst="rect">
            <a:avLst/>
          </a:prstGeom>
        </p:spPr>
      </p:pic>
    </p:spTree>
    <p:extLst>
      <p:ext uri="{BB962C8B-B14F-4D97-AF65-F5344CB8AC3E}">
        <p14:creationId xmlns:p14="http://schemas.microsoft.com/office/powerpoint/2010/main" val="2294125808"/>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 Romanos 6 y 7</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410200" cy="4719638"/>
          </a:xfrm>
        </p:spPr>
        <p:txBody>
          <a:bodyPr>
            <a:normAutofit fontScale="92500" lnSpcReduction="10000"/>
          </a:bodyPr>
          <a:lstStyle/>
          <a:p>
            <a:r>
              <a:rPr lang="es-PR" dirty="0">
                <a:latin typeface="Candara" panose="020E0502030303020204" pitchFamily="34" charset="0"/>
              </a:rPr>
              <a:t>Pablo utilizó este argumento para contestar las objeciones de algunos que decían que si la salvación es por fe, entonces uno puede vivir como se le dé la gana. </a:t>
            </a:r>
            <a:endParaRPr lang="es-PR" dirty="0" smtClean="0">
              <a:latin typeface="Candara" panose="020E0502030303020204" pitchFamily="34" charset="0"/>
            </a:endParaRPr>
          </a:p>
          <a:p>
            <a:r>
              <a:rPr lang="es-PR" dirty="0" smtClean="0">
                <a:latin typeface="Candara" panose="020E0502030303020204" pitchFamily="34" charset="0"/>
              </a:rPr>
              <a:t>Desarrolla </a:t>
            </a:r>
            <a:r>
              <a:rPr lang="es-PR" dirty="0">
                <a:latin typeface="Candara" panose="020E0502030303020204" pitchFamily="34" charset="0"/>
              </a:rPr>
              <a:t>este tema analizando tres objeciones que se presentan comúnmente a las buenas nuevas de la salvación por fe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r="44331"/>
          <a:stretch/>
        </p:blipFill>
        <p:spPr>
          <a:xfrm>
            <a:off x="5410200" y="1827610"/>
            <a:ext cx="3733800" cy="5030390"/>
          </a:xfrm>
          <a:prstGeom prst="rect">
            <a:avLst/>
          </a:prstGeom>
        </p:spPr>
      </p:pic>
    </p:spTree>
    <p:extLst>
      <p:ext uri="{BB962C8B-B14F-4D97-AF65-F5344CB8AC3E}">
        <p14:creationId xmlns:p14="http://schemas.microsoft.com/office/powerpoint/2010/main" val="1868401293"/>
      </p:ext>
    </p:extLst>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El precio del perdón.</a:t>
            </a:r>
          </a:p>
          <a:p>
            <a:pPr lvl="1"/>
            <a:r>
              <a:rPr lang="es-PR" dirty="0" smtClean="0">
                <a:latin typeface="Candara" panose="020E0502030303020204" pitchFamily="34" charset="0"/>
              </a:rPr>
              <a:t>El tema de las indulgencias fue el hecho que desencadenó la Reforma Protestante.</a:t>
            </a:r>
          </a:p>
          <a:p>
            <a:pPr lvl="1"/>
            <a:r>
              <a:rPr lang="es-PR" dirty="0" smtClean="0">
                <a:latin typeface="Candara" panose="020E0502030303020204" pitchFamily="34" charset="0"/>
              </a:rPr>
              <a:t>La Iglesia Católica traficaba con las indulgencias para obtener dinero a cambio.</a:t>
            </a:r>
          </a:p>
          <a:p>
            <a:pPr lvl="1"/>
            <a:r>
              <a:rPr lang="es-PR" dirty="0" smtClean="0">
                <a:latin typeface="Candara" panose="020E0502030303020204" pitchFamily="34" charset="0"/>
              </a:rPr>
              <a:t>La verdad bíblica enseña que Cristo ya pagó el precio de la salvación al morir voluntariamente por nosotros en la cruz.</a:t>
            </a:r>
          </a:p>
        </p:txBody>
      </p:sp>
      <p:pic>
        <p:nvPicPr>
          <p:cNvPr id="8" name="Picture 7"/>
          <p:cNvPicPr>
            <a:picLocks noChangeAspect="1"/>
          </p:cNvPicPr>
          <p:nvPr/>
        </p:nvPicPr>
        <p:blipFill rotWithShape="1">
          <a:blip r:embed="rId3" cstate="screen">
            <a:lum contrast="11000"/>
            <a:extLst>
              <a:ext uri="{28A0092B-C50C-407E-A947-70E740481C1C}">
                <a14:useLocalDpi xmlns:a14="http://schemas.microsoft.com/office/drawing/2010/main"/>
              </a:ext>
            </a:extLst>
          </a:blip>
          <a:srcRect/>
          <a:stretch/>
        </p:blipFill>
        <p:spPr>
          <a:xfrm>
            <a:off x="6500350" y="-13832"/>
            <a:ext cx="2643650" cy="1766432"/>
          </a:xfrm>
          <a:prstGeom prst="rect">
            <a:avLst/>
          </a:prstGeom>
        </p:spPr>
      </p:pic>
    </p:spTree>
    <p:extLst>
      <p:ext uri="{BB962C8B-B14F-4D97-AF65-F5344CB8AC3E}">
        <p14:creationId xmlns:p14="http://schemas.microsoft.com/office/powerpoint/2010/main" val="85493494"/>
      </p:ext>
    </p:extLst>
  </p:cSld>
  <p:clrMapOvr>
    <a:masterClrMapping/>
  </p:clrMapOvr>
  <p:transition>
    <p:fade thruBlk="1"/>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r>
              <a:rPr lang="es-PR" b="1" dirty="0" smtClean="0">
                <a:latin typeface="Candara" panose="020E0502030303020204" pitchFamily="34" charset="0"/>
              </a:rPr>
              <a:t>El valor del bautismo.</a:t>
            </a:r>
          </a:p>
          <a:p>
            <a:pPr lvl="1"/>
            <a:r>
              <a:rPr lang="es-PR" dirty="0" smtClean="0">
                <a:latin typeface="Candara" panose="020E0502030303020204" pitchFamily="34" charset="0"/>
              </a:rPr>
              <a:t>Debido a la excesiva discusión del bautismo por parte de muchos religiosos, se ha minimizado su valor, llegando a considerarlo como un símbolo.</a:t>
            </a:r>
          </a:p>
          <a:p>
            <a:pPr lvl="1"/>
            <a:r>
              <a:rPr lang="es-PR" dirty="0" smtClean="0">
                <a:latin typeface="Candara" panose="020E0502030303020204" pitchFamily="34" charset="0"/>
              </a:rPr>
              <a:t>En el NT nunca se le presenta como un acto opcional o como un rito irrelevante.</a:t>
            </a:r>
          </a:p>
          <a:p>
            <a:pPr lvl="1"/>
            <a:r>
              <a:rPr lang="es-PR" dirty="0" smtClean="0">
                <a:latin typeface="Candara" panose="020E0502030303020204" pitchFamily="34" charset="0"/>
              </a:rPr>
              <a:t>Lejos de eso, es un acto consecuente con la fe y la nueva vida en Cristo.</a:t>
            </a:r>
          </a:p>
          <a:p>
            <a:pPr lvl="1"/>
            <a:r>
              <a:rPr lang="es-PR" dirty="0" smtClean="0">
                <a:latin typeface="Candara" panose="020E0502030303020204" pitchFamily="34" charset="0"/>
              </a:rPr>
              <a:t>Debemos devolver su digno lugar a esta ordenanza tan importante.</a:t>
            </a:r>
          </a:p>
        </p:txBody>
      </p:sp>
      <p:pic>
        <p:nvPicPr>
          <p:cNvPr id="8" name="Picture 7"/>
          <p:cNvPicPr>
            <a:picLocks noChangeAspect="1"/>
          </p:cNvPicPr>
          <p:nvPr/>
        </p:nvPicPr>
        <p:blipFill rotWithShape="1">
          <a:blip r:embed="rId3" cstate="screen">
            <a:lum contrast="11000"/>
            <a:extLst>
              <a:ext uri="{28A0092B-C50C-407E-A947-70E740481C1C}">
                <a14:useLocalDpi xmlns:a14="http://schemas.microsoft.com/office/drawing/2010/main"/>
              </a:ext>
            </a:extLst>
          </a:blip>
          <a:srcRect/>
          <a:stretch/>
        </p:blipFill>
        <p:spPr>
          <a:xfrm>
            <a:off x="6500350" y="-13832"/>
            <a:ext cx="2643650" cy="1766432"/>
          </a:xfrm>
          <a:prstGeom prst="rect">
            <a:avLst/>
          </a:prstGeom>
        </p:spPr>
      </p:pic>
    </p:spTree>
    <p:extLst>
      <p:ext uri="{BB962C8B-B14F-4D97-AF65-F5344CB8AC3E}">
        <p14:creationId xmlns:p14="http://schemas.microsoft.com/office/powerpoint/2010/main" val="3833018979"/>
      </p:ext>
    </p:extLst>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82</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err="1" smtClean="0">
                <a:latin typeface="Candara" panose="020E0502030303020204" pitchFamily="34" charset="0"/>
                <a:cs typeface="Calibri" pitchFamily="34" charset="0"/>
              </a:rPr>
              <a:t>Lc</a:t>
            </a:r>
            <a:r>
              <a:rPr lang="es-PR" sz="1400" noProof="0" dirty="0" smtClean="0">
                <a:latin typeface="Candara" panose="020E0502030303020204" pitchFamily="34" charset="0"/>
                <a:cs typeface="Calibri" pitchFamily="34" charset="0"/>
              </a:rPr>
              <a:t> 6.20-26).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err="1" smtClean="0">
                <a:latin typeface="Candara" panose="020E0502030303020204" pitchFamily="34" charset="0"/>
                <a:cs typeface="Calibri" pitchFamily="34" charset="0"/>
              </a:rPr>
              <a:t>Exodo</a:t>
            </a:r>
            <a:r>
              <a:rPr lang="es-PR" sz="1400" dirty="0" smtClean="0">
                <a:latin typeface="Candara" panose="020E0502030303020204" pitchFamily="34" charset="0"/>
                <a:cs typeface="Calibri" pitchFamily="34" charset="0"/>
              </a:rPr>
              <a:t>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a:t>
            </a:r>
            <a:r>
              <a:rPr lang="es-PR" sz="1400" dirty="0" err="1" smtClean="0">
                <a:latin typeface="Candara" panose="020E0502030303020204" pitchFamily="34" charset="0"/>
                <a:cs typeface="Calibri" pitchFamily="34" charset="0"/>
              </a:rPr>
              <a:t>Espa±a</a:t>
            </a:r>
            <a:r>
              <a:rPr lang="es-PR" sz="1400" dirty="0" smtClean="0">
                <a:latin typeface="Candara" panose="020E0502030303020204" pitchFamily="34" charset="0"/>
                <a:cs typeface="Calibri" pitchFamily="34" charset="0"/>
              </a:rPr>
              <a:t>: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Job.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Hispano tomo 7: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a:t>
            </a:r>
            <a:r>
              <a:rPr lang="es-PR" sz="1400" dirty="0" err="1">
                <a:latin typeface="Candara" panose="020E0502030303020204" pitchFamily="34" charset="0"/>
                <a:cs typeface="Calibri" pitchFamily="34" charset="0"/>
              </a:rPr>
              <a:t>Encyclopedia</a:t>
            </a:r>
            <a:r>
              <a:rPr lang="es-PR" sz="1400" dirty="0">
                <a:latin typeface="Candara" panose="020E0502030303020204" pitchFamily="34" charset="0"/>
                <a:cs typeface="Calibri" pitchFamily="34" charset="0"/>
              </a:rPr>
              <a:t> of </a:t>
            </a:r>
            <a:r>
              <a:rPr lang="es-PR" sz="1400" dirty="0" err="1">
                <a:latin typeface="Candara" panose="020E0502030303020204" pitchFamily="34" charset="0"/>
                <a:cs typeface="Calibri" pitchFamily="34" charset="0"/>
              </a:rPr>
              <a:t>Bible</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Difficulties</a:t>
            </a:r>
            <a:r>
              <a:rPr lang="es-PR" sz="1400" dirty="0">
                <a:latin typeface="Candara" panose="020E0502030303020204" pitchFamily="34" charset="0"/>
                <a:cs typeface="Calibri" pitchFamily="34" charset="0"/>
              </a:rPr>
              <a:t>, “Enciclopedia de dificultades bíblicas”. Grand Rapids: </a:t>
            </a:r>
            <a:r>
              <a:rPr lang="es-PR" sz="1400" dirty="0" err="1">
                <a:latin typeface="Candara" panose="020E0502030303020204" pitchFamily="34" charset="0"/>
                <a:cs typeface="Calibri" pitchFamily="34" charset="0"/>
              </a:rPr>
              <a:t>Zondervan</a:t>
            </a:r>
            <a:r>
              <a:rPr lang="es-PR" sz="1400" dirty="0">
                <a:latin typeface="Candara" panose="020E0502030303020204" pitchFamily="34" charset="0"/>
                <a:cs typeface="Calibri" pitchFamily="34" charset="0"/>
              </a:rPr>
              <a:t> Publishing </a:t>
            </a:r>
            <a:r>
              <a:rPr lang="es-PR" sz="1400" dirty="0" err="1">
                <a:latin typeface="Candara" panose="020E0502030303020204" pitchFamily="34" charset="0"/>
                <a:cs typeface="Calibri" pitchFamily="34" charset="0"/>
              </a:rPr>
              <a:t>House</a:t>
            </a:r>
            <a:r>
              <a:rPr lang="es-PR" sz="1400" dirty="0">
                <a:latin typeface="Candara" panose="020E0502030303020204" pitchFamily="34" charset="0"/>
                <a:cs typeface="Calibri" pitchFamily="34" charset="0"/>
              </a:rPr>
              <a:t>, 1982, p. 252</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Porter</a:t>
            </a:r>
            <a:r>
              <a:rPr lang="es-PR" sz="1400" dirty="0">
                <a:latin typeface="Candara" panose="020E0502030303020204" pitchFamily="34" charset="0"/>
                <a:cs typeface="Calibri" pitchFamily="34" charset="0"/>
              </a:rPr>
              <a:t>, Rafael. Estudios </a:t>
            </a:r>
            <a:r>
              <a:rPr lang="es-PR" sz="1400" dirty="0" err="1">
                <a:latin typeface="Candara" panose="020E0502030303020204" pitchFamily="34" charset="0"/>
                <a:cs typeface="Calibri" pitchFamily="34" charset="0"/>
              </a:rPr>
              <a:t>Bı́blicos</a:t>
            </a:r>
            <a:r>
              <a:rPr lang="es-PR" sz="1400" dirty="0">
                <a:latin typeface="Candara" panose="020E0502030303020204" pitchFamily="34" charset="0"/>
                <a:cs typeface="Calibri" pitchFamily="34" charset="0"/>
              </a:rPr>
              <a:t> ELA: Salvos por la fe (Romanos parte I). Puebla, Pue., </a:t>
            </a:r>
            <a:r>
              <a:rPr lang="es-PR" sz="1400" dirty="0" err="1">
                <a:latin typeface="Candara" panose="020E0502030303020204" pitchFamily="34" charset="0"/>
                <a:cs typeface="Calibri" pitchFamily="34" charset="0"/>
              </a:rPr>
              <a:t>México</a:t>
            </a:r>
            <a:r>
              <a:rPr lang="es-PR" sz="1400" dirty="0">
                <a:latin typeface="Candara" panose="020E0502030303020204" pitchFamily="34" charset="0"/>
                <a:cs typeface="Calibri" pitchFamily="34" charset="0"/>
              </a:rPr>
              <a:t>: Ediciones Las </a:t>
            </a:r>
            <a:r>
              <a:rPr lang="es-PR" sz="1400" dirty="0" err="1">
                <a:latin typeface="Candara" panose="020E0502030303020204" pitchFamily="34" charset="0"/>
                <a:cs typeface="Calibri" pitchFamily="34" charset="0"/>
              </a:rPr>
              <a:t>Américas</a:t>
            </a:r>
            <a:r>
              <a:rPr lang="es-PR" sz="1400" dirty="0">
                <a:latin typeface="Candara" panose="020E0502030303020204" pitchFamily="34" charset="0"/>
                <a:cs typeface="Calibri" pitchFamily="34" charset="0"/>
              </a:rPr>
              <a:t>, A. C., 1987.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lvl="1" indent="0">
              <a:buClr>
                <a:schemeClr val="folHlink"/>
              </a:buClr>
              <a:buSzPct val="60000"/>
              <a:buNone/>
            </a:pPr>
            <a:r>
              <a:rPr lang="es-PR" sz="1400" dirty="0" smtClean="0">
                <a:latin typeface="Candara" panose="020E0502030303020204" pitchFamily="34" charset="0"/>
                <a:cs typeface="Calibri" pitchFamily="34" charset="0"/>
                <a:hlinkClick r:id="rId3"/>
              </a:rPr>
              <a:t>http://www.dsmedia.org/resources/illustrations/sweet-publishing/deuteronomy</a:t>
            </a: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82</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5362" name="Picture 2" descr="http://i0.wp.com/comuniondegracia.org/blog/wp-content/uploads/libre.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83</a:t>
            </a:fld>
            <a:endParaRPr lang="en-US">
              <a:solidFill>
                <a:srgbClr val="000000"/>
              </a:solidFill>
            </a:endParaRPr>
          </a:p>
        </p:txBody>
      </p:sp>
      <p:sp>
        <p:nvSpPr>
          <p:cNvPr id="238596" name="Rectangle 4"/>
          <p:cNvSpPr>
            <a:spLocks noGrp="1" noChangeArrowheads="1"/>
          </p:cNvSpPr>
          <p:nvPr>
            <p:ph type="body" sz="half" idx="4294967295"/>
          </p:nvPr>
        </p:nvSpPr>
        <p:spPr>
          <a:xfrm>
            <a:off x="0" y="851893"/>
            <a:ext cx="9144000" cy="2729508"/>
          </a:xfrm>
          <a:solidFill>
            <a:schemeClr val="tx1">
              <a:alpha val="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Victoria en el Espíritu</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(Romanos 8.1-39)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10 de febrero de 2015</a:t>
            </a:r>
            <a:endParaRPr lang="es-PR" sz="47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0"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84</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Muertos al pecado</a:t>
            </a:r>
            <a:br>
              <a:rPr lang="es-PR" sz="4800" dirty="0">
                <a:latin typeface="Candara" panose="020E0502030303020204" pitchFamily="34" charset="0"/>
                <a:cs typeface="Calibri" pitchFamily="34" charset="0"/>
              </a:rPr>
            </a:br>
            <a:r>
              <a:rPr lang="es-PR" dirty="0">
                <a:solidFill>
                  <a:srgbClr val="FF0000"/>
                </a:solidFill>
                <a:latin typeface="Candara" panose="020E0502030303020204" pitchFamily="34" charset="0"/>
                <a:cs typeface="Calibri" pitchFamily="34" charset="0"/>
              </a:rPr>
              <a:t>Romanos 6.1-4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9</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050" name="Picture 2" descr="https://theresaboudreau.files.wordpress.com/2014/04/cross.jpg"/>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 y="1651687"/>
            <a:ext cx="9144000" cy="520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4703</Words>
  <Application>Microsoft Office PowerPoint</Application>
  <PresentationFormat>On-screen Show (4:3)</PresentationFormat>
  <Paragraphs>617</Paragraphs>
  <Slides>84</Slides>
  <Notes>84</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84</vt:i4>
      </vt:variant>
    </vt:vector>
  </HeadingPairs>
  <TitlesOfParts>
    <vt:vector size="94"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Introducción a Romanos 6 y 7</vt:lpstr>
      <vt:lpstr>Introducción a Romanos 6 y 7</vt:lpstr>
      <vt:lpstr>Introducción a Romanos 6 y 7</vt:lpstr>
      <vt:lpstr>Introducción a Romanos 6 y 7</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Muertos al pecado Romanos 6.1-4</vt:lpstr>
      <vt:lpstr>¡Pensemos!</vt:lpstr>
      <vt:lpstr>¡Pensemos!</vt:lpstr>
      <vt:lpstr>¡Pensemos!</vt:lpstr>
      <vt:lpstr>¡Pensemos!</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Ya no somos esclavos Romanos 6.5-7</vt:lpstr>
      <vt:lpstr>¡Pensemos!</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Vivos para Dios Romanos 6.8-11</vt:lpstr>
      <vt:lpstr>¡Pensemos!</vt:lpstr>
      <vt:lpstr>¡Pensemos!</vt:lpstr>
      <vt:lpstr>¡Pensemos!</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Instrumentos de justicia Romanos 6.12-14</vt:lpstr>
      <vt:lpstr>¡Pensemos!</vt:lpstr>
      <vt:lpstr>¡Pensemos!</vt:lpstr>
      <vt:lpstr>¡Pensemos!</vt:lpstr>
      <vt:lpstr>Aplicaciones</vt:lpstr>
      <vt:lpstr>Aplicaciones</vt:lpstr>
      <vt:lpstr>Bibliografía</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5_libertados_del_pecado.pptx</dc:title>
  <dc:creator/>
  <cp:lastModifiedBy/>
  <cp:revision>1</cp:revision>
  <dcterms:created xsi:type="dcterms:W3CDTF">2015-01-27T01:07:11Z</dcterms:created>
  <dcterms:modified xsi:type="dcterms:W3CDTF">2015-02-04T21:44:22Z</dcterms:modified>
</cp:coreProperties>
</file>