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Lst>
  <p:notesMasterIdLst>
    <p:notesMasterId r:id="rId83"/>
  </p:notesMasterIdLst>
  <p:handoutMasterIdLst>
    <p:handoutMasterId r:id="rId84"/>
  </p:handoutMasterIdLst>
  <p:sldIdLst>
    <p:sldId id="3814" r:id="rId6"/>
    <p:sldId id="565" r:id="rId7"/>
    <p:sldId id="566" r:id="rId8"/>
    <p:sldId id="3416" r:id="rId9"/>
    <p:sldId id="3486" r:id="rId10"/>
    <p:sldId id="3686" r:id="rId11"/>
    <p:sldId id="3931" r:id="rId12"/>
    <p:sldId id="3932" r:id="rId13"/>
    <p:sldId id="3933" r:id="rId14"/>
    <p:sldId id="3934" r:id="rId15"/>
    <p:sldId id="3935" r:id="rId16"/>
    <p:sldId id="3936" r:id="rId17"/>
    <p:sldId id="3937" r:id="rId18"/>
    <p:sldId id="3939" r:id="rId19"/>
    <p:sldId id="3938" r:id="rId20"/>
    <p:sldId id="3940" r:id="rId21"/>
    <p:sldId id="3941" r:id="rId22"/>
    <p:sldId id="3942" r:id="rId23"/>
    <p:sldId id="3943" r:id="rId24"/>
    <p:sldId id="3944" r:id="rId25"/>
    <p:sldId id="3947" r:id="rId26"/>
    <p:sldId id="3948" r:id="rId27"/>
    <p:sldId id="3949" r:id="rId28"/>
    <p:sldId id="3950" r:id="rId29"/>
    <p:sldId id="3951" r:id="rId30"/>
    <p:sldId id="3953" r:id="rId31"/>
    <p:sldId id="3929" r:id="rId32"/>
    <p:sldId id="3930" r:id="rId33"/>
    <p:sldId id="3928" r:id="rId34"/>
    <p:sldId id="3954" r:id="rId35"/>
    <p:sldId id="3955" r:id="rId36"/>
    <p:sldId id="3956" r:id="rId37"/>
    <p:sldId id="3958" r:id="rId38"/>
    <p:sldId id="3961" r:id="rId39"/>
    <p:sldId id="3962" r:id="rId40"/>
    <p:sldId id="3963" r:id="rId41"/>
    <p:sldId id="3964" r:id="rId42"/>
    <p:sldId id="3965" r:id="rId43"/>
    <p:sldId id="3966" r:id="rId44"/>
    <p:sldId id="3987" r:id="rId45"/>
    <p:sldId id="3967" r:id="rId46"/>
    <p:sldId id="3968" r:id="rId47"/>
    <p:sldId id="3988" r:id="rId48"/>
    <p:sldId id="3989" r:id="rId49"/>
    <p:sldId id="3969" r:id="rId50"/>
    <p:sldId id="3990" r:id="rId51"/>
    <p:sldId id="3991" r:id="rId52"/>
    <p:sldId id="3970" r:id="rId53"/>
    <p:sldId id="3971" r:id="rId54"/>
    <p:sldId id="3972" r:id="rId55"/>
    <p:sldId id="3973" r:id="rId56"/>
    <p:sldId id="3974" r:id="rId57"/>
    <p:sldId id="3992" r:id="rId58"/>
    <p:sldId id="3986" r:id="rId59"/>
    <p:sldId id="3441" r:id="rId60"/>
    <p:sldId id="3442" r:id="rId61"/>
    <p:sldId id="3975" r:id="rId62"/>
    <p:sldId id="3976" r:id="rId63"/>
    <p:sldId id="3977" r:id="rId64"/>
    <p:sldId id="3978" r:id="rId65"/>
    <p:sldId id="3993" r:id="rId66"/>
    <p:sldId id="3318" r:id="rId67"/>
    <p:sldId id="3044" r:id="rId68"/>
    <p:sldId id="3979" r:id="rId69"/>
    <p:sldId id="3980" r:id="rId70"/>
    <p:sldId id="3981" r:id="rId71"/>
    <p:sldId id="3985" r:id="rId72"/>
    <p:sldId id="3982" r:id="rId73"/>
    <p:sldId id="3983" r:id="rId74"/>
    <p:sldId id="3984" r:id="rId75"/>
    <p:sldId id="3994" r:id="rId76"/>
    <p:sldId id="3862" r:id="rId77"/>
    <p:sldId id="3868" r:id="rId78"/>
    <p:sldId id="3869" r:id="rId79"/>
    <p:sldId id="1391" r:id="rId80"/>
    <p:sldId id="3484" r:id="rId81"/>
    <p:sldId id="627" r:id="rId8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26" autoAdjust="0"/>
    <p:restoredTop sz="91182" autoAdjust="0"/>
  </p:normalViewPr>
  <p:slideViewPr>
    <p:cSldViewPr>
      <p:cViewPr varScale="1">
        <p:scale>
          <a:sx n="72" d="100"/>
          <a:sy n="72" d="100"/>
        </p:scale>
        <p:origin x="1068" y="66"/>
      </p:cViewPr>
      <p:guideLst>
        <p:guide orient="horz" pos="2160"/>
        <p:guide pos="2880"/>
      </p:guideLst>
    </p:cSldViewPr>
  </p:slideViewPr>
  <p:outlineViewPr>
    <p:cViewPr>
      <p:scale>
        <a:sx n="33" d="100"/>
        <a:sy n="33" d="100"/>
      </p:scale>
      <p:origin x="0" y="-54264"/>
    </p:cViewPr>
  </p:outlineViewPr>
  <p:notesTextViewPr>
    <p:cViewPr>
      <p:scale>
        <a:sx n="100" d="100"/>
        <a:sy n="100" d="100"/>
      </p:scale>
      <p:origin x="0" y="0"/>
    </p:cViewPr>
  </p:notesTextViewPr>
  <p:sorterViewPr>
    <p:cViewPr varScale="1">
      <p:scale>
        <a:sx n="1" d="1"/>
        <a:sy n="1" d="1"/>
      </p:scale>
      <p:origin x="0" y="-1233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1/19/2015</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2864852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258211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2889759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641413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207885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3708989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1910776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23308522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833953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2321282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501806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18305853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4284296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21313305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25771602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28720281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41949465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1887212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1191068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2658588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3098924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29947632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15335576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33274924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24305172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18131556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16406533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33311677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210443412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23665856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515726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30430671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42710348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12486116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3336527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29417882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45</a:t>
            </a:fld>
            <a:endParaRPr lang="en-US">
              <a:solidFill>
                <a:srgbClr val="000000"/>
              </a:solidFill>
            </a:endParaRPr>
          </a:p>
        </p:txBody>
      </p:sp>
    </p:spTree>
    <p:extLst>
      <p:ext uri="{BB962C8B-B14F-4D97-AF65-F5344CB8AC3E}">
        <p14:creationId xmlns:p14="http://schemas.microsoft.com/office/powerpoint/2010/main" val="23394919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36811439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47</a:t>
            </a:fld>
            <a:endParaRPr lang="en-US">
              <a:solidFill>
                <a:srgbClr val="000000"/>
              </a:solidFill>
            </a:endParaRPr>
          </a:p>
        </p:txBody>
      </p:sp>
    </p:spTree>
    <p:extLst>
      <p:ext uri="{BB962C8B-B14F-4D97-AF65-F5344CB8AC3E}">
        <p14:creationId xmlns:p14="http://schemas.microsoft.com/office/powerpoint/2010/main" val="12698519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48</a:t>
            </a:fld>
            <a:endParaRPr lang="en-US">
              <a:solidFill>
                <a:srgbClr val="000000"/>
              </a:solidFill>
            </a:endParaRPr>
          </a:p>
        </p:txBody>
      </p:sp>
    </p:spTree>
    <p:extLst>
      <p:ext uri="{BB962C8B-B14F-4D97-AF65-F5344CB8AC3E}">
        <p14:creationId xmlns:p14="http://schemas.microsoft.com/office/powerpoint/2010/main" val="2749496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49</a:t>
            </a:fld>
            <a:endParaRPr lang="en-US">
              <a:solidFill>
                <a:srgbClr val="000000"/>
              </a:solidFill>
            </a:endParaRPr>
          </a:p>
        </p:txBody>
      </p:sp>
    </p:spTree>
    <p:extLst>
      <p:ext uri="{BB962C8B-B14F-4D97-AF65-F5344CB8AC3E}">
        <p14:creationId xmlns:p14="http://schemas.microsoft.com/office/powerpoint/2010/main" val="293182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10114957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50</a:t>
            </a:fld>
            <a:endParaRPr lang="en-US">
              <a:solidFill>
                <a:srgbClr val="000000"/>
              </a:solidFill>
            </a:endParaRPr>
          </a:p>
        </p:txBody>
      </p:sp>
    </p:spTree>
    <p:extLst>
      <p:ext uri="{BB962C8B-B14F-4D97-AF65-F5344CB8AC3E}">
        <p14:creationId xmlns:p14="http://schemas.microsoft.com/office/powerpoint/2010/main" val="20651507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51</a:t>
            </a:fld>
            <a:endParaRPr lang="en-US">
              <a:solidFill>
                <a:srgbClr val="000000"/>
              </a:solidFill>
            </a:endParaRPr>
          </a:p>
        </p:txBody>
      </p:sp>
    </p:spTree>
    <p:extLst>
      <p:ext uri="{BB962C8B-B14F-4D97-AF65-F5344CB8AC3E}">
        <p14:creationId xmlns:p14="http://schemas.microsoft.com/office/powerpoint/2010/main" val="10333051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52</a:t>
            </a:fld>
            <a:endParaRPr lang="en-US">
              <a:solidFill>
                <a:srgbClr val="000000"/>
              </a:solidFill>
            </a:endParaRPr>
          </a:p>
        </p:txBody>
      </p:sp>
    </p:spTree>
    <p:extLst>
      <p:ext uri="{BB962C8B-B14F-4D97-AF65-F5344CB8AC3E}">
        <p14:creationId xmlns:p14="http://schemas.microsoft.com/office/powerpoint/2010/main" val="2460161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53</a:t>
            </a:fld>
            <a:endParaRPr lang="en-US">
              <a:solidFill>
                <a:srgbClr val="000000"/>
              </a:solidFill>
            </a:endParaRPr>
          </a:p>
        </p:txBody>
      </p:sp>
    </p:spTree>
    <p:extLst>
      <p:ext uri="{BB962C8B-B14F-4D97-AF65-F5344CB8AC3E}">
        <p14:creationId xmlns:p14="http://schemas.microsoft.com/office/powerpoint/2010/main" val="14384459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54</a:t>
            </a:fld>
            <a:endParaRPr lang="en-US">
              <a:solidFill>
                <a:srgbClr val="000000"/>
              </a:solidFill>
            </a:endParaRPr>
          </a:p>
        </p:txBody>
      </p:sp>
    </p:spTree>
    <p:extLst>
      <p:ext uri="{BB962C8B-B14F-4D97-AF65-F5344CB8AC3E}">
        <p14:creationId xmlns:p14="http://schemas.microsoft.com/office/powerpoint/2010/main" val="39088154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55</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56</a:t>
            </a:fld>
            <a:endParaRPr lang="en-US">
              <a:solidFill>
                <a:srgbClr val="000000"/>
              </a:solidFill>
            </a:endParaRPr>
          </a:p>
        </p:txBody>
      </p:sp>
    </p:spTree>
    <p:extLst>
      <p:ext uri="{BB962C8B-B14F-4D97-AF65-F5344CB8AC3E}">
        <p14:creationId xmlns:p14="http://schemas.microsoft.com/office/powerpoint/2010/main" val="6144656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57</a:t>
            </a:fld>
            <a:endParaRPr lang="en-US">
              <a:solidFill>
                <a:srgbClr val="000000"/>
              </a:solidFill>
            </a:endParaRPr>
          </a:p>
        </p:txBody>
      </p:sp>
    </p:spTree>
    <p:extLst>
      <p:ext uri="{BB962C8B-B14F-4D97-AF65-F5344CB8AC3E}">
        <p14:creationId xmlns:p14="http://schemas.microsoft.com/office/powerpoint/2010/main" val="304727856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58</a:t>
            </a:fld>
            <a:endParaRPr lang="en-US">
              <a:solidFill>
                <a:srgbClr val="000000"/>
              </a:solidFill>
            </a:endParaRPr>
          </a:p>
        </p:txBody>
      </p:sp>
    </p:spTree>
    <p:extLst>
      <p:ext uri="{BB962C8B-B14F-4D97-AF65-F5344CB8AC3E}">
        <p14:creationId xmlns:p14="http://schemas.microsoft.com/office/powerpoint/2010/main" val="124458281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59</a:t>
            </a:fld>
            <a:endParaRPr lang="en-US">
              <a:solidFill>
                <a:srgbClr val="000000"/>
              </a:solidFill>
            </a:endParaRPr>
          </a:p>
        </p:txBody>
      </p:sp>
    </p:spTree>
    <p:extLst>
      <p:ext uri="{BB962C8B-B14F-4D97-AF65-F5344CB8AC3E}">
        <p14:creationId xmlns:p14="http://schemas.microsoft.com/office/powerpoint/2010/main" val="3190788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69611921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39558790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61</a:t>
            </a:fld>
            <a:endParaRPr lang="en-US">
              <a:solidFill>
                <a:srgbClr val="000000"/>
              </a:solidFill>
            </a:endParaRPr>
          </a:p>
        </p:txBody>
      </p:sp>
    </p:spTree>
    <p:extLst>
      <p:ext uri="{BB962C8B-B14F-4D97-AF65-F5344CB8AC3E}">
        <p14:creationId xmlns:p14="http://schemas.microsoft.com/office/powerpoint/2010/main" val="31692195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62</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63</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64</a:t>
            </a:fld>
            <a:endParaRPr lang="en-US">
              <a:solidFill>
                <a:srgbClr val="000000"/>
              </a:solidFill>
            </a:endParaRPr>
          </a:p>
        </p:txBody>
      </p:sp>
    </p:spTree>
    <p:extLst>
      <p:ext uri="{BB962C8B-B14F-4D97-AF65-F5344CB8AC3E}">
        <p14:creationId xmlns:p14="http://schemas.microsoft.com/office/powerpoint/2010/main" val="343784419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62925490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66</a:t>
            </a:fld>
            <a:endParaRPr lang="en-US">
              <a:solidFill>
                <a:srgbClr val="000000"/>
              </a:solidFill>
            </a:endParaRPr>
          </a:p>
        </p:txBody>
      </p:sp>
    </p:spTree>
    <p:extLst>
      <p:ext uri="{BB962C8B-B14F-4D97-AF65-F5344CB8AC3E}">
        <p14:creationId xmlns:p14="http://schemas.microsoft.com/office/powerpoint/2010/main" val="95443199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67</a:t>
            </a:fld>
            <a:endParaRPr lang="en-US">
              <a:solidFill>
                <a:srgbClr val="000000"/>
              </a:solidFill>
            </a:endParaRPr>
          </a:p>
        </p:txBody>
      </p:sp>
    </p:spTree>
    <p:extLst>
      <p:ext uri="{BB962C8B-B14F-4D97-AF65-F5344CB8AC3E}">
        <p14:creationId xmlns:p14="http://schemas.microsoft.com/office/powerpoint/2010/main" val="19806755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68</a:t>
            </a:fld>
            <a:endParaRPr lang="en-US">
              <a:solidFill>
                <a:srgbClr val="000000"/>
              </a:solidFill>
            </a:endParaRPr>
          </a:p>
        </p:txBody>
      </p:sp>
    </p:spTree>
    <p:extLst>
      <p:ext uri="{BB962C8B-B14F-4D97-AF65-F5344CB8AC3E}">
        <p14:creationId xmlns:p14="http://schemas.microsoft.com/office/powerpoint/2010/main" val="313699602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69</a:t>
            </a:fld>
            <a:endParaRPr lang="en-US">
              <a:solidFill>
                <a:srgbClr val="000000"/>
              </a:solidFill>
            </a:endParaRPr>
          </a:p>
        </p:txBody>
      </p:sp>
    </p:spTree>
    <p:extLst>
      <p:ext uri="{BB962C8B-B14F-4D97-AF65-F5344CB8AC3E}">
        <p14:creationId xmlns:p14="http://schemas.microsoft.com/office/powerpoint/2010/main" val="3573361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81274813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70</a:t>
            </a:fld>
            <a:endParaRPr lang="en-US">
              <a:solidFill>
                <a:srgbClr val="000000"/>
              </a:solidFill>
            </a:endParaRPr>
          </a:p>
        </p:txBody>
      </p:sp>
    </p:spTree>
    <p:extLst>
      <p:ext uri="{BB962C8B-B14F-4D97-AF65-F5344CB8AC3E}">
        <p14:creationId xmlns:p14="http://schemas.microsoft.com/office/powerpoint/2010/main" val="166643323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71</a:t>
            </a:fld>
            <a:endParaRPr lang="en-US">
              <a:solidFill>
                <a:srgbClr val="000000"/>
              </a:solidFill>
            </a:endParaRPr>
          </a:p>
        </p:txBody>
      </p:sp>
    </p:spTree>
    <p:extLst>
      <p:ext uri="{BB962C8B-B14F-4D97-AF65-F5344CB8AC3E}">
        <p14:creationId xmlns:p14="http://schemas.microsoft.com/office/powerpoint/2010/main" val="50552357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72</a:t>
            </a:fld>
            <a:endParaRPr lang="en-US">
              <a:solidFill>
                <a:srgbClr val="000000"/>
              </a:solidFill>
            </a:endParaRPr>
          </a:p>
        </p:txBody>
      </p:sp>
    </p:spTree>
    <p:extLst>
      <p:ext uri="{BB962C8B-B14F-4D97-AF65-F5344CB8AC3E}">
        <p14:creationId xmlns:p14="http://schemas.microsoft.com/office/powerpoint/2010/main" val="223131365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73</a:t>
            </a:fld>
            <a:endParaRPr lang="en-US">
              <a:solidFill>
                <a:srgbClr val="000000"/>
              </a:solidFill>
            </a:endParaRPr>
          </a:p>
        </p:txBody>
      </p:sp>
    </p:spTree>
    <p:extLst>
      <p:ext uri="{BB962C8B-B14F-4D97-AF65-F5344CB8AC3E}">
        <p14:creationId xmlns:p14="http://schemas.microsoft.com/office/powerpoint/2010/main" val="126949880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74</a:t>
            </a:fld>
            <a:endParaRPr lang="en-US">
              <a:solidFill>
                <a:srgbClr val="000000"/>
              </a:solidFill>
            </a:endParaRPr>
          </a:p>
        </p:txBody>
      </p:sp>
    </p:spTree>
    <p:extLst>
      <p:ext uri="{BB962C8B-B14F-4D97-AF65-F5344CB8AC3E}">
        <p14:creationId xmlns:p14="http://schemas.microsoft.com/office/powerpoint/2010/main" val="213761964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75</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76</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77</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04239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4221576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4862279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1/19/2015</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2.wdp"/></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microsoft.com/office/2007/relationships/hdphoto" Target="../media/hdphoto3.wdp"/></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microsoft.com/office/2007/relationships/hdphoto" Target="../media/hdphoto4.wdp"/></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microsoft.com/office/2007/relationships/hdphoto" Target="../media/hdphoto1.wdp"/></Relationships>
</file>

<file path=ppt/slides/_rels/slide7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microsoft.com/office/2007/relationships/hdphoto" Target="../media/hdphoto1.wdp"/></Relationships>
</file>

<file path=ppt/slides/_rels/slide7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microsoft.com/office/2007/relationships/hdphoto" Target="../media/hdphoto1.wdp"/></Relationships>
</file>

<file path=ppt/slides/_rels/slide75.xml.rels><?xml version="1.0" encoding="UTF-8" standalone="yes"?>
<Relationships xmlns="http://schemas.openxmlformats.org/package/2006/relationships"><Relationship Id="rId3" Type="http://schemas.openxmlformats.org/officeDocument/2006/relationships/hyperlink" Target="http://www.dsmedia.org/resources/illustrations/sweet-publishing/deuteronomy" TargetMode="External"/><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0" y="-39857"/>
            <a:ext cx="9144000" cy="6096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379" y="-150433"/>
            <a:ext cx="9144000" cy="4798633"/>
          </a:xfrm>
          <a:solidFill>
            <a:schemeClr val="tx1">
              <a:alpha val="44000"/>
            </a:schemeClr>
          </a:solidFill>
          <a:ln/>
          <a:effectLst>
            <a:softEdge rad="127000"/>
          </a:effectLst>
        </p:spPr>
        <p:txBody>
          <a:bodyPr anchor="ctr"/>
          <a:lstStyle/>
          <a:p>
            <a:pPr marL="0" indent="0" algn="ctr">
              <a:buFontTx/>
              <a:buNone/>
            </a:pPr>
            <a:r>
              <a:rPr lang="es-ES"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#3</a:t>
            </a:r>
            <a:endParaRPr lang="es-ES"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ES"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Justificado por la Fe</a:t>
            </a:r>
            <a:endParaRPr lang="es-ES"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(Romanos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3.9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4.25) </a:t>
            </a:r>
            <a:endPar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20 </a:t>
            </a:r>
            <a:r>
              <a:rPr lang="es-PR" sz="44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 enero de 2015</a:t>
            </a:r>
            <a:endParaRPr lang="es-PR" sz="44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4807625"/>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 El Evangelio de Dios para el Pecador</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345801588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20000"/>
          </a:bodyPr>
          <a:lstStyle/>
          <a:p>
            <a:r>
              <a:rPr lang="es-PR" i="1" dirty="0">
                <a:latin typeface="Candara" panose="020E0502030303020204" pitchFamily="34" charset="0"/>
              </a:rPr>
              <a:t>El carácter del hombre </a:t>
            </a:r>
            <a:r>
              <a:rPr lang="es-PR" i="1" dirty="0">
                <a:solidFill>
                  <a:srgbClr val="FF0000"/>
                </a:solidFill>
                <a:latin typeface="Candara" panose="020E0502030303020204" pitchFamily="34" charset="0"/>
              </a:rPr>
              <a:t>3:10–12</a:t>
            </a:r>
          </a:p>
          <a:p>
            <a:r>
              <a:rPr lang="es-PR" dirty="0">
                <a:latin typeface="Candara" panose="020E0502030303020204" pitchFamily="34" charset="0"/>
              </a:rPr>
              <a:t>El Antiguo Testamento declara repetidas veces que el hombre es rebelde por naturaleza.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hay nadie justo. No hay ninguno que entienda la verdad. No hay quien busque a Dios (</a:t>
            </a:r>
            <a:r>
              <a:rPr lang="es-PR" dirty="0">
                <a:solidFill>
                  <a:srgbClr val="FF0000"/>
                </a:solidFill>
                <a:latin typeface="Candara" panose="020E0502030303020204" pitchFamily="34" charset="0"/>
              </a:rPr>
              <a:t>3:10–11</a:t>
            </a:r>
            <a:r>
              <a:rPr lang="es-PR" dirty="0" smtClean="0">
                <a:latin typeface="Candara" panose="020E0502030303020204" pitchFamily="34" charset="0"/>
              </a:rPr>
              <a:t>).</a:t>
            </a:r>
          </a:p>
          <a:p>
            <a:r>
              <a:rPr lang="es-PR" dirty="0" smtClean="0">
                <a:solidFill>
                  <a:srgbClr val="FF0000"/>
                </a:solidFill>
                <a:latin typeface="Candara" panose="020E0502030303020204" pitchFamily="34" charset="0"/>
              </a:rPr>
              <a:t>Salmo 14.1-3; 53.1-3</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232400" y="1828800"/>
            <a:ext cx="3911600" cy="5029200"/>
          </a:xfrm>
          <a:prstGeom prst="rect">
            <a:avLst/>
          </a:prstGeom>
        </p:spPr>
      </p:pic>
    </p:spTree>
    <p:extLst>
      <p:ext uri="{BB962C8B-B14F-4D97-AF65-F5344CB8AC3E}">
        <p14:creationId xmlns:p14="http://schemas.microsoft.com/office/powerpoint/2010/main" val="1382540890"/>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a:bodyPr>
          <a:lstStyle/>
          <a:p>
            <a:r>
              <a:rPr lang="es-PR" dirty="0">
                <a:latin typeface="Candara" panose="020E0502030303020204" pitchFamily="34" charset="0"/>
              </a:rPr>
              <a:t>Todos se han desviado. Todos se hicieron inútiles.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hay ni una sola persona que haga lo bueno (</a:t>
            </a:r>
            <a:r>
              <a:rPr lang="es-PR" dirty="0">
                <a:solidFill>
                  <a:srgbClr val="FF0000"/>
                </a:solidFill>
                <a:latin typeface="Candara" panose="020E0502030303020204" pitchFamily="34" charset="0"/>
              </a:rPr>
              <a:t>3:12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cuadro más negativo para describir el carácter rebelde del hombre! </a:t>
            </a:r>
            <a:endParaRPr lang="es-PR" dirty="0" smtClean="0">
              <a:latin typeface="Candara" panose="020E0502030303020204" pitchFamily="34" charset="0"/>
            </a:endParaRPr>
          </a:p>
        </p:txBody>
      </p:sp>
      <p:pic>
        <p:nvPicPr>
          <p:cNvPr id="3" name="Picture 2"/>
          <p:cNvPicPr>
            <a:picLocks noChangeAspect="1"/>
          </p:cNvPicPr>
          <p:nvPr/>
        </p:nvPicPr>
        <p:blipFill rotWithShape="1">
          <a:blip r:embed="rId3"/>
          <a:srcRect l="8000" t="17222" r="4000" b="17444"/>
          <a:stretch/>
        </p:blipFill>
        <p:spPr>
          <a:xfrm rot="5400000">
            <a:off x="4762500" y="2476500"/>
            <a:ext cx="5029199" cy="3733801"/>
          </a:xfrm>
          <a:prstGeom prst="rect">
            <a:avLst/>
          </a:prstGeom>
        </p:spPr>
      </p:pic>
    </p:spTree>
    <p:extLst>
      <p:ext uri="{BB962C8B-B14F-4D97-AF65-F5344CB8AC3E}">
        <p14:creationId xmlns:p14="http://schemas.microsoft.com/office/powerpoint/2010/main" val="990529128"/>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a:bodyPr>
          <a:lstStyle/>
          <a:p>
            <a:r>
              <a:rPr lang="es-PR" dirty="0" smtClean="0">
                <a:latin typeface="Candara" panose="020E0502030303020204" pitchFamily="34" charset="0"/>
              </a:rPr>
              <a:t>Como </a:t>
            </a:r>
            <a:r>
              <a:rPr lang="es-PR" dirty="0">
                <a:latin typeface="Candara" panose="020E0502030303020204" pitchFamily="34" charset="0"/>
              </a:rPr>
              <a:t>se desprende de los versículos siguientes y de la teología de Pablo en general, es obvio que al presentar el estado perdido de la humanidad, excluye a Jesucristo, el Hijo de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47873" t="6666" r="4627" b="7778"/>
          <a:stretch/>
        </p:blipFill>
        <p:spPr>
          <a:xfrm>
            <a:off x="5411810" y="1828799"/>
            <a:ext cx="3732190" cy="5041729"/>
          </a:xfrm>
          <a:prstGeom prst="rect">
            <a:avLst/>
          </a:prstGeom>
        </p:spPr>
      </p:pic>
    </p:spTree>
    <p:extLst>
      <p:ext uri="{BB962C8B-B14F-4D97-AF65-F5344CB8AC3E}">
        <p14:creationId xmlns:p14="http://schemas.microsoft.com/office/powerpoint/2010/main" val="1394062735"/>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smtClean="0">
                <a:latin typeface="Candara" panose="020E0502030303020204" pitchFamily="34" charset="0"/>
              </a:rPr>
              <a:t>Se </a:t>
            </a:r>
            <a:r>
              <a:rPr lang="es-PR" dirty="0">
                <a:latin typeface="Candara" panose="020E0502030303020204" pitchFamily="34" charset="0"/>
              </a:rPr>
              <a:t>oye decir con frecuencia de alguien que conoció a alguna persona que se pasó la vida buscando a Dios pero que aparentemente murió sin haberlo encontrado.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711559318"/>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fontScale="92500"/>
          </a:bodyPr>
          <a:lstStyle/>
          <a:p>
            <a:r>
              <a:rPr lang="es-PR" dirty="0" smtClean="0">
                <a:latin typeface="Candara" panose="020E0502030303020204" pitchFamily="34" charset="0"/>
              </a:rPr>
              <a:t>O </a:t>
            </a:r>
            <a:r>
              <a:rPr lang="es-PR" dirty="0">
                <a:latin typeface="Candara" panose="020E0502030303020204" pitchFamily="34" charset="0"/>
              </a:rPr>
              <a:t>de alguien que lleva una vida más justa que la de muchos cristianos pero que nunca ha hecho su profesión de fe en Jesucristo.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Cómo debemos interpretar tales casos a la luz de este pasaje? ¿Quién tiene razón, Pablo o esas personas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3194110881"/>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smtClean="0">
                <a:latin typeface="Candara" panose="020E0502030303020204" pitchFamily="34" charset="0"/>
              </a:rPr>
              <a:t>¿</a:t>
            </a:r>
            <a:r>
              <a:rPr lang="es-PR" dirty="0">
                <a:latin typeface="Candara" panose="020E0502030303020204" pitchFamily="34" charset="0"/>
              </a:rPr>
              <a:t>Cómo debemos entender y aplicar la verdad de este pasaje al evangelizar a nuestros amigos y familiares que se encuentran sin Cristo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2153873451"/>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fontScale="92500"/>
          </a:bodyPr>
          <a:lstStyle/>
          <a:p>
            <a:r>
              <a:rPr lang="es-PR" i="1" dirty="0">
                <a:latin typeface="Candara" panose="020E0502030303020204" pitchFamily="34" charset="0"/>
              </a:rPr>
              <a:t>La conducta del hombre </a:t>
            </a:r>
            <a:r>
              <a:rPr lang="es-PR" i="1" dirty="0">
                <a:solidFill>
                  <a:srgbClr val="FF0000"/>
                </a:solidFill>
                <a:latin typeface="Candara" panose="020E0502030303020204" pitchFamily="34" charset="0"/>
              </a:rPr>
              <a:t>3:13–17</a:t>
            </a:r>
          </a:p>
          <a:p>
            <a:r>
              <a:rPr lang="es-PR" dirty="0">
                <a:latin typeface="Candara" panose="020E0502030303020204" pitchFamily="34" charset="0"/>
              </a:rPr>
              <a:t>¿Cuál es el cuadro de la humanidad que pinta Pablo en estos versículos? ¿Le parece bonita la descripción?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indica que la humanidad está contaminada, desde la cabeza hasta los pies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50468" r="2803"/>
          <a:stretch/>
        </p:blipFill>
        <p:spPr>
          <a:xfrm>
            <a:off x="5334000" y="1812191"/>
            <a:ext cx="3810000" cy="5057656"/>
          </a:xfrm>
          <a:prstGeom prst="rect">
            <a:avLst/>
          </a:prstGeom>
        </p:spPr>
      </p:pic>
    </p:spTree>
    <p:extLst>
      <p:ext uri="{BB962C8B-B14F-4D97-AF65-F5344CB8AC3E}">
        <p14:creationId xmlns:p14="http://schemas.microsoft.com/office/powerpoint/2010/main" val="2549832537"/>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a:bodyPr>
          <a:lstStyle/>
          <a:p>
            <a:r>
              <a:rPr lang="es-PR" dirty="0" smtClean="0">
                <a:latin typeface="Candara" panose="020E0502030303020204" pitchFamily="34" charset="0"/>
              </a:rPr>
              <a:t>Su </a:t>
            </a:r>
            <a:r>
              <a:rPr lang="es-PR" dirty="0">
                <a:latin typeface="Candara" panose="020E0502030303020204" pitchFamily="34" charset="0"/>
              </a:rPr>
              <a:t>garganta es como un sepulcro abierto. ¡Qué olor más desagradable emana de ella! </a:t>
            </a:r>
            <a:endParaRPr lang="es-PR" dirty="0" smtClean="0">
              <a:latin typeface="Candara" panose="020E0502030303020204" pitchFamily="34" charset="0"/>
            </a:endParaRPr>
          </a:p>
          <a:p>
            <a:r>
              <a:rPr lang="es-PR" dirty="0" smtClean="0">
                <a:latin typeface="Candara" panose="020E0502030303020204" pitchFamily="34" charset="0"/>
              </a:rPr>
              <a:t>Usa </a:t>
            </a:r>
            <a:r>
              <a:rPr lang="es-PR" dirty="0">
                <a:latin typeface="Candara" panose="020E0502030303020204" pitchFamily="34" charset="0"/>
              </a:rPr>
              <a:t>su lengua sólo para engañar. Sus labios emiten veneno. Su boca está llena de maldición y amargura.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574728" y="1828800"/>
            <a:ext cx="3569272" cy="5053636"/>
          </a:xfrm>
          <a:prstGeom prst="rect">
            <a:avLst/>
          </a:prstGeom>
        </p:spPr>
      </p:pic>
    </p:spTree>
    <p:extLst>
      <p:ext uri="{BB962C8B-B14F-4D97-AF65-F5344CB8AC3E}">
        <p14:creationId xmlns:p14="http://schemas.microsoft.com/office/powerpoint/2010/main" val="1047703371"/>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a:bodyPr>
          <a:lstStyle/>
          <a:p>
            <a:r>
              <a:rPr lang="es-PR" dirty="0" smtClean="0">
                <a:latin typeface="Candara" panose="020E0502030303020204" pitchFamily="34" charset="0"/>
              </a:rPr>
              <a:t>Sus </a:t>
            </a:r>
            <a:r>
              <a:rPr lang="es-PR" dirty="0">
                <a:latin typeface="Candara" panose="020E0502030303020204" pitchFamily="34" charset="0"/>
              </a:rPr>
              <a:t>pies corren para matar y para hacer daño a otros. No conocen el camino de paz.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todo sentido, el hombre anda mal. </a:t>
            </a:r>
            <a:endParaRPr lang="es-PR" dirty="0" smtClean="0">
              <a:latin typeface="Candara" panose="020E0502030303020204" pitchFamily="34" charset="0"/>
            </a:endParaRPr>
          </a:p>
          <a:p>
            <a:r>
              <a:rPr lang="es-PR" dirty="0" smtClean="0">
                <a:latin typeface="Candara" panose="020E0502030303020204" pitchFamily="34" charset="0"/>
              </a:rPr>
              <a:t>Se </a:t>
            </a:r>
            <a:r>
              <a:rPr lang="es-PR" dirty="0">
                <a:latin typeface="Candara" panose="020E0502030303020204" pitchFamily="34" charset="0"/>
              </a:rPr>
              <a:t>dirige hacia la muerte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52273"/>
          <a:stretch/>
        </p:blipFill>
        <p:spPr>
          <a:xfrm>
            <a:off x="5943600" y="1828800"/>
            <a:ext cx="3200400" cy="5029200"/>
          </a:xfrm>
          <a:prstGeom prst="rect">
            <a:avLst/>
          </a:prstGeom>
        </p:spPr>
      </p:pic>
    </p:spTree>
    <p:extLst>
      <p:ext uri="{BB962C8B-B14F-4D97-AF65-F5344CB8AC3E}">
        <p14:creationId xmlns:p14="http://schemas.microsoft.com/office/powerpoint/2010/main" val="2686953781"/>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512365" y="2107406"/>
            <a:ext cx="4572000" cy="4467225"/>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a:bodyPr>
          <a:lstStyle/>
          <a:p>
            <a:r>
              <a:rPr lang="es-PR" i="1" dirty="0">
                <a:latin typeface="Candara" panose="020E0502030303020204" pitchFamily="34" charset="0"/>
              </a:rPr>
              <a:t>La causa del pecado </a:t>
            </a:r>
            <a:r>
              <a:rPr lang="es-PR" i="1" dirty="0">
                <a:solidFill>
                  <a:srgbClr val="FF0000"/>
                </a:solidFill>
                <a:latin typeface="Candara" panose="020E0502030303020204" pitchFamily="34" charset="0"/>
              </a:rPr>
              <a:t>3:18</a:t>
            </a:r>
          </a:p>
          <a:p>
            <a:r>
              <a:rPr lang="es-PR" dirty="0">
                <a:latin typeface="Candara" panose="020E0502030303020204" pitchFamily="34" charset="0"/>
              </a:rPr>
              <a:t>Su actitud demuestra que no tiene respeto ni reverencia para con Dios. </a:t>
            </a:r>
            <a:endParaRPr lang="es-PR" dirty="0" smtClean="0">
              <a:latin typeface="Candara" panose="020E0502030303020204" pitchFamily="34" charset="0"/>
            </a:endParaRPr>
          </a:p>
          <a:p>
            <a:r>
              <a:rPr lang="es-PR" dirty="0" smtClean="0">
                <a:latin typeface="Candara" panose="020E0502030303020204" pitchFamily="34" charset="0"/>
              </a:rPr>
              <a:t>Sus </a:t>
            </a:r>
            <a:r>
              <a:rPr lang="es-PR" dirty="0">
                <a:latin typeface="Candara" panose="020E0502030303020204" pitchFamily="34" charset="0"/>
              </a:rPr>
              <a:t>ojos no ven nada que produzca el temor de Dios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3823432877"/>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280086" y="1866900"/>
            <a:ext cx="6737351" cy="685800"/>
          </a:xfrm>
        </p:spPr>
        <p:txBody>
          <a:bodyPr/>
          <a:lstStyle/>
          <a:p>
            <a:r>
              <a:rPr lang="es-PR" sz="4000" dirty="0" smtClean="0">
                <a:latin typeface="Candara" pitchFamily="34" charset="0"/>
                <a:cs typeface="Calibri" pitchFamily="34" charset="0"/>
              </a:rPr>
              <a:t>Romanos </a:t>
            </a:r>
            <a:r>
              <a:rPr lang="es-PR" sz="4000" dirty="0" smtClean="0">
                <a:solidFill>
                  <a:srgbClr val="FF0000"/>
                </a:solidFill>
                <a:latin typeface="Candara" pitchFamily="34" charset="0"/>
                <a:cs typeface="Calibri" pitchFamily="34" charset="0"/>
              </a:rPr>
              <a:t>3.9 </a:t>
            </a:r>
            <a:r>
              <a:rPr lang="es-PR" sz="4000" dirty="0">
                <a:solidFill>
                  <a:srgbClr val="FF0000"/>
                </a:solidFill>
                <a:latin typeface="Candara" pitchFamily="34" charset="0"/>
                <a:cs typeface="Calibri" pitchFamily="34" charset="0"/>
              </a:rPr>
              <a:t>– </a:t>
            </a:r>
            <a:r>
              <a:rPr lang="es-PR" sz="4000" dirty="0" smtClean="0">
                <a:solidFill>
                  <a:srgbClr val="FF0000"/>
                </a:solidFill>
                <a:latin typeface="Candara" pitchFamily="34" charset="0"/>
                <a:cs typeface="Calibri" pitchFamily="34" charset="0"/>
              </a:rPr>
              <a:t>4.25</a:t>
            </a:r>
            <a:endParaRPr lang="es-PR" sz="3600" noProof="0" dirty="0" smtClean="0">
              <a:solidFill>
                <a:srgbClr val="FF0000"/>
              </a:solidFill>
              <a:latin typeface="Candara" pitchFamily="34" charset="0"/>
              <a:cs typeface="Calibri" pitchFamily="34" charset="0"/>
            </a:endParaRPr>
          </a:p>
        </p:txBody>
      </p:sp>
      <p:pic>
        <p:nvPicPr>
          <p:cNvPr id="2" name="Picture 1"/>
          <p:cNvPicPr>
            <a:picLocks noChangeAspect="1"/>
          </p:cNvPicPr>
          <p:nvPr/>
        </p:nvPicPr>
        <p:blipFill rotWithShape="1">
          <a:blip r:embed="rId3"/>
          <a:srcRect b="37086"/>
          <a:stretch/>
        </p:blipFill>
        <p:spPr>
          <a:xfrm>
            <a:off x="0" y="2552700"/>
            <a:ext cx="9144000" cy="4305300"/>
          </a:xfrm>
          <a:prstGeom prst="rect">
            <a:avLst/>
          </a:prstGeom>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fontScale="92500" lnSpcReduction="10000"/>
          </a:bodyPr>
          <a:lstStyle/>
          <a:p>
            <a:r>
              <a:rPr lang="es-PR" b="1" dirty="0">
                <a:latin typeface="Candara" panose="020E0502030303020204" pitchFamily="34" charset="0"/>
              </a:rPr>
              <a:t>La Relación con la Ley </a:t>
            </a:r>
            <a:r>
              <a:rPr lang="es-PR" b="1" dirty="0">
                <a:solidFill>
                  <a:srgbClr val="FF0000"/>
                </a:solidFill>
                <a:latin typeface="Candara" panose="020E0502030303020204" pitchFamily="34" charset="0"/>
              </a:rPr>
              <a:t>3:19–20</a:t>
            </a:r>
          </a:p>
          <a:p>
            <a:r>
              <a:rPr lang="es-PR" dirty="0">
                <a:latin typeface="Candara" panose="020E0502030303020204" pitchFamily="34" charset="0"/>
              </a:rPr>
              <a:t>Por causa de esta condición del hombre, le ley no puede ayudarnos. </a:t>
            </a:r>
            <a:endParaRPr lang="es-PR" dirty="0" smtClean="0">
              <a:latin typeface="Candara" panose="020E0502030303020204" pitchFamily="34" charset="0"/>
            </a:endParaRPr>
          </a:p>
          <a:p>
            <a:r>
              <a:rPr lang="es-PR" dirty="0" smtClean="0">
                <a:latin typeface="Candara" panose="020E0502030303020204" pitchFamily="34" charset="0"/>
              </a:rPr>
              <a:t>Únicamente </a:t>
            </a:r>
            <a:r>
              <a:rPr lang="es-PR" dirty="0">
                <a:latin typeface="Candara" panose="020E0502030303020204" pitchFamily="34" charset="0"/>
              </a:rPr>
              <a:t>sirve para condenarnos y para cerrar nuestra boca; para hacernos responsables ante Dios y para revelar nuestro pecado.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232400" y="1828800"/>
            <a:ext cx="3911600" cy="5029200"/>
          </a:xfrm>
          <a:prstGeom prst="rect">
            <a:avLst/>
          </a:prstGeom>
        </p:spPr>
      </p:pic>
    </p:spTree>
    <p:extLst>
      <p:ext uri="{BB962C8B-B14F-4D97-AF65-F5344CB8AC3E}">
        <p14:creationId xmlns:p14="http://schemas.microsoft.com/office/powerpoint/2010/main" val="1478162096"/>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lnSpcReduction="10000"/>
          </a:bodyPr>
          <a:lstStyle/>
          <a:p>
            <a:r>
              <a:rPr lang="es-PR" dirty="0" smtClean="0">
                <a:latin typeface="Candara" panose="020E0502030303020204" pitchFamily="34" charset="0"/>
              </a:rPr>
              <a:t>Pero </a:t>
            </a:r>
            <a:r>
              <a:rPr lang="es-PR" dirty="0">
                <a:latin typeface="Candara" panose="020E0502030303020204" pitchFamily="34" charset="0"/>
              </a:rPr>
              <a:t>nunca podrá justificarnos delante de Dios; sólo servirá para hacernos saber que somos pecadores. </a:t>
            </a:r>
            <a:endParaRPr lang="es-PR" dirty="0" smtClean="0">
              <a:latin typeface="Candara" panose="020E0502030303020204" pitchFamily="34" charset="0"/>
            </a:endParaRPr>
          </a:p>
          <a:p>
            <a:r>
              <a:rPr lang="es-PR" dirty="0" smtClean="0">
                <a:latin typeface="Candara" panose="020E0502030303020204" pitchFamily="34" charset="0"/>
              </a:rPr>
              <a:t>Las </a:t>
            </a:r>
            <a:r>
              <a:rPr lang="es-PR" dirty="0">
                <a:latin typeface="Candara" panose="020E0502030303020204" pitchFamily="34" charset="0"/>
              </a:rPr>
              <a:t>palabras griegas que Pablo utiliza en estos versículos implican mucho más que solamente la ley de Moisés. </a:t>
            </a:r>
            <a:endParaRPr lang="es-PR" dirty="0" smtClean="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232400" y="1828800"/>
            <a:ext cx="3911600" cy="5029200"/>
          </a:xfrm>
          <a:prstGeom prst="rect">
            <a:avLst/>
          </a:prstGeom>
        </p:spPr>
      </p:pic>
    </p:spTree>
    <p:extLst>
      <p:ext uri="{BB962C8B-B14F-4D97-AF65-F5344CB8AC3E}">
        <p14:creationId xmlns:p14="http://schemas.microsoft.com/office/powerpoint/2010/main" val="327561881"/>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343400" cy="4719638"/>
          </a:xfrm>
        </p:spPr>
        <p:txBody>
          <a:bodyPr>
            <a:normAutofit/>
          </a:bodyPr>
          <a:lstStyle/>
          <a:p>
            <a:r>
              <a:rPr lang="es-PR" dirty="0" smtClean="0">
                <a:latin typeface="Candara" panose="020E0502030303020204" pitchFamily="34" charset="0"/>
              </a:rPr>
              <a:t>Demuestran </a:t>
            </a:r>
            <a:r>
              <a:rPr lang="es-PR" dirty="0">
                <a:latin typeface="Candara" panose="020E0502030303020204" pitchFamily="34" charset="0"/>
              </a:rPr>
              <a:t>que ninguna ley podrá servir para salvarnos.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lo tanto, se elimina la posibilidad de acercarse a Dios por medio de un sistema de leyes</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l="21127" r="14648"/>
          <a:stretch/>
        </p:blipFill>
        <p:spPr>
          <a:xfrm>
            <a:off x="4572000" y="1805697"/>
            <a:ext cx="4598504" cy="5052304"/>
          </a:xfrm>
          <a:prstGeom prst="rect">
            <a:avLst/>
          </a:prstGeom>
        </p:spPr>
      </p:pic>
    </p:spTree>
    <p:extLst>
      <p:ext uri="{BB962C8B-B14F-4D97-AF65-F5344CB8AC3E}">
        <p14:creationId xmlns:p14="http://schemas.microsoft.com/office/powerpoint/2010/main" val="3455112243"/>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srcRect l="21127" r="14648"/>
          <a:stretch/>
        </p:blipFill>
        <p:spPr>
          <a:xfrm>
            <a:off x="4572000" y="1805697"/>
            <a:ext cx="4598504" cy="5052304"/>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257800" cy="4719638"/>
          </a:xfrm>
        </p:spPr>
        <p:txBody>
          <a:bodyPr>
            <a:normAutofit fontScale="92500" lnSpcReduction="10000"/>
          </a:bodyPr>
          <a:lstStyle/>
          <a:p>
            <a:r>
              <a:rPr lang="es-PR" dirty="0">
                <a:latin typeface="Candara" panose="020E0502030303020204" pitchFamily="34" charset="0"/>
              </a:rPr>
              <a:t>Como ya se ha notado antes, aun las normas que nosotros mismos usamos para criticar a otros demuestran que somos pecadores. </a:t>
            </a:r>
            <a:endParaRPr lang="es-PR" dirty="0" smtClean="0">
              <a:latin typeface="Candara" panose="020E0502030303020204" pitchFamily="34" charset="0"/>
            </a:endParaRPr>
          </a:p>
          <a:p>
            <a:r>
              <a:rPr lang="es-PR" dirty="0" smtClean="0">
                <a:latin typeface="Candara" panose="020E0502030303020204" pitchFamily="34" charset="0"/>
              </a:rPr>
              <a:t>Siempre </a:t>
            </a:r>
            <a:r>
              <a:rPr lang="es-PR" dirty="0">
                <a:latin typeface="Candara" panose="020E0502030303020204" pitchFamily="34" charset="0"/>
              </a:rPr>
              <a:t>fallamos. </a:t>
            </a:r>
            <a:endParaRPr lang="es-PR" dirty="0" smtClean="0">
              <a:latin typeface="Candara" panose="020E0502030303020204" pitchFamily="34" charset="0"/>
            </a:endParaRPr>
          </a:p>
          <a:p>
            <a:r>
              <a:rPr lang="es-PR" dirty="0" smtClean="0">
                <a:latin typeface="Candara" panose="020E0502030303020204" pitchFamily="34" charset="0"/>
              </a:rPr>
              <a:t>Al </a:t>
            </a:r>
            <a:r>
              <a:rPr lang="es-PR" dirty="0">
                <a:latin typeface="Candara" panose="020E0502030303020204" pitchFamily="34" charset="0"/>
              </a:rPr>
              <a:t>imponer cualquier sistema de leyes o normas, se manifiesta que somos pecadores rebeldes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169941898"/>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458200" cy="4719638"/>
          </a:xfrm>
        </p:spPr>
        <p:txBody>
          <a:bodyPr>
            <a:normAutofit fontScale="92500"/>
          </a:bodyPr>
          <a:lstStyle/>
          <a:p>
            <a:r>
              <a:rPr lang="es-PR" dirty="0">
                <a:latin typeface="Candara" panose="020E0502030303020204" pitchFamily="34" charset="0"/>
              </a:rPr>
              <a:t>Debido a esta condición, no hay nadie que pueda salvarse.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eso tenemos el mensaje de la provisión de Dios.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ha hecho el plan para dar Su propia santidad a quienes confíen en </a:t>
            </a:r>
            <a:r>
              <a:rPr lang="es-PR" dirty="0" smtClean="0">
                <a:latin typeface="Candara" panose="020E0502030303020204" pitchFamily="34" charset="0"/>
              </a:rPr>
              <a:t>Él </a:t>
            </a:r>
            <a:r>
              <a:rPr lang="es-PR" dirty="0">
                <a:latin typeface="Candara" panose="020E0502030303020204" pitchFamily="34" charset="0"/>
              </a:rPr>
              <a:t>y no en sí mismos.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siguiente estudio mostrará el camino para alcanzar la salvación, presentando así el mensaje de las “buenas nuevas</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3644624847"/>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fontScale="92500" lnSpcReduction="20000"/>
          </a:bodyPr>
          <a:lstStyle/>
          <a:p>
            <a:r>
              <a:rPr lang="es-PR" dirty="0" smtClean="0">
                <a:latin typeface="Candara" panose="020E0502030303020204" pitchFamily="34" charset="0"/>
              </a:rPr>
              <a:t>Los </a:t>
            </a:r>
            <a:r>
              <a:rPr lang="es-PR" dirty="0">
                <a:latin typeface="Candara" panose="020E0502030303020204" pitchFamily="34" charset="0"/>
              </a:rPr>
              <a:t>judíos se apoyaban en la ley. Hoy en día, también muchas sectas y personas sinceras piensan defenderse delante de Dios cumpliendo con algunas normas. </a:t>
            </a:r>
            <a:endParaRPr lang="es-PR" dirty="0" smtClean="0">
              <a:latin typeface="Candara" panose="020E0502030303020204" pitchFamily="34" charset="0"/>
            </a:endParaRPr>
          </a:p>
          <a:p>
            <a:r>
              <a:rPr lang="es-PR" dirty="0" smtClean="0">
                <a:latin typeface="Candara" panose="020E0502030303020204" pitchFamily="34" charset="0"/>
              </a:rPr>
              <a:t>Algunos </a:t>
            </a:r>
            <a:r>
              <a:rPr lang="es-PR" dirty="0">
                <a:latin typeface="Candara" panose="020E0502030303020204" pitchFamily="34" charset="0"/>
              </a:rPr>
              <a:t>se basan en los diez mandamientos o el sermón del monte. </a:t>
            </a:r>
            <a:endParaRPr lang="es-PR" dirty="0" smtClean="0">
              <a:latin typeface="Candara" panose="020E0502030303020204" pitchFamily="34" charset="0"/>
            </a:endParaRPr>
          </a:p>
          <a:p>
            <a:r>
              <a:rPr lang="es-PR" dirty="0" smtClean="0">
                <a:latin typeface="Candara" panose="020E0502030303020204" pitchFamily="34" charset="0"/>
              </a:rPr>
              <a:t>Otros </a:t>
            </a:r>
            <a:r>
              <a:rPr lang="es-PR" dirty="0">
                <a:latin typeface="Candara" panose="020E0502030303020204" pitchFamily="34" charset="0"/>
              </a:rPr>
              <a:t>siguen reglas que otros hombres han inventado</a:t>
            </a:r>
            <a:r>
              <a:rPr lang="es-PR" dirty="0" smtClean="0">
                <a:latin typeface="Candara" panose="020E0502030303020204" pitchFamily="34" charset="0"/>
              </a:rPr>
              <a:t>.</a:t>
            </a: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640329794"/>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fontScale="92500" lnSpcReduction="20000"/>
          </a:bodyPr>
          <a:lstStyle/>
          <a:p>
            <a:r>
              <a:rPr lang="es-PR" dirty="0" smtClean="0">
                <a:latin typeface="Candara" panose="020E0502030303020204" pitchFamily="34" charset="0"/>
              </a:rPr>
              <a:t>¿</a:t>
            </a:r>
            <a:r>
              <a:rPr lang="es-PR" dirty="0">
                <a:latin typeface="Candara" panose="020E0502030303020204" pitchFamily="34" charset="0"/>
              </a:rPr>
              <a:t>Qué nos enseña este pasaje acerca de este intento?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resultado se logrará?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remedio puede sugerirse para resolver este problema?</a:t>
            </a:r>
          </a:p>
          <a:p>
            <a:r>
              <a:rPr lang="es-PR" dirty="0" smtClean="0">
                <a:latin typeface="Candara" panose="020E0502030303020204" pitchFamily="34" charset="0"/>
              </a:rPr>
              <a:t>¿</a:t>
            </a:r>
            <a:r>
              <a:rPr lang="es-PR" dirty="0">
                <a:latin typeface="Candara" panose="020E0502030303020204" pitchFamily="34" charset="0"/>
              </a:rPr>
              <a:t>Qué implicaciones hay en esta </a:t>
            </a:r>
            <a:r>
              <a:rPr lang="es-PR" dirty="0" smtClean="0">
                <a:latin typeface="Candara" panose="020E0502030303020204" pitchFamily="34" charset="0"/>
              </a:rPr>
              <a:t>enseñanza </a:t>
            </a:r>
            <a:r>
              <a:rPr lang="es-PR" dirty="0">
                <a:latin typeface="Candara" panose="020E0502030303020204" pitchFamily="34" charset="0"/>
              </a:rPr>
              <a:t>para nosotros que hemos confiado de verdad en Cristo como nuestro Salvador</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2428290938"/>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a:t>
            </a:r>
            <a:r>
              <a:rPr lang="es-PR" dirty="0" smtClean="0">
                <a:latin typeface="Candara" pitchFamily="34" charset="0"/>
                <a:cs typeface="Calibri" pitchFamily="34" charset="0"/>
              </a:rPr>
              <a:t>fe  </a:t>
            </a:r>
            <a:r>
              <a:rPr lang="es-PR" sz="4000" dirty="0" smtClean="0">
                <a:solidFill>
                  <a:srgbClr val="FF0000"/>
                </a:solidFill>
                <a:latin typeface="Candara" pitchFamily="34" charset="0"/>
                <a:cs typeface="Calibri" pitchFamily="34" charset="0"/>
              </a:rPr>
              <a:t>Romanos </a:t>
            </a:r>
            <a:r>
              <a:rPr lang="es-PR" sz="4000" dirty="0">
                <a:solidFill>
                  <a:srgbClr val="FF0000"/>
                </a:solidFill>
                <a:latin typeface="Candara" pitchFamily="34" charset="0"/>
                <a:cs typeface="Calibri" pitchFamily="34" charset="0"/>
              </a:rPr>
              <a:t>3.21-31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27</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b="10103"/>
          <a:stretch/>
        </p:blipFill>
        <p:spPr>
          <a:xfrm>
            <a:off x="0" y="1676401"/>
            <a:ext cx="9144000" cy="5181599"/>
          </a:xfrm>
          <a:prstGeom prst="rect">
            <a:avLst/>
          </a:prstGeom>
        </p:spPr>
      </p:pic>
    </p:spTree>
    <p:extLst>
      <p:ext uri="{BB962C8B-B14F-4D97-AF65-F5344CB8AC3E}">
        <p14:creationId xmlns:p14="http://schemas.microsoft.com/office/powerpoint/2010/main" val="1089209351"/>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85000" lnSpcReduction="10000"/>
          </a:bodyPr>
          <a:lstStyle/>
          <a:p>
            <a:r>
              <a:rPr lang="es-PR" dirty="0">
                <a:latin typeface="Candara" panose="020E0502030303020204" pitchFamily="34" charset="0"/>
              </a:rPr>
              <a:t>“</a:t>
            </a:r>
            <a:r>
              <a:rPr lang="es-PR" i="1" dirty="0">
                <a:latin typeface="Candara" panose="020E0502030303020204" pitchFamily="34" charset="0"/>
              </a:rPr>
              <a:t>Pero ahora, aparte de la ley, se ha manifestado la justicia de Dios, testificada por la ley y por los profetas</a:t>
            </a:r>
            <a:r>
              <a:rPr lang="es-PR" i="1" dirty="0" smtClean="0">
                <a:latin typeface="Candara" panose="020E0502030303020204" pitchFamily="34" charset="0"/>
              </a:rPr>
              <a:t>; la </a:t>
            </a:r>
            <a:r>
              <a:rPr lang="es-PR" i="1" dirty="0">
                <a:latin typeface="Candara" panose="020E0502030303020204" pitchFamily="34" charset="0"/>
              </a:rPr>
              <a:t>justicia de Dios por medio de la fe en Jesucristo, para todos los que creen en él. Porque no hay diferencia</a:t>
            </a:r>
            <a:r>
              <a:rPr lang="es-PR" i="1" dirty="0" smtClean="0">
                <a:latin typeface="Candara" panose="020E0502030303020204" pitchFamily="34" charset="0"/>
              </a:rPr>
              <a:t>, por </a:t>
            </a:r>
            <a:r>
              <a:rPr lang="es-PR" i="1" dirty="0">
                <a:latin typeface="Candara" panose="020E0502030303020204" pitchFamily="34" charset="0"/>
              </a:rPr>
              <a:t>cuanto todos pecaron, y están destituidos de la gloria de Dios</a:t>
            </a:r>
            <a:r>
              <a:rPr lang="es-PR" i="1" dirty="0" smtClean="0">
                <a:latin typeface="Candara" panose="020E0502030303020204" pitchFamily="34" charset="0"/>
              </a:rPr>
              <a:t>, siendo </a:t>
            </a:r>
            <a:r>
              <a:rPr lang="es-PR" i="1" dirty="0">
                <a:latin typeface="Candara" panose="020E0502030303020204" pitchFamily="34" charset="0"/>
              </a:rPr>
              <a:t>justificados gratuitamente por su gracia, mediante la redención que es en Cristo Jesús</a:t>
            </a:r>
            <a:r>
              <a:rPr lang="es-PR" i="1" dirty="0" smtClean="0">
                <a:latin typeface="Candara" panose="020E0502030303020204" pitchFamily="34" charset="0"/>
              </a:rPr>
              <a:t>, a </a:t>
            </a:r>
            <a:r>
              <a:rPr lang="es-PR" i="1" dirty="0">
                <a:latin typeface="Candara" panose="020E0502030303020204" pitchFamily="34" charset="0"/>
              </a:rPr>
              <a:t>quien Dios puso como propiciación por medio de la fe en su sangre, para manifestar su justicia, a causa de haber pasado por alto, en su paciencia, los pecados pasados</a:t>
            </a:r>
            <a:r>
              <a:rPr lang="es-PR" i="1" dirty="0" smtClean="0">
                <a:latin typeface="Candara" panose="020E0502030303020204" pitchFamily="34" charset="0"/>
              </a:rPr>
              <a:t>, con </a:t>
            </a:r>
            <a:r>
              <a:rPr lang="es-PR" i="1" dirty="0">
                <a:latin typeface="Candara" panose="020E0502030303020204" pitchFamily="34" charset="0"/>
              </a:rPr>
              <a:t>la mira de manifestar en este tiempo su justicia, a fin de que él sea el justo, y el que justifica al que es de la fe de </a:t>
            </a:r>
            <a:r>
              <a:rPr lang="es-PR" i="1" dirty="0" smtClean="0">
                <a:latin typeface="Candara" panose="020E0502030303020204" pitchFamily="34" charset="0"/>
              </a:rPr>
              <a:t>Jesús…”</a:t>
            </a:r>
            <a:endParaRPr lang="es-PR" dirty="0">
              <a:solidFill>
                <a:srgbClr val="FF0000"/>
              </a:solidFill>
              <a:latin typeface="Candara" panose="020E0502030303020204" pitchFamily="34" charset="0"/>
            </a:endParaRPr>
          </a:p>
        </p:txBody>
      </p:sp>
    </p:spTree>
    <p:extLst>
      <p:ext uri="{BB962C8B-B14F-4D97-AF65-F5344CB8AC3E}">
        <p14:creationId xmlns:p14="http://schemas.microsoft.com/office/powerpoint/2010/main" val="2100138876"/>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10000"/>
          </a:bodyPr>
          <a:lstStyle/>
          <a:p>
            <a:r>
              <a:rPr lang="es-PR" dirty="0" smtClean="0">
                <a:latin typeface="Candara" panose="020E0502030303020204" pitchFamily="34" charset="0"/>
              </a:rPr>
              <a:t>“</a:t>
            </a:r>
            <a:r>
              <a:rPr lang="es-PR" i="1" dirty="0" smtClean="0">
                <a:latin typeface="Candara" panose="020E0502030303020204" pitchFamily="34" charset="0"/>
              </a:rPr>
              <a:t>¿</a:t>
            </a:r>
            <a:r>
              <a:rPr lang="es-PR" i="1" dirty="0">
                <a:latin typeface="Candara" panose="020E0502030303020204" pitchFamily="34" charset="0"/>
              </a:rPr>
              <a:t>Dónde, pues, está la jactancia? Queda excluida. ¿Por cuál ley? ¿Por la de las obras? No, sino por la ley de la fe. Concluimos, pues, que el hombre es justificado por fe sin las obras de la ley. ¿Es Dios solamente Dios de los judíos? ¿No es también Dios de los gentiles? Ciertamente, también de los gentiles. Porque Dios es uno, y él justificará por la fe a los de la circuncisión, y por medio de la fe a los de la incircuncisión. ¿Luego por la fe invalidamos la ley? En ninguna manera, sino que confirmamos la ley.</a:t>
            </a:r>
            <a:r>
              <a:rPr lang="es-PR" dirty="0">
                <a:latin typeface="Candara" panose="020E0502030303020204" pitchFamily="34" charset="0"/>
              </a:rPr>
              <a:t>” </a:t>
            </a:r>
            <a:r>
              <a:rPr lang="es-PR" dirty="0">
                <a:solidFill>
                  <a:srgbClr val="FF0000"/>
                </a:solidFill>
                <a:latin typeface="Candara" panose="020E0502030303020204" pitchFamily="34" charset="0"/>
              </a:rPr>
              <a:t>(Romanos 3.21–31, RVR60) </a:t>
            </a:r>
          </a:p>
        </p:txBody>
      </p:sp>
    </p:spTree>
    <p:extLst>
      <p:ext uri="{BB962C8B-B14F-4D97-AF65-F5344CB8AC3E}">
        <p14:creationId xmlns:p14="http://schemas.microsoft.com/office/powerpoint/2010/main" val="2779424719"/>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6238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057400" y="838200"/>
            <a:ext cx="6858000" cy="5638800"/>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Porque Dios es uno, y él justificará por la fe a los de la circuncisión, y por medio de la fe a los de la incircuncisión.</a:t>
            </a:r>
            <a:r>
              <a:rPr lang="es-PR" sz="3600" dirty="0">
                <a:latin typeface="Candara" panose="020E0502030303020204" pitchFamily="34" charset="0"/>
              </a:rPr>
              <a:t>” </a:t>
            </a:r>
            <a:endParaRPr lang="es-PR" sz="3600" dirty="0" smtClean="0">
              <a:latin typeface="Candara" panose="020E0502030303020204" pitchFamily="34" charset="0"/>
            </a:endParaRPr>
          </a:p>
          <a:p>
            <a:pPr marL="0" indent="0">
              <a:buNone/>
            </a:pPr>
            <a:r>
              <a:rPr lang="es-PR" sz="3600" dirty="0">
                <a:solidFill>
                  <a:srgbClr val="FF0000"/>
                </a:solidFill>
                <a:latin typeface="Candara" panose="020E0502030303020204" pitchFamily="34" charset="0"/>
              </a:rPr>
              <a:t>	</a:t>
            </a:r>
            <a:r>
              <a:rPr lang="es-PR"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Romanos 3.30, RVR60) </a:t>
            </a:r>
          </a:p>
          <a:p>
            <a:pPr marL="0" indent="0">
              <a:buNone/>
            </a:pPr>
            <a:endParaRPr lang="es-PR" sz="3600" dirty="0">
              <a:solidFill>
                <a:srgbClr val="FF0000"/>
              </a:solidFill>
              <a:latin typeface="Candara" panose="020E0502030303020204" pitchFamily="34" charset="0"/>
            </a:endParaRP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6096001" cy="4719638"/>
          </a:xfrm>
        </p:spPr>
        <p:txBody>
          <a:bodyPr>
            <a:normAutofit fontScale="92500" lnSpcReduction="20000"/>
          </a:bodyPr>
          <a:lstStyle/>
          <a:p>
            <a:r>
              <a:rPr lang="es-PR" dirty="0">
                <a:latin typeface="Candara" panose="020E0502030303020204" pitchFamily="34" charset="0"/>
              </a:rPr>
              <a:t>Muchas personas creen que pueden ganar la salvación porque son capaces de cumplir con suficientes exigencias de Dios como para que El los acepte.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idea popular es de que Dios usa una balanza y que en el juicio pondrá lo bueno que hayan hecho por un lado, y lo malo por el otro.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lo bueno pesa más que lo malo, creen que entrarán en el cielo</a:t>
            </a:r>
            <a:r>
              <a:rPr lang="es-PR" dirty="0" smtClean="0">
                <a:latin typeface="Candara" panose="020E0502030303020204" pitchFamily="34" charset="0"/>
              </a:rPr>
              <a:t>.</a:t>
            </a:r>
            <a:endParaRPr lang="es-PR" dirty="0">
              <a:latin typeface="Candara" panose="020E0502030303020204" pitchFamily="34" charset="0"/>
            </a:endParaRPr>
          </a:p>
        </p:txBody>
      </p:sp>
      <p:pic>
        <p:nvPicPr>
          <p:cNvPr id="1026" name="Picture 2" descr="https://blogjuanantonioesteban.files.wordpress.com/2013/02/balanza-de-la-justici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4387" y="1531381"/>
            <a:ext cx="3269613" cy="3771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532564"/>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5105401" cy="4719638"/>
          </a:xfrm>
        </p:spPr>
        <p:txBody>
          <a:bodyPr>
            <a:normAutofit/>
          </a:bodyPr>
          <a:lstStyle/>
          <a:p>
            <a:r>
              <a:rPr lang="es-PR" dirty="0">
                <a:latin typeface="Candara" panose="020E0502030303020204" pitchFamily="34" charset="0"/>
              </a:rPr>
              <a:t>Este punto de vista no toma en cuenta dos verdades </a:t>
            </a:r>
            <a:r>
              <a:rPr lang="es-PR" dirty="0" smtClean="0">
                <a:latin typeface="Candara" panose="020E0502030303020204" pitchFamily="34" charset="0"/>
              </a:rPr>
              <a:t>bíblicas</a:t>
            </a:r>
            <a:r>
              <a:rPr lang="es-PR" dirty="0">
                <a:latin typeface="Candara" panose="020E0502030303020204" pitchFamily="34" charset="0"/>
              </a:rPr>
              <a:t>:</a:t>
            </a:r>
            <a:endParaRPr lang="es-PR" dirty="0" smtClean="0">
              <a:latin typeface="Candara" panose="020E0502030303020204" pitchFamily="34" charset="0"/>
            </a:endParaRPr>
          </a:p>
          <a:p>
            <a:r>
              <a:rPr lang="es-PR" dirty="0" smtClean="0">
                <a:latin typeface="Candara" panose="020E0502030303020204" pitchFamily="34" charset="0"/>
              </a:rPr>
              <a:t>Primero</a:t>
            </a:r>
            <a:r>
              <a:rPr lang="es-PR" dirty="0">
                <a:latin typeface="Candara" panose="020E0502030303020204" pitchFamily="34" charset="0"/>
              </a:rPr>
              <a:t>, no hay nadie que haga lo bueno (</a:t>
            </a:r>
            <a:r>
              <a:rPr lang="es-PR" dirty="0">
                <a:solidFill>
                  <a:srgbClr val="FF0000"/>
                </a:solidFill>
                <a:latin typeface="Candara" panose="020E0502030303020204" pitchFamily="34" charset="0"/>
              </a:rPr>
              <a:t>3:9–12</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eso, esta prueba resultaría en la condenación de todos. </a:t>
            </a:r>
            <a:endParaRPr lang="es-PR" dirty="0" smtClean="0">
              <a:latin typeface="Candara" panose="020E0502030303020204" pitchFamily="34" charset="0"/>
            </a:endParaRPr>
          </a:p>
        </p:txBody>
      </p:sp>
      <p:pic>
        <p:nvPicPr>
          <p:cNvPr id="2050" name="Picture 2" descr="http://habilidadesdirectivas20.files.wordpress.com/2009/10/manzana_podrida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7469" y="2205039"/>
            <a:ext cx="3947884" cy="388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700999"/>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8382001" cy="4719638"/>
          </a:xfrm>
        </p:spPr>
        <p:txBody>
          <a:bodyPr>
            <a:normAutofit/>
          </a:bodyPr>
          <a:lstStyle/>
          <a:p>
            <a:r>
              <a:rPr lang="es-PR" dirty="0" smtClean="0">
                <a:latin typeface="Candara" panose="020E0502030303020204" pitchFamily="34" charset="0"/>
              </a:rPr>
              <a:t>El </a:t>
            </a:r>
            <a:r>
              <a:rPr lang="es-PR" dirty="0">
                <a:latin typeface="Candara" panose="020E0502030303020204" pitchFamily="34" charset="0"/>
              </a:rPr>
              <a:t>segundo error en este punto de vista popular, es que según la Biblia, el juicio de Dios no se basa en balanzas.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ha establecido una norma absoluta.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que no llegue a la marca está condenado. </a:t>
            </a:r>
            <a:endParaRPr lang="es-PR" dirty="0" smtClean="0">
              <a:latin typeface="Candara" panose="020E0502030303020204" pitchFamily="34" charset="0"/>
            </a:endParaRPr>
          </a:p>
          <a:p>
            <a:r>
              <a:rPr lang="es-PR" dirty="0" smtClean="0">
                <a:latin typeface="Candara" panose="020E0502030303020204" pitchFamily="34" charset="0"/>
              </a:rPr>
              <a:t>Conforme </a:t>
            </a:r>
            <a:r>
              <a:rPr lang="es-PR" dirty="0">
                <a:latin typeface="Candara" panose="020E0502030303020204" pitchFamily="34" charset="0"/>
              </a:rPr>
              <a:t>a esta norma todos estamos bajo el fallo divino: “¿Condenado!” (</a:t>
            </a:r>
            <a:r>
              <a:rPr lang="es-PR" dirty="0">
                <a:solidFill>
                  <a:srgbClr val="FF0000"/>
                </a:solidFill>
                <a:latin typeface="Candara" panose="020E0502030303020204" pitchFamily="34" charset="0"/>
              </a:rPr>
              <a:t>3:9, 23</a:t>
            </a:r>
            <a:r>
              <a:rPr lang="es-PR" dirty="0">
                <a:latin typeface="Candara" panose="020E0502030303020204" pitchFamily="34" charset="0"/>
              </a:rPr>
              <a:t>; </a:t>
            </a:r>
            <a:r>
              <a:rPr lang="es-PR" dirty="0" smtClean="0">
                <a:solidFill>
                  <a:srgbClr val="FF0000"/>
                </a:solidFill>
                <a:latin typeface="Candara" panose="020E0502030303020204" pitchFamily="34" charset="0"/>
              </a:rPr>
              <a:t>Gálatas </a:t>
            </a:r>
            <a:r>
              <a:rPr lang="es-PR" dirty="0">
                <a:solidFill>
                  <a:srgbClr val="FF0000"/>
                </a:solidFill>
                <a:latin typeface="Candara" panose="020E0502030303020204" pitchFamily="34" charset="0"/>
              </a:rPr>
              <a:t>3:9–10</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1098921575"/>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fontScale="85000" lnSpcReduction="20000"/>
          </a:bodyPr>
          <a:lstStyle/>
          <a:p>
            <a:r>
              <a:rPr lang="es-PR" dirty="0">
                <a:latin typeface="Candara" panose="020E0502030303020204" pitchFamily="34" charset="0"/>
              </a:rPr>
              <a:t>Después de explicar el problema de la naturaleza pecaminosa del hombre (</a:t>
            </a:r>
            <a:r>
              <a:rPr lang="es-PR" dirty="0">
                <a:solidFill>
                  <a:srgbClr val="FF0000"/>
                </a:solidFill>
                <a:latin typeface="Candara" panose="020E0502030303020204" pitchFamily="34" charset="0"/>
              </a:rPr>
              <a:t>1:18–3:20</a:t>
            </a:r>
            <a:r>
              <a:rPr lang="es-PR" dirty="0">
                <a:latin typeface="Candara" panose="020E0502030303020204" pitchFamily="34" charset="0"/>
              </a:rPr>
              <a:t>), Pablo revela la solución al mismo. </a:t>
            </a:r>
            <a:endParaRPr lang="es-PR" dirty="0" smtClean="0">
              <a:latin typeface="Candara" panose="020E0502030303020204" pitchFamily="34" charset="0"/>
            </a:endParaRPr>
          </a:p>
          <a:p>
            <a:r>
              <a:rPr lang="es-PR" dirty="0" smtClean="0">
                <a:latin typeface="Candara" panose="020E0502030303020204" pitchFamily="34" charset="0"/>
              </a:rPr>
              <a:t>Debido </a:t>
            </a:r>
            <a:r>
              <a:rPr lang="es-PR" dirty="0">
                <a:latin typeface="Candara" panose="020E0502030303020204" pitchFamily="34" charset="0"/>
              </a:rPr>
              <a:t>a que todos somos pecadores y no podemos salvarnos a nosotros mismos, Dios ha hecho posible que aquellos que confían en Cristo y no en sus propias obras sean aceptados en Su presencia (</a:t>
            </a:r>
            <a:r>
              <a:rPr lang="es-PR" dirty="0">
                <a:solidFill>
                  <a:srgbClr val="FF0000"/>
                </a:solidFill>
                <a:latin typeface="Candara" panose="020E0502030303020204" pitchFamily="34" charset="0"/>
              </a:rPr>
              <a:t>3:21–8:39</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15870" r="27452"/>
          <a:stretch/>
        </p:blipFill>
        <p:spPr>
          <a:xfrm>
            <a:off x="5333999" y="1823002"/>
            <a:ext cx="3810001" cy="5041624"/>
          </a:xfrm>
          <a:prstGeom prst="rect">
            <a:avLst/>
          </a:prstGeom>
        </p:spPr>
      </p:pic>
    </p:spTree>
    <p:extLst>
      <p:ext uri="{BB962C8B-B14F-4D97-AF65-F5344CB8AC3E}">
        <p14:creationId xmlns:p14="http://schemas.microsoft.com/office/powerpoint/2010/main" val="908394753"/>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5259411" cy="4719638"/>
          </a:xfrm>
        </p:spPr>
        <p:txBody>
          <a:bodyPr>
            <a:normAutofit fontScale="85000" lnSpcReduction="10000"/>
          </a:bodyPr>
          <a:lstStyle/>
          <a:p>
            <a:r>
              <a:rPr lang="es-PR" dirty="0">
                <a:latin typeface="Candara" panose="020E0502030303020204" pitchFamily="34" charset="0"/>
              </a:rPr>
              <a:t>Ya que nadie puede ser justificado por la ley, Dios ha revelado la única base adecuada para obtener la salvación: la fe en Jesucristo, sin las obras de la ley (</a:t>
            </a:r>
            <a:r>
              <a:rPr lang="es-PR" dirty="0">
                <a:solidFill>
                  <a:srgbClr val="FF0000"/>
                </a:solidFill>
                <a:latin typeface="Candara" panose="020E0502030303020204" pitchFamily="34" charset="0"/>
              </a:rPr>
              <a:t>3:21–4:25</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Este </a:t>
            </a:r>
            <a:r>
              <a:rPr lang="es-PR" dirty="0">
                <a:latin typeface="Candara" panose="020E0502030303020204" pitchFamily="34" charset="0"/>
              </a:rPr>
              <a:t>es un regalo que Dios nos da gratuitamente. </a:t>
            </a:r>
            <a:endParaRPr lang="es-PR" dirty="0" smtClean="0">
              <a:latin typeface="Candara" panose="020E0502030303020204" pitchFamily="34" charset="0"/>
            </a:endParaRPr>
          </a:p>
          <a:p>
            <a:r>
              <a:rPr lang="es-PR" dirty="0" smtClean="0">
                <a:latin typeface="Candara" panose="020E0502030303020204" pitchFamily="34" charset="0"/>
              </a:rPr>
              <a:t>Pablo </a:t>
            </a:r>
            <a:r>
              <a:rPr lang="es-PR" dirty="0">
                <a:latin typeface="Candara" panose="020E0502030303020204" pitchFamily="34" charset="0"/>
              </a:rPr>
              <a:t>empieza a desarrollar este nuevo tema con una explicación de este principio (</a:t>
            </a:r>
            <a:r>
              <a:rPr lang="es-PR" dirty="0">
                <a:solidFill>
                  <a:srgbClr val="FF0000"/>
                </a:solidFill>
                <a:latin typeface="Candara" panose="020E0502030303020204" pitchFamily="34" charset="0"/>
              </a:rPr>
              <a:t>3:21–22</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47873" t="6666" r="4627" b="7778"/>
          <a:stretch/>
        </p:blipFill>
        <p:spPr>
          <a:xfrm>
            <a:off x="5411810" y="1828799"/>
            <a:ext cx="3732190" cy="5041729"/>
          </a:xfrm>
          <a:prstGeom prst="rect">
            <a:avLst/>
          </a:prstGeom>
        </p:spPr>
      </p:pic>
    </p:spTree>
    <p:extLst>
      <p:ext uri="{BB962C8B-B14F-4D97-AF65-F5344CB8AC3E}">
        <p14:creationId xmlns:p14="http://schemas.microsoft.com/office/powerpoint/2010/main" val="449017399"/>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8458201" cy="4719638"/>
          </a:xfrm>
        </p:spPr>
        <p:txBody>
          <a:bodyPr>
            <a:normAutofit/>
          </a:bodyPr>
          <a:lstStyle/>
          <a:p>
            <a:r>
              <a:rPr lang="es-PR" dirty="0">
                <a:latin typeface="Candara" panose="020E0502030303020204" pitchFamily="34" charset="0"/>
              </a:rPr>
              <a:t>La justicia de Dios se revela por separado de la ley, aunque la ley y los profetas la anunciaron desde mucho tiempo atrás (</a:t>
            </a:r>
            <a:r>
              <a:rPr lang="es-PR" dirty="0">
                <a:solidFill>
                  <a:srgbClr val="FF0000"/>
                </a:solidFill>
                <a:latin typeface="Candara" panose="020E0502030303020204" pitchFamily="34" charset="0"/>
              </a:rPr>
              <a:t>3:21</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Esta </a:t>
            </a:r>
            <a:r>
              <a:rPr lang="es-PR" dirty="0">
                <a:latin typeface="Candara" panose="020E0502030303020204" pitchFamily="34" charset="0"/>
              </a:rPr>
              <a:t>es una nueva clase de justificación. No es del tipo que se basa en las obras de la ley; sino que es por fe en Jesucristo.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depende de nuestras obras sino de la fe que es el medio para recibir la salvación (</a:t>
            </a:r>
            <a:r>
              <a:rPr lang="es-PR" dirty="0">
                <a:solidFill>
                  <a:srgbClr val="FF0000"/>
                </a:solidFill>
                <a:latin typeface="Candara" panose="020E0502030303020204" pitchFamily="34" charset="0"/>
              </a:rPr>
              <a:t>3:22</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288765189"/>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5486401" cy="4719638"/>
          </a:xfrm>
        </p:spPr>
        <p:txBody>
          <a:bodyPr>
            <a:normAutofit fontScale="92500" lnSpcReduction="10000"/>
          </a:bodyPr>
          <a:lstStyle/>
          <a:p>
            <a:r>
              <a:rPr lang="es-PR" dirty="0">
                <a:latin typeface="Candara" panose="020E0502030303020204" pitchFamily="34" charset="0"/>
              </a:rPr>
              <a:t>Debido a que todos hemos pecado, nadie merece la salvación.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Dios la ofrece como un regalo a todos los que confíen en Jesucristo (</a:t>
            </a:r>
            <a:r>
              <a:rPr lang="es-PR" dirty="0">
                <a:solidFill>
                  <a:srgbClr val="FF0000"/>
                </a:solidFill>
                <a:latin typeface="Candara" panose="020E0502030303020204" pitchFamily="34" charset="0"/>
              </a:rPr>
              <a:t>3:22–24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El </a:t>
            </a:r>
            <a:r>
              <a:rPr lang="es-PR" dirty="0">
                <a:latin typeface="Candara" panose="020E0502030303020204" pitchFamily="34" charset="0"/>
              </a:rPr>
              <a:t>precio ha sido totalmente pagado con la muerte de Cristo (</a:t>
            </a:r>
            <a:r>
              <a:rPr lang="es-PR" dirty="0">
                <a:solidFill>
                  <a:srgbClr val="FF0000"/>
                </a:solidFill>
                <a:latin typeface="Candara" panose="020E0502030303020204" pitchFamily="34" charset="0"/>
              </a:rPr>
              <a:t>3:24–25a</a:t>
            </a:r>
            <a:r>
              <a:rPr lang="es-PR" dirty="0">
                <a:latin typeface="Candara" panose="020E0502030303020204" pitchFamily="34" charset="0"/>
              </a:rPr>
              <a:t>).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47873" t="6666" r="4627" b="7778"/>
          <a:stretch/>
        </p:blipFill>
        <p:spPr>
          <a:xfrm>
            <a:off x="5411810" y="1828799"/>
            <a:ext cx="3732190" cy="5041729"/>
          </a:xfrm>
          <a:prstGeom prst="rect">
            <a:avLst/>
          </a:prstGeom>
        </p:spPr>
      </p:pic>
    </p:spTree>
    <p:extLst>
      <p:ext uri="{BB962C8B-B14F-4D97-AF65-F5344CB8AC3E}">
        <p14:creationId xmlns:p14="http://schemas.microsoft.com/office/powerpoint/2010/main" val="1948906905"/>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8382001" cy="4719638"/>
          </a:xfrm>
        </p:spPr>
        <p:txBody>
          <a:bodyPr>
            <a:normAutofit/>
          </a:bodyPr>
          <a:lstStyle/>
          <a:p>
            <a:pPr marL="0" indent="0" algn="ctr">
              <a:buNone/>
            </a:pPr>
            <a:r>
              <a:rPr lang="es-PR" sz="4000" i="1" dirty="0" smtClean="0">
                <a:latin typeface="Candara" panose="020E0502030303020204" pitchFamily="34" charset="0"/>
              </a:rPr>
              <a:t>“</a:t>
            </a:r>
            <a:r>
              <a:rPr lang="es-PR" sz="4000" i="1" dirty="0">
                <a:latin typeface="Candara" panose="020E0502030303020204" pitchFamily="34" charset="0"/>
              </a:rPr>
              <a:t>Un pecador salvado tiene tanto derecho de estar en el cielo como Cristo mismo, porque tiene todo el mérito y la justicia de Cristo</a:t>
            </a:r>
            <a:r>
              <a:rPr lang="es-PR" sz="4000" i="1" dirty="0" smtClean="0">
                <a:latin typeface="Candara" panose="020E0502030303020204" pitchFamily="34" charset="0"/>
              </a:rPr>
              <a:t>”.</a:t>
            </a:r>
            <a:endParaRPr lang="es-PR" sz="4000" i="1" dirty="0">
              <a:latin typeface="Candara" panose="020E0502030303020204" pitchFamily="34" charset="0"/>
            </a:endParaRPr>
          </a:p>
        </p:txBody>
      </p:sp>
    </p:spTree>
    <p:extLst>
      <p:ext uri="{BB962C8B-B14F-4D97-AF65-F5344CB8AC3E}">
        <p14:creationId xmlns:p14="http://schemas.microsoft.com/office/powerpoint/2010/main" val="3800008590"/>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800636" cy="4719638"/>
          </a:xfrm>
        </p:spPr>
        <p:txBody>
          <a:bodyPr>
            <a:normAutofit fontScale="92500" lnSpcReduction="20000"/>
          </a:bodyPr>
          <a:lstStyle/>
          <a:p>
            <a:r>
              <a:rPr lang="es-PR" dirty="0" smtClean="0">
                <a:solidFill>
                  <a:srgbClr val="FF0000"/>
                </a:solidFill>
                <a:latin typeface="Candara" panose="020E0502030303020204" pitchFamily="34" charset="0"/>
              </a:rPr>
              <a:t>Romanos </a:t>
            </a:r>
            <a:r>
              <a:rPr lang="es-PR" dirty="0">
                <a:solidFill>
                  <a:srgbClr val="FF0000"/>
                </a:solidFill>
                <a:latin typeface="Candara" panose="020E0502030303020204" pitchFamily="34" charset="0"/>
              </a:rPr>
              <a:t>3:21–23 </a:t>
            </a:r>
            <a:r>
              <a:rPr lang="es-PR" dirty="0">
                <a:latin typeface="Candara" panose="020E0502030303020204" pitchFamily="34" charset="0"/>
              </a:rPr>
              <a:t>es un puente importante en la enseñanza del evangelio. </a:t>
            </a:r>
            <a:endParaRPr lang="es-PR" dirty="0" smtClean="0">
              <a:latin typeface="Candara" panose="020E0502030303020204" pitchFamily="34" charset="0"/>
            </a:endParaRPr>
          </a:p>
          <a:p>
            <a:r>
              <a:rPr lang="es-PR" dirty="0" smtClean="0">
                <a:latin typeface="Candara" panose="020E0502030303020204" pitchFamily="34" charset="0"/>
              </a:rPr>
              <a:t>Une </a:t>
            </a:r>
            <a:r>
              <a:rPr lang="es-PR" dirty="0">
                <a:latin typeface="Candara" panose="020E0502030303020204" pitchFamily="34" charset="0"/>
              </a:rPr>
              <a:t>la presentación de la necesidad que tiene el hombre (</a:t>
            </a:r>
            <a:r>
              <a:rPr lang="es-PR" dirty="0">
                <a:solidFill>
                  <a:srgbClr val="FF0000"/>
                </a:solidFill>
                <a:latin typeface="Candara" panose="020E0502030303020204" pitchFamily="34" charset="0"/>
              </a:rPr>
              <a:t>1:18–3:20</a:t>
            </a:r>
            <a:r>
              <a:rPr lang="es-PR" dirty="0">
                <a:latin typeface="Candara" panose="020E0502030303020204" pitchFamily="34" charset="0"/>
              </a:rPr>
              <a:t>) con la explicación de la provisión de Dios para la salvación (</a:t>
            </a:r>
            <a:r>
              <a:rPr lang="es-PR" dirty="0">
                <a:solidFill>
                  <a:srgbClr val="FF0000"/>
                </a:solidFill>
                <a:latin typeface="Candara" panose="020E0502030303020204" pitchFamily="34" charset="0"/>
              </a:rPr>
              <a:t>3:21–8:39</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no comprendemos el mensaje de estos tres versículos, jamás podremos entender el evangelio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3285987831"/>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smtClean="0">
                <a:latin typeface="Candara" panose="020E0502030303020204" pitchFamily="34" charset="0"/>
              </a:rPr>
              <a:t>Estos </a:t>
            </a:r>
            <a:r>
              <a:rPr lang="es-PR" dirty="0">
                <a:latin typeface="Candara" panose="020E0502030303020204" pitchFamily="34" charset="0"/>
              </a:rPr>
              <a:t>versículos se basan en lo que Pablo acaba de decir en </a:t>
            </a:r>
            <a:r>
              <a:rPr lang="es-PR" dirty="0">
                <a:solidFill>
                  <a:srgbClr val="FF0000"/>
                </a:solidFill>
                <a:latin typeface="Candara" panose="020E0502030303020204" pitchFamily="34" charset="0"/>
              </a:rPr>
              <a:t>3:19–20</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Cuáles son la implicaciones de la verdad ya señalada para el mensaje del evangelio, según </a:t>
            </a:r>
            <a:r>
              <a:rPr lang="es-PR" dirty="0">
                <a:solidFill>
                  <a:srgbClr val="FF0000"/>
                </a:solidFill>
                <a:latin typeface="Candara" panose="020E0502030303020204" pitchFamily="34" charset="0"/>
              </a:rPr>
              <a:t>3:21–23</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2745043311"/>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762000" y="1905000"/>
            <a:ext cx="8001000" cy="4876800"/>
          </a:xfrm>
          <a:noFill/>
          <a:effectLst>
            <a:outerShdw blurRad="50800" dist="38100" dir="2700000" algn="tl" rotWithShape="0">
              <a:prstClr val="black">
                <a:alpha val="40000"/>
              </a:prstClr>
            </a:outerShdw>
          </a:effectLst>
        </p:spPr>
        <p:txBody>
          <a:bodyPr>
            <a:normAutofit lnSpcReduction="10000"/>
          </a:bodyPr>
          <a:lstStyle/>
          <a:p>
            <a:r>
              <a:rPr lang="es-PR" sz="3600" dirty="0" smtClean="0">
                <a:latin typeface="Candara" pitchFamily="34" charset="0"/>
                <a:cs typeface="Calibri" pitchFamily="34" charset="0"/>
              </a:rPr>
              <a:t>Condenación de todos los hombres</a:t>
            </a:r>
            <a:endParaRPr lang="es-PR" sz="3600" dirty="0">
              <a:latin typeface="Candara" pitchFamily="34" charset="0"/>
              <a:cs typeface="Calibri" pitchFamily="34" charset="0"/>
            </a:endParaRPr>
          </a:p>
          <a:p>
            <a:pPr lvl="1"/>
            <a:r>
              <a:rPr lang="es-PR" sz="3200" dirty="0">
                <a:solidFill>
                  <a:srgbClr val="FF0000"/>
                </a:solidFill>
                <a:latin typeface="Candara" pitchFamily="34" charset="0"/>
                <a:cs typeface="Calibri" pitchFamily="34" charset="0"/>
              </a:rPr>
              <a:t>Romanos </a:t>
            </a:r>
            <a:r>
              <a:rPr lang="es-PR" sz="3200" dirty="0" smtClean="0">
                <a:solidFill>
                  <a:srgbClr val="FF0000"/>
                </a:solidFill>
                <a:latin typeface="Candara" pitchFamily="34" charset="0"/>
                <a:cs typeface="Calibri" pitchFamily="34" charset="0"/>
              </a:rPr>
              <a:t>3.9-20</a:t>
            </a:r>
            <a:endParaRPr lang="es-PR" sz="3200" dirty="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El hombre es justificado por la fe</a:t>
            </a:r>
          </a:p>
          <a:p>
            <a:pPr lvl="1"/>
            <a:r>
              <a:rPr lang="es-PR" sz="3200" dirty="0" smtClean="0">
                <a:solidFill>
                  <a:srgbClr val="FF0000"/>
                </a:solidFill>
                <a:latin typeface="Candara" pitchFamily="34" charset="0"/>
                <a:cs typeface="Calibri" pitchFamily="34" charset="0"/>
              </a:rPr>
              <a:t>Romanos 3.21-31</a:t>
            </a:r>
          </a:p>
          <a:p>
            <a:r>
              <a:rPr lang="es-PR" sz="3600" dirty="0" smtClean="0">
                <a:latin typeface="Candara" pitchFamily="34" charset="0"/>
                <a:cs typeface="Calibri" pitchFamily="34" charset="0"/>
              </a:rPr>
              <a:t>Ejemplo de justificación por la fe</a:t>
            </a:r>
            <a:endParaRPr lang="es-PR" sz="3600" dirty="0" smtClean="0">
              <a:latin typeface="Candara" pitchFamily="34" charset="0"/>
              <a:cs typeface="Calibri" pitchFamily="34" charset="0"/>
            </a:endParaRPr>
          </a:p>
          <a:p>
            <a:pPr lvl="1"/>
            <a:r>
              <a:rPr lang="es-PR" sz="3200" dirty="0" smtClean="0">
                <a:solidFill>
                  <a:srgbClr val="FF0000"/>
                </a:solidFill>
                <a:latin typeface="Candara" pitchFamily="34" charset="0"/>
                <a:cs typeface="Calibri" pitchFamily="34" charset="0"/>
              </a:rPr>
              <a:t>Romanos </a:t>
            </a:r>
            <a:r>
              <a:rPr lang="es-PR" sz="3200" dirty="0" smtClean="0">
                <a:solidFill>
                  <a:srgbClr val="FF0000"/>
                </a:solidFill>
                <a:latin typeface="Candara" pitchFamily="34" charset="0"/>
                <a:cs typeface="Calibri" pitchFamily="34" charset="0"/>
              </a:rPr>
              <a:t>4.1-5</a:t>
            </a:r>
            <a:endParaRPr lang="es-PR" sz="3200" dirty="0" smtClean="0">
              <a:solidFill>
                <a:srgbClr val="FF0000"/>
              </a:solidFill>
              <a:latin typeface="Candara" pitchFamily="34" charset="0"/>
              <a:cs typeface="Calibri" pitchFamily="34" charset="0"/>
            </a:endParaRPr>
          </a:p>
          <a:p>
            <a:r>
              <a:rPr lang="es-PR" sz="3600" dirty="0" smtClean="0">
                <a:latin typeface="Candara" pitchFamily="34" charset="0"/>
                <a:cs typeface="Calibri" pitchFamily="34" charset="0"/>
              </a:rPr>
              <a:t>La promesa se cumple por la fe</a:t>
            </a:r>
            <a:endParaRPr lang="es-PR" sz="3600" dirty="0" smtClean="0">
              <a:latin typeface="Candara" pitchFamily="34" charset="0"/>
              <a:cs typeface="Calibri" pitchFamily="34" charset="0"/>
            </a:endParaRPr>
          </a:p>
          <a:p>
            <a:pPr lvl="1"/>
            <a:r>
              <a:rPr lang="es-PR" sz="3200" dirty="0" smtClean="0">
                <a:solidFill>
                  <a:srgbClr val="FF0000"/>
                </a:solidFill>
                <a:latin typeface="Candara" pitchFamily="34" charset="0"/>
                <a:cs typeface="Calibri" pitchFamily="34" charset="0"/>
              </a:rPr>
              <a:t>Romanos </a:t>
            </a:r>
            <a:r>
              <a:rPr lang="es-PR" sz="3200" dirty="0" smtClean="0">
                <a:solidFill>
                  <a:srgbClr val="FF0000"/>
                </a:solidFill>
                <a:latin typeface="Candara" pitchFamily="34" charset="0"/>
                <a:cs typeface="Calibri" pitchFamily="34" charset="0"/>
              </a:rPr>
              <a:t>4</a:t>
            </a:r>
            <a:r>
              <a:rPr lang="es-PR" sz="3200" dirty="0" smtClean="0">
                <a:solidFill>
                  <a:srgbClr val="FF0000"/>
                </a:solidFill>
                <a:latin typeface="Candara" pitchFamily="34" charset="0"/>
                <a:cs typeface="Calibri" pitchFamily="34" charset="0"/>
              </a:rPr>
              <a:t>.13-14</a:t>
            </a:r>
            <a:endParaRPr lang="es-PR" sz="3200" dirty="0" smtClean="0">
              <a:solidFill>
                <a:srgbClr val="FF0000"/>
              </a:solidFill>
              <a:latin typeface="Candara"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lnSpcReduction="10000"/>
          </a:bodyPr>
          <a:lstStyle/>
          <a:p>
            <a:r>
              <a:rPr lang="es-PR" dirty="0">
                <a:latin typeface="Candara" panose="020E0502030303020204" pitchFamily="34" charset="0"/>
              </a:rPr>
              <a:t>¿Qué debemos hacer para recibir el regalo de la justicia? </a:t>
            </a:r>
          </a:p>
          <a:p>
            <a:r>
              <a:rPr lang="es-PR" dirty="0">
                <a:latin typeface="Candara" panose="020E0502030303020204" pitchFamily="34" charset="0"/>
              </a:rPr>
              <a:t>Fe es confianza, seguridad. ¿Quién se supone que es el centro de nuestra </a:t>
            </a:r>
            <a:r>
              <a:rPr lang="es-PR" dirty="0" smtClean="0">
                <a:latin typeface="Candara" panose="020E0502030303020204" pitchFamily="34" charset="0"/>
              </a:rPr>
              <a:t>confianza</a:t>
            </a:r>
          </a:p>
          <a:p>
            <a:r>
              <a:rPr lang="es-PR" dirty="0" smtClean="0">
                <a:latin typeface="Candara" panose="020E0502030303020204" pitchFamily="34" charset="0"/>
              </a:rPr>
              <a:t>¿Está </a:t>
            </a:r>
            <a:r>
              <a:rPr lang="es-PR" dirty="0">
                <a:latin typeface="Candara" panose="020E0502030303020204" pitchFamily="34" charset="0"/>
              </a:rPr>
              <a:t>excluido alguien de este ofrecimiento? </a:t>
            </a:r>
            <a:r>
              <a:rPr lang="es-PR" dirty="0" smtClean="0">
                <a:latin typeface="Candara" panose="020E0502030303020204" pitchFamily="34" charset="0"/>
              </a:rPr>
              <a:t>¿</a:t>
            </a:r>
            <a:r>
              <a:rPr lang="es-PR" dirty="0">
                <a:latin typeface="Candara" panose="020E0502030303020204" pitchFamily="34" charset="0"/>
              </a:rPr>
              <a:t>Por qué no? </a:t>
            </a: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539984077"/>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5486401" cy="4719638"/>
          </a:xfrm>
        </p:spPr>
        <p:txBody>
          <a:bodyPr>
            <a:normAutofit lnSpcReduction="10000"/>
          </a:bodyPr>
          <a:lstStyle/>
          <a:p>
            <a:r>
              <a:rPr lang="es-PR" dirty="0" smtClean="0">
                <a:latin typeface="Candara" panose="020E0502030303020204" pitchFamily="34" charset="0"/>
              </a:rPr>
              <a:t>Continuemos ahora en el </a:t>
            </a:r>
            <a:r>
              <a:rPr lang="es-PR" dirty="0" smtClean="0">
                <a:solidFill>
                  <a:srgbClr val="FF0000"/>
                </a:solidFill>
                <a:latin typeface="Candara" panose="020E0502030303020204" pitchFamily="34" charset="0"/>
              </a:rPr>
              <a:t>v. 24</a:t>
            </a:r>
            <a:r>
              <a:rPr lang="es-PR" dirty="0" smtClean="0">
                <a:latin typeface="Candara" panose="020E0502030303020204" pitchFamily="34" charset="0"/>
              </a:rPr>
              <a:t>.</a:t>
            </a:r>
          </a:p>
          <a:p>
            <a:r>
              <a:rPr lang="es-PR" dirty="0" smtClean="0">
                <a:latin typeface="Candara" panose="020E0502030303020204" pitchFamily="34" charset="0"/>
              </a:rPr>
              <a:t>En </a:t>
            </a:r>
            <a:r>
              <a:rPr lang="es-PR" dirty="0">
                <a:latin typeface="Candara" panose="020E0502030303020204" pitchFamily="34" charset="0"/>
              </a:rPr>
              <a:t>el Antiguo Testamento, Dios aceptó que se cubriera el pecado mediante la sangre de los animales que se ofrecían en sacrificio, aplicándolos al pago completo que Cristo haría más adelante en la cruz.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21753" b="5283"/>
          <a:stretch/>
        </p:blipFill>
        <p:spPr>
          <a:xfrm>
            <a:off x="6248400" y="1834887"/>
            <a:ext cx="2920103" cy="5049618"/>
          </a:xfrm>
          <a:prstGeom prst="rect">
            <a:avLst/>
          </a:prstGeom>
        </p:spPr>
      </p:pic>
    </p:spTree>
    <p:extLst>
      <p:ext uri="{BB962C8B-B14F-4D97-AF65-F5344CB8AC3E}">
        <p14:creationId xmlns:p14="http://schemas.microsoft.com/office/powerpoint/2010/main" val="615212487"/>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5486401" cy="4719638"/>
          </a:xfrm>
        </p:spPr>
        <p:txBody>
          <a:bodyPr>
            <a:normAutofit fontScale="92500" lnSpcReduction="10000"/>
          </a:bodyPr>
          <a:lstStyle/>
          <a:p>
            <a:r>
              <a:rPr lang="es-PR" dirty="0" smtClean="0">
                <a:latin typeface="Candara" panose="020E0502030303020204" pitchFamily="34" charset="0"/>
              </a:rPr>
              <a:t>Así </a:t>
            </a:r>
            <a:r>
              <a:rPr lang="es-PR" dirty="0">
                <a:latin typeface="Candara" panose="020E0502030303020204" pitchFamily="34" charset="0"/>
              </a:rPr>
              <a:t>pudo seguir siendo justo y a la vez justificar a los pecadores (</a:t>
            </a:r>
            <a:r>
              <a:rPr lang="es-PR" dirty="0">
                <a:solidFill>
                  <a:srgbClr val="FF0000"/>
                </a:solidFill>
                <a:latin typeface="Candara" panose="020E0502030303020204" pitchFamily="34" charset="0"/>
              </a:rPr>
              <a:t>3:25b–26</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palabra “propiciación” se utiliza para demostrar que Jesucristo es el sacrificio perfecto ofrecido para satisfacer las justas demandas que Dios exige por causa de nuestros delitos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47873" t="6666" r="4627" b="7778"/>
          <a:stretch/>
        </p:blipFill>
        <p:spPr>
          <a:xfrm>
            <a:off x="5411810" y="1828799"/>
            <a:ext cx="3732190" cy="5041729"/>
          </a:xfrm>
          <a:prstGeom prst="rect">
            <a:avLst/>
          </a:prstGeom>
        </p:spPr>
      </p:pic>
    </p:spTree>
    <p:extLst>
      <p:ext uri="{BB962C8B-B14F-4D97-AF65-F5344CB8AC3E}">
        <p14:creationId xmlns:p14="http://schemas.microsoft.com/office/powerpoint/2010/main" val="1019105454"/>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¿Quién nos justifica?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Cuál es la base y el medio de la justificación?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Cuál es el papel de Jesucristo en todo esto? </a:t>
            </a: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2870683438"/>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fontScale="92500" lnSpcReduction="10000"/>
          </a:bodyPr>
          <a:lstStyle/>
          <a:p>
            <a:r>
              <a:rPr lang="es-PR" dirty="0">
                <a:latin typeface="Candara" panose="020E0502030303020204" pitchFamily="34" charset="0"/>
              </a:rPr>
              <a:t>Teniendo en cuenta lo que ha estudiado hasta aquí, ¿estaría o no de acuerdo con la idea de que la justificación significa que «Dios me acepta como si yo nunca hubiera pecado»? </a:t>
            </a:r>
            <a:endParaRPr lang="es-PR" dirty="0" smtClean="0">
              <a:latin typeface="Candara" panose="020E0502030303020204" pitchFamily="34" charset="0"/>
            </a:endParaRPr>
          </a:p>
          <a:p>
            <a:r>
              <a:rPr lang="es-PR" dirty="0" smtClean="0">
                <a:latin typeface="Candara" panose="020E0502030303020204" pitchFamily="34" charset="0"/>
              </a:rPr>
              <a:t>Fundamente </a:t>
            </a:r>
            <a:r>
              <a:rPr lang="es-PR" dirty="0">
                <a:latin typeface="Candara" panose="020E0502030303020204" pitchFamily="34" charset="0"/>
              </a:rPr>
              <a:t>su respuesta remitiéndose en especial a </a:t>
            </a:r>
            <a:r>
              <a:rPr lang="es-PR" dirty="0">
                <a:solidFill>
                  <a:srgbClr val="FF0000"/>
                </a:solidFill>
                <a:latin typeface="Candara" panose="020E0502030303020204" pitchFamily="34" charset="0"/>
              </a:rPr>
              <a:t>Romanos 3.9–26</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2104256067"/>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5486401" cy="4719638"/>
          </a:xfrm>
        </p:spPr>
        <p:txBody>
          <a:bodyPr>
            <a:normAutofit fontScale="92500" lnSpcReduction="20000"/>
          </a:bodyPr>
          <a:lstStyle/>
          <a:p>
            <a:r>
              <a:rPr lang="es-PR" dirty="0">
                <a:latin typeface="Candara" panose="020E0502030303020204" pitchFamily="34" charset="0"/>
              </a:rPr>
              <a:t>Puesto que nuestra salvación no es merecida, no tenemos razón para jactarnos en cuanto a ella (</a:t>
            </a:r>
            <a:r>
              <a:rPr lang="es-PR" dirty="0">
                <a:solidFill>
                  <a:srgbClr val="FF0000"/>
                </a:solidFill>
                <a:latin typeface="Candara" panose="020E0502030303020204" pitchFamily="34" charset="0"/>
              </a:rPr>
              <a:t>3:27–28</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Las </a:t>
            </a:r>
            <a:r>
              <a:rPr lang="es-PR" dirty="0">
                <a:latin typeface="Candara" panose="020E0502030303020204" pitchFamily="34" charset="0"/>
              </a:rPr>
              <a:t>obras basadas en el cumplimiento de las leyes ya no cuentan. </a:t>
            </a:r>
          </a:p>
          <a:p>
            <a:r>
              <a:rPr lang="es-PR" dirty="0" smtClean="0">
                <a:latin typeface="Candara" panose="020E0502030303020204" pitchFamily="34" charset="0"/>
              </a:rPr>
              <a:t>El mismo Dios justifica tanto al circunciso como al incircunciso; a todos en base a la fe (</a:t>
            </a:r>
            <a:r>
              <a:rPr lang="es-PR" dirty="0" smtClean="0">
                <a:solidFill>
                  <a:srgbClr val="FF0000"/>
                </a:solidFill>
                <a:latin typeface="Candara" panose="020E0502030303020204" pitchFamily="34" charset="0"/>
              </a:rPr>
              <a:t>3:29–30</a:t>
            </a:r>
            <a:r>
              <a:rPr lang="es-PR" dirty="0" smtClean="0">
                <a:latin typeface="Candara" panose="020E0502030303020204" pitchFamily="34" charset="0"/>
              </a:rPr>
              <a:t>). </a:t>
            </a:r>
          </a:p>
        </p:txBody>
      </p:sp>
      <p:pic>
        <p:nvPicPr>
          <p:cNvPr id="2" name="Picture 1"/>
          <p:cNvPicPr>
            <a:picLocks noChangeAspect="1"/>
          </p:cNvPicPr>
          <p:nvPr/>
        </p:nvPicPr>
        <p:blipFill>
          <a:blip r:embed="rId3"/>
          <a:stretch>
            <a:fillRect/>
          </a:stretch>
        </p:blipFill>
        <p:spPr>
          <a:xfrm>
            <a:off x="5591175" y="1857374"/>
            <a:ext cx="3552825" cy="3552825"/>
          </a:xfrm>
          <a:prstGeom prst="rect">
            <a:avLst/>
          </a:prstGeom>
        </p:spPr>
      </p:pic>
    </p:spTree>
    <p:extLst>
      <p:ext uri="{BB962C8B-B14F-4D97-AF65-F5344CB8AC3E}">
        <p14:creationId xmlns:p14="http://schemas.microsoft.com/office/powerpoint/2010/main" val="3062827768"/>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¿Puede la justificación por fe estimular una actitud arrogante, como si se dijera: «Lo he logrado, soy un privilegiado, me he abierto el camino por mis propios méritos»?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Puede hacerlo? (</a:t>
            </a:r>
            <a:r>
              <a:rPr lang="es-PR" dirty="0">
                <a:solidFill>
                  <a:srgbClr val="FF0000"/>
                </a:solidFill>
                <a:latin typeface="Candara" panose="020E0502030303020204" pitchFamily="34" charset="0"/>
              </a:rPr>
              <a:t>vv. 27, 28</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3773561394"/>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¿Quién es el que justifica, y quién puede ser justificado? (</a:t>
            </a:r>
            <a:r>
              <a:rPr lang="es-PR" dirty="0">
                <a:solidFill>
                  <a:srgbClr val="FF0000"/>
                </a:solidFill>
                <a:latin typeface="Candara" panose="020E0502030303020204" pitchFamily="34" charset="0"/>
              </a:rPr>
              <a:t>vv. 29, 30</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Da esto lugar para la jactancia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3266798010"/>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5259411" cy="4719638"/>
          </a:xfrm>
        </p:spPr>
        <p:txBody>
          <a:bodyPr>
            <a:normAutofit/>
          </a:bodyPr>
          <a:lstStyle/>
          <a:p>
            <a:r>
              <a:rPr lang="es-PR" dirty="0" smtClean="0">
                <a:latin typeface="Candara" panose="020E0502030303020204" pitchFamily="34" charset="0"/>
              </a:rPr>
              <a:t>En lugar de invalidar la ley, esta salvación pagada por Jesucristo, la hace más segura que nunca (</a:t>
            </a:r>
            <a:r>
              <a:rPr lang="es-PR" dirty="0" smtClean="0">
                <a:solidFill>
                  <a:srgbClr val="FF0000"/>
                </a:solidFill>
                <a:latin typeface="Candara" panose="020E0502030303020204" pitchFamily="34" charset="0"/>
              </a:rPr>
              <a:t>3:31</a:t>
            </a:r>
            <a:r>
              <a:rPr lang="es-PR" dirty="0" smtClean="0">
                <a:latin typeface="Candara" panose="020E0502030303020204" pitchFamily="34" charset="0"/>
              </a:rPr>
              <a:t>), pues lo que la ley exige sólo puede cumplirse a través de la obra de Cristo.</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47873" t="6666" r="4627" b="7778"/>
          <a:stretch/>
        </p:blipFill>
        <p:spPr>
          <a:xfrm>
            <a:off x="5411810" y="1828799"/>
            <a:ext cx="3732190" cy="5041729"/>
          </a:xfrm>
          <a:prstGeom prst="rect">
            <a:avLst/>
          </a:prstGeom>
        </p:spPr>
      </p:pic>
    </p:spTree>
    <p:extLst>
      <p:ext uri="{BB962C8B-B14F-4D97-AF65-F5344CB8AC3E}">
        <p14:creationId xmlns:p14="http://schemas.microsoft.com/office/powerpoint/2010/main" val="1104408712"/>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8458201" cy="4719638"/>
          </a:xfrm>
        </p:spPr>
        <p:txBody>
          <a:bodyPr>
            <a:normAutofit/>
          </a:bodyPr>
          <a:lstStyle/>
          <a:p>
            <a:r>
              <a:rPr lang="es-PR" dirty="0">
                <a:latin typeface="Candara" panose="020E0502030303020204" pitchFamily="34" charset="0"/>
              </a:rPr>
              <a:t>En fin, la doctrina de la justificación por fe enseña que Dios nos ha declarado perfectos en base a la fe en la obra de Cristo ya consumada en la cruz.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realidad no llegamos a ser perfectos en el sentido absoluto de la palabra porque todavía somos pecadores. </a:t>
            </a:r>
            <a:endParaRPr lang="es-PR" dirty="0" smtClean="0">
              <a:latin typeface="Candara" panose="020E0502030303020204" pitchFamily="34" charset="0"/>
            </a:endParaRPr>
          </a:p>
        </p:txBody>
      </p:sp>
    </p:spTree>
    <p:extLst>
      <p:ext uri="{BB962C8B-B14F-4D97-AF65-F5344CB8AC3E}">
        <p14:creationId xmlns:p14="http://schemas.microsoft.com/office/powerpoint/2010/main" val="688239857"/>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a:t>
            </a:r>
            <a:r>
              <a:rPr lang="es-PR" dirty="0" smtClean="0">
                <a:latin typeface="Candara" pitchFamily="34" charset="0"/>
                <a:cs typeface="Calibri" pitchFamily="34" charset="0"/>
              </a:rPr>
              <a:t>hombres  </a:t>
            </a:r>
            <a:r>
              <a:rPr lang="es-PR" sz="4000" dirty="0" smtClean="0">
                <a:solidFill>
                  <a:srgbClr val="FF0000"/>
                </a:solidFill>
                <a:latin typeface="Candara" pitchFamily="34" charset="0"/>
                <a:cs typeface="Calibri" pitchFamily="34" charset="0"/>
              </a:rPr>
              <a:t>Romanos </a:t>
            </a:r>
            <a:r>
              <a:rPr lang="es-PR" sz="4000" dirty="0">
                <a:solidFill>
                  <a:srgbClr val="FF0000"/>
                </a:solidFill>
                <a:latin typeface="Candara" pitchFamily="34" charset="0"/>
                <a:cs typeface="Calibri" pitchFamily="34" charset="0"/>
              </a:rPr>
              <a:t>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5</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7" name="Picture 6"/>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0" y="1643271"/>
            <a:ext cx="9144000" cy="5214729"/>
          </a:xfrm>
          <a:prstGeom prst="rect">
            <a:avLst/>
          </a:prstGeom>
        </p:spPr>
      </p:pic>
    </p:spTree>
    <p:extLst>
      <p:ext uri="{BB962C8B-B14F-4D97-AF65-F5344CB8AC3E}">
        <p14:creationId xmlns:p14="http://schemas.microsoft.com/office/powerpoint/2010/main" val="2294192011"/>
      </p:ext>
    </p:extLst>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5486401" cy="4719638"/>
          </a:xfrm>
        </p:spPr>
        <p:txBody>
          <a:bodyPr>
            <a:normAutofit fontScale="92500" lnSpcReduction="20000"/>
          </a:bodyPr>
          <a:lstStyle/>
          <a:p>
            <a:r>
              <a:rPr lang="es-PR" dirty="0" smtClean="0">
                <a:latin typeface="Candara" panose="020E0502030303020204" pitchFamily="34" charset="0"/>
              </a:rPr>
              <a:t>Sin </a:t>
            </a:r>
            <a:r>
              <a:rPr lang="es-PR" dirty="0">
                <a:latin typeface="Candara" panose="020E0502030303020204" pitchFamily="34" charset="0"/>
              </a:rPr>
              <a:t>embargo, Dios nos adjudica toda la justicia de Cristo. </a:t>
            </a:r>
            <a:endParaRPr lang="es-PR" dirty="0" smtClean="0">
              <a:latin typeface="Candara" panose="020E0502030303020204" pitchFamily="34" charset="0"/>
            </a:endParaRPr>
          </a:p>
          <a:p>
            <a:r>
              <a:rPr lang="es-PR" dirty="0" smtClean="0">
                <a:latin typeface="Candara" panose="020E0502030303020204" pitchFamily="34" charset="0"/>
              </a:rPr>
              <a:t>Esta </a:t>
            </a:r>
            <a:r>
              <a:rPr lang="es-PR" dirty="0">
                <a:latin typeface="Candara" panose="020E0502030303020204" pitchFamily="34" charset="0"/>
              </a:rPr>
              <a:t>obra divina no solamente es negativa, sino también positiva. </a:t>
            </a:r>
            <a:endParaRPr lang="es-PR" dirty="0" smtClean="0">
              <a:latin typeface="Candara" panose="020E0502030303020204" pitchFamily="34" charset="0"/>
            </a:endParaRPr>
          </a:p>
          <a:p>
            <a:r>
              <a:rPr lang="es-PR" dirty="0" smtClean="0">
                <a:latin typeface="Candara" panose="020E0502030303020204" pitchFamily="34" charset="0"/>
              </a:rPr>
              <a:t>Nos </a:t>
            </a:r>
            <a:r>
              <a:rPr lang="es-PR" dirty="0">
                <a:latin typeface="Candara" panose="020E0502030303020204" pitchFamily="34" charset="0"/>
              </a:rPr>
              <a:t>ha quitado los pecados y también nos atribuye la rectitud de Jesucristo. </a:t>
            </a:r>
            <a:endParaRPr lang="es-PR" dirty="0" smtClean="0">
              <a:latin typeface="Candara" panose="020E0502030303020204" pitchFamily="34" charset="0"/>
            </a:endParaRPr>
          </a:p>
          <a:p>
            <a:r>
              <a:rPr lang="es-PR" dirty="0" smtClean="0">
                <a:latin typeface="Candara" panose="020E0502030303020204" pitchFamily="34" charset="0"/>
              </a:rPr>
              <a:t>Nos </a:t>
            </a:r>
            <a:r>
              <a:rPr lang="es-PR" dirty="0">
                <a:latin typeface="Candara" panose="020E0502030303020204" pitchFamily="34" charset="0"/>
              </a:rPr>
              <a:t>ve como perfectos a través de El</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981880" y="1828800"/>
            <a:ext cx="3162119" cy="5029200"/>
          </a:xfrm>
          <a:prstGeom prst="rect">
            <a:avLst/>
          </a:prstGeom>
        </p:spPr>
      </p:pic>
    </p:spTree>
    <p:extLst>
      <p:ext uri="{BB962C8B-B14F-4D97-AF65-F5344CB8AC3E}">
        <p14:creationId xmlns:p14="http://schemas.microsoft.com/office/powerpoint/2010/main" val="2444254947"/>
      </p:ext>
    </p:extLst>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399" y="1981200"/>
            <a:ext cx="5259411" cy="4719638"/>
          </a:xfrm>
        </p:spPr>
        <p:txBody>
          <a:bodyPr>
            <a:normAutofit/>
          </a:bodyPr>
          <a:lstStyle/>
          <a:p>
            <a:r>
              <a:rPr lang="es-PR" dirty="0">
                <a:latin typeface="Candara" panose="020E0502030303020204" pitchFamily="34" charset="0"/>
              </a:rPr>
              <a:t>Debido a que Cristo murió por nosotros, al confiar en El y en Su obra, recibimos la vida eterna.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es por medio de nuestras obras, sino por medio de Su obra consumada en la cruz. </a:t>
            </a:r>
            <a:endParaRPr lang="es-PR" dirty="0" smtClean="0">
              <a:latin typeface="Candara" panose="020E0502030303020204" pitchFamily="34" charset="0"/>
            </a:endParaRPr>
          </a:p>
        </p:txBody>
      </p:sp>
      <p:pic>
        <p:nvPicPr>
          <p:cNvPr id="8" name="Picture 7"/>
          <p:cNvPicPr>
            <a:picLocks noChangeAspect="1"/>
          </p:cNvPicPr>
          <p:nvPr/>
        </p:nvPicPr>
        <p:blipFill rotWithShape="1">
          <a:blip r:embed="rId3"/>
          <a:srcRect l="47873" t="6666" r="4627" b="7778"/>
          <a:stretch/>
        </p:blipFill>
        <p:spPr>
          <a:xfrm>
            <a:off x="5411810" y="1828799"/>
            <a:ext cx="3732190" cy="5041729"/>
          </a:xfrm>
          <a:prstGeom prst="rect">
            <a:avLst/>
          </a:prstGeom>
        </p:spPr>
      </p:pic>
    </p:spTree>
    <p:extLst>
      <p:ext uri="{BB962C8B-B14F-4D97-AF65-F5344CB8AC3E}">
        <p14:creationId xmlns:p14="http://schemas.microsoft.com/office/powerpoint/2010/main" val="1921140795"/>
      </p:ext>
    </p:extLst>
  </p:cSld>
  <p:clrMapOvr>
    <a:masterClrMapping/>
  </p:clrMapOvr>
  <p:transition>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El hombre es justificado por la fe  </a:t>
            </a:r>
            <a:r>
              <a:rPr lang="es-PR" sz="4000" dirty="0">
                <a:solidFill>
                  <a:srgbClr val="FF0000"/>
                </a:solidFill>
                <a:latin typeface="Candara" pitchFamily="34" charset="0"/>
                <a:cs typeface="Calibri" pitchFamily="34" charset="0"/>
              </a:rPr>
              <a:t>Romanos 3.21-31</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062562" cy="4719638"/>
          </a:xfrm>
        </p:spPr>
        <p:txBody>
          <a:bodyPr>
            <a:normAutofit/>
          </a:bodyPr>
          <a:lstStyle/>
          <a:p>
            <a:r>
              <a:rPr lang="es-PR" dirty="0" smtClean="0">
                <a:latin typeface="Candara" panose="020E0502030303020204" pitchFamily="34" charset="0"/>
              </a:rPr>
              <a:t>Todos </a:t>
            </a:r>
            <a:r>
              <a:rPr lang="es-PR" dirty="0">
                <a:latin typeface="Candara" panose="020E0502030303020204" pitchFamily="34" charset="0"/>
              </a:rPr>
              <a:t>los hombres que han alcanzado la salvación a través de la historia del mundo, ha sido por medio de la fe en la obra de Dios a favor de ellos, reconociendo que son pecadores e indignos de Su gracia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47873" t="6666" r="4627" b="7778"/>
          <a:stretch/>
        </p:blipFill>
        <p:spPr>
          <a:xfrm>
            <a:off x="5411810" y="1828799"/>
            <a:ext cx="3732190" cy="5041729"/>
          </a:xfrm>
          <a:prstGeom prst="rect">
            <a:avLst/>
          </a:prstGeom>
        </p:spPr>
      </p:pic>
    </p:spTree>
    <p:extLst>
      <p:ext uri="{BB962C8B-B14F-4D97-AF65-F5344CB8AC3E}">
        <p14:creationId xmlns:p14="http://schemas.microsoft.com/office/powerpoint/2010/main" val="4225199906"/>
      </p:ext>
    </p:extLst>
  </p:cSld>
  <p:clrMapOvr>
    <a:masterClrMapping/>
  </p:clrMapOvr>
  <p:transition>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¿Qué piensa acerca de lo que Pablo quiso expresar cuando dice que la fe confirma la Ley, que no la invalida, ni la vuelve vacía, inútil ni carente de significado? (</a:t>
            </a:r>
            <a:r>
              <a:rPr lang="es-PR" dirty="0">
                <a:solidFill>
                  <a:srgbClr val="FF0000"/>
                </a:solidFill>
                <a:latin typeface="Candara" panose="020E0502030303020204" pitchFamily="34" charset="0"/>
              </a:rPr>
              <a:t>v. 31</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182068791"/>
      </p:ext>
    </p:extLst>
  </p:cSld>
  <p:clrMapOvr>
    <a:masterClrMapping/>
  </p:clrMapOvr>
  <p:transition>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Repasemos…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3908048811"/>
              </p:ext>
            </p:extLst>
          </p:nvPr>
        </p:nvGraphicFramePr>
        <p:xfrm>
          <a:off x="3311" y="2067560"/>
          <a:ext cx="9140688" cy="4114800"/>
        </p:xfrm>
        <a:graphic>
          <a:graphicData uri="http://schemas.openxmlformats.org/drawingml/2006/table">
            <a:tbl>
              <a:tblPr firstRow="1" bandRow="1">
                <a:tableStyleId>{21E4AEA4-8DFA-4A89-87EB-49C32662AFE0}</a:tableStyleId>
              </a:tblPr>
              <a:tblGrid>
                <a:gridCol w="1215889"/>
                <a:gridCol w="3354455"/>
                <a:gridCol w="1065145"/>
                <a:gridCol w="3505199"/>
              </a:tblGrid>
              <a:tr h="370840">
                <a:tc gridSpan="2">
                  <a:txBody>
                    <a:bodyPr/>
                    <a:lstStyle/>
                    <a:p>
                      <a:pPr algn="ctr"/>
                      <a:r>
                        <a:rPr lang="es-PR" sz="2400" dirty="0" smtClean="0">
                          <a:effectLst>
                            <a:outerShdw blurRad="38100" dist="38100" dir="2700000" algn="tl">
                              <a:srgbClr val="000000">
                                <a:alpha val="43137"/>
                              </a:srgbClr>
                            </a:outerShdw>
                          </a:effectLst>
                        </a:rPr>
                        <a:t>Antes…</a:t>
                      </a:r>
                      <a:endParaRPr lang="es-PR" sz="2400" dirty="0">
                        <a:effectLst>
                          <a:outerShdw blurRad="38100" dist="38100" dir="2700000" algn="tl">
                            <a:srgbClr val="000000">
                              <a:alpha val="43137"/>
                            </a:srgbClr>
                          </a:outerShdw>
                        </a:effectLst>
                      </a:endParaRPr>
                    </a:p>
                  </a:txBody>
                  <a:tcPr/>
                </a:tc>
                <a:tc hMerge="1">
                  <a:txBody>
                    <a:bodyPr/>
                    <a:lstStyle/>
                    <a:p>
                      <a:endParaRPr lang="es-PR" dirty="0"/>
                    </a:p>
                  </a:txBody>
                  <a:tcPr/>
                </a:tc>
                <a:tc gridSpan="2">
                  <a:txBody>
                    <a:bodyPr/>
                    <a:lstStyle/>
                    <a:p>
                      <a:pPr algn="ctr"/>
                      <a:r>
                        <a:rPr lang="es-PR" sz="2400" dirty="0" smtClean="0">
                          <a:effectLst>
                            <a:outerShdw blurRad="38100" dist="38100" dir="2700000" algn="tl">
                              <a:srgbClr val="000000">
                                <a:alpha val="43137"/>
                              </a:srgbClr>
                            </a:outerShdw>
                          </a:effectLst>
                        </a:rPr>
                        <a:t>Pero ahora…</a:t>
                      </a:r>
                      <a:endParaRPr lang="es-PR" sz="2400" dirty="0">
                        <a:effectLst>
                          <a:outerShdw blurRad="38100" dist="38100" dir="2700000" algn="tl">
                            <a:srgbClr val="000000">
                              <a:alpha val="43137"/>
                            </a:srgbClr>
                          </a:outerShdw>
                        </a:effectLst>
                      </a:endParaRPr>
                    </a:p>
                  </a:txBody>
                  <a:tcPr/>
                </a:tc>
                <a:tc hMerge="1">
                  <a:txBody>
                    <a:bodyPr/>
                    <a:lstStyle/>
                    <a:p>
                      <a:endParaRPr lang="es-PR" dirty="0"/>
                    </a:p>
                  </a:txBody>
                  <a:tcPr/>
                </a:tc>
              </a:tr>
              <a:tr h="370840">
                <a:tc>
                  <a:txBody>
                    <a:bodyPr/>
                    <a:lstStyle/>
                    <a:p>
                      <a:r>
                        <a:rPr lang="es-ES" sz="2400" dirty="0" smtClean="0">
                          <a:solidFill>
                            <a:srgbClr val="FF0000"/>
                          </a:solidFill>
                        </a:rPr>
                        <a:t>(1.18)</a:t>
                      </a:r>
                      <a:endParaRPr lang="es-PR" sz="2400" dirty="0">
                        <a:solidFill>
                          <a:srgbClr val="FF0000"/>
                        </a:solidFill>
                      </a:endParaRPr>
                    </a:p>
                  </a:txBody>
                  <a:tcPr/>
                </a:tc>
                <a:tc>
                  <a:txBody>
                    <a:bodyPr/>
                    <a:lstStyle/>
                    <a:p>
                      <a:r>
                        <a:rPr lang="es-ES" sz="2400" dirty="0" smtClean="0"/>
                        <a:t>Recibimos la ________ de Dios</a:t>
                      </a:r>
                      <a:endParaRPr lang="es-PR" sz="2400" dirty="0"/>
                    </a:p>
                  </a:txBody>
                  <a:tcPr/>
                </a:tc>
                <a:tc>
                  <a:txBody>
                    <a:bodyPr/>
                    <a:lstStyle/>
                    <a:p>
                      <a:r>
                        <a:rPr lang="es-ES" sz="2400" dirty="0" smtClean="0">
                          <a:solidFill>
                            <a:srgbClr val="FF0000"/>
                          </a:solidFill>
                        </a:rPr>
                        <a:t>(4.6)</a:t>
                      </a:r>
                      <a:endParaRPr lang="es-PR" sz="2400" dirty="0">
                        <a:solidFill>
                          <a:srgbClr val="FF0000"/>
                        </a:solidFill>
                      </a:endParaRPr>
                    </a:p>
                  </a:txBody>
                  <a:tcPr/>
                </a:tc>
                <a:tc>
                  <a:txBody>
                    <a:bodyPr/>
                    <a:lstStyle/>
                    <a:p>
                      <a:r>
                        <a:rPr lang="es-ES" sz="2400" dirty="0" smtClean="0"/>
                        <a:t>Recibimos de Dios la ________ </a:t>
                      </a:r>
                      <a:endParaRPr lang="es-PR" sz="2400" dirty="0"/>
                    </a:p>
                  </a:txBody>
                  <a:tcPr/>
                </a:tc>
              </a:tr>
              <a:tr h="370840">
                <a:tc>
                  <a:txBody>
                    <a:bodyPr/>
                    <a:lstStyle/>
                    <a:p>
                      <a:r>
                        <a:rPr lang="es-ES" sz="2400" dirty="0" smtClean="0">
                          <a:solidFill>
                            <a:srgbClr val="FF0000"/>
                          </a:solidFill>
                        </a:rPr>
                        <a:t>(1.18)</a:t>
                      </a:r>
                      <a:endParaRPr lang="es-PR" sz="2400" dirty="0">
                        <a:solidFill>
                          <a:srgbClr val="FF0000"/>
                        </a:solidFill>
                      </a:endParaRPr>
                    </a:p>
                  </a:txBody>
                  <a:tcPr/>
                </a:tc>
                <a:tc>
                  <a:txBody>
                    <a:bodyPr/>
                    <a:lstStyle/>
                    <a:p>
                      <a:r>
                        <a:rPr lang="es-ES" sz="2400" dirty="0" smtClean="0"/>
                        <a:t>Revelada desde _________</a:t>
                      </a:r>
                      <a:endParaRPr lang="es-PR" sz="2400" dirty="0"/>
                    </a:p>
                  </a:txBody>
                  <a:tcPr/>
                </a:tc>
                <a:tc>
                  <a:txBody>
                    <a:bodyPr/>
                    <a:lstStyle/>
                    <a:p>
                      <a:r>
                        <a:rPr lang="es-ES" sz="2400" dirty="0" smtClean="0">
                          <a:solidFill>
                            <a:srgbClr val="FF0000"/>
                          </a:solidFill>
                        </a:rPr>
                        <a:t>(3.21)</a:t>
                      </a:r>
                      <a:endParaRPr lang="es-PR" sz="2400" dirty="0">
                        <a:solidFill>
                          <a:srgbClr val="FF0000"/>
                        </a:solidFill>
                      </a:endParaRPr>
                    </a:p>
                  </a:txBody>
                  <a:tcPr/>
                </a:tc>
                <a:tc>
                  <a:txBody>
                    <a:bodyPr/>
                    <a:lstStyle/>
                    <a:p>
                      <a:r>
                        <a:rPr lang="es-ES" sz="2400" dirty="0" smtClean="0"/>
                        <a:t>Revelada aparte de __________ </a:t>
                      </a:r>
                      <a:endParaRPr lang="es-PR" sz="2400" dirty="0"/>
                    </a:p>
                  </a:txBody>
                  <a:tcPr/>
                </a:tc>
              </a:tr>
              <a:tr h="370840">
                <a:tc>
                  <a:txBody>
                    <a:bodyPr/>
                    <a:lstStyle/>
                    <a:p>
                      <a:r>
                        <a:rPr lang="es-ES" sz="2400" dirty="0" smtClean="0">
                          <a:solidFill>
                            <a:srgbClr val="FF0000"/>
                          </a:solidFill>
                        </a:rPr>
                        <a:t>(1.21)</a:t>
                      </a:r>
                      <a:endParaRPr lang="es-PR" sz="2400" dirty="0">
                        <a:solidFill>
                          <a:srgbClr val="FF0000"/>
                        </a:solidFill>
                      </a:endParaRPr>
                    </a:p>
                  </a:txBody>
                  <a:tcPr/>
                </a:tc>
                <a:tc>
                  <a:txBody>
                    <a:bodyPr/>
                    <a:lstStyle/>
                    <a:p>
                      <a:r>
                        <a:rPr lang="es-ES" sz="2400" dirty="0" smtClean="0"/>
                        <a:t>Rechazamos a Dios por _____________ </a:t>
                      </a:r>
                      <a:endParaRPr lang="es-PR" sz="2400" dirty="0"/>
                    </a:p>
                  </a:txBody>
                  <a:tcPr/>
                </a:tc>
                <a:tc>
                  <a:txBody>
                    <a:bodyPr/>
                    <a:lstStyle/>
                    <a:p>
                      <a:r>
                        <a:rPr lang="es-ES" sz="2400" dirty="0" smtClean="0">
                          <a:solidFill>
                            <a:srgbClr val="FF0000"/>
                          </a:solidFill>
                        </a:rPr>
                        <a:t>(3.22)</a:t>
                      </a:r>
                      <a:endParaRPr lang="es-PR" sz="2400" dirty="0">
                        <a:solidFill>
                          <a:srgbClr val="FF0000"/>
                        </a:solidFill>
                      </a:endParaRPr>
                    </a:p>
                  </a:txBody>
                  <a:tcPr/>
                </a:tc>
                <a:tc>
                  <a:txBody>
                    <a:bodyPr/>
                    <a:lstStyle/>
                    <a:p>
                      <a:r>
                        <a:rPr lang="es-ES" sz="2400" dirty="0" smtClean="0"/>
                        <a:t>Aceptamos a Dios por _______</a:t>
                      </a:r>
                      <a:endParaRPr lang="es-PR" sz="2400" dirty="0"/>
                    </a:p>
                  </a:txBody>
                  <a:tcPr/>
                </a:tc>
              </a:tr>
              <a:tr h="370840">
                <a:tc>
                  <a:txBody>
                    <a:bodyPr/>
                    <a:lstStyle/>
                    <a:p>
                      <a:r>
                        <a:rPr lang="es-ES" sz="2400" dirty="0" smtClean="0">
                          <a:solidFill>
                            <a:srgbClr val="FF0000"/>
                          </a:solidFill>
                        </a:rPr>
                        <a:t>(2.6)</a:t>
                      </a:r>
                      <a:endParaRPr lang="es-PR" sz="2400" dirty="0">
                        <a:solidFill>
                          <a:srgbClr val="FF0000"/>
                        </a:solidFill>
                      </a:endParaRPr>
                    </a:p>
                  </a:txBody>
                  <a:tcPr/>
                </a:tc>
                <a:tc>
                  <a:txBody>
                    <a:bodyPr/>
                    <a:lstStyle/>
                    <a:p>
                      <a:r>
                        <a:rPr lang="es-ES" sz="2400" dirty="0" smtClean="0"/>
                        <a:t>Condenados por nuestras ______________</a:t>
                      </a:r>
                      <a:endParaRPr lang="es-PR" sz="2400" dirty="0"/>
                    </a:p>
                  </a:txBody>
                  <a:tcPr/>
                </a:tc>
                <a:tc>
                  <a:txBody>
                    <a:bodyPr/>
                    <a:lstStyle/>
                    <a:p>
                      <a:r>
                        <a:rPr lang="es-ES" sz="2400" dirty="0" smtClean="0">
                          <a:solidFill>
                            <a:srgbClr val="FF0000"/>
                          </a:solidFill>
                        </a:rPr>
                        <a:t>(3.28)</a:t>
                      </a:r>
                      <a:endParaRPr lang="es-PR" sz="2400" dirty="0">
                        <a:solidFill>
                          <a:srgbClr val="FF0000"/>
                        </a:solidFill>
                      </a:endParaRPr>
                    </a:p>
                  </a:txBody>
                  <a:tcPr/>
                </a:tc>
                <a:tc>
                  <a:txBody>
                    <a:bodyPr/>
                    <a:lstStyle/>
                    <a:p>
                      <a:r>
                        <a:rPr lang="es-PR" sz="2400" dirty="0" smtClean="0"/>
                        <a:t>Justificados por nuestra _______ sin las _____</a:t>
                      </a:r>
                      <a:endParaRPr lang="es-PR" sz="2400" dirty="0"/>
                    </a:p>
                  </a:txBody>
                  <a:tcPr/>
                </a:tc>
              </a:tr>
            </a:tbl>
          </a:graphicData>
        </a:graphic>
      </p:graphicFrame>
    </p:spTree>
    <p:extLst>
      <p:ext uri="{BB962C8B-B14F-4D97-AF65-F5344CB8AC3E}">
        <p14:creationId xmlns:p14="http://schemas.microsoft.com/office/powerpoint/2010/main" val="736955172"/>
      </p:ext>
    </p:extLst>
  </p:cSld>
  <p:clrMapOvr>
    <a:masterClrMapping/>
  </p:clrMapOvr>
  <p:transition>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Ejemplo de justificación por la </a:t>
            </a:r>
            <a:r>
              <a:rPr lang="es-PR" sz="4800" dirty="0" smtClean="0">
                <a:latin typeface="Candara" pitchFamily="34" charset="0"/>
                <a:cs typeface="Calibri" pitchFamily="34" charset="0"/>
              </a:rPr>
              <a:t>fe  </a:t>
            </a:r>
            <a:r>
              <a:rPr lang="es-PR" sz="4800" dirty="0" smtClean="0">
                <a:solidFill>
                  <a:srgbClr val="FF0000"/>
                </a:solidFill>
                <a:latin typeface="Candara" pitchFamily="34" charset="0"/>
                <a:cs typeface="Calibri" pitchFamily="34" charset="0"/>
              </a:rPr>
              <a:t>Romanos </a:t>
            </a:r>
            <a:r>
              <a:rPr lang="es-PR" sz="4800" dirty="0">
                <a:solidFill>
                  <a:srgbClr val="FF0000"/>
                </a:solidFill>
                <a:latin typeface="Candara" pitchFamily="34" charset="0"/>
                <a:cs typeface="Calibri" pitchFamily="34" charset="0"/>
              </a:rPr>
              <a:t>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b="13750"/>
          <a:stretch/>
        </p:blipFill>
        <p:spPr>
          <a:xfrm>
            <a:off x="0" y="1600200"/>
            <a:ext cx="9144000" cy="5257800"/>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Ejemplo de justificación por la </a:t>
            </a:r>
            <a:r>
              <a:rPr lang="es-PR" sz="4800" dirty="0" smtClean="0">
                <a:latin typeface="Candara" pitchFamily="34" charset="0"/>
                <a:cs typeface="Calibri" pitchFamily="34" charset="0"/>
              </a:rPr>
              <a:t>fe  </a:t>
            </a:r>
            <a:r>
              <a:rPr lang="es-PR" sz="4800" dirty="0" smtClean="0">
                <a:solidFill>
                  <a:srgbClr val="FF0000"/>
                </a:solidFill>
                <a:latin typeface="Candara" pitchFamily="34" charset="0"/>
                <a:cs typeface="Calibri" pitchFamily="34" charset="0"/>
              </a:rPr>
              <a:t>Romanos </a:t>
            </a:r>
            <a:r>
              <a:rPr lang="es-PR" sz="4800" dirty="0">
                <a:solidFill>
                  <a:srgbClr val="FF0000"/>
                </a:solidFill>
                <a:latin typeface="Candara" pitchFamily="34" charset="0"/>
                <a:cs typeface="Calibri" pitchFamily="34" charset="0"/>
              </a:rPr>
              <a:t>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lnSpcReduction="10000"/>
          </a:bodyPr>
          <a:lstStyle/>
          <a:p>
            <a:r>
              <a:rPr lang="es-PR" dirty="0">
                <a:latin typeface="Candara" panose="020E0502030303020204" pitchFamily="34" charset="0"/>
              </a:rPr>
              <a:t>“</a:t>
            </a:r>
            <a:r>
              <a:rPr lang="es-PR" i="1" dirty="0">
                <a:latin typeface="Candara" panose="020E0502030303020204" pitchFamily="34" charset="0"/>
              </a:rPr>
              <a:t>¿Qué, pues, diremos que halló Abraham, nuestro padre según la carne</a:t>
            </a:r>
            <a:r>
              <a:rPr lang="es-PR" i="1" dirty="0" smtClean="0">
                <a:latin typeface="Candara" panose="020E0502030303020204" pitchFamily="34" charset="0"/>
              </a:rPr>
              <a:t>? Porque </a:t>
            </a:r>
            <a:r>
              <a:rPr lang="es-PR" i="1" dirty="0">
                <a:latin typeface="Candara" panose="020E0502030303020204" pitchFamily="34" charset="0"/>
              </a:rPr>
              <a:t>si Abraham fue justificado por las obras, tiene de qué gloriarse, pero no para con Dios</a:t>
            </a:r>
            <a:r>
              <a:rPr lang="es-PR" i="1" dirty="0" smtClean="0">
                <a:latin typeface="Candara" panose="020E0502030303020204" pitchFamily="34" charset="0"/>
              </a:rPr>
              <a:t>. Porque </a:t>
            </a:r>
            <a:r>
              <a:rPr lang="es-PR" i="1" dirty="0">
                <a:latin typeface="Candara" panose="020E0502030303020204" pitchFamily="34" charset="0"/>
              </a:rPr>
              <a:t>¿qué dice la Escritura? Creyó Abraham a Dios, y le fue contado por justicia</a:t>
            </a:r>
            <a:r>
              <a:rPr lang="es-PR" i="1" dirty="0" smtClean="0">
                <a:latin typeface="Candara" panose="020E0502030303020204" pitchFamily="34" charset="0"/>
              </a:rPr>
              <a:t>. Pero </a:t>
            </a:r>
            <a:r>
              <a:rPr lang="es-PR" i="1" dirty="0">
                <a:latin typeface="Candara" panose="020E0502030303020204" pitchFamily="34" charset="0"/>
              </a:rPr>
              <a:t>al que obra, no se le cuenta el salario como gracia, sino como deuda</a:t>
            </a:r>
            <a:r>
              <a:rPr lang="es-PR" i="1" dirty="0" smtClean="0">
                <a:latin typeface="Candara" panose="020E0502030303020204" pitchFamily="34" charset="0"/>
              </a:rPr>
              <a:t>; mas </a:t>
            </a:r>
            <a:r>
              <a:rPr lang="es-PR" i="1" dirty="0">
                <a:latin typeface="Candara" panose="020E0502030303020204" pitchFamily="34" charset="0"/>
              </a:rPr>
              <a:t>al que no obra, sino cree en aquel que justifica al impío, su fe le es contada por justicia.</a:t>
            </a:r>
            <a:r>
              <a:rPr lang="es-PR" dirty="0">
                <a:latin typeface="Candara" panose="020E0502030303020204" pitchFamily="34" charset="0"/>
              </a:rPr>
              <a:t>” </a:t>
            </a:r>
            <a:r>
              <a:rPr lang="es-PR" dirty="0">
                <a:solidFill>
                  <a:srgbClr val="FF0000"/>
                </a:solidFill>
                <a:latin typeface="Candara" panose="020E0502030303020204" pitchFamily="34" charset="0"/>
              </a:rPr>
              <a:t>(Romanos 4.1–5, RVR60) </a:t>
            </a:r>
          </a:p>
        </p:txBody>
      </p:sp>
    </p:spTree>
    <p:extLst>
      <p:ext uri="{BB962C8B-B14F-4D97-AF65-F5344CB8AC3E}">
        <p14:creationId xmlns:p14="http://schemas.microsoft.com/office/powerpoint/2010/main" val="1019903318"/>
      </p:ext>
    </p:extLst>
  </p:cSld>
  <p:clrMapOvr>
    <a:masterClrMapping/>
  </p:clrMapOvr>
  <p:transition>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5232400" y="1828800"/>
            <a:ext cx="3911600" cy="5029200"/>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Ejemplo de justificación por la </a:t>
            </a:r>
            <a:r>
              <a:rPr lang="es-PR" sz="4800" dirty="0" smtClean="0">
                <a:latin typeface="Candara" pitchFamily="34" charset="0"/>
                <a:cs typeface="Calibri" pitchFamily="34" charset="0"/>
              </a:rPr>
              <a:t>fe  </a:t>
            </a:r>
            <a:r>
              <a:rPr lang="es-PR" sz="4800" dirty="0" smtClean="0">
                <a:solidFill>
                  <a:srgbClr val="FF0000"/>
                </a:solidFill>
                <a:latin typeface="Candara" pitchFamily="34" charset="0"/>
                <a:cs typeface="Calibri" pitchFamily="34" charset="0"/>
              </a:rPr>
              <a:t>Romanos </a:t>
            </a:r>
            <a:r>
              <a:rPr lang="es-PR" sz="4800" dirty="0">
                <a:solidFill>
                  <a:srgbClr val="FF0000"/>
                </a:solidFill>
                <a:latin typeface="Candara" pitchFamily="34" charset="0"/>
                <a:cs typeface="Calibri" pitchFamily="34" charset="0"/>
              </a:rPr>
              <a:t>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486399" cy="4795838"/>
          </a:xfrm>
        </p:spPr>
        <p:txBody>
          <a:bodyPr>
            <a:normAutofit fontScale="92500" lnSpcReduction="20000"/>
          </a:bodyPr>
          <a:lstStyle/>
          <a:p>
            <a:r>
              <a:rPr lang="es-PR" dirty="0">
                <a:latin typeface="Candara" panose="020E0502030303020204" pitchFamily="34" charset="0"/>
              </a:rPr>
              <a:t>La doctrina de la </a:t>
            </a:r>
            <a:r>
              <a:rPr lang="es-PR" dirty="0" smtClean="0">
                <a:latin typeface="Candara" panose="020E0502030303020204" pitchFamily="34" charset="0"/>
              </a:rPr>
              <a:t>salvación </a:t>
            </a:r>
            <a:r>
              <a:rPr lang="es-PR" dirty="0">
                <a:latin typeface="Candara" panose="020E0502030303020204" pitchFamily="34" charset="0"/>
              </a:rPr>
              <a:t>por fe no es nada nuevo.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el Antiguo Testamento fue necesario </a:t>
            </a:r>
            <a:r>
              <a:rPr lang="es-PR" dirty="0" smtClean="0">
                <a:latin typeface="Candara" panose="020E0502030303020204" pitchFamily="34" charset="0"/>
              </a:rPr>
              <a:t>seguir </a:t>
            </a:r>
            <a:r>
              <a:rPr lang="es-PR" dirty="0">
                <a:latin typeface="Candara" panose="020E0502030303020204" pitchFamily="34" charset="0"/>
              </a:rPr>
              <a:t>el mismo camino. </a:t>
            </a:r>
            <a:endParaRPr lang="es-PR" dirty="0" smtClean="0">
              <a:latin typeface="Candara" panose="020E0502030303020204" pitchFamily="34" charset="0"/>
            </a:endParaRPr>
          </a:p>
          <a:p>
            <a:r>
              <a:rPr lang="es-PR" dirty="0" smtClean="0">
                <a:latin typeface="Candara" panose="020E0502030303020204" pitchFamily="34" charset="0"/>
              </a:rPr>
              <a:t>Muchas </a:t>
            </a:r>
            <a:r>
              <a:rPr lang="es-PR" dirty="0">
                <a:latin typeface="Candara" panose="020E0502030303020204" pitchFamily="34" charset="0"/>
              </a:rPr>
              <a:t>veces se oye que en el Antiguo Testamento la salvación se basaba en la obediencia a la ley, mientras que en el Nuevo Testamento se basa en la fe. </a:t>
            </a:r>
            <a:endParaRPr lang="es-PR" dirty="0" smtClean="0">
              <a:latin typeface="Candara" panose="020E0502030303020204" pitchFamily="34" charset="0"/>
            </a:endParaRPr>
          </a:p>
        </p:txBody>
      </p:sp>
    </p:spTree>
    <p:extLst>
      <p:ext uri="{BB962C8B-B14F-4D97-AF65-F5344CB8AC3E}">
        <p14:creationId xmlns:p14="http://schemas.microsoft.com/office/powerpoint/2010/main" val="3617694652"/>
      </p:ext>
    </p:extLst>
  </p:cSld>
  <p:clrMapOvr>
    <a:masterClrMapping/>
  </p:clrMapOvr>
  <p:transition>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Ejemplo de justificación por la </a:t>
            </a:r>
            <a:r>
              <a:rPr lang="es-PR" sz="4800" dirty="0" smtClean="0">
                <a:latin typeface="Candara" pitchFamily="34" charset="0"/>
                <a:cs typeface="Calibri" pitchFamily="34" charset="0"/>
              </a:rPr>
              <a:t>fe  </a:t>
            </a:r>
            <a:r>
              <a:rPr lang="es-PR" sz="4800" dirty="0" smtClean="0">
                <a:solidFill>
                  <a:srgbClr val="FF0000"/>
                </a:solidFill>
                <a:latin typeface="Candara" pitchFamily="34" charset="0"/>
                <a:cs typeface="Calibri" pitchFamily="34" charset="0"/>
              </a:rPr>
              <a:t>Romanos </a:t>
            </a:r>
            <a:r>
              <a:rPr lang="es-PR" sz="4800" dirty="0">
                <a:solidFill>
                  <a:srgbClr val="FF0000"/>
                </a:solidFill>
                <a:latin typeface="Candara" pitchFamily="34" charset="0"/>
                <a:cs typeface="Calibri" pitchFamily="34" charset="0"/>
              </a:rPr>
              <a:t>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257799" cy="4795838"/>
          </a:xfrm>
        </p:spPr>
        <p:txBody>
          <a:bodyPr>
            <a:normAutofit fontScale="92500" lnSpcReduction="20000"/>
          </a:bodyPr>
          <a:lstStyle/>
          <a:p>
            <a:r>
              <a:rPr lang="es-PR" dirty="0" smtClean="0">
                <a:latin typeface="Candara" panose="020E0502030303020204" pitchFamily="34" charset="0"/>
              </a:rPr>
              <a:t>¿</a:t>
            </a:r>
            <a:r>
              <a:rPr lang="es-PR" dirty="0">
                <a:latin typeface="Candara" panose="020E0502030303020204" pitchFamily="34" charset="0"/>
              </a:rPr>
              <a:t>Será cierto este concepto?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diferencia hay entre la salvación del Antiguo Testamento y la del Nuevo Testamento, según lo que Romanos enseña? </a:t>
            </a:r>
            <a:endParaRPr lang="es-PR" dirty="0" smtClean="0">
              <a:latin typeface="Candara" panose="020E0502030303020204" pitchFamily="34" charset="0"/>
            </a:endParaRPr>
          </a:p>
          <a:p>
            <a:r>
              <a:rPr lang="es-PR" dirty="0" smtClean="0">
                <a:latin typeface="Candara" panose="020E0502030303020204" pitchFamily="34" charset="0"/>
              </a:rPr>
              <a:t>Pablo </a:t>
            </a:r>
            <a:r>
              <a:rPr lang="es-PR" dirty="0">
                <a:latin typeface="Candara" panose="020E0502030303020204" pitchFamily="34" charset="0"/>
              </a:rPr>
              <a:t>presenta a Abraham y a David como ejemplos que demuestran que la salvación del pueblo de Dios siempre ha sido por medio de la fe</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srcRect r="44265"/>
          <a:stretch/>
        </p:blipFill>
        <p:spPr>
          <a:xfrm>
            <a:off x="5410200" y="1833562"/>
            <a:ext cx="3733800" cy="5024438"/>
          </a:xfrm>
          <a:prstGeom prst="rect">
            <a:avLst/>
          </a:prstGeom>
        </p:spPr>
      </p:pic>
    </p:spTree>
    <p:extLst>
      <p:ext uri="{BB962C8B-B14F-4D97-AF65-F5344CB8AC3E}">
        <p14:creationId xmlns:p14="http://schemas.microsoft.com/office/powerpoint/2010/main" val="1495128765"/>
      </p:ext>
    </p:extLst>
  </p:cSld>
  <p:clrMapOvr>
    <a:masterClrMapping/>
  </p:clrMapOvr>
  <p:transition>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Ejemplo de justificación por la </a:t>
            </a:r>
            <a:r>
              <a:rPr lang="es-PR" sz="4800" dirty="0" smtClean="0">
                <a:latin typeface="Candara" pitchFamily="34" charset="0"/>
                <a:cs typeface="Calibri" pitchFamily="34" charset="0"/>
              </a:rPr>
              <a:t>fe  </a:t>
            </a:r>
            <a:r>
              <a:rPr lang="es-PR" sz="4800" dirty="0" smtClean="0">
                <a:solidFill>
                  <a:srgbClr val="FF0000"/>
                </a:solidFill>
                <a:latin typeface="Candara" pitchFamily="34" charset="0"/>
                <a:cs typeface="Calibri" pitchFamily="34" charset="0"/>
              </a:rPr>
              <a:t>Romanos </a:t>
            </a:r>
            <a:r>
              <a:rPr lang="es-PR" sz="4800" dirty="0">
                <a:solidFill>
                  <a:srgbClr val="FF0000"/>
                </a:solidFill>
                <a:latin typeface="Candara" pitchFamily="34" charset="0"/>
                <a:cs typeface="Calibri" pitchFamily="34" charset="0"/>
              </a:rPr>
              <a:t>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486399" cy="4795838"/>
          </a:xfrm>
        </p:spPr>
        <p:txBody>
          <a:bodyPr>
            <a:normAutofit fontScale="92500" lnSpcReduction="20000"/>
          </a:bodyPr>
          <a:lstStyle/>
          <a:p>
            <a:r>
              <a:rPr lang="es-ES" i="1" dirty="0">
                <a:latin typeface="Candara" panose="020E0502030303020204" pitchFamily="34" charset="0"/>
              </a:rPr>
              <a:t>Abraham </a:t>
            </a:r>
            <a:r>
              <a:rPr lang="es-ES" i="1" dirty="0">
                <a:solidFill>
                  <a:srgbClr val="FF0000"/>
                </a:solidFill>
                <a:latin typeface="Candara" panose="020E0502030303020204" pitchFamily="34" charset="0"/>
              </a:rPr>
              <a:t>4:1–5</a:t>
            </a:r>
          </a:p>
          <a:p>
            <a:r>
              <a:rPr lang="es-PR" dirty="0">
                <a:latin typeface="Candara" panose="020E0502030303020204" pitchFamily="34" charset="0"/>
              </a:rPr>
              <a:t>Abraham era el hombre ideal de los judíos. </a:t>
            </a:r>
            <a:endParaRPr lang="es-PR" dirty="0" smtClean="0">
              <a:latin typeface="Candara" panose="020E0502030303020204" pitchFamily="34" charset="0"/>
            </a:endParaRPr>
          </a:p>
          <a:p>
            <a:r>
              <a:rPr lang="es-PR" dirty="0" smtClean="0">
                <a:latin typeface="Candara" panose="020E0502030303020204" pitchFamily="34" charset="0"/>
              </a:rPr>
              <a:t>Todas </a:t>
            </a:r>
            <a:r>
              <a:rPr lang="es-PR" dirty="0">
                <a:latin typeface="Candara" panose="020E0502030303020204" pitchFamily="34" charset="0"/>
              </a:rPr>
              <a:t>sus esperanzas para el futuro giraban alrededor de la promesa que Dios le había hecho. </a:t>
            </a:r>
            <a:endParaRPr lang="es-PR" dirty="0" smtClean="0">
              <a:latin typeface="Candara" panose="020E0502030303020204" pitchFamily="34" charset="0"/>
            </a:endParaRPr>
          </a:p>
          <a:p>
            <a:r>
              <a:rPr lang="es-PR" dirty="0" smtClean="0">
                <a:latin typeface="Candara" panose="020E0502030303020204" pitchFamily="34" charset="0"/>
              </a:rPr>
              <a:t>Razonaban </a:t>
            </a:r>
            <a:r>
              <a:rPr lang="es-PR" dirty="0">
                <a:latin typeface="Candara" panose="020E0502030303020204" pitchFamily="34" charset="0"/>
              </a:rPr>
              <a:t>que si había alguien que tuviera méritos suficientes para lograr que Dios le aceptara, ése era Abraham</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r="44265"/>
          <a:stretch/>
        </p:blipFill>
        <p:spPr>
          <a:xfrm>
            <a:off x="5410200" y="1833562"/>
            <a:ext cx="3733800" cy="5024438"/>
          </a:xfrm>
          <a:prstGeom prst="rect">
            <a:avLst/>
          </a:prstGeom>
        </p:spPr>
      </p:pic>
    </p:spTree>
    <p:extLst>
      <p:ext uri="{BB962C8B-B14F-4D97-AF65-F5344CB8AC3E}">
        <p14:creationId xmlns:p14="http://schemas.microsoft.com/office/powerpoint/2010/main" val="3263051755"/>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a:bodyPr>
          <a:lstStyle/>
          <a:p>
            <a:r>
              <a:rPr lang="es-PR" dirty="0">
                <a:latin typeface="Candara" panose="020E0502030303020204" pitchFamily="34" charset="0"/>
              </a:rPr>
              <a:t>“</a:t>
            </a:r>
            <a:r>
              <a:rPr lang="es-PR" i="1" dirty="0">
                <a:latin typeface="Candara" panose="020E0502030303020204" pitchFamily="34" charset="0"/>
              </a:rPr>
              <a:t>¿Qué, pues? ¿Somos nosotros mejores que ellos? En ninguna manera; pues ya hemos acusado a judíos y a gentiles, que todos están bajo pecado</a:t>
            </a:r>
            <a:r>
              <a:rPr lang="es-PR" i="1" dirty="0" smtClean="0">
                <a:latin typeface="Candara" panose="020E0502030303020204" pitchFamily="34" charset="0"/>
              </a:rPr>
              <a:t>. Como </a:t>
            </a:r>
            <a:r>
              <a:rPr lang="es-PR" i="1" dirty="0">
                <a:latin typeface="Candara" panose="020E0502030303020204" pitchFamily="34" charset="0"/>
              </a:rPr>
              <a:t>está escrito: No hay justo, ni aun uno; No hay quien entienda, No hay quien busque a Dios. Todos se desviaron, a una se hicieron inútiles; No hay quien haga lo bueno, no hay ni siquiera uno. Sepulcro abierto es su garganta; Con su lengua engañan. Veneno de áspides hay debajo de sus labios; Su boca está llena de maldición y de </a:t>
            </a:r>
            <a:r>
              <a:rPr lang="es-PR" i="1" dirty="0" smtClean="0">
                <a:latin typeface="Candara" panose="020E0502030303020204" pitchFamily="34" charset="0"/>
              </a:rPr>
              <a:t>amargura…”</a:t>
            </a:r>
            <a:endParaRPr lang="es-PR" dirty="0">
              <a:solidFill>
                <a:srgbClr val="FF0000"/>
              </a:solidFill>
              <a:latin typeface="Candara" panose="020E0502030303020204" pitchFamily="34" charset="0"/>
            </a:endParaRPr>
          </a:p>
        </p:txBody>
      </p:sp>
    </p:spTree>
    <p:extLst>
      <p:ext uri="{BB962C8B-B14F-4D97-AF65-F5344CB8AC3E}">
        <p14:creationId xmlns:p14="http://schemas.microsoft.com/office/powerpoint/2010/main" val="1134961878"/>
      </p:ext>
    </p:extLst>
  </p:cSld>
  <p:clrMapOvr>
    <a:masterClrMapping/>
  </p:clrMapOvr>
  <p:transition>
    <p:fade thruBlk="1"/>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Ejemplo de justificación por la </a:t>
            </a:r>
            <a:r>
              <a:rPr lang="es-PR" sz="4800" dirty="0" smtClean="0">
                <a:latin typeface="Candara" pitchFamily="34" charset="0"/>
                <a:cs typeface="Calibri" pitchFamily="34" charset="0"/>
              </a:rPr>
              <a:t>fe  </a:t>
            </a:r>
            <a:r>
              <a:rPr lang="es-PR" sz="4800" dirty="0" smtClean="0">
                <a:solidFill>
                  <a:srgbClr val="FF0000"/>
                </a:solidFill>
                <a:latin typeface="Candara" pitchFamily="34" charset="0"/>
                <a:cs typeface="Calibri" pitchFamily="34" charset="0"/>
              </a:rPr>
              <a:t>Romanos </a:t>
            </a:r>
            <a:r>
              <a:rPr lang="es-PR" sz="4800" dirty="0">
                <a:solidFill>
                  <a:srgbClr val="FF0000"/>
                </a:solidFill>
                <a:latin typeface="Candara" pitchFamily="34" charset="0"/>
                <a:cs typeface="Calibri" pitchFamily="34" charset="0"/>
              </a:rPr>
              <a:t>4.1-5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486399" cy="4795838"/>
          </a:xfrm>
        </p:spPr>
        <p:txBody>
          <a:bodyPr>
            <a:normAutofit fontScale="92500" lnSpcReduction="10000"/>
          </a:bodyPr>
          <a:lstStyle/>
          <a:p>
            <a:r>
              <a:rPr lang="es-PR" dirty="0" smtClean="0">
                <a:latin typeface="Candara" panose="020E0502030303020204" pitchFamily="34" charset="0"/>
              </a:rPr>
              <a:t>Pablo </a:t>
            </a:r>
            <a:r>
              <a:rPr lang="es-PR" dirty="0">
                <a:latin typeface="Candara" panose="020E0502030303020204" pitchFamily="34" charset="0"/>
              </a:rPr>
              <a:t>demuestra que ni aún Abraham logró la salvación por medio de las obras.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justicia le fue contada por causa de su fe: “Creyó Abraham a Dios, y le fue contado por justicia”. </a:t>
            </a:r>
            <a:endParaRPr lang="es-PR" dirty="0" smtClean="0">
              <a:latin typeface="Candara" panose="020E0502030303020204" pitchFamily="34" charset="0"/>
            </a:endParaRPr>
          </a:p>
          <a:p>
            <a:r>
              <a:rPr lang="es-PR" dirty="0" smtClean="0">
                <a:latin typeface="Candara" panose="020E0502030303020204" pitchFamily="34" charset="0"/>
              </a:rPr>
              <a:t>Aun </a:t>
            </a:r>
            <a:r>
              <a:rPr lang="es-PR" dirty="0">
                <a:latin typeface="Candara" panose="020E0502030303020204" pitchFamily="34" charset="0"/>
              </a:rPr>
              <a:t>Abraham no ganó la salvación por obras; “su fe le </a:t>
            </a:r>
            <a:r>
              <a:rPr lang="es-PR" dirty="0" smtClean="0">
                <a:latin typeface="Candara" panose="020E0502030303020204" pitchFamily="34" charset="0"/>
              </a:rPr>
              <a:t>fue </a:t>
            </a:r>
            <a:r>
              <a:rPr lang="es-PR" dirty="0">
                <a:latin typeface="Candara" panose="020E0502030303020204" pitchFamily="34" charset="0"/>
              </a:rPr>
              <a:t>contada por justicia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r="44265"/>
          <a:stretch/>
        </p:blipFill>
        <p:spPr>
          <a:xfrm>
            <a:off x="5410200" y="1833562"/>
            <a:ext cx="3733800" cy="5024438"/>
          </a:xfrm>
          <a:prstGeom prst="rect">
            <a:avLst/>
          </a:prstGeom>
        </p:spPr>
      </p:pic>
    </p:spTree>
    <p:extLst>
      <p:ext uri="{BB962C8B-B14F-4D97-AF65-F5344CB8AC3E}">
        <p14:creationId xmlns:p14="http://schemas.microsoft.com/office/powerpoint/2010/main" val="3340648517"/>
      </p:ext>
    </p:extLst>
  </p:cSld>
  <p:clrMapOvr>
    <a:masterClrMapping/>
  </p:clrMapOvr>
  <p:transition>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¿Cuál es la pregunta que se propone contestar Pablo? </a:t>
            </a:r>
          </a:p>
          <a:p>
            <a:r>
              <a:rPr lang="es-PR" dirty="0">
                <a:latin typeface="Candara" panose="020E0502030303020204" pitchFamily="34" charset="0"/>
              </a:rPr>
              <a:t>¿Cuál es la diferencia entre la fe y las obras?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condujo a la justificación de Abraham? </a:t>
            </a:r>
            <a:r>
              <a:rPr lang="es-PR" dirty="0" smtClean="0">
                <a:latin typeface="Candara" panose="020E0502030303020204" pitchFamily="34" charset="0"/>
              </a:rPr>
              <a:t>(véase </a:t>
            </a:r>
            <a:r>
              <a:rPr lang="es-PR" dirty="0">
                <a:latin typeface="Candara" panose="020E0502030303020204" pitchFamily="34" charset="0"/>
              </a:rPr>
              <a:t>también </a:t>
            </a:r>
            <a:r>
              <a:rPr lang="es-PR" dirty="0" smtClean="0">
                <a:solidFill>
                  <a:srgbClr val="FF0000"/>
                </a:solidFill>
                <a:latin typeface="Candara" panose="020E0502030303020204" pitchFamily="34" charset="0"/>
              </a:rPr>
              <a:t>Génesis </a:t>
            </a:r>
            <a:r>
              <a:rPr lang="es-PR" dirty="0">
                <a:solidFill>
                  <a:srgbClr val="FF0000"/>
                </a:solidFill>
                <a:latin typeface="Candara" panose="020E0502030303020204" pitchFamily="34" charset="0"/>
              </a:rPr>
              <a:t>15.1–6</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1972385390"/>
      </p:ext>
    </p:extLst>
  </p:cSld>
  <p:clrMapOvr>
    <a:masterClrMapping/>
  </p:clrMapOvr>
  <p:transition>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La promesa se cumple por la </a:t>
            </a:r>
            <a:r>
              <a:rPr lang="es-PR" sz="4800" dirty="0" smtClean="0">
                <a:latin typeface="Candara" pitchFamily="34" charset="0"/>
                <a:cs typeface="Calibri" pitchFamily="34" charset="0"/>
              </a:rPr>
              <a:t>fe  </a:t>
            </a:r>
            <a:r>
              <a:rPr lang="es-PR" sz="4800" dirty="0" smtClean="0">
                <a:solidFill>
                  <a:srgbClr val="FF0000"/>
                </a:solidFill>
                <a:latin typeface="Candara" pitchFamily="34" charset="0"/>
                <a:cs typeface="Calibri" pitchFamily="34" charset="0"/>
              </a:rPr>
              <a:t>Romanos </a:t>
            </a:r>
            <a:r>
              <a:rPr lang="es-PR" sz="4800" dirty="0">
                <a:solidFill>
                  <a:srgbClr val="FF0000"/>
                </a:solidFill>
                <a:latin typeface="Candara" pitchFamily="34" charset="0"/>
                <a:cs typeface="Calibri" pitchFamily="34" charset="0"/>
              </a:rPr>
              <a:t>4.13-14</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62</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62</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7" name="Picture 6"/>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0" y="1676401"/>
            <a:ext cx="9160565" cy="5181599"/>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La promesa se cumple por la fe  </a:t>
            </a:r>
            <a:r>
              <a:rPr lang="es-PR" sz="4800" dirty="0">
                <a:solidFill>
                  <a:srgbClr val="FF0000"/>
                </a:solidFill>
                <a:latin typeface="Candara" pitchFamily="34" charset="0"/>
                <a:cs typeface="Calibri" pitchFamily="34" charset="0"/>
              </a:rPr>
              <a:t>Romanos 4.13-14</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610599" cy="47196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Porque no por la ley fue dada a Abraham o a su descendencia la promesa de que sería heredero del mundo, sino por la justicia de la fe</a:t>
            </a:r>
            <a:r>
              <a:rPr lang="es-PR" i="1" dirty="0" smtClean="0">
                <a:latin typeface="Candara" panose="020E0502030303020204" pitchFamily="34" charset="0"/>
              </a:rPr>
              <a:t>. Porque </a:t>
            </a:r>
            <a:r>
              <a:rPr lang="es-PR" i="1" dirty="0">
                <a:latin typeface="Candara" panose="020E0502030303020204" pitchFamily="34" charset="0"/>
              </a:rPr>
              <a:t>si los que son de la ley son los herederos, vana resulta la fe, y anulada la promesa.</a:t>
            </a:r>
            <a:r>
              <a:rPr lang="es-PR" dirty="0">
                <a:latin typeface="Candara" panose="020E0502030303020204" pitchFamily="34" charset="0"/>
              </a:rPr>
              <a:t>” </a:t>
            </a:r>
            <a:r>
              <a:rPr lang="es-PR" dirty="0">
                <a:solidFill>
                  <a:srgbClr val="FF0000"/>
                </a:solidFill>
                <a:latin typeface="Candara" panose="020E0502030303020204" pitchFamily="34" charset="0"/>
              </a:rPr>
              <a:t>(Romanos 4.13–14, RVR60) </a:t>
            </a: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La promesa se cumple por la fe  </a:t>
            </a:r>
            <a:r>
              <a:rPr lang="es-PR" sz="4800" dirty="0">
                <a:solidFill>
                  <a:srgbClr val="FF0000"/>
                </a:solidFill>
                <a:latin typeface="Candara" pitchFamily="34" charset="0"/>
                <a:cs typeface="Calibri" pitchFamily="34" charset="0"/>
              </a:rPr>
              <a:t>Romanos 4.13-14</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85000" lnSpcReduction="10000"/>
          </a:bodyPr>
          <a:lstStyle/>
          <a:p>
            <a:r>
              <a:rPr lang="es-PR" b="1" dirty="0">
                <a:latin typeface="Candara" panose="020E0502030303020204" pitchFamily="34" charset="0"/>
              </a:rPr>
              <a:t>Relación con la Promesa </a:t>
            </a:r>
            <a:r>
              <a:rPr lang="es-PR" b="1" dirty="0">
                <a:solidFill>
                  <a:srgbClr val="FF0000"/>
                </a:solidFill>
                <a:latin typeface="Candara" panose="020E0502030303020204" pitchFamily="34" charset="0"/>
              </a:rPr>
              <a:t>4:13–17</a:t>
            </a:r>
          </a:p>
          <a:p>
            <a:r>
              <a:rPr lang="es-PR" dirty="0">
                <a:latin typeface="Candara" panose="020E0502030303020204" pitchFamily="34" charset="0"/>
              </a:rPr>
              <a:t>La promesa que Dios dio a Abraham también se basó en la fe y no en la ley (4:13). </a:t>
            </a:r>
            <a:endParaRPr lang="es-PR" dirty="0" smtClean="0">
              <a:latin typeface="Candara" panose="020E0502030303020204" pitchFamily="34" charset="0"/>
            </a:endParaRPr>
          </a:p>
          <a:p>
            <a:r>
              <a:rPr lang="es-PR" dirty="0" smtClean="0">
                <a:latin typeface="Candara" panose="020E0502030303020204" pitchFamily="34" charset="0"/>
              </a:rPr>
              <a:t>Dios </a:t>
            </a:r>
            <a:r>
              <a:rPr lang="es-PR" dirty="0">
                <a:latin typeface="Candara" panose="020E0502030303020204" pitchFamily="34" charset="0"/>
              </a:rPr>
              <a:t>le dio la promesa cuando no había sido circuncidado </a:t>
            </a:r>
            <a:r>
              <a:rPr lang="es-PR" dirty="0" smtClean="0">
                <a:latin typeface="Candara" panose="020E0502030303020204" pitchFamily="34" charset="0"/>
              </a:rPr>
              <a:t>todavía. </a:t>
            </a:r>
          </a:p>
          <a:p>
            <a:r>
              <a:rPr lang="es-PR" dirty="0" smtClean="0">
                <a:latin typeface="Candara" panose="020E0502030303020204" pitchFamily="34" charset="0"/>
              </a:rPr>
              <a:t>La </a:t>
            </a:r>
            <a:r>
              <a:rPr lang="es-PR" dirty="0">
                <a:latin typeface="Candara" panose="020E0502030303020204" pitchFamily="34" charset="0"/>
              </a:rPr>
              <a:t>circuncisión fue añadida después como una señal de la relación que ya existía entre ellos como resultado de la fe de Abraham</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r="44265"/>
          <a:stretch/>
        </p:blipFill>
        <p:spPr>
          <a:xfrm>
            <a:off x="5410200" y="1833562"/>
            <a:ext cx="3733800" cy="5024438"/>
          </a:xfrm>
          <a:prstGeom prst="rect">
            <a:avLst/>
          </a:prstGeom>
        </p:spPr>
      </p:pic>
    </p:spTree>
    <p:extLst>
      <p:ext uri="{BB962C8B-B14F-4D97-AF65-F5344CB8AC3E}">
        <p14:creationId xmlns:p14="http://schemas.microsoft.com/office/powerpoint/2010/main" val="1624766352"/>
      </p:ext>
    </p:extLst>
  </p:cSld>
  <p:clrMapOvr>
    <a:masterClrMapping/>
  </p:clrMapOvr>
  <p:transition>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La promesa se cumple por la fe  </a:t>
            </a:r>
            <a:r>
              <a:rPr lang="es-PR" sz="4800" dirty="0">
                <a:solidFill>
                  <a:srgbClr val="FF0000"/>
                </a:solidFill>
                <a:latin typeface="Candara" pitchFamily="34" charset="0"/>
                <a:cs typeface="Calibri" pitchFamily="34" charset="0"/>
              </a:rPr>
              <a:t>Romanos 4.13-14</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610599" cy="4719638"/>
          </a:xfrm>
        </p:spPr>
        <p:txBody>
          <a:bodyPr>
            <a:normAutofit lnSpcReduction="10000"/>
          </a:bodyPr>
          <a:lstStyle/>
          <a:p>
            <a:r>
              <a:rPr lang="es-PR" dirty="0">
                <a:latin typeface="Candara" panose="020E0502030303020204" pitchFamily="34" charset="0"/>
              </a:rPr>
              <a:t>La ley y la fe son dos principios contradictorios.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uno es verdadero, el otro tiene que eliminarse. </a:t>
            </a:r>
            <a:endParaRPr lang="es-PR" dirty="0" smtClean="0">
              <a:latin typeface="Candara" panose="020E0502030303020204" pitchFamily="34" charset="0"/>
            </a:endParaRPr>
          </a:p>
          <a:p>
            <a:r>
              <a:rPr lang="es-PR" dirty="0" smtClean="0">
                <a:latin typeface="Candara" panose="020E0502030303020204" pitchFamily="34" charset="0"/>
              </a:rPr>
              <a:t>Si </a:t>
            </a:r>
            <a:r>
              <a:rPr lang="es-PR" dirty="0">
                <a:latin typeface="Candara" panose="020E0502030303020204" pitchFamily="34" charset="0"/>
              </a:rPr>
              <a:t>la bendición prometida dependiera de la ley, se perdería la promesa, porque nadie cumple con todo lo que la ley exige. </a:t>
            </a:r>
            <a:endParaRPr lang="es-PR" dirty="0" smtClean="0">
              <a:latin typeface="Candara" panose="020E0502030303020204" pitchFamily="34" charset="0"/>
            </a:endParaRPr>
          </a:p>
          <a:p>
            <a:r>
              <a:rPr lang="es-PR" dirty="0" smtClean="0">
                <a:latin typeface="Candara" panose="020E0502030303020204" pitchFamily="34" charset="0"/>
              </a:rPr>
              <a:t>Así</a:t>
            </a:r>
            <a:r>
              <a:rPr lang="es-PR" dirty="0">
                <a:latin typeface="Candara" panose="020E0502030303020204" pitchFamily="34" charset="0"/>
              </a:rPr>
              <a:t>, la ley serviría para condenar, no para bendecir, y se haría inútil e inválida la promesa (</a:t>
            </a:r>
            <a:r>
              <a:rPr lang="es-PR" dirty="0">
                <a:solidFill>
                  <a:srgbClr val="FF0000"/>
                </a:solidFill>
                <a:latin typeface="Candara" panose="020E0502030303020204" pitchFamily="34" charset="0"/>
              </a:rPr>
              <a:t>4:14–15</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619103494"/>
      </p:ext>
    </p:extLst>
  </p:cSld>
  <p:clrMapOvr>
    <a:masterClrMapping/>
  </p:clrMapOvr>
  <p:transition>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La promesa se cumple por la fe  </a:t>
            </a:r>
            <a:r>
              <a:rPr lang="es-PR" sz="4800" dirty="0">
                <a:solidFill>
                  <a:srgbClr val="FF0000"/>
                </a:solidFill>
                <a:latin typeface="Candara" pitchFamily="34" charset="0"/>
                <a:cs typeface="Calibri" pitchFamily="34" charset="0"/>
              </a:rPr>
              <a:t>Romanos 4.13-14</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fontScale="85000" lnSpcReduction="20000"/>
          </a:bodyPr>
          <a:lstStyle/>
          <a:p>
            <a:r>
              <a:rPr lang="es-PR" dirty="0">
                <a:latin typeface="Candara" panose="020E0502030303020204" pitchFamily="34" charset="0"/>
              </a:rPr>
              <a:t>Por lo tanto, Abraham fue salvo por la fe y por la gracia de Dios, aparte de la ley. </a:t>
            </a:r>
            <a:endParaRPr lang="es-PR" dirty="0" smtClean="0">
              <a:latin typeface="Candara" panose="020E0502030303020204" pitchFamily="34" charset="0"/>
            </a:endParaRPr>
          </a:p>
          <a:p>
            <a:r>
              <a:rPr lang="es-PR" dirty="0" smtClean="0">
                <a:latin typeface="Candara" panose="020E0502030303020204" pitchFamily="34" charset="0"/>
              </a:rPr>
              <a:t>De </a:t>
            </a:r>
            <a:r>
              <a:rPr lang="es-PR" dirty="0">
                <a:latin typeface="Candara" panose="020E0502030303020204" pitchFamily="34" charset="0"/>
              </a:rPr>
              <a:t>esa manera, él pudo estar seguro de que la bendición que Dios le había prometido se cumpliría tanto para él como para su descendencia. </a:t>
            </a:r>
            <a:endParaRPr lang="es-PR" dirty="0" smtClean="0">
              <a:latin typeface="Candara" panose="020E0502030303020204" pitchFamily="34" charset="0"/>
            </a:endParaRPr>
          </a:p>
          <a:p>
            <a:r>
              <a:rPr lang="es-PR" dirty="0" smtClean="0">
                <a:latin typeface="Candara" panose="020E0502030303020204" pitchFamily="34" charset="0"/>
              </a:rPr>
              <a:t>Así </a:t>
            </a:r>
            <a:r>
              <a:rPr lang="es-PR" dirty="0">
                <a:latin typeface="Candara" panose="020E0502030303020204" pitchFamily="34" charset="0"/>
              </a:rPr>
              <a:t>vino a ser padre de todos los creyentes, tanto de los que están bajo la ley, como de los que no están bajo la ley (</a:t>
            </a:r>
            <a:r>
              <a:rPr lang="es-PR" dirty="0">
                <a:solidFill>
                  <a:srgbClr val="FF0000"/>
                </a:solidFill>
                <a:latin typeface="Candara" panose="020E0502030303020204" pitchFamily="34" charset="0"/>
              </a:rPr>
              <a:t>4:16–17</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r="44265"/>
          <a:stretch/>
        </p:blipFill>
        <p:spPr>
          <a:xfrm>
            <a:off x="5410200" y="1833562"/>
            <a:ext cx="3733800" cy="5024438"/>
          </a:xfrm>
          <a:prstGeom prst="rect">
            <a:avLst/>
          </a:prstGeom>
        </p:spPr>
      </p:pic>
    </p:spTree>
    <p:extLst>
      <p:ext uri="{BB962C8B-B14F-4D97-AF65-F5344CB8AC3E}">
        <p14:creationId xmlns:p14="http://schemas.microsoft.com/office/powerpoint/2010/main" val="393920334"/>
      </p:ext>
    </p:extLst>
  </p:cSld>
  <p:clrMapOvr>
    <a:masterClrMapping/>
  </p:clrMapOvr>
  <p:transition>
    <p:fade thruBlk="1"/>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La promesa se cumple por la fe  </a:t>
            </a:r>
            <a:r>
              <a:rPr lang="es-PR" sz="4800" dirty="0">
                <a:solidFill>
                  <a:srgbClr val="FF0000"/>
                </a:solidFill>
                <a:latin typeface="Candara" pitchFamily="34" charset="0"/>
                <a:cs typeface="Calibri" pitchFamily="34" charset="0"/>
              </a:rPr>
              <a:t>Romanos 4.13-14</a:t>
            </a:r>
            <a:endParaRPr lang="es-PR" sz="48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257799" cy="4719638"/>
          </a:xfrm>
        </p:spPr>
        <p:txBody>
          <a:bodyPr>
            <a:normAutofit lnSpcReduction="10000"/>
          </a:bodyPr>
          <a:lstStyle/>
          <a:p>
            <a:r>
              <a:rPr lang="es-PR" dirty="0">
                <a:latin typeface="Candara" panose="020E0502030303020204" pitchFamily="34" charset="0"/>
              </a:rPr>
              <a:t>Aunque todas las evidencias estaban en contra de la promesa que Dios le había hecho, Abraham estaba convencido de que el Señor haría todo lo que había prometido.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eso, su fe le fue contada por justicia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r="44265"/>
          <a:stretch/>
        </p:blipFill>
        <p:spPr>
          <a:xfrm>
            <a:off x="5410200" y="1833562"/>
            <a:ext cx="3733800" cy="5024438"/>
          </a:xfrm>
          <a:prstGeom prst="rect">
            <a:avLst/>
          </a:prstGeom>
        </p:spPr>
      </p:pic>
    </p:spTree>
    <p:extLst>
      <p:ext uri="{BB962C8B-B14F-4D97-AF65-F5344CB8AC3E}">
        <p14:creationId xmlns:p14="http://schemas.microsoft.com/office/powerpoint/2010/main" val="3200994610"/>
      </p:ext>
    </p:extLst>
  </p:cSld>
  <p:clrMapOvr>
    <a:masterClrMapping/>
  </p:clrMapOvr>
  <p:transition>
    <p:fade thruBlk="1"/>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fontScale="92500" lnSpcReduction="20000"/>
          </a:bodyPr>
          <a:lstStyle/>
          <a:p>
            <a:r>
              <a:rPr lang="es-PR" dirty="0">
                <a:latin typeface="Candara" panose="020E0502030303020204" pitchFamily="34" charset="0"/>
              </a:rPr>
              <a:t>Las circunstancias que vivía Abraham le daban suficientes motivos para dudar de la promesa de Dios. </a:t>
            </a:r>
            <a:endParaRPr lang="es-PR" dirty="0" smtClean="0">
              <a:latin typeface="Candara" panose="020E0502030303020204" pitchFamily="34" charset="0"/>
            </a:endParaRPr>
          </a:p>
          <a:p>
            <a:r>
              <a:rPr lang="es-PR" dirty="0" smtClean="0">
                <a:latin typeface="Candara" panose="020E0502030303020204" pitchFamily="34" charset="0"/>
              </a:rPr>
              <a:t>Sin </a:t>
            </a:r>
            <a:r>
              <a:rPr lang="es-PR" dirty="0">
                <a:latin typeface="Candara" panose="020E0502030303020204" pitchFamily="34" charset="0"/>
              </a:rPr>
              <a:t>embargo, él no se fijó en los obstáculos, sino en la fidelidad de Dios. </a:t>
            </a:r>
            <a:endParaRPr lang="es-PR" dirty="0" smtClean="0">
              <a:latin typeface="Candara" panose="020E0502030303020204" pitchFamily="34" charset="0"/>
            </a:endParaRPr>
          </a:p>
          <a:p>
            <a:r>
              <a:rPr lang="es-PR" dirty="0" smtClean="0">
                <a:latin typeface="Candara" panose="020E0502030303020204" pitchFamily="34" charset="0"/>
              </a:rPr>
              <a:t>Por </a:t>
            </a:r>
            <a:r>
              <a:rPr lang="es-PR" dirty="0">
                <a:latin typeface="Candara" panose="020E0502030303020204" pitchFamily="34" charset="0"/>
              </a:rPr>
              <a:t>lo tanto, cuando confió contra toda esperanza, Dios le dio lo que le había prometido y además contó su fe como justicia</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2681828932"/>
      </p:ext>
    </p:extLst>
  </p:cSld>
  <p:clrMapOvr>
    <a:masterClrMapping/>
  </p:clrMapOvr>
  <p:transition>
    <p:fade thruBlk="1"/>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fontScale="85000" lnSpcReduction="20000"/>
          </a:bodyPr>
          <a:lstStyle/>
          <a:p>
            <a:r>
              <a:rPr lang="es-PR" dirty="0">
                <a:latin typeface="Candara" panose="020E0502030303020204" pitchFamily="34" charset="0"/>
              </a:rPr>
              <a:t>Hoy en día también enfrentamos circunstancias difíciles. </a:t>
            </a:r>
            <a:endParaRPr lang="es-PR" dirty="0" smtClean="0">
              <a:latin typeface="Candara" panose="020E0502030303020204" pitchFamily="34" charset="0"/>
            </a:endParaRPr>
          </a:p>
          <a:p>
            <a:r>
              <a:rPr lang="es-PR" dirty="0" smtClean="0">
                <a:latin typeface="Candara" panose="020E0502030303020204" pitchFamily="34" charset="0"/>
              </a:rPr>
              <a:t>Hay </a:t>
            </a:r>
            <a:r>
              <a:rPr lang="es-PR" dirty="0">
                <a:latin typeface="Candara" panose="020E0502030303020204" pitchFamily="34" charset="0"/>
              </a:rPr>
              <a:t>ocasiones en que nos cuesta trabajo confiar en Dios cuando queremos alcanzar algo aparentemente imposible.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Qué podemos aprender de la ilustración de Abraham?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Puede recordar alguna ocasión en que se obtuvo algo aparentemente imposible por causa de su propia fe en Dios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3219854777"/>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a:bodyPr>
          <a:lstStyle/>
          <a:p>
            <a:r>
              <a:rPr lang="es-PR" dirty="0" smtClean="0">
                <a:latin typeface="Candara" panose="020E0502030303020204" pitchFamily="34" charset="0"/>
              </a:rPr>
              <a:t>“</a:t>
            </a:r>
            <a:r>
              <a:rPr lang="es-PR" i="1" dirty="0" smtClean="0">
                <a:latin typeface="Candara" panose="020E0502030303020204" pitchFamily="34" charset="0"/>
              </a:rPr>
              <a:t>…Sus </a:t>
            </a:r>
            <a:r>
              <a:rPr lang="es-PR" i="1" dirty="0">
                <a:latin typeface="Candara" panose="020E0502030303020204" pitchFamily="34" charset="0"/>
              </a:rPr>
              <a:t>pies se apresuran para derramar sangre; Quebranto y desventura hay en sus caminos; Y no conocieron camino de paz. No hay temor de Dios delante de sus ojos. Pero sabemos que todo lo que la ley dice, lo dice a los que están bajo la ley, para que toda boca se cierre y todo el mundo quede bajo el juicio de Dios; ya que por las obras de la ley ningún ser humano será justificado delante de él; porque por medio de la ley es el conocimiento del pecado.</a:t>
            </a:r>
            <a:r>
              <a:rPr lang="es-PR" dirty="0">
                <a:latin typeface="Candara" panose="020E0502030303020204" pitchFamily="34" charset="0"/>
              </a:rPr>
              <a:t>” </a:t>
            </a:r>
            <a:r>
              <a:rPr lang="es-PR" dirty="0">
                <a:solidFill>
                  <a:srgbClr val="FF0000"/>
                </a:solidFill>
                <a:latin typeface="Candara" panose="020E0502030303020204" pitchFamily="34" charset="0"/>
              </a:rPr>
              <a:t>(Romanos 3.9–20, RVR60) </a:t>
            </a:r>
          </a:p>
        </p:txBody>
      </p:sp>
    </p:spTree>
    <p:extLst>
      <p:ext uri="{BB962C8B-B14F-4D97-AF65-F5344CB8AC3E}">
        <p14:creationId xmlns:p14="http://schemas.microsoft.com/office/powerpoint/2010/main" val="3294828982"/>
      </p:ext>
    </p:extLst>
  </p:cSld>
  <p:clrMapOvr>
    <a:masterClrMapping/>
  </p:clrMapOvr>
  <p:transition>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En base a la experiencia de Abraham y su propia experiencia pasada, </a:t>
            </a:r>
            <a:endParaRPr lang="es-PR" dirty="0" smtClean="0">
              <a:latin typeface="Candara" panose="020E0502030303020204" pitchFamily="34" charset="0"/>
            </a:endParaRPr>
          </a:p>
          <a:p>
            <a:r>
              <a:rPr lang="es-PR" dirty="0" smtClean="0">
                <a:latin typeface="Candara" panose="020E0502030303020204" pitchFamily="34" charset="0"/>
              </a:rPr>
              <a:t>¿</a:t>
            </a:r>
            <a:r>
              <a:rPr lang="es-PR" dirty="0">
                <a:latin typeface="Candara" panose="020E0502030303020204" pitchFamily="34" charset="0"/>
              </a:rPr>
              <a:t>cómo debe enfrentarse a las circunstancias actuales que parecen difíciles o imposibles</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2418272098"/>
      </p:ext>
    </p:extLst>
  </p:cSld>
  <p:clrMapOvr>
    <a:masterClrMapping/>
  </p:clrMapOvr>
  <p:transition>
    <p:fade thruBlk="1"/>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6600" dirty="0" smtClean="0">
                <a:latin typeface="Candara" pitchFamily="34" charset="0"/>
                <a:cs typeface="Calibri" pitchFamily="34" charset="0"/>
              </a:rPr>
              <a:t>¡Pensemos!</a:t>
            </a:r>
            <a:endParaRPr lang="es-PR" sz="6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5842" y="1835426"/>
            <a:ext cx="5257800" cy="4719638"/>
          </a:xfrm>
        </p:spPr>
        <p:txBody>
          <a:bodyPr>
            <a:normAutofit/>
          </a:bodyPr>
          <a:lstStyle/>
          <a:p>
            <a:r>
              <a:rPr lang="es-PR" dirty="0">
                <a:latin typeface="Candara" panose="020E0502030303020204" pitchFamily="34" charset="0"/>
              </a:rPr>
              <a:t>¿Por qué no se puede alcanzar la justificación por medio de la Ley en lugar de la fe? </a:t>
            </a:r>
          </a:p>
        </p:txBody>
      </p:sp>
      <p:pic>
        <p:nvPicPr>
          <p:cNvPr id="8" name="Picture 7"/>
          <p:cNvPicPr>
            <a:picLocks noChangeAspect="1"/>
          </p:cNvPicPr>
          <p:nvPr/>
        </p:nvPicPr>
        <p:blipFill rotWithShape="1">
          <a:blip r:embed="rId3"/>
          <a:srcRect l="31490" t="6380" r="30212" b="3030"/>
          <a:stretch/>
        </p:blipFill>
        <p:spPr>
          <a:xfrm>
            <a:off x="5956478" y="1828800"/>
            <a:ext cx="3187521" cy="5029200"/>
          </a:xfrm>
          <a:prstGeom prst="rect">
            <a:avLst/>
          </a:prstGeom>
        </p:spPr>
      </p:pic>
    </p:spTree>
    <p:extLst>
      <p:ext uri="{BB962C8B-B14F-4D97-AF65-F5344CB8AC3E}">
        <p14:creationId xmlns:p14="http://schemas.microsoft.com/office/powerpoint/2010/main" val="1536264414"/>
      </p:ext>
    </p:extLst>
  </p:cSld>
  <p:clrMapOvr>
    <a:masterClrMapping/>
  </p:clrMapOvr>
  <p:transition>
    <p:fade thruBlk="1"/>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fontScale="92500" lnSpcReduction="10000"/>
          </a:bodyPr>
          <a:lstStyle/>
          <a:p>
            <a:r>
              <a:rPr lang="es-PR" b="1" dirty="0" smtClean="0">
                <a:latin typeface="Candara" panose="020E0502030303020204" pitchFamily="34" charset="0"/>
              </a:rPr>
              <a:t>La bendición de la justificación.</a:t>
            </a:r>
            <a:endParaRPr lang="es-PR" b="1" dirty="0" smtClean="0">
              <a:latin typeface="Candara" panose="020E0502030303020204" pitchFamily="34" charset="0"/>
            </a:endParaRPr>
          </a:p>
          <a:p>
            <a:pPr lvl="1"/>
            <a:r>
              <a:rPr lang="es-PR" dirty="0" smtClean="0">
                <a:latin typeface="Candara" panose="020E0502030303020204" pitchFamily="34" charset="0"/>
              </a:rPr>
              <a:t>La mayoría de las religiones tienen un concepto distinto de los medios para la salvación para sus seguidores.</a:t>
            </a:r>
          </a:p>
          <a:p>
            <a:pPr lvl="1"/>
            <a:r>
              <a:rPr lang="es-PR" dirty="0" smtClean="0">
                <a:latin typeface="Candara" panose="020E0502030303020204" pitchFamily="34" charset="0"/>
              </a:rPr>
              <a:t>En casi todas es invariable un elemento: salvación por obras. </a:t>
            </a:r>
          </a:p>
          <a:p>
            <a:pPr lvl="1"/>
            <a:r>
              <a:rPr lang="es-PR" dirty="0" smtClean="0">
                <a:latin typeface="Candara" panose="020E0502030303020204" pitchFamily="34" charset="0"/>
              </a:rPr>
              <a:t>La Biblia sin embardo nos dice que la mayor bendición es saber que Cristo ya pagó por nosotros en la cruz.</a:t>
            </a:r>
          </a:p>
          <a:p>
            <a:pPr lvl="1"/>
            <a:r>
              <a:rPr lang="es-PR" dirty="0" smtClean="0">
                <a:latin typeface="Candara" panose="020E0502030303020204" pitchFamily="34" charset="0"/>
              </a:rPr>
              <a:t>Si creemos en Él por fe, entonces somos vistos por Dios como si fuéramos justos.</a:t>
            </a:r>
          </a:p>
          <a:p>
            <a:pPr lvl="1"/>
            <a:r>
              <a:rPr lang="es-PR" dirty="0" smtClean="0">
                <a:latin typeface="Candara" panose="020E0502030303020204" pitchFamily="34" charset="0"/>
              </a:rPr>
              <a:t>El justo pagó por los injustos.</a:t>
            </a:r>
            <a:endParaRPr lang="es-PR" dirty="0" smtClean="0">
              <a:latin typeface="Candara" panose="020E0502030303020204" pitchFamily="34" charset="0"/>
            </a:endParaRPr>
          </a:p>
        </p:txBody>
      </p:sp>
      <p:pic>
        <p:nvPicPr>
          <p:cNvPr id="9" name="Picture 8"/>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6455314" y="0"/>
            <a:ext cx="2688686" cy="1792457"/>
          </a:xfrm>
          <a:prstGeom prst="rect">
            <a:avLst/>
          </a:prstGeom>
        </p:spPr>
      </p:pic>
    </p:spTree>
    <p:extLst>
      <p:ext uri="{BB962C8B-B14F-4D97-AF65-F5344CB8AC3E}">
        <p14:creationId xmlns:p14="http://schemas.microsoft.com/office/powerpoint/2010/main" val="85493494"/>
      </p:ext>
    </p:extLst>
  </p:cSld>
  <p:clrMapOvr>
    <a:masterClrMapping/>
  </p:clrMapOvr>
  <p:transition>
    <p:fade thruBlk="1"/>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b="1" dirty="0" smtClean="0">
                <a:latin typeface="Candara" panose="020E0502030303020204" pitchFamily="34" charset="0"/>
              </a:rPr>
              <a:t>La fe y las obras.</a:t>
            </a:r>
            <a:endParaRPr lang="es-PR" b="1" dirty="0" smtClean="0">
              <a:latin typeface="Candara" panose="020E0502030303020204" pitchFamily="34" charset="0"/>
            </a:endParaRPr>
          </a:p>
          <a:p>
            <a:pPr lvl="1"/>
            <a:r>
              <a:rPr lang="es-PR" dirty="0" smtClean="0">
                <a:latin typeface="Candara" panose="020E0502030303020204" pitchFamily="34" charset="0"/>
              </a:rPr>
              <a:t>Abraham demostró por sus acciones que tenía fe en Dios.</a:t>
            </a:r>
          </a:p>
          <a:p>
            <a:pPr lvl="1"/>
            <a:r>
              <a:rPr lang="es-PR" dirty="0" smtClean="0">
                <a:latin typeface="Candara" panose="020E0502030303020204" pitchFamily="34" charset="0"/>
              </a:rPr>
              <a:t>En realidad, no son las obras las que justifican al hombre, sino su fe.</a:t>
            </a:r>
          </a:p>
          <a:p>
            <a:pPr lvl="1"/>
            <a:r>
              <a:rPr lang="es-PR" dirty="0" smtClean="0">
                <a:latin typeface="Candara" panose="020E0502030303020204" pitchFamily="34" charset="0"/>
              </a:rPr>
              <a:t>Para nosotros se hace realidad la palabra: “preparó las obras de antemano para que anduviésemos en ellas” (</a:t>
            </a:r>
            <a:r>
              <a:rPr lang="es-PR" dirty="0" smtClean="0">
                <a:solidFill>
                  <a:srgbClr val="FF0000"/>
                </a:solidFill>
                <a:latin typeface="Candara" panose="020E0502030303020204" pitchFamily="34" charset="0"/>
              </a:rPr>
              <a:t>Efesios 2.8-10</a:t>
            </a:r>
            <a:r>
              <a:rPr lang="es-PR" dirty="0" smtClean="0">
                <a:latin typeface="Candara" panose="020E0502030303020204" pitchFamily="34" charset="0"/>
              </a:rPr>
              <a:t>).</a:t>
            </a:r>
            <a:endParaRPr lang="es-PR" dirty="0">
              <a:latin typeface="Candara" panose="020E0502030303020204" pitchFamily="34" charset="0"/>
            </a:endParaRPr>
          </a:p>
        </p:txBody>
      </p:sp>
      <p:pic>
        <p:nvPicPr>
          <p:cNvPr id="9" name="Picture 8"/>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6455314" y="0"/>
            <a:ext cx="2688686" cy="1792457"/>
          </a:xfrm>
          <a:prstGeom prst="rect">
            <a:avLst/>
          </a:prstGeom>
        </p:spPr>
      </p:pic>
    </p:spTree>
    <p:extLst>
      <p:ext uri="{BB962C8B-B14F-4D97-AF65-F5344CB8AC3E}">
        <p14:creationId xmlns:p14="http://schemas.microsoft.com/office/powerpoint/2010/main" val="67672918"/>
      </p:ext>
    </p:extLst>
  </p:cSld>
  <p:clrMapOvr>
    <a:masterClrMapping/>
  </p:clrMapOvr>
  <p:transition>
    <p:fade thruBlk="1"/>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b="1" dirty="0" smtClean="0">
                <a:latin typeface="Candara" panose="020E0502030303020204" pitchFamily="34" charset="0"/>
              </a:rPr>
              <a:t>La </a:t>
            </a:r>
            <a:r>
              <a:rPr lang="es-PR" b="1" dirty="0" smtClean="0">
                <a:latin typeface="Candara" panose="020E0502030303020204" pitchFamily="34" charset="0"/>
              </a:rPr>
              <a:t>promesa a Abraham es la misma para nosotros hoy en día</a:t>
            </a:r>
            <a:r>
              <a:rPr lang="es-PR" b="1" dirty="0" smtClean="0">
                <a:latin typeface="Candara" panose="020E0502030303020204" pitchFamily="34" charset="0"/>
              </a:rPr>
              <a:t>.</a:t>
            </a:r>
            <a:endParaRPr lang="es-PR" b="1" dirty="0" smtClean="0">
              <a:latin typeface="Candara" panose="020E0502030303020204" pitchFamily="34" charset="0"/>
            </a:endParaRPr>
          </a:p>
          <a:p>
            <a:pPr lvl="1"/>
            <a:r>
              <a:rPr lang="es-PR" dirty="0" smtClean="0">
                <a:latin typeface="Candara" panose="020E0502030303020204" pitchFamily="34" charset="0"/>
              </a:rPr>
              <a:t>La gracia es universal.</a:t>
            </a:r>
          </a:p>
          <a:p>
            <a:pPr lvl="1"/>
            <a:r>
              <a:rPr lang="es-PR" dirty="0" smtClean="0">
                <a:latin typeface="Candara" panose="020E0502030303020204" pitchFamily="34" charset="0"/>
              </a:rPr>
              <a:t>En Abraham, como la raíz del pueblo escogido, su fe le fue contada por justicia, y así ahora todo aquel que forma el nuevo pueblo de Dios tiene el mismo privilegio.</a:t>
            </a:r>
            <a:endParaRPr lang="es-PR" dirty="0">
              <a:latin typeface="Candara" panose="020E0502030303020204" pitchFamily="34" charset="0"/>
            </a:endParaRPr>
          </a:p>
        </p:txBody>
      </p:sp>
      <p:pic>
        <p:nvPicPr>
          <p:cNvPr id="9" name="Picture 8"/>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6455314" y="0"/>
            <a:ext cx="2688686" cy="1792457"/>
          </a:xfrm>
          <a:prstGeom prst="rect">
            <a:avLst/>
          </a:prstGeom>
        </p:spPr>
      </p:pic>
    </p:spTree>
    <p:extLst>
      <p:ext uri="{BB962C8B-B14F-4D97-AF65-F5344CB8AC3E}">
        <p14:creationId xmlns:p14="http://schemas.microsoft.com/office/powerpoint/2010/main" val="2150139158"/>
      </p:ext>
    </p:extLst>
  </p:cSld>
  <p:clrMapOvr>
    <a:masterClrMapping/>
  </p:clrMapOvr>
  <p:transition>
    <p:fade thruBlk="1"/>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75</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775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ES" sz="1400" dirty="0" smtClean="0">
                <a:latin typeface="Candara" pitchFamily="34" charset="0"/>
                <a:cs typeface="Calibri" pitchFamily="34" charset="0"/>
              </a:rPr>
              <a:t> </a:t>
            </a:r>
            <a:r>
              <a:rPr lang="es-ES" sz="1400" dirty="0" err="1">
                <a:latin typeface="Candara" pitchFamily="34" charset="0"/>
                <a:cs typeface="Calibri" pitchFamily="34" charset="0"/>
              </a:rPr>
              <a:t>Walvoord</a:t>
            </a:r>
            <a:r>
              <a:rPr lang="es-ES" sz="1400" dirty="0">
                <a:latin typeface="Candara" pitchFamily="34" charset="0"/>
                <a:cs typeface="Calibri" pitchFamily="34" charset="0"/>
              </a:rPr>
              <a:t>, John F., y Roy B. </a:t>
            </a:r>
            <a:r>
              <a:rPr lang="es-ES" sz="1400" dirty="0" err="1">
                <a:latin typeface="Candara" pitchFamily="34" charset="0"/>
                <a:cs typeface="Calibri" pitchFamily="34" charset="0"/>
              </a:rPr>
              <a:t>Zuck</a:t>
            </a:r>
            <a:r>
              <a:rPr lang="es-ES" sz="1400" dirty="0">
                <a:latin typeface="Candara" pitchFamily="34" charset="0"/>
                <a:cs typeface="Calibri" pitchFamily="34" charset="0"/>
              </a:rPr>
              <a:t>. El conocimiento </a:t>
            </a:r>
            <a:r>
              <a:rPr lang="es-ES" sz="1400" dirty="0" err="1">
                <a:latin typeface="Candara" pitchFamily="34" charset="0"/>
                <a:cs typeface="Calibri" pitchFamily="34" charset="0"/>
              </a:rPr>
              <a:t>bíblico</a:t>
            </a:r>
            <a:r>
              <a:rPr lang="es-ES" sz="1400" dirty="0">
                <a:latin typeface="Candara" pitchFamily="34" charset="0"/>
                <a:cs typeface="Calibri" pitchFamily="34" charset="0"/>
              </a:rPr>
              <a:t>, un comentario expositivo: Antiguo Testamento, </a:t>
            </a:r>
            <a:r>
              <a:rPr lang="es-ES" sz="1400" dirty="0" smtClean="0">
                <a:latin typeface="Candara" pitchFamily="34" charset="0"/>
                <a:cs typeface="Calibri" pitchFamily="34" charset="0"/>
              </a:rPr>
              <a:t>Puebla</a:t>
            </a:r>
            <a:r>
              <a:rPr lang="es-ES" sz="1400" dirty="0">
                <a:latin typeface="Candara" pitchFamily="34" charset="0"/>
                <a:cs typeface="Calibri" pitchFamily="34" charset="0"/>
              </a:rPr>
              <a:t>, </a:t>
            </a:r>
            <a:r>
              <a:rPr lang="es-ES" sz="1400" dirty="0" err="1">
                <a:latin typeface="Candara" pitchFamily="34" charset="0"/>
                <a:cs typeface="Calibri" pitchFamily="34" charset="0"/>
              </a:rPr>
              <a:t>México</a:t>
            </a:r>
            <a:r>
              <a:rPr lang="es-ES" sz="1400" dirty="0">
                <a:latin typeface="Candara" pitchFamily="34" charset="0"/>
                <a:cs typeface="Calibri" pitchFamily="34" charset="0"/>
              </a:rPr>
              <a:t>: Ediciones Las </a:t>
            </a:r>
            <a:r>
              <a:rPr lang="es-ES" sz="1400" dirty="0" err="1">
                <a:latin typeface="Candara" pitchFamily="34" charset="0"/>
                <a:cs typeface="Calibri" pitchFamily="34" charset="0"/>
              </a:rPr>
              <a:t>Américas</a:t>
            </a:r>
            <a:r>
              <a:rPr lang="es-ES" sz="1400" dirty="0">
                <a:latin typeface="Candara" pitchFamily="34" charset="0"/>
                <a:cs typeface="Calibri" pitchFamily="34" charset="0"/>
              </a:rPr>
              <a:t>, A.C., 1999. </a:t>
            </a:r>
            <a:r>
              <a:rPr lang="es-ES" sz="1400" dirty="0" err="1">
                <a:latin typeface="Candara" pitchFamily="34" charset="0"/>
                <a:cs typeface="Calibri" pitchFamily="34" charset="0"/>
              </a:rPr>
              <a:t>Print</a:t>
            </a:r>
            <a:r>
              <a:rPr lang="es-ES"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err="1" smtClean="0">
                <a:latin typeface="Candara" pitchFamily="34" charset="0"/>
                <a:cs typeface="Calibri" pitchFamily="34" charset="0"/>
              </a:rPr>
              <a:t>Bartley</a:t>
            </a:r>
            <a:r>
              <a:rPr lang="es-PR" sz="1400" dirty="0">
                <a:latin typeface="Candara" pitchFamily="34" charset="0"/>
                <a:cs typeface="Calibri" pitchFamily="34" charset="0"/>
              </a:rPr>
              <a:t>, James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a:t>
            </a:r>
            <a:r>
              <a:rPr lang="es-PR" sz="1400" dirty="0" smtClean="0">
                <a:latin typeface="Candara" pitchFamily="34" charset="0"/>
                <a:cs typeface="Calibri" pitchFamily="34" charset="0"/>
              </a:rPr>
              <a:t>Job. </a:t>
            </a:r>
            <a:r>
              <a:rPr lang="es-PR" sz="1400" dirty="0">
                <a:latin typeface="Candara" pitchFamily="34" charset="0"/>
                <a:cs typeface="Calibri" pitchFamily="34" charset="0"/>
              </a:rPr>
              <a:t>1. ed. El Paso, TX: Editorial Mundo Hispano, 2004.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Cevallos, Juan Carlos. Comentario </a:t>
            </a:r>
            <a:r>
              <a:rPr lang="es-PR" sz="1400" dirty="0" err="1">
                <a:latin typeface="Candara" pitchFamily="34" charset="0"/>
                <a:cs typeface="Calibri" pitchFamily="34" charset="0"/>
              </a:rPr>
              <a:t>Bφblico</a:t>
            </a:r>
            <a:r>
              <a:rPr lang="es-PR" sz="1400" dirty="0">
                <a:latin typeface="Candara" pitchFamily="34" charset="0"/>
                <a:cs typeface="Calibri" pitchFamily="34" charset="0"/>
              </a:rPr>
              <a:t> Mundo Hispano tomo 7: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editores generales,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El Paso, TX: Editorial Mundo Hispano, 2005.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a:t>
            </a:r>
            <a:r>
              <a:rPr lang="es-PR" sz="1400" dirty="0" err="1">
                <a:latin typeface="Candara" pitchFamily="34" charset="0"/>
                <a:cs typeface="Calibri" pitchFamily="34" charset="0"/>
              </a:rPr>
              <a:t>Encyclopedia</a:t>
            </a:r>
            <a:r>
              <a:rPr lang="es-PR" sz="1400" dirty="0">
                <a:latin typeface="Candara" pitchFamily="34" charset="0"/>
                <a:cs typeface="Calibri" pitchFamily="34" charset="0"/>
              </a:rPr>
              <a:t> of </a:t>
            </a:r>
            <a:r>
              <a:rPr lang="es-PR" sz="1400" dirty="0" err="1">
                <a:latin typeface="Candara" pitchFamily="34" charset="0"/>
                <a:cs typeface="Calibri" pitchFamily="34" charset="0"/>
              </a:rPr>
              <a:t>Bible</a:t>
            </a:r>
            <a:r>
              <a:rPr lang="es-PR" sz="1400" dirty="0">
                <a:latin typeface="Candara" pitchFamily="34" charset="0"/>
                <a:cs typeface="Calibri" pitchFamily="34" charset="0"/>
              </a:rPr>
              <a:t> </a:t>
            </a:r>
            <a:r>
              <a:rPr lang="es-PR" sz="1400" dirty="0" err="1">
                <a:latin typeface="Candara" pitchFamily="34" charset="0"/>
                <a:cs typeface="Calibri" pitchFamily="34" charset="0"/>
              </a:rPr>
              <a:t>Difficulties</a:t>
            </a:r>
            <a:r>
              <a:rPr lang="es-PR" sz="1400" dirty="0">
                <a:latin typeface="Candara" pitchFamily="34" charset="0"/>
                <a:cs typeface="Calibri" pitchFamily="34" charset="0"/>
              </a:rPr>
              <a:t>, “Enciclopedia de dificultades bíblicas”. Grand Rapids: </a:t>
            </a:r>
            <a:r>
              <a:rPr lang="es-PR" sz="1400" dirty="0" err="1">
                <a:latin typeface="Candara" pitchFamily="34" charset="0"/>
                <a:cs typeface="Calibri" pitchFamily="34" charset="0"/>
              </a:rPr>
              <a:t>Zondervan</a:t>
            </a:r>
            <a:r>
              <a:rPr lang="es-PR" sz="1400" dirty="0">
                <a:latin typeface="Candara" pitchFamily="34" charset="0"/>
                <a:cs typeface="Calibri" pitchFamily="34" charset="0"/>
              </a:rPr>
              <a:t> Publishing </a:t>
            </a:r>
            <a:r>
              <a:rPr lang="es-PR" sz="1400" dirty="0" err="1">
                <a:latin typeface="Candara" pitchFamily="34" charset="0"/>
                <a:cs typeface="Calibri" pitchFamily="34" charset="0"/>
              </a:rPr>
              <a:t>House</a:t>
            </a:r>
            <a:r>
              <a:rPr lang="es-PR" sz="1400" dirty="0">
                <a:latin typeface="Candara" pitchFamily="34" charset="0"/>
                <a:cs typeface="Calibri" pitchFamily="34" charset="0"/>
              </a:rPr>
              <a:t>, 1982, p. 252</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Hoff</a:t>
            </a:r>
            <a:r>
              <a:rPr lang="es-PR" sz="1400" dirty="0">
                <a:latin typeface="Candara" pitchFamily="34" charset="0"/>
                <a:cs typeface="Calibri" pitchFamily="34" charset="0"/>
              </a:rPr>
              <a:t>, Pablo. Libros </a:t>
            </a:r>
            <a:r>
              <a:rPr lang="es-PR" sz="1400" dirty="0" err="1">
                <a:latin typeface="Candara" pitchFamily="34" charset="0"/>
                <a:cs typeface="Calibri" pitchFamily="34" charset="0"/>
              </a:rPr>
              <a:t>poéticos</a:t>
            </a:r>
            <a:r>
              <a:rPr lang="es-PR" sz="1400" dirty="0">
                <a:latin typeface="Candara" pitchFamily="34" charset="0"/>
                <a:cs typeface="Calibri" pitchFamily="34" charset="0"/>
              </a:rPr>
              <a:t>: </a:t>
            </a:r>
            <a:r>
              <a:rPr lang="es-PR" sz="1400" dirty="0" err="1">
                <a:latin typeface="Candara" pitchFamily="34" charset="0"/>
                <a:cs typeface="Calibri" pitchFamily="34" charset="0"/>
              </a:rPr>
              <a:t>Poesía</a:t>
            </a:r>
            <a:r>
              <a:rPr lang="es-PR" sz="1400" dirty="0">
                <a:latin typeface="Candara" pitchFamily="34" charset="0"/>
                <a:cs typeface="Calibri" pitchFamily="34" charset="0"/>
              </a:rPr>
              <a:t> y </a:t>
            </a:r>
            <a:r>
              <a:rPr lang="es-PR" sz="1400" dirty="0" err="1">
                <a:latin typeface="Candara" pitchFamily="34" charset="0"/>
                <a:cs typeface="Calibri" pitchFamily="34" charset="0"/>
              </a:rPr>
              <a:t>sabiduría</a:t>
            </a:r>
            <a:r>
              <a:rPr lang="es-PR" sz="1400" dirty="0">
                <a:latin typeface="Candara" pitchFamily="34" charset="0"/>
                <a:cs typeface="Calibri" pitchFamily="34" charset="0"/>
              </a:rPr>
              <a:t> de Israel. Miami, FL: Editorial Vida, 1998.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Porter</a:t>
            </a:r>
            <a:r>
              <a:rPr lang="es-PR" sz="1400" dirty="0">
                <a:latin typeface="Candara" pitchFamily="34" charset="0"/>
                <a:cs typeface="Calibri" pitchFamily="34" charset="0"/>
              </a:rPr>
              <a:t>, Rafael. Estudios </a:t>
            </a:r>
            <a:r>
              <a:rPr lang="es-PR" sz="1400" dirty="0" err="1">
                <a:latin typeface="Candara" pitchFamily="34" charset="0"/>
                <a:cs typeface="Calibri" pitchFamily="34" charset="0"/>
              </a:rPr>
              <a:t>Bı́blicos</a:t>
            </a:r>
            <a:r>
              <a:rPr lang="es-PR" sz="1400" dirty="0">
                <a:latin typeface="Candara" pitchFamily="34" charset="0"/>
                <a:cs typeface="Calibri" pitchFamily="34" charset="0"/>
              </a:rPr>
              <a:t> ELA: Salvos por la fe (Romanos parte I). Puebla, Pue., </a:t>
            </a:r>
            <a:r>
              <a:rPr lang="es-PR" sz="1400" dirty="0" err="1">
                <a:latin typeface="Candara" pitchFamily="34" charset="0"/>
                <a:cs typeface="Calibri" pitchFamily="34" charset="0"/>
              </a:rPr>
              <a:t>México</a:t>
            </a:r>
            <a:r>
              <a:rPr lang="es-PR" sz="1400" dirty="0">
                <a:latin typeface="Candara" pitchFamily="34" charset="0"/>
                <a:cs typeface="Calibri" pitchFamily="34" charset="0"/>
              </a:rPr>
              <a:t>: Ediciones Las </a:t>
            </a:r>
            <a:r>
              <a:rPr lang="es-PR" sz="1400" dirty="0" err="1">
                <a:latin typeface="Candara" pitchFamily="34" charset="0"/>
                <a:cs typeface="Calibri" pitchFamily="34" charset="0"/>
              </a:rPr>
              <a:t>Américas</a:t>
            </a:r>
            <a:r>
              <a:rPr lang="es-PR" sz="1400" dirty="0">
                <a:latin typeface="Candara" pitchFamily="34" charset="0"/>
                <a:cs typeface="Calibri" pitchFamily="34" charset="0"/>
              </a:rPr>
              <a:t>, A. C., 1987.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lvl="1" indent="0">
              <a:buClr>
                <a:schemeClr val="folHlink"/>
              </a:buClr>
              <a:buSzPct val="60000"/>
              <a:buNone/>
            </a:pPr>
            <a:r>
              <a:rPr lang="es-PR" sz="1400" dirty="0" smtClean="0">
                <a:latin typeface="Candara" pitchFamily="34" charset="0"/>
                <a:cs typeface="Calibri" pitchFamily="34" charset="0"/>
                <a:hlinkClick r:id="rId3"/>
              </a:rPr>
              <a:t>http</a:t>
            </a:r>
            <a:r>
              <a:rPr lang="es-PR" sz="1400" dirty="0" smtClean="0">
                <a:latin typeface="Candara" pitchFamily="34" charset="0"/>
                <a:cs typeface="Calibri" pitchFamily="34" charset="0"/>
                <a:hlinkClick r:id="rId3"/>
              </a:rPr>
              <a:t>://www.dsmedia.org/resources/illustrations/sweet-publishing/deuteronomy</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75</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676400"/>
            <a:ext cx="9144000" cy="5318802"/>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76</a:t>
            </a:fld>
            <a:endParaRPr lang="en-US">
              <a:solidFill>
                <a:srgbClr val="000000"/>
              </a:solidFill>
            </a:endParaRPr>
          </a:p>
        </p:txBody>
      </p:sp>
      <p:sp>
        <p:nvSpPr>
          <p:cNvPr id="238596" name="Rectangle 4"/>
          <p:cNvSpPr>
            <a:spLocks noGrp="1" noChangeArrowheads="1"/>
          </p:cNvSpPr>
          <p:nvPr>
            <p:ph type="body" sz="half" idx="4294967295"/>
          </p:nvPr>
        </p:nvSpPr>
        <p:spPr>
          <a:xfrm>
            <a:off x="0" y="851893"/>
            <a:ext cx="9144000" cy="2729508"/>
          </a:xfrm>
          <a:solidFill>
            <a:schemeClr val="tx1">
              <a:alpha val="0"/>
            </a:schemeClr>
          </a:solidFill>
          <a:ln/>
          <a:effectLst>
            <a:softEdge rad="127000"/>
          </a:effectLst>
        </p:spPr>
        <p:txBody>
          <a:bodyPr anchor="ctr"/>
          <a:lstStyle/>
          <a:p>
            <a:pPr marL="0" indent="0" algn="ctr">
              <a:buFontTx/>
              <a:buNone/>
            </a:pPr>
            <a:r>
              <a:rPr lang="es-ES"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Paz por Medio de Cristo</a:t>
            </a:r>
            <a:endParaRPr lang="es-ES"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(Romanos </a:t>
            </a: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5</a:t>
            </a: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 </a:t>
            </a: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 </a:t>
            </a: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21) </a:t>
            </a:r>
            <a:endPar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27 </a:t>
            </a: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 enero de 2015</a:t>
            </a:r>
            <a:endParaRPr lang="es-PR" sz="47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86000" y="29185"/>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77</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lnSpcReduction="10000"/>
          </a:bodyPr>
          <a:lstStyle/>
          <a:p>
            <a:r>
              <a:rPr lang="es-ES" b="1" dirty="0">
                <a:latin typeface="Candara" panose="020E0502030303020204" pitchFamily="34" charset="0"/>
              </a:rPr>
              <a:t>Resumen </a:t>
            </a:r>
            <a:r>
              <a:rPr lang="es-ES" b="1" dirty="0">
                <a:solidFill>
                  <a:srgbClr val="FF0000"/>
                </a:solidFill>
                <a:latin typeface="Candara" panose="020E0502030303020204" pitchFamily="34" charset="0"/>
              </a:rPr>
              <a:t>3:9</a:t>
            </a:r>
          </a:p>
          <a:p>
            <a:r>
              <a:rPr lang="es-PR" dirty="0">
                <a:latin typeface="Candara" panose="020E0502030303020204" pitchFamily="34" charset="0"/>
              </a:rPr>
              <a:t>La conclusión de Pablo después de evaluar la condición del ser humano es que todos somos culpables y merecemos la muerte. </a:t>
            </a:r>
            <a:endParaRPr lang="es-PR" dirty="0" smtClean="0">
              <a:latin typeface="Candara" panose="020E0502030303020204" pitchFamily="34" charset="0"/>
            </a:endParaRPr>
          </a:p>
          <a:p>
            <a:r>
              <a:rPr lang="es-PR" dirty="0" smtClean="0">
                <a:latin typeface="Candara" panose="020E0502030303020204" pitchFamily="34" charset="0"/>
              </a:rPr>
              <a:t>Cada </a:t>
            </a:r>
            <a:r>
              <a:rPr lang="es-PR" dirty="0">
                <a:latin typeface="Candara" panose="020E0502030303020204" pitchFamily="34" charset="0"/>
              </a:rPr>
              <a:t>uno recibe el fallo del juez divino: “Bajo pecado</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rotWithShape="1">
          <a:blip r:embed="rId3"/>
          <a:srcRect l="15870" r="27452"/>
          <a:stretch/>
        </p:blipFill>
        <p:spPr>
          <a:xfrm>
            <a:off x="5333999" y="1823002"/>
            <a:ext cx="3810001" cy="5041624"/>
          </a:xfrm>
          <a:prstGeom prst="rect">
            <a:avLst/>
          </a:prstGeom>
        </p:spPr>
      </p:pic>
    </p:spTree>
    <p:extLst>
      <p:ext uri="{BB962C8B-B14F-4D97-AF65-F5344CB8AC3E}">
        <p14:creationId xmlns:p14="http://schemas.microsoft.com/office/powerpoint/2010/main" val="1341654659"/>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itchFamily="34" charset="0"/>
                <a:cs typeface="Calibri" pitchFamily="34" charset="0"/>
              </a:rPr>
              <a:t>Condenación de todos los hombres  </a:t>
            </a:r>
            <a:r>
              <a:rPr lang="es-PR" sz="4000" dirty="0">
                <a:solidFill>
                  <a:srgbClr val="FF0000"/>
                </a:solidFill>
                <a:latin typeface="Candara" pitchFamily="34" charset="0"/>
                <a:cs typeface="Calibri" pitchFamily="34" charset="0"/>
              </a:rPr>
              <a:t>Romanos 3.9-20</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05400" cy="4719638"/>
          </a:xfrm>
        </p:spPr>
        <p:txBody>
          <a:bodyPr>
            <a:normAutofit fontScale="92500" lnSpcReduction="20000"/>
          </a:bodyPr>
          <a:lstStyle/>
          <a:p>
            <a:r>
              <a:rPr lang="es-PR" b="1" dirty="0">
                <a:latin typeface="Candara" panose="020E0502030303020204" pitchFamily="34" charset="0"/>
              </a:rPr>
              <a:t>Evidencia de las Escrituras </a:t>
            </a:r>
            <a:r>
              <a:rPr lang="es-PR" b="1" dirty="0">
                <a:solidFill>
                  <a:srgbClr val="FF0000"/>
                </a:solidFill>
                <a:latin typeface="Candara" panose="020E0502030303020204" pitchFamily="34" charset="0"/>
              </a:rPr>
              <a:t>3:10–18</a:t>
            </a:r>
          </a:p>
          <a:p>
            <a:r>
              <a:rPr lang="es-PR" dirty="0">
                <a:latin typeface="Candara" panose="020E0502030303020204" pitchFamily="34" charset="0"/>
              </a:rPr>
              <a:t>Este veredicto se comprueba por medio del Antiguo Testamento.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es un nuevo descubrimiento. </a:t>
            </a:r>
            <a:endParaRPr lang="es-PR" dirty="0" smtClean="0">
              <a:latin typeface="Candara" panose="020E0502030303020204" pitchFamily="34" charset="0"/>
            </a:endParaRPr>
          </a:p>
          <a:p>
            <a:r>
              <a:rPr lang="es-PR" dirty="0" smtClean="0">
                <a:latin typeface="Candara" panose="020E0502030303020204" pitchFamily="34" charset="0"/>
              </a:rPr>
              <a:t>Desde </a:t>
            </a:r>
            <a:r>
              <a:rPr lang="es-PR" dirty="0">
                <a:latin typeface="Candara" panose="020E0502030303020204" pitchFamily="34" charset="0"/>
              </a:rPr>
              <a:t>el principio de Su revelación, Dios siempre ha demostrado que el hombre es pecador</a:t>
            </a:r>
            <a:r>
              <a:rPr lang="es-PR" dirty="0" smtClean="0">
                <a:latin typeface="Candara" panose="020E0502030303020204" pitchFamily="34" charset="0"/>
              </a:rPr>
              <a:t>.</a:t>
            </a:r>
            <a:endParaRPr lang="es-PR" dirty="0">
              <a:latin typeface="Candara" panose="020E0502030303020204" pitchFamily="34" charset="0"/>
            </a:endParaRPr>
          </a:p>
        </p:txBody>
      </p:sp>
      <p:pic>
        <p:nvPicPr>
          <p:cNvPr id="8" name="Picture 7"/>
          <p:cNvPicPr>
            <a:picLocks noChangeAspect="1"/>
          </p:cNvPicPr>
          <p:nvPr/>
        </p:nvPicPr>
        <p:blipFill>
          <a:blip r:embed="rId3"/>
          <a:stretch>
            <a:fillRect/>
          </a:stretch>
        </p:blipFill>
        <p:spPr>
          <a:xfrm>
            <a:off x="5232400" y="1828800"/>
            <a:ext cx="3911600" cy="5029200"/>
          </a:xfrm>
          <a:prstGeom prst="rect">
            <a:avLst/>
          </a:prstGeom>
        </p:spPr>
      </p:pic>
    </p:spTree>
    <p:extLst>
      <p:ext uri="{BB962C8B-B14F-4D97-AF65-F5344CB8AC3E}">
        <p14:creationId xmlns:p14="http://schemas.microsoft.com/office/powerpoint/2010/main" val="2979383841"/>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114368</TotalTime>
  <Words>4927</Words>
  <Application>Microsoft Office PowerPoint</Application>
  <PresentationFormat>On-screen Show (4:3)</PresentationFormat>
  <Paragraphs>598</Paragraphs>
  <Slides>77</Slides>
  <Notes>77</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77</vt:i4>
      </vt:variant>
    </vt:vector>
  </HeadingPairs>
  <TitlesOfParts>
    <vt:vector size="87" baseType="lpstr">
      <vt:lpstr>Arial</vt:lpstr>
      <vt:lpstr>Calibri</vt:lpstr>
      <vt:lpstr>Candara</vt:lpstr>
      <vt:lpstr>Tahoma</vt:lpstr>
      <vt:lpstr>Wingdings</vt:lpstr>
      <vt:lpstr>Blends</vt:lpstr>
      <vt:lpstr>2_Blends</vt:lpstr>
      <vt:lpstr>3_Blends</vt:lpstr>
      <vt:lpstr>8_Blends</vt:lpstr>
      <vt:lpstr>64_Blends</vt:lpstr>
      <vt:lpstr>PowerPoint Presentation</vt:lpstr>
      <vt:lpstr>Contexto</vt:lpstr>
      <vt:lpstr>Versículo Clave:</vt:lpstr>
      <vt:lpstr>Bosquejo de Estudio</vt:lpstr>
      <vt:lpstr>Condenación de todos los hombres  Romanos 3.9-20</vt:lpstr>
      <vt:lpstr>Condenación de todos los hombres  Romanos 3.9-20</vt:lpstr>
      <vt:lpstr>Condenación de todos los hombres  Romanos 3.9-20</vt:lpstr>
      <vt:lpstr>Condenación de todos los hombres  Romanos 3.9-20</vt:lpstr>
      <vt:lpstr>Condenación de todos los hombres  Romanos 3.9-20</vt:lpstr>
      <vt:lpstr>Condenación de todos los hombres  Romanos 3.9-20</vt:lpstr>
      <vt:lpstr>Condenación de todos los hombres  Romanos 3.9-20</vt:lpstr>
      <vt:lpstr>Condenación de todos los hombres  Romanos 3.9-20</vt:lpstr>
      <vt:lpstr>¡Pensemos!</vt:lpstr>
      <vt:lpstr>¡Pensemos!</vt:lpstr>
      <vt:lpstr>¡Pensemos!</vt:lpstr>
      <vt:lpstr>Condenación de todos los hombres  Romanos 3.9-20</vt:lpstr>
      <vt:lpstr>Condenación de todos los hombres  Romanos 3.9-20</vt:lpstr>
      <vt:lpstr>Condenación de todos los hombres  Romanos 3.9-20</vt:lpstr>
      <vt:lpstr>Condenación de todos los hombres  Romanos 3.9-20</vt:lpstr>
      <vt:lpstr>Condenación de todos los hombres  Romanos 3.9-20</vt:lpstr>
      <vt:lpstr>Condenación de todos los hombres  Romanos 3.9-20</vt:lpstr>
      <vt:lpstr>Condenación de todos los hombres  Romanos 3.9-20</vt:lpstr>
      <vt:lpstr>Condenación de todos los hombres  Romanos 3.9-20</vt:lpstr>
      <vt:lpstr>Condenación de todos los hombres  Romanos 3.9-20</vt:lpstr>
      <vt:lpstr>¡Pensemos!</vt:lpstr>
      <vt:lpstr>¡Pensemos!</vt:lpstr>
      <vt:lpstr>El hombre es justificado por la fe  Romanos 3.21-31</vt:lpstr>
      <vt:lpstr>El hombre es justificado por la fe  Romanos 3.21-31</vt:lpstr>
      <vt:lpstr>El hombre es justificado por la fe  Romanos 3.21-31</vt:lpstr>
      <vt:lpstr>El hombre es justificado por la fe  Romanos 3.21-31</vt:lpstr>
      <vt:lpstr>El hombre es justificado por la fe  Romanos 3.21-31</vt:lpstr>
      <vt:lpstr>El hombre es justificado por la fe  Romanos 3.21-31</vt:lpstr>
      <vt:lpstr>El hombre es justificado por la fe  Romanos 3.21-31</vt:lpstr>
      <vt:lpstr>El hombre es justificado por la fe  Romanos 3.21-31</vt:lpstr>
      <vt:lpstr>El hombre es justificado por la fe  Romanos 3.21-31</vt:lpstr>
      <vt:lpstr>El hombre es justificado por la fe  Romanos 3.21-31</vt:lpstr>
      <vt:lpstr>El hombre es justificado por la fe  Romanos 3.21-31</vt:lpstr>
      <vt:lpstr>¡Pensemos!</vt:lpstr>
      <vt:lpstr>¡Pensemos!</vt:lpstr>
      <vt:lpstr>¡Pensemos!</vt:lpstr>
      <vt:lpstr>El hombre es justificado por la fe  Romanos 3.21-31</vt:lpstr>
      <vt:lpstr>El hombre es justificado por la fe  Romanos 3.21-31</vt:lpstr>
      <vt:lpstr>¡Pensemos!</vt:lpstr>
      <vt:lpstr>¡Pensemos!</vt:lpstr>
      <vt:lpstr>El hombre es justificado por la fe  Romanos 3.21-31</vt:lpstr>
      <vt:lpstr>¡Pensemos!</vt:lpstr>
      <vt:lpstr>¡Pensemos!</vt:lpstr>
      <vt:lpstr>El hombre es justificado por la fe  Romanos 3.21-31</vt:lpstr>
      <vt:lpstr>El hombre es justificado por la fe  Romanos 3.21-31</vt:lpstr>
      <vt:lpstr>El hombre es justificado por la fe  Romanos 3.21-31</vt:lpstr>
      <vt:lpstr>El hombre es justificado por la fe  Romanos 3.21-31</vt:lpstr>
      <vt:lpstr>El hombre es justificado por la fe  Romanos 3.21-31</vt:lpstr>
      <vt:lpstr>¡Pensemos!</vt:lpstr>
      <vt:lpstr>Repasemos…</vt:lpstr>
      <vt:lpstr>Ejemplo de justificación por la fe  Romanos 4.1-5</vt:lpstr>
      <vt:lpstr>Ejemplo de justificación por la fe  Romanos 4.1-5</vt:lpstr>
      <vt:lpstr>Ejemplo de justificación por la fe  Romanos 4.1-5</vt:lpstr>
      <vt:lpstr>Ejemplo de justificación por la fe  Romanos 4.1-5</vt:lpstr>
      <vt:lpstr>Ejemplo de justificación por la fe  Romanos 4.1-5</vt:lpstr>
      <vt:lpstr>Ejemplo de justificación por la fe  Romanos 4.1-5</vt:lpstr>
      <vt:lpstr>¡Pensemos!</vt:lpstr>
      <vt:lpstr>La promesa se cumple por la fe  Romanos 4.13-14</vt:lpstr>
      <vt:lpstr>La promesa se cumple por la fe  Romanos 4.13-14</vt:lpstr>
      <vt:lpstr>La promesa se cumple por la fe  Romanos 4.13-14</vt:lpstr>
      <vt:lpstr>La promesa se cumple por la fe  Romanos 4.13-14</vt:lpstr>
      <vt:lpstr>La promesa se cumple por la fe  Romanos 4.13-14</vt:lpstr>
      <vt:lpstr>La promesa se cumple por la fe  Romanos 4.13-14</vt:lpstr>
      <vt:lpstr>¡Pensemos!</vt:lpstr>
      <vt:lpstr>¡Pensemos!</vt:lpstr>
      <vt:lpstr>¡Pensemos!</vt:lpstr>
      <vt:lpstr>¡Pensemos!</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Romanos</dc:title>
  <dc:creator>Tito Ortega</dc:creator>
  <cp:lastModifiedBy>Tito Ortega</cp:lastModifiedBy>
  <cp:revision>9503</cp:revision>
  <cp:lastPrinted>2014-10-28T21:39:32Z</cp:lastPrinted>
  <dcterms:created xsi:type="dcterms:W3CDTF">2007-01-24T21:53:34Z</dcterms:created>
  <dcterms:modified xsi:type="dcterms:W3CDTF">2015-01-20T03:45:39Z</dcterms:modified>
</cp:coreProperties>
</file>