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Lst>
  <p:notesMasterIdLst>
    <p:notesMasterId r:id="rId82"/>
  </p:notesMasterIdLst>
  <p:handoutMasterIdLst>
    <p:handoutMasterId r:id="rId83"/>
  </p:handoutMasterIdLst>
  <p:sldIdLst>
    <p:sldId id="3814" r:id="rId6"/>
    <p:sldId id="565" r:id="rId7"/>
    <p:sldId id="566" r:id="rId8"/>
    <p:sldId id="3416" r:id="rId9"/>
    <p:sldId id="3486" r:id="rId10"/>
    <p:sldId id="3686" r:id="rId11"/>
    <p:sldId id="3865" r:id="rId12"/>
    <p:sldId id="3871" r:id="rId13"/>
    <p:sldId id="3870" r:id="rId14"/>
    <p:sldId id="3873" r:id="rId15"/>
    <p:sldId id="3874" r:id="rId16"/>
    <p:sldId id="3872" r:id="rId17"/>
    <p:sldId id="3876" r:id="rId18"/>
    <p:sldId id="3877" r:id="rId19"/>
    <p:sldId id="3918" r:id="rId20"/>
    <p:sldId id="3919" r:id="rId21"/>
    <p:sldId id="3875" r:id="rId22"/>
    <p:sldId id="3879" r:id="rId23"/>
    <p:sldId id="3880" r:id="rId24"/>
    <p:sldId id="3920" r:id="rId25"/>
    <p:sldId id="3883" r:id="rId26"/>
    <p:sldId id="3884" r:id="rId27"/>
    <p:sldId id="3881" r:id="rId28"/>
    <p:sldId id="3921" r:id="rId29"/>
    <p:sldId id="3886" r:id="rId30"/>
    <p:sldId id="3922" r:id="rId31"/>
    <p:sldId id="3887" r:id="rId32"/>
    <p:sldId id="3888" r:id="rId33"/>
    <p:sldId id="3885" r:id="rId34"/>
    <p:sldId id="3890" r:id="rId35"/>
    <p:sldId id="3889" r:id="rId36"/>
    <p:sldId id="3892" r:id="rId37"/>
    <p:sldId id="3891" r:id="rId38"/>
    <p:sldId id="3894" r:id="rId39"/>
    <p:sldId id="3893" r:id="rId40"/>
    <p:sldId id="3895" r:id="rId41"/>
    <p:sldId id="3896" r:id="rId42"/>
    <p:sldId id="3441" r:id="rId43"/>
    <p:sldId id="3442" r:id="rId44"/>
    <p:sldId id="3864" r:id="rId45"/>
    <p:sldId id="3866" r:id="rId46"/>
    <p:sldId id="3898" r:id="rId47"/>
    <p:sldId id="3897" r:id="rId48"/>
    <p:sldId id="3900" r:id="rId49"/>
    <p:sldId id="3899" r:id="rId50"/>
    <p:sldId id="3923" r:id="rId51"/>
    <p:sldId id="3901" r:id="rId52"/>
    <p:sldId id="3902" r:id="rId53"/>
    <p:sldId id="3903" r:id="rId54"/>
    <p:sldId id="3904" r:id="rId55"/>
    <p:sldId id="3905" r:id="rId56"/>
    <p:sldId id="3924" r:id="rId57"/>
    <p:sldId id="3906" r:id="rId58"/>
    <p:sldId id="3318" r:id="rId59"/>
    <p:sldId id="3044" r:id="rId60"/>
    <p:sldId id="3863" r:id="rId61"/>
    <p:sldId id="3867" r:id="rId62"/>
    <p:sldId id="3925" r:id="rId63"/>
    <p:sldId id="3907" r:id="rId64"/>
    <p:sldId id="3926" r:id="rId65"/>
    <p:sldId id="3908" r:id="rId66"/>
    <p:sldId id="3909" r:id="rId67"/>
    <p:sldId id="3911" r:id="rId68"/>
    <p:sldId id="3910" r:id="rId69"/>
    <p:sldId id="3912" r:id="rId70"/>
    <p:sldId id="3913" r:id="rId71"/>
    <p:sldId id="3914" r:id="rId72"/>
    <p:sldId id="3927" r:id="rId73"/>
    <p:sldId id="3916" r:id="rId74"/>
    <p:sldId id="3917" r:id="rId75"/>
    <p:sldId id="3862" r:id="rId76"/>
    <p:sldId id="3868" r:id="rId77"/>
    <p:sldId id="3869" r:id="rId78"/>
    <p:sldId id="1391" r:id="rId79"/>
    <p:sldId id="3484" r:id="rId80"/>
    <p:sldId id="627" r:id="rId8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6" autoAdjust="0"/>
    <p:restoredTop sz="91182" autoAdjust="0"/>
  </p:normalViewPr>
  <p:slideViewPr>
    <p:cSldViewPr>
      <p:cViewPr varScale="1">
        <p:scale>
          <a:sx n="72" d="100"/>
          <a:sy n="72" d="100"/>
        </p:scale>
        <p:origin x="1068" y="54"/>
      </p:cViewPr>
      <p:guideLst>
        <p:guide orient="horz" pos="2160"/>
        <p:guide pos="2880"/>
      </p:guideLst>
    </p:cSldViewPr>
  </p:slideViewPr>
  <p:outlineViewPr>
    <p:cViewPr>
      <p:scale>
        <a:sx n="33" d="100"/>
        <a:sy n="33" d="100"/>
      </p:scale>
      <p:origin x="0" y="-52380"/>
    </p:cViewPr>
  </p:outlineViewPr>
  <p:notesTextViewPr>
    <p:cViewPr>
      <p:scale>
        <a:sx n="100" d="100"/>
        <a:sy n="100" d="100"/>
      </p:scale>
      <p:origin x="0" y="0"/>
    </p:cViewPr>
  </p:notesTextViewPr>
  <p:sorterViewPr>
    <p:cViewPr varScale="1">
      <p:scale>
        <a:sx n="1" d="1"/>
        <a:sy n="1" d="1"/>
      </p:scale>
      <p:origin x="0" y="-1233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notesMaster" Target="notesMasters/notesMaster1.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1/15/2015</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47070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462365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500110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9211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485120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254774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21825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035507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9806582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873639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4085531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387010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846750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819444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006757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902323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630143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757553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773736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249137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0652483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23643557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9046163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8515861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42160264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915742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5165245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6218505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4589635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37337176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400502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4714197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7505930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3330361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985722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5727256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6679600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432947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6236556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8352755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41088229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8393885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18930382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21069242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4429676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2969146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381845861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8338006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27922431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21629293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8562733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24969933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27516786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40878584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22711582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4149072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7177958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29884219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22313136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12694988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21376196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74</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75</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76</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921076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51176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1/15/2015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dsmedia.org/resources/illustrations/sweet-publishing/deuteronomy"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3" y="0"/>
            <a:ext cx="9144000" cy="6493142"/>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22225" y="0"/>
            <a:ext cx="9144000" cy="4798633"/>
          </a:xfrm>
          <a:solidFill>
            <a:schemeClr val="tx1">
              <a:alpha val="44000"/>
            </a:schemeClr>
          </a:solidFill>
          <a:ln/>
          <a:effectLst>
            <a:softEdge rad="127000"/>
          </a:effectLst>
        </p:spPr>
        <p:txBody>
          <a:bodyPr anchor="ctr"/>
          <a:lstStyle/>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Estudios #2</a:t>
            </a:r>
          </a:p>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Todos Seremos Juzgados</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(Romanos 2.1 – 3.8) </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 de enero de 2015</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92157" y="4845470"/>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Todos Somos Pecadores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45801588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a:bodyPr>
          <a:lstStyle/>
          <a:p>
            <a:r>
              <a:rPr lang="es-PR" dirty="0" smtClean="0">
                <a:latin typeface="Candara" panose="020E0502030303020204" pitchFamily="34" charset="0"/>
              </a:rPr>
              <a:t>Pero </a:t>
            </a:r>
            <a:r>
              <a:rPr lang="es-PR" dirty="0">
                <a:latin typeface="Candara" panose="020E0502030303020204" pitchFamily="34" charset="0"/>
              </a:rPr>
              <a:t>debería quedar claro que este pasaje no puede significar tal cosa, porque entonces contradiría llanamente el testimonio consistente de la Escritura en el sentido de que la salvación es por la fe, aparte de las obras.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62576" y="2514600"/>
            <a:ext cx="3581400" cy="3263235"/>
          </a:xfrm>
          <a:prstGeom prst="rect">
            <a:avLst/>
          </a:prstGeom>
        </p:spPr>
      </p:pic>
    </p:spTree>
    <p:extLst>
      <p:ext uri="{BB962C8B-B14F-4D97-AF65-F5344CB8AC3E}">
        <p14:creationId xmlns:p14="http://schemas.microsoft.com/office/powerpoint/2010/main" val="2304780587"/>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Alrededor de </a:t>
            </a:r>
            <a:r>
              <a:rPr lang="es-PR" dirty="0">
                <a:latin typeface="Candara" panose="020E0502030303020204" pitchFamily="34" charset="0"/>
              </a:rPr>
              <a:t>150 pasajes en el NT condicionan la salvación sólo a la fe o al creer</a:t>
            </a:r>
            <a:r>
              <a:rPr lang="es-PR" dirty="0" smtClean="0">
                <a:latin typeface="Candara" panose="020E0502030303020204" pitchFamily="34" charset="0"/>
              </a:rPr>
              <a:t>.</a:t>
            </a:r>
          </a:p>
          <a:p>
            <a:r>
              <a:rPr lang="es-PR" dirty="0" smtClean="0">
                <a:latin typeface="Candara" panose="020E0502030303020204" pitchFamily="34" charset="0"/>
              </a:rPr>
              <a:t>Ningún </a:t>
            </a:r>
            <a:r>
              <a:rPr lang="es-PR" dirty="0">
                <a:latin typeface="Candara" panose="020E0502030303020204" pitchFamily="34" charset="0"/>
              </a:rPr>
              <a:t>pasaje, cuando es comprendido correctamente, puede contradecir un testimonio tan abrumador.</a:t>
            </a:r>
          </a:p>
        </p:txBody>
      </p:sp>
      <p:pic>
        <p:nvPicPr>
          <p:cNvPr id="8" name="Picture 7"/>
          <p:cNvPicPr>
            <a:picLocks noChangeAspect="1"/>
          </p:cNvPicPr>
          <p:nvPr/>
        </p:nvPicPr>
        <p:blipFill>
          <a:blip r:embed="rId3"/>
          <a:stretch>
            <a:fillRect/>
          </a:stretch>
        </p:blipFill>
        <p:spPr>
          <a:xfrm>
            <a:off x="5395706" y="2514600"/>
            <a:ext cx="3581400" cy="3263235"/>
          </a:xfrm>
          <a:prstGeom prst="rect">
            <a:avLst/>
          </a:prstGeom>
        </p:spPr>
      </p:pic>
    </p:spTree>
    <p:extLst>
      <p:ext uri="{BB962C8B-B14F-4D97-AF65-F5344CB8AC3E}">
        <p14:creationId xmlns:p14="http://schemas.microsoft.com/office/powerpoint/2010/main" val="3290778566"/>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791576"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Cómo debemos pues comprender este pasaje? Primero, hemos de entender que las buenas obras no comienzan hasta que uno no ha nacido de nuevo.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la gente preguntó a Jesús: </a:t>
            </a:r>
            <a:r>
              <a:rPr lang="es-PR" i="1" dirty="0">
                <a:latin typeface="Candara" panose="020E0502030303020204" pitchFamily="34" charset="0"/>
              </a:rPr>
              <a:t>«¿Qué debemos hacer para poner en práctica las obras de Dios?»</a:t>
            </a:r>
            <a:r>
              <a:rPr lang="es-PR" dirty="0">
                <a:latin typeface="Candara" panose="020E0502030303020204" pitchFamily="34" charset="0"/>
              </a:rPr>
              <a:t>, Él contestó: </a:t>
            </a:r>
            <a:r>
              <a:rPr lang="es-PR" i="1" dirty="0">
                <a:latin typeface="Candara" panose="020E0502030303020204" pitchFamily="34" charset="0"/>
              </a:rPr>
              <a:t>«Ésta es la obra de Dios, que creáis en el que él ha enviado» </a:t>
            </a:r>
            <a:r>
              <a:rPr lang="es-PR" dirty="0">
                <a:latin typeface="Candara" panose="020E0502030303020204" pitchFamily="34" charset="0"/>
              </a:rPr>
              <a:t>(</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6:28, 29</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15632237"/>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86800" cy="4719638"/>
          </a:xfrm>
        </p:spPr>
        <p:txBody>
          <a:bodyPr>
            <a:normAutofit/>
          </a:bodyPr>
          <a:lstStyle/>
          <a:p>
            <a:r>
              <a:rPr lang="es-PR" dirty="0" smtClean="0">
                <a:latin typeface="Candara" panose="020E0502030303020204" pitchFamily="34" charset="0"/>
              </a:rPr>
              <a:t>De </a:t>
            </a:r>
            <a:r>
              <a:rPr lang="es-PR" dirty="0">
                <a:latin typeface="Candara" panose="020E0502030303020204" pitchFamily="34" charset="0"/>
              </a:rPr>
              <a:t>modo que la primera obra buena que nadie puede hacer es creer en el Señor Jesucristo, y debemos recordar constantemente que la fe no es una obra meritoria por la que alguien gana la salvación.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si los inconversos son juzgados por sus obras, no tendrán nada de valor que presentar como evidencia. </a:t>
            </a:r>
            <a:endParaRPr lang="es-PR" dirty="0" smtClean="0">
              <a:latin typeface="Candara" panose="020E0502030303020204" pitchFamily="34" charset="0"/>
            </a:endParaRPr>
          </a:p>
        </p:txBody>
      </p:sp>
    </p:spTree>
    <p:extLst>
      <p:ext uri="{BB962C8B-B14F-4D97-AF65-F5344CB8AC3E}">
        <p14:creationId xmlns:p14="http://schemas.microsoft.com/office/powerpoint/2010/main" val="387213032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791576" cy="4719638"/>
          </a:xfrm>
        </p:spPr>
        <p:txBody>
          <a:bodyPr>
            <a:normAutofit/>
          </a:bodyPr>
          <a:lstStyle/>
          <a:p>
            <a:r>
              <a:rPr lang="es-PR" dirty="0" smtClean="0">
                <a:latin typeface="Candara" panose="020E0502030303020204" pitchFamily="34" charset="0"/>
              </a:rPr>
              <a:t>Toda </a:t>
            </a:r>
            <a:r>
              <a:rPr lang="es-PR" dirty="0">
                <a:latin typeface="Candara" panose="020E0502030303020204" pitchFamily="34" charset="0"/>
              </a:rPr>
              <a:t>su supuesta justicia será vista como trapos sucios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64:6</a:t>
            </a:r>
            <a:r>
              <a:rPr lang="es-PR" dirty="0">
                <a:latin typeface="Candara" panose="020E0502030303020204" pitchFamily="34" charset="0"/>
              </a:rPr>
              <a:t>). </a:t>
            </a:r>
            <a:endParaRPr lang="es-PR" dirty="0" smtClean="0">
              <a:latin typeface="Candara" panose="020E0502030303020204" pitchFamily="34" charset="0"/>
            </a:endParaRPr>
          </a:p>
          <a:p>
            <a:r>
              <a:rPr lang="es-PR" dirty="0">
                <a:latin typeface="Candara" panose="020E0502030303020204" pitchFamily="34" charset="0"/>
              </a:rPr>
              <a:t>“</a:t>
            </a:r>
            <a:r>
              <a:rPr lang="es-PR" i="1" dirty="0">
                <a:latin typeface="Candara" panose="020E0502030303020204" pitchFamily="34" charset="0"/>
              </a:rPr>
              <a:t>Si bien todos nosotros somos como suciedad, y todas nuestras justicias como trapo de inmundicia; y caímos todos nosotros como la hoja, y nuestras maldades nos llevaron como viento.</a:t>
            </a:r>
            <a:r>
              <a:rPr lang="es-PR" dirty="0">
                <a:latin typeface="Candara" panose="020E0502030303020204" pitchFamily="34" charset="0"/>
              </a:rPr>
              <a:t>” </a:t>
            </a:r>
            <a:r>
              <a:rPr lang="es-PR" dirty="0">
                <a:solidFill>
                  <a:srgbClr val="FF0000"/>
                </a:solidFill>
                <a:latin typeface="Candara" panose="020E0502030303020204" pitchFamily="34" charset="0"/>
              </a:rPr>
              <a:t>(Isaías 64.6, RVR60) </a:t>
            </a:r>
          </a:p>
        </p:txBody>
      </p:sp>
    </p:spTree>
    <p:extLst>
      <p:ext uri="{BB962C8B-B14F-4D97-AF65-F5344CB8AC3E}">
        <p14:creationId xmlns:p14="http://schemas.microsoft.com/office/powerpoint/2010/main" val="271486721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791576"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pecado que les condenará será no haber creído en Jesús como Señor </a:t>
            </a:r>
            <a:r>
              <a:rPr lang="es-PR" dirty="0">
                <a:solidFill>
                  <a:srgbClr val="FF0000"/>
                </a:solidFill>
                <a:latin typeface="Candara" panose="020E0502030303020204" pitchFamily="34" charset="0"/>
              </a:rPr>
              <a:t>(</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3:18). </a:t>
            </a:r>
            <a:endParaRPr lang="es-PR" dirty="0" smtClean="0">
              <a:solidFill>
                <a:srgbClr val="FF0000"/>
              </a:solidFill>
              <a:latin typeface="Candara" panose="020E0502030303020204" pitchFamily="34" charset="0"/>
            </a:endParaRPr>
          </a:p>
          <a:p>
            <a:r>
              <a:rPr lang="es-PR" dirty="0">
                <a:latin typeface="Candara" panose="020E0502030303020204" pitchFamily="34" charset="0"/>
              </a:rPr>
              <a:t>“</a:t>
            </a:r>
            <a:r>
              <a:rPr lang="es-PR" i="1" dirty="0">
                <a:latin typeface="Candara" panose="020E0502030303020204" pitchFamily="34" charset="0"/>
              </a:rPr>
              <a:t>El que en él cree, no es condenado; pero el que no cree, ya ha sido condenado, porque no ha creído en el nombre del unigénito Hijo de Dios.</a:t>
            </a:r>
            <a:r>
              <a:rPr lang="es-PR" dirty="0">
                <a:latin typeface="Candara" panose="020E0502030303020204" pitchFamily="34" charset="0"/>
              </a:rPr>
              <a:t>” </a:t>
            </a:r>
            <a:r>
              <a:rPr lang="es-PR" dirty="0">
                <a:solidFill>
                  <a:srgbClr val="FF0000"/>
                </a:solidFill>
                <a:latin typeface="Candara" panose="020E0502030303020204" pitchFamily="34" charset="0"/>
              </a:rPr>
              <a:t>(Juan 3.18, RVR60) </a:t>
            </a:r>
          </a:p>
          <a:p>
            <a:endParaRPr lang="es-PR" dirty="0" smtClean="0">
              <a:latin typeface="Candara" panose="020E0502030303020204" pitchFamily="34" charset="0"/>
            </a:endParaRPr>
          </a:p>
        </p:txBody>
      </p:sp>
    </p:spTree>
    <p:extLst>
      <p:ext uri="{BB962C8B-B14F-4D97-AF65-F5344CB8AC3E}">
        <p14:creationId xmlns:p14="http://schemas.microsoft.com/office/powerpoint/2010/main" val="414223975"/>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791576" cy="4719638"/>
          </a:xfrm>
        </p:spPr>
        <p:txBody>
          <a:bodyPr>
            <a:normAutofit lnSpcReduction="10000"/>
          </a:bodyPr>
          <a:lstStyle/>
          <a:p>
            <a:r>
              <a:rPr lang="es-PR" dirty="0" smtClean="0">
                <a:latin typeface="Candara" panose="020E0502030303020204" pitchFamily="34" charset="0"/>
              </a:rPr>
              <a:t>Más </a:t>
            </a:r>
            <a:r>
              <a:rPr lang="es-PR" dirty="0">
                <a:latin typeface="Candara" panose="020E0502030303020204" pitchFamily="34" charset="0"/>
              </a:rPr>
              <a:t>allá de esto, sus obras determinarán el grado de su castigo </a:t>
            </a:r>
            <a:r>
              <a:rPr lang="es-PR" dirty="0">
                <a:solidFill>
                  <a:srgbClr val="FF0000"/>
                </a:solidFill>
                <a:latin typeface="Candara" panose="020E0502030303020204" pitchFamily="34" charset="0"/>
              </a:rPr>
              <a:t>(</a:t>
            </a:r>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12:47, 48</a:t>
            </a:r>
            <a:r>
              <a:rPr lang="es-PR" dirty="0" smtClean="0">
                <a:solidFill>
                  <a:srgbClr val="FF0000"/>
                </a:solidFill>
                <a:latin typeface="Candara" panose="020E0502030303020204" pitchFamily="34" charset="0"/>
              </a:rPr>
              <a:t>).</a:t>
            </a:r>
          </a:p>
          <a:p>
            <a:r>
              <a:rPr lang="es-PR" dirty="0">
                <a:latin typeface="Candara" panose="020E0502030303020204" pitchFamily="34" charset="0"/>
              </a:rPr>
              <a:t>“</a:t>
            </a:r>
            <a:r>
              <a:rPr lang="es-PR" i="1" dirty="0">
                <a:latin typeface="Candara" panose="020E0502030303020204" pitchFamily="34" charset="0"/>
              </a:rPr>
              <a:t>Aquel siervo que conociendo la voluntad de su señor, no se preparó, ni hizo conforme a su voluntad, recibirá muchos </a:t>
            </a:r>
            <a:r>
              <a:rPr lang="es-PR" i="1" dirty="0" smtClean="0">
                <a:latin typeface="Candara" panose="020E0502030303020204" pitchFamily="34" charset="0"/>
              </a:rPr>
              <a:t>azotes.</a:t>
            </a:r>
            <a:r>
              <a:rPr lang="es-PR" dirty="0">
                <a:latin typeface="Candara" panose="020E0502030303020204" pitchFamily="34" charset="0"/>
              </a:rPr>
              <a:t> </a:t>
            </a:r>
            <a:r>
              <a:rPr lang="es-PR" i="1" dirty="0" smtClean="0">
                <a:latin typeface="Candara" panose="020E0502030303020204" pitchFamily="34" charset="0"/>
              </a:rPr>
              <a:t>Mas </a:t>
            </a:r>
            <a:r>
              <a:rPr lang="es-PR" i="1" dirty="0">
                <a:latin typeface="Candara" panose="020E0502030303020204" pitchFamily="34" charset="0"/>
              </a:rPr>
              <a:t>el que sin conocerla hizo cosas dignas de azotes, será azotado poco; porque a todo aquel a quien se haya dado mucho, mucho se le demandará; y al que mucho se le haya confiado, más se le pedirá.</a:t>
            </a:r>
            <a:r>
              <a:rPr lang="es-PR" dirty="0">
                <a:latin typeface="Candara" panose="020E0502030303020204" pitchFamily="34" charset="0"/>
              </a:rPr>
              <a:t>” </a:t>
            </a:r>
            <a:r>
              <a:rPr lang="es-PR" dirty="0">
                <a:solidFill>
                  <a:srgbClr val="FF0000"/>
                </a:solidFill>
                <a:latin typeface="Candara" panose="020E0502030303020204" pitchFamily="34" charset="0"/>
              </a:rPr>
              <a:t>(Lucas </a:t>
            </a:r>
            <a:r>
              <a:rPr lang="es-PR" dirty="0" smtClean="0">
                <a:solidFill>
                  <a:srgbClr val="FF0000"/>
                </a:solidFill>
                <a:latin typeface="Candara" panose="020E0502030303020204" pitchFamily="34" charset="0"/>
              </a:rPr>
              <a:t>12.47-48</a:t>
            </a:r>
            <a:r>
              <a:rPr lang="es-PR" dirty="0">
                <a:solidFill>
                  <a:srgbClr val="FF0000"/>
                </a:solidFill>
                <a:latin typeface="Candara" panose="020E0502030303020204" pitchFamily="34" charset="0"/>
              </a:rPr>
              <a:t>, RVR60) </a:t>
            </a:r>
          </a:p>
          <a:p>
            <a:endParaRPr lang="es-PR" dirty="0">
              <a:latin typeface="Candara" panose="020E0502030303020204" pitchFamily="34" charset="0"/>
            </a:endParaRPr>
          </a:p>
        </p:txBody>
      </p:sp>
    </p:spTree>
    <p:extLst>
      <p:ext uri="{BB962C8B-B14F-4D97-AF65-F5344CB8AC3E}">
        <p14:creationId xmlns:p14="http://schemas.microsoft.com/office/powerpoint/2010/main" val="214661351"/>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85000" lnSpcReduction="10000"/>
          </a:bodyPr>
          <a:lstStyle/>
          <a:p>
            <a:r>
              <a:rPr lang="es-PR" dirty="0" smtClean="0">
                <a:latin typeface="Candara" panose="020E0502030303020204" pitchFamily="34" charset="0"/>
              </a:rPr>
              <a:t>Si </a:t>
            </a:r>
            <a:r>
              <a:rPr lang="es-PR" dirty="0">
                <a:latin typeface="Candara" panose="020E0502030303020204" pitchFamily="34" charset="0"/>
              </a:rPr>
              <a:t>los creyentes son juzgados en base de sus obras, ¿cuál será el resultado?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luego, no pueden presentar ningunas buenas obras por las que puedan aprender ni merecer la salvación. </a:t>
            </a:r>
            <a:endParaRPr lang="es-PR" dirty="0" smtClean="0">
              <a:latin typeface="Candara" panose="020E0502030303020204" pitchFamily="34" charset="0"/>
            </a:endParaRPr>
          </a:p>
          <a:p>
            <a:r>
              <a:rPr lang="es-PR" dirty="0" smtClean="0">
                <a:latin typeface="Candara" panose="020E0502030303020204" pitchFamily="34" charset="0"/>
              </a:rPr>
              <a:t>Todas </a:t>
            </a:r>
            <a:r>
              <a:rPr lang="es-PR" dirty="0">
                <a:latin typeface="Candara" panose="020E0502030303020204" pitchFamily="34" charset="0"/>
              </a:rPr>
              <a:t>sus obras antes de la salvación eran pecaminosas.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la sangre de Cristo ha borrado el pasado.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3351503675"/>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smtClean="0">
                <a:latin typeface="Candara" panose="020E0502030303020204" pitchFamily="34" charset="0"/>
              </a:rPr>
              <a:t>Ahora</a:t>
            </a:r>
            <a:r>
              <a:rPr lang="es-PR" dirty="0">
                <a:latin typeface="Candara" panose="020E0502030303020204" pitchFamily="34" charset="0"/>
              </a:rPr>
              <a:t>, ni el mismo Dios puede encontrar acusación contra ellos por la que sentenciarlos al infierno. </a:t>
            </a:r>
            <a:endParaRPr lang="es-PR" dirty="0" smtClean="0">
              <a:latin typeface="Candara" panose="020E0502030303020204" pitchFamily="34" charset="0"/>
            </a:endParaRPr>
          </a:p>
          <a:p>
            <a:r>
              <a:rPr lang="es-PR" dirty="0" smtClean="0">
                <a:latin typeface="Candara" panose="020E0502030303020204" pitchFamily="34" charset="0"/>
              </a:rPr>
              <a:t>Una </a:t>
            </a:r>
            <a:r>
              <a:rPr lang="es-PR" dirty="0">
                <a:latin typeface="Candara" panose="020E0502030303020204" pitchFamily="34" charset="0"/>
              </a:rPr>
              <a:t>vez han sido salvos, comienzan a practicar buenas obras —no necesariamente buenas obras a los ojos del mundo, sino buenas obras tal como Dios las ve—. </a:t>
            </a:r>
            <a:endParaRPr lang="es-PR" dirty="0" smtClean="0">
              <a:latin typeface="Candara" panose="020E0502030303020204" pitchFamily="34" charset="0"/>
            </a:endParaRPr>
          </a:p>
        </p:txBody>
      </p:sp>
      <p:pic>
        <p:nvPicPr>
          <p:cNvPr id="1026" name="Picture 2" descr="http://kerzhaev.ru/wp-content/uploads/2012/12/man-walking.pn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105400" y="2188369"/>
            <a:ext cx="3838576" cy="383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212689"/>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smtClean="0">
                <a:latin typeface="Candara" panose="020E0502030303020204" pitchFamily="34" charset="0"/>
              </a:rPr>
              <a:t>Sus </a:t>
            </a:r>
            <a:r>
              <a:rPr lang="es-PR" dirty="0">
                <a:latin typeface="Candara" panose="020E0502030303020204" pitchFamily="34" charset="0"/>
              </a:rPr>
              <a:t>buenas obras son resultado de la salvación, no la causa meritoria de la misma. </a:t>
            </a:r>
            <a:endParaRPr lang="es-PR" dirty="0" smtClean="0">
              <a:latin typeface="Candara" panose="020E0502030303020204" pitchFamily="34" charset="0"/>
            </a:endParaRPr>
          </a:p>
          <a:p>
            <a:r>
              <a:rPr lang="es-PR" dirty="0">
                <a:latin typeface="Candara" panose="020E0502030303020204" pitchFamily="34" charset="0"/>
              </a:rPr>
              <a:t>“</a:t>
            </a:r>
            <a:r>
              <a:rPr lang="es-PR" i="1" dirty="0">
                <a:latin typeface="Candara" panose="020E0502030303020204" pitchFamily="34" charset="0"/>
              </a:rPr>
              <a:t>Porque somos hechura suya, creados en Cristo Jesús para buenas obras, las cuales Dios preparó de antemano para que anduviésemos en ellas.</a:t>
            </a:r>
            <a:r>
              <a:rPr lang="es-PR" dirty="0">
                <a:latin typeface="Candara" panose="020E0502030303020204" pitchFamily="34" charset="0"/>
              </a:rPr>
              <a:t>” </a:t>
            </a:r>
            <a:r>
              <a:rPr lang="es-PR" dirty="0">
                <a:solidFill>
                  <a:srgbClr val="FF0000"/>
                </a:solidFill>
                <a:latin typeface="Candara" panose="020E0502030303020204" pitchFamily="34" charset="0"/>
              </a:rPr>
              <a:t>(Efesios 2.10, RVR60) </a:t>
            </a:r>
          </a:p>
        </p:txBody>
      </p:sp>
    </p:spTree>
    <p:extLst>
      <p:ext uri="{BB962C8B-B14F-4D97-AF65-F5344CB8AC3E}">
        <p14:creationId xmlns:p14="http://schemas.microsoft.com/office/powerpoint/2010/main" val="101513793"/>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itchFamily="34" charset="0"/>
                <a:cs typeface="Calibri" pitchFamily="34" charset="0"/>
              </a:rPr>
              <a:t>Romanos </a:t>
            </a:r>
            <a:r>
              <a:rPr lang="es-PR" sz="4000" dirty="0">
                <a:solidFill>
                  <a:srgbClr val="FF0000"/>
                </a:solidFill>
                <a:latin typeface="Candara" pitchFamily="34" charset="0"/>
                <a:cs typeface="Calibri" pitchFamily="34" charset="0"/>
              </a:rPr>
              <a:t>2.1 – 3.8</a:t>
            </a:r>
            <a:endParaRPr lang="es-PR" sz="3600" noProof="0" dirty="0" smtClean="0">
              <a:solidFill>
                <a:srgbClr val="FF0000"/>
              </a:solidFill>
              <a:latin typeface="Candara" pitchFamily="34" charset="0"/>
              <a:cs typeface="Calibri" pitchFamily="34" charset="0"/>
            </a:endParaRPr>
          </a:p>
        </p:txBody>
      </p:sp>
      <p:pic>
        <p:nvPicPr>
          <p:cNvPr id="2" name="Picture 1"/>
          <p:cNvPicPr>
            <a:picLocks noChangeAspect="1"/>
          </p:cNvPicPr>
          <p:nvPr/>
        </p:nvPicPr>
        <p:blipFill rotWithShape="1">
          <a:blip r:embed="rId3"/>
          <a:srcRect b="37086"/>
          <a:stretch/>
        </p:blipFill>
        <p:spPr>
          <a:xfrm>
            <a:off x="0" y="2552700"/>
            <a:ext cx="9144000"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626906" cy="4719638"/>
          </a:xfrm>
        </p:spPr>
        <p:txBody>
          <a:bodyPr>
            <a:normAutofit/>
          </a:bodyPr>
          <a:lstStyle/>
          <a:p>
            <a:r>
              <a:rPr lang="es-PR" dirty="0" smtClean="0">
                <a:latin typeface="Candara" panose="020E0502030303020204" pitchFamily="34" charset="0"/>
              </a:rPr>
              <a:t>Sus </a:t>
            </a:r>
            <a:r>
              <a:rPr lang="es-PR" dirty="0">
                <a:latin typeface="Candara" panose="020E0502030303020204" pitchFamily="34" charset="0"/>
              </a:rPr>
              <a:t>obras serán examinadas ante el Tribunal de Cristo, y recibirán recompensa por todo servicio fiel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976155" y="1828801"/>
            <a:ext cx="4167845" cy="5029200"/>
          </a:xfrm>
          <a:prstGeom prst="rect">
            <a:avLst/>
          </a:prstGeom>
        </p:spPr>
      </p:pic>
    </p:spTree>
    <p:extLst>
      <p:ext uri="{BB962C8B-B14F-4D97-AF65-F5344CB8AC3E}">
        <p14:creationId xmlns:p14="http://schemas.microsoft.com/office/powerpoint/2010/main" val="2034288519"/>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smtClean="0">
                <a:solidFill>
                  <a:srgbClr val="FF0000"/>
                </a:solidFill>
                <a:latin typeface="Candara" panose="020E0502030303020204" pitchFamily="34" charset="0"/>
              </a:rPr>
              <a:t>2:7</a:t>
            </a:r>
            <a:r>
              <a:rPr lang="es-PR" dirty="0" smtClean="0">
                <a:latin typeface="Candara" panose="020E0502030303020204" pitchFamily="34" charset="0"/>
              </a:rPr>
              <a:t> </a:t>
            </a:r>
            <a:r>
              <a:rPr lang="es-PR" dirty="0">
                <a:latin typeface="Candara" panose="020E0502030303020204" pitchFamily="34" charset="0"/>
              </a:rPr>
              <a:t>Al explicar que el juicio será según las obras, Pablo dice que Dios pagará vida eterna a los que, perseverando en bien hacer, buscan gloria y honra e inmortalidad. </a:t>
            </a:r>
            <a:endParaRPr lang="es-PR" dirty="0" smtClean="0">
              <a:latin typeface="Candara" panose="020E0502030303020204" pitchFamily="34" charset="0"/>
            </a:endParaRPr>
          </a:p>
          <a:p>
            <a:r>
              <a:rPr lang="es-PR" dirty="0" smtClean="0">
                <a:latin typeface="Candara" panose="020E0502030303020204" pitchFamily="34" charset="0"/>
              </a:rPr>
              <a:t>Como </a:t>
            </a:r>
            <a:r>
              <a:rPr lang="es-PR" dirty="0">
                <a:latin typeface="Candara" panose="020E0502030303020204" pitchFamily="34" charset="0"/>
              </a:rPr>
              <a:t>ya hemos explicado, esto no significa que los que sean salvos lo son por perseverar en bien hacer. Esto sería otro evangelio. </a:t>
            </a:r>
            <a:endParaRPr lang="es-PR" dirty="0" smtClean="0">
              <a:latin typeface="Candara" panose="020E0502030303020204" pitchFamily="34" charset="0"/>
            </a:endParaRPr>
          </a:p>
        </p:txBody>
      </p:sp>
    </p:spTree>
    <p:extLst>
      <p:ext uri="{BB962C8B-B14F-4D97-AF65-F5344CB8AC3E}">
        <p14:creationId xmlns:p14="http://schemas.microsoft.com/office/powerpoint/2010/main" val="1068038448"/>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791576" cy="4719638"/>
          </a:xfrm>
        </p:spPr>
        <p:txBody>
          <a:bodyPr>
            <a:normAutofit fontScale="92500"/>
          </a:bodyPr>
          <a:lstStyle/>
          <a:p>
            <a:r>
              <a:rPr lang="es-PR" dirty="0" smtClean="0">
                <a:latin typeface="Candara" panose="020E0502030303020204" pitchFamily="34" charset="0"/>
              </a:rPr>
              <a:t>Nadie </a:t>
            </a:r>
            <a:r>
              <a:rPr lang="es-PR" dirty="0">
                <a:latin typeface="Candara" panose="020E0502030303020204" pitchFamily="34" charset="0"/>
              </a:rPr>
              <a:t>podría vivir de manera natural esta clase de vida, y nadie podría vivirla sin poder divino. </a:t>
            </a:r>
            <a:endParaRPr lang="es-PR" dirty="0" smtClean="0">
              <a:latin typeface="Candara" panose="020E0502030303020204" pitchFamily="34" charset="0"/>
            </a:endParaRPr>
          </a:p>
          <a:p>
            <a:r>
              <a:rPr lang="es-PR" dirty="0" smtClean="0">
                <a:latin typeface="Candara" panose="020E0502030303020204" pitchFamily="34" charset="0"/>
              </a:rPr>
              <a:t>Cualquiera </a:t>
            </a:r>
            <a:r>
              <a:rPr lang="es-PR" dirty="0">
                <a:latin typeface="Candara" panose="020E0502030303020204" pitchFamily="34" charset="0"/>
              </a:rPr>
              <a:t>que realmente se ajuste a esta descripción ya ha sido salvado por la gracia por medio de la fe.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hecho de que busque gloria y honra e inmortalidad muestra que ya ha nacido de nuevo.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el tenor de su vida muestra que ha sido convertido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574045597"/>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lnSpcReduction="10000"/>
          </a:bodyPr>
          <a:lstStyle/>
          <a:p>
            <a:r>
              <a:rPr lang="es-PR" dirty="0" smtClean="0">
                <a:latin typeface="Candara" panose="020E0502030303020204" pitchFamily="34" charset="0"/>
              </a:rPr>
              <a:t>“Buscan gloria”:  la </a:t>
            </a:r>
            <a:r>
              <a:rPr lang="es-PR" dirty="0">
                <a:latin typeface="Candara" panose="020E0502030303020204" pitchFamily="34" charset="0"/>
              </a:rPr>
              <a:t>honra que viene sólo de Dios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5:44</a:t>
            </a:r>
            <a:r>
              <a:rPr lang="es-PR" dirty="0">
                <a:latin typeface="Candara" panose="020E0502030303020204" pitchFamily="34" charset="0"/>
              </a:rPr>
              <a:t>); la inmortalidad que caracteriza al cuerpo de resurrección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15:53, 54</a:t>
            </a:r>
            <a:r>
              <a:rPr lang="es-PR" dirty="0">
                <a:latin typeface="Candara" panose="020E0502030303020204" pitchFamily="34" charset="0"/>
              </a:rPr>
              <a:t>); la herencia celestial, que es imperecedera, incontaminada e inmarcesible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Pedro </a:t>
            </a:r>
            <a:r>
              <a:rPr lang="es-PR" dirty="0">
                <a:solidFill>
                  <a:srgbClr val="FF0000"/>
                </a:solidFill>
                <a:latin typeface="Candara" panose="020E0502030303020204" pitchFamily="34" charset="0"/>
              </a:rPr>
              <a:t>1:4</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14626"/>
          <a:stretch/>
        </p:blipFill>
        <p:spPr>
          <a:xfrm>
            <a:off x="5585755" y="1826419"/>
            <a:ext cx="3558245" cy="5029200"/>
          </a:xfrm>
          <a:prstGeom prst="rect">
            <a:avLst/>
          </a:prstGeom>
        </p:spPr>
      </p:pic>
    </p:spTree>
    <p:extLst>
      <p:ext uri="{BB962C8B-B14F-4D97-AF65-F5344CB8AC3E}">
        <p14:creationId xmlns:p14="http://schemas.microsoft.com/office/powerpoint/2010/main" val="3677596864"/>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92500" lnSpcReduction="10000"/>
          </a:bodyPr>
          <a:lstStyle/>
          <a:p>
            <a:r>
              <a:rPr lang="es-PR" dirty="0" smtClean="0">
                <a:latin typeface="Candara" panose="020E0502030303020204" pitchFamily="34" charset="0"/>
              </a:rPr>
              <a:t>Dios </a:t>
            </a:r>
            <a:r>
              <a:rPr lang="es-PR" dirty="0">
                <a:latin typeface="Candara" panose="020E0502030303020204" pitchFamily="34" charset="0"/>
              </a:rPr>
              <a:t>dará la vida eterna a todos los que manifiesten esta evidencia de una experiencia de conversión</a:t>
            </a:r>
            <a:r>
              <a:rPr lang="es-PR" dirty="0" smtClean="0">
                <a:latin typeface="Candara" panose="020E0502030303020204" pitchFamily="34" charset="0"/>
              </a:rPr>
              <a:t>.</a:t>
            </a:r>
          </a:p>
          <a:p>
            <a:r>
              <a:rPr lang="es-PR" dirty="0">
                <a:latin typeface="Candara" panose="020E0502030303020204" pitchFamily="34" charset="0"/>
              </a:rPr>
              <a:t>“</a:t>
            </a:r>
            <a:r>
              <a:rPr lang="es-PR" i="1" dirty="0">
                <a:latin typeface="Candara" panose="020E0502030303020204" pitchFamily="34" charset="0"/>
              </a:rPr>
              <a:t>que si confesares con tu boca que Jesús es el Señor, y creyeres en tu corazón que Dios le levantó de los muertos, serás salvo.</a:t>
            </a:r>
            <a:r>
              <a:rPr lang="es-PR" dirty="0">
                <a:latin typeface="Candara" panose="020E0502030303020204" pitchFamily="34" charset="0"/>
              </a:rPr>
              <a:t>” </a:t>
            </a:r>
            <a:r>
              <a:rPr lang="es-PR" dirty="0">
                <a:solidFill>
                  <a:srgbClr val="FF0000"/>
                </a:solidFill>
                <a:latin typeface="Candara" panose="020E0502030303020204" pitchFamily="34" charset="0"/>
              </a:rPr>
              <a:t>(Romanos 10.9, RVR60) </a:t>
            </a:r>
            <a:r>
              <a:rPr lang="es-PR" dirty="0" smtClean="0">
                <a:solidFill>
                  <a:srgbClr val="FF0000"/>
                </a:solidFill>
                <a:latin typeface="Candara" panose="020E0502030303020204" pitchFamily="34" charset="0"/>
              </a:rPr>
              <a:t> </a:t>
            </a:r>
          </a:p>
        </p:txBody>
      </p:sp>
      <p:pic>
        <p:nvPicPr>
          <p:cNvPr id="8" name="Picture 7"/>
          <p:cNvPicPr>
            <a:picLocks noChangeAspect="1"/>
          </p:cNvPicPr>
          <p:nvPr/>
        </p:nvPicPr>
        <p:blipFill rotWithShape="1">
          <a:blip r:embed="rId3"/>
          <a:srcRect r="14626"/>
          <a:stretch/>
        </p:blipFill>
        <p:spPr>
          <a:xfrm>
            <a:off x="5585755" y="1826419"/>
            <a:ext cx="3558245" cy="5029200"/>
          </a:xfrm>
          <a:prstGeom prst="rect">
            <a:avLst/>
          </a:prstGeom>
        </p:spPr>
      </p:pic>
    </p:spTree>
    <p:extLst>
      <p:ext uri="{BB962C8B-B14F-4D97-AF65-F5344CB8AC3E}">
        <p14:creationId xmlns:p14="http://schemas.microsoft.com/office/powerpoint/2010/main" val="1158127740"/>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el NT se habla de la vida eterna en diferentes formas.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una posesión presente que recibimos en el momento en que somos convertidos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5:24</a:t>
            </a:r>
            <a:r>
              <a:rPr lang="es-PR" dirty="0">
                <a:latin typeface="Candara" panose="020E0502030303020204" pitchFamily="34" charset="0"/>
              </a:rPr>
              <a:t>). </a:t>
            </a:r>
            <a:endParaRPr lang="es-PR" dirty="0" smtClean="0">
              <a:latin typeface="Candara" panose="020E0502030303020204" pitchFamily="34" charset="0"/>
            </a:endParaRPr>
          </a:p>
          <a:p>
            <a:r>
              <a:rPr lang="es-PR" dirty="0">
                <a:latin typeface="Candara" panose="020E0502030303020204" pitchFamily="34" charset="0"/>
              </a:rPr>
              <a:t>“</a:t>
            </a:r>
            <a:r>
              <a:rPr lang="es-PR" i="1" dirty="0">
                <a:latin typeface="Candara" panose="020E0502030303020204" pitchFamily="34" charset="0"/>
              </a:rPr>
              <a:t>De cierto, de cierto os digo: El que oye mi palabra, y cree al que me envió, tiene vida eterna; y no vendrá a condenación, mas ha pasado de muerte a vida.</a:t>
            </a:r>
            <a:r>
              <a:rPr lang="es-PR" dirty="0">
                <a:latin typeface="Candara" panose="020E0502030303020204" pitchFamily="34" charset="0"/>
              </a:rPr>
              <a:t>” </a:t>
            </a:r>
            <a:r>
              <a:rPr lang="es-PR" dirty="0">
                <a:solidFill>
                  <a:srgbClr val="FF0000"/>
                </a:solidFill>
                <a:latin typeface="Candara" panose="020E0502030303020204" pitchFamily="34" charset="0"/>
              </a:rPr>
              <a:t>(Juan 5.24, RVR60) </a:t>
            </a:r>
          </a:p>
        </p:txBody>
      </p:sp>
    </p:spTree>
    <p:extLst>
      <p:ext uri="{BB962C8B-B14F-4D97-AF65-F5344CB8AC3E}">
        <p14:creationId xmlns:p14="http://schemas.microsoft.com/office/powerpoint/2010/main" val="50230081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a:bodyPr>
          <a:lstStyle/>
          <a:p>
            <a:r>
              <a:rPr lang="es-PR" dirty="0" smtClean="0">
                <a:latin typeface="Candara" panose="020E0502030303020204" pitchFamily="34" charset="0"/>
              </a:rPr>
              <a:t>Es </a:t>
            </a:r>
            <a:r>
              <a:rPr lang="es-PR" dirty="0">
                <a:latin typeface="Candara" panose="020E0502030303020204" pitchFamily="34" charset="0"/>
              </a:rPr>
              <a:t>una posesión futura que será nuestra cuando recibamos nuestros cuerpos glorificados </a:t>
            </a:r>
            <a:r>
              <a:rPr lang="es-PR" dirty="0" smtClean="0">
                <a:latin typeface="Candara" panose="020E0502030303020204" pitchFamily="34" charset="0"/>
              </a:rPr>
              <a:t>(Romanos </a:t>
            </a:r>
            <a:r>
              <a:rPr lang="es-PR" dirty="0">
                <a:latin typeface="Candara" panose="020E0502030303020204" pitchFamily="34" charset="0"/>
              </a:rPr>
              <a:t>6:22). </a:t>
            </a:r>
            <a:endParaRPr lang="es-PR" dirty="0" smtClean="0">
              <a:latin typeface="Candara" panose="020E0502030303020204" pitchFamily="34" charset="0"/>
            </a:endParaRPr>
          </a:p>
          <a:p>
            <a:r>
              <a:rPr lang="es-PR" dirty="0">
                <a:latin typeface="Candara" panose="020E0502030303020204" pitchFamily="34" charset="0"/>
              </a:rPr>
              <a:t>“</a:t>
            </a:r>
            <a:r>
              <a:rPr lang="es-PR" i="1" dirty="0">
                <a:latin typeface="Candara" panose="020E0502030303020204" pitchFamily="34" charset="0"/>
              </a:rPr>
              <a:t>Mas ahora que habéis sido libertados del pecado y hechos siervos de Dios, tenéis por vuestro fruto la santificación, y como fin, la vida eterna.</a:t>
            </a:r>
            <a:r>
              <a:rPr lang="es-PR" dirty="0">
                <a:latin typeface="Candara" panose="020E0502030303020204" pitchFamily="34" charset="0"/>
              </a:rPr>
              <a:t>” </a:t>
            </a:r>
            <a:r>
              <a:rPr lang="es-PR" dirty="0">
                <a:solidFill>
                  <a:srgbClr val="FF0000"/>
                </a:solidFill>
                <a:latin typeface="Candara" panose="020E0502030303020204" pitchFamily="34" charset="0"/>
              </a:rPr>
              <a:t>(Romanos 6.22, RVR60) </a:t>
            </a:r>
          </a:p>
        </p:txBody>
      </p:sp>
    </p:spTree>
    <p:extLst>
      <p:ext uri="{BB962C8B-B14F-4D97-AF65-F5344CB8AC3E}">
        <p14:creationId xmlns:p14="http://schemas.microsoft.com/office/powerpoint/2010/main" val="2358249093"/>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fontScale="92500" lnSpcReduction="10000"/>
          </a:bodyPr>
          <a:lstStyle/>
          <a:p>
            <a:r>
              <a:rPr lang="es-PR" dirty="0" smtClean="0">
                <a:latin typeface="Candara" panose="020E0502030303020204" pitchFamily="34" charset="0"/>
              </a:rPr>
              <a:t>Aunque </a:t>
            </a:r>
            <a:r>
              <a:rPr lang="es-PR" dirty="0">
                <a:latin typeface="Candara" panose="020E0502030303020204" pitchFamily="34" charset="0"/>
              </a:rPr>
              <a:t>es un don que se recibe por la fe, es a veces asociado con las recompensas por una vida fiel (</a:t>
            </a:r>
            <a:r>
              <a:rPr lang="es-PR" dirty="0" smtClean="0">
                <a:latin typeface="Candara" panose="020E0502030303020204" pitchFamily="34" charset="0"/>
              </a:rPr>
              <a:t>Marcos </a:t>
            </a:r>
            <a:r>
              <a:rPr lang="es-PR" dirty="0">
                <a:latin typeface="Candara" panose="020E0502030303020204" pitchFamily="34" charset="0"/>
              </a:rPr>
              <a:t>10:30</a:t>
            </a:r>
            <a:r>
              <a:rPr lang="es-PR" dirty="0" smtClean="0">
                <a:latin typeface="Candara" panose="020E0502030303020204" pitchFamily="34" charset="0"/>
              </a:rPr>
              <a:t>).</a:t>
            </a:r>
          </a:p>
          <a:p>
            <a:r>
              <a:rPr lang="es-PR" dirty="0">
                <a:latin typeface="Candara" panose="020E0502030303020204" pitchFamily="34" charset="0"/>
              </a:rPr>
              <a:t>“</a:t>
            </a:r>
            <a:r>
              <a:rPr lang="es-PR" i="1" dirty="0">
                <a:latin typeface="Candara" panose="020E0502030303020204" pitchFamily="34" charset="0"/>
              </a:rPr>
              <a:t>que no reciba cien veces más ahora en este tiempo; casas, hermanos, hermanas, madres, hijos, y tierras, con persecuciones; y en el siglo venidero la vida eterna.</a:t>
            </a:r>
            <a:r>
              <a:rPr lang="es-PR" dirty="0">
                <a:latin typeface="Candara" panose="020E0502030303020204" pitchFamily="34" charset="0"/>
              </a:rPr>
              <a:t>” </a:t>
            </a:r>
            <a:r>
              <a:rPr lang="es-PR" dirty="0">
                <a:solidFill>
                  <a:srgbClr val="FF0000"/>
                </a:solidFill>
                <a:latin typeface="Candara" panose="020E0502030303020204" pitchFamily="34" charset="0"/>
              </a:rPr>
              <a:t>(Marcos 10.30, RVR60) </a:t>
            </a:r>
          </a:p>
          <a:p>
            <a:r>
              <a:rPr lang="es-PR" dirty="0" smtClean="0">
                <a:latin typeface="Candara" panose="020E0502030303020204" pitchFamily="34" charset="0"/>
              </a:rPr>
              <a:t>Todos </a:t>
            </a:r>
            <a:r>
              <a:rPr lang="es-PR" dirty="0">
                <a:latin typeface="Candara" panose="020E0502030303020204" pitchFamily="34" charset="0"/>
              </a:rPr>
              <a:t>los creyentes tendrán la vida eterna, pero unos tendrán una mayor capacidad para gozar de ella que </a:t>
            </a:r>
            <a:r>
              <a:rPr lang="es-PR" dirty="0" smtClean="0">
                <a:latin typeface="Candara" panose="020E0502030303020204" pitchFamily="34" charset="0"/>
              </a:rPr>
              <a:t>otros (</a:t>
            </a:r>
            <a:r>
              <a:rPr lang="es-PR" dirty="0" smtClean="0">
                <a:solidFill>
                  <a:srgbClr val="FF0000"/>
                </a:solidFill>
                <a:latin typeface="Candara" panose="020E0502030303020204" pitchFamily="34" charset="0"/>
              </a:rPr>
              <a:t>1 Corintios 3.11-15</a:t>
            </a:r>
            <a:r>
              <a:rPr lang="es-PR" dirty="0" smtClean="0">
                <a:latin typeface="Candara" panose="020E0502030303020204" pitchFamily="34" charset="0"/>
              </a:rPr>
              <a:t>). </a:t>
            </a:r>
          </a:p>
        </p:txBody>
      </p:sp>
    </p:spTree>
    <p:extLst>
      <p:ext uri="{BB962C8B-B14F-4D97-AF65-F5344CB8AC3E}">
        <p14:creationId xmlns:p14="http://schemas.microsoft.com/office/powerpoint/2010/main" val="1995729071"/>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382000" cy="4719638"/>
          </a:xfrm>
        </p:spPr>
        <p:txBody>
          <a:bodyPr>
            <a:normAutofit fontScale="92500" lnSpcReduction="10000"/>
          </a:bodyPr>
          <a:lstStyle/>
          <a:p>
            <a:r>
              <a:rPr lang="es-PR" dirty="0" smtClean="0">
                <a:latin typeface="Candara" panose="020E0502030303020204" pitchFamily="34" charset="0"/>
              </a:rPr>
              <a:t>“Vida Eterna”, significa </a:t>
            </a:r>
            <a:r>
              <a:rPr lang="es-PR" dirty="0">
                <a:latin typeface="Candara" panose="020E0502030303020204" pitchFamily="34" charset="0"/>
              </a:rPr>
              <a:t>más que una existencia sin fin; es una cualidad de vida, la vida más abundante que el Salvador prometió en </a:t>
            </a:r>
            <a:r>
              <a:rPr lang="es-PR" dirty="0">
                <a:solidFill>
                  <a:srgbClr val="FF0000"/>
                </a:solidFill>
                <a:latin typeface="Candara" panose="020E0502030303020204" pitchFamily="34" charset="0"/>
              </a:rPr>
              <a:t>Juan 10:10</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la misma vida de Cristo mismo (</a:t>
            </a:r>
            <a:r>
              <a:rPr lang="es-PR" dirty="0" smtClean="0">
                <a:solidFill>
                  <a:srgbClr val="FF0000"/>
                </a:solidFill>
                <a:latin typeface="Candara" panose="020E0502030303020204" pitchFamily="34" charset="0"/>
              </a:rPr>
              <a:t>Colosenses </a:t>
            </a:r>
            <a:r>
              <a:rPr lang="es-PR" dirty="0">
                <a:solidFill>
                  <a:srgbClr val="FF0000"/>
                </a:solidFill>
                <a:latin typeface="Candara" panose="020E0502030303020204" pitchFamily="34" charset="0"/>
              </a:rPr>
              <a:t>1:27</a:t>
            </a:r>
            <a:r>
              <a:rPr lang="es-PR" dirty="0" smtClean="0">
                <a:latin typeface="Candara" panose="020E0502030303020204" pitchFamily="34" charset="0"/>
              </a:rPr>
              <a:t>).</a:t>
            </a:r>
          </a:p>
          <a:p>
            <a:r>
              <a:rPr lang="es-PR" dirty="0">
                <a:latin typeface="Candara" panose="020E0502030303020204" pitchFamily="34" charset="0"/>
              </a:rPr>
              <a:t>“</a:t>
            </a:r>
            <a:r>
              <a:rPr lang="es-PR" i="1" dirty="0">
                <a:latin typeface="Candara" panose="020E0502030303020204" pitchFamily="34" charset="0"/>
              </a:rPr>
              <a:t>a quienes Dios quiso dar a conocer las riquezas de la gloria de este misterio entre los gentiles; que es Cristo en vosotros, la esperanza de gloria,</a:t>
            </a:r>
            <a:r>
              <a:rPr lang="es-PR" dirty="0">
                <a:latin typeface="Candara" panose="020E0502030303020204" pitchFamily="34" charset="0"/>
              </a:rPr>
              <a:t>” </a:t>
            </a:r>
            <a:r>
              <a:rPr lang="es-PR" dirty="0">
                <a:solidFill>
                  <a:srgbClr val="FF0000"/>
                </a:solidFill>
                <a:latin typeface="Candara" panose="020E0502030303020204" pitchFamily="34" charset="0"/>
              </a:rPr>
              <a:t>(Colosenses 1.27, RVR60) </a:t>
            </a:r>
          </a:p>
        </p:txBody>
      </p:sp>
    </p:spTree>
    <p:extLst>
      <p:ext uri="{BB962C8B-B14F-4D97-AF65-F5344CB8AC3E}">
        <p14:creationId xmlns:p14="http://schemas.microsoft.com/office/powerpoint/2010/main" val="2947648857"/>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lnSpcReduction="10000"/>
          </a:bodyPr>
          <a:lstStyle/>
          <a:p>
            <a:r>
              <a:rPr lang="es-PR" dirty="0" smtClean="0">
                <a:solidFill>
                  <a:srgbClr val="FF0000"/>
                </a:solidFill>
                <a:latin typeface="Candara" panose="020E0502030303020204" pitchFamily="34" charset="0"/>
              </a:rPr>
              <a:t>2:8</a:t>
            </a:r>
            <a:r>
              <a:rPr lang="es-PR" dirty="0" smtClean="0">
                <a:latin typeface="Candara" panose="020E0502030303020204" pitchFamily="34" charset="0"/>
              </a:rPr>
              <a:t> </a:t>
            </a:r>
            <a:r>
              <a:rPr lang="es-PR" dirty="0">
                <a:latin typeface="Candara" panose="020E0502030303020204" pitchFamily="34" charset="0"/>
              </a:rPr>
              <a:t>Los que son contenciosos y no obedecen a la verdad, sino que obedecen a la injusticia recibirán ira y enojo.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tales no obedecen a la verdad; nunca han respondido al llamamiento del evangelio.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91200" y="1834724"/>
            <a:ext cx="3352800" cy="5023276"/>
          </a:xfrm>
          <a:prstGeom prst="rect">
            <a:avLst/>
          </a:prstGeom>
        </p:spPr>
      </p:pic>
    </p:spTree>
    <p:extLst>
      <p:ext uri="{BB962C8B-B14F-4D97-AF65-F5344CB8AC3E}">
        <p14:creationId xmlns:p14="http://schemas.microsoft.com/office/powerpoint/2010/main" val="501890608"/>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Tribulación </a:t>
            </a:r>
            <a:r>
              <a:rPr lang="es-PR" i="1" dirty="0">
                <a:latin typeface="Candara" panose="020E0502030303020204" pitchFamily="34" charset="0"/>
              </a:rPr>
              <a:t>y angustia sobre todo ser humano que hace lo malo, el judío primeramente y también el griego</a:t>
            </a:r>
            <a:r>
              <a:rPr lang="es-PR" i="1" dirty="0" smtClean="0">
                <a:latin typeface="Candara" panose="020E0502030303020204" pitchFamily="34" charset="0"/>
              </a:rPr>
              <a:t>, pero </a:t>
            </a:r>
            <a:r>
              <a:rPr lang="es-PR" i="1" dirty="0">
                <a:latin typeface="Candara" panose="020E0502030303020204" pitchFamily="34" charset="0"/>
              </a:rPr>
              <a:t>gloria y honra y paz a todo el que hace lo bueno, al judío primeramente y también al griego;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Romanos 2.9–10,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lugar de ello, han preferido obedecer a la injusticia como su amo. </a:t>
            </a:r>
            <a:endParaRPr lang="es-PR" dirty="0" smtClean="0">
              <a:latin typeface="Candara" panose="020E0502030303020204" pitchFamily="34" charset="0"/>
            </a:endParaRPr>
          </a:p>
          <a:p>
            <a:r>
              <a:rPr lang="es-PR" dirty="0" smtClean="0">
                <a:latin typeface="Candara" panose="020E0502030303020204" pitchFamily="34" charset="0"/>
              </a:rPr>
              <a:t>Sus </a:t>
            </a:r>
            <a:r>
              <a:rPr lang="es-PR" dirty="0">
                <a:latin typeface="Candara" panose="020E0502030303020204" pitchFamily="34" charset="0"/>
              </a:rPr>
              <a:t>vidas están caracterizadas por contención, pendencias y desobediencia —una prueba cierta de que jamás fueron salvos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791200" y="1834724"/>
            <a:ext cx="3352800" cy="5023276"/>
          </a:xfrm>
          <a:prstGeom prst="rect">
            <a:avLst/>
          </a:prstGeom>
        </p:spPr>
      </p:pic>
    </p:spTree>
    <p:extLst>
      <p:ext uri="{BB962C8B-B14F-4D97-AF65-F5344CB8AC3E}">
        <p14:creationId xmlns:p14="http://schemas.microsoft.com/office/powerpoint/2010/main" val="784835313"/>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a:bodyPr>
          <a:lstStyle/>
          <a:p>
            <a:r>
              <a:rPr lang="es-PR" dirty="0" smtClean="0">
                <a:solidFill>
                  <a:srgbClr val="FF0000"/>
                </a:solidFill>
                <a:latin typeface="Candara" panose="020E0502030303020204" pitchFamily="34" charset="0"/>
              </a:rPr>
              <a:t>2:9</a:t>
            </a:r>
            <a:r>
              <a:rPr lang="es-PR" dirty="0" smtClean="0">
                <a:latin typeface="Candara" panose="020E0502030303020204" pitchFamily="34" charset="0"/>
              </a:rPr>
              <a:t> </a:t>
            </a:r>
            <a:r>
              <a:rPr lang="es-PR" dirty="0">
                <a:latin typeface="Candara" panose="020E0502030303020204" pitchFamily="34" charset="0"/>
              </a:rPr>
              <a:t>Ahora el apóstol repite el veredicto de Dios acerca de las dos clases de obreros y sus obras, excepto que esta vez lo da en orden inverso.</a:t>
            </a:r>
          </a:p>
          <a:p>
            <a:r>
              <a:rPr lang="es-PR" dirty="0">
                <a:latin typeface="Candara" panose="020E0502030303020204" pitchFamily="34" charset="0"/>
              </a:rPr>
              <a:t>El veredicto será Tribulación y angustia sobre todo aquel que obra el mal. </a:t>
            </a:r>
            <a:endParaRPr lang="es-PR" dirty="0" smtClean="0">
              <a:latin typeface="Candara" panose="020E0502030303020204" pitchFamily="34" charset="0"/>
            </a:endParaRPr>
          </a:p>
        </p:txBody>
      </p:sp>
    </p:spTree>
    <p:extLst>
      <p:ext uri="{BB962C8B-B14F-4D97-AF65-F5344CB8AC3E}">
        <p14:creationId xmlns:p14="http://schemas.microsoft.com/office/powerpoint/2010/main" val="979729147"/>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a:bodyPr>
          <a:lstStyle/>
          <a:p>
            <a:r>
              <a:rPr lang="es-PR" dirty="0" smtClean="0">
                <a:latin typeface="Candara" panose="020E0502030303020204" pitchFamily="34" charset="0"/>
              </a:rPr>
              <a:t>Aquí</a:t>
            </a:r>
            <a:r>
              <a:rPr lang="es-PR" dirty="0">
                <a:latin typeface="Candara" panose="020E0502030303020204" pitchFamily="34" charset="0"/>
              </a:rPr>
              <a:t>, una vez más, hemos de destacar que estas malvadas obras revelan un corazón malo de incredulidad.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obras son la expresión exterior de la actitud de una persona para con el Señor</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461415420"/>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expresión de el judío primeramente y también el griego muestra que el juicio de Dios tendrá lugar según el privilegio o la luz que se haya recibido.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40157" y="1828800"/>
            <a:ext cx="3790591" cy="5035826"/>
          </a:xfrm>
          <a:prstGeom prst="rect">
            <a:avLst/>
          </a:prstGeom>
        </p:spPr>
      </p:pic>
    </p:spTree>
    <p:extLst>
      <p:ext uri="{BB962C8B-B14F-4D97-AF65-F5344CB8AC3E}">
        <p14:creationId xmlns:p14="http://schemas.microsoft.com/office/powerpoint/2010/main" val="2408426789"/>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fontScale="92500"/>
          </a:bodyPr>
          <a:lstStyle/>
          <a:p>
            <a:r>
              <a:rPr lang="es-PR" dirty="0" smtClean="0">
                <a:latin typeface="Candara" panose="020E0502030303020204" pitchFamily="34" charset="0"/>
              </a:rPr>
              <a:t>Los </a:t>
            </a:r>
            <a:r>
              <a:rPr lang="es-PR" dirty="0">
                <a:latin typeface="Candara" panose="020E0502030303020204" pitchFamily="34" charset="0"/>
              </a:rPr>
              <a:t>judíos habían sido primeros en privilegio como el pueblo escogido de Dios en la tierra; por ello, serán los primeros en responsabilidad.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aspecto del juicio de Dios se desarrollará más en los versículos 12–16</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340157" y="1828800"/>
            <a:ext cx="3790591" cy="5035826"/>
          </a:xfrm>
          <a:prstGeom prst="rect">
            <a:avLst/>
          </a:prstGeom>
        </p:spPr>
      </p:pic>
    </p:spTree>
    <p:extLst>
      <p:ext uri="{BB962C8B-B14F-4D97-AF65-F5344CB8AC3E}">
        <p14:creationId xmlns:p14="http://schemas.microsoft.com/office/powerpoint/2010/main" val="2339451330"/>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a:bodyPr>
          <a:lstStyle/>
          <a:p>
            <a:r>
              <a:rPr lang="es-PR" dirty="0" smtClean="0">
                <a:solidFill>
                  <a:srgbClr val="FF0000"/>
                </a:solidFill>
                <a:latin typeface="Candara" panose="020E0502030303020204" pitchFamily="34" charset="0"/>
              </a:rPr>
              <a:t>2:10</a:t>
            </a:r>
            <a:r>
              <a:rPr lang="es-PR" dirty="0" smtClean="0">
                <a:latin typeface="Candara" panose="020E0502030303020204" pitchFamily="34" charset="0"/>
              </a:rPr>
              <a:t> </a:t>
            </a:r>
            <a:r>
              <a:rPr lang="es-PR" dirty="0">
                <a:latin typeface="Candara" panose="020E0502030303020204" pitchFamily="34" charset="0"/>
              </a:rPr>
              <a:t>El veredicto será gloria y honra y paz a todo el que obra el bien, judío o gentil.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no olvidemos que, por lo que a Dios respecta, nadie puede obrar lo bueno a no ser que primero haya puesto su fe y confianza en el Señor Jesucristo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340157" y="1828800"/>
            <a:ext cx="3790591" cy="5035826"/>
          </a:xfrm>
          <a:prstGeom prst="rect">
            <a:avLst/>
          </a:prstGeom>
        </p:spPr>
      </p:pic>
    </p:spTree>
    <p:extLst>
      <p:ext uri="{BB962C8B-B14F-4D97-AF65-F5344CB8AC3E}">
        <p14:creationId xmlns:p14="http://schemas.microsoft.com/office/powerpoint/2010/main" val="3833350496"/>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expresión al judío primeramente y también al griego no puede indicar favoritismos, porque el siguiente versículo muestra que el juicio de Dios es imparcial.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340157" y="1828800"/>
            <a:ext cx="3790591" cy="5035826"/>
          </a:xfrm>
          <a:prstGeom prst="rect">
            <a:avLst/>
          </a:prstGeom>
        </p:spPr>
      </p:pic>
    </p:spTree>
    <p:extLst>
      <p:ext uri="{BB962C8B-B14F-4D97-AF65-F5344CB8AC3E}">
        <p14:creationId xmlns:p14="http://schemas.microsoft.com/office/powerpoint/2010/main" val="3697550644"/>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a:bodyPr>
          <a:lstStyle/>
          <a:p>
            <a:r>
              <a:rPr lang="es-PR" dirty="0" smtClean="0">
                <a:latin typeface="Candara" panose="020E0502030303020204" pitchFamily="34" charset="0"/>
              </a:rPr>
              <a:t>De </a:t>
            </a:r>
            <a:r>
              <a:rPr lang="es-PR" dirty="0">
                <a:latin typeface="Candara" panose="020E0502030303020204" pitchFamily="34" charset="0"/>
              </a:rPr>
              <a:t>modo que la expresión ha de indicar el orden histórico en que el evangelio fue presentado, como en </a:t>
            </a:r>
            <a:r>
              <a:rPr lang="es-PR" dirty="0">
                <a:solidFill>
                  <a:srgbClr val="FF0000"/>
                </a:solidFill>
                <a:latin typeface="Candara" panose="020E0502030303020204" pitchFamily="34" charset="0"/>
              </a:rPr>
              <a:t>1:16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Fue </a:t>
            </a:r>
            <a:r>
              <a:rPr lang="es-PR" dirty="0">
                <a:latin typeface="Candara" panose="020E0502030303020204" pitchFamily="34" charset="0"/>
              </a:rPr>
              <a:t>proclamado primeramente a los judíos, y los primeros creyentes fueron judíos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773674089"/>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3948"/>
          <a:stretch/>
        </p:blipFill>
        <p:spPr>
          <a:xfrm>
            <a:off x="0" y="1"/>
            <a:ext cx="9144000" cy="693420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effectLst>
                  <a:outerShdw blurRad="38100" dist="38100" dir="2700000" algn="tl">
                    <a:srgbClr val="000000">
                      <a:alpha val="43137"/>
                    </a:srgbClr>
                  </a:outerShdw>
                </a:effectLst>
                <a:latin typeface="Candara" pitchFamily="34" charset="0"/>
                <a:cs typeface="Calibri" pitchFamily="34" charset="0"/>
              </a:rPr>
              <a:t>Romanos 2.17-24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He aquí, tú tienes el sobrenombre de judío, y te apoyas en la ley, y te glorías en Dios</a:t>
            </a:r>
            <a:r>
              <a:rPr lang="es-PR" i="1" dirty="0" smtClean="0">
                <a:latin typeface="Candara" panose="020E0502030303020204" pitchFamily="34" charset="0"/>
              </a:rPr>
              <a:t>, y </a:t>
            </a:r>
            <a:r>
              <a:rPr lang="es-PR" i="1" dirty="0">
                <a:latin typeface="Candara" panose="020E0502030303020204" pitchFamily="34" charset="0"/>
              </a:rPr>
              <a:t>conoces su voluntad, e instruido por la ley apruebas lo mejor</a:t>
            </a:r>
            <a:r>
              <a:rPr lang="es-PR" i="1" dirty="0" smtClean="0">
                <a:latin typeface="Candara" panose="020E0502030303020204" pitchFamily="34" charset="0"/>
              </a:rPr>
              <a:t>, y </a:t>
            </a:r>
            <a:r>
              <a:rPr lang="es-PR" i="1" dirty="0">
                <a:latin typeface="Candara" panose="020E0502030303020204" pitchFamily="34" charset="0"/>
              </a:rPr>
              <a:t>confías en que eres guía de los ciegos, luz de los que están en </a:t>
            </a:r>
            <a:r>
              <a:rPr lang="es-PR" i="1" dirty="0" smtClean="0">
                <a:latin typeface="Candara" panose="020E0502030303020204" pitchFamily="34" charset="0"/>
              </a:rPr>
              <a:t>tinieblas, instructor </a:t>
            </a:r>
            <a:r>
              <a:rPr lang="es-PR" i="1" dirty="0">
                <a:latin typeface="Candara" panose="020E0502030303020204" pitchFamily="34" charset="0"/>
              </a:rPr>
              <a:t>de los indoctos, maestro de niños, que tienes en la ley la forma de la ciencia y de la </a:t>
            </a:r>
            <a:r>
              <a:rPr lang="es-PR" i="1" dirty="0" smtClean="0">
                <a:latin typeface="Candara" panose="020E0502030303020204" pitchFamily="34" charset="0"/>
              </a:rPr>
              <a:t>verdad…”</a:t>
            </a:r>
            <a:endParaRPr lang="es-PR" dirty="0">
              <a:latin typeface="Candara" panose="020E0502030303020204" pitchFamily="34" charset="0"/>
            </a:endParaRP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a:bodyPr>
          <a:lstStyle/>
          <a:p>
            <a:r>
              <a:rPr lang="es-PR" sz="3600" dirty="0" smtClean="0">
                <a:latin typeface="Candara" pitchFamily="34" charset="0"/>
                <a:cs typeface="Calibri" pitchFamily="34" charset="0"/>
              </a:rPr>
              <a:t>Todos seremos juzgados</a:t>
            </a:r>
          </a:p>
          <a:p>
            <a:pPr lvl="1"/>
            <a:r>
              <a:rPr lang="es-PR" sz="3200" dirty="0" smtClean="0">
                <a:solidFill>
                  <a:srgbClr val="FF0000"/>
                </a:solidFill>
                <a:latin typeface="Candara" pitchFamily="34" charset="0"/>
                <a:cs typeface="Calibri" pitchFamily="34" charset="0"/>
              </a:rPr>
              <a:t>Romanos 2.6-10</a:t>
            </a:r>
          </a:p>
          <a:p>
            <a:r>
              <a:rPr lang="es-PR" sz="3600" dirty="0" smtClean="0">
                <a:latin typeface="Candara" pitchFamily="34" charset="0"/>
                <a:cs typeface="Calibri" pitchFamily="34" charset="0"/>
              </a:rPr>
              <a:t>El verdadero judío</a:t>
            </a:r>
          </a:p>
          <a:p>
            <a:pPr lvl="1"/>
            <a:r>
              <a:rPr lang="es-PR" sz="3200" dirty="0" smtClean="0">
                <a:solidFill>
                  <a:srgbClr val="FF0000"/>
                </a:solidFill>
                <a:latin typeface="Candara" pitchFamily="34" charset="0"/>
                <a:cs typeface="Calibri" pitchFamily="34" charset="0"/>
              </a:rPr>
              <a:t>Romanos 2.17-24</a:t>
            </a:r>
          </a:p>
          <a:p>
            <a:r>
              <a:rPr lang="es-PR" sz="3600" dirty="0" smtClean="0">
                <a:latin typeface="Candara" pitchFamily="34" charset="0"/>
                <a:cs typeface="Calibri" pitchFamily="34" charset="0"/>
              </a:rPr>
              <a:t>Nadie tiene ventajas</a:t>
            </a:r>
          </a:p>
          <a:p>
            <a:pPr lvl="1"/>
            <a:r>
              <a:rPr lang="es-PR" sz="3200" dirty="0" smtClean="0">
                <a:solidFill>
                  <a:srgbClr val="FF0000"/>
                </a:solidFill>
                <a:latin typeface="Candara" pitchFamily="34" charset="0"/>
                <a:cs typeface="Calibri" pitchFamily="34" charset="0"/>
              </a:rPr>
              <a:t>Romanos 3.1-8</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…Tú</a:t>
            </a:r>
            <a:r>
              <a:rPr lang="es-PR" i="1" dirty="0">
                <a:latin typeface="Candara" panose="020E0502030303020204" pitchFamily="34" charset="0"/>
              </a:rPr>
              <a:t>, pues, que enseñas a otro, ¿no te enseñas a ti mismo? Tú que predicas que no se ha de hurtar, ¿hurtas</a:t>
            </a:r>
            <a:r>
              <a:rPr lang="es-PR" i="1" dirty="0" smtClean="0">
                <a:latin typeface="Candara" panose="020E0502030303020204" pitchFamily="34" charset="0"/>
              </a:rPr>
              <a:t>? Tú </a:t>
            </a:r>
            <a:r>
              <a:rPr lang="es-PR" i="1" dirty="0">
                <a:latin typeface="Candara" panose="020E0502030303020204" pitchFamily="34" charset="0"/>
              </a:rPr>
              <a:t>que dices que no se ha de adulterar, ¿adulteras? Tú que abominas de los ídolos, ¿cometes sacrilegio</a:t>
            </a:r>
            <a:r>
              <a:rPr lang="es-PR" i="1" dirty="0" smtClean="0">
                <a:latin typeface="Candara" panose="020E0502030303020204" pitchFamily="34" charset="0"/>
              </a:rPr>
              <a:t>? Tú </a:t>
            </a:r>
            <a:r>
              <a:rPr lang="es-PR" i="1" dirty="0">
                <a:latin typeface="Candara" panose="020E0502030303020204" pitchFamily="34" charset="0"/>
              </a:rPr>
              <a:t>que te jactas de la ley, ¿con infracción de la ley deshonras a Dios</a:t>
            </a:r>
            <a:r>
              <a:rPr lang="es-PR" i="1" dirty="0" smtClean="0">
                <a:latin typeface="Candara" panose="020E0502030303020204" pitchFamily="34" charset="0"/>
              </a:rPr>
              <a:t>? Porque </a:t>
            </a:r>
            <a:r>
              <a:rPr lang="es-PR" i="1" dirty="0">
                <a:latin typeface="Candara" panose="020E0502030303020204" pitchFamily="34" charset="0"/>
              </a:rPr>
              <a:t>como está escrito, el nombre de Dios es blasfemado entre los gentiles por causa de vosotros.</a:t>
            </a:r>
            <a:r>
              <a:rPr lang="es-PR" dirty="0">
                <a:latin typeface="Candara" panose="020E0502030303020204" pitchFamily="34" charset="0"/>
              </a:rPr>
              <a:t>” </a:t>
            </a:r>
            <a:r>
              <a:rPr lang="es-PR" dirty="0">
                <a:solidFill>
                  <a:srgbClr val="FF0000"/>
                </a:solidFill>
                <a:latin typeface="Candara" panose="020E0502030303020204" pitchFamily="34" charset="0"/>
              </a:rPr>
              <a:t>(Romanos 2.17–24, RVR60) </a:t>
            </a:r>
          </a:p>
        </p:txBody>
      </p:sp>
    </p:spTree>
    <p:extLst>
      <p:ext uri="{BB962C8B-B14F-4D97-AF65-F5344CB8AC3E}">
        <p14:creationId xmlns:p14="http://schemas.microsoft.com/office/powerpoint/2010/main" val="3868328637"/>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lnSpcReduction="10000"/>
          </a:bodyPr>
          <a:lstStyle/>
          <a:p>
            <a:r>
              <a:rPr lang="es-PR" dirty="0">
                <a:solidFill>
                  <a:srgbClr val="FF0000"/>
                </a:solidFill>
                <a:latin typeface="Candara" panose="020E0502030303020204" pitchFamily="34" charset="0"/>
              </a:rPr>
              <a:t>2:17</a:t>
            </a:r>
            <a:r>
              <a:rPr lang="es-PR" dirty="0">
                <a:latin typeface="Candara" panose="020E0502030303020204" pitchFamily="34" charset="0"/>
              </a:rPr>
              <a:t> El apóstol debe afrontar otra clase, de modo que ahora pasa a esta cuestión: «¿Están perdidos los judíos, aquellos a los que fue dada la ley?».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naturalmente la respuesta es: «¡Sí, ellos también están perdidos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406886" y="1775528"/>
            <a:ext cx="3737114" cy="5082472"/>
          </a:xfrm>
          <a:prstGeom prst="rect">
            <a:avLst/>
          </a:prstGeom>
        </p:spPr>
      </p:pic>
    </p:spTree>
    <p:extLst>
      <p:ext uri="{BB962C8B-B14F-4D97-AF65-F5344CB8AC3E}">
        <p14:creationId xmlns:p14="http://schemas.microsoft.com/office/powerpoint/2010/main" val="3487672247"/>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534399" cy="4795838"/>
          </a:xfrm>
        </p:spPr>
        <p:txBody>
          <a:bodyPr>
            <a:normAutofit fontScale="92500" lnSpcReduction="10000"/>
          </a:bodyPr>
          <a:lstStyle/>
          <a:p>
            <a:r>
              <a:rPr lang="es-PR" dirty="0" smtClean="0">
                <a:latin typeface="Candara" panose="020E0502030303020204" pitchFamily="34" charset="0"/>
              </a:rPr>
              <a:t>No </a:t>
            </a:r>
            <a:r>
              <a:rPr lang="es-PR" dirty="0">
                <a:latin typeface="Candara" panose="020E0502030303020204" pitchFamily="34" charset="0"/>
              </a:rPr>
              <a:t>hay duda alguna que muchos judíos creían que eran inmunes al juicio de Dios.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nunca iba a mandar a un judío al infierno, creían ellos.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gentiles, en cambio, eran leña para las llamas del </a:t>
            </a:r>
            <a:r>
              <a:rPr lang="es-PR" dirty="0" smtClean="0">
                <a:latin typeface="Candara" panose="020E0502030303020204" pitchFamily="34" charset="0"/>
              </a:rPr>
              <a:t>infierno, decían ellos. </a:t>
            </a:r>
          </a:p>
          <a:p>
            <a:r>
              <a:rPr lang="es-PR" dirty="0" smtClean="0">
                <a:latin typeface="Candara" panose="020E0502030303020204" pitchFamily="34" charset="0"/>
              </a:rPr>
              <a:t>Pablo </a:t>
            </a:r>
            <a:r>
              <a:rPr lang="es-PR" dirty="0">
                <a:latin typeface="Candara" panose="020E0502030303020204" pitchFamily="34" charset="0"/>
              </a:rPr>
              <a:t>tiene que destruir ahora esta pretensión mostrando que bajo ciertas circunstancias los gentiles pueden estar más cerca de Dios que los judíos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322377674"/>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05000"/>
            <a:ext cx="5057636" cy="4795838"/>
          </a:xfrm>
        </p:spPr>
        <p:txBody>
          <a:bodyPr>
            <a:normAutofit/>
          </a:bodyPr>
          <a:lstStyle/>
          <a:p>
            <a:r>
              <a:rPr lang="es-PR" dirty="0" smtClean="0">
                <a:latin typeface="Candara" panose="020E0502030303020204" pitchFamily="34" charset="0"/>
              </a:rPr>
              <a:t>Primero </a:t>
            </a:r>
            <a:r>
              <a:rPr lang="es-PR" dirty="0">
                <a:latin typeface="Candara" panose="020E0502030303020204" pitchFamily="34" charset="0"/>
              </a:rPr>
              <a:t>pasa revista a aquellas cosas que un judío apreciaba como dándole intimidad con Dios. </a:t>
            </a:r>
            <a:endParaRPr lang="es-PR" dirty="0" smtClean="0">
              <a:latin typeface="Candara" panose="020E0502030303020204" pitchFamily="34" charset="0"/>
            </a:endParaRPr>
          </a:p>
          <a:p>
            <a:r>
              <a:rPr lang="es-PR" dirty="0" smtClean="0">
                <a:latin typeface="Candara" panose="020E0502030303020204" pitchFamily="34" charset="0"/>
              </a:rPr>
              <a:t>Llevaba </a:t>
            </a:r>
            <a:r>
              <a:rPr lang="es-PR" dirty="0">
                <a:latin typeface="Candara" panose="020E0502030303020204" pitchFamily="34" charset="0"/>
              </a:rPr>
              <a:t>el nombre de judío, y era por ello miembro del pueblo terrenal escogido de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406886" y="1775528"/>
            <a:ext cx="3737114" cy="5082472"/>
          </a:xfrm>
          <a:prstGeom prst="rect">
            <a:avLst/>
          </a:prstGeom>
        </p:spPr>
      </p:pic>
    </p:spTree>
    <p:extLst>
      <p:ext uri="{BB962C8B-B14F-4D97-AF65-F5344CB8AC3E}">
        <p14:creationId xmlns:p14="http://schemas.microsoft.com/office/powerpoint/2010/main" val="903101812"/>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232400" y="1828800"/>
            <a:ext cx="3911600" cy="502920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795838"/>
          </a:xfrm>
        </p:spPr>
        <p:txBody>
          <a:bodyPr>
            <a:normAutofit lnSpcReduction="10000"/>
          </a:bodyPr>
          <a:lstStyle/>
          <a:p>
            <a:r>
              <a:rPr lang="es-PR" dirty="0" smtClean="0">
                <a:latin typeface="Candara" panose="020E0502030303020204" pitchFamily="34" charset="0"/>
              </a:rPr>
              <a:t>Descansaba </a:t>
            </a:r>
            <a:r>
              <a:rPr lang="es-PR" dirty="0">
                <a:latin typeface="Candara" panose="020E0502030303020204" pitchFamily="34" charset="0"/>
              </a:rPr>
              <a:t>en la ley, que nunca fue designada para dar reposo, sino para despertar la conciencia a un sentido de pecaminosidad.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gloriaba en Dios, el Dios único y verdadero, que había entrado en una singular relación de pacto con la nación de Israel</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312796524"/>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443129" cy="4795838"/>
          </a:xfrm>
        </p:spPr>
        <p:txBody>
          <a:bodyPr>
            <a:normAutofit lnSpcReduction="10000"/>
          </a:bodyPr>
          <a:lstStyle/>
          <a:p>
            <a:r>
              <a:rPr lang="es-PR" dirty="0" smtClean="0">
                <a:solidFill>
                  <a:srgbClr val="FF0000"/>
                </a:solidFill>
                <a:latin typeface="Candara" panose="020E0502030303020204" pitchFamily="34" charset="0"/>
              </a:rPr>
              <a:t>2:18</a:t>
            </a:r>
            <a:r>
              <a:rPr lang="es-PR" dirty="0" smtClean="0">
                <a:latin typeface="Candara" panose="020E0502030303020204" pitchFamily="34" charset="0"/>
              </a:rPr>
              <a:t> </a:t>
            </a:r>
            <a:r>
              <a:rPr lang="es-PR" dirty="0">
                <a:latin typeface="Candara" panose="020E0502030303020204" pitchFamily="34" charset="0"/>
              </a:rPr>
              <a:t>Conocía la voluntad de Dios, porque en las Escrituras se da un bosquejo general de esta voluntad. Aprobaba lo mejor, porque la ley le enseñaba a evaluar los valores morales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22301" r="17414"/>
          <a:stretch/>
        </p:blipFill>
        <p:spPr>
          <a:xfrm>
            <a:off x="4595530" y="1828800"/>
            <a:ext cx="4548470" cy="5032513"/>
          </a:xfrm>
          <a:prstGeom prst="rect">
            <a:avLst/>
          </a:prstGeom>
        </p:spPr>
      </p:pic>
    </p:spTree>
    <p:extLst>
      <p:ext uri="{BB962C8B-B14F-4D97-AF65-F5344CB8AC3E}">
        <p14:creationId xmlns:p14="http://schemas.microsoft.com/office/powerpoint/2010/main" val="842302978"/>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443129" cy="4795838"/>
          </a:xfrm>
        </p:spPr>
        <p:txBody>
          <a:bodyPr>
            <a:normAutofit/>
          </a:bodyPr>
          <a:lstStyle/>
          <a:p>
            <a:r>
              <a:rPr lang="es-PR" dirty="0" smtClean="0">
                <a:solidFill>
                  <a:srgbClr val="FF0000"/>
                </a:solidFill>
                <a:latin typeface="Candara" panose="020E0502030303020204" pitchFamily="34" charset="0"/>
              </a:rPr>
              <a:t>2:19</a:t>
            </a:r>
            <a:r>
              <a:rPr lang="es-PR" dirty="0" smtClean="0">
                <a:latin typeface="Candara" panose="020E0502030303020204" pitchFamily="34" charset="0"/>
              </a:rPr>
              <a:t> </a:t>
            </a:r>
            <a:r>
              <a:rPr lang="es-PR" dirty="0">
                <a:latin typeface="Candara" panose="020E0502030303020204" pitchFamily="34" charset="0"/>
              </a:rPr>
              <a:t>Se enorgullecía de ser guía de los moral y espiritualmente ciegos, luz de los que estaban en las tinieblas de la ignorancia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2301" r="17414"/>
          <a:stretch/>
        </p:blipFill>
        <p:spPr>
          <a:xfrm>
            <a:off x="4595530" y="1828800"/>
            <a:ext cx="4548470" cy="5032513"/>
          </a:xfrm>
          <a:prstGeom prst="rect">
            <a:avLst/>
          </a:prstGeom>
        </p:spPr>
      </p:pic>
    </p:spTree>
    <p:extLst>
      <p:ext uri="{BB962C8B-B14F-4D97-AF65-F5344CB8AC3E}">
        <p14:creationId xmlns:p14="http://schemas.microsoft.com/office/powerpoint/2010/main" val="319393887"/>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443129" cy="4795838"/>
          </a:xfrm>
        </p:spPr>
        <p:txBody>
          <a:bodyPr>
            <a:normAutofit lnSpcReduction="10000"/>
          </a:bodyPr>
          <a:lstStyle/>
          <a:p>
            <a:r>
              <a:rPr lang="es-PR" dirty="0" smtClean="0">
                <a:solidFill>
                  <a:srgbClr val="FF0000"/>
                </a:solidFill>
                <a:latin typeface="Candara" panose="020E0502030303020204" pitchFamily="34" charset="0"/>
              </a:rPr>
              <a:t>2:20</a:t>
            </a:r>
            <a:r>
              <a:rPr lang="es-PR" dirty="0" smtClean="0">
                <a:latin typeface="Candara" panose="020E0502030303020204" pitchFamily="34" charset="0"/>
              </a:rPr>
              <a:t> </a:t>
            </a:r>
            <a:r>
              <a:rPr lang="es-PR" dirty="0">
                <a:latin typeface="Candara" panose="020E0502030303020204" pitchFamily="34" charset="0"/>
              </a:rPr>
              <a:t>Se sentía calificado para corregir a los ignorantes o insensatos y para enseñar a los niños, porque la ley le daba un bosquejo de conocimiento y de verdad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2301" r="17414"/>
          <a:stretch/>
        </p:blipFill>
        <p:spPr>
          <a:xfrm>
            <a:off x="4595530" y="1828800"/>
            <a:ext cx="4548470" cy="5032513"/>
          </a:xfrm>
          <a:prstGeom prst="rect">
            <a:avLst/>
          </a:prstGeom>
        </p:spPr>
      </p:pic>
    </p:spTree>
    <p:extLst>
      <p:ext uri="{BB962C8B-B14F-4D97-AF65-F5344CB8AC3E}">
        <p14:creationId xmlns:p14="http://schemas.microsoft.com/office/powerpoint/2010/main" val="2798855295"/>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794750" cy="4795838"/>
          </a:xfrm>
        </p:spPr>
        <p:txBody>
          <a:bodyPr>
            <a:normAutofit/>
          </a:bodyPr>
          <a:lstStyle/>
          <a:p>
            <a:r>
              <a:rPr lang="es-PR" dirty="0" smtClean="0">
                <a:solidFill>
                  <a:srgbClr val="FF0000"/>
                </a:solidFill>
                <a:latin typeface="Candara" panose="020E0502030303020204" pitchFamily="34" charset="0"/>
              </a:rPr>
              <a:t>2:21</a:t>
            </a:r>
            <a:r>
              <a:rPr lang="es-PR" dirty="0" smtClean="0">
                <a:latin typeface="Candara" panose="020E0502030303020204" pitchFamily="34" charset="0"/>
              </a:rPr>
              <a:t> </a:t>
            </a:r>
            <a:r>
              <a:rPr lang="es-PR" dirty="0">
                <a:latin typeface="Candara" panose="020E0502030303020204" pitchFamily="34" charset="0"/>
              </a:rPr>
              <a:t>Pero estas cosas de las que el judío se enorgullecía nunca habían cambiado su vida. </a:t>
            </a:r>
            <a:endParaRPr lang="es-PR" dirty="0" smtClean="0">
              <a:latin typeface="Candara" panose="020E0502030303020204" pitchFamily="34" charset="0"/>
            </a:endParaRPr>
          </a:p>
          <a:p>
            <a:r>
              <a:rPr lang="es-PR" dirty="0" smtClean="0">
                <a:latin typeface="Candara" panose="020E0502030303020204" pitchFamily="34" charset="0"/>
              </a:rPr>
              <a:t>Eran </a:t>
            </a:r>
            <a:r>
              <a:rPr lang="es-PR" dirty="0">
                <a:latin typeface="Candara" panose="020E0502030303020204" pitchFamily="34" charset="0"/>
              </a:rPr>
              <a:t>simplemente orgullo de raza, de religión y de conocimiento, sin una transformación moral consiguiente. </a:t>
            </a:r>
            <a:endParaRPr lang="es-PR" dirty="0" smtClean="0">
              <a:latin typeface="Candara" panose="020E0502030303020204" pitchFamily="34" charset="0"/>
            </a:endParaRPr>
          </a:p>
          <a:p>
            <a:r>
              <a:rPr lang="es-PR" dirty="0" smtClean="0">
                <a:latin typeface="Candara" panose="020E0502030303020204" pitchFamily="34" charset="0"/>
              </a:rPr>
              <a:t>Enseñaba </a:t>
            </a:r>
            <a:r>
              <a:rPr lang="es-PR" dirty="0">
                <a:latin typeface="Candara" panose="020E0502030303020204" pitchFamily="34" charset="0"/>
              </a:rPr>
              <a:t>a otros, pero no se aplicaba de corazón sus mismas lecciones. </a:t>
            </a:r>
            <a:endParaRPr lang="es-PR" dirty="0" smtClean="0">
              <a:latin typeface="Candara" panose="020E0502030303020204" pitchFamily="34" charset="0"/>
            </a:endParaRPr>
          </a:p>
          <a:p>
            <a:r>
              <a:rPr lang="es-PR" dirty="0" smtClean="0">
                <a:latin typeface="Candara" panose="020E0502030303020204" pitchFamily="34" charset="0"/>
              </a:rPr>
              <a:t>Predicaba </a:t>
            </a:r>
            <a:r>
              <a:rPr lang="es-PR" dirty="0">
                <a:latin typeface="Candara" panose="020E0502030303020204" pitchFamily="34" charset="0"/>
              </a:rPr>
              <a:t>en contra de hurtar, pero no practicaba lo predicado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555157619"/>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fontScale="92500" lnSpcReduction="10000"/>
          </a:bodyPr>
          <a:lstStyle/>
          <a:p>
            <a:r>
              <a:rPr lang="es-PR" dirty="0" smtClean="0">
                <a:solidFill>
                  <a:srgbClr val="FF0000"/>
                </a:solidFill>
                <a:latin typeface="Candara" panose="020E0502030303020204" pitchFamily="34" charset="0"/>
              </a:rPr>
              <a:t>2:22</a:t>
            </a:r>
            <a:r>
              <a:rPr lang="es-PR" dirty="0" smtClean="0">
                <a:latin typeface="Candara" panose="020E0502030303020204" pitchFamily="34" charset="0"/>
              </a:rPr>
              <a:t> </a:t>
            </a:r>
            <a:r>
              <a:rPr lang="es-PR" dirty="0">
                <a:latin typeface="Candara" panose="020E0502030303020204" pitchFamily="34" charset="0"/>
              </a:rPr>
              <a:t>Cuando prohibía el adulterio, se trataba de «haced lo que yo os digo, no como yo hago». </a:t>
            </a:r>
            <a:endParaRPr lang="es-PR" dirty="0" smtClean="0">
              <a:latin typeface="Candara" panose="020E0502030303020204" pitchFamily="34" charset="0"/>
            </a:endParaRPr>
          </a:p>
          <a:p>
            <a:r>
              <a:rPr lang="es-PR" dirty="0">
                <a:latin typeface="Candara" panose="020E0502030303020204" pitchFamily="34" charset="0"/>
              </a:rPr>
              <a:t>“</a:t>
            </a:r>
            <a:r>
              <a:rPr lang="es-PR" i="1" dirty="0">
                <a:latin typeface="Candara" panose="020E0502030303020204" pitchFamily="34" charset="0"/>
              </a:rPr>
              <a:t>En la cátedra de Moisés se sientan los escribas y los fariseos</a:t>
            </a:r>
            <a:r>
              <a:rPr lang="es-PR" i="1" dirty="0" smtClean="0">
                <a:latin typeface="Candara" panose="020E0502030303020204" pitchFamily="34" charset="0"/>
              </a:rPr>
              <a:t>. Así </a:t>
            </a:r>
            <a:r>
              <a:rPr lang="es-PR" i="1" dirty="0">
                <a:latin typeface="Candara" panose="020E0502030303020204" pitchFamily="34" charset="0"/>
              </a:rPr>
              <a:t>que, todo lo que os digan que guardéis, guardadlo y hacedlo; mas no hagáis conforme a sus obras, porque dicen, y no hacen.</a:t>
            </a:r>
            <a:r>
              <a:rPr lang="es-PR" dirty="0">
                <a:latin typeface="Candara" panose="020E0502030303020204" pitchFamily="34" charset="0"/>
              </a:rPr>
              <a:t>” </a:t>
            </a:r>
            <a:r>
              <a:rPr lang="es-PR" dirty="0">
                <a:solidFill>
                  <a:srgbClr val="FF0000"/>
                </a:solidFill>
                <a:latin typeface="Candara" panose="020E0502030303020204" pitchFamily="34" charset="0"/>
              </a:rPr>
              <a:t>(Mateo 23.2–3, RVR60) </a:t>
            </a:r>
            <a:endParaRPr lang="es-PR" dirty="0" smtClean="0">
              <a:solidFill>
                <a:srgbClr val="FF0000"/>
              </a:solidFill>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aborrecía y abominaba de los ídolos, no vacilaba en saquear </a:t>
            </a:r>
            <a:r>
              <a:rPr lang="es-PR" dirty="0" smtClean="0">
                <a:latin typeface="Candara" panose="020E0502030303020204" pitchFamily="34" charset="0"/>
              </a:rPr>
              <a:t>templos, </a:t>
            </a:r>
            <a:r>
              <a:rPr lang="es-PR" dirty="0">
                <a:latin typeface="Candara" panose="020E0502030303020204" pitchFamily="34" charset="0"/>
              </a:rPr>
              <a:t>quizá haciéndolo de manera literal</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994033730"/>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2223" b="11111"/>
          <a:stretch/>
        </p:blipFill>
        <p:spPr>
          <a:xfrm>
            <a:off x="0" y="1600200"/>
            <a:ext cx="9144000" cy="52578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5</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05000"/>
            <a:ext cx="4246280" cy="4795838"/>
          </a:xfrm>
        </p:spPr>
        <p:txBody>
          <a:bodyPr>
            <a:normAutofit/>
          </a:bodyPr>
          <a:lstStyle/>
          <a:p>
            <a:r>
              <a:rPr lang="es-PR" dirty="0" smtClean="0">
                <a:solidFill>
                  <a:srgbClr val="FF0000"/>
                </a:solidFill>
                <a:latin typeface="Candara" panose="020E0502030303020204" pitchFamily="34" charset="0"/>
              </a:rPr>
              <a:t>2:23</a:t>
            </a:r>
            <a:r>
              <a:rPr lang="es-PR" dirty="0" smtClean="0">
                <a:latin typeface="Candara" panose="020E0502030303020204" pitchFamily="34" charset="0"/>
              </a:rPr>
              <a:t> </a:t>
            </a:r>
            <a:r>
              <a:rPr lang="es-PR" dirty="0">
                <a:latin typeface="Candara" panose="020E0502030303020204" pitchFamily="34" charset="0"/>
              </a:rPr>
              <a:t>Se gloriaba en la posesión de la ley, pero deshonraba al Dios que la había dado, cometiendo infracción contra sus sagrados preceptos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2301" r="17414"/>
          <a:stretch/>
        </p:blipFill>
        <p:spPr>
          <a:xfrm>
            <a:off x="4595530" y="1828800"/>
            <a:ext cx="4548470" cy="5032513"/>
          </a:xfrm>
          <a:prstGeom prst="rect">
            <a:avLst/>
          </a:prstGeom>
        </p:spPr>
      </p:pic>
    </p:spTree>
    <p:extLst>
      <p:ext uri="{BB962C8B-B14F-4D97-AF65-F5344CB8AC3E}">
        <p14:creationId xmlns:p14="http://schemas.microsoft.com/office/powerpoint/2010/main" val="317660781"/>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794750" cy="4795838"/>
          </a:xfrm>
        </p:spPr>
        <p:txBody>
          <a:bodyPr>
            <a:normAutofit/>
          </a:bodyPr>
          <a:lstStyle/>
          <a:p>
            <a:r>
              <a:rPr lang="es-PR" dirty="0" smtClean="0">
                <a:solidFill>
                  <a:srgbClr val="FF0000"/>
                </a:solidFill>
                <a:latin typeface="Candara" panose="020E0502030303020204" pitchFamily="34" charset="0"/>
              </a:rPr>
              <a:t>2:24</a:t>
            </a:r>
            <a:r>
              <a:rPr lang="es-PR" dirty="0" smtClean="0">
                <a:latin typeface="Candara" panose="020E0502030303020204" pitchFamily="34" charset="0"/>
              </a:rPr>
              <a:t> </a:t>
            </a:r>
            <a:r>
              <a:rPr lang="es-PR" dirty="0">
                <a:latin typeface="Candara" panose="020E0502030303020204" pitchFamily="34" charset="0"/>
              </a:rPr>
              <a:t>Esta combinación de un habla excelsa con un caminar bajo hacía que los gentiles blasfemasen el nombre de Dios. </a:t>
            </a:r>
            <a:endParaRPr lang="es-PR" dirty="0" smtClean="0">
              <a:latin typeface="Candara" panose="020E0502030303020204" pitchFamily="34" charset="0"/>
            </a:endParaRPr>
          </a:p>
          <a:p>
            <a:r>
              <a:rPr lang="es-PR" dirty="0" smtClean="0">
                <a:latin typeface="Candara" panose="020E0502030303020204" pitchFamily="34" charset="0"/>
              </a:rPr>
              <a:t>Juzgaban </a:t>
            </a:r>
            <a:r>
              <a:rPr lang="es-PR" dirty="0">
                <a:latin typeface="Candara" panose="020E0502030303020204" pitchFamily="34" charset="0"/>
              </a:rPr>
              <a:t>al Señor, como siempre lo hacen, por aquellos que profesaban ser Sus seguidores.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era en tiempos de Isaías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52:5</a:t>
            </a:r>
            <a:r>
              <a:rPr lang="es-PR" dirty="0">
                <a:latin typeface="Candara" panose="020E0502030303020204" pitchFamily="34" charset="0"/>
              </a:rPr>
              <a:t>) y así sigue siendo en la actualidad</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39855412"/>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794750"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Y ahora ¿qué hago aquí, dice Jehová, ya que mi pueblo es llevado injustamente? Y los que en él se enseñorean, lo hacen aullar, dice Jehová, y continuamente es blasfemado mi nombre todo el día.</a:t>
            </a:r>
            <a:r>
              <a:rPr lang="es-PR" dirty="0">
                <a:latin typeface="Candara" panose="020E0502030303020204" pitchFamily="34" charset="0"/>
              </a:rPr>
              <a:t>” </a:t>
            </a:r>
            <a:r>
              <a:rPr lang="es-PR" dirty="0">
                <a:solidFill>
                  <a:srgbClr val="FF0000"/>
                </a:solidFill>
                <a:latin typeface="Candara" panose="020E0502030303020204" pitchFamily="34" charset="0"/>
              </a:rPr>
              <a:t>(Isaías 52.5, RVR60) </a:t>
            </a:r>
          </a:p>
        </p:txBody>
      </p:sp>
    </p:spTree>
    <p:extLst>
      <p:ext uri="{BB962C8B-B14F-4D97-AF65-F5344CB8AC3E}">
        <p14:creationId xmlns:p14="http://schemas.microsoft.com/office/powerpoint/2010/main" val="2186108425"/>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El verdadero judío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2.17-24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smtClean="0">
                <a:latin typeface="Candara" panose="020E0502030303020204" pitchFamily="34" charset="0"/>
              </a:rPr>
              <a:t>Cada </a:t>
            </a:r>
            <a:r>
              <a:rPr lang="es-PR" dirty="0">
                <a:latin typeface="Candara" panose="020E0502030303020204" pitchFamily="34" charset="0"/>
              </a:rPr>
              <a:t>uno de nosotros debería preguntar:</a:t>
            </a:r>
          </a:p>
          <a:p>
            <a:r>
              <a:rPr lang="es-PR" dirty="0">
                <a:latin typeface="Candara" panose="020E0502030303020204" pitchFamily="34" charset="0"/>
              </a:rPr>
              <a:t>Si de Jesucristo lo único que </a:t>
            </a:r>
            <a:r>
              <a:rPr lang="es-PR" dirty="0" smtClean="0">
                <a:latin typeface="Candara" panose="020E0502030303020204" pitchFamily="34" charset="0"/>
              </a:rPr>
              <a:t>vean es </a:t>
            </a:r>
            <a:r>
              <a:rPr lang="es-PR" dirty="0">
                <a:latin typeface="Candara" panose="020E0502030303020204" pitchFamily="34" charset="0"/>
              </a:rPr>
              <a:t>lo que en ti puedan ver, dime pues</a:t>
            </a:r>
            <a:r>
              <a:rPr lang="es-PR" dirty="0" smtClean="0">
                <a:latin typeface="Candara" panose="020E0502030303020204" pitchFamily="34" charset="0"/>
              </a:rPr>
              <a:t>, (</a:t>
            </a:r>
            <a:r>
              <a:rPr lang="es-PR" dirty="0">
                <a:latin typeface="Candara" panose="020E0502030303020204" pitchFamily="34" charset="0"/>
              </a:rPr>
              <a:t>Pon tu nombre), ¿qué es lo que ven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1308128354"/>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4444"/>
          <a:stretch/>
        </p:blipFill>
        <p:spPr>
          <a:xfrm>
            <a:off x="0" y="1596929"/>
            <a:ext cx="9144000" cy="5261071"/>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54</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¿Qué ventaja tiene, pues, el judío? ¿o de qué aprovecha la circuncisión</a:t>
            </a:r>
            <a:r>
              <a:rPr lang="es-PR" i="1" dirty="0" smtClean="0">
                <a:latin typeface="Candara" panose="020E0502030303020204" pitchFamily="34" charset="0"/>
              </a:rPr>
              <a:t>? Mucho</a:t>
            </a:r>
            <a:r>
              <a:rPr lang="es-PR" i="1" dirty="0">
                <a:latin typeface="Candara" panose="020E0502030303020204" pitchFamily="34" charset="0"/>
              </a:rPr>
              <a:t>, en todas maneras. Primero, ciertamente, que les ha sido confiada la palabra de Dios</a:t>
            </a:r>
            <a:r>
              <a:rPr lang="es-PR" i="1" dirty="0" smtClean="0">
                <a:latin typeface="Candara" panose="020E0502030303020204" pitchFamily="34" charset="0"/>
              </a:rPr>
              <a:t>. ¿</a:t>
            </a:r>
            <a:r>
              <a:rPr lang="es-PR" i="1" dirty="0">
                <a:latin typeface="Candara" panose="020E0502030303020204" pitchFamily="34" charset="0"/>
              </a:rPr>
              <a:t>Pues qué, si algunos de ellos han sido incrédulos? ¿Su incredulidad habrá hecho nula la fidelidad de Dios</a:t>
            </a:r>
            <a:r>
              <a:rPr lang="es-PR" i="1" dirty="0" smtClean="0">
                <a:latin typeface="Candara" panose="020E0502030303020204" pitchFamily="34" charset="0"/>
              </a:rPr>
              <a:t>? De </a:t>
            </a:r>
            <a:r>
              <a:rPr lang="es-PR" i="1" dirty="0">
                <a:latin typeface="Candara" panose="020E0502030303020204" pitchFamily="34" charset="0"/>
              </a:rPr>
              <a:t>ninguna manera; antes bien sea Dios veraz, y todo hombre mentiroso; como está escrito: Para que seas justificado en tus palabras, Y venzas cuando fueres </a:t>
            </a:r>
            <a:r>
              <a:rPr lang="es-PR" i="1" dirty="0" smtClean="0">
                <a:latin typeface="Candara" panose="020E0502030303020204" pitchFamily="34" charset="0"/>
              </a:rPr>
              <a:t>juzgado…”</a:t>
            </a:r>
            <a:endParaRPr lang="es-PR" dirty="0">
              <a:latin typeface="Candara" panose="020E0502030303020204" pitchFamily="34" charset="0"/>
            </a:endParaRP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fontScale="92500"/>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si nuestra injusticia hace resaltar la justicia de Dios, ¿qué diremos? ¿Será injusto Dios que da castigo? (Hablo como hombre.) En ninguna manera; de otro modo, ¿cómo juzgaría Dios al mundo? Pero si por mi mentira la verdad de Dios abundó para su gloria, ¿por qué aún soy juzgado como pecador? ¿Y por qué no decir (como se nos calumnia, y como algunos, cuya condenación es justa, afirman que nosotros decimos): Hagamos males para que vengan bienes?</a:t>
            </a:r>
            <a:r>
              <a:rPr lang="es-PR" dirty="0">
                <a:latin typeface="Candara" panose="020E0502030303020204" pitchFamily="34" charset="0"/>
              </a:rPr>
              <a:t>” </a:t>
            </a:r>
            <a:r>
              <a:rPr lang="es-PR" dirty="0">
                <a:solidFill>
                  <a:srgbClr val="FF0000"/>
                </a:solidFill>
                <a:latin typeface="Candara" panose="020E0502030303020204" pitchFamily="34" charset="0"/>
              </a:rPr>
              <a:t>(Romanos 3.1–8, RVR60) </a:t>
            </a:r>
          </a:p>
        </p:txBody>
      </p:sp>
    </p:spTree>
    <p:extLst>
      <p:ext uri="{BB962C8B-B14F-4D97-AF65-F5344CB8AC3E}">
        <p14:creationId xmlns:p14="http://schemas.microsoft.com/office/powerpoint/2010/main" val="1519151863"/>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a:solidFill>
                  <a:srgbClr val="FF0000"/>
                </a:solidFill>
                <a:latin typeface="Candara" panose="020E0502030303020204" pitchFamily="34" charset="0"/>
              </a:rPr>
              <a:t>3:1</a:t>
            </a:r>
            <a:r>
              <a:rPr lang="es-PR" dirty="0">
                <a:latin typeface="Candara" panose="020E0502030303020204" pitchFamily="34" charset="0"/>
              </a:rPr>
              <a:t> Pablo continúa el tema de la culpa de los judíos en los primeros ocho versículos de este capítulo.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aparece un objetor judío y comienza a someter al apóstol a un severo interrogatorio. </a:t>
            </a:r>
            <a:endParaRPr lang="es-PR" dirty="0" smtClean="0">
              <a:latin typeface="Candara" panose="020E0502030303020204" pitchFamily="34" charset="0"/>
            </a:endParaRPr>
          </a:p>
          <a:p>
            <a:r>
              <a:rPr lang="es-PR" dirty="0" smtClean="0">
                <a:latin typeface="Candara" panose="020E0502030303020204" pitchFamily="34" charset="0"/>
              </a:rPr>
              <a:t>Estas </a:t>
            </a:r>
            <a:r>
              <a:rPr lang="es-PR" dirty="0">
                <a:latin typeface="Candara" panose="020E0502030303020204" pitchFamily="34" charset="0"/>
              </a:rPr>
              <a:t>impugnaciones van como sigue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223290" y="2014330"/>
            <a:ext cx="3703983" cy="4188249"/>
          </a:xfrm>
          <a:prstGeom prst="rect">
            <a:avLst/>
          </a:prstGeom>
        </p:spPr>
      </p:pic>
    </p:spTree>
    <p:extLst>
      <p:ext uri="{BB962C8B-B14F-4D97-AF65-F5344CB8AC3E}">
        <p14:creationId xmlns:p14="http://schemas.microsoft.com/office/powerpoint/2010/main" val="1609145288"/>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OBJETOR</a:t>
            </a:r>
            <a:r>
              <a:rPr lang="es-PR" dirty="0">
                <a:latin typeface="Candara" panose="020E0502030303020204" pitchFamily="34" charset="0"/>
              </a:rPr>
              <a:t>: Si todo lo que has dicho en </a:t>
            </a:r>
            <a:r>
              <a:rPr lang="es-PR" dirty="0">
                <a:solidFill>
                  <a:srgbClr val="FF0000"/>
                </a:solidFill>
                <a:latin typeface="Candara" panose="020E0502030303020204" pitchFamily="34" charset="0"/>
              </a:rPr>
              <a:t>2:17–29</a:t>
            </a:r>
            <a:r>
              <a:rPr lang="es-PR" dirty="0">
                <a:latin typeface="Candara" panose="020E0502030303020204" pitchFamily="34" charset="0"/>
              </a:rPr>
              <a:t> es cierto, ¿qué ventaja tiene, pues, el judío?, ¿o de qué aprovecha la circuncisión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23290" y="2014330"/>
            <a:ext cx="3703983" cy="4188249"/>
          </a:xfrm>
          <a:prstGeom prst="rect">
            <a:avLst/>
          </a:prstGeom>
        </p:spPr>
      </p:pic>
    </p:spTree>
    <p:extLst>
      <p:ext uri="{BB962C8B-B14F-4D97-AF65-F5344CB8AC3E}">
        <p14:creationId xmlns:p14="http://schemas.microsoft.com/office/powerpoint/2010/main" val="3970237454"/>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solidFill>
                  <a:srgbClr val="FF0000"/>
                </a:solidFill>
                <a:latin typeface="Candara" panose="020E0502030303020204" pitchFamily="34" charset="0"/>
              </a:rPr>
              <a:t>3:2</a:t>
            </a:r>
            <a:r>
              <a:rPr lang="es-PR" dirty="0" smtClean="0">
                <a:latin typeface="Candara" panose="020E0502030303020204" pitchFamily="34" charset="0"/>
              </a:rPr>
              <a:t> </a:t>
            </a:r>
            <a:r>
              <a:rPr lang="es-PR" dirty="0">
                <a:latin typeface="Candara" panose="020E0502030303020204" pitchFamily="34" charset="0"/>
              </a:rPr>
              <a:t>PABLO: Los judíos han tenido muchos y muy especiales privilegios.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más importante es que a ellos les ha sido confiada la palabra de Dios.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2848136647"/>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el cual pagará a cada uno conforme a sus obras</a:t>
            </a:r>
            <a:r>
              <a:rPr lang="es-PR" i="1" dirty="0" smtClean="0">
                <a:latin typeface="Candara" panose="020E0502030303020204" pitchFamily="34" charset="0"/>
              </a:rPr>
              <a:t>: vida </a:t>
            </a:r>
            <a:r>
              <a:rPr lang="es-PR" i="1" dirty="0">
                <a:latin typeface="Candara" panose="020E0502030303020204" pitchFamily="34" charset="0"/>
              </a:rPr>
              <a:t>eterna a los que, perseverando en bien hacer, buscan gloria y honra e inmortalidad</a:t>
            </a:r>
            <a:r>
              <a:rPr lang="es-PR" i="1" dirty="0" smtClean="0">
                <a:latin typeface="Candara" panose="020E0502030303020204" pitchFamily="34" charset="0"/>
              </a:rPr>
              <a:t>, pero </a:t>
            </a:r>
            <a:r>
              <a:rPr lang="es-PR" i="1" dirty="0">
                <a:latin typeface="Candara" panose="020E0502030303020204" pitchFamily="34" charset="0"/>
              </a:rPr>
              <a:t>ira y enojo a los que son contenciosos y no obedecen a la verdad, sino que obedecen a la injusticia</a:t>
            </a:r>
            <a:r>
              <a:rPr lang="es-PR" i="1" dirty="0" smtClean="0">
                <a:latin typeface="Candara" panose="020E0502030303020204" pitchFamily="34" charset="0"/>
              </a:rPr>
              <a:t>; tribulación </a:t>
            </a:r>
            <a:r>
              <a:rPr lang="es-PR" i="1" dirty="0">
                <a:latin typeface="Candara" panose="020E0502030303020204" pitchFamily="34" charset="0"/>
              </a:rPr>
              <a:t>y angustia sobre todo ser humano que hace lo malo, el judío primeramente y también el griego</a:t>
            </a:r>
            <a:r>
              <a:rPr lang="es-PR" i="1" dirty="0" smtClean="0">
                <a:latin typeface="Candara" panose="020E0502030303020204" pitchFamily="34" charset="0"/>
              </a:rPr>
              <a:t>, pero </a:t>
            </a:r>
            <a:r>
              <a:rPr lang="es-PR" i="1" dirty="0">
                <a:latin typeface="Candara" panose="020E0502030303020204" pitchFamily="34" charset="0"/>
              </a:rPr>
              <a:t>gloria y honra y paz a todo el que hace lo bueno, al judío primeramente y también al griego;</a:t>
            </a:r>
            <a:r>
              <a:rPr lang="es-PR" dirty="0">
                <a:latin typeface="Candara" panose="020E0502030303020204" pitchFamily="34" charset="0"/>
              </a:rPr>
              <a:t>” </a:t>
            </a:r>
            <a:r>
              <a:rPr lang="es-PR" dirty="0">
                <a:solidFill>
                  <a:srgbClr val="FF0000"/>
                </a:solidFill>
                <a:latin typeface="Candara" panose="020E0502030303020204" pitchFamily="34" charset="0"/>
              </a:rPr>
              <a:t>(Romanos 2.6–10, RVR60) </a:t>
            </a: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lnSpcReduction="10000"/>
          </a:bodyPr>
          <a:lstStyle/>
          <a:p>
            <a:r>
              <a:rPr lang="es-PR" dirty="0" smtClean="0">
                <a:latin typeface="Candara" panose="020E0502030303020204" pitchFamily="34" charset="0"/>
              </a:rPr>
              <a:t>Las </a:t>
            </a:r>
            <a:r>
              <a:rPr lang="es-PR" dirty="0">
                <a:latin typeface="Candara" panose="020E0502030303020204" pitchFamily="34" charset="0"/>
              </a:rPr>
              <a:t>Escrituras del AT fueron dadas a los judíos para su redacción y preservación, pero, ¿cómo ha respondido el pueblo de Israel a este inmenso privilegio?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conjunto, han exhibido una asombrosa carencia de fe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3752070437"/>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10000"/>
          </a:bodyPr>
          <a:lstStyle/>
          <a:p>
            <a:r>
              <a:rPr lang="es-PR" dirty="0" smtClean="0">
                <a:solidFill>
                  <a:srgbClr val="FF0000"/>
                </a:solidFill>
                <a:latin typeface="Candara" panose="020E0502030303020204" pitchFamily="34" charset="0"/>
              </a:rPr>
              <a:t>3:3</a:t>
            </a:r>
            <a:r>
              <a:rPr lang="es-PR" dirty="0" smtClean="0">
                <a:latin typeface="Candara" panose="020E0502030303020204" pitchFamily="34" charset="0"/>
              </a:rPr>
              <a:t> </a:t>
            </a:r>
            <a:r>
              <a:rPr lang="es-PR" dirty="0">
                <a:latin typeface="Candara" panose="020E0502030303020204" pitchFamily="34" charset="0"/>
              </a:rPr>
              <a:t>OBJETOR: Bien, se concede que no todos los judíos han creído, ¿pero significa esto que Dios se echará atrás de Sus promesas?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fin de cuentas, Él escogió a Israel como Su pueblo e hizo unos pactos concretos con ellos.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Puede la incredulidad de algunos hacer que Dios quebrante Su palabra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23290" y="2014330"/>
            <a:ext cx="3703983" cy="4188249"/>
          </a:xfrm>
          <a:prstGeom prst="rect">
            <a:avLst/>
          </a:prstGeom>
        </p:spPr>
      </p:pic>
    </p:spTree>
    <p:extLst>
      <p:ext uri="{BB962C8B-B14F-4D97-AF65-F5344CB8AC3E}">
        <p14:creationId xmlns:p14="http://schemas.microsoft.com/office/powerpoint/2010/main" val="3468576271"/>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solidFill>
                  <a:srgbClr val="FF0000"/>
                </a:solidFill>
                <a:latin typeface="Candara" panose="020E0502030303020204" pitchFamily="34" charset="0"/>
              </a:rPr>
              <a:t>3:4 </a:t>
            </a:r>
            <a:r>
              <a:rPr lang="es-PR" dirty="0">
                <a:latin typeface="Candara" panose="020E0502030303020204" pitchFamily="34" charset="0"/>
              </a:rPr>
              <a:t>PABLO: ¡De ninguna manera! Siempre que se trata de si Dios tiene la razón o si la tiene el hombre, se debe proceder sobre la base de que Dios es veraz, y todo hombre mentiroso.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1287093705"/>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Esto </a:t>
            </a:r>
            <a:r>
              <a:rPr lang="es-PR" dirty="0">
                <a:latin typeface="Candara" panose="020E0502030303020204" pitchFamily="34" charset="0"/>
              </a:rPr>
              <a:t>es lo que David vino a decir en el </a:t>
            </a:r>
            <a:r>
              <a:rPr lang="es-PR" dirty="0">
                <a:solidFill>
                  <a:srgbClr val="FF0000"/>
                </a:solidFill>
                <a:latin typeface="Candara" panose="020E0502030303020204" pitchFamily="34" charset="0"/>
              </a:rPr>
              <a:t>Salmo 51:4</a:t>
            </a:r>
            <a:r>
              <a:rPr lang="es-PR" dirty="0">
                <a:latin typeface="Candara" panose="020E0502030303020204" pitchFamily="34" charset="0"/>
              </a:rPr>
              <a:t>: “</a:t>
            </a:r>
            <a:r>
              <a:rPr lang="es-PR" i="1" dirty="0">
                <a:latin typeface="Candara" panose="020E0502030303020204" pitchFamily="34" charset="0"/>
              </a:rPr>
              <a:t>Contra ti, contra ti solo he pecado, Y he hecho lo malo delante de tus ojos; Para que seas reconocido justo en tu palabra, Y tenido por puro en tu </a:t>
            </a:r>
            <a:r>
              <a:rPr lang="es-PR" i="1" dirty="0" smtClean="0">
                <a:latin typeface="Candara" panose="020E0502030303020204" pitchFamily="34" charset="0"/>
              </a:rPr>
              <a:t>juicio.”</a:t>
            </a:r>
          </a:p>
          <a:p>
            <a:r>
              <a:rPr lang="es-PR" dirty="0" smtClean="0">
                <a:latin typeface="Candara" panose="020E0502030303020204" pitchFamily="34" charset="0"/>
              </a:rPr>
              <a:t>Nuestros </a:t>
            </a:r>
            <a:r>
              <a:rPr lang="es-PR" dirty="0">
                <a:latin typeface="Candara" panose="020E0502030303020204" pitchFamily="34" charset="0"/>
              </a:rPr>
              <a:t>pecados sólo pueden servir para confirmar la veracidad de las palabras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3220604541"/>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223290" y="2014330"/>
            <a:ext cx="3703983" cy="4188249"/>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smtClean="0">
                <a:solidFill>
                  <a:srgbClr val="FF0000"/>
                </a:solidFill>
                <a:latin typeface="Candara" panose="020E0502030303020204" pitchFamily="34" charset="0"/>
              </a:rPr>
              <a:t>3:5</a:t>
            </a:r>
            <a:r>
              <a:rPr lang="es-PR" dirty="0" smtClean="0">
                <a:latin typeface="Candara" panose="020E0502030303020204" pitchFamily="34" charset="0"/>
              </a:rPr>
              <a:t> </a:t>
            </a:r>
            <a:r>
              <a:rPr lang="es-PR" dirty="0">
                <a:latin typeface="Candara" panose="020E0502030303020204" pitchFamily="34" charset="0"/>
              </a:rPr>
              <a:t>OBJETOR: Si la cosa es así, ¿por qué nos condena Dios?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nuestra injusticia hace resaltar la justicia de Dios, haciendo que resplandezca con más gloria, ¿cómo es que Dios nos visita con ira? </a:t>
            </a:r>
            <a:r>
              <a:rPr lang="es-PR" dirty="0" smtClean="0">
                <a:latin typeface="Candara" panose="020E0502030303020204" pitchFamily="34" charset="0"/>
              </a:rPr>
              <a:t> </a:t>
            </a:r>
            <a:r>
              <a:rPr lang="es-PR" dirty="0">
                <a:latin typeface="Candara" panose="020E0502030303020204" pitchFamily="34" charset="0"/>
              </a:rPr>
              <a:t>(Y aquí Pablo observa que al citar estas palabras está empleando un argumento muy humano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418812303"/>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smtClean="0">
                <a:solidFill>
                  <a:srgbClr val="FF0000"/>
                </a:solidFill>
                <a:latin typeface="Candara" panose="020E0502030303020204" pitchFamily="34" charset="0"/>
              </a:rPr>
              <a:t>3:6</a:t>
            </a:r>
            <a:r>
              <a:rPr lang="es-PR" dirty="0" smtClean="0">
                <a:latin typeface="Candara" panose="020E0502030303020204" pitchFamily="34" charset="0"/>
              </a:rPr>
              <a:t> </a:t>
            </a:r>
            <a:r>
              <a:rPr lang="es-PR" dirty="0">
                <a:latin typeface="Candara" panose="020E0502030303020204" pitchFamily="34" charset="0"/>
              </a:rPr>
              <a:t>PABLO: Un argumento así es indigno de una consideración seria.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hubiese alguna posibilidad de que Dios fuese injusto, entonces, ¿cómo juzgaría Él al mundo? Pero todos admitimos que Él juzgará al mundo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577722532"/>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solidFill>
                  <a:srgbClr val="FF0000"/>
                </a:solidFill>
                <a:latin typeface="Candara" panose="020E0502030303020204" pitchFamily="34" charset="0"/>
              </a:rPr>
              <a:t>3:7</a:t>
            </a:r>
            <a:r>
              <a:rPr lang="es-PR" dirty="0" smtClean="0">
                <a:latin typeface="Candara" panose="020E0502030303020204" pitchFamily="34" charset="0"/>
              </a:rPr>
              <a:t> </a:t>
            </a:r>
            <a:r>
              <a:rPr lang="es-PR" dirty="0">
                <a:latin typeface="Candara" panose="020E0502030303020204" pitchFamily="34" charset="0"/>
              </a:rPr>
              <a:t>OBJETOR: Pero si mi pecado da gloria a Dios, si mi mentira vindica Su verdad, si Él </a:t>
            </a:r>
            <a:r>
              <a:rPr lang="es-PR" dirty="0" smtClean="0">
                <a:latin typeface="Candara" panose="020E0502030303020204" pitchFamily="34" charset="0"/>
              </a:rPr>
              <a:t>hace </a:t>
            </a:r>
            <a:r>
              <a:rPr lang="es-PR" dirty="0">
                <a:latin typeface="Candara" panose="020E0502030303020204" pitchFamily="34" charset="0"/>
              </a:rPr>
              <a:t>que la ira del hombre le alabe, entonces, ¿cómo puede Él encontrar falta contra mí como pecador?</a:t>
            </a:r>
          </a:p>
          <a:p>
            <a:r>
              <a:rPr lang="es-PR" dirty="0">
                <a:solidFill>
                  <a:srgbClr val="FF0000"/>
                </a:solidFill>
                <a:latin typeface="Candara" panose="020E0502030303020204" pitchFamily="34" charset="0"/>
              </a:rPr>
              <a:t>3:8</a:t>
            </a:r>
            <a:r>
              <a:rPr lang="es-PR" dirty="0">
                <a:latin typeface="Candara" panose="020E0502030303020204" pitchFamily="34" charset="0"/>
              </a:rPr>
              <a:t> ¿Por qué no sería lógico decir </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23290" y="2014330"/>
            <a:ext cx="3703983" cy="4188249"/>
          </a:xfrm>
          <a:prstGeom prst="rect">
            <a:avLst/>
          </a:prstGeom>
        </p:spPr>
      </p:pic>
    </p:spTree>
    <p:extLst>
      <p:ext uri="{BB962C8B-B14F-4D97-AF65-F5344CB8AC3E}">
        <p14:creationId xmlns:p14="http://schemas.microsoft.com/office/powerpoint/2010/main" val="713758768"/>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PABLO</a:t>
            </a:r>
            <a:r>
              <a:rPr lang="es-PR" dirty="0">
                <a:latin typeface="Candara" panose="020E0502030303020204" pitchFamily="34" charset="0"/>
              </a:rPr>
              <a:t>: Deja que te interrumpa para decir que algunos realmente nos acusan a los cristianos de emplear este argumento, pero es una calumnia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454400894"/>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OBJETOR</a:t>
            </a:r>
            <a:r>
              <a:rPr lang="es-PR" dirty="0">
                <a:latin typeface="Candara" panose="020E0502030303020204" pitchFamily="34" charset="0"/>
              </a:rPr>
              <a:t>: ¿Por qué no iba a ser lógico decir: «Hagamos males para que vengan bienes</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a:blip r:embed="rId3"/>
          <a:stretch>
            <a:fillRect/>
          </a:stretch>
        </p:blipFill>
        <p:spPr>
          <a:xfrm>
            <a:off x="5223290" y="2014330"/>
            <a:ext cx="3703983" cy="4188249"/>
          </a:xfrm>
          <a:prstGeom prst="rect">
            <a:avLst/>
          </a:prstGeom>
        </p:spPr>
      </p:pic>
    </p:spTree>
    <p:extLst>
      <p:ext uri="{BB962C8B-B14F-4D97-AF65-F5344CB8AC3E}">
        <p14:creationId xmlns:p14="http://schemas.microsoft.com/office/powerpoint/2010/main" val="597716945"/>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PABLO</a:t>
            </a:r>
            <a:r>
              <a:rPr lang="es-PR" dirty="0">
                <a:latin typeface="Candara" panose="020E0502030303020204" pitchFamily="34" charset="0"/>
              </a:rPr>
              <a:t>: Todo lo que puedo decir es que la condenación de los que hablan así es justa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3341513937"/>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a:solidFill>
                  <a:srgbClr val="FF0000"/>
                </a:solidFill>
                <a:latin typeface="Candara" panose="020E0502030303020204" pitchFamily="34" charset="0"/>
              </a:rPr>
              <a:t>2:6</a:t>
            </a:r>
            <a:r>
              <a:rPr lang="es-PR" dirty="0">
                <a:latin typeface="Candara" panose="020E0502030303020204" pitchFamily="34" charset="0"/>
              </a:rPr>
              <a:t> En los cinco siguientes versículos, Pablo nos recuerda que el juicio de Dios será conforme a las obras de cada uno. </a:t>
            </a:r>
            <a:endParaRPr lang="es-PR" dirty="0" smtClean="0">
              <a:latin typeface="Candara" panose="020E0502030303020204" pitchFamily="34" charset="0"/>
            </a:endParaRPr>
          </a:p>
          <a:p>
            <a:r>
              <a:rPr lang="es-PR" dirty="0" smtClean="0">
                <a:latin typeface="Candara" panose="020E0502030303020204" pitchFamily="34" charset="0"/>
              </a:rPr>
              <a:t>Puede </a:t>
            </a:r>
            <a:r>
              <a:rPr lang="es-PR" dirty="0">
                <a:latin typeface="Candara" panose="020E0502030303020204" pitchFamily="34" charset="0"/>
              </a:rPr>
              <a:t>que algunos se jacten de una gran bondad personal. </a:t>
            </a:r>
            <a:endParaRPr lang="es-PR" dirty="0" smtClean="0">
              <a:latin typeface="Candara" panose="020E0502030303020204" pitchFamily="34" charset="0"/>
            </a:endParaRPr>
          </a:p>
          <a:p>
            <a:r>
              <a:rPr lang="es-PR" dirty="0" smtClean="0">
                <a:latin typeface="Candara" panose="020E0502030303020204" pitchFamily="34" charset="0"/>
              </a:rPr>
              <a:t>Puede </a:t>
            </a:r>
            <a:r>
              <a:rPr lang="es-PR" dirty="0">
                <a:latin typeface="Candara" panose="020E0502030303020204" pitchFamily="34" charset="0"/>
              </a:rPr>
              <a:t>que algunos se confíen en sus orígenes raciales o nacionales. </a:t>
            </a:r>
            <a:endParaRPr lang="es-PR" dirty="0" smtClean="0">
              <a:latin typeface="Candara" panose="020E0502030303020204" pitchFamily="34" charset="0"/>
            </a:endParaRPr>
          </a:p>
        </p:txBody>
      </p:sp>
    </p:spTree>
    <p:extLst>
      <p:ext uri="{BB962C8B-B14F-4D97-AF65-F5344CB8AC3E}">
        <p14:creationId xmlns:p14="http://schemas.microsoft.com/office/powerpoint/2010/main" val="2042419318"/>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Nadie tiene ventajas</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Romanos 3.1-8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05799" cy="4719638"/>
          </a:xfrm>
        </p:spPr>
        <p:txBody>
          <a:bodyPr>
            <a:normAutofit fontScale="92500" lnSpcReduction="20000"/>
          </a:bodyPr>
          <a:lstStyle/>
          <a:p>
            <a:r>
              <a:rPr lang="es-PR" dirty="0" smtClean="0">
                <a:latin typeface="Candara" panose="020E0502030303020204" pitchFamily="34" charset="0"/>
              </a:rPr>
              <a:t>En </a:t>
            </a:r>
            <a:r>
              <a:rPr lang="es-PR" dirty="0">
                <a:latin typeface="Candara" panose="020E0502030303020204" pitchFamily="34" charset="0"/>
              </a:rPr>
              <a:t>realidad, este último argumento, por estúpido que parezca, es constantemente presentado contra el evangelio de la gracia de Dios.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gente dice: «Si pudieses ser salvado solamente por la fe en Cristo, entonces podrías lanzarte a vivir en pecado. Por cuanto la gracia de Dios excede al pecado del hombre, cuanto más pecas, tanto más abunda Su gracia».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apóstol responde a esta objeción en el </a:t>
            </a:r>
            <a:r>
              <a:rPr lang="es-PR" dirty="0">
                <a:solidFill>
                  <a:srgbClr val="FF0000"/>
                </a:solidFill>
                <a:latin typeface="Candara" panose="020E0502030303020204" pitchFamily="34" charset="0"/>
              </a:rPr>
              <a:t>capítulo 6</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660760007"/>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Nadie escapará al juicio de Dios.</a:t>
            </a:r>
          </a:p>
          <a:p>
            <a:pPr lvl="1"/>
            <a:r>
              <a:rPr lang="es-PR" dirty="0" smtClean="0">
                <a:latin typeface="Candara" panose="020E0502030303020204" pitchFamily="34" charset="0"/>
              </a:rPr>
              <a:t>Un determinado pueblo o grupo religioso puede reclamar exención del juicio por el simple hecho de considerarse privilegiado por su relación especial con Dios.</a:t>
            </a:r>
          </a:p>
          <a:p>
            <a:pPr lvl="1"/>
            <a:r>
              <a:rPr lang="es-PR" dirty="0" smtClean="0">
                <a:latin typeface="Candara" panose="020E0502030303020204" pitchFamily="34" charset="0"/>
              </a:rPr>
              <a:t>No todos serán condenados, pero todos seremos juzgados.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9205" y="0"/>
            <a:ext cx="2468108" cy="1752600"/>
          </a:xfrm>
          <a:prstGeom prst="rect">
            <a:avLst/>
          </a:prstGeom>
        </p:spPr>
      </p:pic>
    </p:spTree>
    <p:extLst>
      <p:ext uri="{BB962C8B-B14F-4D97-AF65-F5344CB8AC3E}">
        <p14:creationId xmlns:p14="http://schemas.microsoft.com/office/powerpoint/2010/main" val="85493494"/>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lnSpcReduction="10000"/>
          </a:bodyPr>
          <a:lstStyle/>
          <a:p>
            <a:r>
              <a:rPr lang="es-PR" b="1" dirty="0" smtClean="0">
                <a:latin typeface="Candara" panose="020E0502030303020204" pitchFamily="34" charset="0"/>
              </a:rPr>
              <a:t>Es urgente avisar a otros de la inminencia del juicio.</a:t>
            </a:r>
          </a:p>
          <a:p>
            <a:pPr lvl="1"/>
            <a:r>
              <a:rPr lang="es-PR" dirty="0" smtClean="0">
                <a:latin typeface="Candara" panose="020E0502030303020204" pitchFamily="34" charset="0"/>
              </a:rPr>
              <a:t>Si por una parte el saber que todos seremos juzgados nos llama a estar alertas, por otra parte debe hacer renacer en nosotros el celo </a:t>
            </a:r>
            <a:r>
              <a:rPr lang="es-PR" dirty="0" err="1" smtClean="0">
                <a:latin typeface="Candara" panose="020E0502030303020204" pitchFamily="34" charset="0"/>
              </a:rPr>
              <a:t>evangelístico</a:t>
            </a:r>
            <a:r>
              <a:rPr lang="es-PR" dirty="0" smtClean="0">
                <a:latin typeface="Candara" panose="020E0502030303020204" pitchFamily="34" charset="0"/>
              </a:rPr>
              <a:t> que caracterizó a los creyentes del primer siglo.</a:t>
            </a:r>
          </a:p>
          <a:p>
            <a:pPr lvl="1"/>
            <a:r>
              <a:rPr lang="es-PR" dirty="0">
                <a:latin typeface="Candara" panose="020E0502030303020204" pitchFamily="34" charset="0"/>
              </a:rPr>
              <a:t>No todos serán condenados, pero todos seremos juzgados.</a:t>
            </a:r>
          </a:p>
          <a:p>
            <a:pPr lvl="1"/>
            <a:r>
              <a:rPr lang="es-PR" dirty="0">
                <a:latin typeface="Candara" panose="020E0502030303020204" pitchFamily="34" charset="0"/>
              </a:rPr>
              <a:t>Nos toca a nosotros los creyentes comunicar esa verdad con un sentido de urgencia.</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9205" y="0"/>
            <a:ext cx="2468108" cy="1752600"/>
          </a:xfrm>
          <a:prstGeom prst="rect">
            <a:avLst/>
          </a:prstGeom>
        </p:spPr>
      </p:pic>
    </p:spTree>
    <p:extLst>
      <p:ext uri="{BB962C8B-B14F-4D97-AF65-F5344CB8AC3E}">
        <p14:creationId xmlns:p14="http://schemas.microsoft.com/office/powerpoint/2010/main" val="67672918"/>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fontScale="92500"/>
          </a:bodyPr>
          <a:lstStyle/>
          <a:p>
            <a:r>
              <a:rPr lang="es-PR" b="1" dirty="0" smtClean="0">
                <a:latin typeface="Candara" panose="020E0502030303020204" pitchFamily="34" charset="0"/>
              </a:rPr>
              <a:t>La lógica de los hombres no es la lógica de Dios.</a:t>
            </a:r>
          </a:p>
          <a:p>
            <a:pPr lvl="1"/>
            <a:r>
              <a:rPr lang="es-PR" dirty="0" smtClean="0">
                <a:latin typeface="Candara" panose="020E0502030303020204" pitchFamily="34" charset="0"/>
              </a:rPr>
              <a:t>A veces acomodamos la Biblia a nuestra conveniencia y la hacemos decir lo que realidad no va de acuerdo con el carácter de un Dios santo.</a:t>
            </a:r>
          </a:p>
          <a:p>
            <a:pPr lvl="1"/>
            <a:r>
              <a:rPr lang="es-PR" dirty="0">
                <a:latin typeface="Candara" panose="020E0502030303020204" pitchFamily="34" charset="0"/>
              </a:rPr>
              <a:t>No obstante, nuestra salvación no depende de un determinado método de interpretación bíblica, sino del cumplimiento de los pasos que establece el plan de salvación presentado con claridad en la Palabra de Dios: “El que cree en el Hijo tiene vida eterna… Justificados por la fe tenemos paz para con Dios…”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9205" y="0"/>
            <a:ext cx="2468108" cy="1752600"/>
          </a:xfrm>
          <a:prstGeom prst="rect">
            <a:avLst/>
          </a:prstGeom>
        </p:spPr>
      </p:pic>
    </p:spTree>
    <p:extLst>
      <p:ext uri="{BB962C8B-B14F-4D97-AF65-F5344CB8AC3E}">
        <p14:creationId xmlns:p14="http://schemas.microsoft.com/office/powerpoint/2010/main" val="2150139158"/>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74</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ES" sz="1400" dirty="0" smtClean="0">
                <a:latin typeface="Candara" pitchFamily="34" charset="0"/>
                <a:cs typeface="Calibri" pitchFamily="34" charset="0"/>
              </a:rPr>
              <a:t> </a:t>
            </a:r>
            <a:r>
              <a:rPr lang="es-ES" sz="1400" dirty="0" err="1">
                <a:latin typeface="Candara" pitchFamily="34" charset="0"/>
                <a:cs typeface="Calibri" pitchFamily="34" charset="0"/>
              </a:rPr>
              <a:t>Walvoord</a:t>
            </a:r>
            <a:r>
              <a:rPr lang="es-ES" sz="1400" dirty="0">
                <a:latin typeface="Candara" pitchFamily="34" charset="0"/>
                <a:cs typeface="Calibri" pitchFamily="34" charset="0"/>
              </a:rPr>
              <a:t>, John F., y Roy B. </a:t>
            </a:r>
            <a:r>
              <a:rPr lang="es-ES" sz="1400" dirty="0" err="1">
                <a:latin typeface="Candara" pitchFamily="34" charset="0"/>
                <a:cs typeface="Calibri" pitchFamily="34" charset="0"/>
              </a:rPr>
              <a:t>Zuck</a:t>
            </a:r>
            <a:r>
              <a:rPr lang="es-ES" sz="1400" dirty="0">
                <a:latin typeface="Candara" pitchFamily="34" charset="0"/>
                <a:cs typeface="Calibri" pitchFamily="34" charset="0"/>
              </a:rPr>
              <a:t>. El conocimiento </a:t>
            </a:r>
            <a:r>
              <a:rPr lang="es-ES" sz="1400" dirty="0" err="1">
                <a:latin typeface="Candara" pitchFamily="34" charset="0"/>
                <a:cs typeface="Calibri" pitchFamily="34" charset="0"/>
              </a:rPr>
              <a:t>bíblico</a:t>
            </a:r>
            <a:r>
              <a:rPr lang="es-ES" sz="1400" dirty="0">
                <a:latin typeface="Candara" pitchFamily="34" charset="0"/>
                <a:cs typeface="Calibri" pitchFamily="34" charset="0"/>
              </a:rPr>
              <a:t>, un comentario expositivo: Antiguo Testamento, tomo 2: Deuteronomio-2 Samuel. Puebla, </a:t>
            </a:r>
            <a:r>
              <a:rPr lang="es-ES" sz="1400" dirty="0" err="1">
                <a:latin typeface="Candara" pitchFamily="34" charset="0"/>
                <a:cs typeface="Calibri" pitchFamily="34" charset="0"/>
              </a:rPr>
              <a:t>México</a:t>
            </a:r>
            <a:r>
              <a:rPr lang="es-ES" sz="1400" dirty="0">
                <a:latin typeface="Candara" pitchFamily="34" charset="0"/>
                <a:cs typeface="Calibri" pitchFamily="34" charset="0"/>
              </a:rPr>
              <a:t>: Ediciones Las </a:t>
            </a:r>
            <a:r>
              <a:rPr lang="es-ES" sz="1400" dirty="0" err="1">
                <a:latin typeface="Candara" pitchFamily="34" charset="0"/>
                <a:cs typeface="Calibri" pitchFamily="34" charset="0"/>
              </a:rPr>
              <a:t>Américas</a:t>
            </a:r>
            <a:r>
              <a:rPr lang="es-ES" sz="1400" dirty="0">
                <a:latin typeface="Candara" pitchFamily="34" charset="0"/>
                <a:cs typeface="Calibri" pitchFamily="34" charset="0"/>
              </a:rPr>
              <a:t>, A.C., 1999. </a:t>
            </a:r>
            <a:r>
              <a:rPr lang="es-ES" sz="1400" dirty="0" err="1">
                <a:latin typeface="Candara" pitchFamily="34" charset="0"/>
                <a:cs typeface="Calibri" pitchFamily="34" charset="0"/>
              </a:rPr>
              <a:t>Print</a:t>
            </a:r>
            <a:r>
              <a:rPr lang="es-ES"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Hoff</a:t>
            </a:r>
            <a:r>
              <a:rPr lang="es-PR" sz="1400" dirty="0">
                <a:latin typeface="Candara" pitchFamily="34" charset="0"/>
                <a:cs typeface="Calibri" pitchFamily="34" charset="0"/>
              </a:rPr>
              <a:t>, Pablo. Libros </a:t>
            </a:r>
            <a:r>
              <a:rPr lang="es-PR" sz="1400" dirty="0" err="1">
                <a:latin typeface="Candara" pitchFamily="34" charset="0"/>
                <a:cs typeface="Calibri" pitchFamily="34" charset="0"/>
              </a:rPr>
              <a:t>poéticos</a:t>
            </a:r>
            <a:r>
              <a:rPr lang="es-PR" sz="1400" dirty="0">
                <a:latin typeface="Candara" pitchFamily="34" charset="0"/>
                <a:cs typeface="Calibri" pitchFamily="34" charset="0"/>
              </a:rPr>
              <a:t>: </a:t>
            </a:r>
            <a:r>
              <a:rPr lang="es-PR" sz="1400" dirty="0" err="1">
                <a:latin typeface="Candara" pitchFamily="34" charset="0"/>
                <a:cs typeface="Calibri" pitchFamily="34" charset="0"/>
              </a:rPr>
              <a:t>Poesía</a:t>
            </a:r>
            <a:r>
              <a:rPr lang="es-PR" sz="1400" dirty="0">
                <a:latin typeface="Candara" pitchFamily="34" charset="0"/>
                <a:cs typeface="Calibri" pitchFamily="34" charset="0"/>
              </a:rPr>
              <a:t> y </a:t>
            </a:r>
            <a:r>
              <a:rPr lang="es-PR" sz="1400" dirty="0" err="1">
                <a:latin typeface="Candara" pitchFamily="34" charset="0"/>
                <a:cs typeface="Calibri" pitchFamily="34" charset="0"/>
              </a:rPr>
              <a:t>sabiduría</a:t>
            </a:r>
            <a:r>
              <a:rPr lang="es-PR" sz="1400" dirty="0">
                <a:latin typeface="Candara" pitchFamily="34" charset="0"/>
                <a:cs typeface="Calibri" pitchFamily="34" charset="0"/>
              </a:rPr>
              <a:t> de Israel. Miami, FL: Editorial Vida, 1998.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http://www.dsmedia.org/resources/illustrations/sweet-publishing/deuteronomy</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74</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2" y="0"/>
            <a:ext cx="9157252"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75</a:t>
            </a:fld>
            <a:endParaRPr lang="en-US">
              <a:solidFill>
                <a:srgbClr val="000000"/>
              </a:solidFill>
            </a:endParaRPr>
          </a:p>
        </p:txBody>
      </p:sp>
      <p:sp>
        <p:nvSpPr>
          <p:cNvPr id="238596" name="Rectangle 4"/>
          <p:cNvSpPr>
            <a:spLocks noGrp="1" noChangeArrowheads="1"/>
          </p:cNvSpPr>
          <p:nvPr>
            <p:ph type="body" sz="half" idx="4294967295"/>
          </p:nvPr>
        </p:nvSpPr>
        <p:spPr>
          <a:xfrm>
            <a:off x="0" y="851893"/>
            <a:ext cx="9144000" cy="2729508"/>
          </a:xfrm>
          <a:solidFill>
            <a:schemeClr val="tx1">
              <a:alpha val="44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Justificado por la Fe</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(Romanos 3.9 – 4.25) </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 de enero de 2015</a:t>
            </a:r>
            <a:endParaRPr lang="es-PR" sz="47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0"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76</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648200" cy="4719638"/>
          </a:xfrm>
        </p:spPr>
        <p:txBody>
          <a:bodyPr>
            <a:normAutofit fontScale="92500" lnSpcReduction="20000"/>
          </a:bodyPr>
          <a:lstStyle/>
          <a:p>
            <a:r>
              <a:rPr lang="es-PR" dirty="0" smtClean="0">
                <a:latin typeface="Candara" panose="020E0502030303020204" pitchFamily="34" charset="0"/>
              </a:rPr>
              <a:t>Puede </a:t>
            </a:r>
            <a:r>
              <a:rPr lang="es-PR" dirty="0">
                <a:latin typeface="Candara" panose="020E0502030303020204" pitchFamily="34" charset="0"/>
              </a:rPr>
              <a:t>que se acoja al hecho de que entre sus antepasados hubo hombres y mujeres de Dios.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él será juzgado por su propia conducta, y no por ninguna de estas otras cosas. </a:t>
            </a:r>
            <a:endParaRPr lang="es-PR" dirty="0" smtClean="0">
              <a:latin typeface="Candara" panose="020E0502030303020204" pitchFamily="34" charset="0"/>
            </a:endParaRPr>
          </a:p>
          <a:p>
            <a:r>
              <a:rPr lang="es-PR" dirty="0" smtClean="0">
                <a:latin typeface="Candara" panose="020E0502030303020204" pitchFamily="34" charset="0"/>
              </a:rPr>
              <a:t>Sus </a:t>
            </a:r>
            <a:r>
              <a:rPr lang="es-PR" dirty="0">
                <a:latin typeface="Candara" panose="020E0502030303020204" pitchFamily="34" charset="0"/>
              </a:rPr>
              <a:t>obras serán el factor determinante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13303" r="13599"/>
          <a:stretch/>
        </p:blipFill>
        <p:spPr>
          <a:xfrm>
            <a:off x="4797939" y="1822966"/>
            <a:ext cx="4346061" cy="3739634"/>
          </a:xfrm>
          <a:prstGeom prst="rect">
            <a:avLst/>
          </a:prstGeom>
        </p:spPr>
      </p:pic>
    </p:spTree>
    <p:extLst>
      <p:ext uri="{BB962C8B-B14F-4D97-AF65-F5344CB8AC3E}">
        <p14:creationId xmlns:p14="http://schemas.microsoft.com/office/powerpoint/2010/main" val="324138620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Todos seremos juzgados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Romanos 2.6-10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648200" cy="4719638"/>
          </a:xfrm>
        </p:spPr>
        <p:txBody>
          <a:bodyPr>
            <a:normAutofit lnSpcReduction="10000"/>
          </a:bodyPr>
          <a:lstStyle/>
          <a:p>
            <a:r>
              <a:rPr lang="es-PR" dirty="0" smtClean="0">
                <a:latin typeface="Candara" panose="020E0502030303020204" pitchFamily="34" charset="0"/>
              </a:rPr>
              <a:t>Si </a:t>
            </a:r>
            <a:r>
              <a:rPr lang="es-PR" dirty="0">
                <a:latin typeface="Candara" panose="020E0502030303020204" pitchFamily="34" charset="0"/>
              </a:rPr>
              <a:t>tomamos los </a:t>
            </a:r>
            <a:r>
              <a:rPr lang="es-PR" dirty="0">
                <a:solidFill>
                  <a:srgbClr val="FF0000"/>
                </a:solidFill>
                <a:latin typeface="Candara" panose="020E0502030303020204" pitchFamily="34" charset="0"/>
              </a:rPr>
              <a:t>versículos 6–11 </a:t>
            </a:r>
            <a:r>
              <a:rPr lang="es-PR" dirty="0">
                <a:latin typeface="Candara" panose="020E0502030303020204" pitchFamily="34" charset="0"/>
              </a:rPr>
              <a:t>por sí mismos, sería fácil llegar a la conclusión de que enseñan la salvación por las obras. </a:t>
            </a:r>
            <a:endParaRPr lang="es-PR" dirty="0" smtClean="0">
              <a:latin typeface="Candara" panose="020E0502030303020204" pitchFamily="34" charset="0"/>
            </a:endParaRPr>
          </a:p>
          <a:p>
            <a:r>
              <a:rPr lang="es-PR" dirty="0" smtClean="0">
                <a:latin typeface="Candara" panose="020E0502030303020204" pitchFamily="34" charset="0"/>
              </a:rPr>
              <a:t>Parece </a:t>
            </a:r>
            <a:r>
              <a:rPr lang="es-PR" dirty="0">
                <a:latin typeface="Candara" panose="020E0502030303020204" pitchFamily="34" charset="0"/>
              </a:rPr>
              <a:t>que dicen que los que hagan buenas obras conseguirán por ellas la vida eterna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143500" y="1828800"/>
            <a:ext cx="4000500" cy="3867150"/>
          </a:xfrm>
          <a:prstGeom prst="rect">
            <a:avLst/>
          </a:prstGeom>
        </p:spPr>
      </p:pic>
    </p:spTree>
    <p:extLst>
      <p:ext uri="{BB962C8B-B14F-4D97-AF65-F5344CB8AC3E}">
        <p14:creationId xmlns:p14="http://schemas.microsoft.com/office/powerpoint/2010/main" val="2574498750"/>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114156</TotalTime>
  <Words>4666</Words>
  <Application>Microsoft Office PowerPoint</Application>
  <PresentationFormat>On-screen Show (4:3)</PresentationFormat>
  <Paragraphs>540</Paragraphs>
  <Slides>76</Slides>
  <Notes>76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76</vt:i4>
      </vt:variant>
    </vt:vector>
  </HeadingPairs>
  <TitlesOfParts>
    <vt:vector size="86"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Todos seremos juzgados Romanos 2.6-10</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El verdadero judío Romanos 2.17-24</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Nadie tiene ventajas Romanos 3.1-8</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Romanos</dc:title>
  <dc:creator>Tito Ortega</dc:creator>
  <cp:lastModifiedBy>Tito Ortega</cp:lastModifiedBy>
  <cp:revision>9429</cp:revision>
  <cp:lastPrinted>2014-10-28T21:39:32Z</cp:lastPrinted>
  <dcterms:created xsi:type="dcterms:W3CDTF">2007-01-24T21:53:34Z</dcterms:created>
  <dcterms:modified xsi:type="dcterms:W3CDTF">2015-01-16T00:58:36Z</dcterms:modified>
</cp:coreProperties>
</file>