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66"/>
  </p:notesMasterIdLst>
  <p:handoutMasterIdLst>
    <p:handoutMasterId r:id="rId67"/>
  </p:handoutMasterIdLst>
  <p:sldIdLst>
    <p:sldId id="901" r:id="rId3"/>
    <p:sldId id="1627" r:id="rId4"/>
    <p:sldId id="530" r:id="rId5"/>
    <p:sldId id="1315" r:id="rId6"/>
    <p:sldId id="1265" r:id="rId7"/>
    <p:sldId id="1632" r:id="rId8"/>
    <p:sldId id="1633" r:id="rId9"/>
    <p:sldId id="1634" r:id="rId10"/>
    <p:sldId id="1635" r:id="rId11"/>
    <p:sldId id="1636" r:id="rId12"/>
    <p:sldId id="1637" r:id="rId13"/>
    <p:sldId id="1638" r:id="rId14"/>
    <p:sldId id="1639" r:id="rId15"/>
    <p:sldId id="1640" r:id="rId16"/>
    <p:sldId id="1641" r:id="rId17"/>
    <p:sldId id="1642" r:id="rId18"/>
    <p:sldId id="1643" r:id="rId19"/>
    <p:sldId id="1644" r:id="rId20"/>
    <p:sldId id="1645" r:id="rId21"/>
    <p:sldId id="1309" r:id="rId22"/>
    <p:sldId id="1595" r:id="rId23"/>
    <p:sldId id="1628" r:id="rId24"/>
    <p:sldId id="1651" r:id="rId25"/>
    <p:sldId id="1652" r:id="rId26"/>
    <p:sldId id="1623" r:id="rId27"/>
    <p:sldId id="1646" r:id="rId28"/>
    <p:sldId id="1647" r:id="rId29"/>
    <p:sldId id="1648" r:id="rId30"/>
    <p:sldId id="1649" r:id="rId31"/>
    <p:sldId id="1650" r:id="rId32"/>
    <p:sldId id="1653" r:id="rId33"/>
    <p:sldId id="1654" r:id="rId34"/>
    <p:sldId id="1655" r:id="rId35"/>
    <p:sldId id="1616" r:id="rId36"/>
    <p:sldId id="1656" r:id="rId37"/>
    <p:sldId id="757" r:id="rId38"/>
    <p:sldId id="1284" r:id="rId39"/>
    <p:sldId id="1629" r:id="rId40"/>
    <p:sldId id="1630" r:id="rId41"/>
    <p:sldId id="1624" r:id="rId42"/>
    <p:sldId id="1657" r:id="rId43"/>
    <p:sldId id="1658" r:id="rId44"/>
    <p:sldId id="1659" r:id="rId45"/>
    <p:sldId id="1660" r:id="rId46"/>
    <p:sldId id="1661" r:id="rId47"/>
    <p:sldId id="1662" r:id="rId48"/>
    <p:sldId id="1663" r:id="rId49"/>
    <p:sldId id="1664" r:id="rId50"/>
    <p:sldId id="1665" r:id="rId51"/>
    <p:sldId id="1666" r:id="rId52"/>
    <p:sldId id="1322" r:id="rId53"/>
    <p:sldId id="1610" r:id="rId54"/>
    <p:sldId id="1631" r:id="rId55"/>
    <p:sldId id="1626" r:id="rId56"/>
    <p:sldId id="1667" r:id="rId57"/>
    <p:sldId id="1668" r:id="rId58"/>
    <p:sldId id="1669" r:id="rId59"/>
    <p:sldId id="1618" r:id="rId60"/>
    <p:sldId id="1370" r:id="rId61"/>
    <p:sldId id="1566" r:id="rId62"/>
    <p:sldId id="542" r:id="rId63"/>
    <p:sldId id="1371" r:id="rId64"/>
    <p:sldId id="269" r:id="rId65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A50021"/>
    <a:srgbClr val="285633"/>
    <a:srgbClr val="502604"/>
    <a:srgbClr val="660066"/>
    <a:srgbClr val="996633"/>
    <a:srgbClr val="104C2D"/>
    <a:srgbClr val="1D7D42"/>
    <a:srgbClr val="990099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1" autoAdjust="0"/>
    <p:restoredTop sz="93476" autoAdjust="0"/>
  </p:normalViewPr>
  <p:slideViewPr>
    <p:cSldViewPr>
      <p:cViewPr varScale="1">
        <p:scale>
          <a:sx n="72" d="100"/>
          <a:sy n="72" d="100"/>
        </p:scale>
        <p:origin x="124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781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commentAuthors" Target="commentAuthors.xml"/><Relationship Id="rId7" Type="http://schemas.openxmlformats.org/officeDocument/2006/relationships/slide" Target="slides/slide5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1/16/2015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80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5829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0499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865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3487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6507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0965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5660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7091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748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61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423993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62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1941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63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0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5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33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528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156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352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093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22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1/16/2015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4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1: Todos somos pecadores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“Inexcusables ante Dios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(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Romanos</a:t>
            </a:r>
            <a:r>
              <a:rPr kumimoji="0" lang="es-PR" sz="36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1:1-32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6 de enero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2015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/>
              <a:t>Romanos es una gran exposición de la fe. </a:t>
            </a:r>
            <a:endParaRPr lang="es-ES" dirty="0" smtClean="0"/>
          </a:p>
          <a:p>
            <a:r>
              <a:rPr lang="es-ES" dirty="0" smtClean="0"/>
              <a:t>Es la </a:t>
            </a:r>
            <a:r>
              <a:rPr lang="es-ES" dirty="0"/>
              <a:t>más completa y lógica presentación de la verdad cristiana en todo el NT. </a:t>
            </a:r>
            <a:endParaRPr lang="es-ES" dirty="0" smtClean="0"/>
          </a:p>
          <a:p>
            <a:r>
              <a:rPr lang="es-ES" dirty="0" smtClean="0"/>
              <a:t>Si </a:t>
            </a:r>
            <a:r>
              <a:rPr lang="es-ES" dirty="0"/>
              <a:t>una persona que estudia la Biblia desea dominar un solo libro de la Biblia, ¡que sea Romanos! </a:t>
            </a:r>
            <a:endParaRPr lang="es-ES" dirty="0" smtClean="0"/>
          </a:p>
          <a:p>
            <a:r>
              <a:rPr lang="es-ES" dirty="0" smtClean="0"/>
              <a:t>Una </a:t>
            </a:r>
            <a:r>
              <a:rPr lang="es-ES" dirty="0"/>
              <a:t>comprensión de este libro es la clave para entender la Palabra de Dios entera</a:t>
            </a:r>
            <a:r>
              <a:rPr lang="es-ES" dirty="0" smtClean="0"/>
              <a:t>. </a:t>
            </a:r>
            <a:r>
              <a:rPr lang="en-US" dirty="0" smtClean="0"/>
              <a:t>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Importancia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661772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Trasfondo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Es probable que los judíos de Roma convertidos en Jerusalén en el Día de Pentecostés (</a:t>
            </a:r>
            <a:r>
              <a:rPr lang="es-ES" dirty="0" err="1" smtClean="0">
                <a:solidFill>
                  <a:schemeClr val="tx2"/>
                </a:solidFill>
              </a:rPr>
              <a:t>Hch</a:t>
            </a:r>
            <a:r>
              <a:rPr lang="es-ES" dirty="0" smtClean="0">
                <a:solidFill>
                  <a:schemeClr val="tx2"/>
                </a:solidFill>
              </a:rPr>
              <a:t>. 2:10; </a:t>
            </a:r>
            <a:r>
              <a:rPr lang="es-ES" dirty="0"/>
              <a:t>30 d.C.</a:t>
            </a:r>
            <a:r>
              <a:rPr lang="es-ES" dirty="0" smtClean="0"/>
              <a:t>) llevasen de vuelta las buenas nuevas.</a:t>
            </a:r>
          </a:p>
          <a:p>
            <a:pPr lvl="1"/>
            <a:r>
              <a:rPr lang="es-ES" dirty="0" smtClean="0"/>
              <a:t>Pablo no </a:t>
            </a:r>
            <a:r>
              <a:rPr lang="es-ES" dirty="0"/>
              <a:t>había estado en Roma cuando escribió esta carta desde </a:t>
            </a:r>
            <a:r>
              <a:rPr lang="es-ES" dirty="0" smtClean="0"/>
              <a:t>Corinto – unos </a:t>
            </a:r>
            <a:r>
              <a:rPr lang="es-ES" dirty="0"/>
              <a:t>veintiséis años más tarde. </a:t>
            </a:r>
            <a:endParaRPr lang="es-ES" dirty="0" smtClean="0"/>
          </a:p>
          <a:p>
            <a:pPr lvl="1"/>
            <a:r>
              <a:rPr lang="es-ES" dirty="0" smtClean="0"/>
              <a:t>Pero </a:t>
            </a:r>
            <a:r>
              <a:rPr lang="es-ES" dirty="0"/>
              <a:t>conocía bien a algunos de los cristianos de allí, como se ve por el </a:t>
            </a:r>
            <a:r>
              <a:rPr lang="es-ES" dirty="0">
                <a:solidFill>
                  <a:schemeClr val="tx2"/>
                </a:solidFill>
              </a:rPr>
              <a:t>capítulo 16</a:t>
            </a:r>
            <a:r>
              <a:rPr lang="es-ES" dirty="0"/>
              <a:t>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8724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En </a:t>
            </a:r>
            <a:r>
              <a:rPr lang="es-ES" dirty="0"/>
              <a:t>aquellos tiempos, los cristianos eran personas </a:t>
            </a:r>
            <a:r>
              <a:rPr lang="es-ES" dirty="0" smtClean="0"/>
              <a:t>móviles.</a:t>
            </a:r>
          </a:p>
          <a:p>
            <a:pPr lvl="1"/>
            <a:r>
              <a:rPr lang="es-ES" dirty="0" smtClean="0"/>
              <a:t>Resultado </a:t>
            </a:r>
            <a:r>
              <a:rPr lang="es-ES" dirty="0"/>
              <a:t>de la </a:t>
            </a:r>
            <a:r>
              <a:rPr lang="es-ES" dirty="0" smtClean="0"/>
              <a:t>persecución</a:t>
            </a:r>
          </a:p>
          <a:p>
            <a:pPr lvl="1"/>
            <a:r>
              <a:rPr lang="es-ES" dirty="0" smtClean="0"/>
              <a:t>Como </a:t>
            </a:r>
            <a:r>
              <a:rPr lang="es-ES" dirty="0"/>
              <a:t>heraldos del </a:t>
            </a:r>
            <a:r>
              <a:rPr lang="es-ES" dirty="0" smtClean="0"/>
              <a:t>evangelio</a:t>
            </a:r>
          </a:p>
          <a:p>
            <a:pPr lvl="1"/>
            <a:r>
              <a:rPr lang="es-ES" dirty="0" smtClean="0"/>
              <a:t>En </a:t>
            </a:r>
            <a:r>
              <a:rPr lang="es-ES" dirty="0"/>
              <a:t>el curso normal de sus actividades. </a:t>
            </a:r>
            <a:endParaRPr lang="es-ES" dirty="0" smtClean="0"/>
          </a:p>
          <a:p>
            <a:r>
              <a:rPr lang="es-ES" dirty="0" smtClean="0"/>
              <a:t>Estos </a:t>
            </a:r>
            <a:r>
              <a:rPr lang="es-ES" dirty="0"/>
              <a:t>cristianos en Roma procedían de ambos orígenes, judío y gentil</a:t>
            </a:r>
            <a:r>
              <a:rPr lang="es-ES" dirty="0" smtClean="0"/>
              <a:t>. </a:t>
            </a:r>
          </a:p>
          <a:p>
            <a:r>
              <a:rPr lang="es-ES" dirty="0"/>
              <a:t>Pablo llegó a Roma alrededor del 60 </a:t>
            </a:r>
            <a:r>
              <a:rPr lang="es-ES" dirty="0" smtClean="0"/>
              <a:t>d.C. como </a:t>
            </a:r>
            <a:r>
              <a:rPr lang="es-ES" dirty="0"/>
              <a:t>prisionero por </a:t>
            </a:r>
            <a:r>
              <a:rPr lang="es-ES" dirty="0" smtClean="0"/>
              <a:t>Cristo.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Trasfondo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5961889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Tema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A </a:t>
            </a:r>
            <a:r>
              <a:rPr lang="es-ES" dirty="0"/>
              <a:t>los inconversos les ofrece una clara exposición de su condición pecaminosa y perdida, y del plan justo de Dios para salvarlos. </a:t>
            </a:r>
            <a:endParaRPr lang="es-ES" dirty="0" smtClean="0"/>
          </a:p>
          <a:p>
            <a:r>
              <a:rPr lang="es-ES" dirty="0" smtClean="0"/>
              <a:t>Los </a:t>
            </a:r>
            <a:r>
              <a:rPr lang="es-ES" dirty="0"/>
              <a:t>nuevos creyentes aprenden acerca de su identificación con Cristo y de la victoria por medio del poder del Espíritu Santo</a:t>
            </a:r>
            <a:r>
              <a:rPr lang="es-ES" dirty="0" smtClean="0"/>
              <a:t>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4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Los </a:t>
            </a:r>
            <a:r>
              <a:rPr lang="es-ES" dirty="0"/>
              <a:t>creyentes maduros encuentran un deleite sin fin en su amplia gama de verdad cristiana: doctrinal, profética y práctica</a:t>
            </a:r>
            <a:r>
              <a:rPr lang="es-ES" dirty="0" smtClean="0"/>
              <a:t>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Tema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467688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Once </a:t>
            </a:r>
            <a:r>
              <a:rPr lang="es-ES" dirty="0"/>
              <a:t>cuestiones principales: </a:t>
            </a:r>
            <a:endParaRPr lang="es-E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¿</a:t>
            </a:r>
            <a:r>
              <a:rPr lang="es-ES" dirty="0"/>
              <a:t>Cuál es el tema de la Carta? (</a:t>
            </a:r>
            <a:r>
              <a:rPr lang="es-ES" dirty="0">
                <a:solidFill>
                  <a:schemeClr val="tx2"/>
                </a:solidFill>
              </a:rPr>
              <a:t>1:1, 9, 15, 16</a:t>
            </a:r>
            <a:r>
              <a:rPr lang="es-ES" dirty="0" smtClean="0"/>
              <a:t>)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¿</a:t>
            </a:r>
            <a:r>
              <a:rPr lang="es-ES" dirty="0"/>
              <a:t>Qué es el evangelio? (</a:t>
            </a:r>
            <a:r>
              <a:rPr lang="es-ES" dirty="0">
                <a:solidFill>
                  <a:schemeClr val="tx2"/>
                </a:solidFill>
              </a:rPr>
              <a:t>1:1–17</a:t>
            </a:r>
            <a:r>
              <a:rPr lang="es-ES" dirty="0" smtClean="0"/>
              <a:t>)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¿</a:t>
            </a:r>
            <a:r>
              <a:rPr lang="es-ES" dirty="0"/>
              <a:t>Por qué necesitan los hombres el evangelio? (</a:t>
            </a:r>
            <a:r>
              <a:rPr lang="es-ES" dirty="0">
                <a:solidFill>
                  <a:schemeClr val="tx2"/>
                </a:solidFill>
              </a:rPr>
              <a:t>1:18–3:20</a:t>
            </a:r>
            <a:r>
              <a:rPr lang="es-ES" dirty="0" smtClean="0"/>
              <a:t>)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Según </a:t>
            </a:r>
            <a:r>
              <a:rPr lang="es-ES" dirty="0"/>
              <a:t>el evangelio, ¿cómo pueden los pecadores impíos ser justificados por un Dios santo? (</a:t>
            </a:r>
            <a:r>
              <a:rPr lang="es-ES" dirty="0">
                <a:solidFill>
                  <a:schemeClr val="tx2"/>
                </a:solidFill>
              </a:rPr>
              <a:t>3:21–31</a:t>
            </a:r>
            <a:r>
              <a:rPr lang="es-ES" dirty="0" smtClean="0"/>
              <a:t>)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Tema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5911447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Once cuestiones principales: </a:t>
            </a:r>
          </a:p>
          <a:p>
            <a:pPr marL="971550" lvl="1" indent="-514350">
              <a:buFont typeface="+mj-lt"/>
              <a:buAutoNum type="arabicPeriod" startAt="5"/>
            </a:pPr>
            <a:r>
              <a:rPr lang="es-ES" dirty="0" smtClean="0"/>
              <a:t>¿Concuerda el evangelio con la Escritura del AT? (</a:t>
            </a:r>
            <a:r>
              <a:rPr lang="es-ES" dirty="0" smtClean="0">
                <a:solidFill>
                  <a:schemeClr val="tx2"/>
                </a:solidFill>
              </a:rPr>
              <a:t>4:1–25</a:t>
            </a:r>
            <a:r>
              <a:rPr lang="es-ES" dirty="0" smtClean="0"/>
              <a:t>)</a:t>
            </a:r>
          </a:p>
          <a:p>
            <a:pPr marL="971550" lvl="1" indent="-514350">
              <a:buFont typeface="+mj-lt"/>
              <a:buAutoNum type="arabicPeriod" startAt="5"/>
            </a:pPr>
            <a:r>
              <a:rPr lang="es-ES" dirty="0" smtClean="0"/>
              <a:t>¿Cuáles son los beneficios de la justificación en la vida del creyente? (</a:t>
            </a:r>
            <a:r>
              <a:rPr lang="es-ES" dirty="0" smtClean="0">
                <a:solidFill>
                  <a:schemeClr val="tx2"/>
                </a:solidFill>
              </a:rPr>
              <a:t>5:1–21</a:t>
            </a:r>
            <a:r>
              <a:rPr lang="es-ES" dirty="0" smtClean="0"/>
              <a:t>)</a:t>
            </a:r>
          </a:p>
          <a:p>
            <a:pPr marL="971550" lvl="1" indent="-514350">
              <a:buFont typeface="+mj-lt"/>
              <a:buAutoNum type="arabicPeriod" startAt="5"/>
            </a:pPr>
            <a:r>
              <a:rPr lang="es-ES" dirty="0" smtClean="0"/>
              <a:t>¿Permite, o siquiera anima a vivir en pecado la enseñanza de la salvación por la gracia por medio de la fe? (</a:t>
            </a:r>
            <a:r>
              <a:rPr lang="es-ES" dirty="0" smtClean="0">
                <a:solidFill>
                  <a:schemeClr val="tx2"/>
                </a:solidFill>
              </a:rPr>
              <a:t>6:1–23</a:t>
            </a:r>
            <a:r>
              <a:rPr lang="es-ES" dirty="0" smtClean="0"/>
              <a:t>)</a:t>
            </a:r>
          </a:p>
          <a:p>
            <a:pPr marL="971550" lvl="1" indent="-514350">
              <a:buFont typeface="+mj-lt"/>
              <a:buAutoNum type="arabicPeriod" startAt="5"/>
            </a:pPr>
            <a:r>
              <a:rPr lang="es-ES" dirty="0" smtClean="0"/>
              <a:t>¿Cuál es la relación del cristiano con la ley? (</a:t>
            </a:r>
            <a:r>
              <a:rPr lang="es-ES" dirty="0" smtClean="0">
                <a:solidFill>
                  <a:schemeClr val="tx2"/>
                </a:solidFill>
              </a:rPr>
              <a:t>7:1–25</a:t>
            </a:r>
            <a:r>
              <a:rPr lang="es-ES" dirty="0" smtClean="0"/>
              <a:t>)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Tema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1344911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Once cuestiones principales: </a:t>
            </a:r>
          </a:p>
          <a:p>
            <a:pPr marL="971550" lvl="1" indent="-514350">
              <a:buFont typeface="+mj-lt"/>
              <a:buAutoNum type="arabicPeriod" startAt="9"/>
            </a:pPr>
            <a:r>
              <a:rPr lang="es-ES" dirty="0" smtClean="0"/>
              <a:t>¿Cómo es capacitado el cristiano a vivir una vida santa? (</a:t>
            </a:r>
            <a:r>
              <a:rPr lang="es-ES" dirty="0" smtClean="0">
                <a:solidFill>
                  <a:schemeClr val="tx2"/>
                </a:solidFill>
              </a:rPr>
              <a:t>8:1–39</a:t>
            </a:r>
            <a:r>
              <a:rPr lang="es-ES" dirty="0" smtClean="0"/>
              <a:t>)</a:t>
            </a:r>
          </a:p>
          <a:p>
            <a:pPr marL="971550" lvl="1" indent="-514350">
              <a:buFont typeface="+mj-lt"/>
              <a:buAutoNum type="arabicPeriod" startAt="9"/>
            </a:pPr>
            <a:r>
              <a:rPr lang="es-ES" dirty="0" smtClean="0"/>
              <a:t>¿Significa el evangelio, al prometer la salvación a judíos y gentiles, que Dios ha quebrantado Sus promesas a Su pueblo terrenal, los judíos? (</a:t>
            </a:r>
            <a:r>
              <a:rPr lang="es-ES" dirty="0" smtClean="0">
                <a:solidFill>
                  <a:schemeClr val="tx2"/>
                </a:solidFill>
              </a:rPr>
              <a:t>9:1–11:36</a:t>
            </a:r>
            <a:r>
              <a:rPr lang="es-ES" dirty="0" smtClean="0"/>
              <a:t>)</a:t>
            </a:r>
          </a:p>
          <a:p>
            <a:pPr marL="971550" lvl="1" indent="-514350">
              <a:buFont typeface="+mj-lt"/>
              <a:buAutoNum type="arabicPeriod" startAt="9"/>
            </a:pPr>
            <a:r>
              <a:rPr lang="es-ES" dirty="0" smtClean="0"/>
              <a:t>¿Cómo deberían responder en sus vidas diarias aquellos que han sido justificados por la gracia? (</a:t>
            </a:r>
            <a:r>
              <a:rPr lang="es-ES" dirty="0" smtClean="0">
                <a:solidFill>
                  <a:schemeClr val="tx2"/>
                </a:solidFill>
              </a:rPr>
              <a:t>12:1–16:27</a:t>
            </a:r>
            <a:r>
              <a:rPr lang="es-ES" dirty="0" smtClean="0"/>
              <a:t>).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Tema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9928388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¿Qué es el Evangelio?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i="1" dirty="0"/>
              <a:t>buenas </a:t>
            </a:r>
            <a:r>
              <a:rPr lang="es-ES" i="1" dirty="0" smtClean="0"/>
              <a:t>nuevas –</a:t>
            </a:r>
            <a:r>
              <a:rPr lang="es-ES" dirty="0" smtClean="0"/>
              <a:t> en </a:t>
            </a:r>
            <a:r>
              <a:rPr lang="es-ES" dirty="0" smtClean="0">
                <a:solidFill>
                  <a:schemeClr val="tx2"/>
                </a:solidFill>
              </a:rPr>
              <a:t>vv.1–17 </a:t>
            </a:r>
            <a:r>
              <a:rPr lang="es-ES" dirty="0" smtClean="0"/>
              <a:t>Pablo relata </a:t>
            </a:r>
            <a:r>
              <a:rPr lang="es-ES" dirty="0"/>
              <a:t>seis importantes hechos acerca de las buenas nuevas</a:t>
            </a:r>
            <a:r>
              <a:rPr lang="es-ES" dirty="0" smtClean="0"/>
              <a:t>: 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Su </a:t>
            </a:r>
            <a:r>
              <a:rPr lang="es-ES" dirty="0"/>
              <a:t>fuente está en Dios (</a:t>
            </a:r>
            <a:r>
              <a:rPr lang="es-ES" dirty="0">
                <a:solidFill>
                  <a:schemeClr val="tx2"/>
                </a:solidFill>
              </a:rPr>
              <a:t>v. 1</a:t>
            </a:r>
            <a:r>
              <a:rPr lang="es-ES" dirty="0" smtClean="0"/>
              <a:t>)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Fue </a:t>
            </a:r>
            <a:r>
              <a:rPr lang="es-ES" dirty="0"/>
              <a:t>prometido por las Escrituras proféticas del AT (</a:t>
            </a:r>
            <a:r>
              <a:rPr lang="es-ES" dirty="0">
                <a:solidFill>
                  <a:schemeClr val="tx2"/>
                </a:solidFill>
              </a:rPr>
              <a:t>v. 2</a:t>
            </a:r>
            <a:r>
              <a:rPr lang="es-ES" dirty="0" smtClean="0"/>
              <a:t>)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Es </a:t>
            </a:r>
            <a:r>
              <a:rPr lang="es-ES" dirty="0"/>
              <a:t>las buenas nuevas acerca del Hijo de Dios, el Señor Jesucristo (</a:t>
            </a:r>
            <a:r>
              <a:rPr lang="es-ES" dirty="0">
                <a:solidFill>
                  <a:schemeClr val="tx2"/>
                </a:solidFill>
              </a:rPr>
              <a:t>v. 3</a:t>
            </a:r>
            <a:r>
              <a:rPr lang="es-ES" dirty="0" smtClean="0"/>
              <a:t>)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Es </a:t>
            </a:r>
            <a:r>
              <a:rPr lang="es-ES" dirty="0"/>
              <a:t>el poder de Dios para salvación (</a:t>
            </a:r>
            <a:r>
              <a:rPr lang="es-ES" dirty="0">
                <a:solidFill>
                  <a:schemeClr val="tx2"/>
                </a:solidFill>
              </a:rPr>
              <a:t>v. 16</a:t>
            </a:r>
            <a:r>
              <a:rPr lang="es-E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8951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i="1" dirty="0"/>
              <a:t>buenas </a:t>
            </a:r>
            <a:r>
              <a:rPr lang="es-ES" i="1" dirty="0" smtClean="0"/>
              <a:t>nuevas –</a:t>
            </a:r>
            <a:r>
              <a:rPr lang="es-ES" dirty="0" smtClean="0"/>
              <a:t> en </a:t>
            </a:r>
            <a:r>
              <a:rPr lang="es-ES" dirty="0" smtClean="0">
                <a:solidFill>
                  <a:schemeClr val="tx2"/>
                </a:solidFill>
              </a:rPr>
              <a:t>vv.1–17 </a:t>
            </a:r>
            <a:r>
              <a:rPr lang="es-ES" dirty="0" smtClean="0"/>
              <a:t>Pablo relata </a:t>
            </a:r>
            <a:r>
              <a:rPr lang="es-ES" dirty="0"/>
              <a:t>seis importantes hechos acerca de las buenas nuevas</a:t>
            </a:r>
            <a:r>
              <a:rPr lang="es-ES" dirty="0" smtClean="0"/>
              <a:t>: </a:t>
            </a:r>
          </a:p>
          <a:p>
            <a:pPr marL="971550" lvl="1" indent="-514350">
              <a:buFont typeface="+mj-lt"/>
              <a:buAutoNum type="arabicPeriod" startAt="5"/>
            </a:pPr>
            <a:r>
              <a:rPr lang="es-ES" dirty="0" smtClean="0"/>
              <a:t>Es </a:t>
            </a:r>
            <a:r>
              <a:rPr lang="es-ES" dirty="0"/>
              <a:t>para todos los hombres, gentiles y judíos (</a:t>
            </a:r>
            <a:r>
              <a:rPr lang="es-ES" dirty="0">
                <a:solidFill>
                  <a:schemeClr val="tx2"/>
                </a:solidFill>
              </a:rPr>
              <a:t>v. 16</a:t>
            </a:r>
            <a:r>
              <a:rPr lang="es-ES" dirty="0" smtClean="0"/>
              <a:t>)</a:t>
            </a:r>
          </a:p>
          <a:p>
            <a:pPr marL="971550" lvl="1" indent="-514350">
              <a:buFont typeface="+mj-lt"/>
              <a:buAutoNum type="arabicPeriod" startAt="5"/>
            </a:pPr>
            <a:r>
              <a:rPr lang="es-ES" dirty="0" smtClean="0"/>
              <a:t>Es </a:t>
            </a:r>
            <a:r>
              <a:rPr lang="es-ES" dirty="0"/>
              <a:t>sólo por la fe (</a:t>
            </a:r>
            <a:r>
              <a:rPr lang="es-ES" dirty="0">
                <a:solidFill>
                  <a:schemeClr val="tx2"/>
                </a:solidFill>
              </a:rPr>
              <a:t>v. 17</a:t>
            </a:r>
            <a:r>
              <a:rPr lang="es-ES" dirty="0"/>
              <a:t>).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¿Qué es el Evangelio?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1096024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38600" y="0"/>
            <a:ext cx="5105400" cy="6858000"/>
          </a:xfrm>
          <a:prstGeom prst="rect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38600" cy="53874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91000" y="117693"/>
            <a:ext cx="4953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R" dirty="0" smtClean="0"/>
              <a:t>Unidad 1: Todos somos pecadores</a:t>
            </a:r>
          </a:p>
          <a:p>
            <a:pPr>
              <a:tabLst>
                <a:tab pos="1082675" algn="l"/>
              </a:tabLst>
            </a:pPr>
            <a:endParaRPr lang="en-US" dirty="0"/>
          </a:p>
          <a:p>
            <a:pPr marL="625475" indent="-392113">
              <a:buAutoNum type="arabicPeriod"/>
              <a:tabLst>
                <a:tab pos="1082675" algn="l"/>
              </a:tabLst>
            </a:pPr>
            <a:r>
              <a:rPr lang="es-PR" dirty="0" smtClean="0"/>
              <a:t>Inexcusables ante Dios</a:t>
            </a:r>
          </a:p>
          <a:p>
            <a:pPr marL="625475" indent="-392113">
              <a:buAutoNum type="arabicPeriod"/>
              <a:tabLst>
                <a:tab pos="1082675" algn="l"/>
              </a:tabLst>
            </a:pPr>
            <a:r>
              <a:rPr lang="es-PR" dirty="0" smtClean="0"/>
              <a:t>Todos seremos juzgados</a:t>
            </a:r>
          </a:p>
          <a:p>
            <a:pPr>
              <a:tabLst>
                <a:tab pos="914400" algn="l"/>
              </a:tabLst>
            </a:pPr>
            <a:endParaRPr lang="es-PR" dirty="0" smtClean="0"/>
          </a:p>
          <a:p>
            <a:pPr algn="ctr"/>
            <a:r>
              <a:rPr lang="es-PR" dirty="0" smtClean="0"/>
              <a:t>Unidad 2: El evangelio de Dios para el pecador</a:t>
            </a:r>
          </a:p>
          <a:p>
            <a:endParaRPr lang="es-PR" dirty="0" smtClean="0"/>
          </a:p>
          <a:p>
            <a:pPr marL="625475" indent="-392113">
              <a:buFont typeface="+mj-lt"/>
              <a:buAutoNum type="arabicPeriod" startAt="3"/>
              <a:tabLst>
                <a:tab pos="1082675" algn="l"/>
              </a:tabLst>
            </a:pPr>
            <a:r>
              <a:rPr lang="es-PR" dirty="0" smtClean="0"/>
              <a:t>Justificado por la fe</a:t>
            </a:r>
          </a:p>
          <a:p>
            <a:pPr marL="625475" indent="-392113">
              <a:buFont typeface="+mj-lt"/>
              <a:buAutoNum type="arabicPeriod" startAt="3"/>
              <a:tabLst>
                <a:tab pos="1082675" algn="l"/>
              </a:tabLst>
            </a:pPr>
            <a:r>
              <a:rPr lang="es-PR" dirty="0" smtClean="0"/>
              <a:t>Paz, por medio de Cristo</a:t>
            </a:r>
          </a:p>
          <a:p>
            <a:pPr marL="625475" indent="-392113">
              <a:buFont typeface="+mj-lt"/>
              <a:buAutoNum type="arabicPeriod" startAt="3"/>
              <a:tabLst>
                <a:tab pos="1082675" algn="l"/>
              </a:tabLst>
            </a:pPr>
            <a:r>
              <a:rPr lang="es-PR" dirty="0" smtClean="0"/>
              <a:t>Libertad del pecado</a:t>
            </a:r>
            <a:endParaRPr lang="es-PR" dirty="0" smtClean="0"/>
          </a:p>
          <a:p>
            <a:pPr marL="625475" indent="-392113">
              <a:buFont typeface="+mj-lt"/>
              <a:buAutoNum type="arabicPeriod" startAt="3"/>
              <a:tabLst>
                <a:tab pos="1082675" algn="l"/>
              </a:tabLst>
            </a:pPr>
            <a:r>
              <a:rPr lang="es-PR" dirty="0" smtClean="0"/>
              <a:t>Victoria en el Espíritu</a:t>
            </a:r>
            <a:endParaRPr lang="es-PR" dirty="0" smtClean="0"/>
          </a:p>
          <a:p>
            <a:pPr>
              <a:tabLst>
                <a:tab pos="914400" algn="l"/>
              </a:tabLst>
            </a:pPr>
            <a:endParaRPr lang="es-PR" dirty="0" smtClean="0"/>
          </a:p>
          <a:p>
            <a:pPr algn="ctr"/>
            <a:r>
              <a:rPr lang="es-PR" dirty="0" smtClean="0"/>
              <a:t>Unidad 3: El evangelio para todos</a:t>
            </a:r>
          </a:p>
          <a:p>
            <a:endParaRPr lang="es-PR" dirty="0" smtClean="0"/>
          </a:p>
          <a:p>
            <a:pPr marL="625475" indent="-392113">
              <a:buFont typeface="+mj-lt"/>
              <a:buAutoNum type="arabicPeriod" startAt="7"/>
              <a:tabLst>
                <a:tab pos="1082675" algn="l"/>
              </a:tabLst>
            </a:pPr>
            <a:r>
              <a:rPr lang="es-PR" dirty="0" smtClean="0"/>
              <a:t>Primero a los judíos</a:t>
            </a:r>
          </a:p>
          <a:p>
            <a:pPr marL="625475" indent="-392113">
              <a:buFont typeface="+mj-lt"/>
              <a:buAutoNum type="arabicPeriod" startAt="7"/>
              <a:tabLst>
                <a:tab pos="1082675" algn="l"/>
              </a:tabLst>
            </a:pPr>
            <a:r>
              <a:rPr lang="es-PR" dirty="0" smtClean="0"/>
              <a:t>Salvación del remanente</a:t>
            </a:r>
            <a:endParaRPr lang="es-PR" dirty="0" smtClean="0"/>
          </a:p>
          <a:p>
            <a:pPr marL="625475" indent="-392113">
              <a:buFont typeface="+mj-lt"/>
              <a:buAutoNum type="arabicPeriod" startAt="7"/>
              <a:tabLst>
                <a:tab pos="1082675" algn="l"/>
              </a:tabLst>
            </a:pPr>
            <a:r>
              <a:rPr lang="es-PR" dirty="0" smtClean="0"/>
              <a:t>También</a:t>
            </a:r>
            <a:r>
              <a:rPr lang="en-US" dirty="0" smtClean="0"/>
              <a:t> a los gentiles</a:t>
            </a:r>
            <a:endParaRPr lang="en-US" dirty="0"/>
          </a:p>
          <a:p>
            <a:pPr>
              <a:tabLst>
                <a:tab pos="914400" algn="l"/>
              </a:tabLst>
            </a:pPr>
            <a:endParaRPr lang="es-PR" dirty="0" smtClean="0"/>
          </a:p>
          <a:p>
            <a:pPr algn="ctr"/>
            <a:r>
              <a:rPr lang="es-PR" dirty="0" smtClean="0"/>
              <a:t>Unidad 4: El evangelio en acción</a:t>
            </a:r>
          </a:p>
          <a:p>
            <a:endParaRPr lang="es-PR" dirty="0" smtClean="0"/>
          </a:p>
          <a:p>
            <a:pPr marL="625475" indent="-392113">
              <a:buFont typeface="+mj-lt"/>
              <a:buAutoNum type="arabicPeriod" startAt="10"/>
              <a:tabLst>
                <a:tab pos="1082675" algn="l"/>
              </a:tabLst>
            </a:pPr>
            <a:r>
              <a:rPr lang="es-PR" dirty="0" smtClean="0"/>
              <a:t>Comprobando la voluntad de Dios</a:t>
            </a:r>
          </a:p>
          <a:p>
            <a:pPr marL="625475" indent="-392113">
              <a:buFont typeface="+mj-lt"/>
              <a:buAutoNum type="arabicPeriod" startAt="10"/>
              <a:tabLst>
                <a:tab pos="1082675" algn="l"/>
              </a:tabLst>
            </a:pPr>
            <a:r>
              <a:rPr lang="es-PR" dirty="0" smtClean="0"/>
              <a:t>Sumisión a las autoridades</a:t>
            </a:r>
          </a:p>
          <a:p>
            <a:pPr marL="625475" indent="-392113">
              <a:buFont typeface="+mj-lt"/>
              <a:buAutoNum type="arabicPeriod" startAt="10"/>
              <a:tabLst>
                <a:tab pos="1082675" algn="l"/>
              </a:tabLst>
            </a:pPr>
            <a:r>
              <a:rPr lang="es-PR" dirty="0" smtClean="0"/>
              <a:t>Siendo comprensivo con el hermano</a:t>
            </a:r>
          </a:p>
          <a:p>
            <a:pPr marL="625475" indent="-392113">
              <a:buFont typeface="+mj-lt"/>
              <a:buAutoNum type="arabicPeriod" startAt="10"/>
              <a:tabLst>
                <a:tab pos="1082675" algn="l"/>
              </a:tabLst>
            </a:pPr>
            <a:r>
              <a:rPr lang="es-PR" dirty="0" smtClean="0"/>
              <a:t>Misionero en acción</a:t>
            </a:r>
            <a:endParaRPr lang="es-PR" dirty="0"/>
          </a:p>
        </p:txBody>
      </p:sp>
      <p:sp>
        <p:nvSpPr>
          <p:cNvPr id="6" name="TextBox 5"/>
          <p:cNvSpPr txBox="1"/>
          <p:nvPr/>
        </p:nvSpPr>
        <p:spPr>
          <a:xfrm>
            <a:off x="137955" y="5715000"/>
            <a:ext cx="3824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EL Expositor </a:t>
            </a:r>
            <a:r>
              <a:rPr lang="en-US" dirty="0" err="1" smtClean="0"/>
              <a:t>Bíblico</a:t>
            </a:r>
            <a:r>
              <a:rPr lang="en-US" dirty="0" smtClean="0"/>
              <a:t>: La </a:t>
            </a:r>
            <a:r>
              <a:rPr lang="en-US" dirty="0" err="1" smtClean="0"/>
              <a:t>Biblia</a:t>
            </a:r>
            <a:r>
              <a:rPr lang="en-US" dirty="0" smtClean="0"/>
              <a:t> </a:t>
            </a:r>
            <a:r>
              <a:rPr lang="en-US" dirty="0" err="1" smtClean="0"/>
              <a:t>Libro</a:t>
            </a:r>
            <a:r>
              <a:rPr lang="en-US" dirty="0" smtClean="0"/>
              <a:t> </a:t>
            </a:r>
          </a:p>
          <a:p>
            <a:pPr algn="ctr"/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Libro</a:t>
            </a:r>
            <a:r>
              <a:rPr lang="en-US" dirty="0" smtClean="0"/>
              <a:t>, Vol. 6.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3436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8077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El hombre </a:t>
            </a:r>
            <a:r>
              <a:rPr lang="es-PR" dirty="0"/>
              <a:t>es</a:t>
            </a:r>
            <a:r>
              <a:rPr lang="en-US" dirty="0"/>
              <a:t> inexcusable ante </a:t>
            </a:r>
            <a:r>
              <a:rPr lang="en-US" dirty="0" smtClean="0"/>
              <a:t>Dios </a:t>
            </a:r>
            <a:r>
              <a:rPr lang="es-PR" dirty="0" smtClean="0"/>
              <a:t>(Romanos </a:t>
            </a:r>
            <a:r>
              <a:rPr lang="es-PR" dirty="0"/>
              <a:t>1:18-23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38350"/>
            <a:ext cx="6019800" cy="45148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“Porque la ira de Dios se revela desde el cielo contra toda impiedad e injusticia de los hombres que detienen con injusticia la verdad</a:t>
            </a:r>
            <a:r>
              <a:rPr lang="es-ES" dirty="0" smtClean="0"/>
              <a:t>; porque </a:t>
            </a:r>
            <a:r>
              <a:rPr lang="es-ES" dirty="0"/>
              <a:t>lo que de Dios se conoce les es manifiesto, pues Dios se lo manifestó</a:t>
            </a:r>
            <a:r>
              <a:rPr lang="es-ES" dirty="0" smtClean="0"/>
              <a:t>. Porque </a:t>
            </a:r>
            <a:r>
              <a:rPr lang="es-ES" dirty="0"/>
              <a:t>las cosas invisibles de él, su eterno poder y deidad, se hacen claramente visibles desde la creación del mundo, siendo entendidas por medio de las cosas hechas, de modo que no tienen excusa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8077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El hombre </a:t>
            </a:r>
            <a:r>
              <a:rPr lang="es-PR" dirty="0"/>
              <a:t>es</a:t>
            </a:r>
            <a:r>
              <a:rPr lang="en-US" dirty="0"/>
              <a:t> inexcusable ante </a:t>
            </a:r>
            <a:r>
              <a:rPr lang="en-US" dirty="0" smtClean="0"/>
              <a:t>Dios </a:t>
            </a:r>
            <a:r>
              <a:rPr lang="es-PR" dirty="0" smtClean="0"/>
              <a:t>(Romanos </a:t>
            </a:r>
            <a:r>
              <a:rPr lang="es-PR" dirty="0"/>
              <a:t>1:18-23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2310919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Pues </a:t>
            </a:r>
            <a:r>
              <a:rPr lang="es-ES" dirty="0"/>
              <a:t>habiendo conocido a Dios, no le glorificaron como a Dios, ni le dieron gracias, sino que se envanecieron en sus razonamientos, y su necio corazón fue entenebrecido</a:t>
            </a:r>
            <a:r>
              <a:rPr lang="es-ES" dirty="0" smtClean="0"/>
              <a:t>. Profesando </a:t>
            </a:r>
            <a:r>
              <a:rPr lang="es-ES" dirty="0"/>
              <a:t>ser sabios, se hicieron necios</a:t>
            </a:r>
            <a:r>
              <a:rPr lang="es-ES" dirty="0" smtClean="0"/>
              <a:t>, y </a:t>
            </a:r>
            <a:r>
              <a:rPr lang="es-ES" dirty="0"/>
              <a:t>cambiaron la gloria del Dios incorruptible en semejanza de imagen de hombre corruptible, de aves, de cuadrúpedos y de reptiles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8077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El hombre </a:t>
            </a:r>
            <a:r>
              <a:rPr lang="es-PR" dirty="0"/>
              <a:t>es</a:t>
            </a:r>
            <a:r>
              <a:rPr lang="en-US" dirty="0"/>
              <a:t> inexcusable ante </a:t>
            </a:r>
            <a:r>
              <a:rPr lang="en-US" dirty="0" smtClean="0"/>
              <a:t>Dios </a:t>
            </a:r>
            <a:r>
              <a:rPr lang="es-PR" dirty="0" smtClean="0"/>
              <a:t>(Romanos </a:t>
            </a:r>
            <a:r>
              <a:rPr lang="es-PR" dirty="0"/>
              <a:t>1:18-23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6379410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458200" cy="4495800"/>
          </a:xfrm>
        </p:spPr>
        <p:txBody>
          <a:bodyPr/>
          <a:lstStyle/>
          <a:p>
            <a:r>
              <a:rPr lang="es-ES" dirty="0" smtClean="0"/>
              <a:t>Palabras importantes</a:t>
            </a:r>
          </a:p>
          <a:p>
            <a:pPr lvl="1"/>
            <a:r>
              <a:rPr lang="es-ES" dirty="0" smtClean="0">
                <a:solidFill>
                  <a:srgbClr val="CC0000"/>
                </a:solidFill>
              </a:rPr>
              <a:t>Ira </a:t>
            </a:r>
            <a:r>
              <a:rPr lang="es-ES" dirty="0">
                <a:solidFill>
                  <a:srgbClr val="CC0000"/>
                </a:solidFill>
              </a:rPr>
              <a:t>de Dios</a:t>
            </a:r>
            <a:r>
              <a:rPr lang="es-ES" dirty="0"/>
              <a:t>: Es la ira justa y legítima de Dios contra todo lo que tuerce o distorsiona sus propósitos, y que en consecuencia quebranta y </a:t>
            </a:r>
            <a:r>
              <a:rPr lang="es-ES" dirty="0" smtClean="0"/>
              <a:t>ofende </a:t>
            </a:r>
            <a:r>
              <a:rPr lang="es-ES" dirty="0"/>
              <a:t>su carácter santo y </a:t>
            </a:r>
            <a:r>
              <a:rPr lang="es-ES" dirty="0" smtClean="0"/>
              <a:t>recto.</a:t>
            </a:r>
          </a:p>
          <a:p>
            <a:pPr lvl="1"/>
            <a:r>
              <a:rPr lang="es-ES" dirty="0" smtClean="0">
                <a:solidFill>
                  <a:srgbClr val="CC0000"/>
                </a:solidFill>
              </a:rPr>
              <a:t>Impiedad</a:t>
            </a:r>
            <a:r>
              <a:rPr lang="es-ES" dirty="0"/>
              <a:t>: Falta de reverencia para con Dios, tanto en términos de rebeldía como de indiferencia</a:t>
            </a:r>
            <a:r>
              <a:rPr lang="es-ES" dirty="0" smtClean="0"/>
              <a:t>. (</a:t>
            </a:r>
            <a:r>
              <a:rPr lang="es-ES" dirty="0" err="1" smtClean="0"/>
              <a:t>Hayford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8077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El hombre </a:t>
            </a:r>
            <a:r>
              <a:rPr lang="es-PR" dirty="0"/>
              <a:t>es</a:t>
            </a:r>
            <a:r>
              <a:rPr lang="en-US" dirty="0"/>
              <a:t> inexcusable ante </a:t>
            </a:r>
            <a:r>
              <a:rPr lang="en-US" dirty="0" smtClean="0"/>
              <a:t>Dios </a:t>
            </a:r>
            <a:r>
              <a:rPr lang="es-PR" dirty="0" smtClean="0"/>
              <a:t>(Romanos </a:t>
            </a:r>
            <a:r>
              <a:rPr lang="es-PR" dirty="0"/>
              <a:t>1:18-23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9142156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458200" cy="4495800"/>
          </a:xfrm>
        </p:spPr>
        <p:txBody>
          <a:bodyPr/>
          <a:lstStyle/>
          <a:p>
            <a:r>
              <a:rPr lang="es-ES" dirty="0" smtClean="0"/>
              <a:t>Palabras importantes</a:t>
            </a:r>
          </a:p>
          <a:p>
            <a:pPr lvl="1"/>
            <a:r>
              <a:rPr lang="es-ES" dirty="0" smtClean="0">
                <a:solidFill>
                  <a:srgbClr val="CC0000"/>
                </a:solidFill>
              </a:rPr>
              <a:t>Injusticia</a:t>
            </a:r>
            <a:r>
              <a:rPr lang="es-ES" dirty="0"/>
              <a:t>: Los actos de injusticia cometidos por los seres humanos en sus relaciones interpersonales.</a:t>
            </a:r>
          </a:p>
          <a:p>
            <a:pPr lvl="1"/>
            <a:r>
              <a:rPr lang="es-ES" dirty="0">
                <a:solidFill>
                  <a:srgbClr val="CC0000"/>
                </a:solidFill>
              </a:rPr>
              <a:t>Detener la verdad</a:t>
            </a:r>
            <a:r>
              <a:rPr lang="es-ES" dirty="0"/>
              <a:t>: «Reprimir», racionalizar o tratar de excusar u ocultar la verdad acerca de uno mismo, de los demás, de Dios o de cualquier otra </a:t>
            </a:r>
            <a:r>
              <a:rPr lang="es-ES" dirty="0" smtClean="0"/>
              <a:t>cosa. (</a:t>
            </a:r>
            <a:r>
              <a:rPr lang="es-ES" dirty="0" err="1" smtClean="0"/>
              <a:t>Hayford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8077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El hombre </a:t>
            </a:r>
            <a:r>
              <a:rPr lang="es-PR" dirty="0"/>
              <a:t>es</a:t>
            </a:r>
            <a:r>
              <a:rPr lang="en-US" dirty="0"/>
              <a:t> inexcusable ante </a:t>
            </a:r>
            <a:r>
              <a:rPr lang="en-US" dirty="0" smtClean="0"/>
              <a:t>Dios </a:t>
            </a:r>
            <a:r>
              <a:rPr lang="es-PR" dirty="0" smtClean="0"/>
              <a:t>(Romanos </a:t>
            </a:r>
            <a:r>
              <a:rPr lang="es-PR" dirty="0"/>
              <a:t>1:18-23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8581564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/>
              <a:t>La ira de Dios sobre los gentiles</a:t>
            </a:r>
          </a:p>
          <a:p>
            <a:pPr lvl="1"/>
            <a:r>
              <a:rPr lang="es-ES" dirty="0"/>
              <a:t>Los </a:t>
            </a:r>
            <a:r>
              <a:rPr lang="es-ES" dirty="0">
                <a:solidFill>
                  <a:schemeClr val="tx2"/>
                </a:solidFill>
              </a:rPr>
              <a:t>vv. 18, 19 </a:t>
            </a:r>
            <a:r>
              <a:rPr lang="es-ES" dirty="0"/>
              <a:t>sirven de “encabezamiento” a la totalidad de </a:t>
            </a:r>
            <a:r>
              <a:rPr lang="es-ES" dirty="0" smtClean="0">
                <a:solidFill>
                  <a:schemeClr val="tx2"/>
                </a:solidFill>
              </a:rPr>
              <a:t>1:18–3:20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La </a:t>
            </a:r>
            <a:r>
              <a:rPr lang="es-ES" dirty="0"/>
              <a:t>ira de Dios cae sobre </a:t>
            </a:r>
            <a:r>
              <a:rPr lang="es-ES" dirty="0" smtClean="0"/>
              <a:t>todos </a:t>
            </a:r>
            <a:r>
              <a:rPr lang="es-ES" dirty="0"/>
              <a:t>los seres humanos que no siguen la verdad de la manera en que Dios se la ha revelado. </a:t>
            </a:r>
            <a:endParaRPr lang="es-ES" dirty="0" smtClean="0"/>
          </a:p>
          <a:p>
            <a:pPr lvl="1"/>
            <a:r>
              <a:rPr lang="es-ES" dirty="0" smtClean="0"/>
              <a:t>Algunos tienen </a:t>
            </a:r>
            <a:r>
              <a:rPr lang="es-ES" dirty="0"/>
              <a:t>dificultades para conciliar </a:t>
            </a:r>
            <a:r>
              <a:rPr lang="es-ES" dirty="0" smtClean="0"/>
              <a:t>la </a:t>
            </a:r>
            <a:r>
              <a:rPr lang="es-ES" dirty="0"/>
              <a:t>ira con </a:t>
            </a:r>
            <a:r>
              <a:rPr lang="es-ES" dirty="0" smtClean="0"/>
              <a:t>Dios, </a:t>
            </a:r>
            <a:r>
              <a:rPr lang="es-ES" dirty="0"/>
              <a:t>pero la realidad es que la Biblia constantemente lo describe como un Dios que actúa en juicio sobre el pecado</a:t>
            </a:r>
            <a:r>
              <a:rPr lang="es-ES" dirty="0" smtClean="0"/>
              <a:t>. (Carson)</a:t>
            </a:r>
            <a:endParaRPr lang="es-E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8077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El hombre </a:t>
            </a:r>
            <a:r>
              <a:rPr lang="es-PR" dirty="0"/>
              <a:t>es</a:t>
            </a:r>
            <a:r>
              <a:rPr lang="en-US" dirty="0"/>
              <a:t> inexcusable ante </a:t>
            </a:r>
            <a:r>
              <a:rPr lang="en-US" dirty="0" smtClean="0"/>
              <a:t>Dios </a:t>
            </a:r>
            <a:r>
              <a:rPr lang="es-PR" dirty="0" smtClean="0"/>
              <a:t>(Romanos </a:t>
            </a:r>
            <a:r>
              <a:rPr lang="es-PR" dirty="0"/>
              <a:t>1:18-23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7749100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Ejemplos de la </a:t>
            </a:r>
            <a:r>
              <a:rPr lang="es-ES" dirty="0"/>
              <a:t>ira de Dios </a:t>
            </a:r>
            <a:r>
              <a:rPr lang="es-ES" dirty="0" smtClean="0"/>
              <a:t>en </a:t>
            </a:r>
            <a:r>
              <a:rPr lang="es-ES" dirty="0" smtClean="0">
                <a:solidFill>
                  <a:schemeClr val="tx2"/>
                </a:solidFill>
              </a:rPr>
              <a:t>AT </a:t>
            </a:r>
            <a:r>
              <a:rPr lang="es-ES" dirty="0" smtClean="0"/>
              <a:t>a </a:t>
            </a:r>
            <a:r>
              <a:rPr lang="es-ES" dirty="0"/>
              <a:t>causa del pecado </a:t>
            </a:r>
            <a:endParaRPr lang="es-ES" dirty="0" smtClean="0"/>
          </a:p>
          <a:p>
            <a:pPr lvl="1"/>
            <a:r>
              <a:rPr lang="es-ES" dirty="0"/>
              <a:t>“Y con la grandeza de tu poder has derribado a los que se levantaron contra ti. Enviaste tu ira; los consumió como a hojarasca.” (</a:t>
            </a:r>
            <a:r>
              <a:rPr lang="es-ES" dirty="0">
                <a:solidFill>
                  <a:schemeClr val="tx2"/>
                </a:solidFill>
              </a:rPr>
              <a:t>Éxodo </a:t>
            </a:r>
            <a:r>
              <a:rPr lang="es-ES" dirty="0" smtClean="0">
                <a:solidFill>
                  <a:schemeClr val="tx2"/>
                </a:solidFill>
              </a:rPr>
              <a:t>15.7</a:t>
            </a:r>
            <a:r>
              <a:rPr lang="es-ES" dirty="0" smtClean="0"/>
              <a:t>) </a:t>
            </a:r>
            <a:endParaRPr lang="es-ES" dirty="0"/>
          </a:p>
          <a:p>
            <a:pPr lvl="1"/>
            <a:r>
              <a:rPr lang="es-ES" dirty="0"/>
              <a:t>“Ahora, pues, déjame que se encienda mi ira en ellos, y los consuma; y de ti yo haré una nación grande.” (</a:t>
            </a:r>
            <a:r>
              <a:rPr lang="es-ES" dirty="0">
                <a:solidFill>
                  <a:schemeClr val="tx2"/>
                </a:solidFill>
              </a:rPr>
              <a:t>Éxodo 32.10, RVR60</a:t>
            </a:r>
            <a:r>
              <a:rPr lang="es-ES" dirty="0"/>
              <a:t>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8077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El hombre </a:t>
            </a:r>
            <a:r>
              <a:rPr lang="es-PR" dirty="0"/>
              <a:t>es</a:t>
            </a:r>
            <a:r>
              <a:rPr lang="en-US" dirty="0"/>
              <a:t> inexcusable ante </a:t>
            </a:r>
            <a:r>
              <a:rPr lang="en-US" dirty="0" smtClean="0"/>
              <a:t>Dios </a:t>
            </a:r>
            <a:r>
              <a:rPr lang="es-PR" dirty="0" smtClean="0"/>
              <a:t>(Romanos </a:t>
            </a:r>
            <a:r>
              <a:rPr lang="es-PR" dirty="0"/>
              <a:t>1:18-23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6946762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Ejemplos de la </a:t>
            </a:r>
            <a:r>
              <a:rPr lang="es-ES" dirty="0"/>
              <a:t>ira de Dios </a:t>
            </a:r>
            <a:r>
              <a:rPr lang="es-ES" dirty="0" smtClean="0"/>
              <a:t>en </a:t>
            </a:r>
            <a:r>
              <a:rPr lang="es-ES" dirty="0" smtClean="0">
                <a:solidFill>
                  <a:schemeClr val="tx2"/>
                </a:solidFill>
              </a:rPr>
              <a:t>AT </a:t>
            </a:r>
            <a:r>
              <a:rPr lang="es-ES" dirty="0" smtClean="0"/>
              <a:t>a </a:t>
            </a:r>
            <a:r>
              <a:rPr lang="es-ES" dirty="0"/>
              <a:t>causa del pecado </a:t>
            </a:r>
            <a:endParaRPr lang="es-ES" dirty="0" smtClean="0"/>
          </a:p>
          <a:p>
            <a:pPr lvl="1"/>
            <a:r>
              <a:rPr lang="es-ES" dirty="0"/>
              <a:t>“Aconteció que el pueblo se quejó a oídos de Jehová; y lo oyó Jehová, y ardió su ira, y se encendió en ellos fuego de Jehová, y consumió uno de los extremos del campamento.” (</a:t>
            </a:r>
            <a:r>
              <a:rPr lang="es-ES" dirty="0">
                <a:solidFill>
                  <a:schemeClr val="tx2"/>
                </a:solidFill>
              </a:rPr>
              <a:t>Números 11.1, RVR60</a:t>
            </a:r>
            <a:r>
              <a:rPr lang="es-E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8077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El hombre </a:t>
            </a:r>
            <a:r>
              <a:rPr lang="es-PR" dirty="0"/>
              <a:t>es</a:t>
            </a:r>
            <a:r>
              <a:rPr lang="en-US" dirty="0"/>
              <a:t> inexcusable ante </a:t>
            </a:r>
            <a:r>
              <a:rPr lang="en-US" dirty="0" smtClean="0"/>
              <a:t>Dios </a:t>
            </a:r>
            <a:r>
              <a:rPr lang="es-PR" dirty="0" smtClean="0"/>
              <a:t>(Romanos </a:t>
            </a:r>
            <a:r>
              <a:rPr lang="es-PR" dirty="0"/>
              <a:t>1:18-23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2008599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pPr marL="342900" lvl="1" indent="-342900">
              <a:buClr>
                <a:schemeClr val="folHlink"/>
              </a:buClr>
              <a:buSzPct val="60000"/>
            </a:pPr>
            <a:r>
              <a:rPr lang="es-ES" sz="3200" dirty="0" smtClean="0"/>
              <a:t>El </a:t>
            </a:r>
            <a:r>
              <a:rPr lang="es-ES" sz="3200" dirty="0">
                <a:solidFill>
                  <a:schemeClr val="tx2"/>
                </a:solidFill>
              </a:rPr>
              <a:t>NT </a:t>
            </a:r>
            <a:r>
              <a:rPr lang="es-ES" sz="3200" dirty="0"/>
              <a:t>predice un tiempo cuando la expresión final de la ira de Dios habrá de caer sobre la humanidad </a:t>
            </a:r>
            <a:r>
              <a:rPr lang="es-ES" sz="3200" dirty="0" smtClean="0"/>
              <a:t>rebelde. </a:t>
            </a:r>
            <a:r>
              <a:rPr lang="es-ES" sz="3200" dirty="0"/>
              <a:t>(Carson)</a:t>
            </a:r>
          </a:p>
          <a:p>
            <a:pPr lvl="1"/>
            <a:r>
              <a:rPr lang="es-ES" dirty="0"/>
              <a:t>“Pero por tu dureza y por tu corazón no arrepentido, atesoras para ti mismo ira para el día de la ira y de la revelación del justo juicio de Dios,” (</a:t>
            </a:r>
            <a:r>
              <a:rPr lang="es-ES" dirty="0">
                <a:solidFill>
                  <a:schemeClr val="tx2"/>
                </a:solidFill>
              </a:rPr>
              <a:t>Romanos 2.5, RVR60</a:t>
            </a:r>
            <a:r>
              <a:rPr lang="es-ES" dirty="0"/>
              <a:t>) </a:t>
            </a:r>
          </a:p>
          <a:p>
            <a:pPr lvl="1"/>
            <a:r>
              <a:rPr lang="es-ES" dirty="0"/>
              <a:t>“Pues mucho más, estando ya justificados en su sangre, por él seremos salvos de la ira.” (</a:t>
            </a:r>
            <a:r>
              <a:rPr lang="es-ES" dirty="0">
                <a:solidFill>
                  <a:schemeClr val="tx2"/>
                </a:solidFill>
              </a:rPr>
              <a:t>Romanos 5.9, RVR60</a:t>
            </a:r>
            <a:r>
              <a:rPr lang="es-E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8077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El hombre </a:t>
            </a:r>
            <a:r>
              <a:rPr lang="es-PR" dirty="0"/>
              <a:t>es</a:t>
            </a:r>
            <a:r>
              <a:rPr lang="en-US" dirty="0"/>
              <a:t> inexcusable ante </a:t>
            </a:r>
            <a:r>
              <a:rPr lang="en-US" dirty="0" smtClean="0"/>
              <a:t>Dios </a:t>
            </a:r>
            <a:r>
              <a:rPr lang="es-PR" dirty="0" smtClean="0"/>
              <a:t>(Romanos </a:t>
            </a:r>
            <a:r>
              <a:rPr lang="es-PR" dirty="0"/>
              <a:t>1:18-23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0424584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pPr marL="342900" lvl="1" indent="-342900">
              <a:buClr>
                <a:schemeClr val="folHlink"/>
              </a:buClr>
              <a:buSzPct val="60000"/>
            </a:pPr>
            <a:r>
              <a:rPr lang="es-ES" sz="3200" dirty="0" smtClean="0"/>
              <a:t>El </a:t>
            </a:r>
            <a:r>
              <a:rPr lang="es-ES" sz="3200" dirty="0">
                <a:solidFill>
                  <a:schemeClr val="tx2"/>
                </a:solidFill>
              </a:rPr>
              <a:t>NT </a:t>
            </a:r>
            <a:r>
              <a:rPr lang="es-ES" sz="3200" dirty="0"/>
              <a:t>predice un tiempo cuando la expresión final de la ira de Dios habrá de caer sobre la humanidad </a:t>
            </a:r>
            <a:r>
              <a:rPr lang="es-ES" sz="3200" dirty="0" smtClean="0"/>
              <a:t>rebelde. </a:t>
            </a:r>
            <a:r>
              <a:rPr lang="es-ES" sz="3200" dirty="0"/>
              <a:t>(Carson)</a:t>
            </a:r>
          </a:p>
          <a:p>
            <a:pPr lvl="1"/>
            <a:r>
              <a:rPr lang="es-ES" dirty="0"/>
              <a:t>“cosas por las cuales la ira de Dios viene sobre los hijos de desobediencia,” (</a:t>
            </a:r>
            <a:r>
              <a:rPr lang="es-ES" dirty="0">
                <a:solidFill>
                  <a:schemeClr val="tx2"/>
                </a:solidFill>
              </a:rPr>
              <a:t>Colosenses </a:t>
            </a:r>
            <a:r>
              <a:rPr lang="es-ES" dirty="0" smtClean="0">
                <a:solidFill>
                  <a:schemeClr val="tx2"/>
                </a:solidFill>
              </a:rPr>
              <a:t>3.6</a:t>
            </a:r>
            <a:r>
              <a:rPr lang="es-ES" dirty="0" smtClean="0"/>
              <a:t>) </a:t>
            </a:r>
            <a:endParaRPr lang="es-ES" dirty="0"/>
          </a:p>
          <a:p>
            <a:pPr lvl="1"/>
            <a:r>
              <a:rPr lang="es-ES" dirty="0" smtClean="0"/>
              <a:t>“</a:t>
            </a:r>
            <a:r>
              <a:rPr lang="es-ES" dirty="0"/>
              <a:t>Porque no nos ha puesto Dios para ira, sino para alcanzar salvación por medio de nuestro Señor Jesucristo,” (</a:t>
            </a:r>
            <a:r>
              <a:rPr lang="es-ES" dirty="0">
                <a:solidFill>
                  <a:schemeClr val="tx2"/>
                </a:solidFill>
              </a:rPr>
              <a:t>1 Tesalonicenses 5.9, RVR60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8077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El hombre </a:t>
            </a:r>
            <a:r>
              <a:rPr lang="es-PR" dirty="0"/>
              <a:t>es</a:t>
            </a:r>
            <a:r>
              <a:rPr lang="en-US" dirty="0"/>
              <a:t> inexcusable ante </a:t>
            </a:r>
            <a:r>
              <a:rPr lang="en-US" dirty="0" smtClean="0"/>
              <a:t>Dios </a:t>
            </a:r>
            <a:r>
              <a:rPr lang="es-PR" dirty="0" smtClean="0"/>
              <a:t>(Romanos </a:t>
            </a:r>
            <a:r>
              <a:rPr lang="es-PR" dirty="0"/>
              <a:t>1:18-23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8957079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576558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Romanos</a:t>
            </a:r>
          </a:p>
          <a:p>
            <a:pPr lvl="1" eaLnBrk="1" hangingPunct="1"/>
            <a:r>
              <a:rPr lang="es-PR" dirty="0" smtClean="0"/>
              <a:t>1:1-32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1:18-32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383970"/>
            <a:ext cx="3377209" cy="385966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sz="3200" dirty="0" smtClean="0"/>
              <a:t>(</a:t>
            </a:r>
            <a:r>
              <a:rPr lang="es-ES" sz="3200" dirty="0" smtClean="0">
                <a:solidFill>
                  <a:schemeClr val="tx2"/>
                </a:solidFill>
              </a:rPr>
              <a:t>v.20</a:t>
            </a:r>
            <a:r>
              <a:rPr lang="es-ES" sz="3200" dirty="0" smtClean="0"/>
              <a:t>) </a:t>
            </a:r>
            <a:r>
              <a:rPr lang="es-ES" dirty="0"/>
              <a:t>Pablo demuestra que el problema de la incredulidad del hombre no es por la falta de evidencias.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existencia de Dios se ha revelado con pruebas abundantes. </a:t>
            </a:r>
            <a:endParaRPr lang="es-ES" dirty="0" smtClean="0"/>
          </a:p>
          <a:p>
            <a:pPr lvl="1"/>
            <a:r>
              <a:rPr lang="es-ES" dirty="0" smtClean="0"/>
              <a:t>Para </a:t>
            </a:r>
            <a:r>
              <a:rPr lang="es-ES" dirty="0"/>
              <a:t>hacer hincapié en el peso de este argumento, se repiten varias veces las palabras </a:t>
            </a:r>
            <a:r>
              <a:rPr lang="es-ES" dirty="0">
                <a:solidFill>
                  <a:srgbClr val="CC0000"/>
                </a:solidFill>
              </a:rPr>
              <a:t>“conocer”</a:t>
            </a:r>
            <a:r>
              <a:rPr lang="es-ES" dirty="0"/>
              <a:t>, </a:t>
            </a:r>
            <a:r>
              <a:rPr lang="es-ES" dirty="0">
                <a:solidFill>
                  <a:srgbClr val="CC0000"/>
                </a:solidFill>
              </a:rPr>
              <a:t>“manifestar”</a:t>
            </a:r>
            <a:r>
              <a:rPr lang="es-ES" dirty="0"/>
              <a:t>, </a:t>
            </a:r>
            <a:r>
              <a:rPr lang="es-ES" dirty="0">
                <a:solidFill>
                  <a:srgbClr val="CC0000"/>
                </a:solidFill>
              </a:rPr>
              <a:t>“visible” </a:t>
            </a:r>
            <a:r>
              <a:rPr lang="es-ES" dirty="0"/>
              <a:t>y </a:t>
            </a:r>
            <a:r>
              <a:rPr lang="es-ES" dirty="0">
                <a:solidFill>
                  <a:srgbClr val="CC0000"/>
                </a:solidFill>
              </a:rPr>
              <a:t>“entender</a:t>
            </a:r>
            <a:r>
              <a:rPr lang="es-ES" dirty="0" smtClean="0">
                <a:solidFill>
                  <a:srgbClr val="CC0000"/>
                </a:solidFill>
              </a:rPr>
              <a:t>”</a:t>
            </a:r>
            <a:r>
              <a:rPr lang="es-ES" dirty="0" smtClean="0"/>
              <a:t>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8077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El hombre </a:t>
            </a:r>
            <a:r>
              <a:rPr lang="es-PR" dirty="0"/>
              <a:t>es</a:t>
            </a:r>
            <a:r>
              <a:rPr lang="en-US" dirty="0"/>
              <a:t> inexcusable ante </a:t>
            </a:r>
            <a:r>
              <a:rPr lang="en-US" dirty="0" smtClean="0"/>
              <a:t>Dios </a:t>
            </a:r>
            <a:r>
              <a:rPr lang="es-PR" dirty="0" smtClean="0"/>
              <a:t>(Romanos </a:t>
            </a:r>
            <a:r>
              <a:rPr lang="es-PR" dirty="0"/>
              <a:t>1:18-23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1271081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/>
              <a:t>Dios se manifiesta claramente a través de la creación. </a:t>
            </a:r>
            <a:endParaRPr lang="es-ES" dirty="0" smtClean="0"/>
          </a:p>
          <a:p>
            <a:pPr lvl="1"/>
            <a:r>
              <a:rPr lang="es-ES" dirty="0" smtClean="0"/>
              <a:t>Nadie </a:t>
            </a:r>
            <a:r>
              <a:rPr lang="es-ES" dirty="0"/>
              <a:t>podrá justificarse delante de El diciendo que no sabía la verdad acerca de Su existencia y autoridad.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problema es que los hombres no buscan la </a:t>
            </a:r>
            <a:r>
              <a:rPr lang="es-ES" dirty="0" smtClean="0"/>
              <a:t>verdad. Por </a:t>
            </a:r>
            <a:r>
              <a:rPr lang="es-ES" dirty="0"/>
              <a:t>lo tanto, al enfrentarse a Dios en el día del juicio, no tendrán ninguna excusa. </a:t>
            </a:r>
            <a:endParaRPr lang="es-ES" dirty="0" smtClean="0"/>
          </a:p>
          <a:p>
            <a:pPr lvl="1"/>
            <a:r>
              <a:rPr lang="es-ES" dirty="0" smtClean="0"/>
              <a:t>Pedro </a:t>
            </a:r>
            <a:r>
              <a:rPr lang="es-ES" dirty="0"/>
              <a:t>dice que ignoran </a:t>
            </a:r>
            <a:r>
              <a:rPr lang="es-ES" i="1" dirty="0"/>
              <a:t>voluntariamente la verdad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2 </a:t>
            </a:r>
            <a:r>
              <a:rPr lang="es-ES" dirty="0" err="1">
                <a:solidFill>
                  <a:schemeClr val="tx2"/>
                </a:solidFill>
              </a:rPr>
              <a:t>Ped</a:t>
            </a:r>
            <a:r>
              <a:rPr lang="es-ES" dirty="0">
                <a:solidFill>
                  <a:schemeClr val="tx2"/>
                </a:solidFill>
              </a:rPr>
              <a:t>. 3:5</a:t>
            </a:r>
            <a:r>
              <a:rPr lang="es-ES" dirty="0" smtClean="0"/>
              <a:t>).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8077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El hombre </a:t>
            </a:r>
            <a:r>
              <a:rPr lang="es-PR" dirty="0"/>
              <a:t>es</a:t>
            </a:r>
            <a:r>
              <a:rPr lang="en-US" dirty="0"/>
              <a:t> inexcusable ante </a:t>
            </a:r>
            <a:r>
              <a:rPr lang="en-US" dirty="0" smtClean="0"/>
              <a:t>Dios </a:t>
            </a:r>
            <a:r>
              <a:rPr lang="es-PR" dirty="0" smtClean="0"/>
              <a:t>(Romanos </a:t>
            </a:r>
            <a:r>
              <a:rPr lang="es-PR" dirty="0"/>
              <a:t>1:18-23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5574028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/>
              <a:t>No le glorificaron como a Dios (</a:t>
            </a:r>
            <a:r>
              <a:rPr lang="es-ES" dirty="0">
                <a:solidFill>
                  <a:schemeClr val="tx2"/>
                </a:solidFill>
              </a:rPr>
              <a:t>vv. 21–23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Pensamientos </a:t>
            </a:r>
            <a:r>
              <a:rPr lang="es-ES" dirty="0"/>
              <a:t>vanos y el razonamiento </a:t>
            </a:r>
            <a:r>
              <a:rPr lang="es-ES" smtClean="0"/>
              <a:t>necio – se </a:t>
            </a:r>
            <a:r>
              <a:rPr lang="es-ES" dirty="0" smtClean="0"/>
              <a:t>alejaron </a:t>
            </a:r>
            <a:r>
              <a:rPr lang="es-ES" dirty="0"/>
              <a:t>de la verdad y se volvieran a las mentiras. </a:t>
            </a:r>
            <a:endParaRPr lang="es-ES" dirty="0" smtClean="0"/>
          </a:p>
          <a:p>
            <a:pPr lvl="1"/>
            <a:r>
              <a:rPr lang="es-ES" dirty="0" smtClean="0"/>
              <a:t>Indiferencia + ingratitud = ignorancia</a:t>
            </a:r>
          </a:p>
          <a:p>
            <a:pPr lvl="1"/>
            <a:r>
              <a:rPr lang="es-ES" dirty="0" smtClean="0"/>
              <a:t>La </a:t>
            </a:r>
            <a:r>
              <a:rPr lang="es-ES" dirty="0"/>
              <a:t>gente de hoy se postra ante los filósofos griegos y romanos, y honra más su palabra que la Palabra de Dios; pero Pablo llama a todas estas filosofías «imaginación de hombres» y «tiempos de ignorancia» (</a:t>
            </a:r>
            <a:r>
              <a:rPr lang="es-ES" dirty="0" err="1">
                <a:solidFill>
                  <a:schemeClr val="tx2"/>
                </a:solidFill>
              </a:rPr>
              <a:t>Hch</a:t>
            </a:r>
            <a:r>
              <a:rPr lang="es-ES" dirty="0">
                <a:solidFill>
                  <a:schemeClr val="tx2"/>
                </a:solidFill>
              </a:rPr>
              <a:t> 17.30</a:t>
            </a:r>
            <a:r>
              <a:rPr lang="es-ES" dirty="0"/>
              <a:t>). </a:t>
            </a:r>
            <a:r>
              <a:rPr lang="es-ES" dirty="0" smtClean="0"/>
              <a:t>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8077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El hombre </a:t>
            </a:r>
            <a:r>
              <a:rPr lang="es-PR" dirty="0"/>
              <a:t>es</a:t>
            </a:r>
            <a:r>
              <a:rPr lang="en-US" dirty="0"/>
              <a:t> inexcusable ante </a:t>
            </a:r>
            <a:r>
              <a:rPr lang="en-US" dirty="0" smtClean="0"/>
              <a:t>Dios </a:t>
            </a:r>
            <a:r>
              <a:rPr lang="es-PR" dirty="0" smtClean="0"/>
              <a:t>(Romanos </a:t>
            </a:r>
            <a:r>
              <a:rPr lang="es-PR" dirty="0"/>
              <a:t>1:18-23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354322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/>
              <a:t>No le glorificaron como a Dios (</a:t>
            </a:r>
            <a:r>
              <a:rPr lang="es-ES" dirty="0">
                <a:solidFill>
                  <a:schemeClr val="tx2"/>
                </a:solidFill>
              </a:rPr>
              <a:t>vv. 21–23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El </a:t>
            </a:r>
            <a:r>
              <a:rPr lang="es-ES" dirty="0"/>
              <a:t>próximo paso fue la idolatría, honrando a la criatura (incluyendo al hombre) antes que al Creador</a:t>
            </a:r>
            <a:r>
              <a:rPr lang="es-ES" dirty="0" smtClean="0"/>
              <a:t>. 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8077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El hombre </a:t>
            </a:r>
            <a:r>
              <a:rPr lang="es-PR" dirty="0"/>
              <a:t>es</a:t>
            </a:r>
            <a:r>
              <a:rPr lang="en-US" dirty="0"/>
              <a:t> inexcusable ante </a:t>
            </a:r>
            <a:r>
              <a:rPr lang="en-US" dirty="0" smtClean="0"/>
              <a:t>Dios </a:t>
            </a:r>
            <a:r>
              <a:rPr lang="es-PR" dirty="0" smtClean="0"/>
              <a:t>(Romanos </a:t>
            </a:r>
            <a:r>
              <a:rPr lang="es-PR" dirty="0"/>
              <a:t>1:18-23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650244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34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6576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ES" dirty="0" smtClean="0"/>
              <a:t>Dado </a:t>
            </a:r>
            <a:r>
              <a:rPr lang="es-ES" dirty="0"/>
              <a:t>que la </a:t>
            </a:r>
            <a:r>
              <a:rPr lang="es-ES" dirty="0">
                <a:solidFill>
                  <a:srgbClr val="C00000"/>
                </a:solidFill>
              </a:rPr>
              <a:t>impiedad </a:t>
            </a:r>
            <a:r>
              <a:rPr lang="es-ES" dirty="0"/>
              <a:t>caracteriza nuestra relación con Dios y la </a:t>
            </a:r>
            <a:r>
              <a:rPr lang="es-ES" dirty="0">
                <a:solidFill>
                  <a:srgbClr val="C00000"/>
                </a:solidFill>
              </a:rPr>
              <a:t>injusticia</a:t>
            </a:r>
            <a:r>
              <a:rPr lang="es-ES" dirty="0"/>
              <a:t> describe la forma en que nos tratamos unos a otros, ¿qué nos dicen las expresiones de Pablo acerca de lo que preocupa a Dios</a:t>
            </a:r>
            <a:r>
              <a:rPr lang="es-ES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¿Está nuestro Creador molesto sólo por la manera en que lo tratamos a Él? 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¿Por qué cree que le importan tanto las relaciones entre los seres humanos</a:t>
            </a:r>
            <a:r>
              <a:rPr lang="es-ES" dirty="0" smtClean="0"/>
              <a:t>?</a:t>
            </a:r>
            <a:endParaRPr lang="es-ES" dirty="0"/>
          </a:p>
          <a:p>
            <a:pPr marL="514350" indent="-514350">
              <a:buFont typeface="+mj-lt"/>
              <a:buAutoNum type="arabicPeriod"/>
            </a:pP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6781800" cy="1004888"/>
          </a:xfrm>
        </p:spPr>
        <p:txBody>
          <a:bodyPr/>
          <a:lstStyle/>
          <a:p>
            <a:r>
              <a:rPr lang="es-PR" sz="4000" dirty="0" smtClean="0"/>
              <a:t>Preguntas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3145237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35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657600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s-ES" dirty="0" smtClean="0"/>
              <a:t>¿</a:t>
            </a:r>
            <a:r>
              <a:rPr lang="es-ES" dirty="0"/>
              <a:t>C</a:t>
            </a:r>
            <a:r>
              <a:rPr lang="es-ES" dirty="0" smtClean="0"/>
              <a:t>uáles </a:t>
            </a:r>
            <a:r>
              <a:rPr lang="es-ES" dirty="0"/>
              <a:t>son las verdades acerca de Dios que la gente ha ocultado</a:t>
            </a:r>
            <a:r>
              <a:rPr lang="es-ES" dirty="0" smtClean="0"/>
              <a:t>?</a:t>
            </a:r>
            <a:endParaRPr lang="es-ES" dirty="0"/>
          </a:p>
          <a:p>
            <a:pPr marL="514350" indent="-514350">
              <a:buFont typeface="+mj-lt"/>
              <a:buAutoNum type="arabicPeriod" startAt="4"/>
            </a:pPr>
            <a:r>
              <a:rPr lang="es-ES" dirty="0"/>
              <a:t>¿Cómo conocieron los seres humanos estas verdades en primer </a:t>
            </a:r>
            <a:r>
              <a:rPr lang="es-ES" dirty="0" smtClean="0"/>
              <a:t>lugar? 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s-ES" dirty="0"/>
              <a:t>¿Hasta qué punto son obvias estas verdades? ¿Pueden los seres humanos sostener que las </a:t>
            </a:r>
            <a:r>
              <a:rPr lang="es-ES" dirty="0" smtClean="0"/>
              <a:t>ignoran?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s-ES" dirty="0" smtClean="0"/>
              <a:t>¿</a:t>
            </a:r>
            <a:r>
              <a:rPr lang="es-ES" dirty="0"/>
              <a:t>Qué progresión hay en la degradación del ser humano? 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6781800" cy="1004888"/>
          </a:xfrm>
        </p:spPr>
        <p:txBody>
          <a:bodyPr/>
          <a:lstStyle/>
          <a:p>
            <a:r>
              <a:rPr lang="es-PR" sz="4000" dirty="0" smtClean="0"/>
              <a:t>Preguntas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42699236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82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Consecuencias</a:t>
            </a:r>
            <a:r>
              <a:rPr lang="en-US" dirty="0"/>
              <a:t> de la </a:t>
            </a:r>
            <a:r>
              <a:rPr lang="es-PR" dirty="0" smtClean="0"/>
              <a:t>idolatría</a:t>
            </a:r>
            <a:r>
              <a:rPr lang="en-US" dirty="0" smtClean="0"/>
              <a:t> </a:t>
            </a:r>
            <a:r>
              <a:rPr lang="es-PR" dirty="0" smtClean="0"/>
              <a:t>(Romanos </a:t>
            </a:r>
            <a:r>
              <a:rPr lang="es-PR" dirty="0"/>
              <a:t>1:24-28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584" y="1828800"/>
            <a:ext cx="3176016" cy="3657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2904443"/>
            <a:ext cx="3200400" cy="381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779538"/>
            <a:ext cx="2667000" cy="36306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5" y="4201824"/>
            <a:ext cx="2636805" cy="266317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6106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“Por lo cual también Dios los entregó a la inmundicia, en las concupiscencias de sus corazones, de modo que deshonraron entre sí sus propios cuerpos, ya que cambiaron la verdad de Dios por la mentira, honrando y dando culto a las criaturas antes que al Creador, el cual es bendito por los siglos. </a:t>
            </a:r>
            <a:r>
              <a:rPr lang="es-ES" dirty="0" smtClean="0"/>
              <a:t>Amén...”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Consecuencias</a:t>
            </a:r>
            <a:r>
              <a:rPr lang="en-US" dirty="0"/>
              <a:t> de la </a:t>
            </a:r>
            <a:r>
              <a:rPr lang="es-PR" dirty="0" smtClean="0"/>
              <a:t>idolatría</a:t>
            </a:r>
            <a:r>
              <a:rPr lang="en-US" dirty="0" smtClean="0"/>
              <a:t> </a:t>
            </a:r>
            <a:r>
              <a:rPr lang="es-PR" dirty="0" smtClean="0"/>
              <a:t>(Romanos </a:t>
            </a:r>
            <a:r>
              <a:rPr lang="es-PR" dirty="0"/>
              <a:t>1:24-28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6106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Por </a:t>
            </a:r>
            <a:r>
              <a:rPr lang="es-ES" dirty="0"/>
              <a:t>esto Dios los entregó a pasiones </a:t>
            </a:r>
            <a:r>
              <a:rPr lang="es-ES" dirty="0" smtClean="0"/>
              <a:t>vergonzosas; pues aun sus mujeres cambiaron el uso natural por el que es contra naturaleza, y de igual modo también los hombres, dejando el uso natural de la mujer, se encendieron en su lascivia unos con otros, cometiendo hechos vergonzosos hombres con hombres, y recibiendo en sí mismos la retribución debida a su extravío...”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Consecuencias</a:t>
            </a:r>
            <a:r>
              <a:rPr lang="en-US" dirty="0"/>
              <a:t> de la </a:t>
            </a:r>
            <a:r>
              <a:rPr lang="es-PR" dirty="0" smtClean="0"/>
              <a:t>idolatría</a:t>
            </a:r>
            <a:r>
              <a:rPr lang="en-US" dirty="0" smtClean="0"/>
              <a:t> </a:t>
            </a:r>
            <a:r>
              <a:rPr lang="es-PR" dirty="0" smtClean="0"/>
              <a:t>(Romanos </a:t>
            </a:r>
            <a:r>
              <a:rPr lang="es-PR" dirty="0"/>
              <a:t>1:24-28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051636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6106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“...Y como ellos no aprobaron tener en cuenta a Dios, Dios los entregó a una mente reprobada, para hacer cosas que no convienen;”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Consecuencias</a:t>
            </a:r>
            <a:r>
              <a:rPr lang="en-US" dirty="0"/>
              <a:t> de la </a:t>
            </a:r>
            <a:r>
              <a:rPr lang="es-PR" dirty="0" smtClean="0"/>
              <a:t>idolatría</a:t>
            </a:r>
            <a:r>
              <a:rPr lang="en-US" dirty="0" smtClean="0"/>
              <a:t> </a:t>
            </a:r>
            <a:r>
              <a:rPr lang="es-PR" dirty="0" smtClean="0"/>
              <a:t>(Romanos </a:t>
            </a:r>
            <a:r>
              <a:rPr lang="es-PR" dirty="0"/>
              <a:t>1:24-28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839728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286000"/>
            <a:ext cx="4953000" cy="2362200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“Porque las cosas invisibles de él, su eterno poder y deidad, se hacen claramente visibles desde la creación del mundo, siendo entendidas por medio de las cosas hechas, de modo que no tienen excusa.” (</a:t>
            </a:r>
            <a:r>
              <a:rPr lang="es-ES" sz="2800" dirty="0">
                <a:solidFill>
                  <a:schemeClr val="tx2"/>
                </a:solidFill>
              </a:rPr>
              <a:t>Romanos 1.20, RVR60</a:t>
            </a:r>
            <a:r>
              <a:rPr lang="es-ES" sz="2800" dirty="0"/>
              <a:t>)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461" y="2286000"/>
            <a:ext cx="3025379" cy="403383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s-ES" dirty="0"/>
              <a:t>Cambiaron la verdad de Dios (</a:t>
            </a:r>
            <a:r>
              <a:rPr lang="es-ES" dirty="0" smtClean="0">
                <a:solidFill>
                  <a:schemeClr val="tx2"/>
                </a:solidFill>
              </a:rPr>
              <a:t>vv.24–25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¡</a:t>
            </a:r>
            <a:r>
              <a:rPr lang="es-ES" dirty="0"/>
              <a:t>Reemplazaron la verdad de Dios con la mentira de Satanás! </a:t>
            </a:r>
            <a:endParaRPr lang="es-ES" dirty="0" smtClean="0"/>
          </a:p>
          <a:p>
            <a:pPr lvl="1"/>
            <a:r>
              <a:rPr lang="es-ES" dirty="0" smtClean="0"/>
              <a:t>¿</a:t>
            </a:r>
            <a:r>
              <a:rPr lang="es-ES" dirty="0"/>
              <a:t>Qué es la mentira de Satanás? Adorar a la criatura y no al Creador; adorar al hombre en lugar de adorar a Dios; adorar las cosas antes que a Cristo. </a:t>
            </a:r>
            <a:endParaRPr lang="es-ES" dirty="0" smtClean="0"/>
          </a:p>
          <a:p>
            <a:pPr lvl="1"/>
            <a:r>
              <a:rPr lang="es-ES" dirty="0" smtClean="0"/>
              <a:t>Satanás </a:t>
            </a:r>
            <a:r>
              <a:rPr lang="es-ES" dirty="0"/>
              <a:t>tentó a Cristo para que hiciera esto (</a:t>
            </a:r>
            <a:r>
              <a:rPr lang="es-ES" dirty="0">
                <a:solidFill>
                  <a:schemeClr val="tx2"/>
                </a:solidFill>
              </a:rPr>
              <a:t>Mt 4.8–11</a:t>
            </a:r>
            <a:r>
              <a:rPr lang="es-ES" dirty="0"/>
              <a:t>). </a:t>
            </a:r>
            <a:r>
              <a:rPr lang="es-ES" dirty="0" smtClean="0"/>
              <a:t>(</a:t>
            </a:r>
            <a:r>
              <a:rPr lang="es-ES" dirty="0" err="1" smtClean="0"/>
              <a:t>Wiersbe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Consecuencias</a:t>
            </a:r>
            <a:r>
              <a:rPr lang="en-US" dirty="0"/>
              <a:t> de la </a:t>
            </a:r>
            <a:r>
              <a:rPr lang="es-PR" dirty="0" smtClean="0"/>
              <a:t>idolatría</a:t>
            </a:r>
            <a:r>
              <a:rPr lang="en-US" dirty="0" smtClean="0"/>
              <a:t> </a:t>
            </a:r>
            <a:r>
              <a:rPr lang="es-PR" dirty="0" smtClean="0"/>
              <a:t>(Romanos </a:t>
            </a:r>
            <a:r>
              <a:rPr lang="es-PR" dirty="0"/>
              <a:t>1:24-28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170655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s-ES" dirty="0"/>
              <a:t>Cambiaron la verdad de Dios (</a:t>
            </a:r>
            <a:r>
              <a:rPr lang="es-ES" dirty="0" smtClean="0">
                <a:solidFill>
                  <a:schemeClr val="tx2"/>
                </a:solidFill>
              </a:rPr>
              <a:t>vv.24–25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Nótese </a:t>
            </a:r>
            <a:r>
              <a:rPr lang="es-ES" dirty="0"/>
              <a:t>que en </a:t>
            </a:r>
            <a:r>
              <a:rPr lang="es-ES" dirty="0">
                <a:solidFill>
                  <a:schemeClr val="tx2"/>
                </a:solidFill>
              </a:rPr>
              <a:t>Romanos 1.18 </a:t>
            </a:r>
            <a:r>
              <a:rPr lang="es-ES" dirty="0"/>
              <a:t>los gentiles «detienen con injusticia la verdad» y ahora «cambiaron la verdad» por una mentira. </a:t>
            </a:r>
            <a:endParaRPr lang="es-ES" dirty="0" smtClean="0"/>
          </a:p>
          <a:p>
            <a:pPr lvl="1"/>
            <a:r>
              <a:rPr lang="es-ES" dirty="0" smtClean="0"/>
              <a:t>Cuando </a:t>
            </a:r>
            <a:r>
              <a:rPr lang="es-ES" dirty="0"/>
              <a:t>se cree y obedece la verdad, ella nos hace libres (</a:t>
            </a:r>
            <a:r>
              <a:rPr lang="es-ES" dirty="0" err="1">
                <a:solidFill>
                  <a:schemeClr val="tx2"/>
                </a:solidFill>
              </a:rPr>
              <a:t>Jn</a:t>
            </a:r>
            <a:r>
              <a:rPr lang="es-ES" dirty="0">
                <a:solidFill>
                  <a:schemeClr val="tx2"/>
                </a:solidFill>
              </a:rPr>
              <a:t> 8.31–32</a:t>
            </a:r>
            <a:r>
              <a:rPr lang="es-ES" dirty="0"/>
              <a:t>); cuando se rechaza y desobedece la verdad, nos hace esclavos</a:t>
            </a:r>
            <a:r>
              <a:rPr lang="es-ES" dirty="0" smtClean="0"/>
              <a:t>. (</a:t>
            </a:r>
            <a:r>
              <a:rPr lang="es-ES" dirty="0" err="1" smtClean="0"/>
              <a:t>Wiersbe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Consecuencias</a:t>
            </a:r>
            <a:r>
              <a:rPr lang="en-US" dirty="0"/>
              <a:t> de la </a:t>
            </a:r>
            <a:r>
              <a:rPr lang="es-PR" dirty="0" smtClean="0"/>
              <a:t>idolatría</a:t>
            </a:r>
            <a:r>
              <a:rPr lang="en-US" dirty="0" smtClean="0"/>
              <a:t> </a:t>
            </a:r>
            <a:r>
              <a:rPr lang="es-PR" dirty="0" smtClean="0"/>
              <a:t>(Romanos </a:t>
            </a:r>
            <a:r>
              <a:rPr lang="es-PR" dirty="0"/>
              <a:t>1:24-28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9377267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s-ES" dirty="0"/>
              <a:t>Cambiaron la verdad de Dios (</a:t>
            </a:r>
            <a:r>
              <a:rPr lang="es-ES" dirty="0" smtClean="0">
                <a:solidFill>
                  <a:schemeClr val="tx2"/>
                </a:solidFill>
              </a:rPr>
              <a:t>vv.24–25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/>
              <a:t>La idolatría religiosa produce resultados negativos en la vida práctica del hombre. </a:t>
            </a:r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/>
              <a:t>todas las religiones del mundo, los hombres ponen la mirada en el dios que verdaderamente siguen y tratan de imitarlo. </a:t>
            </a:r>
            <a:endParaRPr lang="es-ES" dirty="0" smtClean="0"/>
          </a:p>
          <a:p>
            <a:pPr lvl="1"/>
            <a:r>
              <a:rPr lang="es-ES" dirty="0" smtClean="0"/>
              <a:t>En el caso de los dioses paganos, la mitología describe dioses y diosas que vivían para satisfacer los deseos sexuales y otros placeres personales. (</a:t>
            </a:r>
            <a:r>
              <a:rPr lang="es-ES" dirty="0" err="1" smtClean="0"/>
              <a:t>Porter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Consecuencias</a:t>
            </a:r>
            <a:r>
              <a:rPr lang="en-US" dirty="0"/>
              <a:t> de la </a:t>
            </a:r>
            <a:r>
              <a:rPr lang="es-PR" dirty="0" smtClean="0"/>
              <a:t>idolatría</a:t>
            </a:r>
            <a:r>
              <a:rPr lang="en-US" dirty="0" smtClean="0"/>
              <a:t> </a:t>
            </a:r>
            <a:r>
              <a:rPr lang="es-PR" dirty="0" smtClean="0"/>
              <a:t>(Romanos </a:t>
            </a:r>
            <a:r>
              <a:rPr lang="es-PR" dirty="0"/>
              <a:t>1:24-28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9909759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s-ES" dirty="0"/>
              <a:t>Cambiaron la verdad de Dios (</a:t>
            </a:r>
            <a:r>
              <a:rPr lang="es-ES" dirty="0" smtClean="0">
                <a:solidFill>
                  <a:schemeClr val="tx2"/>
                </a:solidFill>
              </a:rPr>
              <a:t>vv.24–25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Los </a:t>
            </a:r>
            <a:r>
              <a:rPr lang="es-ES" dirty="0"/>
              <a:t>seguidores de esos dioses imitan su ejemplo. Viven para el placer. </a:t>
            </a:r>
            <a:endParaRPr lang="es-ES" dirty="0" smtClean="0"/>
          </a:p>
          <a:p>
            <a:pPr lvl="1"/>
            <a:r>
              <a:rPr lang="es-ES" dirty="0" smtClean="0"/>
              <a:t>No </a:t>
            </a:r>
            <a:r>
              <a:rPr lang="es-ES" dirty="0"/>
              <a:t>se preocupan por el bienestar de su prójimo, a quien desprecian como un “objeto” que sólo sirve para saciar sus deseos. </a:t>
            </a:r>
            <a:endParaRPr lang="es-ES" dirty="0" smtClean="0"/>
          </a:p>
          <a:p>
            <a:pPr lvl="1"/>
            <a:r>
              <a:rPr lang="es-ES" dirty="0" smtClean="0"/>
              <a:t>Cada </a:t>
            </a:r>
            <a:r>
              <a:rPr lang="es-ES" dirty="0"/>
              <a:t>uno busca satisfacer sus propios deseos, y nada más</a:t>
            </a:r>
            <a:r>
              <a:rPr lang="es-ES" dirty="0" smtClean="0"/>
              <a:t>. </a:t>
            </a:r>
            <a:r>
              <a:rPr lang="es-ES" dirty="0"/>
              <a:t>(</a:t>
            </a:r>
            <a:r>
              <a:rPr lang="es-ES" dirty="0" err="1"/>
              <a:t>Porter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Consecuencias</a:t>
            </a:r>
            <a:r>
              <a:rPr lang="en-US" dirty="0"/>
              <a:t> de la </a:t>
            </a:r>
            <a:r>
              <a:rPr lang="es-PR" dirty="0" smtClean="0"/>
              <a:t>idolatría</a:t>
            </a:r>
            <a:r>
              <a:rPr lang="en-US" dirty="0" smtClean="0"/>
              <a:t> </a:t>
            </a:r>
            <a:r>
              <a:rPr lang="es-PR" dirty="0" smtClean="0"/>
              <a:t>(Romanos </a:t>
            </a:r>
            <a:r>
              <a:rPr lang="es-PR" dirty="0"/>
              <a:t>1:24-28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5626771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s-ES" dirty="0"/>
              <a:t>Cambiaron la verdad de Dios (</a:t>
            </a:r>
            <a:r>
              <a:rPr lang="es-ES" dirty="0" smtClean="0">
                <a:solidFill>
                  <a:schemeClr val="tx2"/>
                </a:solidFill>
              </a:rPr>
              <a:t>vv.24–25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Esta </a:t>
            </a:r>
            <a:r>
              <a:rPr lang="es-ES" dirty="0"/>
              <a:t>descripción es adecuada tanto para los tiempos de Pablo como para la época actual.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característica de una sociedad degenerada es que sólo vive para su placer. </a:t>
            </a:r>
            <a:endParaRPr lang="es-ES" dirty="0" smtClean="0"/>
          </a:p>
          <a:p>
            <a:pPr lvl="1"/>
            <a:r>
              <a:rPr lang="es-ES" dirty="0" smtClean="0"/>
              <a:t>Es </a:t>
            </a:r>
            <a:r>
              <a:rPr lang="es-ES" dirty="0"/>
              <a:t>una consecuencia lógica de la actitud del hombre que quiere vivir sin tomar en cuenta a Dios</a:t>
            </a:r>
            <a:r>
              <a:rPr lang="es-ES" dirty="0" smtClean="0"/>
              <a:t>. </a:t>
            </a:r>
            <a:r>
              <a:rPr lang="es-ES" dirty="0"/>
              <a:t>(</a:t>
            </a:r>
            <a:r>
              <a:rPr lang="es-ES" dirty="0" err="1"/>
              <a:t>Porter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Consecuencias</a:t>
            </a:r>
            <a:r>
              <a:rPr lang="en-US" dirty="0"/>
              <a:t> de la </a:t>
            </a:r>
            <a:r>
              <a:rPr lang="es-PR" dirty="0" smtClean="0"/>
              <a:t>idolatría</a:t>
            </a:r>
            <a:r>
              <a:rPr lang="en-US" dirty="0" smtClean="0"/>
              <a:t> </a:t>
            </a:r>
            <a:r>
              <a:rPr lang="es-PR" dirty="0" smtClean="0"/>
              <a:t>(Romanos </a:t>
            </a:r>
            <a:r>
              <a:rPr lang="es-PR" dirty="0"/>
              <a:t>1:24-28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8927012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s-ES" dirty="0" smtClean="0"/>
              <a:t>Entregados a sus pasiones (</a:t>
            </a:r>
            <a:r>
              <a:rPr lang="es-ES" dirty="0" smtClean="0">
                <a:solidFill>
                  <a:schemeClr val="tx2"/>
                </a:solidFill>
              </a:rPr>
              <a:t>vv.26–27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Vuelve </a:t>
            </a:r>
            <a:r>
              <a:rPr lang="es-ES" dirty="0"/>
              <a:t>de nuevo el Apóstol al tema de la justicia del Señor, que antes comenzó. </a:t>
            </a:r>
            <a:endParaRPr lang="es-ES" dirty="0" smtClean="0"/>
          </a:p>
          <a:p>
            <a:pPr lvl="1"/>
            <a:r>
              <a:rPr lang="es-ES" dirty="0" smtClean="0"/>
              <a:t>Presenta </a:t>
            </a:r>
            <a:r>
              <a:rPr lang="es-ES" dirty="0"/>
              <a:t>un ejemplo por medio de este pecado y horrible impudicia contra “natura” en el cual aparece que, no solamente ellos se prostituyeron brutalmente sino que sobrepasaron a las bestias trastornando todo el orden natural</a:t>
            </a:r>
            <a:r>
              <a:rPr lang="es-ES" dirty="0" smtClean="0"/>
              <a:t>. (Calvino)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Consecuencias</a:t>
            </a:r>
            <a:r>
              <a:rPr lang="en-US" dirty="0"/>
              <a:t> de la </a:t>
            </a:r>
            <a:r>
              <a:rPr lang="es-PR" dirty="0" smtClean="0"/>
              <a:t>idolatría</a:t>
            </a:r>
            <a:r>
              <a:rPr lang="en-US" dirty="0" smtClean="0"/>
              <a:t> </a:t>
            </a:r>
            <a:r>
              <a:rPr lang="es-PR" dirty="0" smtClean="0"/>
              <a:t>(Romanos </a:t>
            </a:r>
            <a:r>
              <a:rPr lang="es-PR" dirty="0"/>
              <a:t>1:24-28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5131074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s-ES" dirty="0" smtClean="0"/>
              <a:t>Entregados a sus pasiones (</a:t>
            </a:r>
            <a:r>
              <a:rPr lang="es-ES" dirty="0" smtClean="0">
                <a:solidFill>
                  <a:schemeClr val="tx2"/>
                </a:solidFill>
              </a:rPr>
              <a:t>vv.26–27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Hace </a:t>
            </a:r>
            <a:r>
              <a:rPr lang="es-ES" dirty="0"/>
              <a:t>un largo relato de los vicios </a:t>
            </a:r>
            <a:r>
              <a:rPr lang="es-ES" dirty="0" smtClean="0"/>
              <a:t>[…] dominaban </a:t>
            </a:r>
            <a:r>
              <a:rPr lang="es-ES" dirty="0"/>
              <a:t>todos con gran desbordamiento. </a:t>
            </a:r>
            <a:endParaRPr lang="es-ES" dirty="0" smtClean="0"/>
          </a:p>
          <a:p>
            <a:pPr lvl="1"/>
            <a:r>
              <a:rPr lang="es-ES" dirty="0" smtClean="0"/>
              <a:t>Pablo </a:t>
            </a:r>
            <a:r>
              <a:rPr lang="es-ES" dirty="0"/>
              <a:t>habla de los pecados que siempre existieron y que principalmente en su época estaban en </a:t>
            </a:r>
            <a:r>
              <a:rPr lang="es-ES" dirty="0" smtClean="0"/>
              <a:t>boga</a:t>
            </a:r>
          </a:p>
          <a:p>
            <a:pPr lvl="1"/>
            <a:r>
              <a:rPr lang="es-ES" dirty="0" smtClean="0"/>
              <a:t>En </a:t>
            </a:r>
            <a:r>
              <a:rPr lang="es-ES" dirty="0"/>
              <a:t>cuanto a los demás pecados, todos eran corrientes entre el pueblo</a:t>
            </a:r>
            <a:r>
              <a:rPr lang="es-ES" dirty="0" smtClean="0"/>
              <a:t>. (Calvino)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Consecuencias</a:t>
            </a:r>
            <a:r>
              <a:rPr lang="en-US" dirty="0"/>
              <a:t> de la </a:t>
            </a:r>
            <a:r>
              <a:rPr lang="es-PR" dirty="0" smtClean="0"/>
              <a:t>idolatría</a:t>
            </a:r>
            <a:r>
              <a:rPr lang="en-US" dirty="0" smtClean="0"/>
              <a:t> </a:t>
            </a:r>
            <a:r>
              <a:rPr lang="es-PR" dirty="0" smtClean="0"/>
              <a:t>(Romanos </a:t>
            </a:r>
            <a:r>
              <a:rPr lang="es-PR" dirty="0"/>
              <a:t>1:24-28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912975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s-ES" dirty="0" smtClean="0"/>
              <a:t>Entregados a sus pasiones (</a:t>
            </a:r>
            <a:r>
              <a:rPr lang="es-ES" dirty="0" smtClean="0">
                <a:solidFill>
                  <a:schemeClr val="tx2"/>
                </a:solidFill>
              </a:rPr>
              <a:t>vv.26–27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Luego </a:t>
            </a:r>
            <a:r>
              <a:rPr lang="es-ES" dirty="0"/>
              <a:t>hace un catálogo o enumeración de los vicios que comprendían a todo el género humano; pues aun no siendo todos criminales, ladrones o adúlteros, sin embargo, no existía uno solo exento de alguno</a:t>
            </a:r>
            <a:r>
              <a:rPr lang="es-ES" dirty="0" smtClean="0"/>
              <a:t>. (Calvino)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Consecuencias</a:t>
            </a:r>
            <a:r>
              <a:rPr lang="en-US" dirty="0"/>
              <a:t> de la </a:t>
            </a:r>
            <a:r>
              <a:rPr lang="es-PR" dirty="0" smtClean="0"/>
              <a:t>idolatría</a:t>
            </a:r>
            <a:r>
              <a:rPr lang="en-US" dirty="0" smtClean="0"/>
              <a:t> </a:t>
            </a:r>
            <a:r>
              <a:rPr lang="es-PR" dirty="0" smtClean="0"/>
              <a:t>(Romanos </a:t>
            </a:r>
            <a:r>
              <a:rPr lang="es-PR" dirty="0"/>
              <a:t>1:24-28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6066957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s-ES" dirty="0" smtClean="0"/>
              <a:t>Entregados a sus pasiones (</a:t>
            </a:r>
            <a:r>
              <a:rPr lang="es-ES" dirty="0" smtClean="0">
                <a:solidFill>
                  <a:schemeClr val="tx2"/>
                </a:solidFill>
              </a:rPr>
              <a:t>vv.26–27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Donde </a:t>
            </a:r>
            <a:r>
              <a:rPr lang="es-ES" dirty="0"/>
              <a:t>hemos traducido </a:t>
            </a:r>
            <a:r>
              <a:rPr lang="es-ES" i="1" dirty="0">
                <a:solidFill>
                  <a:srgbClr val="C00000"/>
                </a:solidFill>
              </a:rPr>
              <a:t>efectos vergonzosos</a:t>
            </a:r>
            <a:r>
              <a:rPr lang="es-ES" i="1" dirty="0"/>
              <a:t>, </a:t>
            </a:r>
            <a:r>
              <a:rPr lang="es-ES" dirty="0"/>
              <a:t>se lee literalmente en el texto griego: pasiones de ignominia o de villanía y </a:t>
            </a:r>
            <a:r>
              <a:rPr lang="es-ES" dirty="0">
                <a:solidFill>
                  <a:srgbClr val="C00000"/>
                </a:solidFill>
              </a:rPr>
              <a:t>deshonra</a:t>
            </a:r>
            <a:r>
              <a:rPr lang="es-ES" dirty="0"/>
              <a:t>, es decir, cosas vergonzosas y malvadas, incluso para el sentido común de los hombres. </a:t>
            </a:r>
            <a:endParaRPr lang="es-ES" dirty="0" smtClean="0"/>
          </a:p>
          <a:p>
            <a:pPr lvl="1"/>
            <a:r>
              <a:rPr lang="es-ES" dirty="0" smtClean="0"/>
              <a:t>Esta </a:t>
            </a:r>
            <a:r>
              <a:rPr lang="es-ES" dirty="0"/>
              <a:t>palabra está empleada en oposición, y como añadida, contra aquellos que habían deshonrado a Dios</a:t>
            </a:r>
            <a:r>
              <a:rPr lang="es-ES" dirty="0" smtClean="0"/>
              <a:t>. (Calvino)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Consecuencias</a:t>
            </a:r>
            <a:r>
              <a:rPr lang="en-US" dirty="0"/>
              <a:t> de la </a:t>
            </a:r>
            <a:r>
              <a:rPr lang="es-PR" dirty="0" smtClean="0"/>
              <a:t>idolatría</a:t>
            </a:r>
            <a:r>
              <a:rPr lang="en-US" dirty="0" smtClean="0"/>
              <a:t> </a:t>
            </a:r>
            <a:r>
              <a:rPr lang="es-PR" dirty="0" smtClean="0"/>
              <a:t>(Romanos </a:t>
            </a:r>
            <a:r>
              <a:rPr lang="es-PR" dirty="0"/>
              <a:t>1:24-28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7794692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s-ES" dirty="0" smtClean="0"/>
              <a:t>Entregados a sus pasiones (</a:t>
            </a:r>
            <a:r>
              <a:rPr lang="es-ES" dirty="0" smtClean="0">
                <a:solidFill>
                  <a:schemeClr val="tx2"/>
                </a:solidFill>
              </a:rPr>
              <a:t>vv.26–27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Aquellos </a:t>
            </a:r>
            <a:r>
              <a:rPr lang="es-ES" dirty="0"/>
              <a:t>que por su maldad cerraron los ojos a la luz de Dios, que estaba delante de ellos, para no contemplar su gloria, merecen, en verdad, ser cegados hasta olvidarse de sí mismos y no distinguir lo que les conviene. </a:t>
            </a:r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/>
              <a:t>fin, es lógico que sean cegados en plena luz, porque nunca tuvieran vergüenza de apagar, estando a su alcance, la luz de Dios que solamente nos ilumina</a:t>
            </a:r>
            <a:r>
              <a:rPr lang="es-ES" dirty="0" smtClean="0"/>
              <a:t>. (Calvino)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Consecuencias</a:t>
            </a:r>
            <a:r>
              <a:rPr lang="en-US" dirty="0"/>
              <a:t> de la </a:t>
            </a:r>
            <a:r>
              <a:rPr lang="es-PR" dirty="0" smtClean="0"/>
              <a:t>idolatría</a:t>
            </a:r>
            <a:r>
              <a:rPr lang="en-US" dirty="0" smtClean="0"/>
              <a:t> </a:t>
            </a:r>
            <a:r>
              <a:rPr lang="es-PR" dirty="0" smtClean="0"/>
              <a:t>(Romanos </a:t>
            </a:r>
            <a:r>
              <a:rPr lang="es-PR" dirty="0"/>
              <a:t>1:24-28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086881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/>
              <a:t>El hombre </a:t>
            </a:r>
            <a:r>
              <a:rPr lang="es-PR" sz="3600" dirty="0" smtClean="0"/>
              <a:t>es</a:t>
            </a:r>
            <a:r>
              <a:rPr lang="en-US" sz="3600" dirty="0" smtClean="0"/>
              <a:t> inexcusable ante Dios     </a:t>
            </a:r>
            <a:r>
              <a:rPr lang="es-PR" sz="3600" dirty="0" smtClean="0"/>
              <a:t> (</a:t>
            </a:r>
            <a:r>
              <a:rPr lang="es-PR" sz="3600" dirty="0" smtClean="0">
                <a:solidFill>
                  <a:schemeClr val="tx2"/>
                </a:solidFill>
              </a:rPr>
              <a:t>Romanos 1:18-23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Consecuencias</a:t>
            </a:r>
            <a:r>
              <a:rPr lang="en-US" sz="3600" dirty="0" smtClean="0"/>
              <a:t> de la </a:t>
            </a:r>
            <a:r>
              <a:rPr lang="es-PR" sz="3600" dirty="0" smtClean="0"/>
              <a:t>idolatría</a:t>
            </a:r>
            <a:r>
              <a:rPr lang="en-US" sz="3600" dirty="0" smtClean="0"/>
              <a:t>           </a:t>
            </a:r>
            <a:r>
              <a:rPr lang="es-PR" sz="3600" dirty="0" smtClean="0"/>
              <a:t> (</a:t>
            </a:r>
            <a:r>
              <a:rPr lang="es-PR" sz="3600" dirty="0">
                <a:solidFill>
                  <a:schemeClr val="tx2"/>
                </a:solidFill>
              </a:rPr>
              <a:t>Romanos </a:t>
            </a:r>
            <a:r>
              <a:rPr lang="es-PR" sz="3600" dirty="0" smtClean="0">
                <a:solidFill>
                  <a:schemeClr val="tx2"/>
                </a:solidFill>
              </a:rPr>
              <a:t>1:24-28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Perfil del hombre pecador             </a:t>
            </a:r>
            <a:r>
              <a:rPr lang="en-US" sz="3600" dirty="0" smtClean="0"/>
              <a:t> </a:t>
            </a:r>
            <a:r>
              <a:rPr lang="es-PR" sz="3600" dirty="0" smtClean="0"/>
              <a:t>(</a:t>
            </a:r>
            <a:r>
              <a:rPr lang="es-PR" sz="3600" dirty="0">
                <a:solidFill>
                  <a:schemeClr val="tx2"/>
                </a:solidFill>
              </a:rPr>
              <a:t>Romanos </a:t>
            </a:r>
            <a:r>
              <a:rPr lang="es-PR" sz="3600" dirty="0" smtClean="0">
                <a:solidFill>
                  <a:schemeClr val="tx2"/>
                </a:solidFill>
              </a:rPr>
              <a:t>1:29-32</a:t>
            </a:r>
            <a:r>
              <a:rPr lang="es-PR" sz="3600" dirty="0" smtClean="0"/>
              <a:t>)</a:t>
            </a:r>
            <a:endParaRPr lang="es-PR" sz="360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5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515"/>
          <a:stretch/>
        </p:blipFill>
        <p:spPr>
          <a:xfrm>
            <a:off x="6705600" y="24882"/>
            <a:ext cx="2438400" cy="180391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s-ES" dirty="0"/>
              <a:t>Abandonados a </a:t>
            </a:r>
            <a:r>
              <a:rPr lang="es-ES" dirty="0" smtClean="0"/>
              <a:t>una </a:t>
            </a:r>
            <a:r>
              <a:rPr lang="es-ES" dirty="0"/>
              <a:t>vida </a:t>
            </a:r>
            <a:r>
              <a:rPr lang="es-ES" dirty="0" smtClean="0"/>
              <a:t>depravada (</a:t>
            </a:r>
            <a:r>
              <a:rPr lang="es-ES" dirty="0" smtClean="0">
                <a:solidFill>
                  <a:schemeClr val="tx2"/>
                </a:solidFill>
              </a:rPr>
              <a:t>v.28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/>
              <a:t>Pablo explica que como ellos no querían tener en cuenta a Dios, </a:t>
            </a:r>
            <a:r>
              <a:rPr lang="es-ES" dirty="0" smtClean="0"/>
              <a:t>Él </a:t>
            </a:r>
            <a:r>
              <a:rPr lang="es-ES" dirty="0"/>
              <a:t>los entregó</a:t>
            </a:r>
            <a:r>
              <a:rPr lang="es-ES" dirty="0" smtClean="0"/>
              <a:t>…</a:t>
            </a:r>
            <a:endParaRPr lang="es-ES" dirty="0"/>
          </a:p>
          <a:p>
            <a:pPr lvl="1"/>
            <a:r>
              <a:rPr lang="es-ES" dirty="0"/>
              <a:t>La expresión “Dios los entregó” implica que Dios les dejó seguir en su camino hasta llegar a la consecuencia natural de ese estilo de vida. Mucha gente toma esa actitud hoy en día también. </a:t>
            </a:r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/>
              <a:t>este caso Dios acepta la propuesta. Les deja ir hasta llegar al final de su </a:t>
            </a:r>
            <a:r>
              <a:rPr lang="es-ES" dirty="0" smtClean="0"/>
              <a:t>camino.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Consecuencias</a:t>
            </a:r>
            <a:r>
              <a:rPr lang="en-US" dirty="0"/>
              <a:t> de la </a:t>
            </a:r>
            <a:r>
              <a:rPr lang="es-PR" dirty="0" smtClean="0"/>
              <a:t>idolatría</a:t>
            </a:r>
            <a:r>
              <a:rPr lang="en-US" dirty="0" smtClean="0"/>
              <a:t> </a:t>
            </a:r>
            <a:r>
              <a:rPr lang="es-PR" dirty="0" smtClean="0"/>
              <a:t>(Romanos </a:t>
            </a:r>
            <a:r>
              <a:rPr lang="es-PR" dirty="0"/>
              <a:t>1:24-28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6529123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Perfil del hombre </a:t>
            </a:r>
            <a:r>
              <a:rPr lang="es-PR" dirty="0" smtClean="0"/>
              <a:t>pecador </a:t>
            </a:r>
            <a:r>
              <a:rPr lang="en-US" dirty="0" smtClean="0"/>
              <a:t> </a:t>
            </a:r>
            <a:r>
              <a:rPr lang="es-PR" dirty="0"/>
              <a:t>(Romanos 1:29-32)</a:t>
            </a:r>
            <a:endParaRPr lang="es-PR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" y="2133600"/>
            <a:ext cx="6689483" cy="444746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“estando atestados de toda injusticia, fornicación, perversidad, avaricia, maldad; llenos de envidia, homicidios, contiendas, engaños y malignidades; murmuradores, detractores, aborrecedores de Dios, injuriosos, soberbios, altivos, inventores de males, desobedientes a los padres, necios, desleales, sin afecto natural, implacables, sin </a:t>
            </a:r>
            <a:r>
              <a:rPr lang="es-ES" dirty="0" smtClean="0"/>
              <a:t>misericordia...”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Perfil del hombre </a:t>
            </a:r>
            <a:r>
              <a:rPr lang="es-PR" dirty="0" smtClean="0"/>
              <a:t>pecador (</a:t>
            </a:r>
            <a:r>
              <a:rPr lang="es-PR" dirty="0"/>
              <a:t>Romanos 1:29-32)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218842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quienes </a:t>
            </a:r>
            <a:r>
              <a:rPr lang="es-ES" dirty="0"/>
              <a:t>habiendo entendido el juicio de Dios, que los que practican tales cosas son dignos de muerte, no sólo las hacen, sino que también se complacen con los que las practican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Perfil del hombre </a:t>
            </a:r>
            <a:r>
              <a:rPr lang="es-PR" dirty="0" smtClean="0"/>
              <a:t>pecador (</a:t>
            </a:r>
            <a:r>
              <a:rPr lang="es-PR" dirty="0"/>
              <a:t>Romanos 1:29-32)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2054453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r>
              <a:rPr lang="es-ES" dirty="0" smtClean="0"/>
              <a:t>Actos desobedientes</a:t>
            </a:r>
          </a:p>
          <a:p>
            <a:pPr lvl="1"/>
            <a:r>
              <a:rPr lang="es-ES" dirty="0" smtClean="0"/>
              <a:t>Lista </a:t>
            </a:r>
            <a:r>
              <a:rPr lang="es-ES" dirty="0"/>
              <a:t>de las actividades y actitudes que caracterizan esta clase de vida (</a:t>
            </a:r>
            <a:r>
              <a:rPr lang="es-ES" dirty="0">
                <a:solidFill>
                  <a:schemeClr val="tx2"/>
                </a:solidFill>
              </a:rPr>
              <a:t>1:29–31</a:t>
            </a:r>
            <a:r>
              <a:rPr lang="es-ES" dirty="0" smtClean="0"/>
              <a:t>).</a:t>
            </a:r>
          </a:p>
          <a:p>
            <a:pPr lvl="1"/>
            <a:r>
              <a:rPr lang="es-ES" dirty="0" smtClean="0"/>
              <a:t>Describe </a:t>
            </a:r>
            <a:r>
              <a:rPr lang="es-ES" dirty="0"/>
              <a:t>con precisión la forma de vida del mundo en el cual vivimos. </a:t>
            </a:r>
            <a:endParaRPr lang="es-ES" dirty="0" smtClean="0"/>
          </a:p>
          <a:p>
            <a:pPr lvl="1"/>
            <a:r>
              <a:rPr lang="es-ES" dirty="0" smtClean="0"/>
              <a:t>Estos </a:t>
            </a:r>
            <a:r>
              <a:rPr lang="es-ES" dirty="0"/>
              <a:t>son los frutos que producen los mejores esfuerzos del hombre natural (</a:t>
            </a:r>
            <a:r>
              <a:rPr lang="es-ES" dirty="0" err="1">
                <a:solidFill>
                  <a:schemeClr val="tx2"/>
                </a:solidFill>
              </a:rPr>
              <a:t>Gál</a:t>
            </a:r>
            <a:r>
              <a:rPr lang="es-ES" dirty="0">
                <a:solidFill>
                  <a:schemeClr val="tx2"/>
                </a:solidFill>
              </a:rPr>
              <a:t>. 5:19–21</a:t>
            </a:r>
            <a:r>
              <a:rPr lang="es-ES" dirty="0" smtClean="0"/>
              <a:t>). (</a:t>
            </a:r>
            <a:r>
              <a:rPr lang="es-ES" dirty="0" err="1" smtClean="0"/>
              <a:t>Porter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Perfil del hombre </a:t>
            </a:r>
            <a:r>
              <a:rPr lang="es-PR" dirty="0" smtClean="0"/>
              <a:t>pecador (</a:t>
            </a:r>
            <a:r>
              <a:rPr lang="es-PR" dirty="0"/>
              <a:t>Romanos 1:29-32)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032668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r>
              <a:rPr lang="es-ES" dirty="0" smtClean="0"/>
              <a:t>Actos desobedientes</a:t>
            </a:r>
          </a:p>
          <a:p>
            <a:pPr lvl="1"/>
            <a:r>
              <a:rPr lang="es-ES" dirty="0" smtClean="0"/>
              <a:t>No </a:t>
            </a:r>
            <a:r>
              <a:rPr lang="es-ES" dirty="0"/>
              <a:t>todas las características se consideran graves. Algunas parecen ser ofensas pequeñas. </a:t>
            </a:r>
            <a:endParaRPr lang="es-ES" dirty="0" smtClean="0"/>
          </a:p>
          <a:p>
            <a:pPr lvl="1"/>
            <a:r>
              <a:rPr lang="es-ES" dirty="0" smtClean="0"/>
              <a:t>Sin </a:t>
            </a:r>
            <a:r>
              <a:rPr lang="es-ES" dirty="0"/>
              <a:t>embargo, debemos fijarnos en que todas ellas manifiestan abiertamente que el mundo vive egoístamente. </a:t>
            </a:r>
            <a:endParaRPr lang="es-ES" dirty="0" smtClean="0"/>
          </a:p>
          <a:p>
            <a:pPr lvl="1"/>
            <a:r>
              <a:rPr lang="es-ES" dirty="0" smtClean="0"/>
              <a:t>A </a:t>
            </a:r>
            <a:r>
              <a:rPr lang="es-ES" dirty="0"/>
              <a:t>la humanidad entera sólo le interesa satisfacer sus propios deseos. No le interesa el bien de los demás. </a:t>
            </a:r>
            <a:r>
              <a:rPr lang="es-ES" dirty="0" smtClean="0"/>
              <a:t>(</a:t>
            </a:r>
            <a:r>
              <a:rPr lang="es-ES" dirty="0" err="1" smtClean="0"/>
              <a:t>Porter</a:t>
            </a:r>
            <a:r>
              <a:rPr lang="en-US" dirty="0" smtClean="0"/>
              <a:t>)</a:t>
            </a:r>
            <a:endParaRPr lang="en-US" dirty="0"/>
          </a:p>
          <a:p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Perfil del hombre </a:t>
            </a:r>
            <a:r>
              <a:rPr lang="es-PR" dirty="0" smtClean="0"/>
              <a:t>pecador (</a:t>
            </a:r>
            <a:r>
              <a:rPr lang="es-PR" dirty="0"/>
              <a:t>Romanos 1:29-32)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3194474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r>
              <a:rPr lang="es-ES" dirty="0" smtClean="0"/>
              <a:t>Actos desobedientes</a:t>
            </a:r>
          </a:p>
          <a:p>
            <a:pPr lvl="1"/>
            <a:r>
              <a:rPr lang="es-ES" dirty="0" smtClean="0"/>
              <a:t>La </a:t>
            </a:r>
            <a:r>
              <a:rPr lang="es-ES" dirty="0"/>
              <a:t>gente que vive de esa manera, sabe que anda mal y que merece el juicio de Dios (</a:t>
            </a:r>
            <a:r>
              <a:rPr lang="es-ES" dirty="0">
                <a:solidFill>
                  <a:schemeClr val="tx2"/>
                </a:solidFill>
              </a:rPr>
              <a:t>1:32</a:t>
            </a:r>
            <a:r>
              <a:rPr lang="es-ES" dirty="0" smtClean="0"/>
              <a:t>).</a:t>
            </a:r>
          </a:p>
          <a:p>
            <a:pPr lvl="1"/>
            <a:r>
              <a:rPr lang="es-ES" dirty="0" smtClean="0"/>
              <a:t>Aunque </a:t>
            </a:r>
            <a:r>
              <a:rPr lang="es-ES" dirty="0"/>
              <a:t>profesan creer que no hay Dios y que cada uno debe vivir como quiere, saben muy bien que sus obras son malas. </a:t>
            </a:r>
            <a:endParaRPr lang="es-ES" dirty="0" smtClean="0"/>
          </a:p>
          <a:p>
            <a:pPr lvl="1"/>
            <a:r>
              <a:rPr lang="es-ES" dirty="0" smtClean="0"/>
              <a:t>A </a:t>
            </a:r>
            <a:r>
              <a:rPr lang="es-ES" dirty="0"/>
              <a:t>pesar de saber que sus hechos merecen el castigo divino, no se contentan con hacer tales cosas, sino que aprueban a quienes viven así</a:t>
            </a:r>
            <a:r>
              <a:rPr lang="es-ES" dirty="0" smtClean="0"/>
              <a:t>. (</a:t>
            </a:r>
            <a:r>
              <a:rPr lang="es-ES" dirty="0" err="1" smtClean="0"/>
              <a:t>Porter</a:t>
            </a:r>
            <a:r>
              <a:rPr lang="en-US" dirty="0" smtClean="0"/>
              <a:t>)</a:t>
            </a:r>
            <a:endParaRPr lang="en-US" dirty="0"/>
          </a:p>
          <a:p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Perfil del hombre </a:t>
            </a:r>
            <a:r>
              <a:rPr lang="es-PR" dirty="0" smtClean="0"/>
              <a:t>pecador (</a:t>
            </a:r>
            <a:r>
              <a:rPr lang="es-PR" dirty="0"/>
              <a:t>Romanos 1:29-32)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407238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r>
              <a:rPr lang="es-ES" dirty="0" smtClean="0"/>
              <a:t>Actos desobedientes</a:t>
            </a:r>
          </a:p>
          <a:p>
            <a:pPr lvl="1"/>
            <a:r>
              <a:rPr lang="es-ES" dirty="0" smtClean="0"/>
              <a:t>¡</a:t>
            </a:r>
            <a:r>
              <a:rPr lang="es-ES" dirty="0"/>
              <a:t>Algún día pagarán las consecuencias de su pecado!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problema es que en un mundo así, tarde o temprano, todos llegan a ser víctimas los unos de los otros, o esclavos de su propia maldad</a:t>
            </a:r>
            <a:r>
              <a:rPr lang="es-ES" dirty="0" smtClean="0"/>
              <a:t>. (</a:t>
            </a:r>
            <a:r>
              <a:rPr lang="es-ES" dirty="0" err="1" smtClean="0"/>
              <a:t>Porter</a:t>
            </a:r>
            <a:r>
              <a:rPr lang="en-US" dirty="0" smtClean="0"/>
              <a:t>)</a:t>
            </a:r>
            <a:endParaRPr lang="en-US" dirty="0"/>
          </a:p>
          <a:p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Perfil del hombre </a:t>
            </a:r>
            <a:r>
              <a:rPr lang="es-PR" dirty="0" smtClean="0"/>
              <a:t>pecador (</a:t>
            </a:r>
            <a:r>
              <a:rPr lang="es-PR" dirty="0"/>
              <a:t>Romanos 1:29-32)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7788078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58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657600"/>
          </a:xfrm>
        </p:spPr>
        <p:txBody>
          <a:bodyPr/>
          <a:lstStyle/>
          <a:p>
            <a:pPr marL="288925" indent="-288925">
              <a:buFont typeface="+mj-lt"/>
              <a:buAutoNum type="arabicPeriod"/>
            </a:pPr>
            <a:r>
              <a:rPr lang="es-ES" dirty="0" smtClean="0"/>
              <a:t>Compare </a:t>
            </a:r>
            <a:r>
              <a:rPr lang="es-ES" dirty="0"/>
              <a:t>la condición del hombre descrito en este pasaje con el estilo de vida del hombre moderno. En base a la explicación de Pablo presentada en el pasaje, ¿qué conclusiones podemos sacar en cuanto al estado del ser humano en la actualidad</a:t>
            </a:r>
            <a:r>
              <a:rPr lang="es-ES" dirty="0" smtClean="0"/>
              <a:t>?</a:t>
            </a:r>
            <a:endParaRPr lang="es-E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¿</a:t>
            </a:r>
            <a:r>
              <a:rPr lang="es-ES" dirty="0" smtClean="0"/>
              <a:t>Qué </a:t>
            </a:r>
            <a:r>
              <a:rPr lang="es-ES" dirty="0"/>
              <a:t>posibilidad hay de que un hombre en esta situación pueda ganarse la salvación? ¿Por </a:t>
            </a:r>
            <a:r>
              <a:rPr lang="es-ES" dirty="0" smtClean="0"/>
              <a:t>qué?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6781800" cy="1004888"/>
          </a:xfrm>
        </p:spPr>
        <p:txBody>
          <a:bodyPr/>
          <a:lstStyle/>
          <a:p>
            <a:r>
              <a:rPr lang="es-PR" sz="4000" dirty="0" smtClean="0"/>
              <a:t>Preguntas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18499803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La culpabilidad del hombre</a:t>
            </a:r>
            <a:r>
              <a:rPr lang="en-US" sz="3600" dirty="0" smtClean="0"/>
              <a:t>.</a:t>
            </a:r>
            <a:endParaRPr lang="es-PR" sz="3600" dirty="0" smtClean="0"/>
          </a:p>
          <a:p>
            <a:pPr lvl="1">
              <a:spcAft>
                <a:spcPts val="600"/>
              </a:spcAft>
            </a:pPr>
            <a:r>
              <a:rPr lang="es-PR" dirty="0" smtClean="0"/>
              <a:t>Dios se ha revelado de muchas maneras, de tal forma que nadie que nadie puede decir que tiene excusa para no creer en Dios y adorarle.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2" y="1828800"/>
            <a:ext cx="9064916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5489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5344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¿Seré yo?</a:t>
            </a:r>
          </a:p>
          <a:p>
            <a:pPr lvl="1">
              <a:spcAft>
                <a:spcPts val="600"/>
              </a:spcAft>
            </a:pPr>
            <a:r>
              <a:rPr lang="es-PR" dirty="0" smtClean="0"/>
              <a:t>La lista tan extensa de las características del hombre pecador son suficientes elementos para determinar, en un examen de conciencia, si alguien está en esta categoría.</a:t>
            </a:r>
            <a:endParaRPr lang="es-P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4682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61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dirty="0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057400"/>
            <a:ext cx="8534400" cy="4459287"/>
          </a:xfrm>
        </p:spPr>
        <p:txBody>
          <a:bodyPr/>
          <a:lstStyle/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200" dirty="0"/>
              <a:t>Calvino, Juan. Comentario a la </a:t>
            </a:r>
            <a:r>
              <a:rPr lang="es-ES" sz="1200" dirty="0" err="1"/>
              <a:t>Epístola</a:t>
            </a:r>
            <a:r>
              <a:rPr lang="es-ES" sz="1200" dirty="0"/>
              <a:t> a los Romanos. Grand Rapids, MI: Libros </a:t>
            </a:r>
            <a:r>
              <a:rPr lang="es-ES" sz="1200" dirty="0" err="1"/>
              <a:t>Desafío</a:t>
            </a:r>
            <a:r>
              <a:rPr lang="es-ES" sz="1200" dirty="0"/>
              <a:t>, 2005.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200" dirty="0" smtClean="0"/>
              <a:t>Carson</a:t>
            </a:r>
            <a:r>
              <a:rPr lang="es-ES" sz="1200" dirty="0"/>
              <a:t>, D.A. et al. Nuevo comentario </a:t>
            </a:r>
            <a:r>
              <a:rPr lang="es-ES" sz="1200" dirty="0" err="1"/>
              <a:t>Bı́blico</a:t>
            </a:r>
            <a:r>
              <a:rPr lang="es-ES" sz="1200" dirty="0"/>
              <a:t>: Siglo veintiuno. </a:t>
            </a:r>
            <a:r>
              <a:rPr lang="es-ES" sz="1200" dirty="0" err="1"/>
              <a:t>electronic</a:t>
            </a:r>
            <a:r>
              <a:rPr lang="es-ES" sz="1200" dirty="0"/>
              <a:t> ed. Miami: Sociedades </a:t>
            </a:r>
            <a:r>
              <a:rPr lang="es-ES" sz="1200" dirty="0" err="1"/>
              <a:t>Bı́blicas</a:t>
            </a:r>
            <a:r>
              <a:rPr lang="es-ES" sz="1200" dirty="0"/>
              <a:t> Unidas, 2000</a:t>
            </a:r>
            <a:r>
              <a:rPr lang="es-ES" sz="1200" dirty="0" smtClean="0"/>
              <a:t>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200" dirty="0" smtClean="0"/>
              <a:t>Douglas, J.D. </a:t>
            </a:r>
            <a:r>
              <a:rPr lang="es-ES" sz="1200" i="1" dirty="0" smtClean="0"/>
              <a:t>Nuevo Diccionario </a:t>
            </a:r>
            <a:r>
              <a:rPr lang="es-ES" sz="1200" i="1" dirty="0" err="1" smtClean="0"/>
              <a:t>Biblico</a:t>
            </a:r>
            <a:r>
              <a:rPr lang="es-ES" sz="1200" i="1" dirty="0" smtClean="0"/>
              <a:t> : Primera </a:t>
            </a:r>
            <a:r>
              <a:rPr lang="es-ES" sz="1200" i="1" dirty="0" err="1" smtClean="0"/>
              <a:t>Edicion</a:t>
            </a:r>
            <a:r>
              <a:rPr lang="es-ES" sz="1200" dirty="0" smtClean="0"/>
              <a:t>. Miami: Sociedades </a:t>
            </a:r>
            <a:r>
              <a:rPr lang="es-ES" sz="1200" dirty="0" err="1" smtClean="0"/>
              <a:t>Bı́blicas</a:t>
            </a:r>
            <a:r>
              <a:rPr lang="es-ES" sz="1200" dirty="0" smtClean="0"/>
              <a:t>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200" dirty="0" err="1"/>
              <a:t>Hayford</a:t>
            </a:r>
            <a:r>
              <a:rPr lang="es-ES" sz="1200" dirty="0"/>
              <a:t>, Jack W. Estudio de Romanos: Vida en el reino. </a:t>
            </a:r>
            <a:r>
              <a:rPr lang="es-ES" sz="1200" dirty="0" err="1"/>
              <a:t>electronic</a:t>
            </a:r>
            <a:r>
              <a:rPr lang="es-ES" sz="1200" dirty="0"/>
              <a:t> ed. Nashville: Editorial Caribe, </a:t>
            </a:r>
            <a:r>
              <a:rPr lang="es-ES" sz="1200" dirty="0" smtClean="0"/>
              <a:t>1994.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200" dirty="0" err="1" smtClean="0"/>
              <a:t>Lockward</a:t>
            </a:r>
            <a:r>
              <a:rPr lang="es-ES" sz="1200" dirty="0" smtClean="0"/>
              <a:t>, Alfonso. </a:t>
            </a:r>
            <a:r>
              <a:rPr lang="es-ES" sz="1200" i="1" dirty="0" smtClean="0"/>
              <a:t>Nuevo Diccionario De La Biblia.</a:t>
            </a:r>
            <a:r>
              <a:rPr lang="es-ES" sz="1200" dirty="0" smtClean="0"/>
              <a:t> Miami: Editorial </a:t>
            </a:r>
            <a:r>
              <a:rPr lang="es-ES" sz="1200" dirty="0" err="1" smtClean="0"/>
              <a:t>Unilit</a:t>
            </a:r>
            <a:r>
              <a:rPr lang="es-ES" sz="1200" dirty="0" smtClean="0"/>
              <a:t>, 2003.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200" dirty="0" smtClean="0"/>
              <a:t>MacDonald</a:t>
            </a:r>
            <a:r>
              <a:rPr lang="en-US" sz="1200" dirty="0"/>
              <a:t>, William. </a:t>
            </a:r>
            <a:r>
              <a:rPr lang="en-US" sz="1200" dirty="0" err="1"/>
              <a:t>Comentario</a:t>
            </a:r>
            <a:r>
              <a:rPr lang="en-US" sz="1200" dirty="0"/>
              <a:t> B</a:t>
            </a:r>
            <a:r>
              <a:rPr lang="el-GR" sz="1200" dirty="0"/>
              <a:t>φ</a:t>
            </a:r>
            <a:r>
              <a:rPr lang="en-US" sz="1200" dirty="0" err="1"/>
              <a:t>blico</a:t>
            </a:r>
            <a:r>
              <a:rPr lang="en-US" sz="1200" dirty="0"/>
              <a:t> de William MacDonald: </a:t>
            </a:r>
            <a:r>
              <a:rPr lang="en-US" sz="1200" dirty="0" err="1"/>
              <a:t>Antiguo</a:t>
            </a:r>
            <a:r>
              <a:rPr lang="en-US" sz="1200" dirty="0"/>
              <a:t> </a:t>
            </a:r>
            <a:r>
              <a:rPr lang="en-US" sz="1200" dirty="0" err="1"/>
              <a:t>Testamento</a:t>
            </a:r>
            <a:r>
              <a:rPr lang="en-US" sz="1200" dirty="0"/>
              <a:t> y </a:t>
            </a:r>
            <a:r>
              <a:rPr lang="en-US" sz="1200" dirty="0" smtClean="0"/>
              <a:t>Nuevo </a:t>
            </a:r>
            <a:r>
              <a:rPr lang="en-US" sz="1200" dirty="0" err="1"/>
              <a:t>Testamento</a:t>
            </a:r>
            <a:r>
              <a:rPr lang="en-US" sz="1200" dirty="0"/>
              <a:t>. </a:t>
            </a:r>
            <a:r>
              <a:rPr lang="en-US" sz="1200" dirty="0" err="1"/>
              <a:t>Viladecavalls</a:t>
            </a:r>
            <a:r>
              <a:rPr lang="en-US" sz="1200" dirty="0"/>
              <a:t> (Barcelona), </a:t>
            </a:r>
            <a:r>
              <a:rPr lang="en-US" sz="1200" dirty="0" err="1"/>
              <a:t>España</a:t>
            </a:r>
            <a:r>
              <a:rPr lang="en-US" sz="1200" dirty="0"/>
              <a:t>: Editorial CLIE, 2004. </a:t>
            </a:r>
            <a:endParaRPr lang="es-ES" sz="8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200" dirty="0" smtClean="0"/>
              <a:t>Nelson, </a:t>
            </a:r>
            <a:r>
              <a:rPr lang="es-ES" sz="1200" dirty="0" err="1" smtClean="0"/>
              <a:t>Wilton</a:t>
            </a:r>
            <a:r>
              <a:rPr lang="es-ES" sz="1200" dirty="0" smtClean="0"/>
              <a:t> M. y Juan Rojas Mayo, </a:t>
            </a:r>
            <a:r>
              <a:rPr lang="es-ES" sz="1200" i="1" dirty="0" smtClean="0"/>
              <a:t>Nelson Nuevo Diccionario Ilustrado De La Biblia</a:t>
            </a:r>
            <a:r>
              <a:rPr lang="es-ES" sz="1200" dirty="0" smtClean="0"/>
              <a:t>, </a:t>
            </a:r>
            <a:r>
              <a:rPr lang="es-ES" sz="1200" dirty="0" err="1" smtClean="0"/>
              <a:t>electronic</a:t>
            </a:r>
            <a:r>
              <a:rPr lang="es-ES" sz="1200" dirty="0" smtClean="0"/>
              <a:t> ed. Nashville: Editorial Caribe, 2000, c1998.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200" dirty="0" err="1" smtClean="0"/>
              <a:t>Porter</a:t>
            </a:r>
            <a:r>
              <a:rPr lang="es-ES" sz="1200" dirty="0"/>
              <a:t>, Rafael. Estudios </a:t>
            </a:r>
            <a:r>
              <a:rPr lang="es-ES" sz="1200" dirty="0" err="1"/>
              <a:t>Bı́blicos</a:t>
            </a:r>
            <a:r>
              <a:rPr lang="es-ES" sz="1200" dirty="0"/>
              <a:t> ELA: Salvos por la fe (Romanos parte I). Puebla, Pue., </a:t>
            </a:r>
            <a:r>
              <a:rPr lang="es-ES" sz="1200" dirty="0" err="1"/>
              <a:t>México</a:t>
            </a:r>
            <a:r>
              <a:rPr lang="es-ES" sz="1200" dirty="0"/>
              <a:t>: Ediciones Las </a:t>
            </a:r>
            <a:r>
              <a:rPr lang="es-ES" sz="1200" dirty="0" err="1"/>
              <a:t>Américas</a:t>
            </a:r>
            <a:r>
              <a:rPr lang="es-ES" sz="1200" dirty="0"/>
              <a:t>, A. C., 1987. </a:t>
            </a:r>
            <a:endParaRPr lang="es-ES" sz="8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200" dirty="0" err="1" smtClean="0"/>
              <a:t>Stanton</a:t>
            </a:r>
            <a:r>
              <a:rPr lang="es-PR" sz="1200" dirty="0"/>
              <a:t>, Ted O., et al, eds. </a:t>
            </a:r>
            <a:r>
              <a:rPr lang="es-PR" sz="1200" i="1" dirty="0"/>
              <a:t>El Expositor Bíblico: La Biblia, Libro por Libro</a:t>
            </a:r>
            <a:r>
              <a:rPr lang="es-PR" sz="1200" dirty="0"/>
              <a:t>, Maestros de jóvenes y Adultos, Volumen </a:t>
            </a:r>
            <a:r>
              <a:rPr lang="es-PR" sz="1200" dirty="0" smtClean="0"/>
              <a:t>6. 4ta </a:t>
            </a:r>
            <a:r>
              <a:rPr lang="es-PR" sz="1200" dirty="0"/>
              <a:t>Ed. El Paso, Texas: Casa Bautista de Publicaciones, </a:t>
            </a:r>
            <a:r>
              <a:rPr lang="es-PR" sz="1200" dirty="0" smtClean="0"/>
              <a:t>2000, c1996. 11-19.</a:t>
            </a:r>
            <a:endParaRPr lang="es-PR" sz="12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200" dirty="0" smtClean="0"/>
              <a:t>Vine, W.E. </a:t>
            </a:r>
            <a:r>
              <a:rPr lang="en-US" sz="1200" i="1" dirty="0" smtClean="0"/>
              <a:t>Vine </a:t>
            </a:r>
            <a:r>
              <a:rPr lang="en-US" sz="1200" i="1" dirty="0" err="1" smtClean="0"/>
              <a:t>Diccionario</a:t>
            </a:r>
            <a:r>
              <a:rPr lang="en-US" sz="1200" i="1" dirty="0" smtClean="0"/>
              <a:t> </a:t>
            </a:r>
            <a:r>
              <a:rPr lang="en-US" sz="1200" i="1" dirty="0" err="1" smtClean="0"/>
              <a:t>Expositivo</a:t>
            </a:r>
            <a:r>
              <a:rPr lang="en-US" sz="1200" i="1" dirty="0" smtClean="0"/>
              <a:t> De </a:t>
            </a:r>
            <a:r>
              <a:rPr lang="en-US" sz="1200" i="1" dirty="0" err="1" smtClean="0"/>
              <a:t>Palabras</a:t>
            </a:r>
            <a:r>
              <a:rPr lang="en-US" sz="1200" i="1" dirty="0" smtClean="0"/>
              <a:t> Del </a:t>
            </a:r>
            <a:r>
              <a:rPr lang="en-US" sz="1200" i="1" dirty="0" err="1" smtClean="0"/>
              <a:t>Antiguo</a:t>
            </a:r>
            <a:r>
              <a:rPr lang="en-US" sz="1200" i="1" dirty="0" smtClean="0"/>
              <a:t> Y Del Nuevo </a:t>
            </a:r>
            <a:r>
              <a:rPr lang="en-US" sz="1200" i="1" dirty="0" err="1" smtClean="0"/>
              <a:t>Testamento</a:t>
            </a:r>
            <a:r>
              <a:rPr lang="en-US" sz="1200" i="1" dirty="0" smtClean="0"/>
              <a:t> </a:t>
            </a:r>
            <a:r>
              <a:rPr lang="en-US" sz="1200" i="1" dirty="0" err="1" smtClean="0"/>
              <a:t>Exhaustivo</a:t>
            </a:r>
            <a:r>
              <a:rPr lang="en-US" sz="1200" dirty="0" smtClean="0"/>
              <a:t>, electronic ed. Nashville: Editorial Caribe, 2000, c1999.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200" dirty="0" err="1"/>
              <a:t>Walvoord</a:t>
            </a:r>
            <a:r>
              <a:rPr lang="es-ES" sz="1200" dirty="0"/>
              <a:t>, John F., y Roy B. </a:t>
            </a:r>
            <a:r>
              <a:rPr lang="es-ES" sz="1200" dirty="0" err="1"/>
              <a:t>Zuck</a:t>
            </a:r>
            <a:r>
              <a:rPr lang="es-ES" sz="1200" dirty="0"/>
              <a:t>. El conocimiento </a:t>
            </a:r>
            <a:r>
              <a:rPr lang="es-ES" sz="1200" dirty="0" err="1"/>
              <a:t>bíblico</a:t>
            </a:r>
            <a:r>
              <a:rPr lang="es-ES" sz="1200" dirty="0"/>
              <a:t>, un comentario expositivo: Nuevo Testamento, tomo 2: San Juan, Hechos, Romanos. Puebla, </a:t>
            </a:r>
            <a:r>
              <a:rPr lang="es-ES" sz="1200" dirty="0" err="1"/>
              <a:t>México</a:t>
            </a:r>
            <a:r>
              <a:rPr lang="es-ES" sz="1200" dirty="0"/>
              <a:t>: Ediciones Las </a:t>
            </a:r>
            <a:r>
              <a:rPr lang="es-ES" sz="1200" dirty="0" err="1"/>
              <a:t>Américas</a:t>
            </a:r>
            <a:r>
              <a:rPr lang="es-ES" sz="1200" dirty="0"/>
              <a:t>, A.C., 1996.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200" dirty="0" err="1" smtClean="0"/>
              <a:t>Wiersbe</a:t>
            </a:r>
            <a:r>
              <a:rPr lang="es-ES" sz="1200" dirty="0"/>
              <a:t>, Warren W. Bosquejos expositivos de la Biblia: Antiguo y Nuevo Testamento. </a:t>
            </a:r>
            <a:r>
              <a:rPr lang="es-ES" sz="1200" dirty="0" err="1"/>
              <a:t>electronic</a:t>
            </a:r>
            <a:r>
              <a:rPr lang="es-ES" sz="1200" dirty="0"/>
              <a:t> ed. Nashville: Editorial Caribe, 1995</a:t>
            </a:r>
            <a:r>
              <a:rPr lang="es-ES" sz="1200" dirty="0" smtClean="0"/>
              <a:t>.</a:t>
            </a:r>
            <a:endParaRPr lang="en-US" sz="8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2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2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200" dirty="0" smtClean="0">
                <a:hlinkClick r:id="rId4"/>
              </a:rPr>
              <a:t>http://st-takla.org/Gallery/Bible/Illustrations/Bible-Slides/OT/Hosea.html</a:t>
            </a:r>
            <a:endParaRPr lang="en-US" sz="12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61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" t="8150" b="1832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62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6)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>
                <a:solidFill>
                  <a:schemeClr val="tx2"/>
                </a:solidFill>
                <a:latin typeface="Candara" pitchFamily="34" charset="0"/>
              </a:rPr>
              <a:t>Unidad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1: Todos somos pecadores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2: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“Todos seremos juzgados”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Romanos 2:1-3:8)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de enero de 2015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63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dirty="0" smtClean="0"/>
              <a:t>Importancia</a:t>
            </a:r>
            <a:endParaRPr lang="es-N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Toda </a:t>
            </a:r>
            <a:r>
              <a:rPr lang="es-ES" dirty="0"/>
              <a:t>la Escritura es inspirada por Dios y </a:t>
            </a:r>
            <a:r>
              <a:rPr lang="es-ES" dirty="0" smtClean="0"/>
              <a:t>útil (</a:t>
            </a:r>
            <a:r>
              <a:rPr lang="es-ES" dirty="0" smtClean="0">
                <a:solidFill>
                  <a:schemeClr val="tx2"/>
                </a:solidFill>
              </a:rPr>
              <a:t>2 Timoteo 3:16</a:t>
            </a:r>
            <a:r>
              <a:rPr lang="es-ES" dirty="0" smtClean="0"/>
              <a:t>).</a:t>
            </a:r>
          </a:p>
          <a:p>
            <a:pPr lvl="1"/>
            <a:r>
              <a:rPr lang="es-ES" dirty="0" smtClean="0"/>
              <a:t>Hay </a:t>
            </a:r>
            <a:r>
              <a:rPr lang="es-ES" dirty="0"/>
              <a:t>algunas partes de la Biblia que contienen más verdad doctrinal que otras. </a:t>
            </a:r>
            <a:endParaRPr lang="es-ES" dirty="0" smtClean="0"/>
          </a:p>
          <a:p>
            <a:pPr lvl="2"/>
            <a:r>
              <a:rPr lang="es-ES" dirty="0" smtClean="0"/>
              <a:t>San </a:t>
            </a:r>
            <a:r>
              <a:rPr lang="es-ES" dirty="0"/>
              <a:t>Agustín se convirtió por medio de la lectura de Romanos. </a:t>
            </a:r>
            <a:endParaRPr lang="es-ES" dirty="0" smtClean="0"/>
          </a:p>
          <a:p>
            <a:pPr lvl="2"/>
            <a:r>
              <a:rPr lang="es-ES" dirty="0" smtClean="0"/>
              <a:t>Martín </a:t>
            </a:r>
            <a:r>
              <a:rPr lang="es-ES" dirty="0"/>
              <a:t>Lutero inició la Reforma basado en Romanos 1.17: «Mas el justo por la fe vivirá». </a:t>
            </a:r>
            <a:endParaRPr lang="es-ES" dirty="0" smtClean="0"/>
          </a:p>
          <a:p>
            <a:pPr lvl="2"/>
            <a:r>
              <a:rPr lang="es-ES" dirty="0" smtClean="0"/>
              <a:t>Juan </a:t>
            </a:r>
            <a:r>
              <a:rPr lang="es-ES" dirty="0"/>
              <a:t>Wesley, fundador del metodismo, se convirtió mientras escuchaba a alguien que leía del comentario de Lutero sobre Romanos. </a:t>
            </a:r>
            <a:r>
              <a:rPr lang="es-ES" dirty="0" smtClean="0"/>
              <a:t>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895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Importancia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Si </a:t>
            </a:r>
            <a:r>
              <a:rPr lang="es-ES" dirty="0"/>
              <a:t>hay algún libro que cada cristiano debe comprender, es esta epístola. ¿Por qué</a:t>
            </a:r>
            <a:r>
              <a:rPr lang="es-ES" dirty="0" smtClean="0"/>
              <a:t>?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Presenta </a:t>
            </a:r>
            <a:r>
              <a:rPr lang="es-ES" dirty="0"/>
              <a:t>verdad doctrinal: justificación, santificación, adopción, juicio e identificación con </a:t>
            </a:r>
            <a:r>
              <a:rPr lang="es-ES" dirty="0" smtClean="0"/>
              <a:t>Cristo.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Presenta </a:t>
            </a:r>
            <a:r>
              <a:rPr lang="es-ES" dirty="0"/>
              <a:t>verdad dispensacional en los </a:t>
            </a:r>
            <a:r>
              <a:rPr lang="es-ES" dirty="0">
                <a:solidFill>
                  <a:schemeClr val="tx2"/>
                </a:solidFill>
              </a:rPr>
              <a:t>capítulos 9–11</a:t>
            </a:r>
            <a:r>
              <a:rPr lang="es-ES" dirty="0"/>
              <a:t>, mostrando la relación entre Israel y la Iglesia en el eterno plan de </a:t>
            </a:r>
            <a:r>
              <a:rPr lang="es-ES" dirty="0" smtClean="0"/>
              <a:t>Dios. </a:t>
            </a:r>
            <a:r>
              <a:rPr lang="en-US" dirty="0" smtClean="0"/>
              <a:t>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5974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Importancia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Si </a:t>
            </a:r>
            <a:r>
              <a:rPr lang="es-ES" dirty="0"/>
              <a:t>hay algún libro que cada cristiano debe comprender, es esta epístola. ¿Por qué</a:t>
            </a:r>
            <a:r>
              <a:rPr lang="es-ES" dirty="0" smtClean="0"/>
              <a:t>?</a:t>
            </a:r>
          </a:p>
          <a:p>
            <a:pPr marL="971550" lvl="1" indent="-514350">
              <a:buFont typeface="+mj-lt"/>
              <a:buAutoNum type="arabicPeriod" startAt="3"/>
            </a:pPr>
            <a:r>
              <a:rPr lang="es-ES" dirty="0" smtClean="0"/>
              <a:t>Presenta </a:t>
            </a:r>
            <a:r>
              <a:rPr lang="es-ES" dirty="0"/>
              <a:t>verdad práctica, enseñando el secreto de la victoria cristiana sobre la carne, los deberes que tienen los cristianos los unos con los otros y su relación al gobierno</a:t>
            </a:r>
            <a:r>
              <a:rPr lang="es-ES" dirty="0" smtClean="0"/>
              <a:t>. </a:t>
            </a:r>
            <a:r>
              <a:rPr lang="en-US" dirty="0" smtClean="0"/>
              <a:t>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9860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86559</TotalTime>
  <Words>4248</Words>
  <Application>Microsoft Office PowerPoint</Application>
  <PresentationFormat>On-screen Show (4:3)</PresentationFormat>
  <Paragraphs>392</Paragraphs>
  <Slides>63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63</vt:i4>
      </vt:variant>
    </vt:vector>
  </HeadingPairs>
  <TitlesOfParts>
    <vt:vector size="70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PowerPoint Presentation</vt:lpstr>
      <vt:lpstr>Contexto</vt:lpstr>
      <vt:lpstr>Texto clave</vt:lpstr>
      <vt:lpstr>Bosquejo de Estudio</vt:lpstr>
      <vt:lpstr>PowerPoint Presentation</vt:lpstr>
      <vt:lpstr>Importancia</vt:lpstr>
      <vt:lpstr>Importancia</vt:lpstr>
      <vt:lpstr>Importancia</vt:lpstr>
      <vt:lpstr>Importancia</vt:lpstr>
      <vt:lpstr>Trasfondo</vt:lpstr>
      <vt:lpstr>Trasfondo</vt:lpstr>
      <vt:lpstr>Tema</vt:lpstr>
      <vt:lpstr>Tema</vt:lpstr>
      <vt:lpstr>Tema</vt:lpstr>
      <vt:lpstr>Tema</vt:lpstr>
      <vt:lpstr>Tema</vt:lpstr>
      <vt:lpstr>¿Qué es el Evangelio?</vt:lpstr>
      <vt:lpstr>¿Qué es el Evangelio?</vt:lpstr>
      <vt:lpstr>El hombre es inexcusable ante Dios (Romanos 1:18-23)</vt:lpstr>
      <vt:lpstr>El hombre es inexcusable ante Dios (Romanos 1:18-23)</vt:lpstr>
      <vt:lpstr>El hombre es inexcusable ante Dios (Romanos 1:18-23)</vt:lpstr>
      <vt:lpstr>El hombre es inexcusable ante Dios (Romanos 1:18-23)</vt:lpstr>
      <vt:lpstr>El hombre es inexcusable ante Dios (Romanos 1:18-23)</vt:lpstr>
      <vt:lpstr>El hombre es inexcusable ante Dios (Romanos 1:18-23)</vt:lpstr>
      <vt:lpstr>El hombre es inexcusable ante Dios (Romanos 1:18-23)</vt:lpstr>
      <vt:lpstr>El hombre es inexcusable ante Dios (Romanos 1:18-23)</vt:lpstr>
      <vt:lpstr>El hombre es inexcusable ante Dios (Romanos 1:18-23)</vt:lpstr>
      <vt:lpstr>El hombre es inexcusable ante Dios (Romanos 1:18-23)</vt:lpstr>
      <vt:lpstr>El hombre es inexcusable ante Dios (Romanos 1:18-23)</vt:lpstr>
      <vt:lpstr>El hombre es inexcusable ante Dios (Romanos 1:18-23)</vt:lpstr>
      <vt:lpstr>El hombre es inexcusable ante Dios (Romanos 1:18-23)</vt:lpstr>
      <vt:lpstr>El hombre es inexcusable ante Dios (Romanos 1:18-23)</vt:lpstr>
      <vt:lpstr>Preguntas</vt:lpstr>
      <vt:lpstr>Preguntas</vt:lpstr>
      <vt:lpstr>Consecuencias de la idolatría (Romanos 1:24-28)</vt:lpstr>
      <vt:lpstr>Consecuencias de la idolatría (Romanos 1:24-28)</vt:lpstr>
      <vt:lpstr>Consecuencias de la idolatría (Romanos 1:24-28)</vt:lpstr>
      <vt:lpstr>Consecuencias de la idolatría (Romanos 1:24-28)</vt:lpstr>
      <vt:lpstr>Consecuencias de la idolatría (Romanos 1:24-28)</vt:lpstr>
      <vt:lpstr>Consecuencias de la idolatría (Romanos 1:24-28)</vt:lpstr>
      <vt:lpstr>Consecuencias de la idolatría (Romanos 1:24-28)</vt:lpstr>
      <vt:lpstr>Consecuencias de la idolatría (Romanos 1:24-28)</vt:lpstr>
      <vt:lpstr>Consecuencias de la idolatría (Romanos 1:24-28)</vt:lpstr>
      <vt:lpstr>Consecuencias de la idolatría (Romanos 1:24-28)</vt:lpstr>
      <vt:lpstr>Consecuencias de la idolatría (Romanos 1:24-28)</vt:lpstr>
      <vt:lpstr>Consecuencias de la idolatría (Romanos 1:24-28)</vt:lpstr>
      <vt:lpstr>Consecuencias de la idolatría (Romanos 1:24-28)</vt:lpstr>
      <vt:lpstr>Consecuencias de la idolatría (Romanos 1:24-28)</vt:lpstr>
      <vt:lpstr>Consecuencias de la idolatría (Romanos 1:24-28)</vt:lpstr>
      <vt:lpstr>Perfil del hombre pecador  (Romanos 1:29-32)</vt:lpstr>
      <vt:lpstr>Perfil del hombre pecador (Romanos 1:29-32)</vt:lpstr>
      <vt:lpstr>Perfil del hombre pecador (Romanos 1:29-32)</vt:lpstr>
      <vt:lpstr>Perfil del hombre pecador (Romanos 1:29-32)</vt:lpstr>
      <vt:lpstr>Perfil del hombre pecador (Romanos 1:29-32)</vt:lpstr>
      <vt:lpstr>Perfil del hombre pecador (Romanos 1:29-32)</vt:lpstr>
      <vt:lpstr>Perfil del hombre pecador (Romanos 1:29-32)</vt:lpstr>
      <vt:lpstr>Preguntas</vt:lpstr>
      <vt:lpstr>Aplicaciones</vt:lpstr>
      <vt:lpstr>Aplicaciones</vt:lpstr>
      <vt:lpstr>Bibliografía</vt:lpstr>
      <vt:lpstr>Próximo Estudio (Libro 6)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Romanos</dc:title>
  <dc:creator>JRIVERA</dc:creator>
  <cp:lastModifiedBy>Tito Ortega</cp:lastModifiedBy>
  <cp:revision>3197</cp:revision>
  <cp:lastPrinted>2013-09-24T20:44:31Z</cp:lastPrinted>
  <dcterms:created xsi:type="dcterms:W3CDTF">2007-01-24T21:53:34Z</dcterms:created>
  <dcterms:modified xsi:type="dcterms:W3CDTF">2015-01-17T01:53:30Z</dcterms:modified>
</cp:coreProperties>
</file>