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9" r:id="rId1"/>
    <p:sldMasterId id="2147483691" r:id="rId2"/>
    <p:sldMasterId id="2147483693" r:id="rId3"/>
    <p:sldMasterId id="2147483703" r:id="rId4"/>
    <p:sldMasterId id="2147483815" r:id="rId5"/>
    <p:sldMasterId id="2147483817" r:id="rId6"/>
  </p:sldMasterIdLst>
  <p:notesMasterIdLst>
    <p:notesMasterId r:id="rId64"/>
  </p:notesMasterIdLst>
  <p:handoutMasterIdLst>
    <p:handoutMasterId r:id="rId65"/>
  </p:handoutMasterIdLst>
  <p:sldIdLst>
    <p:sldId id="4259" r:id="rId7"/>
    <p:sldId id="565" r:id="rId8"/>
    <p:sldId id="566" r:id="rId9"/>
    <p:sldId id="3416" r:id="rId10"/>
    <p:sldId id="3994" r:id="rId11"/>
    <p:sldId id="4260" r:id="rId12"/>
    <p:sldId id="4261" r:id="rId13"/>
    <p:sldId id="3486" r:id="rId14"/>
    <p:sldId id="3686" r:id="rId15"/>
    <p:sldId id="4262" r:id="rId16"/>
    <p:sldId id="4264" r:id="rId17"/>
    <p:sldId id="4265" r:id="rId18"/>
    <p:sldId id="4263" r:id="rId19"/>
    <p:sldId id="4266" r:id="rId20"/>
    <p:sldId id="3929" r:id="rId21"/>
    <p:sldId id="3930" r:id="rId22"/>
    <p:sldId id="4267" r:id="rId23"/>
    <p:sldId id="4268" r:id="rId24"/>
    <p:sldId id="4269" r:id="rId25"/>
    <p:sldId id="4270" r:id="rId26"/>
    <p:sldId id="4271" r:id="rId27"/>
    <p:sldId id="4272" r:id="rId28"/>
    <p:sldId id="4273" r:id="rId29"/>
    <p:sldId id="4274" r:id="rId30"/>
    <p:sldId id="4275" r:id="rId31"/>
    <p:sldId id="4276" r:id="rId32"/>
    <p:sldId id="4277" r:id="rId33"/>
    <p:sldId id="4278" r:id="rId34"/>
    <p:sldId id="4279" r:id="rId35"/>
    <p:sldId id="4280" r:id="rId36"/>
    <p:sldId id="3441" r:id="rId37"/>
    <p:sldId id="4146" r:id="rId38"/>
    <p:sldId id="4281" r:id="rId39"/>
    <p:sldId id="4282" r:id="rId40"/>
    <p:sldId id="4283" r:id="rId41"/>
    <p:sldId id="4284" r:id="rId42"/>
    <p:sldId id="4285" r:id="rId43"/>
    <p:sldId id="4286" r:id="rId44"/>
    <p:sldId id="4287" r:id="rId45"/>
    <p:sldId id="3318" r:id="rId46"/>
    <p:sldId id="4024" r:id="rId47"/>
    <p:sldId id="4288" r:id="rId48"/>
    <p:sldId id="4289" r:id="rId49"/>
    <p:sldId id="4290" r:id="rId50"/>
    <p:sldId id="4291" r:id="rId51"/>
    <p:sldId id="4292" r:id="rId52"/>
    <p:sldId id="4293" r:id="rId53"/>
    <p:sldId id="4294" r:id="rId54"/>
    <p:sldId id="4295" r:id="rId55"/>
    <p:sldId id="4296" r:id="rId56"/>
    <p:sldId id="4195" r:id="rId57"/>
    <p:sldId id="4297" r:id="rId58"/>
    <p:sldId id="4216" r:id="rId59"/>
    <p:sldId id="4298" r:id="rId60"/>
    <p:sldId id="1391" r:id="rId61"/>
    <p:sldId id="3484" r:id="rId62"/>
    <p:sldId id="627" r:id="rId63"/>
  </p:sldIdLst>
  <p:sldSz cx="9144000" cy="6858000" type="screen4x3"/>
  <p:notesSz cx="7077075" cy="9363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47" autoAdjust="0"/>
    <p:restoredTop sz="91182" autoAdjust="0"/>
  </p:normalViewPr>
  <p:slideViewPr>
    <p:cSldViewPr>
      <p:cViewPr varScale="1">
        <p:scale>
          <a:sx n="44" d="100"/>
          <a:sy n="44" d="100"/>
        </p:scale>
        <p:origin x="402" y="54"/>
      </p:cViewPr>
      <p:guideLst>
        <p:guide orient="horz" pos="2160"/>
        <p:guide pos="2880"/>
      </p:guideLst>
    </p:cSldViewPr>
  </p:slideViewPr>
  <p:outlineViewPr>
    <p:cViewPr>
      <p:scale>
        <a:sx n="33" d="100"/>
        <a:sy n="33" d="100"/>
      </p:scale>
      <p:origin x="0" y="-42174"/>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2" tIns="46966" rIns="93932" bIns="46966" rtlCol="0"/>
          <a:lstStyle>
            <a:lvl1pPr algn="l">
              <a:defRPr sz="1200"/>
            </a:lvl1pPr>
          </a:lstStyle>
          <a:p>
            <a:endParaRPr lang="es-PR"/>
          </a:p>
        </p:txBody>
      </p:sp>
      <p:sp>
        <p:nvSpPr>
          <p:cNvPr id="3" name="Date Placeholder 2"/>
          <p:cNvSpPr>
            <a:spLocks noGrp="1"/>
          </p:cNvSpPr>
          <p:nvPr>
            <p:ph type="dt" sz="quarter" idx="1"/>
          </p:nvPr>
        </p:nvSpPr>
        <p:spPr>
          <a:xfrm>
            <a:off x="4008705" y="0"/>
            <a:ext cx="3066733" cy="468154"/>
          </a:xfrm>
          <a:prstGeom prst="rect">
            <a:avLst/>
          </a:prstGeom>
        </p:spPr>
        <p:txBody>
          <a:bodyPr vert="horz" lIns="93932" tIns="46966" rIns="93932" bIns="46966" rtlCol="0"/>
          <a:lstStyle>
            <a:lvl1pPr algn="r">
              <a:defRPr sz="1200"/>
            </a:lvl1pPr>
          </a:lstStyle>
          <a:p>
            <a:fld id="{4A8DE024-E918-4E64-9A15-A46A6E4885D2}" type="datetimeFigureOut">
              <a:rPr lang="en-US" smtClean="0"/>
              <a:pPr/>
              <a:t>3/24/2015</a:t>
            </a:fld>
            <a:endParaRPr lang="es-PR"/>
          </a:p>
        </p:txBody>
      </p:sp>
      <p:sp>
        <p:nvSpPr>
          <p:cNvPr id="4" name="Footer Placeholder 3"/>
          <p:cNvSpPr>
            <a:spLocks noGrp="1"/>
          </p:cNvSpPr>
          <p:nvPr>
            <p:ph type="ftr" sz="quarter" idx="2"/>
          </p:nvPr>
        </p:nvSpPr>
        <p:spPr>
          <a:xfrm>
            <a:off x="0" y="8893297"/>
            <a:ext cx="3066733" cy="468154"/>
          </a:xfrm>
          <a:prstGeom prst="rect">
            <a:avLst/>
          </a:prstGeom>
        </p:spPr>
        <p:txBody>
          <a:bodyPr vert="horz" lIns="93932" tIns="46966" rIns="93932" bIns="46966" rtlCol="0" anchor="b"/>
          <a:lstStyle>
            <a:lvl1pPr algn="l">
              <a:defRPr sz="1200"/>
            </a:lvl1pPr>
          </a:lstStyle>
          <a:p>
            <a:endParaRPr lang="es-PR"/>
          </a:p>
        </p:txBody>
      </p:sp>
      <p:sp>
        <p:nvSpPr>
          <p:cNvPr id="5" name="Slide Number Placeholder 4"/>
          <p:cNvSpPr>
            <a:spLocks noGrp="1"/>
          </p:cNvSpPr>
          <p:nvPr>
            <p:ph type="sldNum" sz="quarter" idx="3"/>
          </p:nvPr>
        </p:nvSpPr>
        <p:spPr>
          <a:xfrm>
            <a:off x="4008705" y="8893297"/>
            <a:ext cx="3066733" cy="468154"/>
          </a:xfrm>
          <a:prstGeom prst="rect">
            <a:avLst/>
          </a:prstGeom>
        </p:spPr>
        <p:txBody>
          <a:bodyPr vert="horz" lIns="93932" tIns="46966" rIns="93932" bIns="46966"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4008705"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7708" y="4447461"/>
            <a:ext cx="5661660" cy="421338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4008705"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572274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900775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846945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385126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19518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119106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658588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215580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037749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273596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614320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255631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2014396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26489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969450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55017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7335096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291877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41765937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08730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409484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542600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1552091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4167528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1247807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460391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2210686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8302060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697817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20752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37126605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17390343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18177676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19671462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2763838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2693899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459695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620208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9635609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795157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3352405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4748982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8693961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16269102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08706" y="8893153"/>
            <a:ext cx="3066733" cy="468316"/>
          </a:xfrm>
          <a:prstGeom prst="rect">
            <a:avLst/>
          </a:prstGeom>
          <a:noFill/>
          <a:ln w="9525">
            <a:noFill/>
            <a:miter lim="800000"/>
            <a:headEnd/>
            <a:tailEnd/>
          </a:ln>
        </p:spPr>
        <p:txBody>
          <a:bodyPr lIns="93925" tIns="46962" rIns="93925" bIns="46962" anchor="b"/>
          <a:lstStyle/>
          <a:p>
            <a:pPr algn="r"/>
            <a:fld id="{A81C3BFB-BBE1-4283-851A-447CDD52158C}" type="slidenum">
              <a:rPr lang="en-US" sz="1200">
                <a:solidFill>
                  <a:srgbClr val="000000"/>
                </a:solidFill>
                <a:latin typeface="Arial" charset="0"/>
              </a:rPr>
              <a:pPr algn="r"/>
              <a:t>55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56</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96975" y="701675"/>
            <a:ext cx="4683125" cy="35115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997503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364959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3/24/2015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1253521008"/>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5765880"/>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50383066"/>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77098384"/>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8634511"/>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894405"/>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72980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26687155"/>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29375541"/>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795259"/>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97145386"/>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0560485"/>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extLst>
      <p:ext uri="{BB962C8B-B14F-4D97-AF65-F5344CB8AC3E}">
        <p14:creationId xmlns:p14="http://schemas.microsoft.com/office/powerpoint/2010/main" val="137703948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1" y="-26879"/>
            <a:ext cx="9144001" cy="6884879"/>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295400" y="0"/>
            <a:ext cx="6705599" cy="4191000"/>
          </a:xfrm>
          <a:solidFill>
            <a:schemeClr val="tx1">
              <a:alpha val="53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#12</a:t>
            </a: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Siendo Comprensivo con el Hermano</a:t>
            </a: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14.1 – 15.7) </a:t>
            </a: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24 de marzo 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4807625"/>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4000" dirty="0">
                <a:solidFill>
                  <a:srgbClr val="FFFFFF"/>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rgbClr val="FFFFFF"/>
                </a:solidFill>
                <a:effectLst>
                  <a:outerShdw blurRad="38100" dist="38100" dir="2700000" algn="tl">
                    <a:srgbClr val="000000">
                      <a:alpha val="43137"/>
                    </a:srgbClr>
                  </a:outerShdw>
                </a:effectLst>
                <a:latin typeface="Candara" pitchFamily="34" charset="0"/>
                <a:cs typeface="Calibri" pitchFamily="34" charset="0"/>
              </a:rPr>
              <a:t>4: El Evangelio En Acción</a:t>
            </a:r>
            <a:endParaRPr lang="es-PR" sz="4000" dirty="0">
              <a:solidFill>
                <a:srgbClr val="FFFFFF"/>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2587707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a:solidFill>
                  <a:srgbClr val="FF0000"/>
                </a:solidFill>
                <a:latin typeface="Candara" panose="020E0502030303020204" pitchFamily="34" charset="0"/>
              </a:rPr>
              <a:t>14:1</a:t>
            </a:r>
            <a:r>
              <a:rPr lang="es-PR" dirty="0">
                <a:latin typeface="Candara" panose="020E0502030303020204" pitchFamily="34" charset="0"/>
              </a:rPr>
              <a:t> </a:t>
            </a:r>
            <a:r>
              <a:rPr lang="es-PR" dirty="0">
                <a:solidFill>
                  <a:srgbClr val="FF0000"/>
                </a:solidFill>
                <a:latin typeface="Candara" panose="020E0502030303020204" pitchFamily="34" charset="0"/>
              </a:rPr>
              <a:t>Romanos 14:1–15:13</a:t>
            </a:r>
            <a:r>
              <a:rPr lang="es-PR" dirty="0">
                <a:latin typeface="Candara" panose="020E0502030303020204" pitchFamily="34" charset="0"/>
              </a:rPr>
              <a:t> trata de importantes principios para la conducción del pueblo de Dios en el tratamiento de cuestiones de importancia secundaria. </a:t>
            </a:r>
            <a:endParaRPr lang="es-PR" dirty="0" smtClean="0">
              <a:latin typeface="Candara" panose="020E0502030303020204" pitchFamily="34" charset="0"/>
            </a:endParaRPr>
          </a:p>
          <a:p>
            <a:r>
              <a:rPr lang="es-PR" dirty="0" smtClean="0">
                <a:latin typeface="Candara" panose="020E0502030303020204" pitchFamily="34" charset="0"/>
              </a:rPr>
              <a:t>Estas </a:t>
            </a:r>
            <a:r>
              <a:rPr lang="es-PR" dirty="0">
                <a:latin typeface="Candara" panose="020E0502030303020204" pitchFamily="34" charset="0"/>
              </a:rPr>
              <a:t>son de las cosas que a menudo causan conflicto entre los creyentes, pero tal conflicto es totalmente innecesario, como veremos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23166" r="18834"/>
          <a:stretch/>
        </p:blipFill>
        <p:spPr>
          <a:xfrm>
            <a:off x="5784850" y="2068830"/>
            <a:ext cx="2937561" cy="3798570"/>
          </a:xfrm>
          <a:prstGeom prst="rect">
            <a:avLst/>
          </a:prstGeom>
        </p:spPr>
      </p:pic>
    </p:spTree>
    <p:extLst>
      <p:ext uri="{BB962C8B-B14F-4D97-AF65-F5344CB8AC3E}">
        <p14:creationId xmlns:p14="http://schemas.microsoft.com/office/powerpoint/2010/main" val="2243654025"/>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smtClean="0">
                <a:latin typeface="Candara" panose="020E0502030303020204" pitchFamily="34" charset="0"/>
              </a:rPr>
              <a:t>Un </a:t>
            </a:r>
            <a:r>
              <a:rPr lang="es-PR" dirty="0">
                <a:latin typeface="Candara" panose="020E0502030303020204" pitchFamily="34" charset="0"/>
              </a:rPr>
              <a:t>cristiano débil es aquel que tiene escrúpulos sin fundamento acerca de cuestiones de importancia secundaria.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este contexto, se trataba a menudo de un judío convertido que tenía aún escrúpulos acerca de comer alimentos no </a:t>
            </a:r>
            <a:r>
              <a:rPr lang="es-PR" dirty="0" err="1">
                <a:latin typeface="Candara" panose="020E0502030303020204" pitchFamily="34" charset="0"/>
              </a:rPr>
              <a:t>kosher</a:t>
            </a:r>
            <a:r>
              <a:rPr lang="es-PR" dirty="0">
                <a:latin typeface="Candara" panose="020E0502030303020204" pitchFamily="34" charset="0"/>
              </a:rPr>
              <a:t> (impuros) o de trabajar en día de sábado.</a:t>
            </a:r>
          </a:p>
          <a:p>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57934" y="1928473"/>
            <a:ext cx="3781612" cy="2719727"/>
          </a:xfrm>
          <a:prstGeom prst="rect">
            <a:avLst/>
          </a:prstGeom>
        </p:spPr>
      </p:pic>
    </p:spTree>
    <p:extLst>
      <p:ext uri="{BB962C8B-B14F-4D97-AF65-F5344CB8AC3E}">
        <p14:creationId xmlns:p14="http://schemas.microsoft.com/office/powerpoint/2010/main" val="281230563"/>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005547" y="1889879"/>
            <a:ext cx="4073208" cy="3054906"/>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primer principio es éste: un cristiano débil debería ser acogido en el círculo local de comunión, pero no con la idea de involucrarlo en disputas acerca de sus excesivos escrúpulos.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cristianos pueden tener una feliz comunión sin estar de acuerdo en temas no esenciales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68568267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77500" lnSpcReduction="20000"/>
          </a:bodyPr>
          <a:lstStyle/>
          <a:p>
            <a:r>
              <a:rPr lang="es-PR" dirty="0">
                <a:solidFill>
                  <a:srgbClr val="FF0000"/>
                </a:solidFill>
                <a:latin typeface="Candara" panose="020E0502030303020204" pitchFamily="34" charset="0"/>
              </a:rPr>
              <a:t>14:2 </a:t>
            </a:r>
            <a:r>
              <a:rPr lang="es-PR" dirty="0">
                <a:latin typeface="Candara" panose="020E0502030303020204" pitchFamily="34" charset="0"/>
              </a:rPr>
              <a:t>Un creyente que anda en el pleno goce de la libertad cristiana tiene fe, basada en las enseñanzas del NT, de </a:t>
            </a:r>
            <a:r>
              <a:rPr lang="es-PR" dirty="0" smtClean="0">
                <a:latin typeface="Candara" panose="020E0502030303020204" pitchFamily="34" charset="0"/>
              </a:rPr>
              <a:t>que </a:t>
            </a:r>
            <a:r>
              <a:rPr lang="es-PR" dirty="0">
                <a:latin typeface="Candara" panose="020E0502030303020204" pitchFamily="34" charset="0"/>
              </a:rPr>
              <a:t>todo alimento es limpio. </a:t>
            </a:r>
            <a:endParaRPr lang="es-PR" dirty="0" smtClean="0">
              <a:latin typeface="Candara" panose="020E0502030303020204" pitchFamily="34" charset="0"/>
            </a:endParaRPr>
          </a:p>
          <a:p>
            <a:r>
              <a:rPr lang="es-PR" dirty="0" smtClean="0">
                <a:latin typeface="Candara" panose="020E0502030303020204" pitchFamily="34" charset="0"/>
              </a:rPr>
              <a:t>Todos </a:t>
            </a:r>
            <a:r>
              <a:rPr lang="es-PR" dirty="0">
                <a:latin typeface="Candara" panose="020E0502030303020204" pitchFamily="34" charset="0"/>
              </a:rPr>
              <a:t>los alimentos están santificados por la palabra de Dios y la oración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Timoteo </a:t>
            </a:r>
            <a:r>
              <a:rPr lang="es-PR" dirty="0">
                <a:solidFill>
                  <a:srgbClr val="FF0000"/>
                </a:solidFill>
                <a:latin typeface="Candara" panose="020E0502030303020204" pitchFamily="34" charset="0"/>
              </a:rPr>
              <a:t>4:4, 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creyente con una conciencia débil puede tener escrúpulos acerca de comer cerdo o cualquier otra comida. Puede que sea vegetariano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91201" y="1901687"/>
            <a:ext cx="3352800" cy="4956313"/>
          </a:xfrm>
          <a:prstGeom prst="rect">
            <a:avLst/>
          </a:prstGeom>
        </p:spPr>
      </p:pic>
    </p:spTree>
    <p:extLst>
      <p:ext uri="{BB962C8B-B14F-4D97-AF65-F5344CB8AC3E}">
        <p14:creationId xmlns:p14="http://schemas.microsoft.com/office/powerpoint/2010/main" val="126276984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20000"/>
          </a:bodyPr>
          <a:lstStyle/>
          <a:p>
            <a:r>
              <a:rPr lang="es-PR" dirty="0">
                <a:solidFill>
                  <a:srgbClr val="FF0000"/>
                </a:solidFill>
                <a:latin typeface="Candara" panose="020E0502030303020204" pitchFamily="34" charset="0"/>
              </a:rPr>
              <a:t>14:3</a:t>
            </a:r>
            <a:r>
              <a:rPr lang="es-PR" dirty="0">
                <a:latin typeface="Candara" panose="020E0502030303020204" pitchFamily="34" charset="0"/>
              </a:rPr>
              <a:t> De modo que el segundo principio es que ha de haber mutua tolerancia.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cristiano maduro no ha de menospreciar a su hermano más débil. </a:t>
            </a:r>
            <a:endParaRPr lang="es-PR" dirty="0" smtClean="0">
              <a:latin typeface="Candara" panose="020E0502030303020204" pitchFamily="34" charset="0"/>
            </a:endParaRPr>
          </a:p>
          <a:p>
            <a:r>
              <a:rPr lang="es-PR" dirty="0" smtClean="0">
                <a:latin typeface="Candara" panose="020E0502030303020204" pitchFamily="34" charset="0"/>
              </a:rPr>
              <a:t>Tampoco </a:t>
            </a:r>
            <a:r>
              <a:rPr lang="es-PR" dirty="0">
                <a:latin typeface="Candara" panose="020E0502030303020204" pitchFamily="34" charset="0"/>
              </a:rPr>
              <a:t>debería el hermano débil juzgar como pecador a alguien que disfruta con jamón, </a:t>
            </a:r>
            <a:r>
              <a:rPr lang="es-PR" dirty="0" smtClean="0">
                <a:latin typeface="Candara" panose="020E0502030303020204" pitchFamily="34" charset="0"/>
              </a:rPr>
              <a:t>camarones </a:t>
            </a:r>
            <a:r>
              <a:rPr lang="es-PR" dirty="0">
                <a:latin typeface="Candara" panose="020E0502030303020204" pitchFamily="34" charset="0"/>
              </a:rPr>
              <a:t>o langosta.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le ha recibido en Su familia, como miembro en buena posición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218763" y="1831300"/>
            <a:ext cx="3925237" cy="2802732"/>
          </a:xfrm>
          <a:prstGeom prst="rect">
            <a:avLst/>
          </a:prstGeom>
        </p:spPr>
      </p:pic>
    </p:spTree>
    <p:extLst>
      <p:ext uri="{BB962C8B-B14F-4D97-AF65-F5344CB8AC3E}">
        <p14:creationId xmlns:p14="http://schemas.microsoft.com/office/powerpoint/2010/main" val="1215930762"/>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a:t>
            </a:r>
            <a:r>
              <a:rPr lang="es-PR" sz="4800" dirty="0" smtClean="0">
                <a:latin typeface="Candara" panose="020E0502030303020204" pitchFamily="34" charset="0"/>
                <a:cs typeface="Calibri" pitchFamily="34" charset="0"/>
              </a:rPr>
              <a:t>escrupulosos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15</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676400"/>
            <a:ext cx="9144000" cy="5181600"/>
          </a:xfrm>
          <a:prstGeom prst="rect">
            <a:avLst/>
          </a:prstGeom>
        </p:spPr>
      </p:pic>
    </p:spTree>
    <p:extLst>
      <p:ext uri="{BB962C8B-B14F-4D97-AF65-F5344CB8AC3E}">
        <p14:creationId xmlns:p14="http://schemas.microsoft.com/office/powerpoint/2010/main" val="1089209351"/>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¿Tú quién eres, que juzgas al criado ajeno? Para su propio señor está en pie, o cae; pero estará firme, porque poderoso es el Señor para hacerle estar firme. Uno hace diferencia entre día y día; otro juzga iguales todos los días. Cada uno esté plenamente convencido en su propia mente. El que hace caso del día, lo hace para el Señor; y el que no hace caso del día, para el Señor no lo hace. El que come, para el Señor come, porque da gracias a Dios; y el que no come, para el Señor no come, y da gracias a Dios.</a:t>
            </a:r>
            <a:r>
              <a:rPr lang="es-PR" dirty="0">
                <a:latin typeface="Candara" panose="020E0502030303020204" pitchFamily="34" charset="0"/>
              </a:rPr>
              <a:t>” </a:t>
            </a:r>
            <a:r>
              <a:rPr lang="es-PR" dirty="0">
                <a:solidFill>
                  <a:srgbClr val="FF0000"/>
                </a:solidFill>
                <a:latin typeface="Candara" panose="020E0502030303020204" pitchFamily="34" charset="0"/>
              </a:rPr>
              <a:t>(Romanos 14.4–6, RVR60) </a:t>
            </a:r>
          </a:p>
        </p:txBody>
      </p:sp>
    </p:spTree>
    <p:extLst>
      <p:ext uri="{BB962C8B-B14F-4D97-AF65-F5344CB8AC3E}">
        <p14:creationId xmlns:p14="http://schemas.microsoft.com/office/powerpoint/2010/main" val="2100138876"/>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229100" cy="4719638"/>
          </a:xfrm>
        </p:spPr>
        <p:txBody>
          <a:bodyPr>
            <a:normAutofit fontScale="92500" lnSpcReduction="20000"/>
          </a:bodyPr>
          <a:lstStyle/>
          <a:p>
            <a:r>
              <a:rPr lang="es-PR" dirty="0">
                <a:solidFill>
                  <a:srgbClr val="FF0000"/>
                </a:solidFill>
                <a:latin typeface="Candara" panose="020E0502030303020204" pitchFamily="34" charset="0"/>
              </a:rPr>
              <a:t>14:4</a:t>
            </a:r>
            <a:r>
              <a:rPr lang="es-PR" dirty="0">
                <a:latin typeface="Candara" panose="020E0502030303020204" pitchFamily="34" charset="0"/>
              </a:rPr>
              <a:t> El tercer principio es que cada creyente es criado del Señor, y que no tenemos derecho a sentarnos en juicio como si nosotros fuésemos los amos.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delante de su propio señor que cada uno queda aprobado o desaprobado.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381500" y="1924050"/>
            <a:ext cx="4762500" cy="3867150"/>
          </a:xfrm>
          <a:prstGeom prst="rect">
            <a:avLst/>
          </a:prstGeom>
        </p:spPr>
      </p:pic>
    </p:spTree>
    <p:extLst>
      <p:ext uri="{BB962C8B-B14F-4D97-AF65-F5344CB8AC3E}">
        <p14:creationId xmlns:p14="http://schemas.microsoft.com/office/powerpoint/2010/main" val="575575236"/>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20000"/>
          </a:bodyPr>
          <a:lstStyle/>
          <a:p>
            <a:r>
              <a:rPr lang="es-PR" dirty="0" smtClean="0">
                <a:latin typeface="Candara" panose="020E0502030303020204" pitchFamily="34" charset="0"/>
              </a:rPr>
              <a:t>Uno </a:t>
            </a:r>
            <a:r>
              <a:rPr lang="es-PR" dirty="0">
                <a:latin typeface="Candara" panose="020E0502030303020204" pitchFamily="34" charset="0"/>
              </a:rPr>
              <a:t>puede considerar a alguien con una </a:t>
            </a:r>
            <a:r>
              <a:rPr lang="es-PR" dirty="0" smtClean="0">
                <a:latin typeface="Candara" panose="020E0502030303020204" pitchFamily="34" charset="0"/>
              </a:rPr>
              <a:t>fría indiferencia, </a:t>
            </a:r>
            <a:r>
              <a:rPr lang="es-PR" dirty="0">
                <a:latin typeface="Candara" panose="020E0502030303020204" pitchFamily="34" charset="0"/>
              </a:rPr>
              <a:t>seguro de que el tal hará naufragio en la fe por sus opiniones acerca de estas cuestiones.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una actitud así es errónea.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sostendrá a los que están a ambos lados de la cuestión. Su poder para ello es suficiente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476875" y="1876425"/>
            <a:ext cx="3667125" cy="2619375"/>
          </a:xfrm>
          <a:prstGeom prst="rect">
            <a:avLst/>
          </a:prstGeom>
        </p:spPr>
      </p:pic>
    </p:spTree>
    <p:extLst>
      <p:ext uri="{BB962C8B-B14F-4D97-AF65-F5344CB8AC3E}">
        <p14:creationId xmlns:p14="http://schemas.microsoft.com/office/powerpoint/2010/main" val="2581639029"/>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a:bodyPr>
          <a:lstStyle/>
          <a:p>
            <a:r>
              <a:rPr lang="es-PR" dirty="0">
                <a:solidFill>
                  <a:srgbClr val="FF0000"/>
                </a:solidFill>
                <a:latin typeface="Candara" panose="020E0502030303020204" pitchFamily="34" charset="0"/>
              </a:rPr>
              <a:t>14:5</a:t>
            </a:r>
            <a:r>
              <a:rPr lang="es-PR" dirty="0">
                <a:latin typeface="Candara" panose="020E0502030303020204" pitchFamily="34" charset="0"/>
              </a:rPr>
              <a:t> Algunos cristianos judíos seguían considerando el sábado como día de obligación. </a:t>
            </a:r>
            <a:endParaRPr lang="es-PR" dirty="0" smtClean="0">
              <a:latin typeface="Candara" panose="020E0502030303020204" pitchFamily="34" charset="0"/>
            </a:endParaRPr>
          </a:p>
          <a:p>
            <a:r>
              <a:rPr lang="es-PR" dirty="0" smtClean="0">
                <a:latin typeface="Candara" panose="020E0502030303020204" pitchFamily="34" charset="0"/>
              </a:rPr>
              <a:t>Tenían </a:t>
            </a:r>
            <a:r>
              <a:rPr lang="es-PR" dirty="0">
                <a:latin typeface="Candara" panose="020E0502030303020204" pitchFamily="34" charset="0"/>
              </a:rPr>
              <a:t>mala conciencia acerca de trabajar en sábado.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este sentido, hacían diferencia entre día y día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6880" r="38875"/>
          <a:stretch/>
        </p:blipFill>
        <p:spPr>
          <a:xfrm>
            <a:off x="4953000" y="1901685"/>
            <a:ext cx="4201886" cy="4956315"/>
          </a:xfrm>
          <a:prstGeom prst="rect">
            <a:avLst/>
          </a:prstGeom>
        </p:spPr>
      </p:pic>
    </p:spTree>
    <p:extLst>
      <p:ext uri="{BB962C8B-B14F-4D97-AF65-F5344CB8AC3E}">
        <p14:creationId xmlns:p14="http://schemas.microsoft.com/office/powerpoint/2010/main" val="4180245802"/>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anose="020E0502030303020204" pitchFamily="34" charset="0"/>
                <a:cs typeface="Calibri" pitchFamily="34" charset="0"/>
              </a:rPr>
              <a:t>Romanos </a:t>
            </a:r>
            <a:r>
              <a:rPr lang="es-PR" sz="4000" dirty="0">
                <a:solidFill>
                  <a:srgbClr val="FF0000"/>
                </a:solidFill>
                <a:latin typeface="Candara" panose="020E0502030303020204" pitchFamily="34" charset="0"/>
                <a:cs typeface="Calibri" pitchFamily="34" charset="0"/>
              </a:rPr>
              <a:t>14.1 – 15.7</a:t>
            </a:r>
            <a:endParaRPr lang="es-PR" sz="3600" noProof="0" dirty="0" smtClean="0">
              <a:solidFill>
                <a:srgbClr val="FF0000"/>
              </a:solidFill>
              <a:latin typeface="Candara" panose="020E0502030303020204" pitchFamily="34" charset="0"/>
              <a:cs typeface="Calibri"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2552700"/>
            <a:ext cx="9144000"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10000"/>
          </a:bodyPr>
          <a:lstStyle/>
          <a:p>
            <a:r>
              <a:rPr lang="es-PR" dirty="0" smtClean="0">
                <a:latin typeface="Candara" panose="020E0502030303020204" pitchFamily="34" charset="0"/>
              </a:rPr>
              <a:t>Otros </a:t>
            </a:r>
            <a:r>
              <a:rPr lang="es-PR" dirty="0">
                <a:latin typeface="Candara" panose="020E0502030303020204" pitchFamily="34" charset="0"/>
              </a:rPr>
              <a:t>creyentes no compartían estos escrúpulos judaicos. </a:t>
            </a:r>
            <a:endParaRPr lang="es-PR" dirty="0" smtClean="0">
              <a:latin typeface="Candara" panose="020E0502030303020204" pitchFamily="34" charset="0"/>
            </a:endParaRPr>
          </a:p>
          <a:p>
            <a:r>
              <a:rPr lang="es-PR" dirty="0" smtClean="0">
                <a:latin typeface="Candara" panose="020E0502030303020204" pitchFamily="34" charset="0"/>
              </a:rPr>
              <a:t>Consideraban </a:t>
            </a:r>
            <a:r>
              <a:rPr lang="es-PR" dirty="0">
                <a:latin typeface="Candara" panose="020E0502030303020204" pitchFamily="34" charset="0"/>
              </a:rPr>
              <a:t>iguales todos los días.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contemplaban seis días como seculares y uno como sagrado.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ellos, todos los días eran sagrados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a:blip r:embed="rId3"/>
          <a:stretch>
            <a:fillRect/>
          </a:stretch>
        </p:blipFill>
        <p:spPr>
          <a:xfrm>
            <a:off x="5263259" y="1874521"/>
            <a:ext cx="3880741" cy="2926079"/>
          </a:xfrm>
          <a:prstGeom prst="rect">
            <a:avLst/>
          </a:prstGeom>
        </p:spPr>
      </p:pic>
    </p:spTree>
    <p:extLst>
      <p:ext uri="{BB962C8B-B14F-4D97-AF65-F5344CB8AC3E}">
        <p14:creationId xmlns:p14="http://schemas.microsoft.com/office/powerpoint/2010/main" val="973109329"/>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20000"/>
          </a:bodyPr>
          <a:lstStyle/>
          <a:p>
            <a:r>
              <a:rPr lang="es-PR" dirty="0">
                <a:latin typeface="Candara" panose="020E0502030303020204" pitchFamily="34" charset="0"/>
              </a:rPr>
              <a:t>Pero, ¿qué del domingo, el Día del Señor, del primer día de la semana? ¿No tiene un puesto especial en las vidas de los cristianos? </a:t>
            </a:r>
            <a:endParaRPr lang="es-PR" dirty="0" smtClean="0">
              <a:latin typeface="Candara" panose="020E0502030303020204" pitchFamily="34" charset="0"/>
            </a:endParaRPr>
          </a:p>
          <a:p>
            <a:r>
              <a:rPr lang="es-PR" dirty="0" smtClean="0">
                <a:latin typeface="Candara" panose="020E0502030303020204" pitchFamily="34" charset="0"/>
              </a:rPr>
              <a:t>Vemos </a:t>
            </a:r>
            <a:r>
              <a:rPr lang="es-PR" dirty="0">
                <a:latin typeface="Candara" panose="020E0502030303020204" pitchFamily="34" charset="0"/>
              </a:rPr>
              <a:t>en el NT que fue el día de la resurrección del Señor (</a:t>
            </a:r>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24:1–9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Durante </a:t>
            </a:r>
            <a:r>
              <a:rPr lang="es-PR" dirty="0">
                <a:latin typeface="Candara" panose="020E0502030303020204" pitchFamily="34" charset="0"/>
              </a:rPr>
              <a:t>los dos siguientes domingos Cristo se encontró con Sus discípulos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20:19, 26</a:t>
            </a:r>
            <a:r>
              <a:rPr lang="es-PR" dirty="0">
                <a:latin typeface="Candara" panose="020E0502030303020204" pitchFamily="34" charset="0"/>
              </a:rPr>
              <a:t>). </a:t>
            </a:r>
            <a:endParaRPr lang="es-PR" dirty="0" smtClean="0">
              <a:latin typeface="Candara" panose="020E0502030303020204" pitchFamily="34" charset="0"/>
            </a:endParaRPr>
          </a:p>
        </p:txBody>
      </p:sp>
      <p:pic>
        <p:nvPicPr>
          <p:cNvPr id="1026" name="Picture 2" descr="http://loudcry.org/sda/wp-content/uploads/2011/03/Resurrected-Chr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0221" y="1905000"/>
            <a:ext cx="3553778"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330253"/>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Espíritu Santo fue dado en el Día de Pentecostés, que fue el primer día de la semana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20:7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instruyó a los corintios que tomasen la colecta en el primer día de la semana.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el Día del Señor se destaca en el NT especialmente.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46694"/>
          <a:stretch/>
        </p:blipFill>
        <p:spPr>
          <a:xfrm>
            <a:off x="5638800" y="1890627"/>
            <a:ext cx="3533775" cy="4967374"/>
          </a:xfrm>
          <a:prstGeom prst="rect">
            <a:avLst/>
          </a:prstGeom>
        </p:spPr>
      </p:pic>
    </p:spTree>
    <p:extLst>
      <p:ext uri="{BB962C8B-B14F-4D97-AF65-F5344CB8AC3E}">
        <p14:creationId xmlns:p14="http://schemas.microsoft.com/office/powerpoint/2010/main" val="1392694130"/>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4038600"/>
            <a:ext cx="8991600" cy="2662238"/>
          </a:xfrm>
        </p:spPr>
        <p:txBody>
          <a:bodyPr>
            <a:normAutofit/>
          </a:bodyPr>
          <a:lstStyle/>
          <a:p>
            <a:r>
              <a:rPr lang="es-PR" dirty="0" smtClean="0">
                <a:latin typeface="Candara" panose="020E0502030303020204" pitchFamily="34" charset="0"/>
              </a:rPr>
              <a:t>Pero </a:t>
            </a:r>
            <a:r>
              <a:rPr lang="es-PR" dirty="0">
                <a:latin typeface="Candara" panose="020E0502030303020204" pitchFamily="34" charset="0"/>
              </a:rPr>
              <a:t>en lugar de ser un día de obligación, como el sábado, es un día de privilegio. </a:t>
            </a:r>
            <a:endParaRPr lang="es-PR" dirty="0" smtClean="0">
              <a:latin typeface="Candara" panose="020E0502030303020204" pitchFamily="34" charset="0"/>
            </a:endParaRPr>
          </a:p>
          <a:p>
            <a:r>
              <a:rPr lang="es-PR" dirty="0" smtClean="0">
                <a:latin typeface="Candara" panose="020E0502030303020204" pitchFamily="34" charset="0"/>
              </a:rPr>
              <a:t>Liberados </a:t>
            </a:r>
            <a:r>
              <a:rPr lang="es-PR" dirty="0">
                <a:latin typeface="Candara" panose="020E0502030303020204" pitchFamily="34" charset="0"/>
              </a:rPr>
              <a:t>de nuestro empleo ordinario, podemos apartarlo de una manera especial para adorar al Señor y servirlo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t="17574" b="11768"/>
          <a:stretch/>
        </p:blipFill>
        <p:spPr>
          <a:xfrm>
            <a:off x="-6350" y="1676400"/>
            <a:ext cx="9150349" cy="2133601"/>
          </a:xfrm>
          <a:prstGeom prst="rect">
            <a:avLst/>
          </a:prstGeom>
        </p:spPr>
      </p:pic>
    </p:spTree>
    <p:extLst>
      <p:ext uri="{BB962C8B-B14F-4D97-AF65-F5344CB8AC3E}">
        <p14:creationId xmlns:p14="http://schemas.microsoft.com/office/powerpoint/2010/main" val="133131688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4038600"/>
            <a:ext cx="8794751" cy="2662238"/>
          </a:xfrm>
        </p:spPr>
        <p:txBody>
          <a:bodyPr>
            <a:normAutofit/>
          </a:bodyPr>
          <a:lstStyle/>
          <a:p>
            <a:r>
              <a:rPr lang="es-PR" dirty="0">
                <a:latin typeface="Candara" panose="020E0502030303020204" pitchFamily="34" charset="0"/>
              </a:rPr>
              <a:t>En ninguna parte del NT se les dice jamás a los cristianos que guarden el sábado.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al mismo tiempo reconocemos el principio de un día en siete, un día de reposo tras seis días de trabajo</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rotWithShape="1">
          <a:blip r:embed="rId3"/>
          <a:srcRect t="17574" b="11768"/>
          <a:stretch/>
        </p:blipFill>
        <p:spPr>
          <a:xfrm>
            <a:off x="-6350" y="1676400"/>
            <a:ext cx="9150349" cy="2133601"/>
          </a:xfrm>
          <a:prstGeom prst="rect">
            <a:avLst/>
          </a:prstGeom>
        </p:spPr>
      </p:pic>
    </p:spTree>
    <p:extLst>
      <p:ext uri="{BB962C8B-B14F-4D97-AF65-F5344CB8AC3E}">
        <p14:creationId xmlns:p14="http://schemas.microsoft.com/office/powerpoint/2010/main" val="496585521"/>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138930" y="1859076"/>
            <a:ext cx="5005070" cy="426720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10000"/>
          </a:bodyPr>
          <a:lstStyle/>
          <a:p>
            <a:r>
              <a:rPr lang="es-PR" dirty="0">
                <a:latin typeface="Candara" panose="020E0502030303020204" pitchFamily="34" charset="0"/>
              </a:rPr>
              <a:t>Sea cual sea la postura que uno tenga acerca de esta cuestión, el principio es éste: Que cada uno esté plenamente convencido en su propia mente. </a:t>
            </a:r>
            <a:endParaRPr lang="es-PR" dirty="0" smtClean="0">
              <a:latin typeface="Candara" panose="020E0502030303020204" pitchFamily="34" charset="0"/>
            </a:endParaRPr>
          </a:p>
          <a:p>
            <a:r>
              <a:rPr lang="es-PR" dirty="0" smtClean="0">
                <a:latin typeface="Candara" panose="020E0502030303020204" pitchFamily="34" charset="0"/>
              </a:rPr>
              <a:t>Ahora </a:t>
            </a:r>
            <a:r>
              <a:rPr lang="es-PR" dirty="0">
                <a:latin typeface="Candara" panose="020E0502030303020204" pitchFamily="34" charset="0"/>
              </a:rPr>
              <a:t>bien, debería quedar claro que este principio es de aplicación sólo a aquellas cuestiones que son moralmente neutras. </a:t>
            </a:r>
            <a:endParaRPr lang="es-PR" dirty="0" smtClean="0">
              <a:latin typeface="Candara" panose="020E0502030303020204" pitchFamily="34" charset="0"/>
            </a:endParaRPr>
          </a:p>
        </p:txBody>
      </p:sp>
    </p:spTree>
    <p:extLst>
      <p:ext uri="{BB962C8B-B14F-4D97-AF65-F5344CB8AC3E}">
        <p14:creationId xmlns:p14="http://schemas.microsoft.com/office/powerpoint/2010/main" val="42579499"/>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92500" lnSpcReduction="20000"/>
          </a:bodyPr>
          <a:lstStyle/>
          <a:p>
            <a:r>
              <a:rPr lang="es-PR" dirty="0" smtClean="0">
                <a:latin typeface="Candara" panose="020E0502030303020204" pitchFamily="34" charset="0"/>
              </a:rPr>
              <a:t>Cuando </a:t>
            </a:r>
            <a:r>
              <a:rPr lang="es-PR" dirty="0">
                <a:latin typeface="Candara" panose="020E0502030303020204" pitchFamily="34" charset="0"/>
              </a:rPr>
              <a:t>se trata de doctrinas fundamentales de la fe cristiana, no hay lugar para opiniones.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en esta área en la que las cosas no son ni correctas ni incorrectas por sí mismas, hay lugar para diferentes perspectivas.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debería permitir que vengan a ser una pauta para la comunión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99314" y="1871561"/>
            <a:ext cx="3655844" cy="2437229"/>
          </a:xfrm>
          <a:prstGeom prst="rect">
            <a:avLst/>
          </a:prstGeom>
        </p:spPr>
      </p:pic>
    </p:spTree>
    <p:extLst>
      <p:ext uri="{BB962C8B-B14F-4D97-AF65-F5344CB8AC3E}">
        <p14:creationId xmlns:p14="http://schemas.microsoft.com/office/powerpoint/2010/main" val="3972493679"/>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85000" lnSpcReduction="10000"/>
          </a:bodyPr>
          <a:lstStyle/>
          <a:p>
            <a:r>
              <a:rPr lang="es-PR" dirty="0">
                <a:solidFill>
                  <a:srgbClr val="FF0000"/>
                </a:solidFill>
                <a:latin typeface="Candara" panose="020E0502030303020204" pitchFamily="34" charset="0"/>
              </a:rPr>
              <a:t>14:6</a:t>
            </a:r>
            <a:r>
              <a:rPr lang="es-PR" dirty="0">
                <a:latin typeface="Candara" panose="020E0502030303020204" pitchFamily="34" charset="0"/>
              </a:rPr>
              <a:t> Aquel que hace caso del día, en este versículo, es un creyente judío que sigue teniendo mala conciencia acerca de hacer ningún trabajo en sábado.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trata de que considere la observancia del sábado como un medio de obtener o de retener la salvación; se trata sencillamente de hacer lo que piensa que agradará al Señor.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91200" y="1915620"/>
            <a:ext cx="3361545" cy="4942380"/>
          </a:xfrm>
          <a:prstGeom prst="rect">
            <a:avLst/>
          </a:prstGeom>
        </p:spPr>
      </p:pic>
    </p:spTree>
    <p:extLst>
      <p:ext uri="{BB962C8B-B14F-4D97-AF65-F5344CB8AC3E}">
        <p14:creationId xmlns:p14="http://schemas.microsoft.com/office/powerpoint/2010/main" val="1351100586"/>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191000" cy="4719638"/>
          </a:xfrm>
        </p:spPr>
        <p:txBody>
          <a:bodyPr>
            <a:normAutofit/>
          </a:bodyPr>
          <a:lstStyle/>
          <a:p>
            <a:r>
              <a:rPr lang="es-PR" dirty="0" smtClean="0">
                <a:latin typeface="Candara" panose="020E0502030303020204" pitchFamily="34" charset="0"/>
              </a:rPr>
              <a:t>Igualmente</a:t>
            </a:r>
            <a:r>
              <a:rPr lang="es-PR" dirty="0">
                <a:latin typeface="Candara" panose="020E0502030303020204" pitchFamily="34" charset="0"/>
              </a:rPr>
              <a:t>, la persona que no hace caso del día lo hace para honrar a Cristo, la sustancia, y no la mera sombra de la fe (</a:t>
            </a:r>
            <a:r>
              <a:rPr lang="es-PR" dirty="0" smtClean="0">
                <a:solidFill>
                  <a:srgbClr val="FF0000"/>
                </a:solidFill>
                <a:latin typeface="Candara" panose="020E0502030303020204" pitchFamily="34" charset="0"/>
              </a:rPr>
              <a:t>Colosenses </a:t>
            </a:r>
            <a:r>
              <a:rPr lang="es-PR" dirty="0">
                <a:solidFill>
                  <a:srgbClr val="FF0000"/>
                </a:solidFill>
                <a:latin typeface="Candara" panose="020E0502030303020204" pitchFamily="34" charset="0"/>
              </a:rPr>
              <a:t>2:16, 17</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4468598" y="1981200"/>
            <a:ext cx="4073208" cy="3054906"/>
          </a:xfrm>
          <a:prstGeom prst="rect">
            <a:avLst/>
          </a:prstGeom>
        </p:spPr>
      </p:pic>
    </p:spTree>
    <p:extLst>
      <p:ext uri="{BB962C8B-B14F-4D97-AF65-F5344CB8AC3E}">
        <p14:creationId xmlns:p14="http://schemas.microsoft.com/office/powerpoint/2010/main" val="4098517463"/>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lnSpcReduction="10000"/>
          </a:bodyPr>
          <a:lstStyle/>
          <a:p>
            <a:r>
              <a:rPr lang="es-PR" dirty="0">
                <a:latin typeface="Candara" panose="020E0502030303020204" pitchFamily="34" charset="0"/>
              </a:rPr>
              <a:t>El que tiene libertad para comer alimentos no </a:t>
            </a:r>
            <a:r>
              <a:rPr lang="es-PR" dirty="0" err="1">
                <a:latin typeface="Candara" panose="020E0502030303020204" pitchFamily="34" charset="0"/>
              </a:rPr>
              <a:t>kosher</a:t>
            </a:r>
            <a:r>
              <a:rPr lang="es-PR" dirty="0">
                <a:latin typeface="Candara" panose="020E0502030303020204" pitchFamily="34" charset="0"/>
              </a:rPr>
              <a:t> (no puros) inclina la cabeza y da gracias a Dios.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mismo hace el creyente con una conciencia débil, que come sólo alimentos </a:t>
            </a:r>
            <a:r>
              <a:rPr lang="es-PR" dirty="0" err="1">
                <a:latin typeface="Candara" panose="020E0502030303020204" pitchFamily="34" charset="0"/>
              </a:rPr>
              <a:t>kosher</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34000" y="1821657"/>
            <a:ext cx="3810000" cy="4276725"/>
          </a:xfrm>
          <a:prstGeom prst="rect">
            <a:avLst/>
          </a:prstGeom>
        </p:spPr>
      </p:pic>
    </p:spTree>
    <p:extLst>
      <p:ext uri="{BB962C8B-B14F-4D97-AF65-F5344CB8AC3E}">
        <p14:creationId xmlns:p14="http://schemas.microsoft.com/office/powerpoint/2010/main" val="183522050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anose="020E0502030303020204"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Así que, ya no nos juzguemos más los unos a los otros, sino más bien decidid no poner tropiezo u ocasión de caer al hermano.</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Romanos 14.13,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los escrupulosos </a:t>
            </a:r>
            <a:r>
              <a:rPr lang="es-PR" sz="4800" dirty="0" smtClean="0">
                <a:latin typeface="Candara" panose="020E0502030303020204" pitchFamily="34" charset="0"/>
                <a:cs typeface="Calibri" pitchFamily="34" charset="0"/>
              </a:rPr>
              <a:t>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14.4-6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a:bodyPr>
          <a:lstStyle/>
          <a:p>
            <a:r>
              <a:rPr lang="es-PR" dirty="0" smtClean="0">
                <a:latin typeface="Candara" panose="020E0502030303020204" pitchFamily="34" charset="0"/>
              </a:rPr>
              <a:t>Ambos </a:t>
            </a:r>
            <a:r>
              <a:rPr lang="es-PR" dirty="0">
                <a:latin typeface="Candara" panose="020E0502030303020204" pitchFamily="34" charset="0"/>
              </a:rPr>
              <a:t>piden la bendición de Dios.</a:t>
            </a:r>
          </a:p>
          <a:p>
            <a:r>
              <a:rPr lang="es-PR" dirty="0">
                <a:latin typeface="Candara" panose="020E0502030303020204" pitchFamily="34" charset="0"/>
              </a:rPr>
              <a:t>En ambos casos, se da honra y gracias a Dios, así que, ¿por qué debería hacerse de esto causa de contienda y de conflicto</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a:blip r:embed="rId3"/>
          <a:stretch>
            <a:fillRect/>
          </a:stretch>
        </p:blipFill>
        <p:spPr>
          <a:xfrm>
            <a:off x="5334000" y="1821657"/>
            <a:ext cx="3810000" cy="4276725"/>
          </a:xfrm>
          <a:prstGeom prst="rect">
            <a:avLst/>
          </a:prstGeom>
        </p:spPr>
      </p:pic>
    </p:spTree>
    <p:extLst>
      <p:ext uri="{BB962C8B-B14F-4D97-AF65-F5344CB8AC3E}">
        <p14:creationId xmlns:p14="http://schemas.microsoft.com/office/powerpoint/2010/main" val="1322204641"/>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07688"/>
            <a:ext cx="7993061" cy="1462087"/>
          </a:xfrm>
        </p:spPr>
        <p:txBody>
          <a:bodyPr/>
          <a:lstStyle/>
          <a:p>
            <a:r>
              <a:rPr lang="es-PR" sz="4800" dirty="0">
                <a:latin typeface="Candara" panose="020E0502030303020204" pitchFamily="34" charset="0"/>
                <a:cs typeface="Calibri" pitchFamily="34" charset="0"/>
              </a:rPr>
              <a:t>Vivimos y morimos para el </a:t>
            </a:r>
            <a:r>
              <a:rPr lang="es-PR" sz="4800" dirty="0" smtClean="0">
                <a:latin typeface="Candara" panose="020E0502030303020204" pitchFamily="34" charset="0"/>
                <a:cs typeface="Calibri" pitchFamily="34" charset="0"/>
              </a:rPr>
              <a:t>Señor  </a:t>
            </a:r>
            <a:r>
              <a:rPr lang="es-PR" sz="4800" dirty="0" smtClean="0">
                <a:solidFill>
                  <a:srgbClr val="FF0000"/>
                </a:solidFill>
                <a:latin typeface="Candara" panose="020E0502030303020204" pitchFamily="34" charset="0"/>
                <a:cs typeface="Calibri" pitchFamily="34" charset="0"/>
              </a:rPr>
              <a:t>Romanos </a:t>
            </a:r>
            <a:r>
              <a:rPr lang="es-PR" sz="4800" dirty="0">
                <a:solidFill>
                  <a:srgbClr val="FF0000"/>
                </a:solidFill>
                <a:latin typeface="Candara" panose="020E0502030303020204" pitchFamily="34" charset="0"/>
                <a:cs typeface="Calibri" pitchFamily="34" charset="0"/>
              </a:rPr>
              <a:t>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693839"/>
            <a:ext cx="9144000" cy="5164162"/>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Porque ninguno de nosotros vive para sí, y ninguno muere para sí. Pues si vivimos, para el Señor vivimos; y si morimos, para el Señor morimos. Así pues, sea que vivamos, o que muramos, del Señor somos. Porque Cristo para esto murió y resucitó, y volvió a vivir, para ser Señor así de los muertos como de los que viven. Pero tú, ¿por qué juzgas a tu hermano? O tú también, ¿por qué menosprecias a tu hermano? Porque todos compareceremos ante el tribunal de Cristo. Porque escrito está: Vivo yo, dice el Señor, que ante mí se doblará toda rodilla, Y toda lengua confesará a Dios.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Romanos 14.7–11, RVR60) </a:t>
            </a:r>
          </a:p>
        </p:txBody>
      </p:sp>
    </p:spTree>
    <p:extLst>
      <p:ext uri="{BB962C8B-B14F-4D97-AF65-F5344CB8AC3E}">
        <p14:creationId xmlns:p14="http://schemas.microsoft.com/office/powerpoint/2010/main" val="4033697077"/>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91199" cy="4795838"/>
          </a:xfrm>
        </p:spPr>
        <p:txBody>
          <a:bodyPr>
            <a:normAutofit fontScale="85000" lnSpcReduction="20000"/>
          </a:bodyPr>
          <a:lstStyle/>
          <a:p>
            <a:r>
              <a:rPr lang="es-PR" dirty="0">
                <a:solidFill>
                  <a:srgbClr val="FF0000"/>
                </a:solidFill>
                <a:latin typeface="Candara" panose="020E0502030303020204" pitchFamily="34" charset="0"/>
              </a:rPr>
              <a:t>14:7</a:t>
            </a:r>
            <a:r>
              <a:rPr lang="es-PR" dirty="0">
                <a:latin typeface="Candara" panose="020E0502030303020204" pitchFamily="34" charset="0"/>
              </a:rPr>
              <a:t> El señorío de Cristo entra en todos los aspectos de la vida de un creyente.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vivimos para nosotros, sino para el Señor.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morimos para nosotros, sino para el Señor.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cierto que lo que hacemos y decimos afecta a otros, pero esto no es lo que se trata aquí.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está enfatizando que el Señor debería ser la meta y el objeto de las vidas de Su pueblo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17688" r="16790"/>
          <a:stretch/>
        </p:blipFill>
        <p:spPr>
          <a:xfrm>
            <a:off x="5960186" y="1842068"/>
            <a:ext cx="3183814" cy="3644332"/>
          </a:xfrm>
          <a:prstGeom prst="rect">
            <a:avLst/>
          </a:prstGeom>
        </p:spPr>
      </p:pic>
    </p:spTree>
    <p:extLst>
      <p:ext uri="{BB962C8B-B14F-4D97-AF65-F5344CB8AC3E}">
        <p14:creationId xmlns:p14="http://schemas.microsoft.com/office/powerpoint/2010/main" val="1061307852"/>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333999" cy="4795838"/>
          </a:xfrm>
        </p:spPr>
        <p:txBody>
          <a:bodyPr>
            <a:normAutofit fontScale="92500" lnSpcReduction="20000"/>
          </a:bodyPr>
          <a:lstStyle/>
          <a:p>
            <a:r>
              <a:rPr lang="es-PR" dirty="0">
                <a:solidFill>
                  <a:srgbClr val="FF0000"/>
                </a:solidFill>
                <a:latin typeface="Candara" panose="020E0502030303020204" pitchFamily="34" charset="0"/>
              </a:rPr>
              <a:t>14:8</a:t>
            </a:r>
            <a:r>
              <a:rPr lang="es-PR" dirty="0">
                <a:latin typeface="Candara" panose="020E0502030303020204" pitchFamily="34" charset="0"/>
              </a:rPr>
              <a:t> Cuanto hagamos en la vida queda sujeto al escrutinio y aprobación de Cristo. </a:t>
            </a:r>
            <a:endParaRPr lang="es-PR" dirty="0" smtClean="0">
              <a:latin typeface="Candara" panose="020E0502030303020204" pitchFamily="34" charset="0"/>
            </a:endParaRPr>
          </a:p>
          <a:p>
            <a:r>
              <a:rPr lang="es-PR" dirty="0" smtClean="0">
                <a:latin typeface="Candara" panose="020E0502030303020204" pitchFamily="34" charset="0"/>
              </a:rPr>
              <a:t>Ponemos </a:t>
            </a:r>
            <a:r>
              <a:rPr lang="es-PR" dirty="0">
                <a:latin typeface="Candara" panose="020E0502030303020204" pitchFamily="34" charset="0"/>
              </a:rPr>
              <a:t>las cosas a prueba por cómo aparecen en presencia de Él. </a:t>
            </a:r>
            <a:endParaRPr lang="es-PR" dirty="0" smtClean="0">
              <a:latin typeface="Candara" panose="020E0502030303020204" pitchFamily="34" charset="0"/>
            </a:endParaRPr>
          </a:p>
          <a:p>
            <a:r>
              <a:rPr lang="es-PR" dirty="0" smtClean="0">
                <a:latin typeface="Candara" panose="020E0502030303020204" pitchFamily="34" charset="0"/>
              </a:rPr>
              <a:t>Aun </a:t>
            </a:r>
            <a:r>
              <a:rPr lang="es-PR" dirty="0">
                <a:latin typeface="Candara" panose="020E0502030303020204" pitchFamily="34" charset="0"/>
              </a:rPr>
              <a:t>en la muerte aspiramos a glorificar al Señor al ir a estar con Él.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Él pertenecemos, tanto en vida como en </a:t>
            </a:r>
            <a:r>
              <a:rPr lang="es-PR" dirty="0" smtClean="0">
                <a:latin typeface="Candara" panose="020E0502030303020204" pitchFamily="34" charset="0"/>
              </a:rPr>
              <a:t>muerte.</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681661" y="1871661"/>
            <a:ext cx="3462339" cy="3462339"/>
          </a:xfrm>
          <a:prstGeom prst="rect">
            <a:avLst/>
          </a:prstGeom>
        </p:spPr>
      </p:pic>
    </p:spTree>
    <p:extLst>
      <p:ext uri="{BB962C8B-B14F-4D97-AF65-F5344CB8AC3E}">
        <p14:creationId xmlns:p14="http://schemas.microsoft.com/office/powerpoint/2010/main" val="726025166"/>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85000" lnSpcReduction="10000"/>
          </a:bodyPr>
          <a:lstStyle/>
          <a:p>
            <a:r>
              <a:rPr lang="es-PR" dirty="0">
                <a:solidFill>
                  <a:srgbClr val="FF0000"/>
                </a:solidFill>
                <a:latin typeface="Candara" panose="020E0502030303020204" pitchFamily="34" charset="0"/>
              </a:rPr>
              <a:t>14:9</a:t>
            </a:r>
            <a:r>
              <a:rPr lang="es-PR" dirty="0">
                <a:latin typeface="Candara" panose="020E0502030303020204" pitchFamily="34" charset="0"/>
              </a:rPr>
              <a:t> Una de las razones por las que </a:t>
            </a:r>
            <a:r>
              <a:rPr lang="es-PR" dirty="0" smtClean="0">
                <a:latin typeface="Candara" panose="020E0502030303020204" pitchFamily="34" charset="0"/>
              </a:rPr>
              <a:t>Cristo… </a:t>
            </a:r>
            <a:r>
              <a:rPr lang="es-PR" dirty="0">
                <a:latin typeface="Candara" panose="020E0502030303020204" pitchFamily="34" charset="0"/>
              </a:rPr>
              <a:t>murió y resucitó, y volvió a vivir, fue para ser nuestro Señor, y que nosotros fuésemos sus bien dispuestos súbditos, dándole agradecidos la devoción de nuestros corazones llenos de gratitud.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señorío persiste incluso en la muerte, cuando nuestros cuerpos yazcan en el sepulcro y nuestras almas estén en Su presencia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10" name="Picture 2" descr="http://loudcry.org/sda/wp-content/uploads/2011/03/Resurrected-Christ.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867399" y="1905000"/>
            <a:ext cx="3296599"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470011"/>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lnSpcReduction="20000"/>
          </a:bodyPr>
          <a:lstStyle/>
          <a:p>
            <a:r>
              <a:rPr lang="es-PR" dirty="0">
                <a:solidFill>
                  <a:srgbClr val="FF0000"/>
                </a:solidFill>
                <a:latin typeface="Candara" panose="020E0502030303020204" pitchFamily="34" charset="0"/>
              </a:rPr>
              <a:t>14:10</a:t>
            </a:r>
            <a:r>
              <a:rPr lang="es-PR" dirty="0">
                <a:latin typeface="Candara" panose="020E0502030303020204" pitchFamily="34" charset="0"/>
              </a:rPr>
              <a:t> Debido a la verdad de esto, es una insensatez por parte de un cristiano judío excesivamente lleno de escrúpulos condenar al hermano que no observa el calendario judío y que no se limita a los alimentos </a:t>
            </a:r>
            <a:r>
              <a:rPr lang="es-PR" dirty="0" err="1">
                <a:latin typeface="Candara" panose="020E0502030303020204" pitchFamily="34" charset="0"/>
              </a:rPr>
              <a:t>kosher</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Del </a:t>
            </a:r>
            <a:r>
              <a:rPr lang="es-PR" dirty="0">
                <a:latin typeface="Candara" panose="020E0502030303020204" pitchFamily="34" charset="0"/>
              </a:rPr>
              <a:t>mismo modo, está mal que el hermano fuerte menosprecie al hermano más débil. </a:t>
            </a:r>
            <a:endParaRPr lang="es-PR" dirty="0" smtClean="0">
              <a:latin typeface="Candara" panose="020E0502030303020204" pitchFamily="34" charset="0"/>
            </a:endParaRPr>
          </a:p>
        </p:txBody>
      </p:sp>
      <p:pic>
        <p:nvPicPr>
          <p:cNvPr id="9" name="Picture 8"/>
          <p:cNvPicPr>
            <a:picLocks noChangeAspect="1"/>
          </p:cNvPicPr>
          <p:nvPr/>
        </p:nvPicPr>
        <p:blipFill>
          <a:blip r:embed="rId3"/>
          <a:stretch>
            <a:fillRect/>
          </a:stretch>
        </p:blipFill>
        <p:spPr>
          <a:xfrm>
            <a:off x="5791200" y="1915620"/>
            <a:ext cx="3361545" cy="4942380"/>
          </a:xfrm>
          <a:prstGeom prst="rect">
            <a:avLst/>
          </a:prstGeom>
        </p:spPr>
      </p:pic>
    </p:spTree>
    <p:extLst>
      <p:ext uri="{BB962C8B-B14F-4D97-AF65-F5344CB8AC3E}">
        <p14:creationId xmlns:p14="http://schemas.microsoft.com/office/powerpoint/2010/main" val="1995610886"/>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hecho es que cada uno comparecerá ante el tribunal de Cristo, y ésta será la única valoración que verdaderamente cuenta.</a:t>
            </a:r>
          </a:p>
          <a:p>
            <a:r>
              <a:rPr lang="es-PR" dirty="0">
                <a:latin typeface="Candara" panose="020E0502030303020204" pitchFamily="34" charset="0"/>
              </a:rPr>
              <a:t>Este juicio tiene que ver con el servicio del creyente, no con sus pecados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3:11–15</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3383" r="48000"/>
          <a:stretch/>
        </p:blipFill>
        <p:spPr>
          <a:xfrm>
            <a:off x="5791200" y="1902618"/>
            <a:ext cx="3345996" cy="4955381"/>
          </a:xfrm>
          <a:prstGeom prst="rect">
            <a:avLst/>
          </a:prstGeom>
        </p:spPr>
      </p:pic>
    </p:spTree>
    <p:extLst>
      <p:ext uri="{BB962C8B-B14F-4D97-AF65-F5344CB8AC3E}">
        <p14:creationId xmlns:p14="http://schemas.microsoft.com/office/powerpoint/2010/main" val="2755865954"/>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fontScale="92500"/>
          </a:bodyPr>
          <a:lstStyle/>
          <a:p>
            <a:r>
              <a:rPr lang="es-PR" dirty="0" smtClean="0">
                <a:latin typeface="Candara" panose="020E0502030303020204" pitchFamily="34" charset="0"/>
              </a:rPr>
              <a:t>Es </a:t>
            </a:r>
            <a:r>
              <a:rPr lang="es-PR" dirty="0">
                <a:latin typeface="Candara" panose="020E0502030303020204" pitchFamily="34" charset="0"/>
              </a:rPr>
              <a:t>una ocasión de pasar revista y recibir recompensas, y no debe confundirse con el Juicio de las Naciones Gentiles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25:31–46</a:t>
            </a:r>
            <a:r>
              <a:rPr lang="es-PR" dirty="0">
                <a:latin typeface="Candara" panose="020E0502030303020204" pitchFamily="34" charset="0"/>
              </a:rPr>
              <a:t>) ni con el Juicio del Gran Trono Blanco (</a:t>
            </a:r>
            <a:r>
              <a:rPr lang="es-PR" dirty="0" smtClean="0">
                <a:solidFill>
                  <a:srgbClr val="FF0000"/>
                </a:solidFill>
                <a:latin typeface="Candara" panose="020E0502030303020204" pitchFamily="34" charset="0"/>
              </a:rPr>
              <a:t>Apocalipsis </a:t>
            </a:r>
            <a:r>
              <a:rPr lang="es-PR" dirty="0">
                <a:solidFill>
                  <a:srgbClr val="FF0000"/>
                </a:solidFill>
                <a:latin typeface="Candara" panose="020E0502030303020204" pitchFamily="34" charset="0"/>
              </a:rPr>
              <a:t>20:11–15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último es el juicio final de todos los muertos malvados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34505" r="22295"/>
          <a:stretch/>
        </p:blipFill>
        <p:spPr>
          <a:xfrm>
            <a:off x="6191973" y="1905000"/>
            <a:ext cx="2964989" cy="4953000"/>
          </a:xfrm>
          <a:prstGeom prst="rect">
            <a:avLst/>
          </a:prstGeom>
        </p:spPr>
      </p:pic>
    </p:spTree>
    <p:extLst>
      <p:ext uri="{BB962C8B-B14F-4D97-AF65-F5344CB8AC3E}">
        <p14:creationId xmlns:p14="http://schemas.microsoft.com/office/powerpoint/2010/main" val="288416755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Vivimos y morimos para el Señor  </a:t>
            </a:r>
            <a:r>
              <a:rPr lang="es-PR" sz="4800" dirty="0">
                <a:solidFill>
                  <a:srgbClr val="FF0000"/>
                </a:solidFill>
                <a:latin typeface="Candara" panose="020E0502030303020204" pitchFamily="34" charset="0"/>
                <a:cs typeface="Calibri" pitchFamily="34" charset="0"/>
              </a:rPr>
              <a:t>Romanos 14.7-11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562599" cy="4795838"/>
          </a:xfrm>
        </p:spPr>
        <p:txBody>
          <a:bodyPr>
            <a:normAutofit lnSpcReduction="10000"/>
          </a:bodyPr>
          <a:lstStyle/>
          <a:p>
            <a:r>
              <a:rPr lang="es-PR" dirty="0">
                <a:solidFill>
                  <a:srgbClr val="FF0000"/>
                </a:solidFill>
                <a:latin typeface="Candara" panose="020E0502030303020204" pitchFamily="34" charset="0"/>
              </a:rPr>
              <a:t>14:11</a:t>
            </a:r>
            <a:r>
              <a:rPr lang="es-PR" dirty="0">
                <a:latin typeface="Candara" panose="020E0502030303020204" pitchFamily="34" charset="0"/>
              </a:rPr>
              <a:t> La certidumbre de nuestra comparecencia ante el </a:t>
            </a:r>
            <a:r>
              <a:rPr lang="es-PR" dirty="0" err="1">
                <a:latin typeface="Candara" panose="020E0502030303020204" pitchFamily="34" charset="0"/>
              </a:rPr>
              <a:t>bëma</a:t>
            </a:r>
            <a:r>
              <a:rPr lang="es-PR" dirty="0">
                <a:latin typeface="Candara" panose="020E0502030303020204" pitchFamily="34" charset="0"/>
              </a:rPr>
              <a:t> </a:t>
            </a:r>
            <a:r>
              <a:rPr lang="es-PR" dirty="0" smtClean="0">
                <a:latin typeface="Candara" panose="020E0502030303020204" pitchFamily="34" charset="0"/>
              </a:rPr>
              <a:t>(tribunal) de </a:t>
            </a:r>
            <a:r>
              <a:rPr lang="es-PR" dirty="0">
                <a:latin typeface="Candara" panose="020E0502030303020204" pitchFamily="34" charset="0"/>
              </a:rPr>
              <a:t>Cristo queda reforzada por una cita de </a:t>
            </a:r>
            <a:r>
              <a:rPr lang="es-PR" dirty="0">
                <a:solidFill>
                  <a:srgbClr val="FF0000"/>
                </a:solidFill>
                <a:latin typeface="Candara" panose="020E0502030303020204" pitchFamily="34" charset="0"/>
              </a:rPr>
              <a:t>Isaías 45:23</a:t>
            </a:r>
            <a:r>
              <a:rPr lang="es-PR" dirty="0">
                <a:latin typeface="Candara" panose="020E0502030303020204" pitchFamily="34" charset="0"/>
              </a:rPr>
              <a:t>, donde el mismo Jehová hace una enérgica afirmación de que se doblará toda rodilla ante el Señor en reconocimiento de Su suprema autoridad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rotWithShape="1">
          <a:blip r:embed="rId3"/>
          <a:srcRect l="3383" r="48000"/>
          <a:stretch/>
        </p:blipFill>
        <p:spPr>
          <a:xfrm>
            <a:off x="5791200" y="1902618"/>
            <a:ext cx="3345996" cy="4955381"/>
          </a:xfrm>
          <a:prstGeom prst="rect">
            <a:avLst/>
          </a:prstGeom>
        </p:spPr>
      </p:pic>
    </p:spTree>
    <p:extLst>
      <p:ext uri="{BB962C8B-B14F-4D97-AF65-F5344CB8AC3E}">
        <p14:creationId xmlns:p14="http://schemas.microsoft.com/office/powerpoint/2010/main" val="3046372203"/>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lnSpcReduction="10000"/>
          </a:bodyPr>
          <a:lstStyle/>
          <a:p>
            <a:r>
              <a:rPr lang="es-PR" sz="3600" dirty="0" smtClean="0">
                <a:latin typeface="Candara" panose="020E0502030303020204" pitchFamily="34" charset="0"/>
                <a:cs typeface="Calibri" pitchFamily="34" charset="0"/>
              </a:rPr>
              <a:t>Comprensión para el débil</a:t>
            </a:r>
            <a:endParaRPr lang="es-PR"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Romanos </a:t>
            </a:r>
            <a:r>
              <a:rPr lang="es-PR" sz="3200" dirty="0" smtClean="0">
                <a:solidFill>
                  <a:srgbClr val="FF0000"/>
                </a:solidFill>
                <a:latin typeface="Candara" panose="020E0502030303020204" pitchFamily="34" charset="0"/>
                <a:cs typeface="Calibri" pitchFamily="34" charset="0"/>
              </a:rPr>
              <a:t>14.1-3</a:t>
            </a:r>
          </a:p>
          <a:p>
            <a:r>
              <a:rPr lang="es-PR" sz="3600" dirty="0" smtClean="0">
                <a:latin typeface="Candara" panose="020E0502030303020204" pitchFamily="34" charset="0"/>
                <a:cs typeface="Calibri" pitchFamily="34" charset="0"/>
              </a:rPr>
              <a:t>Comprensión para los escrupulosos</a:t>
            </a:r>
          </a:p>
          <a:p>
            <a:pPr lvl="1"/>
            <a:r>
              <a:rPr lang="es-PR" sz="3200" dirty="0" smtClean="0">
                <a:solidFill>
                  <a:srgbClr val="FF0000"/>
                </a:solidFill>
                <a:latin typeface="Candara" panose="020E0502030303020204" pitchFamily="34" charset="0"/>
                <a:cs typeface="Calibri" pitchFamily="34" charset="0"/>
              </a:rPr>
              <a:t>Romanos 14.4-6</a:t>
            </a:r>
          </a:p>
          <a:p>
            <a:r>
              <a:rPr lang="es-PR" sz="3600" dirty="0" smtClean="0">
                <a:latin typeface="Candara" panose="020E0502030303020204" pitchFamily="34" charset="0"/>
                <a:cs typeface="Calibri" pitchFamily="34" charset="0"/>
              </a:rPr>
              <a:t>Vivimos y morimos para el Señor</a:t>
            </a:r>
          </a:p>
          <a:p>
            <a:pPr lvl="1"/>
            <a:r>
              <a:rPr lang="es-PR" sz="3200" dirty="0" smtClean="0">
                <a:solidFill>
                  <a:srgbClr val="FF0000"/>
                </a:solidFill>
                <a:latin typeface="Candara" panose="020E0502030303020204" pitchFamily="34" charset="0"/>
                <a:cs typeface="Calibri" pitchFamily="34" charset="0"/>
              </a:rPr>
              <a:t>Romanos 14.7-11</a:t>
            </a:r>
          </a:p>
          <a:p>
            <a:r>
              <a:rPr lang="es-PR" sz="3600" dirty="0" smtClean="0">
                <a:latin typeface="Candara" panose="020E0502030303020204" pitchFamily="34" charset="0"/>
                <a:cs typeface="Calibri" pitchFamily="34" charset="0"/>
              </a:rPr>
              <a:t>Todos rendiremos cuentas al Señor</a:t>
            </a:r>
          </a:p>
          <a:p>
            <a:pPr lvl="1"/>
            <a:r>
              <a:rPr lang="es-PR" sz="3200" dirty="0" smtClean="0">
                <a:solidFill>
                  <a:srgbClr val="FF0000"/>
                </a:solidFill>
                <a:latin typeface="Candara" panose="020E0502030303020204" pitchFamily="34" charset="0"/>
                <a:cs typeface="Calibri" pitchFamily="34" charset="0"/>
              </a:rPr>
              <a:t>Romanos 14.12-15</a:t>
            </a:r>
            <a:endParaRPr lang="es-PR" sz="3600" dirty="0" smtClean="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5"/>
            <a:ext cx="7993061" cy="1247774"/>
          </a:xfrm>
        </p:spPr>
        <p:txBody>
          <a:bodyPr/>
          <a:lstStyle/>
          <a:p>
            <a:r>
              <a:rPr lang="es-PR" dirty="0">
                <a:latin typeface="Candara" panose="020E0502030303020204" pitchFamily="34" charset="0"/>
                <a:cs typeface="Calibri" pitchFamily="34" charset="0"/>
              </a:rPr>
              <a:t>Todos rendiremos cuentas al </a:t>
            </a:r>
            <a:r>
              <a:rPr lang="es-PR" dirty="0" smtClean="0">
                <a:latin typeface="Candara" panose="020E0502030303020204" pitchFamily="34" charset="0"/>
                <a:cs typeface="Calibri" pitchFamily="34" charset="0"/>
              </a:rPr>
              <a:t>Señor  </a:t>
            </a:r>
            <a:r>
              <a:rPr lang="es-PR" sz="4000" dirty="0" smtClean="0">
                <a:solidFill>
                  <a:srgbClr val="FF0000"/>
                </a:solidFill>
                <a:latin typeface="Candara" panose="020E0502030303020204" pitchFamily="34" charset="0"/>
                <a:cs typeface="Calibri" pitchFamily="34" charset="0"/>
              </a:rPr>
              <a:t>Romanos </a:t>
            </a:r>
            <a:r>
              <a:rPr lang="es-PR" sz="4000" dirty="0">
                <a:solidFill>
                  <a:srgbClr val="FF0000"/>
                </a:solidFill>
                <a:latin typeface="Candara" panose="020E0502030303020204" pitchFamily="34" charset="0"/>
                <a:cs typeface="Calibri" pitchFamily="34" charset="0"/>
              </a:rPr>
              <a:t>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40</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492569"/>
            <a:ext cx="9144000" cy="5365432"/>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534399" cy="47958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De manera que cada uno de nosotros dará a Dios cuenta de sí. Así que, ya no nos juzguemos más los unos a los otros, sino más bien decidid no poner tropiezo u ocasión de caer al hermano. Yo sé, y confío en el Señor Jesús, que nada es inmundo en sí mismo; mas para el que piensa que algo es inmundo, para él lo es. Pero si por causa de la comida tu hermano es contristado, ya no andas conforme al amor. No hagas que por la comida tuya se pierda aquel por quien Cristo murió.</a:t>
            </a:r>
            <a:r>
              <a:rPr lang="es-PR" dirty="0">
                <a:latin typeface="Candara" panose="020E0502030303020204" pitchFamily="34" charset="0"/>
              </a:rPr>
              <a:t>” </a:t>
            </a:r>
            <a:r>
              <a:rPr lang="es-PR" dirty="0">
                <a:solidFill>
                  <a:srgbClr val="FF0000"/>
                </a:solidFill>
                <a:latin typeface="Candara" panose="020E0502030303020204" pitchFamily="34" charset="0"/>
              </a:rPr>
              <a:t>(Romanos 14.12–15, RVR60) </a:t>
            </a:r>
          </a:p>
        </p:txBody>
      </p:sp>
    </p:spTree>
    <p:extLst>
      <p:ext uri="{BB962C8B-B14F-4D97-AF65-F5344CB8AC3E}">
        <p14:creationId xmlns:p14="http://schemas.microsoft.com/office/powerpoint/2010/main" val="3042885970"/>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a:bodyPr>
          <a:lstStyle/>
          <a:p>
            <a:r>
              <a:rPr lang="es-PR" dirty="0">
                <a:solidFill>
                  <a:srgbClr val="FF0000"/>
                </a:solidFill>
                <a:latin typeface="Candara" panose="020E0502030303020204" pitchFamily="34" charset="0"/>
              </a:rPr>
              <a:t>14:12</a:t>
            </a:r>
            <a:r>
              <a:rPr lang="es-PR" dirty="0">
                <a:latin typeface="Candara" panose="020E0502030303020204" pitchFamily="34" charset="0"/>
              </a:rPr>
              <a:t> De manera que queda claro que cada uno de nosotros dará cuenta a Dios de sí, no de sus hermanos. </a:t>
            </a:r>
            <a:endParaRPr lang="es-PR" dirty="0" smtClean="0">
              <a:latin typeface="Candara" panose="020E0502030303020204" pitchFamily="34" charset="0"/>
            </a:endParaRPr>
          </a:p>
          <a:p>
            <a:r>
              <a:rPr lang="es-PR" dirty="0" smtClean="0">
                <a:latin typeface="Candara" panose="020E0502030303020204" pitchFamily="34" charset="0"/>
              </a:rPr>
              <a:t>Nos </a:t>
            </a:r>
            <a:r>
              <a:rPr lang="es-PR" dirty="0">
                <a:latin typeface="Candara" panose="020E0502030303020204" pitchFamily="34" charset="0"/>
              </a:rPr>
              <a:t>juzgamos unos a otros demasiado, y sin la apropiada autoridad ni conocimiento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3166" r="18834"/>
          <a:stretch/>
        </p:blipFill>
        <p:spPr>
          <a:xfrm>
            <a:off x="5784850" y="2068830"/>
            <a:ext cx="2937561" cy="3798570"/>
          </a:xfrm>
          <a:prstGeom prst="rect">
            <a:avLst/>
          </a:prstGeom>
        </p:spPr>
      </p:pic>
    </p:spTree>
    <p:extLst>
      <p:ext uri="{BB962C8B-B14F-4D97-AF65-F5344CB8AC3E}">
        <p14:creationId xmlns:p14="http://schemas.microsoft.com/office/powerpoint/2010/main" val="3090706863"/>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fontScale="85000" lnSpcReduction="20000"/>
          </a:bodyPr>
          <a:lstStyle/>
          <a:p>
            <a:r>
              <a:rPr lang="es-PR" dirty="0">
                <a:solidFill>
                  <a:srgbClr val="FF0000"/>
                </a:solidFill>
                <a:latin typeface="Candara" panose="020E0502030303020204" pitchFamily="34" charset="0"/>
              </a:rPr>
              <a:t>14:13</a:t>
            </a:r>
            <a:r>
              <a:rPr lang="es-PR" dirty="0">
                <a:latin typeface="Candara" panose="020E0502030303020204" pitchFamily="34" charset="0"/>
              </a:rPr>
              <a:t> En vez de dedicarnos a juzgar a nuestros hermanos cristianos en estas cuestiones moralmente indiferentes, deberíamos decidir no hacer nunca nada que obstaculice a un hermano en su crecimiento espiritual. </a:t>
            </a:r>
            <a:endParaRPr lang="es-PR" dirty="0" smtClean="0">
              <a:latin typeface="Candara" panose="020E0502030303020204" pitchFamily="34" charset="0"/>
            </a:endParaRPr>
          </a:p>
          <a:p>
            <a:r>
              <a:rPr lang="es-PR" dirty="0" smtClean="0">
                <a:latin typeface="Candara" panose="020E0502030303020204" pitchFamily="34" charset="0"/>
              </a:rPr>
              <a:t>Ninguna </a:t>
            </a:r>
            <a:r>
              <a:rPr lang="es-PR" dirty="0">
                <a:latin typeface="Candara" panose="020E0502030303020204" pitchFamily="34" charset="0"/>
              </a:rPr>
              <a:t>de estas cuestiones no esenciales tiene tanta importancia que nos tenga que llegar a hacer tropezar o caer a un hermano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3166" r="18834"/>
          <a:stretch/>
        </p:blipFill>
        <p:spPr>
          <a:xfrm>
            <a:off x="5784850" y="2068830"/>
            <a:ext cx="2937561" cy="3798570"/>
          </a:xfrm>
          <a:prstGeom prst="rect">
            <a:avLst/>
          </a:prstGeom>
        </p:spPr>
      </p:pic>
    </p:spTree>
    <p:extLst>
      <p:ext uri="{BB962C8B-B14F-4D97-AF65-F5344CB8AC3E}">
        <p14:creationId xmlns:p14="http://schemas.microsoft.com/office/powerpoint/2010/main" val="4017935589"/>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fontScale="92500" lnSpcReduction="20000"/>
          </a:bodyPr>
          <a:lstStyle/>
          <a:p>
            <a:r>
              <a:rPr lang="es-PR" dirty="0">
                <a:solidFill>
                  <a:srgbClr val="FF0000"/>
                </a:solidFill>
                <a:latin typeface="Candara" panose="020E0502030303020204" pitchFamily="34" charset="0"/>
              </a:rPr>
              <a:t>14:14</a:t>
            </a:r>
            <a:r>
              <a:rPr lang="es-PR" dirty="0">
                <a:latin typeface="Candara" panose="020E0502030303020204" pitchFamily="34" charset="0"/>
              </a:rPr>
              <a:t> Pablo sabía, como nosotros lo sabemos, que ya no hay ningún alimento que sea ceremonialmente inmundo, a diferencia de lo que sucedía en el caso de los judíos que vivían bajo la ley.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alimento que tomamos queda santificado por la palabra en el sentido de que la Biblia lo pone claramente aparte como bueno. </a:t>
            </a:r>
            <a:endParaRPr lang="es-PR" dirty="0" smtClean="0">
              <a:latin typeface="Candara" panose="020E0502030303020204" pitchFamily="34" charset="0"/>
            </a:endParaRPr>
          </a:p>
        </p:txBody>
      </p:sp>
      <p:pic>
        <p:nvPicPr>
          <p:cNvPr id="9" name="Picture 8"/>
          <p:cNvPicPr>
            <a:picLocks noChangeAspect="1"/>
          </p:cNvPicPr>
          <p:nvPr/>
        </p:nvPicPr>
        <p:blipFill>
          <a:blip r:embed="rId3"/>
          <a:stretch>
            <a:fillRect/>
          </a:stretch>
        </p:blipFill>
        <p:spPr>
          <a:xfrm>
            <a:off x="5791201" y="1901687"/>
            <a:ext cx="3352800" cy="4956313"/>
          </a:xfrm>
          <a:prstGeom prst="rect">
            <a:avLst/>
          </a:prstGeom>
        </p:spPr>
      </p:pic>
    </p:spTree>
    <p:extLst>
      <p:ext uri="{BB962C8B-B14F-4D97-AF65-F5344CB8AC3E}">
        <p14:creationId xmlns:p14="http://schemas.microsoft.com/office/powerpoint/2010/main" val="1203072495"/>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14999" cy="4795838"/>
          </a:xfrm>
        </p:spPr>
        <p:txBody>
          <a:bodyPr>
            <a:normAutofit fontScale="92500" lnSpcReduction="20000"/>
          </a:bodyPr>
          <a:lstStyle/>
          <a:p>
            <a:r>
              <a:rPr lang="es-PR" dirty="0" smtClean="0">
                <a:latin typeface="Candara" panose="020E0502030303020204" pitchFamily="34" charset="0"/>
              </a:rPr>
              <a:t>Es </a:t>
            </a:r>
            <a:r>
              <a:rPr lang="es-PR" dirty="0">
                <a:latin typeface="Candara" panose="020E0502030303020204" pitchFamily="34" charset="0"/>
              </a:rPr>
              <a:t>santificado por la oración cuando pedimos a Dios que lo bendiga para Su gloria y para el fortalecimiento de nuestros cuerpos en Su servicio.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si un hermano débil cree que está mal para él comer cerdo, entonces para él está mal. </a:t>
            </a:r>
            <a:endParaRPr lang="es-PR" dirty="0" smtClean="0">
              <a:latin typeface="Candara" panose="020E0502030303020204" pitchFamily="34" charset="0"/>
            </a:endParaRPr>
          </a:p>
          <a:p>
            <a:r>
              <a:rPr lang="es-PR" dirty="0" smtClean="0">
                <a:latin typeface="Candara" panose="020E0502030303020204" pitchFamily="34" charset="0"/>
              </a:rPr>
              <a:t>Comer </a:t>
            </a:r>
            <a:r>
              <a:rPr lang="es-PR" dirty="0">
                <a:latin typeface="Candara" panose="020E0502030303020204" pitchFamily="34" charset="0"/>
              </a:rPr>
              <a:t>de ello sería violar su conciencia recibida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696925" y="2133600"/>
            <a:ext cx="3436189" cy="3414713"/>
          </a:xfrm>
          <a:prstGeom prst="rect">
            <a:avLst/>
          </a:prstGeom>
        </p:spPr>
      </p:pic>
    </p:spTree>
    <p:extLst>
      <p:ext uri="{BB962C8B-B14F-4D97-AF65-F5344CB8AC3E}">
        <p14:creationId xmlns:p14="http://schemas.microsoft.com/office/powerpoint/2010/main" val="1952113249"/>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14999" cy="4795838"/>
          </a:xfrm>
        </p:spPr>
        <p:txBody>
          <a:bodyPr>
            <a:normAutofit fontScale="92500" lnSpcReduction="10000"/>
          </a:bodyPr>
          <a:lstStyle/>
          <a:p>
            <a:r>
              <a:rPr lang="es-PR" dirty="0">
                <a:latin typeface="Candara" panose="020E0502030303020204" pitchFamily="34" charset="0"/>
              </a:rPr>
              <a:t>Cuando Pablo dice que nada es inmundo en sí mismo, tenemos que darnos cuenta de que está refiriéndose sólo a estas cuestiones indiferentes. </a:t>
            </a:r>
            <a:endParaRPr lang="es-PR" dirty="0" smtClean="0">
              <a:latin typeface="Candara" panose="020E0502030303020204" pitchFamily="34" charset="0"/>
            </a:endParaRPr>
          </a:p>
          <a:p>
            <a:r>
              <a:rPr lang="es-PR" dirty="0" smtClean="0">
                <a:latin typeface="Candara" panose="020E0502030303020204" pitchFamily="34" charset="0"/>
              </a:rPr>
              <a:t>Hay </a:t>
            </a:r>
            <a:r>
              <a:rPr lang="es-PR" dirty="0">
                <a:latin typeface="Candara" panose="020E0502030303020204" pitchFamily="34" charset="0"/>
              </a:rPr>
              <a:t>una gran cantidad de cosas en la vida que sí son inmundas, como la literatura pornográfica, chistes sugerentes, películas sucias y toda forma de inmoralidad.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85" r="10407"/>
          <a:stretch/>
        </p:blipFill>
        <p:spPr>
          <a:xfrm>
            <a:off x="5810739" y="1905000"/>
            <a:ext cx="3333261" cy="4966948"/>
          </a:xfrm>
          <a:prstGeom prst="rect">
            <a:avLst/>
          </a:prstGeom>
        </p:spPr>
      </p:pic>
    </p:spTree>
    <p:extLst>
      <p:ext uri="{BB962C8B-B14F-4D97-AF65-F5344CB8AC3E}">
        <p14:creationId xmlns:p14="http://schemas.microsoft.com/office/powerpoint/2010/main" val="3868803705"/>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14999" cy="47958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declaración de Pablo ha de ser comprendida a la luz del contexto.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cristianos no contraen ninguna contaminación ceremonial al comer alimentos que la Ley de Moisés señalaba como impuros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33278"/>
          <a:stretch/>
        </p:blipFill>
        <p:spPr>
          <a:xfrm>
            <a:off x="5867400" y="1883229"/>
            <a:ext cx="3319275" cy="4974771"/>
          </a:xfrm>
          <a:prstGeom prst="rect">
            <a:avLst/>
          </a:prstGeom>
        </p:spPr>
      </p:pic>
    </p:spTree>
    <p:extLst>
      <p:ext uri="{BB962C8B-B14F-4D97-AF65-F5344CB8AC3E}">
        <p14:creationId xmlns:p14="http://schemas.microsoft.com/office/powerpoint/2010/main" val="2778073210"/>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14999" cy="4795838"/>
          </a:xfrm>
        </p:spPr>
        <p:txBody>
          <a:bodyPr>
            <a:normAutofit lnSpcReduction="10000"/>
          </a:bodyPr>
          <a:lstStyle/>
          <a:p>
            <a:r>
              <a:rPr lang="es-PR" dirty="0">
                <a:solidFill>
                  <a:srgbClr val="FF0000"/>
                </a:solidFill>
                <a:latin typeface="Candara" panose="020E0502030303020204" pitchFamily="34" charset="0"/>
              </a:rPr>
              <a:t>14:15</a:t>
            </a:r>
            <a:r>
              <a:rPr lang="es-PR" dirty="0">
                <a:latin typeface="Candara" panose="020E0502030303020204" pitchFamily="34" charset="0"/>
              </a:rPr>
              <a:t> Cuando me siento para comer con un hermano débil, ¿debería insistir en mi legítimo derecho a comer cangrejos o langosta, incluso si sé que él cree que está mal?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lo hago, entonces no estoy actuando conforme al amor, porque el amor piensa en los demás, no en sí mismo.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867400" y="1904999"/>
            <a:ext cx="3298371" cy="4947557"/>
          </a:xfrm>
          <a:prstGeom prst="rect">
            <a:avLst/>
          </a:prstGeom>
        </p:spPr>
      </p:pic>
    </p:spTree>
    <p:extLst>
      <p:ext uri="{BB962C8B-B14F-4D97-AF65-F5344CB8AC3E}">
        <p14:creationId xmlns:p14="http://schemas.microsoft.com/office/powerpoint/2010/main" val="4227414118"/>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14999" cy="47958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amor cede sus legítimos derechos a fin de promover el bienestar del hermano.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plato de comida no es tan importante como el bienestar espiritual de aquel por quien Cristo murió.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22952" t="5032" r="17619" b="4687"/>
          <a:stretch/>
        </p:blipFill>
        <p:spPr>
          <a:xfrm>
            <a:off x="5867399" y="1840027"/>
            <a:ext cx="3309257" cy="3425740"/>
          </a:xfrm>
          <a:prstGeom prst="rect">
            <a:avLst/>
          </a:prstGeom>
        </p:spPr>
      </p:pic>
    </p:spTree>
    <p:extLst>
      <p:ext uri="{BB962C8B-B14F-4D97-AF65-F5344CB8AC3E}">
        <p14:creationId xmlns:p14="http://schemas.microsoft.com/office/powerpoint/2010/main" val="3621872481"/>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a:t>
            </a:r>
            <a:r>
              <a:rPr lang="es-PR" dirty="0" smtClean="0">
                <a:solidFill>
                  <a:srgbClr val="FF0000"/>
                </a:solidFill>
                <a:latin typeface="Candara" panose="020E0502030303020204" pitchFamily="34" charset="0"/>
                <a:cs typeface="Calibri" pitchFamily="34" charset="0"/>
              </a:rPr>
              <a:t>Romanos 14.1 – 15.7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lnSpcReduction="10000"/>
          </a:bodyPr>
          <a:lstStyle/>
          <a:p>
            <a:r>
              <a:rPr lang="es-PR" dirty="0">
                <a:solidFill>
                  <a:srgbClr val="FF0000"/>
                </a:solidFill>
                <a:latin typeface="Candara" panose="020E0502030303020204" pitchFamily="34" charset="0"/>
              </a:rPr>
              <a:t>Romanos 14.1–15.7 </a:t>
            </a:r>
            <a:r>
              <a:rPr lang="es-PR" dirty="0">
                <a:latin typeface="Candara" panose="020E0502030303020204" pitchFamily="34" charset="0"/>
              </a:rPr>
              <a:t>se refiere al problema de las cosas cuestionables en la vida cristiana, y qué hacer cuando los cristianos sinceros están en desacuerdo respecto a prácticas personales.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reconoce que en cada iglesia local hay tanto cristianos maduros («los que somos fuertes», </a:t>
            </a:r>
            <a:r>
              <a:rPr lang="es-PR" dirty="0">
                <a:solidFill>
                  <a:srgbClr val="FF0000"/>
                </a:solidFill>
                <a:latin typeface="Candara" panose="020E0502030303020204" pitchFamily="34" charset="0"/>
              </a:rPr>
              <a:t>15.1</a:t>
            </a:r>
            <a:r>
              <a:rPr lang="es-PR" dirty="0">
                <a:latin typeface="Candara" panose="020E0502030303020204" pitchFamily="34" charset="0"/>
              </a:rPr>
              <a:t>) como inmaduros («el débil en la fe», </a:t>
            </a:r>
            <a:r>
              <a:rPr lang="es-PR" dirty="0">
                <a:solidFill>
                  <a:srgbClr val="FF0000"/>
                </a:solidFill>
                <a:latin typeface="Candara" panose="020E0502030303020204" pitchFamily="34" charset="0"/>
              </a:rPr>
              <a:t>14.1</a:t>
            </a:r>
            <a:r>
              <a:rPr lang="es-PR" dirty="0">
                <a:latin typeface="Candara" panose="020E0502030303020204" pitchFamily="34" charset="0"/>
              </a:rPr>
              <a:t>) y que estos dos grupos pueden estar en desacuerdo sobre cómo debe vivir el cristiano. </a:t>
            </a:r>
            <a:endParaRPr lang="es-PR" dirty="0" smtClean="0">
              <a:latin typeface="Candara" panose="020E0502030303020204" pitchFamily="34" charset="0"/>
            </a:endParaRPr>
          </a:p>
        </p:txBody>
      </p:sp>
    </p:spTree>
    <p:extLst>
      <p:ext uri="{BB962C8B-B14F-4D97-AF65-F5344CB8AC3E}">
        <p14:creationId xmlns:p14="http://schemas.microsoft.com/office/powerpoint/2010/main" val="1202104876"/>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Todos rendiremos cuentas al Señor  </a:t>
            </a:r>
            <a:r>
              <a:rPr lang="es-PR" sz="4000" dirty="0">
                <a:solidFill>
                  <a:srgbClr val="FF0000"/>
                </a:solidFill>
                <a:latin typeface="Candara" panose="020E0502030303020204" pitchFamily="34" charset="0"/>
                <a:cs typeface="Calibri" pitchFamily="34" charset="0"/>
              </a:rPr>
              <a:t>Romanos 14.12-15</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714999" cy="4795838"/>
          </a:xfrm>
        </p:spPr>
        <p:txBody>
          <a:bodyPr>
            <a:normAutofit fontScale="92500" lnSpcReduction="10000"/>
          </a:bodyPr>
          <a:lstStyle/>
          <a:p>
            <a:r>
              <a:rPr lang="es-PR" dirty="0" smtClean="0">
                <a:latin typeface="Candara" panose="020E0502030303020204" pitchFamily="34" charset="0"/>
              </a:rPr>
              <a:t>Y</a:t>
            </a:r>
            <a:r>
              <a:rPr lang="es-PR" dirty="0">
                <a:latin typeface="Candara" panose="020E0502030303020204" pitchFamily="34" charset="0"/>
              </a:rPr>
              <a:t>, sin embargo, si exhibo insensatamente mis propios derechos en estas cuestiones, puedo producir un daño irreparable en la vida de un hermano más débil. </a:t>
            </a:r>
            <a:endParaRPr lang="es-PR" dirty="0" smtClean="0">
              <a:latin typeface="Candara" panose="020E0502030303020204" pitchFamily="34" charset="0"/>
            </a:endParaRPr>
          </a:p>
          <a:p>
            <a:r>
              <a:rPr lang="es-PR" dirty="0" smtClean="0">
                <a:latin typeface="Candara" panose="020E0502030303020204" pitchFamily="34" charset="0"/>
              </a:rPr>
              <a:t>Nuestros </a:t>
            </a:r>
            <a:r>
              <a:rPr lang="es-PR" dirty="0">
                <a:latin typeface="Candara" panose="020E0502030303020204" pitchFamily="34" charset="0"/>
              </a:rPr>
              <a:t>derechos no valen la pena, cuando uno recuerda que su alma fue redimida con un precio tan enorme: la preciosa sangre del Cordero</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rotWithShape="1">
          <a:blip r:embed="rId3"/>
          <a:srcRect l="22952" t="5032" r="17619" b="4687"/>
          <a:stretch/>
        </p:blipFill>
        <p:spPr>
          <a:xfrm>
            <a:off x="5867399" y="1840027"/>
            <a:ext cx="3309257" cy="3425740"/>
          </a:xfrm>
          <a:prstGeom prst="rect">
            <a:avLst/>
          </a:prstGeom>
        </p:spPr>
      </p:pic>
    </p:spTree>
    <p:extLst>
      <p:ext uri="{BB962C8B-B14F-4D97-AF65-F5344CB8AC3E}">
        <p14:creationId xmlns:p14="http://schemas.microsoft.com/office/powerpoint/2010/main" val="54836161"/>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La fe cristiana y la cultura.</a:t>
            </a:r>
          </a:p>
          <a:p>
            <a:pPr lvl="1"/>
            <a:r>
              <a:rPr lang="es-PR" dirty="0" smtClean="0">
                <a:latin typeface="Candara" panose="020E0502030303020204" pitchFamily="34" charset="0"/>
              </a:rPr>
              <a:t>Estamos inmersos en un mundo donde las costumbres y la cultura pueden ser determinantes de nuestra manera de ser.</a:t>
            </a:r>
          </a:p>
          <a:p>
            <a:pPr lvl="1"/>
            <a:r>
              <a:rPr lang="es-PR" dirty="0" smtClean="0">
                <a:latin typeface="Candara" panose="020E0502030303020204" pitchFamily="34" charset="0"/>
              </a:rPr>
              <a:t>Es común encontrar en nuestros días sociedades que han hecho una adaptación de los principios cristianos con la cultura pagana.</a:t>
            </a:r>
          </a:p>
          <a:p>
            <a:pPr lvl="1"/>
            <a:r>
              <a:rPr lang="es-PR" dirty="0" smtClean="0">
                <a:latin typeface="Candara" panose="020E0502030303020204" pitchFamily="34" charset="0"/>
              </a:rPr>
              <a:t>De esa manera tratan de quedar bien y con el mundo.</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6858000" y="-26878"/>
            <a:ext cx="2286000" cy="1721220"/>
          </a:xfrm>
          <a:prstGeom prst="rect">
            <a:avLst/>
          </a:prstGeom>
        </p:spPr>
      </p:pic>
    </p:spTree>
    <p:extLst>
      <p:ext uri="{BB962C8B-B14F-4D97-AF65-F5344CB8AC3E}">
        <p14:creationId xmlns:p14="http://schemas.microsoft.com/office/powerpoint/2010/main" val="4640417"/>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La fe cristiana y la cultura.</a:t>
            </a:r>
          </a:p>
          <a:p>
            <a:pPr lvl="1"/>
            <a:r>
              <a:rPr lang="es-PR" dirty="0" smtClean="0">
                <a:latin typeface="Candara" panose="020E0502030303020204" pitchFamily="34" charset="0"/>
              </a:rPr>
              <a:t>Pero la fe cristiana no esta para adaptarla con ninguna cultura o religión.  </a:t>
            </a:r>
          </a:p>
          <a:p>
            <a:pPr lvl="1"/>
            <a:r>
              <a:rPr lang="es-PR" dirty="0" smtClean="0">
                <a:latin typeface="Candara" panose="020E0502030303020204" pitchFamily="34" charset="0"/>
              </a:rPr>
              <a:t>Es mejor mantener la pureza de la doctrina cristiana, aunque esto signifique que no tendremos simpatía de parte de quienes vean confrontadas sus creencias y costumbres con los preceptos permanentes de la Palabra de Dios.</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6858000" y="-26878"/>
            <a:ext cx="2286000" cy="1721220"/>
          </a:xfrm>
          <a:prstGeom prst="rect">
            <a:avLst/>
          </a:prstGeom>
        </p:spPr>
      </p:pic>
    </p:spTree>
    <p:extLst>
      <p:ext uri="{BB962C8B-B14F-4D97-AF65-F5344CB8AC3E}">
        <p14:creationId xmlns:p14="http://schemas.microsoft.com/office/powerpoint/2010/main" val="4171221975"/>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b="1" dirty="0" smtClean="0">
                <a:latin typeface="Candara" panose="020E0502030303020204" pitchFamily="34" charset="0"/>
              </a:rPr>
              <a:t>La comida del reino de Dios.</a:t>
            </a:r>
          </a:p>
          <a:p>
            <a:pPr lvl="1"/>
            <a:r>
              <a:rPr lang="es-PR" dirty="0" smtClean="0">
                <a:latin typeface="Candara" panose="020E0502030303020204" pitchFamily="34" charset="0"/>
              </a:rPr>
              <a:t>Las diferencias en las cuestiones alimenticias sirvieron de marco a Pablo para una de las declaraciones más elocuentes de este pasaje: “El reino de Dios no es comida ni bebida; sino justicia y paz y gozo en el Espíritu Santo”.</a:t>
            </a:r>
          </a:p>
          <a:p>
            <a:pPr lvl="1"/>
            <a:r>
              <a:rPr lang="es-PR" dirty="0" smtClean="0">
                <a:latin typeface="Candara" panose="020E0502030303020204" pitchFamily="34" charset="0"/>
              </a:rPr>
              <a:t>Esto significa que ni el celo judío ni la liberalidad gentil tienen valor alguno en tanto no sean frutos de una conciencia sustentada por el Espíritu Santo.</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6858000" y="-26878"/>
            <a:ext cx="2286000" cy="1721220"/>
          </a:xfrm>
          <a:prstGeom prst="rect">
            <a:avLst/>
          </a:prstGeom>
        </p:spPr>
      </p:pic>
    </p:spTree>
    <p:extLst>
      <p:ext uri="{BB962C8B-B14F-4D97-AF65-F5344CB8AC3E}">
        <p14:creationId xmlns:p14="http://schemas.microsoft.com/office/powerpoint/2010/main" val="3595678821"/>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b="1" dirty="0" smtClean="0">
                <a:latin typeface="Candara" panose="020E0502030303020204" pitchFamily="34" charset="0"/>
              </a:rPr>
              <a:t>La comida del reino de Dios.</a:t>
            </a:r>
          </a:p>
          <a:p>
            <a:pPr lvl="1"/>
            <a:r>
              <a:rPr lang="es-PR" dirty="0" smtClean="0">
                <a:latin typeface="Candara" panose="020E0502030303020204" pitchFamily="34" charset="0"/>
              </a:rPr>
              <a:t>El reino de Dios no tiene tanto que ver con las cosas temporales, como con los bienes espirituales, la justicia, la paz y el gozo en el Espíritu Santo.</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6858000" y="-26878"/>
            <a:ext cx="2286000" cy="1721220"/>
          </a:xfrm>
          <a:prstGeom prst="rect">
            <a:avLst/>
          </a:prstGeom>
        </p:spPr>
      </p:pic>
    </p:spTree>
    <p:extLst>
      <p:ext uri="{BB962C8B-B14F-4D97-AF65-F5344CB8AC3E}">
        <p14:creationId xmlns:p14="http://schemas.microsoft.com/office/powerpoint/2010/main" val="1357289139"/>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a:t>
            </a:r>
            <a:r>
              <a:rPr lang="es-PR" sz="1400" noProof="0" dirty="0" err="1" smtClean="0">
                <a:latin typeface="Candara" panose="020E0502030303020204" pitchFamily="34" charset="0"/>
                <a:cs typeface="Calibri" pitchFamily="34" charset="0"/>
              </a:rPr>
              <a:t>Lc</a:t>
            </a:r>
            <a:r>
              <a:rPr lang="es-PR" sz="1400" noProof="0" dirty="0" smtClean="0">
                <a:latin typeface="Candara" panose="020E0502030303020204" pitchFamily="34" charset="0"/>
                <a:cs typeface="Calibri" pitchFamily="34" charset="0"/>
              </a:rPr>
              <a:t> 6.20-26).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a:t>
            </a:r>
            <a:r>
              <a:rPr lang="es-PR" sz="1400" dirty="0" err="1" smtClean="0">
                <a:latin typeface="Candara" panose="020E0502030303020204" pitchFamily="34" charset="0"/>
                <a:cs typeface="Calibri" pitchFamily="34" charset="0"/>
              </a:rPr>
              <a:t>Exodo</a:t>
            </a:r>
            <a:r>
              <a:rPr lang="es-PR" sz="1400" dirty="0" smtClean="0">
                <a:latin typeface="Candara" panose="020E0502030303020204" pitchFamily="34" charset="0"/>
                <a:cs typeface="Calibri" pitchFamily="34" charset="0"/>
              </a:rPr>
              <a:t>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a:t>
            </a:r>
            <a:r>
              <a:rPr lang="es-PR" sz="1400" dirty="0" err="1" smtClean="0">
                <a:latin typeface="Candara" panose="020E0502030303020204" pitchFamily="34" charset="0"/>
                <a:cs typeface="Calibri" pitchFamily="34" charset="0"/>
              </a:rPr>
              <a:t>Espa±a</a:t>
            </a:r>
            <a:r>
              <a:rPr lang="es-PR" sz="1400" dirty="0" smtClean="0">
                <a:latin typeface="Candara" panose="020E0502030303020204" pitchFamily="34" charset="0"/>
                <a:cs typeface="Calibri" pitchFamily="34" charset="0"/>
              </a:rPr>
              <a:t>: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Job.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Hispano tomo 7: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a:t>
            </a:r>
            <a:r>
              <a:rPr lang="es-PR" sz="1400" dirty="0" err="1">
                <a:latin typeface="Candara" panose="020E0502030303020204" pitchFamily="34" charset="0"/>
                <a:cs typeface="Calibri" pitchFamily="34" charset="0"/>
              </a:rPr>
              <a:t>Encyclopedia</a:t>
            </a:r>
            <a:r>
              <a:rPr lang="es-PR" sz="1400" dirty="0">
                <a:latin typeface="Candara" panose="020E0502030303020204" pitchFamily="34" charset="0"/>
                <a:cs typeface="Calibri" pitchFamily="34" charset="0"/>
              </a:rPr>
              <a:t> of </a:t>
            </a:r>
            <a:r>
              <a:rPr lang="es-PR" sz="1400" dirty="0" err="1">
                <a:latin typeface="Candara" panose="020E0502030303020204" pitchFamily="34" charset="0"/>
                <a:cs typeface="Calibri" pitchFamily="34" charset="0"/>
              </a:rPr>
              <a:t>Bible</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Difficulties</a:t>
            </a:r>
            <a:r>
              <a:rPr lang="es-PR" sz="1400" dirty="0">
                <a:latin typeface="Candara" panose="020E0502030303020204" pitchFamily="34" charset="0"/>
                <a:cs typeface="Calibri" pitchFamily="34" charset="0"/>
              </a:rPr>
              <a:t>, “Enciclopedia de dificultades bíblicas”. Grand Rapids: </a:t>
            </a:r>
            <a:r>
              <a:rPr lang="es-PR" sz="1400" dirty="0" err="1">
                <a:latin typeface="Candara" panose="020E0502030303020204" pitchFamily="34" charset="0"/>
                <a:cs typeface="Calibri" pitchFamily="34" charset="0"/>
              </a:rPr>
              <a:t>Zondervan</a:t>
            </a:r>
            <a:r>
              <a:rPr lang="es-PR" sz="1400" dirty="0">
                <a:latin typeface="Candara" panose="020E0502030303020204" pitchFamily="34" charset="0"/>
                <a:cs typeface="Calibri" pitchFamily="34" charset="0"/>
              </a:rPr>
              <a:t> Publishing </a:t>
            </a:r>
            <a:r>
              <a:rPr lang="es-PR" sz="1400" dirty="0" err="1">
                <a:latin typeface="Candara" panose="020E0502030303020204" pitchFamily="34" charset="0"/>
                <a:cs typeface="Calibri" pitchFamily="34" charset="0"/>
              </a:rPr>
              <a:t>House</a:t>
            </a:r>
            <a:r>
              <a:rPr lang="es-PR" sz="1400" dirty="0">
                <a:latin typeface="Candara" panose="020E0502030303020204" pitchFamily="34" charset="0"/>
                <a:cs typeface="Calibri" pitchFamily="34" charset="0"/>
              </a:rPr>
              <a:t>, 1982, p. 252</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Porter</a:t>
            </a:r>
            <a:r>
              <a:rPr lang="es-PR" sz="1400" dirty="0">
                <a:latin typeface="Candara" panose="020E0502030303020204" pitchFamily="34" charset="0"/>
                <a:cs typeface="Calibri" pitchFamily="34" charset="0"/>
              </a:rPr>
              <a:t>, Rafael. Estudios </a:t>
            </a:r>
            <a:r>
              <a:rPr lang="es-PR" sz="1400" dirty="0" err="1">
                <a:latin typeface="Candara" panose="020E0502030303020204" pitchFamily="34" charset="0"/>
                <a:cs typeface="Calibri" pitchFamily="34" charset="0"/>
              </a:rPr>
              <a:t>Bı́blicos</a:t>
            </a:r>
            <a:r>
              <a:rPr lang="es-PR" sz="1400" dirty="0">
                <a:latin typeface="Candara" panose="020E0502030303020204" pitchFamily="34" charset="0"/>
                <a:cs typeface="Calibri" pitchFamily="34" charset="0"/>
              </a:rPr>
              <a:t> ELA: Salvos por la fe (Romanos parte I). Puebla, Pue., </a:t>
            </a:r>
            <a:r>
              <a:rPr lang="es-PR" sz="1400" dirty="0" err="1">
                <a:latin typeface="Candara" panose="020E0502030303020204" pitchFamily="34" charset="0"/>
                <a:cs typeface="Calibri" pitchFamily="34" charset="0"/>
              </a:rPr>
              <a:t>México</a:t>
            </a:r>
            <a:r>
              <a:rPr lang="es-PR" sz="1400" dirty="0">
                <a:latin typeface="Candara" panose="020E0502030303020204" pitchFamily="34" charset="0"/>
                <a:cs typeface="Calibri" pitchFamily="34" charset="0"/>
              </a:rPr>
              <a:t>: Ediciones Las </a:t>
            </a:r>
            <a:r>
              <a:rPr lang="es-PR" sz="1400" dirty="0" err="1">
                <a:latin typeface="Candara" panose="020E0502030303020204" pitchFamily="34" charset="0"/>
                <a:cs typeface="Calibri" pitchFamily="34" charset="0"/>
              </a:rPr>
              <a:t>Américas</a:t>
            </a:r>
            <a:r>
              <a:rPr lang="es-PR" sz="1400" dirty="0">
                <a:latin typeface="Candara" panose="020E0502030303020204" pitchFamily="34" charset="0"/>
                <a:cs typeface="Calibri" pitchFamily="34" charset="0"/>
              </a:rPr>
              <a:t>, A. C., 1987.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lvl="1" indent="0">
              <a:buClr>
                <a:schemeClr val="folHlink"/>
              </a:buClr>
              <a:buSzPct val="6000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Hayford</a:t>
            </a:r>
            <a:r>
              <a:rPr lang="es-PR" sz="1400" dirty="0">
                <a:latin typeface="Candara" panose="020E0502030303020204" pitchFamily="34" charset="0"/>
                <a:cs typeface="Calibri" pitchFamily="34" charset="0"/>
              </a:rPr>
              <a:t>, Jack W. Estudio de Romanos: Vida en el reino. </a:t>
            </a:r>
            <a:r>
              <a:rPr lang="es-PR" sz="1400" dirty="0" err="1">
                <a:latin typeface="Candara" panose="020E0502030303020204" pitchFamily="34" charset="0"/>
                <a:cs typeface="Calibri" pitchFamily="34" charset="0"/>
              </a:rPr>
              <a:t>electronic</a:t>
            </a:r>
            <a:r>
              <a:rPr lang="es-PR" sz="1400" dirty="0">
                <a:latin typeface="Candara" panose="020E0502030303020204" pitchFamily="34" charset="0"/>
                <a:cs typeface="Calibri" pitchFamily="34" charset="0"/>
              </a:rPr>
              <a:t> ed. Nashville: Editorial Caribe, 1994.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 Plenitud del </a:t>
            </a:r>
            <a:r>
              <a:rPr lang="es-PR" sz="1400" dirty="0" err="1">
                <a:latin typeface="Candara" panose="020E0502030303020204" pitchFamily="34" charset="0"/>
                <a:cs typeface="Calibri" pitchFamily="34" charset="0"/>
              </a:rPr>
              <a:t>Espiritu</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Guias</a:t>
            </a:r>
            <a:r>
              <a:rPr lang="es-PR" sz="1400" dirty="0">
                <a:latin typeface="Candara" panose="020E0502030303020204" pitchFamily="34" charset="0"/>
                <a:cs typeface="Calibri" pitchFamily="34" charset="0"/>
              </a:rPr>
              <a:t> para explorar la Biblia</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49" y="-31336"/>
            <a:ext cx="9144000" cy="6096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56</a:t>
            </a:fld>
            <a:endParaRPr lang="en-US">
              <a:solidFill>
                <a:srgbClr val="000000"/>
              </a:solidFill>
            </a:endParaRPr>
          </a:p>
        </p:txBody>
      </p:sp>
      <p:sp>
        <p:nvSpPr>
          <p:cNvPr id="238596" name="Rectangle 4"/>
          <p:cNvSpPr>
            <a:spLocks noGrp="1" noChangeArrowheads="1"/>
          </p:cNvSpPr>
          <p:nvPr>
            <p:ph type="body" sz="half" idx="4294967295"/>
          </p:nvPr>
        </p:nvSpPr>
        <p:spPr>
          <a:xfrm>
            <a:off x="1136651" y="990600"/>
            <a:ext cx="6858000" cy="3200400"/>
          </a:xfrm>
          <a:solidFill>
            <a:schemeClr val="tx1">
              <a:alpha val="72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Misionero en Acción</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15.8 – 16.27) </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31 de marzo de 2015</a:t>
            </a:r>
            <a:endParaRPr lang="es-PR" sz="47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57</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a:t>
            </a:r>
            <a:r>
              <a:rPr lang="es-PR" dirty="0" smtClean="0">
                <a:solidFill>
                  <a:srgbClr val="FF0000"/>
                </a:solidFill>
                <a:latin typeface="Candara" panose="020E0502030303020204" pitchFamily="34" charset="0"/>
                <a:cs typeface="Calibri" pitchFamily="34" charset="0"/>
              </a:rPr>
              <a:t>Romanos 14.1 – 15.7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smtClean="0">
                <a:latin typeface="Candara" panose="020E0502030303020204" pitchFamily="34" charset="0"/>
              </a:rPr>
              <a:t>Los </a:t>
            </a:r>
            <a:r>
              <a:rPr lang="es-PR" dirty="0">
                <a:latin typeface="Candara" panose="020E0502030303020204" pitchFamily="34" charset="0"/>
              </a:rPr>
              <a:t>cristianos judíos tal vez querían aferrarse a los días santos especiales y a las leyes dietéticas del AT, en tanto que los creyentes gentiles quizás convertían su libertad cristiana en libertinaje y ofendían a sus hermanos judíos. </a:t>
            </a:r>
            <a:endParaRPr lang="es-PR" dirty="0" smtClean="0">
              <a:latin typeface="Candara" panose="020E0502030303020204" pitchFamily="34" charset="0"/>
            </a:endParaRPr>
          </a:p>
          <a:p>
            <a:r>
              <a:rPr lang="es-PR" dirty="0" smtClean="0">
                <a:latin typeface="Candara" panose="020E0502030303020204" pitchFamily="34" charset="0"/>
              </a:rPr>
              <a:t>Muchos </a:t>
            </a:r>
            <a:r>
              <a:rPr lang="es-PR" dirty="0">
                <a:latin typeface="Candara" panose="020E0502030303020204" pitchFamily="34" charset="0"/>
              </a:rPr>
              <a:t>cristianos tienen la falsa noción de que el legalismo extremo (observar días y dietas) muestra una fe fuerte, pero Pablo indica que ¡la verdad es precisamente lo opuesto!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el cristiano maduro en la fe el que reconoce las verdades que se hallan en </a:t>
            </a:r>
            <a:r>
              <a:rPr lang="es-PR" dirty="0">
                <a:solidFill>
                  <a:srgbClr val="FF0000"/>
                </a:solidFill>
                <a:latin typeface="Candara" panose="020E0502030303020204" pitchFamily="34" charset="0"/>
              </a:rPr>
              <a:t>Colosenses 2.18–23</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22937485"/>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a:t>
            </a:r>
            <a:r>
              <a:rPr lang="es-PR" dirty="0" smtClean="0">
                <a:solidFill>
                  <a:srgbClr val="FF0000"/>
                </a:solidFill>
                <a:latin typeface="Candara" panose="020E0502030303020204" pitchFamily="34" charset="0"/>
                <a:cs typeface="Calibri" pitchFamily="34" charset="0"/>
              </a:rPr>
              <a:t>Romanos 14.1 – 15.7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lnSpcReduction="10000"/>
          </a:bodyPr>
          <a:lstStyle/>
          <a:p>
            <a:r>
              <a:rPr lang="es-PR" dirty="0">
                <a:latin typeface="Candara" panose="020E0502030303020204" pitchFamily="34" charset="0"/>
              </a:rPr>
              <a:t>En la iglesia de hoy tenemos diferencias en cuanto a cómo considerar tales cosas como las diversiones mundanas y Pablo nos dice cómo enfrentar y resolver tales diferencias.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da una lista de reglas; más bien asienta seis principios básicos que pueden aplicarse a todos los cristianos y a todas las etapas del crecimiento. </a:t>
            </a:r>
            <a:endParaRPr lang="es-PR" dirty="0" smtClean="0">
              <a:latin typeface="Candara" panose="020E0502030303020204" pitchFamily="34" charset="0"/>
            </a:endParaRPr>
          </a:p>
          <a:p>
            <a:r>
              <a:rPr lang="es-PR" dirty="0" smtClean="0">
                <a:latin typeface="Candara" panose="020E0502030303020204" pitchFamily="34" charset="0"/>
              </a:rPr>
              <a:t>Podemos </a:t>
            </a:r>
            <a:r>
              <a:rPr lang="es-PR" dirty="0">
                <a:latin typeface="Candara" panose="020E0502030303020204" pitchFamily="34" charset="0"/>
              </a:rPr>
              <a:t>indicar estos principios en forma de preguntas y probar con ellos nuestras vidas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030591577"/>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8</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676401"/>
            <a:ext cx="9144000" cy="5181599"/>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Comprensión para el débil</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14.1-3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Recibid al débil en la fe, pero no para contender sobre opiniones</a:t>
            </a:r>
            <a:r>
              <a:rPr lang="es-PR" i="1" dirty="0" smtClean="0">
                <a:latin typeface="Candara" panose="020E0502030303020204" pitchFamily="34" charset="0"/>
              </a:rPr>
              <a:t>. Porque </a:t>
            </a:r>
            <a:r>
              <a:rPr lang="es-PR" i="1" dirty="0">
                <a:latin typeface="Candara" panose="020E0502030303020204" pitchFamily="34" charset="0"/>
              </a:rPr>
              <a:t>uno cree que se ha de comer de todo; otro, que es débil, come legumbres</a:t>
            </a:r>
            <a:r>
              <a:rPr lang="es-PR" i="1" dirty="0" smtClean="0">
                <a:latin typeface="Candara" panose="020E0502030303020204" pitchFamily="34" charset="0"/>
              </a:rPr>
              <a:t>. El </a:t>
            </a:r>
            <a:r>
              <a:rPr lang="es-PR" i="1" dirty="0">
                <a:latin typeface="Candara" panose="020E0502030303020204" pitchFamily="34" charset="0"/>
              </a:rPr>
              <a:t>que come, no menosprecie al que no come, y el que no come, no juzgue al que come; porque Dios le ha recibido.</a:t>
            </a:r>
            <a:r>
              <a:rPr lang="es-PR" dirty="0">
                <a:latin typeface="Candara" panose="020E0502030303020204" pitchFamily="34" charset="0"/>
              </a:rPr>
              <a:t>” </a:t>
            </a:r>
            <a:r>
              <a:rPr lang="es-PR" dirty="0">
                <a:solidFill>
                  <a:srgbClr val="FF0000"/>
                </a:solidFill>
                <a:latin typeface="Candara" panose="020E0502030303020204" pitchFamily="34" charset="0"/>
              </a:rPr>
              <a:t>(Romanos 14.1–3, RVR60) </a:t>
            </a: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3943</Words>
  <Application>Microsoft Office PowerPoint</Application>
  <PresentationFormat>On-screen Show (4:3)</PresentationFormat>
  <Paragraphs>423</Paragraphs>
  <Slides>57</Slides>
  <Notes>57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57</vt:i4>
      </vt:variant>
    </vt:vector>
  </HeadingPairs>
  <TitlesOfParts>
    <vt:vector size="68" baseType="lpstr">
      <vt:lpstr>Arial</vt:lpstr>
      <vt:lpstr>Calibri</vt:lpstr>
      <vt:lpstr>Candara</vt:lpstr>
      <vt:lpstr>Tahoma</vt:lpstr>
      <vt:lpstr>Wingdings</vt:lpstr>
      <vt:lpstr>Blends</vt:lpstr>
      <vt:lpstr>2_Blends</vt:lpstr>
      <vt:lpstr>3_Blends</vt:lpstr>
      <vt:lpstr>8_Blends</vt:lpstr>
      <vt:lpstr>64_Blends</vt:lpstr>
      <vt:lpstr>1_Blends</vt:lpstr>
      <vt:lpstr>PowerPoint Presentation</vt:lpstr>
      <vt:lpstr>Contexto</vt:lpstr>
      <vt:lpstr>Versículo Clave:</vt:lpstr>
      <vt:lpstr>Bosquejo de Estudio</vt:lpstr>
      <vt:lpstr>Introducción a Romanos 14.1 – 15.7</vt:lpstr>
      <vt:lpstr>Introducción a Romanos 14.1 – 15.7</vt:lpstr>
      <vt:lpstr>Introducción a Romanos 14.1 – 15.7</vt:lpstr>
      <vt:lpstr>Comprensión para el débil Romanos 14.1-3</vt:lpstr>
      <vt:lpstr>Comprensión para el débil Romanos 14.1-3</vt:lpstr>
      <vt:lpstr>Comprensión para el débil Romanos 14.1-3</vt:lpstr>
      <vt:lpstr>Comprensión para el débil Romanos 14.1-3</vt:lpstr>
      <vt:lpstr>Comprensión para el débil Romanos 14.1-3</vt:lpstr>
      <vt:lpstr>Comprensión para el débil Romanos 14.1-3</vt:lpstr>
      <vt:lpstr>Comprensión para el débil Romanos 14.1-3</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Comprensión para los escrupulosos  Romanos 14.4-6</vt:lpstr>
      <vt:lpstr>Vivimos y morimos para el Señor  Romanos 14.7-11</vt:lpstr>
      <vt:lpstr>Vivimos y morimos para el Señor  Romanos 14.7-11</vt:lpstr>
      <vt:lpstr>Vivimos y morimos para el Señor  Romanos 14.7-11</vt:lpstr>
      <vt:lpstr>Vivimos y morimos para el Señor  Romanos 14.7-11</vt:lpstr>
      <vt:lpstr>Vivimos y morimos para el Señor  Romanos 14.7-11</vt:lpstr>
      <vt:lpstr>Vivimos y morimos para el Señor  Romanos 14.7-11</vt:lpstr>
      <vt:lpstr>Vivimos y morimos para el Señor  Romanos 14.7-11</vt:lpstr>
      <vt:lpstr>Vivimos y morimos para el Señor  Romanos 14.7-11</vt:lpstr>
      <vt:lpstr>Vivimos y morimos para el Señor  Romanos 14.7-11</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Todos rendiremos cuentas al Señor  Romanos 14.12-15</vt:lpstr>
      <vt:lpstr>Aplicaciones</vt:lpstr>
      <vt:lpstr>Aplicaciones</vt:lpstr>
      <vt:lpstr>Aplicaciones</vt:lpstr>
      <vt:lpstr>Aplicaciones</vt:lpstr>
      <vt:lpstr>Bibliografía</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12_siendo_comprensivo_con_el_hermano.pptx</dc:title>
  <dc:creator/>
  <cp:lastModifiedBy/>
  <cp:revision>1</cp:revision>
  <dcterms:created xsi:type="dcterms:W3CDTF">2015-01-27T01:07:11Z</dcterms:created>
  <dcterms:modified xsi:type="dcterms:W3CDTF">2015-03-24T18:34:48Z</dcterms:modified>
</cp:coreProperties>
</file>