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49" r:id="rId1"/>
    <p:sldMasterId id="2147483691" r:id="rId2"/>
    <p:sldMasterId id="2147483693" r:id="rId3"/>
    <p:sldMasterId id="2147483703" r:id="rId4"/>
    <p:sldMasterId id="2147483815" r:id="rId5"/>
    <p:sldMasterId id="2147483817" r:id="rId6"/>
  </p:sldMasterIdLst>
  <p:notesMasterIdLst>
    <p:notesMasterId r:id="rId55"/>
  </p:notesMasterIdLst>
  <p:handoutMasterIdLst>
    <p:handoutMasterId r:id="rId56"/>
  </p:handoutMasterIdLst>
  <p:sldIdLst>
    <p:sldId id="4259" r:id="rId7"/>
    <p:sldId id="565" r:id="rId8"/>
    <p:sldId id="566" r:id="rId9"/>
    <p:sldId id="3416" r:id="rId10"/>
    <p:sldId id="3994" r:id="rId11"/>
    <p:sldId id="4229" r:id="rId12"/>
    <p:sldId id="3486" r:id="rId13"/>
    <p:sldId id="3686" r:id="rId14"/>
    <p:sldId id="4242" r:id="rId15"/>
    <p:sldId id="4230" r:id="rId16"/>
    <p:sldId id="4231" r:id="rId17"/>
    <p:sldId id="4243" r:id="rId18"/>
    <p:sldId id="4232" r:id="rId19"/>
    <p:sldId id="4244" r:id="rId20"/>
    <p:sldId id="4245" r:id="rId21"/>
    <p:sldId id="4233" r:id="rId22"/>
    <p:sldId id="4246" r:id="rId23"/>
    <p:sldId id="4247" r:id="rId24"/>
    <p:sldId id="3929" r:id="rId25"/>
    <p:sldId id="3930" r:id="rId26"/>
    <p:sldId id="4234" r:id="rId27"/>
    <p:sldId id="4248" r:id="rId28"/>
    <p:sldId id="4235" r:id="rId29"/>
    <p:sldId id="4249" r:id="rId30"/>
    <p:sldId id="4236" r:id="rId31"/>
    <p:sldId id="4250" r:id="rId32"/>
    <p:sldId id="4251" r:id="rId33"/>
    <p:sldId id="4252" r:id="rId34"/>
    <p:sldId id="4253" r:id="rId35"/>
    <p:sldId id="4237" r:id="rId36"/>
    <p:sldId id="3441" r:id="rId37"/>
    <p:sldId id="4146" r:id="rId38"/>
    <p:sldId id="4238" r:id="rId39"/>
    <p:sldId id="4254" r:id="rId40"/>
    <p:sldId id="4255" r:id="rId41"/>
    <p:sldId id="3318" r:id="rId42"/>
    <p:sldId id="4024" r:id="rId43"/>
    <p:sldId id="4239" r:id="rId44"/>
    <p:sldId id="4256" r:id="rId45"/>
    <p:sldId id="4240" r:id="rId46"/>
    <p:sldId id="4257" r:id="rId47"/>
    <p:sldId id="4241" r:id="rId48"/>
    <p:sldId id="4258" r:id="rId49"/>
    <p:sldId id="4195" r:id="rId50"/>
    <p:sldId id="4216" r:id="rId51"/>
    <p:sldId id="1391" r:id="rId52"/>
    <p:sldId id="3484" r:id="rId53"/>
    <p:sldId id="627" r:id="rId54"/>
  </p:sldIdLst>
  <p:sldSz cx="9144000" cy="6858000" type="screen4x3"/>
  <p:notesSz cx="7077075" cy="9363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15" autoAdjust="0"/>
    <p:restoredTop sz="91139" autoAdjust="0"/>
  </p:normalViewPr>
  <p:slideViewPr>
    <p:cSldViewPr>
      <p:cViewPr varScale="1">
        <p:scale>
          <a:sx n="72" d="100"/>
          <a:sy n="72" d="100"/>
        </p:scale>
        <p:origin x="1056" y="78"/>
      </p:cViewPr>
      <p:guideLst>
        <p:guide orient="horz" pos="2160"/>
        <p:guide pos="2880"/>
      </p:guideLst>
    </p:cSldViewPr>
  </p:slideViewPr>
  <p:outlineViewPr>
    <p:cViewPr>
      <p:scale>
        <a:sx n="33" d="100"/>
        <a:sy n="33" d="100"/>
      </p:scale>
      <p:origin x="0" y="-27858"/>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2" tIns="46966" rIns="93932" bIns="46966" rtlCol="0"/>
          <a:lstStyle>
            <a:lvl1pPr algn="l">
              <a:defRPr sz="1200"/>
            </a:lvl1pPr>
          </a:lstStyle>
          <a:p>
            <a:endParaRPr lang="es-PR"/>
          </a:p>
        </p:txBody>
      </p:sp>
      <p:sp>
        <p:nvSpPr>
          <p:cNvPr id="3" name="Date Placeholder 2"/>
          <p:cNvSpPr>
            <a:spLocks noGrp="1"/>
          </p:cNvSpPr>
          <p:nvPr>
            <p:ph type="dt" sz="quarter" idx="1"/>
          </p:nvPr>
        </p:nvSpPr>
        <p:spPr>
          <a:xfrm>
            <a:off x="4008705" y="0"/>
            <a:ext cx="3066733" cy="468154"/>
          </a:xfrm>
          <a:prstGeom prst="rect">
            <a:avLst/>
          </a:prstGeom>
        </p:spPr>
        <p:txBody>
          <a:bodyPr vert="horz" lIns="93932" tIns="46966" rIns="93932" bIns="46966" rtlCol="0"/>
          <a:lstStyle>
            <a:lvl1pPr algn="r">
              <a:defRPr sz="1200"/>
            </a:lvl1pPr>
          </a:lstStyle>
          <a:p>
            <a:fld id="{4A8DE024-E918-4E64-9A15-A46A6E4885D2}" type="datetimeFigureOut">
              <a:rPr lang="en-US" smtClean="0"/>
              <a:pPr/>
              <a:t>3/22/2015</a:t>
            </a:fld>
            <a:endParaRPr lang="es-PR"/>
          </a:p>
        </p:txBody>
      </p:sp>
      <p:sp>
        <p:nvSpPr>
          <p:cNvPr id="4" name="Footer Placeholder 3"/>
          <p:cNvSpPr>
            <a:spLocks noGrp="1"/>
          </p:cNvSpPr>
          <p:nvPr>
            <p:ph type="ftr" sz="quarter" idx="2"/>
          </p:nvPr>
        </p:nvSpPr>
        <p:spPr>
          <a:xfrm>
            <a:off x="0" y="8893297"/>
            <a:ext cx="3066733" cy="468154"/>
          </a:xfrm>
          <a:prstGeom prst="rect">
            <a:avLst/>
          </a:prstGeom>
        </p:spPr>
        <p:txBody>
          <a:bodyPr vert="horz" lIns="93932" tIns="46966" rIns="93932" bIns="46966" rtlCol="0" anchor="b"/>
          <a:lstStyle>
            <a:lvl1pPr algn="l">
              <a:defRPr sz="1200"/>
            </a:lvl1pPr>
          </a:lstStyle>
          <a:p>
            <a:endParaRPr lang="es-PR"/>
          </a:p>
        </p:txBody>
      </p:sp>
      <p:sp>
        <p:nvSpPr>
          <p:cNvPr id="5" name="Slide Number Placeholder 4"/>
          <p:cNvSpPr>
            <a:spLocks noGrp="1"/>
          </p:cNvSpPr>
          <p:nvPr>
            <p:ph type="sldNum" sz="quarter" idx="3"/>
          </p:nvPr>
        </p:nvSpPr>
        <p:spPr>
          <a:xfrm>
            <a:off x="4008705" y="8893297"/>
            <a:ext cx="3066733" cy="468154"/>
          </a:xfrm>
          <a:prstGeom prst="rect">
            <a:avLst/>
          </a:prstGeom>
        </p:spPr>
        <p:txBody>
          <a:bodyPr vert="horz" lIns="93932" tIns="46966" rIns="93932" bIns="46966"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66733" cy="46815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4008705" y="0"/>
            <a:ext cx="3066733" cy="46815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7708" y="4447461"/>
            <a:ext cx="5661660" cy="421338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93297"/>
            <a:ext cx="3066733" cy="468154"/>
          </a:xfrm>
          <a:prstGeom prst="rect">
            <a:avLst/>
          </a:prstGeom>
          <a:noFill/>
          <a:ln w="9525">
            <a:noFill/>
            <a:miter lim="800000"/>
            <a:headEnd/>
            <a:tailEnd/>
          </a:ln>
          <a:effectLst/>
        </p:spPr>
        <p:txBody>
          <a:bodyPr vert="horz" wrap="square" lIns="93932" tIns="46966" rIns="93932" bIns="46966"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4008705" y="8893297"/>
            <a:ext cx="3066733" cy="468154"/>
          </a:xfrm>
          <a:prstGeom prst="rect">
            <a:avLst/>
          </a:prstGeom>
          <a:noFill/>
          <a:ln w="9525">
            <a:noFill/>
            <a:miter lim="800000"/>
            <a:headEnd/>
            <a:tailEnd/>
          </a:ln>
          <a:effectLst/>
        </p:spPr>
        <p:txBody>
          <a:bodyPr vert="horz" wrap="square" lIns="93932" tIns="46966" rIns="93932" bIns="46966"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64852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502199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412086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717162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916538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878685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1193907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715394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19553962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17829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3119106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658588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833897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544839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475576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1861344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365753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547168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9205686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0543495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301890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6010158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5426008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2673521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9001560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41612406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2207529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4560868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1453258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873811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24420389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17856968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15226863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3352405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8693961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4008706" y="8893153"/>
            <a:ext cx="3066733" cy="468316"/>
          </a:xfrm>
          <a:prstGeom prst="rect">
            <a:avLst/>
          </a:prstGeom>
          <a:noFill/>
          <a:ln w="9525">
            <a:noFill/>
            <a:miter lim="800000"/>
            <a:headEnd/>
            <a:tailEnd/>
          </a:ln>
        </p:spPr>
        <p:txBody>
          <a:bodyPr lIns="93925" tIns="46962" rIns="93925" bIns="46962" anchor="b"/>
          <a:lstStyle/>
          <a:p>
            <a:pPr algn="r"/>
            <a:fld id="{A81C3BFB-BBE1-4283-851A-447CDD52158C}" type="slidenum">
              <a:rPr lang="en-US" sz="1200">
                <a:solidFill>
                  <a:srgbClr val="000000"/>
                </a:solidFill>
                <a:latin typeface="Arial" charset="0"/>
              </a:rPr>
              <a:pPr algn="r"/>
              <a:t>46</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47</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48</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96975" y="701675"/>
            <a:ext cx="4683125" cy="35115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963560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1596159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3791900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3/22/2015</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1253521008"/>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5765880"/>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50383066"/>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77098384"/>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78634511"/>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894405"/>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72980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26687155"/>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29375541"/>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795259"/>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97145386"/>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00560485"/>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extLst>
              <a:ext uri="{28A0092B-C50C-407E-A947-70E740481C1C}">
                <a14:useLocalDpi xmlns:a14="http://schemas.microsoft.com/office/drawing/2010/main" val="0"/>
              </a:ext>
            </a:extLst>
          </a:blip>
          <a:srcRect/>
          <a:stretch>
            <a:fillRect/>
          </a:stretch>
        </p:blipFill>
        <p:spPr>
          <a:xfrm>
            <a:off x="0" y="1"/>
            <a:ext cx="1122680" cy="990600"/>
          </a:xfrm>
          <a:prstGeom prst="rect">
            <a:avLst/>
          </a:prstGeom>
        </p:spPr>
      </p:pic>
    </p:spTree>
    <p:extLst>
      <p:ext uri="{BB962C8B-B14F-4D97-AF65-F5344CB8AC3E}">
        <p14:creationId xmlns:p14="http://schemas.microsoft.com/office/powerpoint/2010/main" val="1377039482"/>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026" name="Picture 2" descr="C:\Users\Cristiano\Pictures\reinita.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0" y="-3551"/>
            <a:ext cx="9144000" cy="6099551"/>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295400" y="304800"/>
            <a:ext cx="6705599" cy="3505200"/>
          </a:xfrm>
          <a:solidFill>
            <a:schemeClr val="tx1">
              <a:alpha val="75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Estudio #11</a:t>
            </a:r>
          </a:p>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Sumisión a las Autoridades</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a:p>
            <a:pPr marL="0" indent="0" algn="ctr">
              <a:buFontTx/>
              <a:buNone/>
            </a:pP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(Romanos </a:t>
            </a:r>
            <a:r>
              <a:rPr lang="es-PR"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13.1 </a:t>
            </a: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 </a:t>
            </a:r>
            <a:r>
              <a:rPr lang="es-PR"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14) </a:t>
            </a:r>
            <a:endPar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17 </a:t>
            </a: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de </a:t>
            </a:r>
            <a:r>
              <a:rPr lang="es-PR"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marzo </a:t>
            </a: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de 2015</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4807625"/>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rgbClr val="3333CC"/>
              </a:buClr>
              <a:buSzPct val="60000"/>
            </a:pPr>
            <a:r>
              <a:rPr lang="es-PR" sz="4000" dirty="0">
                <a:solidFill>
                  <a:srgbClr val="FFFFFF"/>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rgbClr val="FFFFFF"/>
                </a:solidFill>
                <a:effectLst>
                  <a:outerShdw blurRad="38100" dist="38100" dir="2700000" algn="tl">
                    <a:srgbClr val="000000">
                      <a:alpha val="43137"/>
                    </a:srgbClr>
                  </a:outerShdw>
                </a:effectLst>
                <a:latin typeface="Candara" pitchFamily="34" charset="0"/>
                <a:cs typeface="Calibri" pitchFamily="34" charset="0"/>
              </a:rPr>
              <a:t>4: El Evangelio En Acción</a:t>
            </a:r>
            <a:endParaRPr lang="es-PR" sz="4000" dirty="0">
              <a:solidFill>
                <a:srgbClr val="FFFFFF"/>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292587707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fontScale="92500" lnSpcReduction="10000"/>
          </a:bodyPr>
          <a:lstStyle/>
          <a:p>
            <a:r>
              <a:rPr lang="es-PR" dirty="0" smtClean="0">
                <a:latin typeface="Candara" panose="020E0502030303020204" pitchFamily="34" charset="0"/>
              </a:rPr>
              <a:t>Dios </a:t>
            </a:r>
            <a:r>
              <a:rPr lang="es-PR" dirty="0">
                <a:latin typeface="Candara" panose="020E0502030303020204" pitchFamily="34" charset="0"/>
              </a:rPr>
              <a:t>estableció el gobierno humano después del diluvio, cuando decretó: «El que derrame sangre de hombre, por el hombre su sangre será derramada» (</a:t>
            </a:r>
            <a:r>
              <a:rPr lang="es-PR" dirty="0" smtClean="0">
                <a:solidFill>
                  <a:srgbClr val="FF0000"/>
                </a:solidFill>
                <a:latin typeface="Candara" panose="020E0502030303020204" pitchFamily="34" charset="0"/>
              </a:rPr>
              <a:t>Génesis </a:t>
            </a:r>
            <a:r>
              <a:rPr lang="es-PR" dirty="0">
                <a:solidFill>
                  <a:srgbClr val="FF0000"/>
                </a:solidFill>
                <a:latin typeface="Candara" panose="020E0502030303020204" pitchFamily="34" charset="0"/>
              </a:rPr>
              <a:t>9:6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decreto dio autoridad a los hombres para juzgar los asuntos criminales y castigar a los culpables</a:t>
            </a:r>
            <a:r>
              <a:rPr lang="es-PR" dirty="0" smtClean="0">
                <a:latin typeface="Candara" panose="020E0502030303020204" pitchFamily="34" charset="0"/>
              </a:rPr>
              <a:t>.</a:t>
            </a:r>
            <a:endParaRPr lang="es-PR" dirty="0">
              <a:latin typeface="Candara" panose="020E0502030303020204" pitchFamily="34" charset="0"/>
            </a:endParaRPr>
          </a:p>
        </p:txBody>
      </p:sp>
      <p:pic>
        <p:nvPicPr>
          <p:cNvPr id="2050" name="Picture 2" descr="https://s-media-cache-ak0.pinimg.com/736x/81/ba/a6/81baa61dcad6ebf29876de7674cfda34.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940612" y="1752600"/>
            <a:ext cx="3203388"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399780"/>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lnSpcReduction="10000"/>
          </a:bodyPr>
          <a:lstStyle/>
          <a:p>
            <a:r>
              <a:rPr lang="es-PR" dirty="0">
                <a:latin typeface="Candara" panose="020E0502030303020204" pitchFamily="34" charset="0"/>
              </a:rPr>
              <a:t>En toda sociedad ordenada ha de haber autoridad y sujeción a esta autoridad.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caso contrario tenemos un estado de anarquía, y no se puede sobrevivir de forma indefinida bajo la anarquía. </a:t>
            </a:r>
            <a:endParaRPr lang="es-PR" dirty="0" smtClean="0">
              <a:latin typeface="Candara" panose="020E0502030303020204" pitchFamily="34" charset="0"/>
            </a:endParaRPr>
          </a:p>
          <a:p>
            <a:r>
              <a:rPr lang="es-PR" dirty="0" smtClean="0">
                <a:latin typeface="Candara" panose="020E0502030303020204" pitchFamily="34" charset="0"/>
              </a:rPr>
              <a:t>Cualquier </a:t>
            </a:r>
            <a:r>
              <a:rPr lang="es-PR" dirty="0">
                <a:latin typeface="Candara" panose="020E0502030303020204" pitchFamily="34" charset="0"/>
              </a:rPr>
              <a:t>gobierno es mejor que ningún gobierno. </a:t>
            </a:r>
            <a:endParaRPr lang="es-PR" dirty="0" smtClean="0">
              <a:latin typeface="Candara" panose="020E0502030303020204" pitchFamily="34" charset="0"/>
            </a:endParaRPr>
          </a:p>
        </p:txBody>
      </p:sp>
      <p:pic>
        <p:nvPicPr>
          <p:cNvPr id="4098" name="Picture 2" descr="http://www.clker.com/cliparts/e/e/2/5/11949858391332901534government_icon_-_symbo_01.svg.hi.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604933" y="2286000"/>
            <a:ext cx="3325453" cy="3181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275102"/>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fontScale="85000" lnSpcReduction="20000"/>
          </a:bodyPr>
          <a:lstStyle/>
          <a:p>
            <a:r>
              <a:rPr lang="es-PR" dirty="0" smtClean="0">
                <a:latin typeface="Candara" panose="020E0502030303020204" pitchFamily="34" charset="0"/>
              </a:rPr>
              <a:t>De </a:t>
            </a:r>
            <a:r>
              <a:rPr lang="es-PR" dirty="0">
                <a:latin typeface="Candara" panose="020E0502030303020204" pitchFamily="34" charset="0"/>
              </a:rPr>
              <a:t>modo que Dios ha instituido el gobierno humano, y no existe ningún gobierno aparte de Su voluntad.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no significa que Él aprueba todo lo que hagan los gobernantes humanos. </a:t>
            </a:r>
            <a:endParaRPr lang="es-PR" dirty="0" smtClean="0">
              <a:latin typeface="Candara" panose="020E0502030303020204" pitchFamily="34" charset="0"/>
            </a:endParaRPr>
          </a:p>
          <a:p>
            <a:r>
              <a:rPr lang="es-PR" dirty="0" smtClean="0">
                <a:latin typeface="Candara" panose="020E0502030303020204" pitchFamily="34" charset="0"/>
              </a:rPr>
              <a:t>Desde </a:t>
            </a:r>
            <a:r>
              <a:rPr lang="es-PR" dirty="0">
                <a:latin typeface="Candara" panose="020E0502030303020204" pitchFamily="34" charset="0"/>
              </a:rPr>
              <a:t>luego, ¡Él no aprueba la corrupción, la brutalidad y la tiranía!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persiste la realidad de que </a:t>
            </a:r>
            <a:r>
              <a:rPr lang="es-PR" b="1" dirty="0">
                <a:latin typeface="Candara" panose="020E0502030303020204" pitchFamily="34" charset="0"/>
              </a:rPr>
              <a:t>las autoridades que hay, por Dios han sido ordenadas</a:t>
            </a:r>
            <a:r>
              <a:rPr lang="es-PR" b="1" dirty="0" smtClean="0">
                <a:latin typeface="Candara" panose="020E0502030303020204" pitchFamily="34" charset="0"/>
              </a:rPr>
              <a:t>.</a:t>
            </a:r>
            <a:endParaRPr lang="es-PR" b="1" dirty="0">
              <a:latin typeface="Candara" panose="020E0502030303020204" pitchFamily="34" charset="0"/>
            </a:endParaRPr>
          </a:p>
        </p:txBody>
      </p:sp>
      <p:pic>
        <p:nvPicPr>
          <p:cNvPr id="8" name="Picture 2" descr="http://www.clker.com/cliparts/e/e/2/5/11949858391332901534government_icon_-_symbo_01.svg.hi.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604933" y="2286000"/>
            <a:ext cx="3325453" cy="3181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287049"/>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fontScale="92500" lnSpcReduction="10000"/>
          </a:bodyPr>
          <a:lstStyle/>
          <a:p>
            <a:r>
              <a:rPr lang="es-PR" dirty="0">
                <a:latin typeface="Candara" panose="020E0502030303020204" pitchFamily="34" charset="0"/>
              </a:rPr>
              <a:t>Los creyentes pueden vivir victoriosamente en una democracia, en una monarquía constitucional o incluso en un régimen totalitario. </a:t>
            </a:r>
            <a:endParaRPr lang="es-PR" dirty="0" smtClean="0">
              <a:latin typeface="Candara" panose="020E0502030303020204" pitchFamily="34" charset="0"/>
            </a:endParaRPr>
          </a:p>
          <a:p>
            <a:r>
              <a:rPr lang="es-PR" dirty="0" smtClean="0">
                <a:latin typeface="Candara" panose="020E0502030303020204" pitchFamily="34" charset="0"/>
              </a:rPr>
              <a:t>Ningún </a:t>
            </a:r>
            <a:r>
              <a:rPr lang="es-PR" dirty="0">
                <a:latin typeface="Candara" panose="020E0502030303020204" pitchFamily="34" charset="0"/>
              </a:rPr>
              <a:t>gobierno humano es mejor que los hombres que lo componen.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eso, ninguno de nuestros gobiernos es perfecto. </a:t>
            </a:r>
            <a:endParaRPr lang="es-PR" dirty="0" smtClean="0">
              <a:latin typeface="Candara" panose="020E0502030303020204" pitchFamily="34" charset="0"/>
            </a:endParaRPr>
          </a:p>
        </p:txBody>
      </p:sp>
      <p:pic>
        <p:nvPicPr>
          <p:cNvPr id="8" name="Picture 2" descr="http://www.clker.com/cliparts/e/e/2/5/11949858391332901534government_icon_-_symbo_01.svg.hi.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604933" y="2286000"/>
            <a:ext cx="3325453" cy="3181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6880600"/>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fontScale="85000" lnSpcReduction="20000"/>
          </a:bodyPr>
          <a:lstStyle/>
          <a:p>
            <a:r>
              <a:rPr lang="es-PR" dirty="0" smtClean="0">
                <a:latin typeface="Candara" panose="020E0502030303020204" pitchFamily="34" charset="0"/>
              </a:rPr>
              <a:t>El </a:t>
            </a:r>
            <a:r>
              <a:rPr lang="es-PR" dirty="0">
                <a:latin typeface="Candara" panose="020E0502030303020204" pitchFamily="34" charset="0"/>
              </a:rPr>
              <a:t>único gobierno ideal es una monarquía benéfica con el Señor Jesucristo como Rey. </a:t>
            </a:r>
            <a:endParaRPr lang="es-PR" dirty="0" smtClean="0">
              <a:latin typeface="Candara" panose="020E0502030303020204" pitchFamily="34" charset="0"/>
            </a:endParaRPr>
          </a:p>
          <a:p>
            <a:r>
              <a:rPr lang="es-PR" dirty="0" smtClean="0">
                <a:latin typeface="Candara" panose="020E0502030303020204" pitchFamily="34" charset="0"/>
              </a:rPr>
              <a:t>Será </a:t>
            </a:r>
            <a:r>
              <a:rPr lang="es-PR" dirty="0">
                <a:latin typeface="Candara" panose="020E0502030303020204" pitchFamily="34" charset="0"/>
              </a:rPr>
              <a:t>útil recordar que Pablo escribió esta sección sobre sujeción al gobierno humano mientras el infame Nerón era Emperador. </a:t>
            </a:r>
            <a:endParaRPr lang="es-PR" dirty="0" smtClean="0">
              <a:latin typeface="Candara" panose="020E0502030303020204" pitchFamily="34" charset="0"/>
            </a:endParaRPr>
          </a:p>
          <a:p>
            <a:r>
              <a:rPr lang="es-PR" dirty="0" smtClean="0">
                <a:latin typeface="Candara" panose="020E0502030303020204" pitchFamily="34" charset="0"/>
              </a:rPr>
              <a:t>Aquellos </a:t>
            </a:r>
            <a:r>
              <a:rPr lang="es-PR" dirty="0">
                <a:latin typeface="Candara" panose="020E0502030303020204" pitchFamily="34" charset="0"/>
              </a:rPr>
              <a:t>fueron días negros para los cristianos. Nerón los acusó de un fuego que destruyó media ciudad de Roma (y que quizá ordenó él mismo). </a:t>
            </a:r>
            <a:endParaRPr lang="es-PR" dirty="0" smtClean="0">
              <a:latin typeface="Candara" panose="020E0502030303020204" pitchFamily="34" charset="0"/>
            </a:endParaRPr>
          </a:p>
        </p:txBody>
      </p:sp>
      <p:pic>
        <p:nvPicPr>
          <p:cNvPr id="1026" name="Picture 2" descr="http://upload.wikimedia.org/wikipedia/commons/a/af/Nero_pushkin.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791200" y="2026844"/>
            <a:ext cx="3081994" cy="3762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996736"/>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a:bodyPr>
          <a:lstStyle/>
          <a:p>
            <a:r>
              <a:rPr lang="es-PR" dirty="0" smtClean="0">
                <a:latin typeface="Candara" panose="020E0502030303020204" pitchFamily="34" charset="0"/>
              </a:rPr>
              <a:t>Hizo </a:t>
            </a:r>
            <a:r>
              <a:rPr lang="es-PR" dirty="0">
                <a:latin typeface="Candara" panose="020E0502030303020204" pitchFamily="34" charset="0"/>
              </a:rPr>
              <a:t>que algunos creyentes fuesen sumergidos en brea, y luego los encendió como antorchas vivientes para iluminar sus orgías. </a:t>
            </a:r>
            <a:endParaRPr lang="es-PR" dirty="0" smtClean="0">
              <a:latin typeface="Candara" panose="020E0502030303020204" pitchFamily="34" charset="0"/>
            </a:endParaRPr>
          </a:p>
          <a:p>
            <a:r>
              <a:rPr lang="es-PR" dirty="0" smtClean="0">
                <a:latin typeface="Candara" panose="020E0502030303020204" pitchFamily="34" charset="0"/>
              </a:rPr>
              <a:t>Otros </a:t>
            </a:r>
            <a:r>
              <a:rPr lang="es-PR" dirty="0">
                <a:latin typeface="Candara" panose="020E0502030303020204" pitchFamily="34" charset="0"/>
              </a:rPr>
              <a:t>fueron cosidos en pieles de animales y echados a perros salvajes para ser despedazados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upload.wikimedia.org/wikipedia/commons/a/af/Nero_pushkin.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791200" y="2026844"/>
            <a:ext cx="3081994" cy="3762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269143"/>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fontScale="92500" lnSpcReduction="20000"/>
          </a:bodyPr>
          <a:lstStyle/>
          <a:p>
            <a:r>
              <a:rPr lang="es-PR" b="1" dirty="0">
                <a:solidFill>
                  <a:srgbClr val="FF0000"/>
                </a:solidFill>
                <a:latin typeface="Candara" panose="020E0502030303020204" pitchFamily="34" charset="0"/>
              </a:rPr>
              <a:t>13:2</a:t>
            </a:r>
            <a:r>
              <a:rPr lang="es-PR" dirty="0">
                <a:latin typeface="Candara" panose="020E0502030303020204" pitchFamily="34" charset="0"/>
              </a:rPr>
              <a:t> Y sin embargo sigue siendo cierto que quien desobedezca o se rebele contra el gobierno desobedece y se rebela contra lo que Dios ha ordenado. </a:t>
            </a:r>
            <a:endParaRPr lang="es-PR" dirty="0" smtClean="0">
              <a:latin typeface="Candara" panose="020E0502030303020204" pitchFamily="34" charset="0"/>
            </a:endParaRPr>
          </a:p>
          <a:p>
            <a:r>
              <a:rPr lang="es-PR" dirty="0" smtClean="0">
                <a:latin typeface="Candara" panose="020E0502030303020204" pitchFamily="34" charset="0"/>
              </a:rPr>
              <a:t>Quien </a:t>
            </a:r>
            <a:r>
              <a:rPr lang="es-PR" dirty="0">
                <a:latin typeface="Candara" panose="020E0502030303020204" pitchFamily="34" charset="0"/>
              </a:rPr>
              <a:t>se opone a la autoridad legítima merece y recibe castigo.</a:t>
            </a:r>
          </a:p>
          <a:p>
            <a:r>
              <a:rPr lang="es-PR" dirty="0">
                <a:latin typeface="Candara" panose="020E0502030303020204" pitchFamily="34" charset="0"/>
              </a:rPr>
              <a:t>Hay una excepción, naturalmente. </a:t>
            </a:r>
            <a:endParaRPr lang="es-PR" dirty="0" smtClean="0">
              <a:latin typeface="Candara" panose="020E0502030303020204" pitchFamily="34" charset="0"/>
            </a:endParaRPr>
          </a:p>
        </p:txBody>
      </p:sp>
      <p:pic>
        <p:nvPicPr>
          <p:cNvPr id="5122" name="Picture 2" descr="http://upload.wikimedia.org/wikipedia/en/0/01/Uprising_fi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209800"/>
            <a:ext cx="3733800" cy="373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628949"/>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fontScale="92500" lnSpcReduction="20000"/>
          </a:bodyPr>
          <a:lstStyle/>
          <a:p>
            <a:r>
              <a:rPr lang="es-PR" dirty="0" smtClean="0">
                <a:latin typeface="Candara" panose="020E0502030303020204" pitchFamily="34" charset="0"/>
              </a:rPr>
              <a:t>Un </a:t>
            </a:r>
            <a:r>
              <a:rPr lang="es-PR" dirty="0">
                <a:latin typeface="Candara" panose="020E0502030303020204" pitchFamily="34" charset="0"/>
              </a:rPr>
              <a:t>cristiano no está obligado a obedecer si el gobierno le manda pecar o comprometer su lealtad para con Jesucristo (</a:t>
            </a:r>
            <a:r>
              <a:rPr lang="es-PR" dirty="0" smtClean="0">
                <a:solidFill>
                  <a:srgbClr val="FF0000"/>
                </a:solidFill>
                <a:latin typeface="Candara" panose="020E0502030303020204" pitchFamily="34" charset="0"/>
              </a:rPr>
              <a:t>Hechos </a:t>
            </a:r>
            <a:r>
              <a:rPr lang="es-PR" dirty="0">
                <a:solidFill>
                  <a:srgbClr val="FF0000"/>
                </a:solidFill>
                <a:latin typeface="Candara" panose="020E0502030303020204" pitchFamily="34" charset="0"/>
              </a:rPr>
              <a:t>5:29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Ningún </a:t>
            </a:r>
            <a:r>
              <a:rPr lang="es-PR" dirty="0">
                <a:latin typeface="Candara" panose="020E0502030303020204" pitchFamily="34" charset="0"/>
              </a:rPr>
              <a:t>gobierno tiene derecho a imponerse a la conciencia de nadie.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modo que hay ocasiones en las que un creyente tiene que incurrir en la ira de los hombres, por obedecer a Dios.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49960" r="9533"/>
          <a:stretch/>
        </p:blipFill>
        <p:spPr>
          <a:xfrm>
            <a:off x="5867400" y="1801091"/>
            <a:ext cx="3276600" cy="5056909"/>
          </a:xfrm>
          <a:prstGeom prst="rect">
            <a:avLst/>
          </a:prstGeom>
        </p:spPr>
      </p:pic>
    </p:spTree>
    <p:extLst>
      <p:ext uri="{BB962C8B-B14F-4D97-AF65-F5344CB8AC3E}">
        <p14:creationId xmlns:p14="http://schemas.microsoft.com/office/powerpoint/2010/main" val="1387640502"/>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tales casos ha de estar dispuesto a sufrir la pena sin quejas indebidas. </a:t>
            </a:r>
            <a:endParaRPr lang="es-PR" dirty="0" smtClean="0">
              <a:latin typeface="Candara" panose="020E0502030303020204" pitchFamily="34" charset="0"/>
            </a:endParaRPr>
          </a:p>
          <a:p>
            <a:r>
              <a:rPr lang="es-PR" dirty="0" smtClean="0">
                <a:latin typeface="Candara" panose="020E0502030303020204" pitchFamily="34" charset="0"/>
              </a:rPr>
              <a:t>Bajo </a:t>
            </a:r>
            <a:r>
              <a:rPr lang="es-PR" dirty="0">
                <a:latin typeface="Candara" panose="020E0502030303020204" pitchFamily="34" charset="0"/>
              </a:rPr>
              <a:t>ningunas circunstancias debería rebelarse contra el gobierno ni unirse a intentos de derrocarlo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49960" r="9533"/>
          <a:stretch/>
        </p:blipFill>
        <p:spPr>
          <a:xfrm>
            <a:off x="5867400" y="1801091"/>
            <a:ext cx="3276600" cy="5056909"/>
          </a:xfrm>
          <a:prstGeom prst="rect">
            <a:avLst/>
          </a:prstGeom>
        </p:spPr>
      </p:pic>
    </p:spTree>
    <p:extLst>
      <p:ext uri="{BB962C8B-B14F-4D97-AF65-F5344CB8AC3E}">
        <p14:creationId xmlns:p14="http://schemas.microsoft.com/office/powerpoint/2010/main" val="705947134"/>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19</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1653210"/>
            <a:ext cx="9144000" cy="5204790"/>
          </a:xfrm>
          <a:prstGeom prst="rect">
            <a:avLst/>
          </a:prstGeom>
        </p:spPr>
      </p:pic>
    </p:spTree>
    <p:extLst>
      <p:ext uri="{BB962C8B-B14F-4D97-AF65-F5344CB8AC3E}">
        <p14:creationId xmlns:p14="http://schemas.microsoft.com/office/powerpoint/2010/main" val="1089209351"/>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dirty="0" smtClean="0">
                <a:latin typeface="Candara" panose="020E0502030303020204" pitchFamily="34" charset="0"/>
                <a:cs typeface="Calibri" pitchFamily="34" charset="0"/>
              </a:rPr>
              <a:t>Romanos </a:t>
            </a:r>
            <a:r>
              <a:rPr lang="es-PR" sz="4000" dirty="0" smtClean="0">
                <a:solidFill>
                  <a:srgbClr val="FF0000"/>
                </a:solidFill>
                <a:latin typeface="Candara" panose="020E0502030303020204" pitchFamily="34" charset="0"/>
                <a:cs typeface="Calibri" pitchFamily="34" charset="0"/>
              </a:rPr>
              <a:t>13.1 </a:t>
            </a:r>
            <a:r>
              <a:rPr lang="es-PR" sz="4000" dirty="0">
                <a:solidFill>
                  <a:srgbClr val="FF0000"/>
                </a:solidFill>
                <a:latin typeface="Candara" panose="020E0502030303020204" pitchFamily="34" charset="0"/>
                <a:cs typeface="Calibri" pitchFamily="34" charset="0"/>
              </a:rPr>
              <a:t>– </a:t>
            </a:r>
            <a:r>
              <a:rPr lang="es-PR" sz="4000" dirty="0" smtClean="0">
                <a:solidFill>
                  <a:srgbClr val="FF0000"/>
                </a:solidFill>
                <a:latin typeface="Candara" panose="020E0502030303020204" pitchFamily="34" charset="0"/>
                <a:cs typeface="Calibri" pitchFamily="34" charset="0"/>
              </a:rPr>
              <a:t>14</a:t>
            </a:r>
            <a:endParaRPr lang="es-PR" sz="3600" noProof="0" dirty="0" smtClean="0">
              <a:solidFill>
                <a:srgbClr val="FF0000"/>
              </a:solidFill>
              <a:latin typeface="Candara" panose="020E0502030303020204" pitchFamily="34" charset="0"/>
              <a:cs typeface="Calibri" pitchFamily="34"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2552700"/>
            <a:ext cx="9144000" cy="4305300"/>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Porque los magistrados no están para infundir temor al que hace el bien, sino al malo. ¿Quieres, pues, no temer la autoridad? Haz lo bueno, y tendrás alabanza de ella</a:t>
            </a:r>
            <a:r>
              <a:rPr lang="es-PR" i="1" dirty="0" smtClean="0">
                <a:latin typeface="Candara" panose="020E0502030303020204" pitchFamily="34" charset="0"/>
              </a:rPr>
              <a:t>; porque </a:t>
            </a:r>
            <a:r>
              <a:rPr lang="es-PR" i="1" dirty="0">
                <a:latin typeface="Candara" panose="020E0502030303020204" pitchFamily="34" charset="0"/>
              </a:rPr>
              <a:t>es servidor de Dios para tu bien. Pero si haces lo malo, teme; porque no en vano lleva la espada, pues es servidor de Dios, vengador para castigar al que hace lo malo.</a:t>
            </a:r>
            <a:r>
              <a:rPr lang="es-PR" dirty="0">
                <a:latin typeface="Candara" panose="020E0502030303020204" pitchFamily="34" charset="0"/>
              </a:rPr>
              <a:t>” </a:t>
            </a:r>
            <a:r>
              <a:rPr lang="es-PR" dirty="0">
                <a:solidFill>
                  <a:srgbClr val="FF0000"/>
                </a:solidFill>
                <a:latin typeface="Candara" panose="020E0502030303020204" pitchFamily="34" charset="0"/>
              </a:rPr>
              <a:t>(Romanos 13.3–4, RVR60) </a:t>
            </a:r>
          </a:p>
        </p:txBody>
      </p:sp>
    </p:spTree>
    <p:extLst>
      <p:ext uri="{BB962C8B-B14F-4D97-AF65-F5344CB8AC3E}">
        <p14:creationId xmlns:p14="http://schemas.microsoft.com/office/powerpoint/2010/main" val="2100138876"/>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b="1" dirty="0">
                <a:solidFill>
                  <a:srgbClr val="FF0000"/>
                </a:solidFill>
                <a:latin typeface="Candara" panose="020E0502030303020204" pitchFamily="34" charset="0"/>
              </a:rPr>
              <a:t>13:3</a:t>
            </a:r>
            <a:r>
              <a:rPr lang="es-PR" dirty="0">
                <a:latin typeface="Candara" panose="020E0502030303020204" pitchFamily="34" charset="0"/>
              </a:rPr>
              <a:t> Como regla general, los que hacen lo bueno no tienen por qué temer a las autoridades.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sólo aquellos que quebrantan la ley que han de tener temor al castigo.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41415" r="6060"/>
          <a:stretch/>
        </p:blipFill>
        <p:spPr>
          <a:xfrm>
            <a:off x="5181600" y="1806612"/>
            <a:ext cx="3962400" cy="5051388"/>
          </a:xfrm>
          <a:prstGeom prst="rect">
            <a:avLst/>
          </a:prstGeom>
        </p:spPr>
      </p:pic>
    </p:spTree>
    <p:extLst>
      <p:ext uri="{BB962C8B-B14F-4D97-AF65-F5344CB8AC3E}">
        <p14:creationId xmlns:p14="http://schemas.microsoft.com/office/powerpoint/2010/main" val="2095375928"/>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4495800" y="1905000"/>
            <a:ext cx="4562102" cy="4719638"/>
          </a:xfrm>
        </p:spPr>
        <p:txBody>
          <a:bodyPr>
            <a:normAutofit fontScale="92500" lnSpcReduction="10000"/>
          </a:bodyPr>
          <a:lstStyle/>
          <a:p>
            <a:r>
              <a:rPr lang="es-PR" dirty="0" smtClean="0">
                <a:latin typeface="Candara" panose="020E0502030303020204" pitchFamily="34" charset="0"/>
              </a:rPr>
              <a:t>De </a:t>
            </a:r>
            <a:r>
              <a:rPr lang="es-PR" dirty="0">
                <a:latin typeface="Candara" panose="020E0502030303020204" pitchFamily="34" charset="0"/>
              </a:rPr>
              <a:t>modo que si uno quiere gozar de una vida libre de multas, penalizaciones, juicios y cárcel, lo que ha de hacer es ser respetuoso con las leyes. </a:t>
            </a:r>
            <a:endParaRPr lang="es-PR" dirty="0" smtClean="0">
              <a:latin typeface="Candara" panose="020E0502030303020204" pitchFamily="34" charset="0"/>
            </a:endParaRPr>
          </a:p>
          <a:p>
            <a:r>
              <a:rPr lang="es-PR" dirty="0" smtClean="0">
                <a:latin typeface="Candara" panose="020E0502030303020204" pitchFamily="34" charset="0"/>
              </a:rPr>
              <a:t>Entonces </a:t>
            </a:r>
            <a:r>
              <a:rPr lang="es-PR" dirty="0">
                <a:latin typeface="Candara" panose="020E0502030303020204" pitchFamily="34" charset="0"/>
              </a:rPr>
              <a:t>ganará la aprobación de las autoridades, no su censura</a:t>
            </a:r>
            <a:r>
              <a:rPr lang="es-PR" dirty="0" smtClean="0">
                <a:latin typeface="Candara" panose="020E0502030303020204" pitchFamily="34" charset="0"/>
              </a:rPr>
              <a:t>.</a:t>
            </a:r>
            <a:endParaRPr lang="es-PR" dirty="0">
              <a:latin typeface="Candara" panose="020E0502030303020204" pitchFamily="34" charset="0"/>
            </a:endParaRPr>
          </a:p>
        </p:txBody>
      </p:sp>
      <p:pic>
        <p:nvPicPr>
          <p:cNvPr id="8194" name="Picture 2" descr="http://yourwritingmentor.com/wp-content/uploads/2013/11/applause.dreamstime_s_9030318.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3558064"/>
            <a:ext cx="4953000" cy="3299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077472"/>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b="1" dirty="0">
                <a:solidFill>
                  <a:srgbClr val="FF0000"/>
                </a:solidFill>
                <a:latin typeface="Candara" panose="020E0502030303020204" pitchFamily="34" charset="0"/>
              </a:rPr>
              <a:t>13:4</a:t>
            </a:r>
            <a:r>
              <a:rPr lang="es-PR" dirty="0">
                <a:latin typeface="Candara" panose="020E0502030303020204" pitchFamily="34" charset="0"/>
              </a:rPr>
              <a:t> El gobernante, tanto si es presidente como si es gobernante, alcalde o juez, es ministro de Dios en el sentido de que es un siervo y representante del Señor. </a:t>
            </a:r>
            <a:endParaRPr lang="es-PR" dirty="0" smtClean="0">
              <a:latin typeface="Candara" panose="020E0502030303020204" pitchFamily="34" charset="0"/>
            </a:endParaRPr>
          </a:p>
          <a:p>
            <a:r>
              <a:rPr lang="es-PR" dirty="0" smtClean="0">
                <a:latin typeface="Candara" panose="020E0502030303020204" pitchFamily="34" charset="0"/>
              </a:rPr>
              <a:t>Puede </a:t>
            </a:r>
            <a:r>
              <a:rPr lang="es-PR" dirty="0">
                <a:latin typeface="Candara" panose="020E0502030303020204" pitchFamily="34" charset="0"/>
              </a:rPr>
              <a:t>no conocer personalmente a Dios, pero sigue siendo oficialmente el hombre del Señor. </a:t>
            </a:r>
            <a:endParaRPr lang="es-PR" dirty="0" smtClean="0">
              <a:latin typeface="Candara" panose="020E0502030303020204" pitchFamily="34" charset="0"/>
            </a:endParaRPr>
          </a:p>
        </p:txBody>
      </p:sp>
      <p:pic>
        <p:nvPicPr>
          <p:cNvPr id="9218" name="Picture 2" descr="http://www.freeallimages.com/wp-content/uploads/2015/01/Presidents-Day-Clip-Art-1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1" y="2438400"/>
            <a:ext cx="3486150" cy="3476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352576"/>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10000"/>
          </a:bodyPr>
          <a:lstStyle/>
          <a:p>
            <a:r>
              <a:rPr lang="es-PR" dirty="0" smtClean="0">
                <a:latin typeface="Candara" panose="020E0502030303020204" pitchFamily="34" charset="0"/>
              </a:rPr>
              <a:t>Así</a:t>
            </a:r>
            <a:r>
              <a:rPr lang="es-PR" dirty="0">
                <a:latin typeface="Candara" panose="020E0502030303020204" pitchFamily="34" charset="0"/>
              </a:rPr>
              <a:t>, David se refirió una y otra vez al malvado rey Saúl como el ungido del Señor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Samuel </a:t>
            </a:r>
            <a:r>
              <a:rPr lang="es-PR" dirty="0">
                <a:solidFill>
                  <a:srgbClr val="FF0000"/>
                </a:solidFill>
                <a:latin typeface="Candara" panose="020E0502030303020204" pitchFamily="34" charset="0"/>
              </a:rPr>
              <a:t>24:6, 10; 26:9, 11, 16, 23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pesar de los repetidos atentados de Saúl contra la vida de David, el último no quería dejar que sus hombres dañasen al rey.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Por qué no? Porque Saúl era el rey, y como tal era el hombre designado por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10242" name="Picture 2" descr="https://revphil2011.files.wordpress.com/2011/06/1_samuel_26_7_-_saul_lay_sleeping_within_the_trench.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181600" y="1828800"/>
            <a:ext cx="39624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712793"/>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20000"/>
          </a:bodyPr>
          <a:lstStyle/>
          <a:p>
            <a:r>
              <a:rPr lang="es-PR" dirty="0">
                <a:latin typeface="Candara" panose="020E0502030303020204" pitchFamily="34" charset="0"/>
              </a:rPr>
              <a:t>Como siervos de Dios, se espera de los gobernantes que impulsen el bien del pueblo —su seguridad, tranquilidad y bienestar general—.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alguien insiste en quebrantar la ley, puede esperar pagar por ello, porque el gobierno tiene autoridad para llevarlo a juicio y castigarlo.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5029200" y="1828800"/>
            <a:ext cx="4114800" cy="5029200"/>
          </a:xfrm>
          <a:prstGeom prst="rect">
            <a:avLst/>
          </a:prstGeom>
        </p:spPr>
      </p:pic>
    </p:spTree>
    <p:extLst>
      <p:ext uri="{BB962C8B-B14F-4D97-AF65-F5344CB8AC3E}">
        <p14:creationId xmlns:p14="http://schemas.microsoft.com/office/powerpoint/2010/main" val="391729696"/>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562600" cy="4719638"/>
          </a:xfrm>
        </p:spPr>
        <p:txBody>
          <a:bodyPr>
            <a:normAutofit fontScale="92500" lnSpcReduction="20000"/>
          </a:bodyPr>
          <a:lstStyle/>
          <a:p>
            <a:r>
              <a:rPr lang="es-PR" dirty="0" smtClean="0">
                <a:latin typeface="Candara" panose="020E0502030303020204" pitchFamily="34" charset="0"/>
              </a:rPr>
              <a:t>En </a:t>
            </a:r>
            <a:r>
              <a:rPr lang="es-PR" dirty="0">
                <a:latin typeface="Candara" panose="020E0502030303020204" pitchFamily="34" charset="0"/>
              </a:rPr>
              <a:t>la expresión </a:t>
            </a:r>
            <a:r>
              <a:rPr lang="es-PR" i="1" dirty="0" smtClean="0">
                <a:latin typeface="Candara" panose="020E0502030303020204" pitchFamily="34" charset="0"/>
              </a:rPr>
              <a:t>“no </a:t>
            </a:r>
            <a:r>
              <a:rPr lang="es-PR" i="1" dirty="0">
                <a:latin typeface="Candara" panose="020E0502030303020204" pitchFamily="34" charset="0"/>
              </a:rPr>
              <a:t>en vano lleva la </a:t>
            </a:r>
            <a:r>
              <a:rPr lang="es-PR" i="1" dirty="0" smtClean="0">
                <a:latin typeface="Candara" panose="020E0502030303020204" pitchFamily="34" charset="0"/>
              </a:rPr>
              <a:t>espada”</a:t>
            </a:r>
            <a:r>
              <a:rPr lang="es-PR" dirty="0" smtClean="0">
                <a:latin typeface="Candara" panose="020E0502030303020204" pitchFamily="34" charset="0"/>
              </a:rPr>
              <a:t> </a:t>
            </a:r>
            <a:r>
              <a:rPr lang="es-PR" dirty="0">
                <a:latin typeface="Candara" panose="020E0502030303020204" pitchFamily="34" charset="0"/>
              </a:rPr>
              <a:t>tenemos una enérgica declaración acerca del poder con el que Dios ha investido al gobierno.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espada no es un mero e inocuo símbolo del poder. Un cetro habría servido para ello.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espada parece referirse al poder capital del gobernante —es decir, el de poder infligir la pena capital—. </a:t>
            </a:r>
            <a:endParaRPr lang="es-PR" dirty="0" smtClean="0">
              <a:latin typeface="Candara" panose="020E0502030303020204" pitchFamily="34" charset="0"/>
            </a:endParaRPr>
          </a:p>
        </p:txBody>
      </p:sp>
      <p:pic>
        <p:nvPicPr>
          <p:cNvPr id="11266" name="Picture 2" descr="http://vignette2.wikia.nocookie.net/fireemblem/images/0/0b/Steel_Sword_(Artwork).png/revision/latest?cb=20131004162400"/>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0" y="831320"/>
            <a:ext cx="2526320" cy="5886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343517"/>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smtClean="0">
                <a:latin typeface="Candara" panose="020E0502030303020204" pitchFamily="34" charset="0"/>
              </a:rPr>
              <a:t>De </a:t>
            </a:r>
            <a:r>
              <a:rPr lang="es-PR" dirty="0">
                <a:latin typeface="Candara" panose="020E0502030303020204" pitchFamily="34" charset="0"/>
              </a:rPr>
              <a:t>modo que no sirve decir que la pena capital era sólo para la era del AT, y no para la del Nuevo. </a:t>
            </a:r>
            <a:endParaRPr lang="es-PR" dirty="0" smtClean="0">
              <a:latin typeface="Candara" panose="020E0502030303020204" pitchFamily="34" charset="0"/>
            </a:endParaRPr>
          </a:p>
          <a:p>
            <a:r>
              <a:rPr lang="es-PR" dirty="0" smtClean="0">
                <a:latin typeface="Candara" panose="020E0502030303020204" pitchFamily="34" charset="0"/>
              </a:rPr>
              <a:t>Aquí </a:t>
            </a:r>
            <a:r>
              <a:rPr lang="es-PR" dirty="0">
                <a:latin typeface="Candara" panose="020E0502030303020204" pitchFamily="34" charset="0"/>
              </a:rPr>
              <a:t>tenemos una declaración en el NT que implica que el gobernante tiene potestad para quitar la vida a uno que sea reo de pena capital. </a:t>
            </a:r>
            <a:endParaRPr lang="es-PR" dirty="0" smtClean="0">
              <a:latin typeface="Candara" panose="020E0502030303020204" pitchFamily="34" charset="0"/>
            </a:endParaRPr>
          </a:p>
        </p:txBody>
      </p:sp>
      <p:pic>
        <p:nvPicPr>
          <p:cNvPr id="8" name="Picture 2" descr="http://vignette2.wikia.nocookie.net/fireemblem/images/0/0b/Steel_Sword_(Artwork).png/revision/latest?cb=20131004162400"/>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0" y="831320"/>
            <a:ext cx="2526320" cy="5886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969180"/>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Los </a:t>
            </a:r>
            <a:r>
              <a:rPr lang="es-PR" dirty="0">
                <a:latin typeface="Candara" panose="020E0502030303020204" pitchFamily="34" charset="0"/>
              </a:rPr>
              <a:t>hay que argumentan citando </a:t>
            </a:r>
            <a:r>
              <a:rPr lang="es-PR" dirty="0">
                <a:solidFill>
                  <a:srgbClr val="FF0000"/>
                </a:solidFill>
                <a:latin typeface="Candara" panose="020E0502030303020204" pitchFamily="34" charset="0"/>
              </a:rPr>
              <a:t>Éxodo 20:13 </a:t>
            </a:r>
            <a:r>
              <a:rPr lang="es-PR" dirty="0">
                <a:latin typeface="Candara" panose="020E0502030303020204" pitchFamily="34" charset="0"/>
              </a:rPr>
              <a:t>en las diversas versiones: «No matarás».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este mandamiento se refiere al asesinato, y la pena capital no es asesinato. </a:t>
            </a:r>
            <a:endParaRPr lang="es-PR" dirty="0" smtClean="0">
              <a:latin typeface="Candara" panose="020E0502030303020204" pitchFamily="34" charset="0"/>
            </a:endParaRPr>
          </a:p>
        </p:txBody>
      </p:sp>
      <p:pic>
        <p:nvPicPr>
          <p:cNvPr id="8" name="Picture 2" descr="http://www.mywesternwall.net/wp-content/uploads/sites/4/2012/06/tora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3401" y="1957388"/>
            <a:ext cx="33337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667992"/>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palabra hebrea traducida «matar» en las diversas versiones significa de manera específica «asesinar</a:t>
            </a:r>
            <a:r>
              <a:rPr lang="es-PR" dirty="0" smtClean="0">
                <a:latin typeface="Candara" panose="020E0502030303020204" pitchFamily="34" charset="0"/>
              </a:rPr>
              <a:t>».</a:t>
            </a:r>
          </a:p>
          <a:p>
            <a:r>
              <a:rPr lang="es-PR" dirty="0" smtClean="0">
                <a:latin typeface="Candara" panose="020E0502030303020204" pitchFamily="34" charset="0"/>
              </a:rPr>
              <a:t>La </a:t>
            </a:r>
            <a:r>
              <a:rPr lang="es-PR" dirty="0">
                <a:latin typeface="Candara" panose="020E0502030303020204" pitchFamily="34" charset="0"/>
              </a:rPr>
              <a:t>pena capital estaba demandada en la ley del AT como castigo obligatorio para ciertos delitos graves</a:t>
            </a:r>
            <a:r>
              <a:rPr lang="es-PR" dirty="0" smtClean="0">
                <a:latin typeface="Candara" panose="020E0502030303020204" pitchFamily="34" charset="0"/>
              </a:rPr>
              <a:t>.</a:t>
            </a:r>
            <a:endParaRPr lang="es-PR" dirty="0">
              <a:latin typeface="Candara" panose="020E0502030303020204" pitchFamily="34" charset="0"/>
            </a:endParaRPr>
          </a:p>
        </p:txBody>
      </p:sp>
      <p:pic>
        <p:nvPicPr>
          <p:cNvPr id="12290" name="Picture 2" descr="http://www.mywesternwall.net/wp-content/uploads/sites/4/2012/06/tora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3401" y="1957388"/>
            <a:ext cx="33337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224939"/>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623887"/>
          </a:xfrm>
        </p:spPr>
        <p:txBody>
          <a:bodyPr/>
          <a:lstStyle/>
          <a:p>
            <a:pPr eaLnBrk="1" hangingPunct="1"/>
            <a:r>
              <a:rPr lang="es-PR" noProof="0" dirty="0" smtClean="0">
                <a:latin typeface="Candara" panose="020E0502030303020204" pitchFamily="34" charset="0"/>
                <a:cs typeface="Calibri" pitchFamily="34" charset="0"/>
              </a:rPr>
              <a:t>Versículo Clave:</a:t>
            </a:r>
          </a:p>
        </p:txBody>
      </p:sp>
      <p:sp>
        <p:nvSpPr>
          <p:cNvPr id="5124" name="Rectangle 4"/>
          <p:cNvSpPr>
            <a:spLocks noGrp="1" noChangeArrowheads="1"/>
          </p:cNvSpPr>
          <p:nvPr>
            <p:ph type="body" idx="1"/>
          </p:nvPr>
        </p:nvSpPr>
        <p:spPr>
          <a:xfrm>
            <a:off x="2057400" y="838200"/>
            <a:ext cx="6858000" cy="5638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Sométase toda persona a las autoridades superiores; porque no hay autoridad sino de parte de Dios, y las que hay, por Dios han sido establecidas.</a:t>
            </a:r>
            <a:r>
              <a:rPr lang="es-PR" sz="3600" dirty="0">
                <a:latin typeface="Candara" panose="020E0502030303020204" pitchFamily="34" charset="0"/>
              </a:rPr>
              <a:t>” </a:t>
            </a:r>
            <a:r>
              <a:rPr lang="es-PR" sz="3600" dirty="0">
                <a:solidFill>
                  <a:srgbClr val="FF0000"/>
                </a:solidFill>
                <a:latin typeface="Candara" panose="020E0502030303020204" pitchFamily="34" charset="0"/>
              </a:rPr>
              <a:t>(Romanos 13.1,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El gobernante es un servidor</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13.3-4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a:latin typeface="Candara" panose="020E0502030303020204" pitchFamily="34" charset="0"/>
              </a:rPr>
              <a:t>De nuevo el apóstol nos recuerda que el gobernante es servidor de Dios, pero esta vez añade, vengador para castigar al que practica lo malo.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otras palabras, además de ser servidor de Dios para nuestro bien, también sirve a Dios aplicando el castigo a los que quebrantan la ley</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vignette2.wikia.nocookie.net/fireemblem/images/0/0b/Steel_Sword_(Artwork).png/revision/latest?cb=20131004162400"/>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0" y="831320"/>
            <a:ext cx="2526320" cy="5886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704622"/>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07688"/>
            <a:ext cx="7993061" cy="1462087"/>
          </a:xfrm>
        </p:spPr>
        <p:txBody>
          <a:bodyPr/>
          <a:lstStyle/>
          <a:p>
            <a:r>
              <a:rPr lang="es-PR" sz="4800" dirty="0">
                <a:latin typeface="Candara" panose="020E0502030303020204" pitchFamily="34" charset="0"/>
                <a:cs typeface="Calibri" pitchFamily="34" charset="0"/>
              </a:rPr>
              <a:t>Motivación a la sumisión</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1669775"/>
            <a:ext cx="9144000" cy="5188225"/>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Motivación a la sumisión</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Por lo cual es necesario estarle sujetos, no solamente por razón del castigo, sino también por causa de la conciencia.</a:t>
            </a:r>
            <a:r>
              <a:rPr lang="es-PR" dirty="0">
                <a:latin typeface="Candara" panose="020E0502030303020204" pitchFamily="34" charset="0"/>
              </a:rPr>
              <a:t>” </a:t>
            </a:r>
            <a:r>
              <a:rPr lang="es-PR" dirty="0">
                <a:solidFill>
                  <a:srgbClr val="FF0000"/>
                </a:solidFill>
                <a:latin typeface="Candara" panose="020E0502030303020204" pitchFamily="34" charset="0"/>
              </a:rPr>
              <a:t>(Romanos 13.5, RVR60) </a:t>
            </a:r>
          </a:p>
        </p:txBody>
      </p:sp>
    </p:spTree>
    <p:extLst>
      <p:ext uri="{BB962C8B-B14F-4D97-AF65-F5344CB8AC3E}">
        <p14:creationId xmlns:p14="http://schemas.microsoft.com/office/powerpoint/2010/main" val="4033697077"/>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Motivación a la sumisión</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fontScale="85000" lnSpcReduction="10000"/>
          </a:bodyPr>
          <a:lstStyle/>
          <a:p>
            <a:r>
              <a:rPr lang="es-PR" dirty="0">
                <a:latin typeface="Candara" panose="020E0502030303020204" pitchFamily="34" charset="0"/>
              </a:rPr>
              <a:t>El temor es quizás el motivo más bajo de la obediencia cristiana; una conciencia dirigida por el Espíritu nos eleva a un nivel más alto.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cristiano debe experimentar al Espíritu testificando a su conciencia (</a:t>
            </a:r>
            <a:r>
              <a:rPr lang="es-PR" dirty="0" smtClean="0">
                <a:solidFill>
                  <a:srgbClr val="FF0000"/>
                </a:solidFill>
                <a:latin typeface="Candara" panose="020E0502030303020204" pitchFamily="34" charset="0"/>
              </a:rPr>
              <a:t>Romanos </a:t>
            </a:r>
            <a:r>
              <a:rPr lang="es-PR" dirty="0">
                <a:solidFill>
                  <a:srgbClr val="FF0000"/>
                </a:solidFill>
                <a:latin typeface="Candara" panose="020E0502030303020204" pitchFamily="34" charset="0"/>
              </a:rPr>
              <a:t>9.1</a:t>
            </a:r>
            <a:r>
              <a:rPr lang="es-PR" dirty="0">
                <a:latin typeface="Candara" panose="020E0502030303020204" pitchFamily="34" charset="0"/>
              </a:rPr>
              <a:t>); y si desobedecemos al Señor, lo sabemos cuando el Espíritu convence a nuestras conciencias. </a:t>
            </a:r>
            <a:endParaRPr lang="es-PR" dirty="0" smtClean="0">
              <a:latin typeface="Candara" panose="020E0502030303020204" pitchFamily="34" charset="0"/>
            </a:endParaRPr>
          </a:p>
        </p:txBody>
      </p:sp>
      <p:pic>
        <p:nvPicPr>
          <p:cNvPr id="14338" name="Picture 2" descr="http://analitica.com/wp-content/uploads/2015/02/decisiones.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283200" y="1821902"/>
            <a:ext cx="3886200" cy="5036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720714"/>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Motivación a la sumisión</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a:bodyPr>
          <a:lstStyle/>
          <a:p>
            <a:r>
              <a:rPr lang="es-PR" dirty="0" smtClean="0">
                <a:latin typeface="Candara" panose="020E0502030303020204" pitchFamily="34" charset="0"/>
              </a:rPr>
              <a:t>Algunas </a:t>
            </a:r>
            <a:r>
              <a:rPr lang="es-PR" dirty="0">
                <a:latin typeface="Candara" panose="020E0502030303020204" pitchFamily="34" charset="0"/>
              </a:rPr>
              <a:t>personas tienen una mala conciencia que no es confiable.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cristiano obediente debe tener una buena conciencia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Timoteo </a:t>
            </a:r>
            <a:r>
              <a:rPr lang="es-PR" dirty="0">
                <a:solidFill>
                  <a:srgbClr val="FF0000"/>
                </a:solidFill>
                <a:latin typeface="Candara" panose="020E0502030303020204" pitchFamily="34" charset="0"/>
              </a:rPr>
              <a:t>1.5</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2" descr="http://analitica.com/wp-content/uploads/2015/02/decisiones.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283200" y="1821902"/>
            <a:ext cx="3886200" cy="5036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321130"/>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Motivación a la sumisión</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029199" cy="4795838"/>
          </a:xfrm>
        </p:spPr>
        <p:txBody>
          <a:bodyPr>
            <a:normAutofit fontScale="92500"/>
          </a:bodyPr>
          <a:lstStyle/>
          <a:p>
            <a:r>
              <a:rPr lang="es-PR" dirty="0" smtClean="0">
                <a:latin typeface="Candara" panose="020E0502030303020204" pitchFamily="34" charset="0"/>
              </a:rPr>
              <a:t>Estar </a:t>
            </a:r>
            <a:r>
              <a:rPr lang="es-PR" dirty="0">
                <a:latin typeface="Candara" panose="020E0502030303020204" pitchFamily="34" charset="0"/>
              </a:rPr>
              <a:t>siempre desobedeciendo y rechazando el testimonio del Espíritu conduce a una conciencia corrompida (</a:t>
            </a:r>
            <a:r>
              <a:rPr lang="es-PR" dirty="0" smtClean="0">
                <a:solidFill>
                  <a:srgbClr val="FF0000"/>
                </a:solidFill>
                <a:latin typeface="Candara" panose="020E0502030303020204" pitchFamily="34" charset="0"/>
              </a:rPr>
              <a:t>Tito </a:t>
            </a:r>
            <a:r>
              <a:rPr lang="es-PR" dirty="0">
                <a:solidFill>
                  <a:srgbClr val="FF0000"/>
                </a:solidFill>
                <a:latin typeface="Candara" panose="020E0502030303020204" pitchFamily="34" charset="0"/>
              </a:rPr>
              <a:t>1.15</a:t>
            </a:r>
            <a:r>
              <a:rPr lang="es-PR" dirty="0">
                <a:latin typeface="Candara" panose="020E0502030303020204" pitchFamily="34" charset="0"/>
              </a:rPr>
              <a:t>), una conciencia cauterizada (encallecida)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Timoteo </a:t>
            </a:r>
            <a:r>
              <a:rPr lang="es-PR" dirty="0">
                <a:solidFill>
                  <a:srgbClr val="FF0000"/>
                </a:solidFill>
                <a:latin typeface="Candara" panose="020E0502030303020204" pitchFamily="34" charset="0"/>
              </a:rPr>
              <a:t>4.2</a:t>
            </a:r>
            <a:r>
              <a:rPr lang="es-PR" dirty="0">
                <a:latin typeface="Candara" panose="020E0502030303020204" pitchFamily="34" charset="0"/>
              </a:rPr>
              <a:t>), y finalmente a una conciencia desechada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Timoteo </a:t>
            </a:r>
            <a:r>
              <a:rPr lang="es-PR" dirty="0">
                <a:solidFill>
                  <a:srgbClr val="FF0000"/>
                </a:solidFill>
                <a:latin typeface="Candara" panose="020E0502030303020204" pitchFamily="34" charset="0"/>
              </a:rPr>
              <a:t>1.19</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analitica.com/wp-content/uploads/2015/02/decisiones.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283200" y="1821902"/>
            <a:ext cx="3886200" cy="5036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766452"/>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5"/>
            <a:ext cx="7993061" cy="1247774"/>
          </a:xfrm>
        </p:spPr>
        <p:txBody>
          <a:bodyPr/>
          <a:lstStyle/>
          <a:p>
            <a:r>
              <a:rPr lang="es-PR" dirty="0">
                <a:latin typeface="Candara" panose="020E0502030303020204" pitchFamily="34" charset="0"/>
                <a:cs typeface="Calibri" pitchFamily="34" charset="0"/>
              </a:rPr>
              <a:t>El gobernante es ministro de </a:t>
            </a:r>
            <a:r>
              <a:rPr lang="es-PR" dirty="0" smtClean="0">
                <a:latin typeface="Candara" panose="020E0502030303020204" pitchFamily="34" charset="0"/>
                <a:cs typeface="Calibri" pitchFamily="34" charset="0"/>
              </a:rPr>
              <a:t>Dios  </a:t>
            </a:r>
            <a:r>
              <a:rPr lang="es-PR" sz="4000" dirty="0" smtClean="0">
                <a:solidFill>
                  <a:srgbClr val="FF0000"/>
                </a:solidFill>
                <a:latin typeface="Candara" panose="020E0502030303020204" pitchFamily="34" charset="0"/>
                <a:cs typeface="Calibri" pitchFamily="34" charset="0"/>
              </a:rPr>
              <a:t>Romanos </a:t>
            </a:r>
            <a:r>
              <a:rPr lang="es-PR" sz="4000" dirty="0">
                <a:solidFill>
                  <a:srgbClr val="FF0000"/>
                </a:solidFill>
                <a:latin typeface="Candara" panose="020E0502030303020204" pitchFamily="34" charset="0"/>
                <a:cs typeface="Calibri" pitchFamily="34" charset="0"/>
              </a:rPr>
              <a:t>13.6-7</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36</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 y="1676400"/>
            <a:ext cx="9144000" cy="5181600"/>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El gobernante es ministro de Dios  </a:t>
            </a:r>
            <a:r>
              <a:rPr lang="es-PR" sz="4000" dirty="0">
                <a:solidFill>
                  <a:srgbClr val="FF0000"/>
                </a:solidFill>
                <a:latin typeface="Candara" panose="020E0502030303020204" pitchFamily="34" charset="0"/>
                <a:cs typeface="Calibri" pitchFamily="34" charset="0"/>
              </a:rPr>
              <a:t>Romanos 13.6-7</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534399" cy="47958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Pues por esto pagáis también los tributos, porque son servidores de Dios que atienden continuamente a esto mismo</a:t>
            </a:r>
            <a:r>
              <a:rPr lang="es-PR" i="1" dirty="0" smtClean="0">
                <a:latin typeface="Candara" panose="020E0502030303020204" pitchFamily="34" charset="0"/>
              </a:rPr>
              <a:t>. Pagad </a:t>
            </a:r>
            <a:r>
              <a:rPr lang="es-PR" i="1" dirty="0">
                <a:latin typeface="Candara" panose="020E0502030303020204" pitchFamily="34" charset="0"/>
              </a:rPr>
              <a:t>a todos lo que debéis: al que tributo, tributo; al que impuesto, impuesto; al que respeto, respeto; al que honra, honra.</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Romanos 13.6–7, RVR60) </a:t>
            </a:r>
          </a:p>
        </p:txBody>
      </p:sp>
    </p:spTree>
    <p:extLst>
      <p:ext uri="{BB962C8B-B14F-4D97-AF65-F5344CB8AC3E}">
        <p14:creationId xmlns:p14="http://schemas.microsoft.com/office/powerpoint/2010/main" val="3042885970"/>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mallbusinessindia.intuit.in/wp-content/uploads/2013/05/10463554_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5533" y="2057400"/>
            <a:ext cx="3810000" cy="2543175"/>
          </a:xfrm>
          <a:prstGeom prst="rect">
            <a:avLst/>
          </a:prstGeom>
          <a:noFill/>
          <a:extLst>
            <a:ext uri="{909E8E84-426E-40DD-AFC4-6F175D3DCCD1}">
              <a14:hiddenFill xmlns:a14="http://schemas.microsoft.com/office/drawing/2010/main">
                <a:solidFill>
                  <a:srgbClr val="FFFFFF"/>
                </a:solidFill>
              </a14:hiddenFill>
            </a:ext>
          </a:extLst>
        </p:spPr>
      </p:pic>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El gobernante es ministro de Dios  </a:t>
            </a:r>
            <a:r>
              <a:rPr lang="es-PR" sz="4000" dirty="0">
                <a:solidFill>
                  <a:srgbClr val="FF0000"/>
                </a:solidFill>
                <a:latin typeface="Candara" panose="020E0502030303020204" pitchFamily="34" charset="0"/>
                <a:cs typeface="Calibri" pitchFamily="34" charset="0"/>
              </a:rPr>
              <a:t>Romanos 13.6-7</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86399" cy="4795838"/>
          </a:xfrm>
        </p:spPr>
        <p:txBody>
          <a:bodyPr>
            <a:normAutofit fontScale="92500" lnSpcReduction="20000"/>
          </a:bodyPr>
          <a:lstStyle/>
          <a:p>
            <a:r>
              <a:rPr lang="es-PR" b="1" dirty="0">
                <a:solidFill>
                  <a:srgbClr val="FF0000"/>
                </a:solidFill>
                <a:latin typeface="Candara" panose="020E0502030303020204" pitchFamily="34" charset="0"/>
              </a:rPr>
              <a:t>13:6</a:t>
            </a:r>
            <a:r>
              <a:rPr lang="es-PR" dirty="0">
                <a:latin typeface="Candara" panose="020E0502030303020204" pitchFamily="34" charset="0"/>
              </a:rPr>
              <a:t> Debemos a nuestro gobierno no sólo obediencia, sino también el sustento financiero por medio del pago de tributos.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para nuestra ventaja vivir en una sociedad de ley y orden, con policía y protección contra incendios, de modo que debemos estar dispuestos a participar con nuestra parte en el coste. </a:t>
            </a:r>
            <a:endParaRPr lang="es-PR" dirty="0" smtClean="0">
              <a:latin typeface="Candara" panose="020E0502030303020204" pitchFamily="34" charset="0"/>
            </a:endParaRPr>
          </a:p>
        </p:txBody>
      </p:sp>
    </p:spTree>
    <p:extLst>
      <p:ext uri="{BB962C8B-B14F-4D97-AF65-F5344CB8AC3E}">
        <p14:creationId xmlns:p14="http://schemas.microsoft.com/office/powerpoint/2010/main" val="1935789262"/>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El gobernante es ministro de Dios  </a:t>
            </a:r>
            <a:r>
              <a:rPr lang="es-PR" sz="4000" dirty="0">
                <a:solidFill>
                  <a:srgbClr val="FF0000"/>
                </a:solidFill>
                <a:latin typeface="Candara" panose="020E0502030303020204" pitchFamily="34" charset="0"/>
                <a:cs typeface="Calibri" pitchFamily="34" charset="0"/>
              </a:rPr>
              <a:t>Romanos 13.6-7</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a:bodyPr>
          <a:lstStyle/>
          <a:p>
            <a:r>
              <a:rPr lang="es-PR" dirty="0" smtClean="0">
                <a:latin typeface="Candara" panose="020E0502030303020204" pitchFamily="34" charset="0"/>
              </a:rPr>
              <a:t>Los </a:t>
            </a:r>
            <a:r>
              <a:rPr lang="es-PR" dirty="0">
                <a:latin typeface="Candara" panose="020E0502030303020204" pitchFamily="34" charset="0"/>
              </a:rPr>
              <a:t>funcionarios del gobierno están dando su tiempo y talento para llevar a cabo la voluntad de Dios para el mantenimiento de una sociedad estable, de modo que tienen derecho a nuestro apoyo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www.clker.com/cliparts/e/e/2/5/11949858391332901534government_icon_-_symbo_01.svg.hi.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604933" y="2286000"/>
            <a:ext cx="3325453" cy="3181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121254"/>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762000" y="1905000"/>
            <a:ext cx="8001000" cy="4876800"/>
          </a:xfrm>
          <a:noFill/>
          <a:effectLst>
            <a:outerShdw blurRad="50800" dist="38100" dir="2700000" algn="tl" rotWithShape="0">
              <a:prstClr val="black">
                <a:alpha val="40000"/>
              </a:prstClr>
            </a:outerShdw>
          </a:effectLst>
        </p:spPr>
        <p:txBody>
          <a:bodyPr>
            <a:normAutofit lnSpcReduction="10000"/>
          </a:bodyPr>
          <a:lstStyle/>
          <a:p>
            <a:r>
              <a:rPr lang="es-PR" sz="3600" dirty="0" smtClean="0">
                <a:latin typeface="Candara" panose="020E0502030303020204" pitchFamily="34" charset="0"/>
                <a:cs typeface="Calibri" pitchFamily="34" charset="0"/>
              </a:rPr>
              <a:t>La autoridad proviene de Dios</a:t>
            </a:r>
            <a:endParaRPr lang="es-PR" sz="3600" dirty="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Romanos </a:t>
            </a:r>
            <a:r>
              <a:rPr lang="es-PR" sz="3200" dirty="0" smtClean="0">
                <a:solidFill>
                  <a:srgbClr val="FF0000"/>
                </a:solidFill>
                <a:latin typeface="Candara" panose="020E0502030303020204" pitchFamily="34" charset="0"/>
                <a:cs typeface="Calibri" pitchFamily="34" charset="0"/>
              </a:rPr>
              <a:t>13.1-2</a:t>
            </a:r>
          </a:p>
          <a:p>
            <a:r>
              <a:rPr lang="es-PR" sz="3600" dirty="0" smtClean="0">
                <a:latin typeface="Candara" panose="020E0502030303020204" pitchFamily="34" charset="0"/>
                <a:cs typeface="Calibri" pitchFamily="34" charset="0"/>
              </a:rPr>
              <a:t>El gobernante es un servidor</a:t>
            </a:r>
          </a:p>
          <a:p>
            <a:pPr lvl="1"/>
            <a:r>
              <a:rPr lang="es-PR" sz="3200" dirty="0" smtClean="0">
                <a:solidFill>
                  <a:srgbClr val="FF0000"/>
                </a:solidFill>
                <a:latin typeface="Candara" panose="020E0502030303020204" pitchFamily="34" charset="0"/>
                <a:cs typeface="Calibri" pitchFamily="34" charset="0"/>
              </a:rPr>
              <a:t>Romanos 13.3-4</a:t>
            </a:r>
          </a:p>
          <a:p>
            <a:r>
              <a:rPr lang="es-PR" sz="3600" dirty="0" smtClean="0">
                <a:latin typeface="Candara" panose="020E0502030303020204" pitchFamily="34" charset="0"/>
                <a:cs typeface="Calibri" pitchFamily="34" charset="0"/>
              </a:rPr>
              <a:t>Motivación a la sumisión</a:t>
            </a:r>
          </a:p>
          <a:p>
            <a:pPr lvl="1"/>
            <a:r>
              <a:rPr lang="es-PR" sz="3200" dirty="0" smtClean="0">
                <a:solidFill>
                  <a:srgbClr val="FF0000"/>
                </a:solidFill>
                <a:latin typeface="Candara" panose="020E0502030303020204" pitchFamily="34" charset="0"/>
                <a:cs typeface="Calibri" pitchFamily="34" charset="0"/>
              </a:rPr>
              <a:t>Romanos 13.5</a:t>
            </a:r>
          </a:p>
          <a:p>
            <a:r>
              <a:rPr lang="es-PR" sz="3600" dirty="0" smtClean="0">
                <a:latin typeface="Candara" panose="020E0502030303020204" pitchFamily="34" charset="0"/>
                <a:cs typeface="Calibri" pitchFamily="34" charset="0"/>
              </a:rPr>
              <a:t>El gobernante es ministro de Dios</a:t>
            </a:r>
          </a:p>
          <a:p>
            <a:pPr lvl="1"/>
            <a:r>
              <a:rPr lang="es-PR" sz="3200" dirty="0" smtClean="0">
                <a:solidFill>
                  <a:srgbClr val="FF0000"/>
                </a:solidFill>
                <a:latin typeface="Candara" panose="020E0502030303020204" pitchFamily="34" charset="0"/>
                <a:cs typeface="Calibri" pitchFamily="34" charset="0"/>
              </a:rPr>
              <a:t>Romanos 13.6-7</a:t>
            </a:r>
            <a:endParaRPr lang="es-PR" sz="3600" dirty="0" smtClean="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El gobernante es ministro de Dios  </a:t>
            </a:r>
            <a:r>
              <a:rPr lang="es-PR" sz="4000" dirty="0">
                <a:solidFill>
                  <a:srgbClr val="FF0000"/>
                </a:solidFill>
                <a:latin typeface="Candara" panose="020E0502030303020204" pitchFamily="34" charset="0"/>
                <a:cs typeface="Calibri" pitchFamily="34" charset="0"/>
              </a:rPr>
              <a:t>Romanos 13.6-7</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fontScale="92500" lnSpcReduction="10000"/>
          </a:bodyPr>
          <a:lstStyle/>
          <a:p>
            <a:r>
              <a:rPr lang="es-PR" b="1" dirty="0">
                <a:solidFill>
                  <a:srgbClr val="FF0000"/>
                </a:solidFill>
                <a:latin typeface="Candara" panose="020E0502030303020204" pitchFamily="34" charset="0"/>
              </a:rPr>
              <a:t>13:7 </a:t>
            </a:r>
            <a:r>
              <a:rPr lang="es-PR" dirty="0">
                <a:latin typeface="Candara" panose="020E0502030303020204" pitchFamily="34" charset="0"/>
              </a:rPr>
              <a:t>El hecho de que los creyentes sean ciudadanos del cielo (</a:t>
            </a:r>
            <a:r>
              <a:rPr lang="es-PR" dirty="0" smtClean="0">
                <a:solidFill>
                  <a:srgbClr val="FF0000"/>
                </a:solidFill>
                <a:latin typeface="Candara" panose="020E0502030303020204" pitchFamily="34" charset="0"/>
              </a:rPr>
              <a:t>Filipenses </a:t>
            </a:r>
            <a:r>
              <a:rPr lang="es-PR" dirty="0">
                <a:solidFill>
                  <a:srgbClr val="FF0000"/>
                </a:solidFill>
                <a:latin typeface="Candara" panose="020E0502030303020204" pitchFamily="34" charset="0"/>
              </a:rPr>
              <a:t>3:20</a:t>
            </a:r>
            <a:r>
              <a:rPr lang="es-PR" dirty="0">
                <a:latin typeface="Candara" panose="020E0502030303020204" pitchFamily="34" charset="0"/>
              </a:rPr>
              <a:t>) no los exime de responsabilidades ante el gobierno humano. </a:t>
            </a:r>
            <a:endParaRPr lang="es-PR" dirty="0" smtClean="0">
              <a:latin typeface="Candara" panose="020E0502030303020204" pitchFamily="34" charset="0"/>
            </a:endParaRPr>
          </a:p>
          <a:p>
            <a:r>
              <a:rPr lang="es-PR" dirty="0" smtClean="0">
                <a:latin typeface="Candara" panose="020E0502030303020204" pitchFamily="34" charset="0"/>
              </a:rPr>
              <a:t>Han </a:t>
            </a:r>
            <a:r>
              <a:rPr lang="es-PR" dirty="0">
                <a:latin typeface="Candara" panose="020E0502030303020204" pitchFamily="34" charset="0"/>
              </a:rPr>
              <a:t>de pagar todo tributo que se les señale sobre sus ingresos, propiedades inmobiliarias y otras posesiones.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562600" y="1896676"/>
            <a:ext cx="3471903" cy="4497360"/>
          </a:xfrm>
          <a:prstGeom prst="rect">
            <a:avLst/>
          </a:prstGeom>
        </p:spPr>
      </p:pic>
    </p:spTree>
    <p:extLst>
      <p:ext uri="{BB962C8B-B14F-4D97-AF65-F5344CB8AC3E}">
        <p14:creationId xmlns:p14="http://schemas.microsoft.com/office/powerpoint/2010/main" val="405994929"/>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El gobernante es ministro de Dios  </a:t>
            </a:r>
            <a:r>
              <a:rPr lang="es-PR" sz="4000" dirty="0">
                <a:solidFill>
                  <a:srgbClr val="FF0000"/>
                </a:solidFill>
                <a:latin typeface="Candara" panose="020E0502030303020204" pitchFamily="34" charset="0"/>
                <a:cs typeface="Calibri" pitchFamily="34" charset="0"/>
              </a:rPr>
              <a:t>Romanos 13.6-7</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fontScale="92500" lnSpcReduction="20000"/>
          </a:bodyPr>
          <a:lstStyle/>
          <a:p>
            <a:r>
              <a:rPr lang="es-PR" dirty="0" smtClean="0">
                <a:latin typeface="Candara" panose="020E0502030303020204" pitchFamily="34" charset="0"/>
              </a:rPr>
              <a:t>Han </a:t>
            </a:r>
            <a:r>
              <a:rPr lang="es-PR" dirty="0">
                <a:latin typeface="Candara" panose="020E0502030303020204" pitchFamily="34" charset="0"/>
              </a:rPr>
              <a:t>de pagar todo impuesto sobre las mercancías en aduanas que pasan de un país a otro. </a:t>
            </a:r>
            <a:endParaRPr lang="es-PR" dirty="0" smtClean="0">
              <a:latin typeface="Candara" panose="020E0502030303020204" pitchFamily="34" charset="0"/>
            </a:endParaRPr>
          </a:p>
          <a:p>
            <a:r>
              <a:rPr lang="es-PR" dirty="0" smtClean="0">
                <a:latin typeface="Candara" panose="020E0502030303020204" pitchFamily="34" charset="0"/>
              </a:rPr>
              <a:t>Han </a:t>
            </a:r>
            <a:r>
              <a:rPr lang="es-PR" dirty="0">
                <a:latin typeface="Candara" panose="020E0502030303020204" pitchFamily="34" charset="0"/>
              </a:rPr>
              <a:t>de exhibir respeto ante los que están encargados de aplicar las leyes.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han de dar honor a los nombres y cargos de todos los siervos civiles (incluso si no siempre pueden respetar sus vidas personales</a:t>
            </a:r>
            <a:r>
              <a:rPr lang="es-PR" dirty="0" smtClean="0">
                <a:latin typeface="Candara" panose="020E0502030303020204" pitchFamily="34" charset="0"/>
              </a:rPr>
              <a:t>).</a:t>
            </a:r>
            <a:endParaRPr lang="es-PR" dirty="0">
              <a:latin typeface="Candara" panose="020E0502030303020204" pitchFamily="34" charset="0"/>
            </a:endParaRPr>
          </a:p>
        </p:txBody>
      </p:sp>
      <p:pic>
        <p:nvPicPr>
          <p:cNvPr id="21506" name="Picture 2" descr="http://www.delazonaoriental.net/wp-content/uploads/2010/09/respeto.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34940" y="2064279"/>
            <a:ext cx="390906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498242"/>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delazonaoriental.net/wp-content/uploads/2010/09/respeto.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18007" y="2057400"/>
            <a:ext cx="3909060" cy="3619500"/>
          </a:xfrm>
          <a:prstGeom prst="rect">
            <a:avLst/>
          </a:prstGeom>
          <a:noFill/>
          <a:extLst>
            <a:ext uri="{909E8E84-426E-40DD-AFC4-6F175D3DCCD1}">
              <a14:hiddenFill xmlns:a14="http://schemas.microsoft.com/office/drawing/2010/main">
                <a:solidFill>
                  <a:srgbClr val="FFFFFF"/>
                </a:solidFill>
              </a14:hiddenFill>
            </a:ext>
          </a:extLst>
        </p:spPr>
      </p:pic>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El gobernante es ministro de Dios  </a:t>
            </a:r>
            <a:r>
              <a:rPr lang="es-PR" sz="4000" dirty="0">
                <a:solidFill>
                  <a:srgbClr val="FF0000"/>
                </a:solidFill>
                <a:latin typeface="Candara" panose="020E0502030303020204" pitchFamily="34" charset="0"/>
                <a:cs typeface="Calibri" pitchFamily="34" charset="0"/>
              </a:rPr>
              <a:t>Romanos 13.6-7</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a:bodyPr>
          <a:lstStyle/>
          <a:p>
            <a:r>
              <a:rPr lang="es-PR" dirty="0">
                <a:latin typeface="Candara" panose="020E0502030303020204" pitchFamily="34" charset="0"/>
              </a:rPr>
              <a:t>En relación con esto, los cristianos nunca deberían unirse para hablar de modo despreciativo del Rey, ni del </a:t>
            </a:r>
            <a:r>
              <a:rPr lang="es-PR" dirty="0" smtClean="0">
                <a:latin typeface="Candara" panose="020E0502030303020204" pitchFamily="34" charset="0"/>
              </a:rPr>
              <a:t>Presidente, Gobernador </a:t>
            </a:r>
            <a:r>
              <a:rPr lang="es-PR" dirty="0">
                <a:latin typeface="Candara" panose="020E0502030303020204" pitchFamily="34" charset="0"/>
              </a:rPr>
              <a:t>o del Primer Ministro. </a:t>
            </a:r>
            <a:endParaRPr lang="es-PR" dirty="0" smtClean="0">
              <a:latin typeface="Candara" panose="020E0502030303020204" pitchFamily="34" charset="0"/>
            </a:endParaRPr>
          </a:p>
        </p:txBody>
      </p:sp>
    </p:spTree>
    <p:extLst>
      <p:ext uri="{BB962C8B-B14F-4D97-AF65-F5344CB8AC3E}">
        <p14:creationId xmlns:p14="http://schemas.microsoft.com/office/powerpoint/2010/main" val="382447492"/>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76200"/>
            <a:ext cx="7993061" cy="1462087"/>
          </a:xfrm>
        </p:spPr>
        <p:txBody>
          <a:bodyPr/>
          <a:lstStyle/>
          <a:p>
            <a:r>
              <a:rPr lang="es-PR" dirty="0">
                <a:latin typeface="Candara" panose="020E0502030303020204" pitchFamily="34" charset="0"/>
                <a:cs typeface="Calibri" pitchFamily="34" charset="0"/>
              </a:rPr>
              <a:t>El gobernante es ministro de Dios  </a:t>
            </a:r>
            <a:r>
              <a:rPr lang="es-PR" sz="4000" dirty="0">
                <a:solidFill>
                  <a:srgbClr val="FF0000"/>
                </a:solidFill>
                <a:latin typeface="Candara" panose="020E0502030303020204" pitchFamily="34" charset="0"/>
                <a:cs typeface="Calibri" pitchFamily="34" charset="0"/>
              </a:rPr>
              <a:t>Romanos 13.6-7</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a:bodyPr>
          <a:lstStyle/>
          <a:p>
            <a:r>
              <a:rPr lang="es-PR" dirty="0" smtClean="0">
                <a:latin typeface="Candara" panose="020E0502030303020204" pitchFamily="34" charset="0"/>
              </a:rPr>
              <a:t>Durante </a:t>
            </a:r>
            <a:r>
              <a:rPr lang="es-PR" dirty="0">
                <a:latin typeface="Candara" panose="020E0502030303020204" pitchFamily="34" charset="0"/>
              </a:rPr>
              <a:t>las campañas electorales deberían rehusar unirse a los insultos verbales que se arrojan contra los gobernantes en el cargo. </a:t>
            </a:r>
            <a:endParaRPr lang="es-PR" dirty="0" smtClean="0">
              <a:latin typeface="Candara" panose="020E0502030303020204" pitchFamily="34" charset="0"/>
            </a:endParaRPr>
          </a:p>
          <a:p>
            <a:r>
              <a:rPr lang="es-PR" dirty="0" smtClean="0">
                <a:latin typeface="Candara" panose="020E0502030303020204" pitchFamily="34" charset="0"/>
              </a:rPr>
              <a:t>Está </a:t>
            </a:r>
            <a:r>
              <a:rPr lang="es-PR" dirty="0">
                <a:latin typeface="Candara" panose="020E0502030303020204" pitchFamily="34" charset="0"/>
              </a:rPr>
              <a:t>escrito: «No injuriarás al jefe de tu pueblo» (</a:t>
            </a:r>
            <a:r>
              <a:rPr lang="es-PR" dirty="0" smtClean="0">
                <a:solidFill>
                  <a:srgbClr val="FF0000"/>
                </a:solidFill>
                <a:latin typeface="Candara" panose="020E0502030303020204" pitchFamily="34" charset="0"/>
              </a:rPr>
              <a:t>Hechos </a:t>
            </a:r>
            <a:r>
              <a:rPr lang="es-PR" dirty="0">
                <a:solidFill>
                  <a:srgbClr val="FF0000"/>
                </a:solidFill>
                <a:latin typeface="Candara" panose="020E0502030303020204" pitchFamily="34" charset="0"/>
              </a:rPr>
              <a:t>23:5</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www.delazonaoriental.net/wp-content/uploads/2010/09/respeto.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18007" y="2057400"/>
            <a:ext cx="390906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78670"/>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b="1" dirty="0" smtClean="0">
                <a:latin typeface="Candara" panose="020E0502030303020204" pitchFamily="34" charset="0"/>
              </a:rPr>
              <a:t>El cristiano y las autoridades civiles.</a:t>
            </a:r>
          </a:p>
          <a:p>
            <a:pPr lvl="1"/>
            <a:r>
              <a:rPr lang="es-PR" dirty="0" smtClean="0">
                <a:latin typeface="Candara" panose="020E0502030303020204" pitchFamily="34" charset="0"/>
              </a:rPr>
              <a:t>A veces pensamos que nuestra obediencia a las autoridades civiles está condicionado a si entendemos que hacen o no lo correcto o si merecen que les obedezcamos.</a:t>
            </a:r>
          </a:p>
          <a:p>
            <a:pPr lvl="1"/>
            <a:r>
              <a:rPr lang="es-PR" dirty="0" smtClean="0">
                <a:latin typeface="Candara" panose="020E0502030303020204" pitchFamily="34" charset="0"/>
              </a:rPr>
              <a:t>La Biblia enseña que el principio de autoridad fue instituido por Dios y que como cristianos debemos respetarlas.</a:t>
            </a: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6781800" y="1"/>
            <a:ext cx="2362200" cy="1775478"/>
          </a:xfrm>
          <a:prstGeom prst="rect">
            <a:avLst/>
          </a:prstGeom>
        </p:spPr>
      </p:pic>
    </p:spTree>
    <p:extLst>
      <p:ext uri="{BB962C8B-B14F-4D97-AF65-F5344CB8AC3E}">
        <p14:creationId xmlns:p14="http://schemas.microsoft.com/office/powerpoint/2010/main" val="4640417"/>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1575" cy="4876800"/>
          </a:xfrm>
        </p:spPr>
        <p:txBody>
          <a:bodyPr>
            <a:normAutofit/>
          </a:bodyPr>
          <a:lstStyle/>
          <a:p>
            <a:r>
              <a:rPr lang="es-PR" b="1" dirty="0" smtClean="0">
                <a:latin typeface="Candara" panose="020E0502030303020204" pitchFamily="34" charset="0"/>
              </a:rPr>
              <a:t>El cristiano y las autoridades políticas.</a:t>
            </a:r>
          </a:p>
          <a:p>
            <a:pPr lvl="1"/>
            <a:r>
              <a:rPr lang="es-PR" dirty="0" smtClean="0">
                <a:latin typeface="Candara" panose="020E0502030303020204" pitchFamily="34" charset="0"/>
              </a:rPr>
              <a:t>La Biblia nos enseña que una de las cosas más importantes en relación con la política es orar por nuestros gobernantes.</a:t>
            </a:r>
          </a:p>
          <a:p>
            <a:pPr lvl="1"/>
            <a:r>
              <a:rPr lang="es-PR" dirty="0" smtClean="0">
                <a:latin typeface="Candara" panose="020E0502030303020204" pitchFamily="34" charset="0"/>
              </a:rPr>
              <a:t>Esa es una manera práctica y muy importante de participar.</a:t>
            </a: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6781800" y="1"/>
            <a:ext cx="2362200" cy="1775478"/>
          </a:xfrm>
          <a:prstGeom prst="rect">
            <a:avLst/>
          </a:prstGeom>
        </p:spPr>
      </p:pic>
    </p:spTree>
    <p:extLst>
      <p:ext uri="{BB962C8B-B14F-4D97-AF65-F5344CB8AC3E}">
        <p14:creationId xmlns:p14="http://schemas.microsoft.com/office/powerpoint/2010/main" val="3595678821"/>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46</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775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a:t>
            </a:r>
            <a:r>
              <a:rPr lang="es-PR" sz="1400" noProof="0" dirty="0" err="1" smtClean="0">
                <a:latin typeface="Candara" panose="020E0502030303020204" pitchFamily="34" charset="0"/>
                <a:cs typeface="Calibri" pitchFamily="34" charset="0"/>
              </a:rPr>
              <a:t>Lc</a:t>
            </a:r>
            <a:r>
              <a:rPr lang="es-PR" sz="1400" noProof="0" dirty="0" smtClean="0">
                <a:latin typeface="Candara" panose="020E0502030303020204" pitchFamily="34" charset="0"/>
                <a:cs typeface="Calibri" pitchFamily="34" charset="0"/>
              </a:rPr>
              <a:t> 6.20-26).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smtClean="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a:t>
            </a:r>
            <a:r>
              <a:rPr lang="es-ES" sz="1400" dirty="0" smtClean="0">
                <a:latin typeface="Candara" panose="020E0502030303020204" pitchFamily="34" charset="0"/>
                <a:cs typeface="Calibri" pitchFamily="34" charset="0"/>
              </a:rPr>
              <a:t>Puebla</a:t>
            </a: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1999.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a:t>
            </a:r>
            <a:r>
              <a:rPr lang="es-PR" sz="1400" dirty="0" err="1" smtClean="0">
                <a:latin typeface="Candara" panose="020E0502030303020204" pitchFamily="34" charset="0"/>
                <a:cs typeface="Calibri" pitchFamily="34" charset="0"/>
              </a:rPr>
              <a:t>Exodo</a:t>
            </a:r>
            <a:r>
              <a:rPr lang="es-PR" sz="1400" dirty="0" smtClean="0">
                <a:latin typeface="Candara" panose="020E0502030303020204" pitchFamily="34" charset="0"/>
                <a:cs typeface="Calibri" pitchFamily="34" charset="0"/>
              </a:rPr>
              <a:t>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a:t>
            </a:r>
            <a:r>
              <a:rPr lang="es-PR" sz="1400" dirty="0" err="1" smtClean="0">
                <a:latin typeface="Candara" panose="020E0502030303020204" pitchFamily="34" charset="0"/>
                <a:cs typeface="Calibri" pitchFamily="34" charset="0"/>
              </a:rPr>
              <a:t>Espa±a</a:t>
            </a:r>
            <a:r>
              <a:rPr lang="es-PR" sz="1400" dirty="0" smtClean="0">
                <a:latin typeface="Candara" panose="020E0502030303020204" pitchFamily="34" charset="0"/>
                <a:cs typeface="Calibri" pitchFamily="34" charset="0"/>
              </a:rPr>
              <a:t>: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Gillis</a:t>
            </a:r>
            <a:r>
              <a:rPr lang="es-PR" sz="1400" dirty="0" smtClean="0">
                <a:latin typeface="Candara" panose="020E0502030303020204"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Job.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Hispano tomo 7: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a:t>
            </a:r>
            <a:r>
              <a:rPr lang="es-PR" sz="1400" dirty="0" err="1">
                <a:latin typeface="Candara" panose="020E0502030303020204" pitchFamily="34" charset="0"/>
                <a:cs typeface="Calibri" pitchFamily="34" charset="0"/>
              </a:rPr>
              <a:t>Encyclopedia</a:t>
            </a:r>
            <a:r>
              <a:rPr lang="es-PR" sz="1400" dirty="0">
                <a:latin typeface="Candara" panose="020E0502030303020204" pitchFamily="34" charset="0"/>
                <a:cs typeface="Calibri" pitchFamily="34" charset="0"/>
              </a:rPr>
              <a:t> of </a:t>
            </a:r>
            <a:r>
              <a:rPr lang="es-PR" sz="1400" dirty="0" err="1">
                <a:latin typeface="Candara" panose="020E0502030303020204" pitchFamily="34" charset="0"/>
                <a:cs typeface="Calibri" pitchFamily="34" charset="0"/>
              </a:rPr>
              <a:t>Bible</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Difficulties</a:t>
            </a:r>
            <a:r>
              <a:rPr lang="es-PR" sz="1400" dirty="0">
                <a:latin typeface="Candara" panose="020E0502030303020204" pitchFamily="34" charset="0"/>
                <a:cs typeface="Calibri" pitchFamily="34" charset="0"/>
              </a:rPr>
              <a:t>, “Enciclopedia de dificultades bíblicas”. Grand Rapids: </a:t>
            </a:r>
            <a:r>
              <a:rPr lang="es-PR" sz="1400" dirty="0" err="1">
                <a:latin typeface="Candara" panose="020E0502030303020204" pitchFamily="34" charset="0"/>
                <a:cs typeface="Calibri" pitchFamily="34" charset="0"/>
              </a:rPr>
              <a:t>Zondervan</a:t>
            </a:r>
            <a:r>
              <a:rPr lang="es-PR" sz="1400" dirty="0">
                <a:latin typeface="Candara" panose="020E0502030303020204" pitchFamily="34" charset="0"/>
                <a:cs typeface="Calibri" pitchFamily="34" charset="0"/>
              </a:rPr>
              <a:t> Publishing </a:t>
            </a:r>
            <a:r>
              <a:rPr lang="es-PR" sz="1400" dirty="0" err="1">
                <a:latin typeface="Candara" panose="020E0502030303020204" pitchFamily="34" charset="0"/>
                <a:cs typeface="Calibri" pitchFamily="34" charset="0"/>
              </a:rPr>
              <a:t>House</a:t>
            </a:r>
            <a:r>
              <a:rPr lang="es-PR" sz="1400" dirty="0">
                <a:latin typeface="Candara" panose="020E0502030303020204" pitchFamily="34" charset="0"/>
                <a:cs typeface="Calibri" pitchFamily="34" charset="0"/>
              </a:rPr>
              <a:t>, 1982, p. 252</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Hoff</a:t>
            </a:r>
            <a:r>
              <a:rPr lang="es-PR" sz="1400" dirty="0">
                <a:latin typeface="Candara" panose="020E0502030303020204" pitchFamily="34" charset="0"/>
                <a:cs typeface="Calibri" pitchFamily="34" charset="0"/>
              </a:rPr>
              <a:t>, Pablo. Libros </a:t>
            </a:r>
            <a:r>
              <a:rPr lang="es-PR" sz="1400" dirty="0" err="1">
                <a:latin typeface="Candara" panose="020E0502030303020204" pitchFamily="34" charset="0"/>
                <a:cs typeface="Calibri" pitchFamily="34" charset="0"/>
              </a:rPr>
              <a:t>poéticos</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Poesía</a:t>
            </a:r>
            <a:r>
              <a:rPr lang="es-PR" sz="1400" dirty="0">
                <a:latin typeface="Candara" panose="020E0502030303020204" pitchFamily="34" charset="0"/>
                <a:cs typeface="Calibri" pitchFamily="34" charset="0"/>
              </a:rPr>
              <a:t> y </a:t>
            </a:r>
            <a:r>
              <a:rPr lang="es-PR" sz="1400" dirty="0" err="1">
                <a:latin typeface="Candara" panose="020E0502030303020204" pitchFamily="34" charset="0"/>
                <a:cs typeface="Calibri" pitchFamily="34" charset="0"/>
              </a:rPr>
              <a:t>sabiduría</a:t>
            </a:r>
            <a:r>
              <a:rPr lang="es-PR" sz="1400" dirty="0">
                <a:latin typeface="Candara" panose="020E0502030303020204" pitchFamily="34" charset="0"/>
                <a:cs typeface="Calibri" pitchFamily="34" charset="0"/>
              </a:rPr>
              <a:t> de Israel. Miami, FL: Editorial Vida, 1998.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Porter</a:t>
            </a:r>
            <a:r>
              <a:rPr lang="es-PR" sz="1400" dirty="0">
                <a:latin typeface="Candara" panose="020E0502030303020204" pitchFamily="34" charset="0"/>
                <a:cs typeface="Calibri" pitchFamily="34" charset="0"/>
              </a:rPr>
              <a:t>, Rafael. Estudios </a:t>
            </a:r>
            <a:r>
              <a:rPr lang="es-PR" sz="1400" dirty="0" err="1">
                <a:latin typeface="Candara" panose="020E0502030303020204" pitchFamily="34" charset="0"/>
                <a:cs typeface="Calibri" pitchFamily="34" charset="0"/>
              </a:rPr>
              <a:t>Bı́blicos</a:t>
            </a:r>
            <a:r>
              <a:rPr lang="es-PR" sz="1400" dirty="0">
                <a:latin typeface="Candara" panose="020E0502030303020204" pitchFamily="34" charset="0"/>
                <a:cs typeface="Calibri" pitchFamily="34" charset="0"/>
              </a:rPr>
              <a:t> ELA: Salvos por la fe (Romanos parte I). Puebla, Pue., </a:t>
            </a:r>
            <a:r>
              <a:rPr lang="es-PR" sz="1400" dirty="0" err="1">
                <a:latin typeface="Candara" panose="020E0502030303020204" pitchFamily="34" charset="0"/>
                <a:cs typeface="Calibri" pitchFamily="34" charset="0"/>
              </a:rPr>
              <a:t>México</a:t>
            </a:r>
            <a:r>
              <a:rPr lang="es-PR" sz="1400" dirty="0">
                <a:latin typeface="Candara" panose="020E0502030303020204" pitchFamily="34" charset="0"/>
                <a:cs typeface="Calibri" pitchFamily="34" charset="0"/>
              </a:rPr>
              <a:t>: Ediciones Las </a:t>
            </a:r>
            <a:r>
              <a:rPr lang="es-PR" sz="1400" dirty="0" err="1">
                <a:latin typeface="Candara" panose="020E0502030303020204" pitchFamily="34" charset="0"/>
                <a:cs typeface="Calibri" pitchFamily="34" charset="0"/>
              </a:rPr>
              <a:t>Américas</a:t>
            </a:r>
            <a:r>
              <a:rPr lang="es-PR" sz="1400" dirty="0">
                <a:latin typeface="Candara" panose="020E0502030303020204" pitchFamily="34" charset="0"/>
                <a:cs typeface="Calibri" pitchFamily="34" charset="0"/>
              </a:rPr>
              <a:t>, A. C., 1987.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lvl="1" indent="0">
              <a:buClr>
                <a:schemeClr val="folHlink"/>
              </a:buClr>
              <a:buSzPct val="6000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Hayford</a:t>
            </a:r>
            <a:r>
              <a:rPr lang="es-PR" sz="1400" dirty="0">
                <a:latin typeface="Candara" panose="020E0502030303020204" pitchFamily="34" charset="0"/>
                <a:cs typeface="Calibri" pitchFamily="34" charset="0"/>
              </a:rPr>
              <a:t>, Jack W. Estudio de Romanos: Vida en el reino. </a:t>
            </a:r>
            <a:r>
              <a:rPr lang="es-PR" sz="1400" dirty="0" err="1">
                <a:latin typeface="Candara" panose="020E0502030303020204" pitchFamily="34" charset="0"/>
                <a:cs typeface="Calibri" pitchFamily="34" charset="0"/>
              </a:rPr>
              <a:t>electronic</a:t>
            </a:r>
            <a:r>
              <a:rPr lang="es-PR" sz="1400" dirty="0">
                <a:latin typeface="Candara" panose="020E0502030303020204" pitchFamily="34" charset="0"/>
                <a:cs typeface="Calibri" pitchFamily="34" charset="0"/>
              </a:rPr>
              <a:t> ed. Nashville: Editorial Caribe, 1994.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 Plenitud del </a:t>
            </a:r>
            <a:r>
              <a:rPr lang="es-PR" sz="1400" dirty="0" err="1">
                <a:latin typeface="Candara" panose="020E0502030303020204" pitchFamily="34" charset="0"/>
                <a:cs typeface="Calibri" pitchFamily="34" charset="0"/>
              </a:rPr>
              <a:t>Espiritu</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Guias</a:t>
            </a:r>
            <a:r>
              <a:rPr lang="es-PR" sz="1400" dirty="0">
                <a:latin typeface="Candara" panose="020E0502030303020204" pitchFamily="34" charset="0"/>
                <a:cs typeface="Calibri" pitchFamily="34" charset="0"/>
              </a:rPr>
              <a:t> para explorar la Biblia</a:t>
            </a:r>
            <a:r>
              <a:rPr lang="es-PR" sz="1400" dirty="0" smtClean="0">
                <a:latin typeface="Candara" panose="020E0502030303020204" pitchFamily="34" charset="0"/>
                <a:cs typeface="Calibri" pitchFamily="34" charset="0"/>
              </a:rPr>
              <a:t>.</a:t>
            </a: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46</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rot="16200000">
            <a:off x="1044575" y="-1241426"/>
            <a:ext cx="6934203" cy="9264649"/>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47</a:t>
            </a:fld>
            <a:endParaRPr lang="en-US">
              <a:solidFill>
                <a:srgbClr val="000000"/>
              </a:solidFill>
            </a:endParaRPr>
          </a:p>
        </p:txBody>
      </p:sp>
      <p:sp>
        <p:nvSpPr>
          <p:cNvPr id="238596" name="Rectangle 4"/>
          <p:cNvSpPr>
            <a:spLocks noGrp="1" noChangeArrowheads="1"/>
          </p:cNvSpPr>
          <p:nvPr>
            <p:ph type="body" sz="half" idx="4294967295"/>
          </p:nvPr>
        </p:nvSpPr>
        <p:spPr>
          <a:xfrm>
            <a:off x="1136651" y="990600"/>
            <a:ext cx="6858000" cy="3200400"/>
          </a:xfrm>
          <a:solidFill>
            <a:schemeClr val="tx1">
              <a:alpha val="72000"/>
            </a:schemeClr>
          </a:solidFill>
          <a:ln/>
          <a:effectLst>
            <a:softEdge rad="127000"/>
          </a:effectLst>
        </p:spPr>
        <p:txBody>
          <a:bodyPr anchor="ctr"/>
          <a:lstStyle/>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Siendo Comprensivo con el Hermano</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(Romanos 14.1 – 15.7) </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24 de marzo de 2015</a:t>
            </a:r>
            <a:endParaRPr lang="es-PR" sz="47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29185"/>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48</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Romanos 13</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10000"/>
          </a:bodyPr>
          <a:lstStyle/>
          <a:p>
            <a:r>
              <a:rPr lang="es-PR" dirty="0">
                <a:latin typeface="Candara" panose="020E0502030303020204" pitchFamily="34" charset="0"/>
              </a:rPr>
              <a:t>Los cristianos han sido llamados a apartarse del mundo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15.18; 17.14</a:t>
            </a:r>
            <a:r>
              <a:rPr lang="es-PR" dirty="0">
                <a:latin typeface="Candara" panose="020E0502030303020204" pitchFamily="34" charset="0"/>
              </a:rPr>
              <a:t>), pero todavía tienen responsabilidad hacia el Estado.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mejor ciudadano debe ser el cristiano. </a:t>
            </a:r>
            <a:endParaRPr lang="es-PR" dirty="0" smtClean="0">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la iglesia no debe involucrarse en partidos políticos, los creyentes como individuos ciertamente deben usar los privilegios que Dios les ha dado como ciudadanos, para vigilar que se elijan los mejores líderes y que se emitan las mejores leyes o se apliquen con justicia. </a:t>
            </a:r>
            <a:endParaRPr lang="es-PR" dirty="0" smtClean="0">
              <a:latin typeface="Candara" panose="020E0502030303020204" pitchFamily="34" charset="0"/>
            </a:endParaRPr>
          </a:p>
        </p:txBody>
      </p:sp>
    </p:spTree>
    <p:extLst>
      <p:ext uri="{BB962C8B-B14F-4D97-AF65-F5344CB8AC3E}">
        <p14:creationId xmlns:p14="http://schemas.microsoft.com/office/powerpoint/2010/main" val="1202104876"/>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Romanos 13</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smtClean="0">
                <a:latin typeface="Candara" panose="020E0502030303020204" pitchFamily="34" charset="0"/>
              </a:rPr>
              <a:t>Cuando </a:t>
            </a:r>
            <a:r>
              <a:rPr lang="es-PR" dirty="0">
                <a:latin typeface="Candara" panose="020E0502030303020204" pitchFamily="34" charset="0"/>
              </a:rPr>
              <a:t>pensamos en líderes piadosos como José, Daniel y Ester que pudieron ejercer ministerios espirituales en gobiernos paganos, podemos ver lo que el Espíritu puede hacer mediante el creyente consagrado.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este capítulo Pablo nos da cuatro motivos para obedecer al gobierno humano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959180426"/>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7</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1676399"/>
            <a:ext cx="9144000" cy="5181601"/>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Sométase toda persona a las autoridades superiores; porque no hay autoridad sino de parte de Dios, y las que hay, por Dios han sido establecidas</a:t>
            </a:r>
            <a:r>
              <a:rPr lang="es-PR" i="1" dirty="0" smtClean="0">
                <a:latin typeface="Candara" panose="020E0502030303020204" pitchFamily="34" charset="0"/>
              </a:rPr>
              <a:t>. De </a:t>
            </a:r>
            <a:r>
              <a:rPr lang="es-PR" i="1" dirty="0">
                <a:latin typeface="Candara" panose="020E0502030303020204" pitchFamily="34" charset="0"/>
              </a:rPr>
              <a:t>modo que quien se opone a la autoridad, a lo establecido por Dios resiste; y los que resisten, acarrean condenación para sí mismos.</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Romanos 13.1–2, RVR60) </a:t>
            </a:r>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autoridad proviene de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13.1-2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a:bodyPr>
          <a:lstStyle/>
          <a:p>
            <a:r>
              <a:rPr lang="es-PR" b="1" dirty="0">
                <a:solidFill>
                  <a:srgbClr val="FF0000"/>
                </a:solidFill>
                <a:latin typeface="Candara" panose="020E0502030303020204" pitchFamily="34" charset="0"/>
              </a:rPr>
              <a:t>13:1</a:t>
            </a:r>
            <a:r>
              <a:rPr lang="es-PR" dirty="0">
                <a:latin typeface="Candara" panose="020E0502030303020204" pitchFamily="34" charset="0"/>
              </a:rPr>
              <a:t> Los que han sido justificados por la fe están obligados a someterse al gobierno humano.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realidad, esta obligación se aplica a todos, pero el apóstol se dirige aquí especialmente al creyente.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49960" r="9533"/>
          <a:stretch/>
        </p:blipFill>
        <p:spPr>
          <a:xfrm>
            <a:off x="5867400" y="1828800"/>
            <a:ext cx="3276600" cy="5056909"/>
          </a:xfrm>
          <a:prstGeom prst="rect">
            <a:avLst/>
          </a:prstGeom>
        </p:spPr>
      </p:pic>
    </p:spTree>
    <p:extLst>
      <p:ext uri="{BB962C8B-B14F-4D97-AF65-F5344CB8AC3E}">
        <p14:creationId xmlns:p14="http://schemas.microsoft.com/office/powerpoint/2010/main" val="4043317229"/>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2941</Words>
  <Application>Microsoft Office PowerPoint</Application>
  <PresentationFormat>On-screen Show (4:3)</PresentationFormat>
  <Paragraphs>350</Paragraphs>
  <Slides>48</Slides>
  <Notes>48</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48</vt:i4>
      </vt:variant>
    </vt:vector>
  </HeadingPairs>
  <TitlesOfParts>
    <vt:vector size="59" baseType="lpstr">
      <vt:lpstr>Arial</vt:lpstr>
      <vt:lpstr>Calibri</vt:lpstr>
      <vt:lpstr>Candara</vt:lpstr>
      <vt:lpstr>Tahoma</vt:lpstr>
      <vt:lpstr>Wingdings</vt:lpstr>
      <vt:lpstr>Blends</vt:lpstr>
      <vt:lpstr>2_Blends</vt:lpstr>
      <vt:lpstr>3_Blends</vt:lpstr>
      <vt:lpstr>8_Blends</vt:lpstr>
      <vt:lpstr>64_Blends</vt:lpstr>
      <vt:lpstr>1_Blends</vt:lpstr>
      <vt:lpstr>PowerPoint Presentation</vt:lpstr>
      <vt:lpstr>Contexto</vt:lpstr>
      <vt:lpstr>Versículo Clave:</vt:lpstr>
      <vt:lpstr>Bosquejo de Estudio</vt:lpstr>
      <vt:lpstr>Introducción a Romanos 13</vt:lpstr>
      <vt:lpstr>Introducción a Romanos 13</vt:lpstr>
      <vt:lpstr>La autoridad proviene de Dios Romanos 13.1-2</vt:lpstr>
      <vt:lpstr>La autoridad proviene de Dios Romanos 13.1-2</vt:lpstr>
      <vt:lpstr>La autoridad proviene de Dios Romanos 13.1-2</vt:lpstr>
      <vt:lpstr>La autoridad proviene de Dios Romanos 13.1-2</vt:lpstr>
      <vt:lpstr>La autoridad proviene de Dios Romanos 13.1-2</vt:lpstr>
      <vt:lpstr>La autoridad proviene de Dios Romanos 13.1-2</vt:lpstr>
      <vt:lpstr>La autoridad proviene de Dios Romanos 13.1-2</vt:lpstr>
      <vt:lpstr>La autoridad proviene de Dios Romanos 13.1-2</vt:lpstr>
      <vt:lpstr>La autoridad proviene de Dios Romanos 13.1-2</vt:lpstr>
      <vt:lpstr>La autoridad proviene de Dios Romanos 13.1-2</vt:lpstr>
      <vt:lpstr>La autoridad proviene de Dios Romanos 13.1-2</vt:lpstr>
      <vt:lpstr>La autoridad proviene de Dios Romanos 13.1-2</vt:lpstr>
      <vt:lpstr>El gobernante es un servidor Romanos 13.3-4</vt:lpstr>
      <vt:lpstr>El gobernante es un servidor Romanos 13.3-4</vt:lpstr>
      <vt:lpstr>El gobernante es un servidor Romanos 13.3-4</vt:lpstr>
      <vt:lpstr>El gobernante es un servidor Romanos 13.3-4</vt:lpstr>
      <vt:lpstr>El gobernante es un servidor Romanos 13.3-4</vt:lpstr>
      <vt:lpstr>El gobernante es un servidor Romanos 13.3-4</vt:lpstr>
      <vt:lpstr>El gobernante es un servidor Romanos 13.3-4</vt:lpstr>
      <vt:lpstr>El gobernante es un servidor Romanos 13.3-4</vt:lpstr>
      <vt:lpstr>El gobernante es un servidor Romanos 13.3-4</vt:lpstr>
      <vt:lpstr>El gobernante es un servidor Romanos 13.3-4</vt:lpstr>
      <vt:lpstr>El gobernante es un servidor Romanos 13.3-4</vt:lpstr>
      <vt:lpstr>El gobernante es un servidor Romanos 13.3-4</vt:lpstr>
      <vt:lpstr>Motivación a la sumisión Romanos 13.5</vt:lpstr>
      <vt:lpstr>Motivación a la sumisión Romanos 13.5</vt:lpstr>
      <vt:lpstr>Motivación a la sumisión Romanos 13.5</vt:lpstr>
      <vt:lpstr>Motivación a la sumisión Romanos 13.5</vt:lpstr>
      <vt:lpstr>Motivación a la sumisión Romanos 13.5</vt:lpstr>
      <vt:lpstr>El gobernante es ministro de Dios  Romanos 13.6-7</vt:lpstr>
      <vt:lpstr>El gobernante es ministro de Dios  Romanos 13.6-7</vt:lpstr>
      <vt:lpstr>El gobernante es ministro de Dios  Romanos 13.6-7</vt:lpstr>
      <vt:lpstr>El gobernante es ministro de Dios  Romanos 13.6-7</vt:lpstr>
      <vt:lpstr>El gobernante es ministro de Dios  Romanos 13.6-7</vt:lpstr>
      <vt:lpstr>El gobernante es ministro de Dios  Romanos 13.6-7</vt:lpstr>
      <vt:lpstr>El gobernante es ministro de Dios  Romanos 13.6-7</vt:lpstr>
      <vt:lpstr>El gobernante es ministro de Dios  Romanos 13.6-7</vt:lpstr>
      <vt:lpstr>Aplicaciones</vt:lpstr>
      <vt:lpstr>Aplicaciones</vt:lpstr>
      <vt:lpstr>Bibliografía</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11_sumision_a_las_autoridades.pptx</dc:title>
  <dc:creator/>
  <cp:lastModifiedBy/>
  <cp:revision>1</cp:revision>
  <dcterms:created xsi:type="dcterms:W3CDTF">2015-01-27T01:07:11Z</dcterms:created>
  <dcterms:modified xsi:type="dcterms:W3CDTF">2015-03-22T20:07:44Z</dcterms:modified>
</cp:coreProperties>
</file>