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4014" r:id="rId2"/>
    <p:sldMasterId id="2147484026" r:id="rId3"/>
  </p:sldMasterIdLst>
  <p:notesMasterIdLst>
    <p:notesMasterId r:id="rId47"/>
  </p:notesMasterIdLst>
  <p:handoutMasterIdLst>
    <p:handoutMasterId r:id="rId48"/>
  </p:handoutMasterIdLst>
  <p:sldIdLst>
    <p:sldId id="376" r:id="rId4"/>
    <p:sldId id="258" r:id="rId5"/>
    <p:sldId id="289" r:id="rId6"/>
    <p:sldId id="260" r:id="rId7"/>
    <p:sldId id="261" r:id="rId8"/>
    <p:sldId id="264" r:id="rId9"/>
    <p:sldId id="395" r:id="rId10"/>
    <p:sldId id="461" r:id="rId11"/>
    <p:sldId id="265" r:id="rId12"/>
    <p:sldId id="476" r:id="rId13"/>
    <p:sldId id="506" r:id="rId14"/>
    <p:sldId id="507" r:id="rId15"/>
    <p:sldId id="510" r:id="rId16"/>
    <p:sldId id="481" r:id="rId17"/>
    <p:sldId id="482" r:id="rId18"/>
    <p:sldId id="485" r:id="rId19"/>
    <p:sldId id="457" r:id="rId20"/>
    <p:sldId id="486" r:id="rId21"/>
    <p:sldId id="509" r:id="rId22"/>
    <p:sldId id="508" r:id="rId23"/>
    <p:sldId id="487" r:id="rId24"/>
    <p:sldId id="473" r:id="rId25"/>
    <p:sldId id="478" r:id="rId26"/>
    <p:sldId id="512" r:id="rId27"/>
    <p:sldId id="511" r:id="rId28"/>
    <p:sldId id="490" r:id="rId29"/>
    <p:sldId id="491" r:id="rId30"/>
    <p:sldId id="351" r:id="rId31"/>
    <p:sldId id="454" r:id="rId32"/>
    <p:sldId id="479" r:id="rId33"/>
    <p:sldId id="492" r:id="rId34"/>
    <p:sldId id="502" r:id="rId35"/>
    <p:sldId id="503" r:id="rId36"/>
    <p:sldId id="493" r:id="rId37"/>
    <p:sldId id="494" r:id="rId38"/>
    <p:sldId id="495" r:id="rId39"/>
    <p:sldId id="496" r:id="rId40"/>
    <p:sldId id="497" r:id="rId41"/>
    <p:sldId id="498" r:id="rId42"/>
    <p:sldId id="499" r:id="rId43"/>
    <p:sldId id="500" r:id="rId44"/>
    <p:sldId id="501" r:id="rId45"/>
    <p:sldId id="504" r:id="rId46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478" autoAdjust="0"/>
  </p:normalViewPr>
  <p:slideViewPr>
    <p:cSldViewPr>
      <p:cViewPr varScale="1">
        <p:scale>
          <a:sx n="25" d="100"/>
          <a:sy n="25" d="100"/>
        </p:scale>
        <p:origin x="492" y="30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290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E334ABEC-647A-4635-A46B-4BE65FFFDB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2502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850"/>
            <a:ext cx="54864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45F80A3D-89AB-48AB-9290-8A8AD4407F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4467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7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2CD3B04-F222-484F-9F9B-D88E58F43291}" type="slidenum">
              <a:rPr lang="en-US" altLang="en-US">
                <a:latin typeface="Arial" panose="020B0604020202020204" pitchFamily="34" charset="0"/>
              </a:rPr>
              <a:pPr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24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D20334-F800-4D72-8BD9-7732BCE61281}" type="slidenum">
              <a:rPr lang="en-US" altLang="en-US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25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A3DE07B-CD85-4EF7-A371-A956B6F8AEAA}" type="slidenum">
              <a:rPr lang="en-US" altLang="en-US">
                <a:latin typeface="Arial" panose="020B0604020202020204" pitchFamily="34" charset="0"/>
              </a:rPr>
              <a:pPr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913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3ACF496-90DD-4494-976A-ABD59E97E496}" type="slidenum">
              <a:rPr lang="en-US" altLang="en-US">
                <a:latin typeface="Arial" panose="020B0604020202020204" pitchFamily="34" charset="0"/>
              </a:rPr>
              <a:pPr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90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7701A3E-0D5F-4FB7-9FB5-BF25063A8B03}" type="slidenum">
              <a:rPr lang="en-US" altLang="en-US">
                <a:latin typeface="Arial" panose="020B0604020202020204" pitchFamily="34" charset="0"/>
              </a:rPr>
              <a:pPr/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887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9C03FA5-1E11-446B-AABC-5978792BCC71}" type="slidenum">
              <a:rPr lang="en-US" altLang="en-US">
                <a:latin typeface="Arial" panose="020B0604020202020204" pitchFamily="34" charset="0"/>
              </a:rPr>
              <a:pPr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303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3346CE1-0994-4485-BB3B-CE95866B7516}" type="slidenum">
              <a:rPr lang="en-US" altLang="en-US">
                <a:latin typeface="Arial" panose="020B0604020202020204" pitchFamily="34" charset="0"/>
              </a:rPr>
              <a:pPr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4770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A5B4B56-3EC0-4058-B13C-182E6A28CE23}" type="slidenum">
              <a:rPr lang="en-US" altLang="en-US">
                <a:latin typeface="Arial" panose="020B0604020202020204" pitchFamily="34" charset="0"/>
              </a:rPr>
              <a:pPr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953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16FCA91-3CCE-41CC-927D-662A1DD7C968}" type="slidenum">
              <a:rPr lang="en-US" altLang="en-US">
                <a:latin typeface="Arial" panose="020B0604020202020204" pitchFamily="34" charset="0"/>
              </a:rPr>
              <a:pPr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434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631E7A9-2C79-4EB5-864B-5F5D0C948237}" type="slidenum">
              <a:rPr lang="en-US" altLang="en-US">
                <a:latin typeface="Arial" panose="020B0604020202020204" pitchFamily="34" charset="0"/>
              </a:rPr>
              <a:pPr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17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68987DA-CA30-482E-9000-0E8B3F9A6D48}" type="slidenum">
              <a:rPr lang="en-US" altLang="en-US">
                <a:latin typeface="Arial" panose="020B0604020202020204" pitchFamily="34" charset="0"/>
              </a:rPr>
              <a:pPr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58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F7D7220-615C-43A2-A22D-F196875F7CFD}" type="slidenum">
              <a:rPr lang="en-US" altLang="en-US">
                <a:latin typeface="Arial" panose="020B0604020202020204" pitchFamily="34" charset="0"/>
              </a:rPr>
              <a:pPr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6294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42EDFBD-5670-4057-AD21-19C8ED687D61}" type="slidenum">
              <a:rPr lang="en-US" altLang="en-US">
                <a:latin typeface="Arial" panose="020B0604020202020204" pitchFamily="34" charset="0"/>
              </a:rPr>
              <a:pPr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2581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D201349-44D7-4650-8A5B-271BA08711B8}" type="slidenum">
              <a:rPr lang="en-US" altLang="en-US">
                <a:latin typeface="Arial" panose="020B0604020202020204" pitchFamily="34" charset="0"/>
              </a:rPr>
              <a:pPr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9374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990A314-F6BF-4925-9C00-29AF41E66355}" type="slidenum">
              <a:rPr lang="en-US" altLang="en-US">
                <a:latin typeface="Arial" panose="020B0604020202020204" pitchFamily="34" charset="0"/>
              </a:rPr>
              <a:pPr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1277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B4366FD-0C14-4B3A-A4B4-80A6A64FE7E5}" type="slidenum">
              <a:rPr lang="en-US" altLang="en-US">
                <a:latin typeface="Arial" panose="020B0604020202020204" pitchFamily="34" charset="0"/>
              </a:rPr>
              <a:pPr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349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CF94A81-06D2-4C2D-AC92-82F684D9D626}" type="slidenum">
              <a:rPr lang="en-US" altLang="en-US">
                <a:latin typeface="Arial" panose="020B0604020202020204" pitchFamily="34" charset="0"/>
              </a:rPr>
              <a:pPr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302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339BF91-DD27-4A7F-9107-554DB51AF918}" type="slidenum">
              <a:rPr lang="en-US" altLang="en-US">
                <a:latin typeface="Arial" panose="020B0604020202020204" pitchFamily="34" charset="0"/>
              </a:rPr>
              <a:pPr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12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BD6B1E0-9440-4A2B-9ED9-0BD4BD8A9F9D}" type="slidenum">
              <a:rPr lang="en-US" altLang="en-US">
                <a:latin typeface="Arial" panose="020B0604020202020204" pitchFamily="34" charset="0"/>
              </a:rPr>
              <a:pPr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209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26F5382-8B12-4FCA-B963-2C3572DDDB7D}" type="slidenum">
              <a:rPr lang="en-US" altLang="en-US">
                <a:latin typeface="Arial" panose="020B0604020202020204" pitchFamily="34" charset="0"/>
              </a:rPr>
              <a:pPr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780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F81E50F-067B-4C75-AE3E-55D50D982056}" type="slidenum">
              <a:rPr lang="en-US" altLang="en-US">
                <a:latin typeface="Arial" panose="020B0604020202020204" pitchFamily="34" charset="0"/>
              </a:rPr>
              <a:pPr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68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F5C05F9-4480-4255-AFFB-1E399261D5A7}" type="slidenum">
              <a:rPr lang="en-US" altLang="en-US">
                <a:latin typeface="Arial" panose="020B0604020202020204" pitchFamily="34" charset="0"/>
              </a:rPr>
              <a:pPr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866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83980AA-6A4D-48D2-B282-1FDBD45F195E}" type="slidenum">
              <a:rPr lang="en-US" altLang="en-US">
                <a:latin typeface="Arial" panose="020B0604020202020204" pitchFamily="34" charset="0"/>
              </a:rPr>
              <a:pPr/>
              <a:t>32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104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79DBD63-D988-49D6-8DDC-5157583C95E3}" type="slidenum">
              <a:rPr lang="en-US" altLang="en-US">
                <a:latin typeface="Arial" panose="020B0604020202020204" pitchFamily="34" charset="0"/>
              </a:rPr>
              <a:pPr/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6786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3686DFE-A300-4755-B5A1-FFFF9F6FD6A2}" type="slidenum">
              <a:rPr lang="en-US" altLang="en-US">
                <a:latin typeface="Arial" panose="020B0604020202020204" pitchFamily="34" charset="0"/>
              </a:rPr>
              <a:pPr/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4574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C7770F1-0432-422E-B7CE-541B62006D02}" type="slidenum">
              <a:rPr lang="en-US" altLang="en-US">
                <a:latin typeface="Arial" panose="020B0604020202020204" pitchFamily="34" charset="0"/>
              </a:rPr>
              <a:pPr/>
              <a:t>35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520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6D8B505-230A-4D6A-9676-D2AB6CB2088E}" type="slidenum">
              <a:rPr lang="en-US" altLang="en-US">
                <a:latin typeface="Arial" panose="020B0604020202020204" pitchFamily="34" charset="0"/>
              </a:rPr>
              <a:pPr/>
              <a:t>36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0848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A4AA664-6507-492D-B80A-A651BEFAE734}" type="slidenum">
              <a:rPr lang="en-US" altLang="en-US">
                <a:latin typeface="Arial" panose="020B0604020202020204" pitchFamily="34" charset="0"/>
              </a:rPr>
              <a:pPr/>
              <a:t>37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3199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6713444-700C-4844-B74F-10E0DF5595C1}" type="slidenum">
              <a:rPr lang="en-US" altLang="en-US">
                <a:latin typeface="Arial" panose="020B0604020202020204" pitchFamily="34" charset="0"/>
              </a:rPr>
              <a:pPr/>
              <a:t>38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1873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7A4289E-C804-4A9E-9CA6-274FC59EE1BB}" type="slidenum">
              <a:rPr lang="en-US" altLang="en-US">
                <a:latin typeface="Arial" panose="020B0604020202020204" pitchFamily="34" charset="0"/>
              </a:rPr>
              <a:pPr/>
              <a:t>39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7720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28F3EA0-DF83-41E8-B622-493AB1206900}" type="slidenum">
              <a:rPr lang="en-US" altLang="en-US">
                <a:latin typeface="Arial" panose="020B0604020202020204" pitchFamily="34" charset="0"/>
              </a:rPr>
              <a:pPr/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7277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757FA99-E8C8-4CB1-B4B6-1B4E84F8A8B8}" type="slidenum">
              <a:rPr lang="en-US" altLang="en-US">
                <a:latin typeface="Arial" panose="020B0604020202020204" pitchFamily="34" charset="0"/>
              </a:rPr>
              <a:pPr/>
              <a:t>41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921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8CC1583-FFCB-4A7A-AD3F-6EF10FD237B3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5174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C5EA9E8-0FB0-4E5A-9BC5-7FA881D1BEBC}" type="slidenum">
              <a:rPr lang="en-US" altLang="en-US">
                <a:latin typeface="Arial" panose="020B0604020202020204" pitchFamily="34" charset="0"/>
              </a:rPr>
              <a:pPr/>
              <a:t>42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74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80ECA27-0534-4BD8-B7DD-7100A16D2F50}" type="slidenum">
              <a:rPr lang="en-US" altLang="en-US">
                <a:latin typeface="Arial" panose="020B0604020202020204" pitchFamily="34" charset="0"/>
              </a:rPr>
              <a:pPr/>
              <a:t>43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885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A824708-3EEF-424F-9970-14927A70286E}" type="slidenum">
              <a:rPr lang="en-US" altLang="en-US">
                <a:latin typeface="Arial" panose="020B0604020202020204" pitchFamily="34" charset="0"/>
              </a:rPr>
              <a:pPr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345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BDD6746-4F49-4891-845D-67BDA60F13FF}" type="slidenum">
              <a:rPr lang="en-US" altLang="en-US">
                <a:latin typeface="Arial" panose="020B0604020202020204" pitchFamily="34" charset="0"/>
              </a:rPr>
              <a:pPr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858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83C0597-50AE-431A-A2B5-5AC9FF561037}" type="slidenum">
              <a:rPr lang="en-US" altLang="en-US">
                <a:latin typeface="Arial" panose="020B0604020202020204" pitchFamily="34" charset="0"/>
              </a:rPr>
              <a:pPr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915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632F5CF-79E8-46A2-9096-D346A61CF21D}" type="slidenum">
              <a:rPr lang="en-US" altLang="en-US">
                <a:latin typeface="Arial" panose="020B0604020202020204" pitchFamily="34" charset="0"/>
              </a:rPr>
              <a:pPr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406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19301BD-727C-4084-8DA5-0ED00714A449}" type="slidenum">
              <a:rPr lang="en-US" altLang="en-US">
                <a:latin typeface="Arial" panose="020B0604020202020204" pitchFamily="34" charset="0"/>
              </a:rPr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99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86DC6F6-506B-4B7C-986D-076C92590E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309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D3A87D-8AA4-4A57-8E0B-1F526E33DA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8874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0BD2AD-80AD-4124-8AAE-BFA0FD6024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6189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F38F0A-6824-4A64-9091-E51F1BA845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373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537D8-AEB8-4021-BE7C-74626C5942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55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8AA60-4BDD-43D5-B99C-20C7771826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7077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D3023-E302-4B87-9A97-7BD723D547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0114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4DA63-56F8-49F1-ACBA-0492F94A89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566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B0CFE-876D-496B-B14B-624337C13B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7968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6C714-69A8-457D-8359-904D3277E0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996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110FC-1571-4AF7-9497-DCF67480E7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299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8AD66E-3226-49EC-B0C1-B111A6A7C0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480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D3463-F19C-4431-8528-DD1ADF89CA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3545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69077-A23C-4D66-B71E-CBC890114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1016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D7AA8-F467-43A3-87D9-1173C810A6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1800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B5813E-A446-4A30-986A-3FC5F73B60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435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4C345-9F12-498C-8632-693375CE9D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7535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D3E5E-FAEA-43FD-B108-28BF3D483C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5606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62DF3-9B6B-4946-9589-8A0A6ABAD4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9738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F4457-C48D-4C8C-96D6-89B39339ED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4693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1F814-6331-4EF9-A9CC-B14444B17A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98643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C9DA25-F30F-4F9F-80FC-262F550CA4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870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4CBEC5-2D92-4004-8A96-7DD08609FB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59209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5533B-BDCC-4AD8-B6EB-259AE5C736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8436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1F2ED5-4DA5-4DE7-8FBB-655DABFC2B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1617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377C9-694C-4FA0-A1EB-35F8AADC46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8931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CD2E0-21D3-4784-938B-708D06BE6E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25270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B3C80-5A62-4ECC-A97B-8338372BA9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674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2A0FD8-969A-4AA6-81A3-5C0617F99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64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9143AC-CE58-446B-82B3-7DB9397166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881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A21B28-1B3D-429B-896D-E0EB20A977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234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E56F3F-C14E-45DD-B560-E89B11DB66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0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653867-2116-443E-8BDB-952C054F10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65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BE1A06-CF35-45F7-BCE7-F13090A6B1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6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BD5E636-0B24-4935-A97E-1F24946379D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7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000EF7C6-81B3-494B-AE73-A5DD96D72F8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CB613305-368E-47EE-A75F-045A81CB131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-takla.org/Gallery/Bible/Illustrations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https://parishableitems.files.wordpress.com/2011/07/jesus-rides-into-jerusalem-on-a-donke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" r="5319"/>
          <a:stretch>
            <a:fillRect/>
          </a:stretch>
        </p:blipFill>
        <p:spPr bwMode="auto">
          <a:xfrm>
            <a:off x="0" y="-23813"/>
            <a:ext cx="91440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8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057400"/>
            <a:ext cx="7772400" cy="1219200"/>
          </a:xfrm>
          <a:solidFill>
            <a:srgbClr val="002060">
              <a:alpha val="39999"/>
            </a:srgbClr>
          </a:solidFill>
        </p:spPr>
        <p:txBody>
          <a:bodyPr anchor="ctr" anchorCtr="1"/>
          <a:lstStyle/>
          <a:p>
            <a:pPr algn="ctr"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Unidad 5: El Anuncio del Reino Triunfante</a:t>
            </a:r>
            <a:endParaRPr lang="en-US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733800"/>
            <a:ext cx="6400800" cy="1752600"/>
          </a:xfrm>
          <a:solidFill>
            <a:srgbClr val="002060">
              <a:alpha val="39999"/>
            </a:srgbClr>
          </a:solidFill>
        </p:spPr>
        <p:txBody>
          <a:bodyPr/>
          <a:lstStyle/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Estudio 44: Jesús es declarado Rey</a:t>
            </a:r>
            <a:endParaRPr lang="es-PR" sz="3600" dirty="0" smtClean="0"/>
          </a:p>
          <a:p>
            <a:pPr marL="0" indent="0" algn="ctr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PR" dirty="0" smtClean="0">
                <a:solidFill>
                  <a:schemeClr val="bg1"/>
                </a:solidFill>
              </a:rPr>
              <a:t>22 de noviembre de 2016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 autoUpdateAnimBg="0"/>
      <p:bldP spid="149509" grpId="0" build="p" animBg="1" autoUpdateAnimBg="0" advAuto="0"/>
      <p:bldP spid="3077" grpId="0" autoUpdateAnimBg="0"/>
      <p:bldP spid="307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entrada triunfal a Jerusalén</a:t>
            </a:r>
            <a:br>
              <a:rPr lang="en-US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21.1-9</a:t>
            </a:r>
            <a:r>
              <a:rPr lang="es-PR" altLang="en-US" smtClean="0"/>
              <a:t>)</a:t>
            </a:r>
          </a:p>
        </p:txBody>
      </p:sp>
      <p:sp>
        <p:nvSpPr>
          <p:cNvPr id="14339" name="Content Placeholder 3"/>
          <p:cNvSpPr>
            <a:spLocks noGrp="1"/>
          </p:cNvSpPr>
          <p:nvPr>
            <p:ph idx="1"/>
          </p:nvPr>
        </p:nvSpPr>
        <p:spPr>
          <a:xfrm>
            <a:off x="304800" y="2017713"/>
            <a:ext cx="84582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“Cuando se acercaron a Jerusalén, y vinieron a Betfagé, al monte de los Olivos, Jesús envió dos discípulos, diciéndoles: </a:t>
            </a:r>
            <a:r>
              <a:rPr lang="es-ES" altLang="en-US" smtClean="0">
                <a:solidFill>
                  <a:srgbClr val="FF0000"/>
                </a:solidFill>
              </a:rPr>
              <a:t>Id a la aldea que está enfrente de vosotros, y luego hallaréis una asna atada, y un pollino con ella; desatadla, y traédmelos. Y si alguien os dijere algo, decid: El Señor los necesita; y luego los enviará</a:t>
            </a:r>
            <a:r>
              <a:rPr lang="es-ES" altLang="en-US" smtClean="0"/>
              <a:t>…”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entrada triunfal a Jerusalén</a:t>
            </a:r>
            <a:br>
              <a:rPr lang="en-US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21.1-9</a:t>
            </a:r>
            <a:r>
              <a:rPr lang="es-PR" altLang="en-US" smtClean="0"/>
              <a:t>)</a:t>
            </a:r>
          </a:p>
        </p:txBody>
      </p:sp>
      <p:sp>
        <p:nvSpPr>
          <p:cNvPr id="15363" name="Content Placeholder 3"/>
          <p:cNvSpPr>
            <a:spLocks noGrp="1"/>
          </p:cNvSpPr>
          <p:nvPr>
            <p:ph idx="1"/>
          </p:nvPr>
        </p:nvSpPr>
        <p:spPr>
          <a:xfrm>
            <a:off x="304800" y="2017713"/>
            <a:ext cx="84582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“…Todo esto aconteció para que se cumpliese lo dicho por el profeta, cuando dijo: Decid a la hija de Sion: He aquí, tu Rey viene a ti, Manso, y sentado sobre una asna, Sobre un pollino, hijo de animal de carga. Y los discípulos fueron, e hicieron como Jesús les mandó; y trajeron el asna y el pollino, y pusieron sobre ellos sus mantos; y él se sentó encima…”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entrada triunfal a Jerusalén</a:t>
            </a:r>
            <a:br>
              <a:rPr lang="en-US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21.1-9</a:t>
            </a:r>
            <a:r>
              <a:rPr lang="es-PR" altLang="en-US" smtClean="0"/>
              <a:t>)</a:t>
            </a:r>
          </a:p>
        </p:txBody>
      </p:sp>
      <p:sp>
        <p:nvSpPr>
          <p:cNvPr id="16387" name="Content Placeholder 3"/>
          <p:cNvSpPr>
            <a:spLocks noGrp="1"/>
          </p:cNvSpPr>
          <p:nvPr>
            <p:ph idx="1"/>
          </p:nvPr>
        </p:nvSpPr>
        <p:spPr>
          <a:xfrm>
            <a:off x="304800" y="2017713"/>
            <a:ext cx="84582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“…Y la multitud, que era muy numerosa, tendía sus mantos en el camino; y otros cortaban ramas de los árboles, y las tendían en el camino. Y la gente que iba delante y la que iba detrás aclamaba, diciendo: ¡Hosanna al Hijo de David! ¡Bendito el que viene en el nombre del Señor! ¡Hosanna en las alturas!”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7411" name="Picture 2" descr="https://atlasdelabiblia.files.wordpress.com/2013/02/image2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0"/>
            <a:ext cx="8559800" cy="68468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entrada triunfal a Jerusalén</a:t>
            </a:r>
            <a:br>
              <a:rPr lang="en-US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21.1-9</a:t>
            </a:r>
            <a:r>
              <a:rPr lang="es-PR" altLang="en-US" smtClean="0"/>
              <a:t>)</a:t>
            </a:r>
          </a:p>
        </p:txBody>
      </p:sp>
      <p:sp>
        <p:nvSpPr>
          <p:cNvPr id="18435" name="Content Placeholder 3"/>
          <p:cNvSpPr>
            <a:spLocks noGrp="1"/>
          </p:cNvSpPr>
          <p:nvPr>
            <p:ph idx="1"/>
          </p:nvPr>
        </p:nvSpPr>
        <p:spPr>
          <a:xfrm>
            <a:off x="381000" y="2667000"/>
            <a:ext cx="83058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PR" altLang="en-US" smtClean="0"/>
              <a:t>"Alégrate mucho, hija de Sion; da voces de júbilo, hija de Jerusalén; he aquí tu rey vendrá a ti, justo y salvador, humilde, y cabalgando sobre un asno, sobre un pollino hijo de asna.” (</a:t>
            </a:r>
            <a:r>
              <a:rPr lang="es-PR" altLang="en-US" smtClean="0">
                <a:solidFill>
                  <a:srgbClr val="FF0000"/>
                </a:solidFill>
              </a:rPr>
              <a:t>Zacarías 9.9</a:t>
            </a:r>
            <a:r>
              <a:rPr lang="es-PR" altLang="en-US" smtClean="0"/>
              <a:t>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s-PR" altLang="en-US" smtClean="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entrada triunfal a Jerusalén</a:t>
            </a:r>
            <a:br>
              <a:rPr lang="en-US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21.1-9</a:t>
            </a:r>
            <a:r>
              <a:rPr lang="es-PR" altLang="en-US" smtClean="0"/>
              <a:t>)</a:t>
            </a:r>
          </a:p>
        </p:txBody>
      </p:sp>
      <p:sp>
        <p:nvSpPr>
          <p:cNvPr id="19459" name="Content Placeholder 3"/>
          <p:cNvSpPr>
            <a:spLocks noGrp="1"/>
          </p:cNvSpPr>
          <p:nvPr>
            <p:ph idx="1"/>
          </p:nvPr>
        </p:nvSpPr>
        <p:spPr>
          <a:xfrm>
            <a:off x="228600" y="2209800"/>
            <a:ext cx="8534400" cy="4114800"/>
          </a:xfrm>
        </p:spPr>
        <p:txBody>
          <a:bodyPr/>
          <a:lstStyle/>
          <a:p>
            <a:r>
              <a:rPr lang="es-PR" altLang="en-US" smtClean="0"/>
              <a:t>¿Qué atributos se mencionan aquí acerca del rey?</a:t>
            </a:r>
          </a:p>
          <a:p>
            <a:r>
              <a:rPr lang="es-PR" altLang="en-US" smtClean="0"/>
              <a:t>¿Cómo comparan estos atributos con los de los reyes humanos en general?</a:t>
            </a:r>
          </a:p>
          <a:p>
            <a:endParaRPr lang="es-PR" altLang="en-US" smtClean="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entrada triunfal a Jerusalén</a:t>
            </a:r>
            <a:br>
              <a:rPr lang="en-US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21.1-9</a:t>
            </a:r>
            <a:r>
              <a:rPr lang="es-PR" altLang="en-US" smtClean="0"/>
              <a:t>)</a:t>
            </a:r>
          </a:p>
        </p:txBody>
      </p:sp>
      <p:sp>
        <p:nvSpPr>
          <p:cNvPr id="20483" name="Content Placeholder 3"/>
          <p:cNvSpPr>
            <a:spLocks noGrp="1"/>
          </p:cNvSpPr>
          <p:nvPr>
            <p:ph idx="1"/>
          </p:nvPr>
        </p:nvSpPr>
        <p:spPr>
          <a:xfrm>
            <a:off x="381000" y="2514600"/>
            <a:ext cx="80772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PR" altLang="en-US" smtClean="0"/>
              <a:t>"Oh Jehová, sálvanos ahora, te ruego; Te ruego, oh Jehová, que nos hagas prosperar ahora. Bendito el que viene en el nombre de Jehová; Desde la casa de Jehová os bendecimos." (</a:t>
            </a:r>
            <a:r>
              <a:rPr lang="es-PR" altLang="en-US" smtClean="0">
                <a:solidFill>
                  <a:srgbClr val="FF0000"/>
                </a:solidFill>
              </a:rPr>
              <a:t>Salmos 118.25-26</a:t>
            </a:r>
            <a:r>
              <a:rPr lang="es-PR" altLang="en-US" smtClean="0"/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La purificación del templo</a:t>
            </a:r>
            <a:br>
              <a:rPr lang="es-PR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21.12-13</a:t>
            </a:r>
            <a:r>
              <a:rPr lang="es-PR" altLang="en-US" smtClean="0"/>
              <a:t>)</a:t>
            </a:r>
            <a:r>
              <a:rPr lang="en-US" altLang="en-US" smtClean="0"/>
              <a:t> </a:t>
            </a:r>
          </a:p>
        </p:txBody>
      </p:sp>
      <p:pic>
        <p:nvPicPr>
          <p:cNvPr id="21507" name="Picture 8" descr="http://gracecity.tv/wp-content/uploads/1CLEANSETEMPLEBEST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09800"/>
            <a:ext cx="691515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La purificación del templo</a:t>
            </a:r>
            <a:br>
              <a:rPr lang="es-PR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21.12-13</a:t>
            </a:r>
            <a:r>
              <a:rPr lang="es-PR" altLang="en-US" smtClean="0"/>
              <a:t>)</a:t>
            </a:r>
            <a:r>
              <a:rPr lang="en-US" altLang="en-US" smtClean="0"/>
              <a:t> </a:t>
            </a:r>
          </a:p>
        </p:txBody>
      </p:sp>
      <p:sp>
        <p:nvSpPr>
          <p:cNvPr id="22531" name="Content Placeholder 4"/>
          <p:cNvSpPr>
            <a:spLocks noGrp="1"/>
          </p:cNvSpPr>
          <p:nvPr>
            <p:ph idx="1"/>
          </p:nvPr>
        </p:nvSpPr>
        <p:spPr>
          <a:xfrm>
            <a:off x="304800" y="2133600"/>
            <a:ext cx="86502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“Y entró Jesús en el templo de Dios, y echó fuera a todos los que vendían y compraban en el templo, y volcó las mesas de los cambistas, y las sillas de los que vendían palomas; y les dijo: </a:t>
            </a:r>
            <a:r>
              <a:rPr lang="es-ES" altLang="en-US" smtClean="0">
                <a:solidFill>
                  <a:srgbClr val="FF0000"/>
                </a:solidFill>
              </a:rPr>
              <a:t>Escrito está: Mi casa, casa de oración será llamada; mas vosotros la habéis hecho cueva de ladrones</a:t>
            </a:r>
            <a:r>
              <a:rPr lang="es-ES" altLang="en-US" smtClean="0"/>
              <a:t>.”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ingodsimage.com/wp-content/uploads/2010/08/TempleComple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63563"/>
            <a:ext cx="9144000" cy="59896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n-US" smtClean="0"/>
              <a:t>Texto Básico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352800" cy="914400"/>
          </a:xfrm>
        </p:spPr>
        <p:txBody>
          <a:bodyPr/>
          <a:lstStyle/>
          <a:p>
            <a:pPr eaLnBrk="1" hangingPunct="1"/>
            <a:r>
              <a:rPr lang="fr-FR" altLang="en-US" smtClean="0"/>
              <a:t>Mateo: </a:t>
            </a:r>
          </a:p>
          <a:p>
            <a:pPr lvl="1" eaLnBrk="1" hangingPunct="1"/>
            <a:r>
              <a:rPr lang="fr-FR" altLang="en-US" smtClean="0"/>
              <a:t>21.1-22</a:t>
            </a:r>
          </a:p>
        </p:txBody>
      </p:sp>
      <p:pic>
        <p:nvPicPr>
          <p:cNvPr id="6148" name="Picture 4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2206625"/>
            <a:ext cx="5419725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La purificación del templo</a:t>
            </a:r>
            <a:br>
              <a:rPr lang="es-PR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21.12-13</a:t>
            </a:r>
            <a:r>
              <a:rPr lang="es-PR" altLang="en-US" smtClean="0"/>
              <a:t>)</a:t>
            </a:r>
            <a:r>
              <a:rPr lang="en-US" altLang="en-US" smtClean="0"/>
              <a:t> </a:t>
            </a:r>
          </a:p>
        </p:txBody>
      </p:sp>
      <p:sp>
        <p:nvSpPr>
          <p:cNvPr id="24579" name="Content Placeholder 4"/>
          <p:cNvSpPr>
            <a:spLocks noGrp="1"/>
          </p:cNvSpPr>
          <p:nvPr>
            <p:ph idx="1"/>
          </p:nvPr>
        </p:nvSpPr>
        <p:spPr>
          <a:xfrm>
            <a:off x="304800" y="2133600"/>
            <a:ext cx="8650288" cy="4114800"/>
          </a:xfrm>
        </p:spPr>
        <p:txBody>
          <a:bodyPr/>
          <a:lstStyle/>
          <a:p>
            <a:r>
              <a:rPr lang="es-PR" altLang="en-US" smtClean="0"/>
              <a:t>¿Cuál era el problema con los cambistas en el atrio del templo?</a:t>
            </a:r>
          </a:p>
          <a:p>
            <a:r>
              <a:rPr lang="es-PR" altLang="en-US" smtClean="0"/>
              <a:t>¿Por qué Jesús los acusa de ladrones?</a:t>
            </a:r>
          </a:p>
          <a:p>
            <a:r>
              <a:rPr lang="es-PR" altLang="en-US" smtClean="0"/>
              <a:t>El permitir que este negocio operara en el templo, ¿qué dice esto de los sacerdotes?</a:t>
            </a:r>
          </a:p>
          <a:p>
            <a:endParaRPr lang="es-PR" altLang="en-US" smtClean="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La purificación del templo</a:t>
            </a:r>
            <a:br>
              <a:rPr lang="es-PR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21.12-13</a:t>
            </a:r>
            <a:r>
              <a:rPr lang="es-PR" altLang="en-US" smtClean="0"/>
              <a:t>)</a:t>
            </a:r>
            <a:r>
              <a:rPr lang="en-US" altLang="en-US" smtClean="0"/>
              <a:t> </a:t>
            </a:r>
          </a:p>
        </p:txBody>
      </p:sp>
      <p:sp>
        <p:nvSpPr>
          <p:cNvPr id="25603" name="Content Placeholder 4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r>
              <a:rPr lang="en-US" altLang="en-US" smtClean="0"/>
              <a:t>Leamos otra vez la verdad central de este estudio:</a:t>
            </a:r>
          </a:p>
          <a:p>
            <a:pPr lvl="1"/>
            <a:r>
              <a:rPr lang="es-PR" altLang="en-US" i="1" smtClean="0"/>
              <a:t>Las acciones de Jesús en Jerusalén proclaman formalmente que Él es el Rey de los cielos.</a:t>
            </a:r>
          </a:p>
          <a:p>
            <a:r>
              <a:rPr lang="es-PR" altLang="en-US" smtClean="0"/>
              <a:t>¿Cómo ata esta verdad con el pasaje bíblico que acabamos de leer?</a:t>
            </a:r>
            <a:endParaRPr lang="en-US" altLang="en-US" smtClean="0"/>
          </a:p>
          <a:p>
            <a:endParaRPr lang="en-US" altLang="en-US" smtClean="0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maldición de la higuera estéril </a:t>
            </a: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21.19-22</a:t>
            </a:r>
            <a:r>
              <a:rPr lang="es-PR" altLang="en-US" smtClean="0"/>
              <a:t>)</a:t>
            </a:r>
          </a:p>
        </p:txBody>
      </p:sp>
      <p:pic>
        <p:nvPicPr>
          <p:cNvPr id="26627" name="Picture 6" descr="http://m.wol.jw.org/th/wol/mp/r113/lp-si/jy/2015/10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maldición de la higuera estéril </a:t>
            </a: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21.19-22</a:t>
            </a:r>
            <a:r>
              <a:rPr lang="es-PR" altLang="en-US" smtClean="0"/>
              <a:t>)</a:t>
            </a:r>
          </a:p>
        </p:txBody>
      </p:sp>
      <p:sp>
        <p:nvSpPr>
          <p:cNvPr id="27651" name="Content Placeholder 4"/>
          <p:cNvSpPr>
            <a:spLocks noGrp="1"/>
          </p:cNvSpPr>
          <p:nvPr>
            <p:ph idx="1"/>
          </p:nvPr>
        </p:nvSpPr>
        <p:spPr>
          <a:xfrm>
            <a:off x="304800" y="2362200"/>
            <a:ext cx="86502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“Y viendo una higuera cerca del camino, vino a ella, y no halló nada en ella, sino hojas solamente; y le dijo: </a:t>
            </a:r>
            <a:r>
              <a:rPr lang="es-ES" altLang="en-US" smtClean="0">
                <a:solidFill>
                  <a:srgbClr val="FF0000"/>
                </a:solidFill>
              </a:rPr>
              <a:t>Nunca jamás nazca de ti fruto</a:t>
            </a:r>
            <a:r>
              <a:rPr lang="es-ES" altLang="en-US" smtClean="0"/>
              <a:t>. Y luego se secó la higuera. Viendo esto los discípulos, decían maravillados: ¿Cómo es que se secó en seguida la higuera?...”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maldición de la higuera estéril </a:t>
            </a: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21.19-22</a:t>
            </a:r>
            <a:r>
              <a:rPr lang="es-PR" altLang="en-US" smtClean="0"/>
              <a:t>)</a:t>
            </a:r>
          </a:p>
        </p:txBody>
      </p:sp>
      <p:sp>
        <p:nvSpPr>
          <p:cNvPr id="28675" name="Content Placeholder 4"/>
          <p:cNvSpPr>
            <a:spLocks noGrp="1"/>
          </p:cNvSpPr>
          <p:nvPr>
            <p:ph idx="1"/>
          </p:nvPr>
        </p:nvSpPr>
        <p:spPr>
          <a:xfrm>
            <a:off x="304800" y="2362200"/>
            <a:ext cx="86502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“...Respondiendo Jesús, les dijo: </a:t>
            </a:r>
            <a:r>
              <a:rPr lang="es-ES" altLang="en-US" smtClean="0">
                <a:solidFill>
                  <a:srgbClr val="FF0000"/>
                </a:solidFill>
              </a:rPr>
              <a:t>De cierto os digo, que si tuviereis fe, y no dudareis, no sólo haréis esto de la higuera, sino que si a este monte dijereis: Quítate y échate en el mar, será hecho. Y todo lo que pidiereis en oración, creyendo, lo recibiréis</a:t>
            </a:r>
            <a:r>
              <a:rPr lang="es-ES" altLang="en-US" smtClean="0"/>
              <a:t>.”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maldición de la higuera estéril </a:t>
            </a: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21.19-22</a:t>
            </a:r>
            <a:r>
              <a:rPr lang="es-PR" altLang="en-US" smtClean="0"/>
              <a:t>)</a:t>
            </a:r>
          </a:p>
        </p:txBody>
      </p:sp>
      <p:sp>
        <p:nvSpPr>
          <p:cNvPr id="29699" name="Content Placeholder 4"/>
          <p:cNvSpPr>
            <a:spLocks noGrp="1"/>
          </p:cNvSpPr>
          <p:nvPr>
            <p:ph idx="1"/>
          </p:nvPr>
        </p:nvSpPr>
        <p:spPr>
          <a:xfrm>
            <a:off x="152400" y="2017713"/>
            <a:ext cx="8802688" cy="4114800"/>
          </a:xfrm>
        </p:spPr>
        <p:txBody>
          <a:bodyPr/>
          <a:lstStyle/>
          <a:p>
            <a:r>
              <a:rPr lang="es-PR" altLang="en-US" smtClean="0"/>
              <a:t>Después de ver tantos milagros, personas sanadas, la alimentación de los cinco mil, etc., ¿por qué los discípulos se maravillaron al ver la higuera seca?</a:t>
            </a:r>
          </a:p>
          <a:p>
            <a:r>
              <a:rPr lang="es-PR" altLang="en-US" smtClean="0"/>
              <a:t>¿Cuál era el simbolismo del fruto?</a:t>
            </a:r>
          </a:p>
          <a:p>
            <a:r>
              <a:rPr lang="es-PR" altLang="en-US" smtClean="0"/>
              <a:t>Ver </a:t>
            </a:r>
            <a:r>
              <a:rPr lang="es-PR" altLang="en-US" smtClean="0">
                <a:solidFill>
                  <a:srgbClr val="FF0000"/>
                </a:solidFill>
              </a:rPr>
              <a:t>Mateo 25.14-29</a:t>
            </a:r>
            <a:r>
              <a:rPr lang="es-PR" altLang="en-US" smtClean="0"/>
              <a:t>.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maldición de la higuera estéril </a:t>
            </a: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21.19-22</a:t>
            </a:r>
            <a:r>
              <a:rPr lang="es-PR" altLang="en-US" smtClean="0"/>
              <a:t>)</a:t>
            </a:r>
          </a:p>
        </p:txBody>
      </p:sp>
      <p:sp>
        <p:nvSpPr>
          <p:cNvPr id="30723" name="Content Placeholder 4"/>
          <p:cNvSpPr>
            <a:spLocks noGrp="1"/>
          </p:cNvSpPr>
          <p:nvPr>
            <p:ph idx="1"/>
          </p:nvPr>
        </p:nvSpPr>
        <p:spPr>
          <a:xfrm>
            <a:off x="533400" y="2362200"/>
            <a:ext cx="7772400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PR" altLang="en-US" smtClean="0"/>
              <a:t>"El que tiene oídos para oír, oiga." (</a:t>
            </a:r>
            <a:r>
              <a:rPr lang="es-PR" altLang="en-US" smtClean="0">
                <a:solidFill>
                  <a:srgbClr val="FF0000"/>
                </a:solidFill>
              </a:rPr>
              <a:t>Mateo 13.9, RVR60</a:t>
            </a:r>
            <a:r>
              <a:rPr lang="es-PR" altLang="en-US" smtClean="0"/>
              <a:t>)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s-PR" altLang="en-US" smtClean="0"/>
          </a:p>
          <a:p>
            <a:pPr marL="0" indent="0">
              <a:buFont typeface="Wingdings" panose="05000000000000000000" pitchFamily="2" charset="2"/>
              <a:buNone/>
            </a:pPr>
            <a:r>
              <a:rPr lang="es-PR" altLang="en-US" smtClean="0"/>
              <a:t>"Por tanto os digo, que el reino de Dios será quitado de vosotros, y será dado a gente que produzca los frutos de él." (</a:t>
            </a:r>
            <a:r>
              <a:rPr lang="es-PR" altLang="en-US" smtClean="0">
                <a:solidFill>
                  <a:srgbClr val="FF0000"/>
                </a:solidFill>
              </a:rPr>
              <a:t>Mateo 21.43, RVR60</a:t>
            </a:r>
            <a:r>
              <a:rPr lang="en-US" altLang="en-US" smtClean="0"/>
              <a:t>)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maldición de la higuera estéril </a:t>
            </a: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21.19-22</a:t>
            </a:r>
            <a:r>
              <a:rPr lang="es-PR" altLang="en-US" smtClean="0"/>
              <a:t>)</a:t>
            </a:r>
          </a:p>
        </p:txBody>
      </p:sp>
      <p:sp>
        <p:nvSpPr>
          <p:cNvPr id="31747" name="Content Placeholder 6"/>
          <p:cNvSpPr>
            <a:spLocks noGrp="1"/>
          </p:cNvSpPr>
          <p:nvPr>
            <p:ph idx="1"/>
          </p:nvPr>
        </p:nvSpPr>
        <p:spPr>
          <a:xfrm>
            <a:off x="609600" y="4038600"/>
            <a:ext cx="7772400" cy="1408113"/>
          </a:xfrm>
        </p:spPr>
        <p:txBody>
          <a:bodyPr/>
          <a:lstStyle/>
          <a:p>
            <a:r>
              <a:rPr lang="es-PR" altLang="en-US" smtClean="0"/>
              <a:t>Desarrolla una definición para cada palabra.</a:t>
            </a:r>
          </a:p>
          <a:p>
            <a:r>
              <a:rPr lang="es-PR" altLang="en-US" smtClean="0"/>
              <a:t>¿Cuál es la promesa que Jesús nos da?</a:t>
            </a:r>
          </a:p>
        </p:txBody>
      </p:sp>
      <p:sp>
        <p:nvSpPr>
          <p:cNvPr id="31748" name="TextBox 7"/>
          <p:cNvSpPr txBox="1">
            <a:spLocks noChangeArrowheads="1"/>
          </p:cNvSpPr>
          <p:nvPr/>
        </p:nvSpPr>
        <p:spPr bwMode="auto">
          <a:xfrm>
            <a:off x="1441450" y="2533650"/>
            <a:ext cx="1182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z="7200"/>
              <a:t>FE</a:t>
            </a:r>
          </a:p>
        </p:txBody>
      </p:sp>
      <p:sp>
        <p:nvSpPr>
          <p:cNvPr id="31749" name="TextBox 8"/>
          <p:cNvSpPr txBox="1">
            <a:spLocks noChangeArrowheads="1"/>
          </p:cNvSpPr>
          <p:nvPr/>
        </p:nvSpPr>
        <p:spPr bwMode="auto">
          <a:xfrm>
            <a:off x="4718050" y="2533650"/>
            <a:ext cx="2597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z="7200"/>
              <a:t>DUDA</a:t>
            </a: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3913"/>
            <a:ext cx="8497888" cy="4154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b="1" smtClean="0"/>
              <a:t>¿Cuándo somos triunfantes?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No son las estadísticas de asistencia, programas y actividades las que indican si somos triunfantes en el Señor, ni los edificios construidos son evidencia de la victoria espiritual.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Más bien, el triunfo siempre ha sido la humildad delante de Dios y el servicio a favor de otros, como dijo el profeta, confirmado por Jesucristo mismo: </a:t>
            </a:r>
            <a:r>
              <a:rPr lang="es-PR" altLang="en-US" sz="2800" i="1" smtClean="0"/>
              <a:t>“He aquí tu Rey viene a ti, humilde y montado sobre un asno” </a:t>
            </a:r>
            <a:r>
              <a:rPr lang="es-PR" altLang="en-US" sz="2800" smtClean="0"/>
              <a:t>(</a:t>
            </a:r>
            <a:r>
              <a:rPr lang="es-PR" altLang="en-US" sz="2800" smtClean="0">
                <a:solidFill>
                  <a:srgbClr val="FF0000"/>
                </a:solidFill>
              </a:rPr>
              <a:t>Zacarías 9.9</a:t>
            </a:r>
            <a:r>
              <a:rPr lang="es-PR" altLang="en-US" sz="2800" smtClean="0"/>
              <a:t>).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3913"/>
            <a:ext cx="8497888" cy="4154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b="1" smtClean="0"/>
              <a:t>¿Cuándo somos puros?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Jesús dijo: </a:t>
            </a:r>
            <a:r>
              <a:rPr lang="es-PR" altLang="en-US" sz="2800" i="1" smtClean="0"/>
              <a:t>“bienaventurados los de corazón limpio, porque ellos verán a Dios” </a:t>
            </a:r>
            <a:r>
              <a:rPr lang="es-PR" altLang="en-US" sz="2800" smtClean="0"/>
              <a:t>(</a:t>
            </a:r>
            <a:r>
              <a:rPr lang="es-PR" altLang="en-US" sz="2800" smtClean="0">
                <a:solidFill>
                  <a:srgbClr val="FF0000"/>
                </a:solidFill>
              </a:rPr>
              <a:t>Mateo 5.8</a:t>
            </a:r>
            <a:r>
              <a:rPr lang="es-PR" altLang="en-US" sz="2800" smtClean="0"/>
              <a:t>).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En el día de Jesús los ojos sacerdotales se enfocaron en un templo comercial, y no en </a:t>
            </a:r>
            <a:r>
              <a:rPr lang="es-PR" altLang="en-US" sz="2800" i="1" smtClean="0"/>
              <a:t>“una casa de oración” </a:t>
            </a:r>
            <a:r>
              <a:rPr lang="es-PR" altLang="en-US" sz="2800" smtClean="0"/>
              <a:t>(</a:t>
            </a:r>
            <a:r>
              <a:rPr lang="es-PR" altLang="en-US" sz="2800" smtClean="0">
                <a:solidFill>
                  <a:srgbClr val="FF0000"/>
                </a:solidFill>
              </a:rPr>
              <a:t>Mateo 21.13</a:t>
            </a:r>
            <a:r>
              <a:rPr lang="es-PR" altLang="en-US" sz="2800" smtClean="0"/>
              <a:t>).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Somos purificados y veremos a Dios cuando caminamos en obediencia y adoración a Dios.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altLang="en-US" smtClean="0"/>
              <a:t>Versículo Clave: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85988" y="1905000"/>
            <a:ext cx="6653212" cy="4030663"/>
          </a:xfrm>
        </p:spPr>
        <p:txBody>
          <a:bodyPr/>
          <a:lstStyle/>
          <a:p>
            <a:r>
              <a:rPr lang="es-PR" altLang="en-US" smtClean="0"/>
              <a:t>(</a:t>
            </a:r>
            <a:r>
              <a:rPr lang="es-ES" altLang="en-US" smtClean="0">
                <a:solidFill>
                  <a:srgbClr val="FF0000"/>
                </a:solidFill>
              </a:rPr>
              <a:t>Mateo 21.9, RVR60</a:t>
            </a:r>
            <a:r>
              <a:rPr lang="es-PR" altLang="en-US" smtClean="0"/>
              <a:t>)</a:t>
            </a:r>
          </a:p>
          <a:p>
            <a:r>
              <a:rPr lang="es-PR" altLang="en-US" i="1" smtClean="0"/>
              <a:t>“Y la gente que iba delante y la que iba detrás aclamaba, diciendo: ¡Hosanna al Hijo de David! ¡Bendito el que viene en el nombre del Señor! ¡Hosanna en las alturas!”</a:t>
            </a:r>
            <a:endParaRPr lang="es-PR" altLang="en-US" i="1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3913"/>
            <a:ext cx="8497888" cy="4154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b="1" smtClean="0"/>
              <a:t>¿Cuándo somos malditos?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La respuesta es: ¡cuando somos hipócritas!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Israel era como la higuera estéril, pretendiendo ser fructífero pero llevando </a:t>
            </a:r>
            <a:r>
              <a:rPr lang="es-PR" altLang="en-US" sz="2800" i="1" smtClean="0"/>
              <a:t>“sólo hojas” </a:t>
            </a:r>
            <a:r>
              <a:rPr lang="es-PR" altLang="en-US" sz="2800" smtClean="0"/>
              <a:t>(</a:t>
            </a:r>
            <a:r>
              <a:rPr lang="es-PR" altLang="en-US" sz="2800" smtClean="0">
                <a:solidFill>
                  <a:srgbClr val="FF0000"/>
                </a:solidFill>
              </a:rPr>
              <a:t>Mateo 21.19</a:t>
            </a:r>
            <a:r>
              <a:rPr lang="es-PR" altLang="en-US" sz="2800" smtClean="0"/>
              <a:t>).</a:t>
            </a:r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¡Apariencia sin constancia! En el actualidad hay mucha apariencia que interpretamos como obediencia al Señor.</a:t>
            </a:r>
            <a:endParaRPr lang="es-PR" altLang="en-US" sz="2800" i="1" smtClean="0"/>
          </a:p>
          <a:p>
            <a:pPr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Char char="§"/>
              <a:tabLst>
                <a:tab pos="1257300" algn="l"/>
              </a:tabLst>
            </a:pPr>
            <a:r>
              <a:rPr lang="es-PR" altLang="en-US" sz="2800" smtClean="0"/>
              <a:t>¿Qué nos diría Jesús? </a:t>
            </a:r>
            <a:r>
              <a:rPr lang="es-PR" altLang="en-US" sz="2800" i="1" smtClean="0"/>
              <a:t>“Apartaos de mí, hacedores de maldad”</a:t>
            </a:r>
            <a:r>
              <a:rPr lang="es-PR" altLang="en-US" sz="2800" smtClean="0"/>
              <a:t>, ¿o nos recibirá como a hijos?</a:t>
            </a:r>
          </a:p>
        </p:txBody>
      </p:sp>
      <p:pic>
        <p:nvPicPr>
          <p:cNvPr id="18436" name="Picture 4" descr="Biblia abier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0"/>
            <a:ext cx="2667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38C7F5FF-30A2-4FF5-9A98-58F035598EF0}" type="slidenum">
              <a:rPr lang="en-US" altLang="en-US"/>
              <a:pPr algn="l"/>
              <a:t>31</a:t>
            </a:fld>
            <a:endParaRPr lang="en-US" altLang="en-US"/>
          </a:p>
        </p:txBody>
      </p:sp>
      <p:sp>
        <p:nvSpPr>
          <p:cNvPr id="3584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Bibliografía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531225" cy="4114800"/>
          </a:xfrm>
        </p:spPr>
        <p:txBody>
          <a:bodyPr/>
          <a:lstStyle/>
          <a:p>
            <a:pPr marL="631825" lvl="1" indent="-631825">
              <a:buFont typeface="Wingdings" panose="05000000000000000000" pitchFamily="2" charset="2"/>
              <a:buNone/>
              <a:defRPr/>
            </a:pPr>
            <a:r>
              <a:rPr lang="en-US" sz="1400" dirty="0" smtClean="0"/>
              <a:t>Barclay, William. </a:t>
            </a:r>
            <a:r>
              <a:rPr lang="en-US" sz="1400" dirty="0" err="1" smtClean="0"/>
              <a:t>Comentario</a:t>
            </a:r>
            <a:r>
              <a:rPr lang="en-US" sz="1400" dirty="0" smtClean="0"/>
              <a:t> Al Nuevo </a:t>
            </a:r>
            <a:r>
              <a:rPr lang="en-US" sz="1400" dirty="0" err="1" smtClean="0"/>
              <a:t>Testamento</a:t>
            </a:r>
            <a:r>
              <a:rPr lang="en-US" sz="1400" dirty="0" smtClean="0"/>
              <a:t>. </a:t>
            </a:r>
            <a:r>
              <a:rPr lang="en-US" sz="1400" dirty="0" err="1" smtClean="0"/>
              <a:t>Viladecavalls</a:t>
            </a:r>
            <a:r>
              <a:rPr lang="en-US" sz="1400" dirty="0" smtClean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 smtClean="0"/>
              <a:t>: Editorial CLIE, 2006. Print.</a:t>
            </a:r>
            <a:r>
              <a:rPr lang="es-ES" sz="1400" dirty="0" smtClean="0"/>
              <a:t> </a:t>
            </a:r>
          </a:p>
          <a:p>
            <a:pPr marL="631825" lvl="1" indent="-631825">
              <a:buFont typeface="Wingdings" panose="05000000000000000000" pitchFamily="2" charset="2"/>
              <a:buNone/>
              <a:defRPr/>
            </a:pPr>
            <a:r>
              <a:rPr lang="es-ES" sz="1400" dirty="0" smtClean="0"/>
              <a:t>Carro, Daniel et al.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Mateo</a:t>
            </a:r>
            <a:r>
              <a:rPr lang="es-ES" sz="1400" dirty="0" smtClean="0"/>
              <a:t>. 1. ed. El Paso, TX: Editorial Mundo Hispano, 1993. </a:t>
            </a:r>
            <a:r>
              <a:rPr lang="es-ES" sz="1400" dirty="0" err="1" smtClean="0"/>
              <a:t>Print</a:t>
            </a:r>
            <a:r>
              <a:rPr lang="es-ES" sz="1400" dirty="0" smtClean="0"/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 smtClean="0"/>
              <a:t>Henry, Matthew. </a:t>
            </a:r>
            <a:r>
              <a:rPr lang="es-PR" altLang="en-US" sz="1400" i="1" dirty="0" smtClean="0"/>
              <a:t>Comentario De La Biblia Matthew Henry En Un Tomo.</a:t>
            </a:r>
            <a:r>
              <a:rPr lang="es-PR" altLang="en-US" sz="1400" dirty="0" smtClean="0"/>
              <a:t> (Miami: Editorial </a:t>
            </a:r>
            <a:r>
              <a:rPr lang="es-PR" altLang="en-US" sz="1400" dirty="0" err="1" smtClean="0"/>
              <a:t>Unilit</a:t>
            </a:r>
            <a:r>
              <a:rPr lang="es-PR" altLang="en-US" sz="1400" dirty="0" smtClean="0"/>
              <a:t>, 2003).</a:t>
            </a:r>
            <a:r>
              <a:rPr lang="es-ES" altLang="en-US" sz="1400" dirty="0" smtClean="0"/>
              <a:t> </a:t>
            </a:r>
            <a:endParaRPr lang="en-US" altLang="en-US" sz="1400" i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400" i="1" dirty="0" err="1" smtClean="0"/>
              <a:t>Mapas</a:t>
            </a:r>
            <a:r>
              <a:rPr lang="en-US" altLang="en-US" sz="1400" i="1" dirty="0" smtClean="0"/>
              <a:t> De La </a:t>
            </a:r>
            <a:r>
              <a:rPr lang="en-US" altLang="en-US" sz="1400" i="1" dirty="0" err="1" smtClean="0"/>
              <a:t>Biblia</a:t>
            </a:r>
            <a:r>
              <a:rPr lang="en-US" altLang="en-US" sz="1400" i="1" dirty="0" smtClean="0"/>
              <a:t> Caribe</a:t>
            </a:r>
            <a:r>
              <a:rPr lang="en-US" altLang="en-US" sz="1400" dirty="0" smtClean="0"/>
              <a:t>, electronic ed. (Nashville: Editorial Caribe, 2000, c1998).</a:t>
            </a:r>
            <a:endParaRPr lang="es-PR" altLang="en-US" sz="1400" dirty="0" smtClean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 smtClean="0"/>
              <a:t>Nelson, </a:t>
            </a:r>
            <a:r>
              <a:rPr lang="es-PR" altLang="en-US" sz="1400" dirty="0" err="1" smtClean="0"/>
              <a:t>Wilton</a:t>
            </a:r>
            <a:r>
              <a:rPr lang="es-PR" altLang="en-US" sz="1400" dirty="0" smtClean="0"/>
              <a:t> M. and Juan Rojas Mayo, Nelson Nuevo Diccionario Ilustrado De La Biblia, </a:t>
            </a:r>
            <a:r>
              <a:rPr lang="es-PR" altLang="en-US" sz="1400" dirty="0" err="1" smtClean="0"/>
              <a:t>electronic</a:t>
            </a:r>
            <a:r>
              <a:rPr lang="es-PR" altLang="en-US" sz="1400" dirty="0" smtClean="0"/>
              <a:t> ed. (Nashville: Editorial Caribe, 2000, c1998).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sz="1400" dirty="0" err="1" smtClean="0"/>
              <a:t>Porter</a:t>
            </a:r>
            <a:r>
              <a:rPr lang="es-ES" sz="1400" dirty="0"/>
              <a:t>, Rafael. </a:t>
            </a:r>
            <a:r>
              <a:rPr lang="es-ES" sz="1400" i="1" dirty="0"/>
              <a:t>Estudios </a:t>
            </a:r>
            <a:r>
              <a:rPr lang="es-ES" sz="1400" i="1" dirty="0" err="1"/>
              <a:t>Bı́blicos</a:t>
            </a:r>
            <a:r>
              <a:rPr lang="es-ES" sz="1400" i="1" dirty="0"/>
              <a:t> ELA: ¿Listos para el rey? (Mateo)</a:t>
            </a:r>
            <a:r>
              <a:rPr lang="es-ES" sz="1400" dirty="0"/>
              <a:t>. Puebla, Pue., México: Ediciones Las Américas, A. C., 1986.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1400" dirty="0" err="1"/>
              <a:t>Rı́os</a:t>
            </a:r>
            <a:r>
              <a:rPr lang="en-US" sz="1400" dirty="0"/>
              <a:t>, </a:t>
            </a:r>
            <a:r>
              <a:rPr lang="en-US" sz="1400" dirty="0" err="1"/>
              <a:t>Asdrúbal</a:t>
            </a:r>
            <a:r>
              <a:rPr lang="en-US" sz="1400" dirty="0"/>
              <a:t>. </a:t>
            </a:r>
            <a:r>
              <a:rPr lang="en-US" sz="1400" i="1" dirty="0" err="1"/>
              <a:t>Comentario</a:t>
            </a:r>
            <a:r>
              <a:rPr lang="en-US" sz="1400" i="1" dirty="0"/>
              <a:t> </a:t>
            </a:r>
            <a:r>
              <a:rPr lang="en-US" sz="1400" i="1" dirty="0" err="1"/>
              <a:t>bı́blico</a:t>
            </a:r>
            <a:r>
              <a:rPr lang="en-US" sz="1400" i="1" dirty="0"/>
              <a:t> del </a:t>
            </a:r>
            <a:r>
              <a:rPr lang="en-US" sz="1400" i="1" dirty="0" err="1"/>
              <a:t>continente</a:t>
            </a:r>
            <a:r>
              <a:rPr lang="en-US" sz="1400" i="1" dirty="0"/>
              <a:t> </a:t>
            </a:r>
            <a:r>
              <a:rPr lang="en-US" sz="1400" i="1" dirty="0" err="1"/>
              <a:t>nuevo</a:t>
            </a:r>
            <a:r>
              <a:rPr lang="en-US" sz="1400" i="1" dirty="0"/>
              <a:t>: San Mateo</a:t>
            </a:r>
            <a:r>
              <a:rPr lang="en-US" sz="1400" dirty="0"/>
              <a:t>. Miami, FL: Editorial </a:t>
            </a:r>
            <a:r>
              <a:rPr lang="en-US" sz="1400" dirty="0" err="1"/>
              <a:t>Unilit</a:t>
            </a:r>
            <a:r>
              <a:rPr lang="en-US" sz="1400" dirty="0"/>
              <a:t>, 1994. Print.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400" dirty="0" smtClean="0"/>
              <a:t>Vine, W.E. </a:t>
            </a:r>
            <a:r>
              <a:rPr lang="es-PR" altLang="en-US" sz="1400" i="1" dirty="0" smtClean="0"/>
              <a:t>Vine Diccionario Expositivo De Palabras Del Antiguo Y Del Nuevo Testamento Exhaustivo</a:t>
            </a:r>
            <a:r>
              <a:rPr lang="es-PR" altLang="en-US" sz="1400" dirty="0" smtClean="0"/>
              <a:t>, </a:t>
            </a:r>
            <a:r>
              <a:rPr lang="es-PR" altLang="en-US" sz="1400" dirty="0" err="1" smtClean="0"/>
              <a:t>electronic</a:t>
            </a:r>
            <a:r>
              <a:rPr lang="es-PR" altLang="en-US" sz="1400" dirty="0" smtClean="0"/>
              <a:t> ed. (Nashville: Editorial Caribe, 2000, c1999). 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altLang="en-US" sz="1400" dirty="0" err="1" smtClean="0"/>
              <a:t>Zorzoli</a:t>
            </a:r>
            <a:r>
              <a:rPr lang="en-US" altLang="en-US" sz="1400" dirty="0" smtClean="0"/>
              <a:t>, Rubén O., ed. </a:t>
            </a:r>
            <a:r>
              <a:rPr lang="en-US" altLang="en-US" sz="1400" i="1" dirty="0" smtClean="0"/>
              <a:t>El </a:t>
            </a:r>
            <a:r>
              <a:rPr lang="en-US" altLang="en-US" sz="1400" i="1" dirty="0"/>
              <a:t>Expositor </a:t>
            </a:r>
            <a:r>
              <a:rPr lang="en-US" altLang="en-US" sz="1400" i="1" dirty="0" err="1"/>
              <a:t>Bíblico</a:t>
            </a:r>
            <a:r>
              <a:rPr lang="en-US" altLang="en-US" sz="1400" i="1" dirty="0"/>
              <a:t>: La </a:t>
            </a:r>
            <a:r>
              <a:rPr lang="en-US" altLang="en-US" sz="1400" i="1" dirty="0" err="1"/>
              <a:t>Biblia</a:t>
            </a:r>
            <a:r>
              <a:rPr lang="en-US" altLang="en-US" sz="1400" i="1" dirty="0"/>
              <a:t>, </a:t>
            </a:r>
            <a:r>
              <a:rPr lang="en-US" altLang="en-US" sz="1400" i="1" dirty="0" err="1"/>
              <a:t>Libro</a:t>
            </a:r>
            <a:r>
              <a:rPr lang="en-US" altLang="en-US" sz="1400" i="1" dirty="0"/>
              <a:t> </a:t>
            </a:r>
            <a:r>
              <a:rPr lang="en-US" altLang="en-US" sz="1400" i="1" dirty="0" err="1"/>
              <a:t>por</a:t>
            </a:r>
            <a:r>
              <a:rPr lang="en-US" altLang="en-US" sz="1400" i="1" dirty="0"/>
              <a:t> </a:t>
            </a:r>
            <a:r>
              <a:rPr lang="en-US" altLang="en-US" sz="1400" i="1" dirty="0" err="1"/>
              <a:t>Libro</a:t>
            </a:r>
            <a:r>
              <a:rPr lang="en-US" altLang="en-US" sz="1400" i="1" dirty="0"/>
              <a:t>, Maestros, </a:t>
            </a:r>
            <a:r>
              <a:rPr lang="en-US" altLang="en-US" sz="1400" i="1" dirty="0" err="1"/>
              <a:t>Volumen</a:t>
            </a:r>
            <a:r>
              <a:rPr lang="en-US" altLang="en-US" sz="1400" i="1" dirty="0"/>
              <a:t> 1. </a:t>
            </a:r>
            <a:r>
              <a:rPr lang="en-US" altLang="en-US" sz="1400" dirty="0" smtClean="0"/>
              <a:t>El Paso, TX: </a:t>
            </a:r>
            <a:r>
              <a:rPr lang="en-US" altLang="en-US" sz="1400" dirty="0"/>
              <a:t>Casa Bautista de </a:t>
            </a:r>
            <a:r>
              <a:rPr lang="en-US" altLang="en-US" sz="1400" dirty="0" err="1" smtClean="0"/>
              <a:t>Publicaciones</a:t>
            </a:r>
            <a:r>
              <a:rPr lang="en-US" altLang="en-US" sz="1400" dirty="0" smtClean="0"/>
              <a:t>, 1996. 308-314.</a:t>
            </a:r>
            <a:endParaRPr lang="en-US" altLang="en-US" sz="1400" dirty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s-PR" sz="1400" dirty="0" smtClean="0">
                <a:hlinkClick r:id="rId3"/>
              </a:rPr>
              <a:t>http://distantshores.org/resources/illustrations/sweet-publishing</a:t>
            </a:r>
            <a:r>
              <a:rPr lang="es-PR" sz="1400" dirty="0" smtClean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1400" dirty="0" smtClean="0">
                <a:hlinkClick r:id="rId4"/>
              </a:rPr>
              <a:t>http://st-takla.org/Gallery/Bible/Illustrations.html</a:t>
            </a:r>
            <a:r>
              <a:rPr lang="en-US" sz="1400" dirty="0" smtClean="0"/>
              <a:t> </a:t>
            </a:r>
            <a:r>
              <a:rPr lang="es-ES" sz="1400" dirty="0"/>
              <a:t>(imágenes bíblicas).</a:t>
            </a:r>
            <a:endParaRPr lang="en-US" sz="1400" dirty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PR" altLang="en-US" sz="16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palabradediosdiaria.files.wordpress.com/2014/08/cf856-hagan2blo2bque2bdic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1501FF9-376B-4599-B9C0-27DF78940355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550863"/>
            <a:ext cx="7772400" cy="820737"/>
          </a:xfrm>
          <a:solidFill>
            <a:schemeClr val="tx1">
              <a:lumMod val="95000"/>
              <a:lumOff val="5000"/>
              <a:alpha val="45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PR" dirty="0">
                <a:solidFill>
                  <a:schemeClr val="bg1"/>
                </a:solidFill>
              </a:rPr>
              <a:t>Próximo </a:t>
            </a:r>
            <a:r>
              <a:rPr lang="es-PR" dirty="0" smtClean="0">
                <a:solidFill>
                  <a:schemeClr val="bg1"/>
                </a:solidFill>
              </a:rPr>
              <a:t>Estudio (Libro 1)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62000" y="1371600"/>
            <a:ext cx="7772400" cy="4343400"/>
          </a:xfrm>
          <a:solidFill>
            <a:schemeClr val="tx1">
              <a:lumMod val="95000"/>
              <a:lumOff val="5000"/>
              <a:alpha val="45000"/>
            </a:schemeClr>
          </a:solidFill>
        </p:spPr>
        <p:txBody>
          <a:bodyPr anchor="ctr">
            <a:noAutofit/>
          </a:bodyPr>
          <a:lstStyle/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5: </a:t>
            </a:r>
            <a:r>
              <a:rPr lang="en-US" sz="3600" dirty="0" smtClean="0">
                <a:solidFill>
                  <a:schemeClr val="bg1"/>
                </a:solidFill>
                <a:latin typeface="Candara" pitchFamily="34" charset="0"/>
              </a:rPr>
              <a:t>El 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anuncio</a:t>
            </a:r>
            <a:r>
              <a:rPr lang="en-US" sz="3600" dirty="0" smtClean="0">
                <a:solidFill>
                  <a:schemeClr val="bg1"/>
                </a:solidFill>
                <a:latin typeface="Candara" pitchFamily="34" charset="0"/>
              </a:rPr>
              <a:t> del 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reino triunfante</a:t>
            </a:r>
            <a:endParaRPr lang="es-PR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45:</a:t>
            </a: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“Jesús confronta a sus enemigos”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Mateo 21-22)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de noviembre de 2016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0208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"Como está escrito: No hay justo, ni aun uno; No hay quien entienda, No hay quien busque a Dios." </a:t>
            </a:r>
            <a:r>
              <a:rPr lang="es-PR" altLang="en-US" smtClean="0">
                <a:solidFill>
                  <a:schemeClr val="hlink"/>
                </a:solidFill>
              </a:rPr>
              <a:t>(Romanos 3.10-11, RVR60)</a:t>
            </a:r>
          </a:p>
          <a:p>
            <a:pPr lvl="1" eaLnBrk="1" hangingPunct="1"/>
            <a:endParaRPr lang="es-PR" altLang="en-US" smtClean="0">
              <a:solidFill>
                <a:schemeClr val="hlink"/>
              </a:solidFill>
            </a:endParaRPr>
          </a:p>
        </p:txBody>
      </p:sp>
      <p:sp>
        <p:nvSpPr>
          <p:cNvPr id="3891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89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E36E3D0B-A695-472C-BA15-0308FE545CEA}" type="slidenum">
              <a:rPr lang="en-US" altLang="en-US"/>
              <a:pPr algn="l"/>
              <a:t>34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17160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"Porque la paga del pecado es muerte, mas la dádiva de Dios es vida eterna en Cristo Jesús Señor nuestro." </a:t>
            </a:r>
            <a:r>
              <a:rPr lang="es-PR" altLang="en-US" smtClean="0">
                <a:solidFill>
                  <a:schemeClr val="hlink"/>
                </a:solidFill>
              </a:rPr>
              <a:t>(Romanos 6.23, RVR60)</a:t>
            </a:r>
          </a:p>
        </p:txBody>
      </p:sp>
      <p:sp>
        <p:nvSpPr>
          <p:cNvPr id="3994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994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F847F47C-D261-4433-9DA5-5917DAE675FB}" type="slidenum">
              <a:rPr lang="en-US" altLang="en-US"/>
              <a:pPr algn="l"/>
              <a:t>35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2325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"No ha hecho con nosotros conforme a nuestras iniquidades, Ni nos ha pagado conforme a nuestros pecados." </a:t>
            </a:r>
            <a:r>
              <a:rPr lang="es-PR" altLang="en-US" smtClean="0">
                <a:solidFill>
                  <a:schemeClr val="hlink"/>
                </a:solidFill>
              </a:rPr>
              <a:t>(Salmos 103.10, RVR60)</a:t>
            </a:r>
          </a:p>
        </p:txBody>
      </p:sp>
      <p:sp>
        <p:nvSpPr>
          <p:cNvPr id="4096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4096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1F544580-CAFF-4076-A663-371E3B9FA6DB}" type="slidenum">
              <a:rPr lang="en-US" altLang="en-US"/>
              <a:pPr algn="l"/>
              <a:t>36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34400" cy="24780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"Pero Dios, habiendo pasado por alto los tiempos de esta ignorancia, ahora manda a todos los hombres en todo lugar, que se arrepientan;" </a:t>
            </a:r>
            <a:r>
              <a:rPr lang="es-PR" altLang="en-US" smtClean="0">
                <a:solidFill>
                  <a:schemeClr val="hlink"/>
                </a:solidFill>
              </a:rPr>
              <a:t>(Hechos de los Apóstoles 17.30)</a:t>
            </a:r>
          </a:p>
        </p:txBody>
      </p:sp>
      <p:sp>
        <p:nvSpPr>
          <p:cNvPr id="4198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4198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61AC6F19-F368-4FC9-A38D-1EC618ABB078}" type="slidenum">
              <a:rPr lang="en-US" altLang="en-US"/>
              <a:pPr algn="l"/>
              <a:t>37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650288" cy="17922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"diciendo: El tiempo se ha cumplido, y el reino de Dios se ha acercado; arrepentíos, y creed en el evangelio.” </a:t>
            </a:r>
            <a:r>
              <a:rPr lang="en-US" altLang="en-US" smtClean="0">
                <a:solidFill>
                  <a:schemeClr val="hlink"/>
                </a:solidFill>
              </a:rPr>
              <a:t>(Marcos 1.15, RVR60)</a:t>
            </a:r>
          </a:p>
        </p:txBody>
      </p:sp>
      <p:sp>
        <p:nvSpPr>
          <p:cNvPr id="4301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430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DBD98598-B20F-4F3B-8F26-EE4F8E315699}" type="slidenum">
              <a:rPr lang="en-US" altLang="en-US"/>
              <a:pPr algn="l"/>
              <a:t>38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311150" y="2855913"/>
            <a:ext cx="8643938" cy="3087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"que si confesares con tu boca que Jesús es el Señor, y creyeres en tu corazón que Dios le levantó de los muertos, serás salvo. Porque con el corazón se cree para justicia, pero con la boca se confiesa para salvación.” </a:t>
            </a:r>
            <a:r>
              <a:rPr lang="es-PR" altLang="en-US" smtClean="0">
                <a:solidFill>
                  <a:schemeClr val="hlink"/>
                </a:solidFill>
              </a:rPr>
              <a:t>(Romanos 10.9-10, RVR60)</a:t>
            </a:r>
          </a:p>
        </p:txBody>
      </p:sp>
      <p:sp>
        <p:nvSpPr>
          <p:cNvPr id="4403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4403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7C6DEED1-8171-4D18-BA1F-5DFEDB143563}" type="slidenum">
              <a:rPr lang="en-US" altLang="en-US"/>
              <a:pPr algn="l"/>
              <a:t>39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Verdad Central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209800"/>
            <a:ext cx="4038600" cy="3316288"/>
          </a:xfrm>
        </p:spPr>
        <p:txBody>
          <a:bodyPr/>
          <a:lstStyle/>
          <a:p>
            <a:pPr eaLnBrk="1" hangingPunct="1"/>
            <a:r>
              <a:rPr lang="es-PR" altLang="en-US" sz="3200" smtClean="0"/>
              <a:t>Las acciones de Jesús en Jerusalén proclaman formalmente que Él es el Rey de los cielos.</a:t>
            </a:r>
          </a:p>
        </p:txBody>
      </p:sp>
      <p:pic>
        <p:nvPicPr>
          <p:cNvPr id="8196" name="Picture 7" descr="https://s-media-cache-ak0.pinimg.com/736x/58/ea/03/58ea033bd1ccd3b6f49bc6d675da0e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7909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2494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"De cierto, de cierto os digo: El que oye mi palabra, y cree al que me envió, tiene vida eterna; y no vendrá a condenación, mas ha pasado de muerte a vida." </a:t>
            </a:r>
            <a:r>
              <a:rPr lang="es-PR" altLang="en-US" smtClean="0">
                <a:solidFill>
                  <a:schemeClr val="hlink"/>
                </a:solidFill>
              </a:rPr>
              <a:t>(Juan 5.24, RVR60)</a:t>
            </a:r>
          </a:p>
        </p:txBody>
      </p:sp>
      <p:sp>
        <p:nvSpPr>
          <p:cNvPr id="4506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4506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93E1853E-00A6-4EE2-BFD9-18F98A0E6242}" type="slidenum">
              <a:rPr lang="en-US" altLang="en-US"/>
              <a:pPr algn="l"/>
              <a:t>40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574088" cy="21732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"De modo que si alguno está en Cristo, nueva criatura es; las cosas viejas pasaron; he aquí todas son hechas nuevas." </a:t>
            </a:r>
            <a:r>
              <a:rPr lang="es-PR" altLang="en-US" smtClean="0">
                <a:solidFill>
                  <a:schemeClr val="hlink"/>
                </a:solidFill>
              </a:rPr>
              <a:t>(2 Corintios 5.17)</a:t>
            </a:r>
          </a:p>
        </p:txBody>
      </p:sp>
      <p:sp>
        <p:nvSpPr>
          <p:cNvPr id="4608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4608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E592D294-70E9-4E44-8C2C-1D3676651613}" type="slidenum">
              <a:rPr lang="en-US" altLang="en-US"/>
              <a:pPr algn="l"/>
              <a:t>41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5913"/>
            <a:ext cx="8726488" cy="2706687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"Mas vosotros sois linaje escogido, real sacerdocio, nación santa, pueblo adquirido por Dios, para que anunciéis las virtudes de aquel que os llamó de las tinieblas a su luz admirable;" </a:t>
            </a:r>
            <a:r>
              <a:rPr lang="es-PR" altLang="en-US" smtClean="0">
                <a:solidFill>
                  <a:schemeClr val="hlink"/>
                </a:solidFill>
              </a:rPr>
              <a:t>(1 Pedro 2.9, RVR60)</a:t>
            </a:r>
            <a:r>
              <a:rPr lang="es-PR" altLang="en-US" smtClean="0"/>
              <a:t> </a:t>
            </a:r>
          </a:p>
        </p:txBody>
      </p:sp>
      <p:sp>
        <p:nvSpPr>
          <p:cNvPr id="4710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4710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38EC100F-8B7E-4687-8346-7153E25D277B}" type="slidenum">
              <a:rPr lang="en-US" altLang="en-US"/>
              <a:pPr algn="l"/>
              <a:t>42</a:t>
            </a:fld>
            <a:endParaRPr lang="en-US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 descr="jesus_ministry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9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0"/>
            <a:ext cx="5749925" cy="1004888"/>
          </a:xfrm>
          <a:prstGeom prst="rect">
            <a:avLst/>
          </a:prstGeom>
          <a:solidFill>
            <a:schemeClr val="tx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s-PR" kern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Metas de Aprendizaje</a:t>
            </a:r>
            <a:endParaRPr lang="es-PR" kern="0" dirty="0" smtClean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4438650"/>
            <a:ext cx="7162800" cy="2419350"/>
          </a:xfrm>
          <a:solidFill>
            <a:srgbClr val="993300">
              <a:alpha val="50195"/>
            </a:srgbClr>
          </a:solidFill>
        </p:spPr>
        <p:txBody>
          <a:bodyPr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</a:pPr>
            <a:r>
              <a:rPr lang="es-PR" altLang="en-US" sz="2800" smtClean="0">
                <a:solidFill>
                  <a:schemeClr val="bg1"/>
                </a:solidFill>
              </a:rPr>
              <a:t>Que el alumno demuestre:</a:t>
            </a:r>
          </a:p>
          <a:p>
            <a:pPr marL="609600" indent="-609600" eaLnBrk="1" hangingPunct="1"/>
            <a:r>
              <a:rPr lang="es-PR" altLang="en-US" sz="2800" smtClean="0">
                <a:solidFill>
                  <a:schemeClr val="bg1"/>
                </a:solidFill>
              </a:rPr>
              <a:t>Su conocimiento de la importancia de las acciones de Jesús en Jerusalén.</a:t>
            </a:r>
          </a:p>
          <a:p>
            <a:pPr marL="609600" indent="-609600" eaLnBrk="1" hangingPunct="1"/>
            <a:r>
              <a:rPr lang="es-PR" altLang="en-US" sz="2800" smtClean="0">
                <a:solidFill>
                  <a:schemeClr val="bg1"/>
                </a:solidFill>
              </a:rPr>
              <a:t>Su actitud de evitar la práctica de una religión vacía.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 smtClean="0"/>
              <a:t>Bosquejo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438400"/>
            <a:ext cx="4953000" cy="3886200"/>
          </a:xfrm>
        </p:spPr>
        <p:txBody>
          <a:bodyPr/>
          <a:lstStyle/>
          <a:p>
            <a:pPr marL="548640" indent="-514350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  <a:defRPr/>
            </a:pPr>
            <a:r>
              <a:rPr lang="es-PR" dirty="0" smtClean="0"/>
              <a:t>La entrada triunfal a Jerusalén </a:t>
            </a:r>
            <a:r>
              <a:rPr lang="es-PR" sz="2800" dirty="0" smtClean="0"/>
              <a:t>(</a:t>
            </a:r>
            <a:r>
              <a:rPr lang="es-PR" sz="2800" dirty="0" smtClean="0">
                <a:solidFill>
                  <a:srgbClr val="FF0000"/>
                </a:solidFill>
              </a:rPr>
              <a:t>Mateo 21.1-9</a:t>
            </a:r>
            <a:r>
              <a:rPr lang="es-PR" sz="2800" dirty="0" smtClean="0"/>
              <a:t>)</a:t>
            </a:r>
            <a:endParaRPr lang="es-PR" sz="2400" dirty="0" smtClean="0"/>
          </a:p>
          <a:p>
            <a:pPr marL="574675" indent="-574675"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  <a:defRPr/>
            </a:pPr>
            <a:r>
              <a:rPr lang="es-PR" dirty="0" smtClean="0"/>
              <a:t>La purificación del templo </a:t>
            </a:r>
            <a:r>
              <a:rPr lang="es-PR" sz="2800" dirty="0" smtClean="0"/>
              <a:t>(</a:t>
            </a:r>
            <a:r>
              <a:rPr lang="es-PR" sz="2800" dirty="0" smtClean="0">
                <a:solidFill>
                  <a:schemeClr val="hlink"/>
                </a:solidFill>
              </a:rPr>
              <a:t>Mateo 21.12-13</a:t>
            </a:r>
            <a:r>
              <a:rPr lang="es-PR" sz="2800" dirty="0" smtClean="0"/>
              <a:t>)</a:t>
            </a:r>
            <a:r>
              <a:rPr lang="en-US" sz="2800" dirty="0" smtClean="0"/>
              <a:t> </a:t>
            </a:r>
          </a:p>
          <a:p>
            <a:pPr marL="548640" indent="-514350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  <a:defRPr/>
            </a:pPr>
            <a:r>
              <a:rPr lang="es-PR" dirty="0" smtClean="0"/>
              <a:t>La maldición de la higuera estéril</a:t>
            </a:r>
          </a:p>
          <a:p>
            <a:pPr marL="54864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None/>
              <a:defRPr/>
            </a:pPr>
            <a:r>
              <a:rPr lang="es-PR" sz="2800" dirty="0" smtClean="0"/>
              <a:t>	(</a:t>
            </a:r>
            <a:r>
              <a:rPr lang="es-PR" sz="2800" dirty="0" smtClean="0">
                <a:solidFill>
                  <a:srgbClr val="FF0000"/>
                </a:solidFill>
              </a:rPr>
              <a:t>Mateo 21.19-22</a:t>
            </a:r>
            <a:r>
              <a:rPr lang="es-PR" sz="2800" dirty="0" smtClean="0"/>
              <a:t>)</a:t>
            </a:r>
          </a:p>
        </p:txBody>
      </p:sp>
      <p:pic>
        <p:nvPicPr>
          <p:cNvPr id="10244" name="Picture 3" descr="vkc02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0"/>
            <a:ext cx="260191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7" descr="https://i.ytimg.com/vi/IOLgFPUBEP8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2" r="37140"/>
          <a:stretch>
            <a:fillRect/>
          </a:stretch>
        </p:blipFill>
        <p:spPr bwMode="auto">
          <a:xfrm>
            <a:off x="5156200" y="2452688"/>
            <a:ext cx="3743325" cy="40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562600" y="914400"/>
            <a:ext cx="3200400" cy="708025"/>
          </a:xfrm>
          <a:prstGeom prst="rect">
            <a:avLst/>
          </a:prstGeom>
          <a:solidFill>
            <a:schemeClr val="tx2">
              <a:lumMod val="40000"/>
              <a:lumOff val="60000"/>
              <a:alpha val="90195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s-PR" altLang="en-US" sz="2000" dirty="0" smtClean="0"/>
              <a:t>Jesús entra en Jerusalén desde Jericó, </a:t>
            </a:r>
            <a:r>
              <a:rPr lang="es-PR" altLang="en-US" sz="2000" dirty="0" smtClean="0">
                <a:solidFill>
                  <a:srgbClr val="FF0000"/>
                </a:solidFill>
              </a:rPr>
              <a:t>Mateo 20.29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4191000" y="3352800"/>
            <a:ext cx="609600" cy="76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Estudio del contexto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4953000" cy="4343400"/>
          </a:xfrm>
        </p:spPr>
        <p:txBody>
          <a:bodyPr/>
          <a:lstStyle/>
          <a:p>
            <a:r>
              <a:rPr lang="es-PR" altLang="en-US" sz="2800" smtClean="0"/>
              <a:t>Durante su ministerio, Jesús se esforzó en demostrar que había venido para servir y no para ser servido (</a:t>
            </a:r>
            <a:r>
              <a:rPr lang="es-PR" altLang="en-US" sz="2800" smtClean="0">
                <a:solidFill>
                  <a:srgbClr val="FF0000"/>
                </a:solidFill>
              </a:rPr>
              <a:t>Mateo 20.28</a:t>
            </a:r>
            <a:r>
              <a:rPr lang="es-PR" altLang="en-US" sz="2800" smtClean="0"/>
              <a:t>).</a:t>
            </a:r>
          </a:p>
          <a:p>
            <a:r>
              <a:rPr lang="es-PR" altLang="en-US" sz="2800" smtClean="0"/>
              <a:t>Aún así, muchos no entendían que había venido para establecer su reino, que no era de este mundo (</a:t>
            </a:r>
            <a:r>
              <a:rPr lang="es-PR" altLang="en-US" sz="2800" smtClean="0">
                <a:solidFill>
                  <a:srgbClr val="FF0000"/>
                </a:solidFill>
              </a:rPr>
              <a:t>Juan 18.36</a:t>
            </a:r>
            <a:r>
              <a:rPr lang="es-PR" altLang="en-US" sz="2800" smtClean="0"/>
              <a:t>).</a:t>
            </a:r>
          </a:p>
          <a:p>
            <a:endParaRPr lang="es-PR" altLang="en-US" sz="2800" smtClean="0"/>
          </a:p>
        </p:txBody>
      </p:sp>
      <p:pic>
        <p:nvPicPr>
          <p:cNvPr id="12292" name="Picture 12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9088"/>
            <a:ext cx="9525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3" descr="http://duncanlong.com/science-fiction-fantasy-art/christian/spac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8263"/>
            <a:ext cx="95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8" descr="Jesús Meditand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13" y="2044700"/>
            <a:ext cx="3786187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 entrada triunfal a Jerusalén</a:t>
            </a:r>
            <a:br>
              <a:rPr lang="en-US" altLang="en-US" smtClean="0"/>
            </a:br>
            <a:r>
              <a:rPr lang="es-PR" altLang="en-US" smtClean="0"/>
              <a:t>(</a:t>
            </a:r>
            <a:r>
              <a:rPr lang="es-PR" altLang="en-US" smtClean="0">
                <a:solidFill>
                  <a:srgbClr val="FF0000"/>
                </a:solidFill>
              </a:rPr>
              <a:t>Mateo 21.1-9</a:t>
            </a:r>
            <a:r>
              <a:rPr lang="es-PR" altLang="en-US" smtClean="0"/>
              <a:t>)</a:t>
            </a:r>
          </a:p>
        </p:txBody>
      </p:sp>
      <p:pic>
        <p:nvPicPr>
          <p:cNvPr id="13315" name="Picture 6" descr="jes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1822450"/>
            <a:ext cx="6486525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solidFill>
            <a:srgbClr val="FF0000"/>
          </a:solidFill>
          <a:tailEnd type="arrow"/>
        </a:ln>
        <a:effectLst>
          <a:glow rad="228600">
            <a:schemeClr val="accent6">
              <a:satMod val="175000"/>
              <a:alpha val="40000"/>
            </a:schemeClr>
          </a:glow>
        </a:effectLst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6938</TotalTime>
  <Words>2057</Words>
  <Application>Microsoft Office PowerPoint</Application>
  <PresentationFormat>On-screen Show (4:3)</PresentationFormat>
  <Paragraphs>191</Paragraphs>
  <Slides>43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Tahoma</vt:lpstr>
      <vt:lpstr>Arial</vt:lpstr>
      <vt:lpstr>Wingdings</vt:lpstr>
      <vt:lpstr>Calibri Light</vt:lpstr>
      <vt:lpstr>Calibri</vt:lpstr>
      <vt:lpstr>Candara</vt:lpstr>
      <vt:lpstr>Blends</vt:lpstr>
      <vt:lpstr>Office Theme</vt:lpstr>
      <vt:lpstr>1_Office Theme</vt:lpstr>
      <vt:lpstr>Unidad 5: El Anuncio del Reino Triunfante</vt:lpstr>
      <vt:lpstr>Texto Básico</vt:lpstr>
      <vt:lpstr>Versículo Clave:</vt:lpstr>
      <vt:lpstr>Verdad Central</vt:lpstr>
      <vt:lpstr>PowerPoint Presentation</vt:lpstr>
      <vt:lpstr>Bosquejo</vt:lpstr>
      <vt:lpstr>PowerPoint Presentation</vt:lpstr>
      <vt:lpstr>Estudio del contexto</vt:lpstr>
      <vt:lpstr>La entrada triunfal a Jerusalén (Mateo 21.1-9)</vt:lpstr>
      <vt:lpstr>La entrada triunfal a Jerusalén (Mateo 21.1-9)</vt:lpstr>
      <vt:lpstr>La entrada triunfal a Jerusalén (Mateo 21.1-9)</vt:lpstr>
      <vt:lpstr>La entrada triunfal a Jerusalén (Mateo 21.1-9)</vt:lpstr>
      <vt:lpstr>PowerPoint Presentation</vt:lpstr>
      <vt:lpstr>La entrada triunfal a Jerusalén (Mateo 21.1-9)</vt:lpstr>
      <vt:lpstr>La entrada triunfal a Jerusalén (Mateo 21.1-9)</vt:lpstr>
      <vt:lpstr>La entrada triunfal a Jerusalén (Mateo 21.1-9)</vt:lpstr>
      <vt:lpstr>La purificación del templo (Mateo 21.12-13) </vt:lpstr>
      <vt:lpstr>La purificación del templo (Mateo 21.12-13) </vt:lpstr>
      <vt:lpstr>PowerPoint Presentation</vt:lpstr>
      <vt:lpstr>La purificación del templo (Mateo 21.12-13) </vt:lpstr>
      <vt:lpstr>La purificación del templo (Mateo 21.12-13) </vt:lpstr>
      <vt:lpstr>La maldición de la higuera estéril (Mateo 21.19-22)</vt:lpstr>
      <vt:lpstr>La maldición de la higuera estéril (Mateo 21.19-22)</vt:lpstr>
      <vt:lpstr>La maldición de la higuera estéril (Mateo 21.19-22)</vt:lpstr>
      <vt:lpstr>La maldición de la higuera estéril (Mateo 21.19-22)</vt:lpstr>
      <vt:lpstr>La maldición de la higuera estéril (Mateo 21.19-22)</vt:lpstr>
      <vt:lpstr>La maldición de la higuera estéril (Mateo 21.19-22)</vt:lpstr>
      <vt:lpstr>Aplicaciones</vt:lpstr>
      <vt:lpstr>Aplicaciones</vt:lpstr>
      <vt:lpstr>Aplicaciones</vt:lpstr>
      <vt:lpstr>Bibliografía</vt:lpstr>
      <vt:lpstr>Próximo Estudio (Libro 1)</vt:lpstr>
      <vt:lpstr>PowerPoint Presentation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PowerPoint Presentation</vt:lpstr>
    </vt:vector>
  </TitlesOfParts>
  <Company>IBB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44_jesus_es_declarado_rey.pptx</dc:title>
  <dc:creator>Tito Ortega;JAMES RIVERA</dc:creator>
  <cp:lastModifiedBy>Ortega, Tito (GSO Inks/Supplies SM)</cp:lastModifiedBy>
  <cp:revision>600</cp:revision>
  <dcterms:created xsi:type="dcterms:W3CDTF">2007-03-13T18:52:37Z</dcterms:created>
  <dcterms:modified xsi:type="dcterms:W3CDTF">2016-12-01T14:05:19Z</dcterms:modified>
</cp:coreProperties>
</file>