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655" r:id="rId2"/>
  </p:sldMasterIdLst>
  <p:notesMasterIdLst>
    <p:notesMasterId r:id="rId47"/>
  </p:notesMasterIdLst>
  <p:handoutMasterIdLst>
    <p:handoutMasterId r:id="rId48"/>
  </p:handoutMasterIdLst>
  <p:sldIdLst>
    <p:sldId id="376" r:id="rId3"/>
    <p:sldId id="258" r:id="rId4"/>
    <p:sldId id="289" r:id="rId5"/>
    <p:sldId id="260" r:id="rId6"/>
    <p:sldId id="264" r:id="rId7"/>
    <p:sldId id="318" r:id="rId8"/>
    <p:sldId id="265" r:id="rId9"/>
    <p:sldId id="385" r:id="rId10"/>
    <p:sldId id="404" r:id="rId11"/>
    <p:sldId id="405" r:id="rId12"/>
    <p:sldId id="406" r:id="rId13"/>
    <p:sldId id="400" r:id="rId14"/>
    <p:sldId id="267" r:id="rId15"/>
    <p:sldId id="387" r:id="rId16"/>
    <p:sldId id="414" r:id="rId17"/>
    <p:sldId id="415" r:id="rId18"/>
    <p:sldId id="416" r:id="rId19"/>
    <p:sldId id="417" r:id="rId20"/>
    <p:sldId id="418" r:id="rId21"/>
    <p:sldId id="402" r:id="rId22"/>
    <p:sldId id="353" r:id="rId23"/>
    <p:sldId id="388" r:id="rId24"/>
    <p:sldId id="407" r:id="rId25"/>
    <p:sldId id="410" r:id="rId26"/>
    <p:sldId id="411" r:id="rId27"/>
    <p:sldId id="412" r:id="rId28"/>
    <p:sldId id="413" r:id="rId29"/>
    <p:sldId id="409" r:id="rId30"/>
    <p:sldId id="351" r:id="rId31"/>
    <p:sldId id="398" r:id="rId32"/>
    <p:sldId id="384" r:id="rId33"/>
    <p:sldId id="408" r:id="rId34"/>
    <p:sldId id="298" r:id="rId35"/>
    <p:sldId id="299" r:id="rId36"/>
    <p:sldId id="300" r:id="rId37"/>
    <p:sldId id="301" r:id="rId38"/>
    <p:sldId id="302" r:id="rId39"/>
    <p:sldId id="303" r:id="rId40"/>
    <p:sldId id="304" r:id="rId41"/>
    <p:sldId id="305" r:id="rId42"/>
    <p:sldId id="306" r:id="rId43"/>
    <p:sldId id="307" r:id="rId44"/>
    <p:sldId id="308" r:id="rId45"/>
    <p:sldId id="278" r:id="rId46"/>
  </p:sldIdLst>
  <p:sldSz cx="9144000" cy="6858000" type="screen4x3"/>
  <p:notesSz cx="6858000" cy="9236075"/>
  <p:defaultTextStyle>
    <a:defPPr>
      <a:defRPr lang="en-US"/>
    </a:defPPr>
    <a:lvl1pPr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40" autoAdjust="0"/>
    <p:restoredTop sz="94627" autoAdjust="0"/>
  </p:normalViewPr>
  <p:slideViewPr>
    <p:cSldViewPr>
      <p:cViewPr varScale="1">
        <p:scale>
          <a:sx n="129" d="100"/>
          <a:sy n="129" d="100"/>
        </p:scale>
        <p:origin x="216" y="120"/>
      </p:cViewPr>
      <p:guideLst>
        <p:guide orient="horz" pos="2160"/>
        <p:guide pos="2880"/>
      </p:guideLst>
    </p:cSldViewPr>
  </p:slideViewPr>
  <p:notesTextViewPr>
    <p:cViewPr>
      <p:scale>
        <a:sx n="100" d="100"/>
        <a:sy n="100" d="100"/>
      </p:scale>
      <p:origin x="0" y="0"/>
    </p:cViewPr>
  </p:notesTextViewPr>
  <p:sorterViewPr>
    <p:cViewPr>
      <p:scale>
        <a:sx n="70" d="100"/>
        <a:sy n="70" d="100"/>
      </p:scale>
      <p:origin x="0" y="0"/>
    </p:cViewPr>
  </p:sorterViewPr>
  <p:notesViewPr>
    <p:cSldViewPr>
      <p:cViewPr varScale="1">
        <p:scale>
          <a:sx n="64" d="100"/>
          <a:sy n="64" d="100"/>
        </p:scale>
        <p:origin x="-2862" y="-102"/>
      </p:cViewPr>
      <p:guideLst>
        <p:guide orient="horz" pos="2909"/>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594" name="Rectangle 2"/>
          <p:cNvSpPr>
            <a:spLocks noGrp="1" noChangeArrowheads="1"/>
          </p:cNvSpPr>
          <p:nvPr>
            <p:ph type="hdr" sz="quarter"/>
          </p:nvPr>
        </p:nvSpPr>
        <p:spPr bwMode="auto">
          <a:xfrm>
            <a:off x="0"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110595" name="Rectangle 3"/>
          <p:cNvSpPr>
            <a:spLocks noGrp="1" noChangeArrowheads="1"/>
          </p:cNvSpPr>
          <p:nvPr>
            <p:ph type="dt" sz="quarter" idx="1"/>
          </p:nvPr>
        </p:nvSpPr>
        <p:spPr bwMode="auto">
          <a:xfrm>
            <a:off x="3884613"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110596" name="Rectangle 4"/>
          <p:cNvSpPr>
            <a:spLocks noGrp="1" noChangeArrowheads="1"/>
          </p:cNvSpPr>
          <p:nvPr>
            <p:ph type="ftr" sz="quarter" idx="2"/>
          </p:nvPr>
        </p:nvSpPr>
        <p:spPr bwMode="auto">
          <a:xfrm>
            <a:off x="0"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110597" name="Rectangle 5"/>
          <p:cNvSpPr>
            <a:spLocks noGrp="1" noChangeArrowheads="1"/>
          </p:cNvSpPr>
          <p:nvPr>
            <p:ph type="sldNum" sz="quarter" idx="3"/>
          </p:nvPr>
        </p:nvSpPr>
        <p:spPr bwMode="auto">
          <a:xfrm>
            <a:off x="3884613"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DE6E843A-7C0B-40BB-817E-43D38A3659F9}" type="slidenum">
              <a:rPr lang="en-US" altLang="en-US"/>
              <a:pPr/>
              <a:t>‹#›</a:t>
            </a:fld>
            <a:endParaRPr lang="en-US" altLang="en-US"/>
          </a:p>
        </p:txBody>
      </p:sp>
    </p:spTree>
    <p:extLst>
      <p:ext uri="{BB962C8B-B14F-4D97-AF65-F5344CB8AC3E}">
        <p14:creationId xmlns:p14="http://schemas.microsoft.com/office/powerpoint/2010/main" val="5456370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4099" name="Rectangle 3"/>
          <p:cNvSpPr>
            <a:spLocks noGrp="1" noChangeArrowheads="1"/>
          </p:cNvSpPr>
          <p:nvPr>
            <p:ph type="dt" idx="1"/>
          </p:nvPr>
        </p:nvSpPr>
        <p:spPr bwMode="auto">
          <a:xfrm>
            <a:off x="3884613"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38916" name="Rectangle 4"/>
          <p:cNvSpPr>
            <a:spLocks noGrp="1" noRot="1" noChangeAspect="1" noChangeArrowheads="1" noTextEdit="1"/>
          </p:cNvSpPr>
          <p:nvPr>
            <p:ph type="sldImg" idx="2"/>
          </p:nvPr>
        </p:nvSpPr>
        <p:spPr bwMode="auto">
          <a:xfrm>
            <a:off x="1120775" y="692150"/>
            <a:ext cx="4618038" cy="3463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685800" y="4387850"/>
            <a:ext cx="5486400" cy="41560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4103" name="Rectangle 7"/>
          <p:cNvSpPr>
            <a:spLocks noGrp="1" noChangeArrowheads="1"/>
          </p:cNvSpPr>
          <p:nvPr>
            <p:ph type="sldNum" sz="quarter" idx="5"/>
          </p:nvPr>
        </p:nvSpPr>
        <p:spPr bwMode="auto">
          <a:xfrm>
            <a:off x="3884613"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32C2F4E6-FDB7-4C40-98FE-640A37F71BCF}" type="slidenum">
              <a:rPr lang="en-US" altLang="en-US"/>
              <a:pPr/>
              <a:t>‹#›</a:t>
            </a:fld>
            <a:endParaRPr lang="en-US" altLang="en-US"/>
          </a:p>
        </p:txBody>
      </p:sp>
    </p:spTree>
    <p:extLst>
      <p:ext uri="{BB962C8B-B14F-4D97-AF65-F5344CB8AC3E}">
        <p14:creationId xmlns:p14="http://schemas.microsoft.com/office/powerpoint/2010/main" val="426314569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419294BF-1E22-4D58-B666-4B8242B4B332}" type="slidenum">
              <a:rPr lang="en-US" altLang="en-US">
                <a:latin typeface="Arial" panose="020B0604020202020204" pitchFamily="34" charset="0"/>
              </a:rPr>
              <a:pPr eaLnBrk="1" hangingPunct="1"/>
              <a:t>2</a:t>
            </a:fld>
            <a:endParaRPr lang="en-US" altLang="en-US" dirty="0">
              <a:latin typeface="Arial" panose="020B0604020202020204" pitchFamily="34"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1931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E8B2E265-8D36-490E-9B73-D432BA65D448}" type="slidenum">
              <a:rPr lang="en-US" altLang="en-US" sz="1200">
                <a:latin typeface="Arial" panose="020B0604020202020204" pitchFamily="34" charset="0"/>
              </a:rPr>
              <a:pPr algn="r" eaLnBrk="1" hangingPunct="1"/>
              <a:t>11</a:t>
            </a:fld>
            <a:endParaRPr lang="en-US" altLang="en-US" sz="1200" dirty="0">
              <a:latin typeface="Arial" panose="020B0604020202020204" pitchFamily="34"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24061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C7E571F3-04D5-4AF2-94F1-4ED007F1EEB0}" type="slidenum">
              <a:rPr lang="en-US" altLang="en-US" sz="1200">
                <a:latin typeface="Arial" panose="020B0604020202020204" pitchFamily="34" charset="0"/>
              </a:rPr>
              <a:pPr algn="r" eaLnBrk="1" hangingPunct="1"/>
              <a:t>12</a:t>
            </a:fld>
            <a:endParaRPr lang="en-US" altLang="en-US" sz="1200" dirty="0">
              <a:latin typeface="Arial" panose="020B0604020202020204" pitchFamily="34"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62329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3C72A8F2-3007-4E69-9906-7384326839C5}" type="slidenum">
              <a:rPr lang="en-US" altLang="en-US">
                <a:latin typeface="Arial" panose="020B0604020202020204" pitchFamily="34" charset="0"/>
              </a:rPr>
              <a:pPr eaLnBrk="1" hangingPunct="1"/>
              <a:t>13</a:t>
            </a:fld>
            <a:endParaRPr lang="en-US" altLang="en-US" dirty="0">
              <a:latin typeface="Arial" panose="020B0604020202020204" pitchFamily="34"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89763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D95F75AD-2626-4C46-B0B3-E35166B51D1F}" type="slidenum">
              <a:rPr lang="en-US" altLang="en-US" sz="1200">
                <a:latin typeface="Arial" panose="020B0604020202020204" pitchFamily="34" charset="0"/>
              </a:rPr>
              <a:pPr algn="r" eaLnBrk="1" hangingPunct="1"/>
              <a:t>14</a:t>
            </a:fld>
            <a:endParaRPr lang="en-US" altLang="en-US" sz="1200" dirty="0">
              <a:latin typeface="Arial" panose="020B0604020202020204" pitchFamily="34"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01367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D95F75AD-2626-4C46-B0B3-E35166B51D1F}" type="slidenum">
              <a:rPr lang="en-US" altLang="en-US" sz="1200">
                <a:latin typeface="Arial" panose="020B0604020202020204" pitchFamily="34" charset="0"/>
              </a:rPr>
              <a:pPr algn="r" eaLnBrk="1" hangingPunct="1"/>
              <a:t>15</a:t>
            </a:fld>
            <a:endParaRPr lang="en-US" altLang="en-US" sz="1200" dirty="0">
              <a:latin typeface="Arial" panose="020B0604020202020204" pitchFamily="34"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93495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D95F75AD-2626-4C46-B0B3-E35166B51D1F}" type="slidenum">
              <a:rPr lang="en-US" altLang="en-US" sz="1200">
                <a:latin typeface="Arial" panose="020B0604020202020204" pitchFamily="34" charset="0"/>
              </a:rPr>
              <a:pPr algn="r" eaLnBrk="1" hangingPunct="1"/>
              <a:t>16</a:t>
            </a:fld>
            <a:endParaRPr lang="en-US" altLang="en-US" sz="1200" dirty="0">
              <a:latin typeface="Arial" panose="020B0604020202020204" pitchFamily="34"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23442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D95F75AD-2626-4C46-B0B3-E35166B51D1F}" type="slidenum">
              <a:rPr lang="en-US" altLang="en-US" sz="1200">
                <a:latin typeface="Arial" panose="020B0604020202020204" pitchFamily="34" charset="0"/>
              </a:rPr>
              <a:pPr algn="r" eaLnBrk="1" hangingPunct="1"/>
              <a:t>17</a:t>
            </a:fld>
            <a:endParaRPr lang="en-US" altLang="en-US" sz="1200" dirty="0">
              <a:latin typeface="Arial" panose="020B0604020202020204" pitchFamily="34"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5621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D95F75AD-2626-4C46-B0B3-E35166B51D1F}" type="slidenum">
              <a:rPr lang="en-US" altLang="en-US" sz="1200">
                <a:latin typeface="Arial" panose="020B0604020202020204" pitchFamily="34" charset="0"/>
              </a:rPr>
              <a:pPr algn="r" eaLnBrk="1" hangingPunct="1"/>
              <a:t>18</a:t>
            </a:fld>
            <a:endParaRPr lang="en-US" altLang="en-US" sz="1200" dirty="0">
              <a:latin typeface="Arial" panose="020B0604020202020204" pitchFamily="34"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16967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D95F75AD-2626-4C46-B0B3-E35166B51D1F}" type="slidenum">
              <a:rPr lang="en-US" altLang="en-US" sz="1200">
                <a:latin typeface="Arial" panose="020B0604020202020204" pitchFamily="34" charset="0"/>
              </a:rPr>
              <a:pPr algn="r" eaLnBrk="1" hangingPunct="1"/>
              <a:t>19</a:t>
            </a:fld>
            <a:endParaRPr lang="en-US" altLang="en-US" sz="1200" dirty="0">
              <a:latin typeface="Arial" panose="020B0604020202020204" pitchFamily="34"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08061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4511F539-79C1-4F16-8435-47794D0FB3FC}" type="slidenum">
              <a:rPr lang="en-US" altLang="en-US" sz="1200">
                <a:latin typeface="Arial" panose="020B0604020202020204" pitchFamily="34" charset="0"/>
              </a:rPr>
              <a:pPr algn="r" eaLnBrk="1" hangingPunct="1"/>
              <a:t>20</a:t>
            </a:fld>
            <a:endParaRPr lang="en-US" altLang="en-US" sz="1200" dirty="0">
              <a:latin typeface="Arial" panose="020B0604020202020204" pitchFamily="34"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7719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7780BDE4-4C05-4759-8107-2677220CE65A}" type="slidenum">
              <a:rPr lang="en-US" altLang="en-US">
                <a:latin typeface="Arial" panose="020B0604020202020204" pitchFamily="34" charset="0"/>
              </a:rPr>
              <a:pPr eaLnBrk="1" hangingPunct="1"/>
              <a:t>3</a:t>
            </a:fld>
            <a:endParaRPr lang="en-US" altLang="en-US" dirty="0">
              <a:latin typeface="Arial" panose="020B0604020202020204"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38175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FAAB257B-2530-467C-AFE5-28BD3252FFEB}" type="slidenum">
              <a:rPr lang="en-US" altLang="en-US">
                <a:latin typeface="Arial" panose="020B0604020202020204" pitchFamily="34" charset="0"/>
              </a:rPr>
              <a:pPr eaLnBrk="1" hangingPunct="1"/>
              <a:t>29</a:t>
            </a:fld>
            <a:endParaRPr lang="en-US" altLang="en-US" dirty="0">
              <a:latin typeface="Arial" panose="020B0604020202020204" pitchFamily="34"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44136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D60CDD8A-F9B1-42FE-BB4C-26FF6C12F139}" type="slidenum">
              <a:rPr lang="en-US" altLang="en-US" sz="1200">
                <a:latin typeface="Arial" panose="020B0604020202020204" pitchFamily="34" charset="0"/>
              </a:rPr>
              <a:pPr algn="r" eaLnBrk="1" hangingPunct="1"/>
              <a:t>30</a:t>
            </a:fld>
            <a:endParaRPr lang="en-US" altLang="en-US" sz="1200" dirty="0">
              <a:latin typeface="Arial" panose="020B0604020202020204"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63539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5F30ACFE-7668-4434-AC82-6E5EE0EC9684}" type="slidenum">
              <a:rPr lang="en-US" altLang="en-US" sz="1200">
                <a:latin typeface="Arial" panose="020B0604020202020204" pitchFamily="34" charset="0"/>
              </a:rPr>
              <a:pPr algn="r" eaLnBrk="1" hangingPunct="1"/>
              <a:t>31</a:t>
            </a:fld>
            <a:endParaRPr lang="en-US" altLang="en-US" sz="1200" dirty="0">
              <a:latin typeface="Arial" panose="020B0604020202020204"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81966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352B84B1-06EE-4E7E-A7DA-ECA3761DEF8D}" type="slidenum">
              <a:rPr lang="en-US" altLang="en-US">
                <a:latin typeface="Arial" panose="020B0604020202020204" pitchFamily="34" charset="0"/>
              </a:rPr>
              <a:pPr eaLnBrk="1" hangingPunct="1"/>
              <a:t>33</a:t>
            </a:fld>
            <a:endParaRPr lang="en-US" altLang="en-US">
              <a:latin typeface="Arial" panose="020B0604020202020204" pitchFamily="34"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81863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58B93A9A-B20D-44A0-9796-F98FF6A967EC}" type="slidenum">
              <a:rPr lang="en-US" altLang="en-US">
                <a:latin typeface="Arial" panose="020B0604020202020204" pitchFamily="34" charset="0"/>
              </a:rPr>
              <a:pPr eaLnBrk="1" hangingPunct="1"/>
              <a:t>34</a:t>
            </a:fld>
            <a:endParaRPr lang="en-US" altLang="en-US">
              <a:latin typeface="Arial" panose="020B0604020202020204" pitchFamily="34"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46829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5A883A68-F653-42E6-AA9B-1701E0661291}" type="slidenum">
              <a:rPr lang="en-US" altLang="en-US">
                <a:latin typeface="Arial" panose="020B0604020202020204" pitchFamily="34" charset="0"/>
              </a:rPr>
              <a:pPr eaLnBrk="1" hangingPunct="1"/>
              <a:t>35</a:t>
            </a:fld>
            <a:endParaRPr lang="en-US" altLang="en-US">
              <a:latin typeface="Arial" panose="020B0604020202020204" pitchFamily="34" charset="0"/>
            </a:endParaRPr>
          </a:p>
        </p:txBody>
      </p:sp>
    </p:spTree>
    <p:extLst>
      <p:ext uri="{BB962C8B-B14F-4D97-AF65-F5344CB8AC3E}">
        <p14:creationId xmlns:p14="http://schemas.microsoft.com/office/powerpoint/2010/main" val="3935741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604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B3849DE1-0499-4B8E-955B-A235CEA21040}" type="slidenum">
              <a:rPr lang="en-US" altLang="en-US">
                <a:latin typeface="Arial" panose="020B0604020202020204" pitchFamily="34" charset="0"/>
              </a:rPr>
              <a:pPr eaLnBrk="1" hangingPunct="1"/>
              <a:t>36</a:t>
            </a:fld>
            <a:endParaRPr lang="en-US" altLang="en-US">
              <a:latin typeface="Arial" panose="020B0604020202020204" pitchFamily="34" charset="0"/>
            </a:endParaRPr>
          </a:p>
        </p:txBody>
      </p:sp>
    </p:spTree>
    <p:extLst>
      <p:ext uri="{BB962C8B-B14F-4D97-AF65-F5344CB8AC3E}">
        <p14:creationId xmlns:p14="http://schemas.microsoft.com/office/powerpoint/2010/main" val="37664485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614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AFC1ACB0-E6A3-4C87-AA90-87D39D15FF83}" type="slidenum">
              <a:rPr lang="en-US" altLang="en-US">
                <a:latin typeface="Arial" panose="020B0604020202020204" pitchFamily="34" charset="0"/>
              </a:rPr>
              <a:pPr eaLnBrk="1" hangingPunct="1"/>
              <a:t>37</a:t>
            </a:fld>
            <a:endParaRPr lang="en-US" altLang="en-US">
              <a:latin typeface="Arial" panose="020B0604020202020204" pitchFamily="34" charset="0"/>
            </a:endParaRPr>
          </a:p>
        </p:txBody>
      </p:sp>
    </p:spTree>
    <p:extLst>
      <p:ext uri="{BB962C8B-B14F-4D97-AF65-F5344CB8AC3E}">
        <p14:creationId xmlns:p14="http://schemas.microsoft.com/office/powerpoint/2010/main" val="18775428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624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34CF7BFB-E240-4AF7-96CA-B2A495FE1DD9}" type="slidenum">
              <a:rPr lang="en-US" altLang="en-US">
                <a:latin typeface="Arial" panose="020B0604020202020204" pitchFamily="34" charset="0"/>
              </a:rPr>
              <a:pPr eaLnBrk="1" hangingPunct="1"/>
              <a:t>38</a:t>
            </a:fld>
            <a:endParaRPr lang="en-US" altLang="en-US">
              <a:latin typeface="Arial" panose="020B0604020202020204" pitchFamily="34" charset="0"/>
            </a:endParaRPr>
          </a:p>
        </p:txBody>
      </p:sp>
    </p:spTree>
    <p:extLst>
      <p:ext uri="{BB962C8B-B14F-4D97-AF65-F5344CB8AC3E}">
        <p14:creationId xmlns:p14="http://schemas.microsoft.com/office/powerpoint/2010/main" val="10521984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8D69D7D9-A608-4A5B-81C2-2312B6C2BBED}" type="slidenum">
              <a:rPr lang="en-US" altLang="en-US">
                <a:latin typeface="Arial" panose="020B0604020202020204" pitchFamily="34" charset="0"/>
              </a:rPr>
              <a:pPr eaLnBrk="1" hangingPunct="1"/>
              <a:t>39</a:t>
            </a:fld>
            <a:endParaRPr lang="en-US" altLang="en-US">
              <a:latin typeface="Arial" panose="020B0604020202020204" pitchFamily="34" charset="0"/>
            </a:endParaRPr>
          </a:p>
        </p:txBody>
      </p:sp>
    </p:spTree>
    <p:extLst>
      <p:ext uri="{BB962C8B-B14F-4D97-AF65-F5344CB8AC3E}">
        <p14:creationId xmlns:p14="http://schemas.microsoft.com/office/powerpoint/2010/main" val="3276486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0983B79B-C0EF-4B5E-9DFC-C85BF838FF07}" type="slidenum">
              <a:rPr lang="en-US" altLang="en-US">
                <a:latin typeface="Arial" panose="020B0604020202020204" pitchFamily="34" charset="0"/>
              </a:rPr>
              <a:pPr eaLnBrk="1" hangingPunct="1"/>
              <a:t>4</a:t>
            </a:fld>
            <a:endParaRPr lang="en-US" altLang="en-US" dirty="0">
              <a:latin typeface="Arial" panose="020B0604020202020204" pitchFamily="34"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64249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645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EFBC1CA7-ED2D-4563-84D7-6CB9B458BB54}" type="slidenum">
              <a:rPr lang="en-US" altLang="en-US">
                <a:latin typeface="Arial" panose="020B0604020202020204" pitchFamily="34" charset="0"/>
              </a:rPr>
              <a:pPr eaLnBrk="1" hangingPunct="1"/>
              <a:t>40</a:t>
            </a:fld>
            <a:endParaRPr lang="en-US" altLang="en-US">
              <a:latin typeface="Arial" panose="020B0604020202020204" pitchFamily="34" charset="0"/>
            </a:endParaRPr>
          </a:p>
        </p:txBody>
      </p:sp>
    </p:spTree>
    <p:extLst>
      <p:ext uri="{BB962C8B-B14F-4D97-AF65-F5344CB8AC3E}">
        <p14:creationId xmlns:p14="http://schemas.microsoft.com/office/powerpoint/2010/main" val="19299861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655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26883F58-2955-48FF-9A4A-7E07E32CE466}" type="slidenum">
              <a:rPr lang="en-US" altLang="en-US">
                <a:latin typeface="Arial" panose="020B0604020202020204" pitchFamily="34" charset="0"/>
              </a:rPr>
              <a:pPr eaLnBrk="1" hangingPunct="1"/>
              <a:t>41</a:t>
            </a:fld>
            <a:endParaRPr lang="en-US" altLang="en-US">
              <a:latin typeface="Arial" panose="020B0604020202020204" pitchFamily="34" charset="0"/>
            </a:endParaRPr>
          </a:p>
        </p:txBody>
      </p:sp>
    </p:spTree>
    <p:extLst>
      <p:ext uri="{BB962C8B-B14F-4D97-AF65-F5344CB8AC3E}">
        <p14:creationId xmlns:p14="http://schemas.microsoft.com/office/powerpoint/2010/main" val="27409697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665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CF2AA1DF-266D-4B8C-8C1B-9CB040783A16}" type="slidenum">
              <a:rPr lang="en-US" altLang="en-US">
                <a:latin typeface="Arial" panose="020B0604020202020204" pitchFamily="34" charset="0"/>
              </a:rPr>
              <a:pPr eaLnBrk="1" hangingPunct="1"/>
              <a:t>42</a:t>
            </a:fld>
            <a:endParaRPr lang="en-US" altLang="en-US">
              <a:latin typeface="Arial" panose="020B0604020202020204" pitchFamily="34" charset="0"/>
            </a:endParaRPr>
          </a:p>
        </p:txBody>
      </p:sp>
    </p:spTree>
    <p:extLst>
      <p:ext uri="{BB962C8B-B14F-4D97-AF65-F5344CB8AC3E}">
        <p14:creationId xmlns:p14="http://schemas.microsoft.com/office/powerpoint/2010/main" val="32810027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67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417A4331-1820-43EB-9846-2AB20A1C23F0}" type="slidenum">
              <a:rPr lang="en-US" altLang="en-US">
                <a:latin typeface="Arial" panose="020B0604020202020204" pitchFamily="34" charset="0"/>
              </a:rPr>
              <a:pPr eaLnBrk="1" hangingPunct="1"/>
              <a:t>43</a:t>
            </a:fld>
            <a:endParaRPr lang="en-US" altLang="en-US">
              <a:latin typeface="Arial" panose="020B0604020202020204" pitchFamily="34" charset="0"/>
            </a:endParaRPr>
          </a:p>
        </p:txBody>
      </p:sp>
    </p:spTree>
    <p:extLst>
      <p:ext uri="{BB962C8B-B14F-4D97-AF65-F5344CB8AC3E}">
        <p14:creationId xmlns:p14="http://schemas.microsoft.com/office/powerpoint/2010/main" val="39792364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E5868457-AAC6-463A-A499-0EEB3A1B449E}" type="slidenum">
              <a:rPr lang="en-US" altLang="en-US">
                <a:latin typeface="Arial" panose="020B0604020202020204" pitchFamily="34" charset="0"/>
              </a:rPr>
              <a:pPr eaLnBrk="1" hangingPunct="1"/>
              <a:t>44</a:t>
            </a:fld>
            <a:endParaRPr lang="en-US" altLang="en-US">
              <a:latin typeface="Arial" panose="020B0604020202020204" pitchFamily="34"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4913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2D8CBF02-318B-40FD-9B3A-776CC070C25C}" type="slidenum">
              <a:rPr lang="en-US" altLang="en-US">
                <a:latin typeface="Arial" panose="020B0604020202020204" pitchFamily="34" charset="0"/>
              </a:rPr>
              <a:pPr eaLnBrk="1" hangingPunct="1"/>
              <a:t>5</a:t>
            </a:fld>
            <a:endParaRPr lang="en-US" altLang="en-US" dirty="0">
              <a:latin typeface="Arial" panose="020B0604020202020204"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1969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1A20EE6D-6923-48FA-83B9-03708F8C2A9B}" type="slidenum">
              <a:rPr lang="en-US" altLang="en-US">
                <a:latin typeface="Arial" panose="020B0604020202020204" pitchFamily="34" charset="0"/>
              </a:rPr>
              <a:pPr eaLnBrk="1" hangingPunct="1"/>
              <a:t>6</a:t>
            </a:fld>
            <a:endParaRPr lang="en-US" altLang="en-US" dirty="0">
              <a:latin typeface="Arial" panose="020B0604020202020204" pitchFamily="34"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12987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1FA1C976-BAFE-4E55-9567-E943D628235B}" type="slidenum">
              <a:rPr lang="en-US" altLang="en-US">
                <a:latin typeface="Arial" panose="020B0604020202020204" pitchFamily="34" charset="0"/>
              </a:rPr>
              <a:pPr eaLnBrk="1" hangingPunct="1"/>
              <a:t>7</a:t>
            </a:fld>
            <a:endParaRPr lang="en-US" altLang="en-US" dirty="0">
              <a:latin typeface="Arial" panose="020B0604020202020204" pitchFamily="34"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50074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1604AABE-8282-4817-A287-1C226AF7F8E3}" type="slidenum">
              <a:rPr lang="en-US" altLang="en-US" sz="1200">
                <a:latin typeface="Arial" panose="020B0604020202020204" pitchFamily="34" charset="0"/>
              </a:rPr>
              <a:pPr algn="r" eaLnBrk="1" hangingPunct="1"/>
              <a:t>8</a:t>
            </a:fld>
            <a:endParaRPr lang="en-US" altLang="en-US" sz="1200" dirty="0">
              <a:latin typeface="Arial" panose="020B0604020202020204" pitchFamily="34"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5851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AD562072-07F7-46C9-9344-AA9FD640A429}" type="slidenum">
              <a:rPr lang="en-US" altLang="en-US" sz="1200">
                <a:latin typeface="Arial" panose="020B0604020202020204" pitchFamily="34" charset="0"/>
              </a:rPr>
              <a:pPr algn="r" eaLnBrk="1" hangingPunct="1"/>
              <a:t>9</a:t>
            </a:fld>
            <a:endParaRPr lang="en-US" altLang="en-US" sz="1200" dirty="0">
              <a:latin typeface="Arial" panose="020B0604020202020204" pitchFamily="34"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22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427C6265-A45F-426B-BBBE-337CA338EB59}" type="slidenum">
              <a:rPr lang="en-US" altLang="en-US" sz="1200">
                <a:latin typeface="Arial" panose="020B0604020202020204" pitchFamily="34" charset="0"/>
              </a:rPr>
              <a:pPr algn="r" eaLnBrk="1" hangingPunct="1"/>
              <a:t>10</a:t>
            </a:fld>
            <a:endParaRPr lang="en-US" altLang="en-US" sz="1200" dirty="0">
              <a:latin typeface="Arial" panose="020B0604020202020204" pitchFamily="34"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837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es-PR">
                  <a:cs typeface="Arial" charset="0"/>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es-PR">
                  <a:cs typeface="Arial" charset="0"/>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es-PR">
                <a:cs typeface="Arial" charset="0"/>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es-PR">
                <a:cs typeface="Arial" charset="0"/>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sp>
        <p:nvSpPr>
          <p:cNvPr id="57356"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5735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fld id="{E35B1E99-3ACC-4FE0-91DA-EB2E8272355B}" type="slidenum">
              <a:rPr lang="en-US" altLang="en-US"/>
              <a:pPr/>
              <a:t>‹#›</a:t>
            </a:fld>
            <a:endParaRPr lang="en-US" altLang="en-US"/>
          </a:p>
        </p:txBody>
      </p:sp>
    </p:spTree>
    <p:extLst>
      <p:ext uri="{BB962C8B-B14F-4D97-AF65-F5344CB8AC3E}">
        <p14:creationId xmlns:p14="http://schemas.microsoft.com/office/powerpoint/2010/main" val="677826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A5073FA4-18E1-456F-A1DA-DBD5BBD41226}" type="slidenum">
              <a:rPr lang="en-US" altLang="en-US"/>
              <a:pPr/>
              <a:t>‹#›</a:t>
            </a:fld>
            <a:endParaRPr lang="en-US" altLang="en-US"/>
          </a:p>
        </p:txBody>
      </p:sp>
    </p:spTree>
    <p:extLst>
      <p:ext uri="{BB962C8B-B14F-4D97-AF65-F5344CB8AC3E}">
        <p14:creationId xmlns:p14="http://schemas.microsoft.com/office/powerpoint/2010/main" val="2785710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s-PR"/>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E370D717-5744-4AB3-B572-9F54C70171F2}" type="slidenum">
              <a:rPr lang="en-US" altLang="en-US"/>
              <a:pPr/>
              <a:t>‹#›</a:t>
            </a:fld>
            <a:endParaRPr lang="en-US" altLang="en-US"/>
          </a:p>
        </p:txBody>
      </p:sp>
    </p:spTree>
    <p:extLst>
      <p:ext uri="{BB962C8B-B14F-4D97-AF65-F5344CB8AC3E}">
        <p14:creationId xmlns:p14="http://schemas.microsoft.com/office/powerpoint/2010/main" val="2125124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497D8534-2C45-4377-A35D-8EFCD5A19FAE}" type="slidenum">
              <a:rPr lang="en-US" altLang="en-US"/>
              <a:pPr/>
              <a:t>‹#›</a:t>
            </a:fld>
            <a:endParaRPr lang="en-US" altLang="en-US"/>
          </a:p>
        </p:txBody>
      </p:sp>
    </p:spTree>
    <p:extLst>
      <p:ext uri="{BB962C8B-B14F-4D97-AF65-F5344CB8AC3E}">
        <p14:creationId xmlns:p14="http://schemas.microsoft.com/office/powerpoint/2010/main" val="696342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s-P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s-P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E1E1943B-CCAA-4B6D-B598-39E3E70F21C5}" type="slidenum">
              <a:rPr lang="en-US" altLang="en-US"/>
              <a:pPr/>
              <a:t>‹#›</a:t>
            </a:fld>
            <a:endParaRPr lang="en-US" altLang="en-US"/>
          </a:p>
        </p:txBody>
      </p:sp>
    </p:spTree>
    <p:extLst>
      <p:ext uri="{BB962C8B-B14F-4D97-AF65-F5344CB8AC3E}">
        <p14:creationId xmlns:p14="http://schemas.microsoft.com/office/powerpoint/2010/main" val="2914316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2CA32C57-7B78-4FD8-8584-7EEBD00B2640}" type="slidenum">
              <a:rPr lang="en-US" altLang="en-US"/>
              <a:pPr/>
              <a:t>‹#›</a:t>
            </a:fld>
            <a:endParaRPr lang="en-US" altLang="en-US"/>
          </a:p>
        </p:txBody>
      </p:sp>
    </p:spTree>
    <p:extLst>
      <p:ext uri="{BB962C8B-B14F-4D97-AF65-F5344CB8AC3E}">
        <p14:creationId xmlns:p14="http://schemas.microsoft.com/office/powerpoint/2010/main" val="2054695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s-P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F229B78C-3E19-4C6E-80B3-FB64F5E0C19E}" type="slidenum">
              <a:rPr lang="en-US" altLang="en-US"/>
              <a:pPr/>
              <a:t>‹#›</a:t>
            </a:fld>
            <a:endParaRPr lang="en-US" altLang="en-US"/>
          </a:p>
        </p:txBody>
      </p:sp>
    </p:spTree>
    <p:extLst>
      <p:ext uri="{BB962C8B-B14F-4D97-AF65-F5344CB8AC3E}">
        <p14:creationId xmlns:p14="http://schemas.microsoft.com/office/powerpoint/2010/main" val="32034579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F565F2E5-1BC8-4D41-A7A2-513441173995}" type="slidenum">
              <a:rPr lang="en-US" altLang="en-US"/>
              <a:pPr/>
              <a:t>‹#›</a:t>
            </a:fld>
            <a:endParaRPr lang="en-US" altLang="en-US"/>
          </a:p>
        </p:txBody>
      </p:sp>
    </p:spTree>
    <p:extLst>
      <p:ext uri="{BB962C8B-B14F-4D97-AF65-F5344CB8AC3E}">
        <p14:creationId xmlns:p14="http://schemas.microsoft.com/office/powerpoint/2010/main" val="17625137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s-P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E85A0B1A-B464-4B1C-8DCF-5B5D5909E26E}" type="slidenum">
              <a:rPr lang="en-US" altLang="en-US"/>
              <a:pPr/>
              <a:t>‹#›</a:t>
            </a:fld>
            <a:endParaRPr lang="en-US" altLang="en-US"/>
          </a:p>
        </p:txBody>
      </p:sp>
    </p:spTree>
    <p:extLst>
      <p:ext uri="{BB962C8B-B14F-4D97-AF65-F5344CB8AC3E}">
        <p14:creationId xmlns:p14="http://schemas.microsoft.com/office/powerpoint/2010/main" val="16546898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6CFD4AFC-D290-4E05-910E-27EED9612B54}" type="slidenum">
              <a:rPr lang="en-US" altLang="en-US"/>
              <a:pPr/>
              <a:t>‹#›</a:t>
            </a:fld>
            <a:endParaRPr lang="en-US" altLang="en-US"/>
          </a:p>
        </p:txBody>
      </p:sp>
    </p:spTree>
    <p:extLst>
      <p:ext uri="{BB962C8B-B14F-4D97-AF65-F5344CB8AC3E}">
        <p14:creationId xmlns:p14="http://schemas.microsoft.com/office/powerpoint/2010/main" val="25581286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176B496E-C0A5-4213-948B-C7F4F3993439}" type="slidenum">
              <a:rPr lang="en-US" altLang="en-US"/>
              <a:pPr/>
              <a:t>‹#›</a:t>
            </a:fld>
            <a:endParaRPr lang="en-US" altLang="en-US"/>
          </a:p>
        </p:txBody>
      </p:sp>
    </p:spTree>
    <p:extLst>
      <p:ext uri="{BB962C8B-B14F-4D97-AF65-F5344CB8AC3E}">
        <p14:creationId xmlns:p14="http://schemas.microsoft.com/office/powerpoint/2010/main" val="3947512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377C2CFA-F408-4FF5-93A1-B0890CB7E5B0}" type="slidenum">
              <a:rPr lang="en-US" altLang="en-US"/>
              <a:pPr/>
              <a:t>‹#›</a:t>
            </a:fld>
            <a:endParaRPr lang="en-US" altLang="en-US"/>
          </a:p>
        </p:txBody>
      </p:sp>
    </p:spTree>
    <p:extLst>
      <p:ext uri="{BB962C8B-B14F-4D97-AF65-F5344CB8AC3E}">
        <p14:creationId xmlns:p14="http://schemas.microsoft.com/office/powerpoint/2010/main" val="16695793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s-P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144BEBF7-2293-44ED-A9F8-D0DFD651E8C1}" type="slidenum">
              <a:rPr lang="en-US" altLang="en-US"/>
              <a:pPr/>
              <a:t>‹#›</a:t>
            </a:fld>
            <a:endParaRPr lang="en-US" altLang="en-US"/>
          </a:p>
        </p:txBody>
      </p:sp>
    </p:spTree>
    <p:extLst>
      <p:ext uri="{BB962C8B-B14F-4D97-AF65-F5344CB8AC3E}">
        <p14:creationId xmlns:p14="http://schemas.microsoft.com/office/powerpoint/2010/main" val="16564894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s-P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P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654A0B23-0CDA-4C4F-946E-E9BF3AA6B93B}" type="slidenum">
              <a:rPr lang="en-US" altLang="en-US"/>
              <a:pPr/>
              <a:t>‹#›</a:t>
            </a:fld>
            <a:endParaRPr lang="en-US" altLang="en-US"/>
          </a:p>
        </p:txBody>
      </p:sp>
    </p:spTree>
    <p:extLst>
      <p:ext uri="{BB962C8B-B14F-4D97-AF65-F5344CB8AC3E}">
        <p14:creationId xmlns:p14="http://schemas.microsoft.com/office/powerpoint/2010/main" val="28583608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556BEA6B-ABD7-48DD-AB8B-17F6305BFDF2}" type="slidenum">
              <a:rPr lang="en-US" altLang="en-US"/>
              <a:pPr/>
              <a:t>‹#›</a:t>
            </a:fld>
            <a:endParaRPr lang="en-US" altLang="en-US"/>
          </a:p>
        </p:txBody>
      </p:sp>
    </p:spTree>
    <p:extLst>
      <p:ext uri="{BB962C8B-B14F-4D97-AF65-F5344CB8AC3E}">
        <p14:creationId xmlns:p14="http://schemas.microsoft.com/office/powerpoint/2010/main" val="34902611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s-P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5BDA99E5-97A2-45BF-9088-9EBCDC18580C}" type="slidenum">
              <a:rPr lang="en-US" altLang="en-US"/>
              <a:pPr/>
              <a:t>‹#›</a:t>
            </a:fld>
            <a:endParaRPr lang="en-US" altLang="en-US"/>
          </a:p>
        </p:txBody>
      </p:sp>
    </p:spTree>
    <p:extLst>
      <p:ext uri="{BB962C8B-B14F-4D97-AF65-F5344CB8AC3E}">
        <p14:creationId xmlns:p14="http://schemas.microsoft.com/office/powerpoint/2010/main" val="2648711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s-P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A190A816-5FA9-41AB-97AB-04EA4027DD03}" type="slidenum">
              <a:rPr lang="en-US" altLang="en-US"/>
              <a:pPr/>
              <a:t>‹#›</a:t>
            </a:fld>
            <a:endParaRPr lang="en-US" altLang="en-US"/>
          </a:p>
        </p:txBody>
      </p:sp>
    </p:spTree>
    <p:extLst>
      <p:ext uri="{BB962C8B-B14F-4D97-AF65-F5344CB8AC3E}">
        <p14:creationId xmlns:p14="http://schemas.microsoft.com/office/powerpoint/2010/main" val="2219693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92FEF3D8-BF8A-4F0F-B9AF-1F226825039D}" type="slidenum">
              <a:rPr lang="en-US" altLang="en-US"/>
              <a:pPr/>
              <a:t>‹#›</a:t>
            </a:fld>
            <a:endParaRPr lang="en-US" altLang="en-US"/>
          </a:p>
        </p:txBody>
      </p:sp>
    </p:spTree>
    <p:extLst>
      <p:ext uri="{BB962C8B-B14F-4D97-AF65-F5344CB8AC3E}">
        <p14:creationId xmlns:p14="http://schemas.microsoft.com/office/powerpoint/2010/main" val="3141408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s-P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fld id="{AB5233C3-1386-4760-828D-D027CE33A867}" type="slidenum">
              <a:rPr lang="en-US" altLang="en-US"/>
              <a:pPr/>
              <a:t>‹#›</a:t>
            </a:fld>
            <a:endParaRPr lang="en-US" altLang="en-US"/>
          </a:p>
        </p:txBody>
      </p:sp>
    </p:spTree>
    <p:extLst>
      <p:ext uri="{BB962C8B-B14F-4D97-AF65-F5344CB8AC3E}">
        <p14:creationId xmlns:p14="http://schemas.microsoft.com/office/powerpoint/2010/main" val="1355511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fld id="{4019BF0C-7712-4EE2-A09C-1F8BEE1F6EC6}" type="slidenum">
              <a:rPr lang="en-US" altLang="en-US"/>
              <a:pPr/>
              <a:t>‹#›</a:t>
            </a:fld>
            <a:endParaRPr lang="en-US" altLang="en-US"/>
          </a:p>
        </p:txBody>
      </p:sp>
    </p:spTree>
    <p:extLst>
      <p:ext uri="{BB962C8B-B14F-4D97-AF65-F5344CB8AC3E}">
        <p14:creationId xmlns:p14="http://schemas.microsoft.com/office/powerpoint/2010/main" val="1143195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fld id="{E5229FA4-53A7-44F9-84E6-41E00CAD6A2F}" type="slidenum">
              <a:rPr lang="en-US" altLang="en-US"/>
              <a:pPr/>
              <a:t>‹#›</a:t>
            </a:fld>
            <a:endParaRPr lang="en-US" altLang="en-US"/>
          </a:p>
        </p:txBody>
      </p:sp>
    </p:spTree>
    <p:extLst>
      <p:ext uri="{BB962C8B-B14F-4D97-AF65-F5344CB8AC3E}">
        <p14:creationId xmlns:p14="http://schemas.microsoft.com/office/powerpoint/2010/main" val="123339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s-P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1EE512D5-967E-49CB-9FCC-6C0CDF8277BB}" type="slidenum">
              <a:rPr lang="en-US" altLang="en-US"/>
              <a:pPr/>
              <a:t>‹#›</a:t>
            </a:fld>
            <a:endParaRPr lang="en-US" altLang="en-US"/>
          </a:p>
        </p:txBody>
      </p:sp>
    </p:spTree>
    <p:extLst>
      <p:ext uri="{BB962C8B-B14F-4D97-AF65-F5344CB8AC3E}">
        <p14:creationId xmlns:p14="http://schemas.microsoft.com/office/powerpoint/2010/main" val="3040412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s-P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P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3A484371-159B-4958-8177-8328AB9E5031}" type="slidenum">
              <a:rPr lang="en-US" altLang="en-US"/>
              <a:pPr/>
              <a:t>‹#›</a:t>
            </a:fld>
            <a:endParaRPr lang="en-US" altLang="en-US"/>
          </a:p>
        </p:txBody>
      </p:sp>
    </p:spTree>
    <p:extLst>
      <p:ext uri="{BB962C8B-B14F-4D97-AF65-F5344CB8AC3E}">
        <p14:creationId xmlns:p14="http://schemas.microsoft.com/office/powerpoint/2010/main" val="1215342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defRPr/>
            </a:pPr>
            <a:endParaRPr kumimoji="1" lang="es-PR" sz="2400">
              <a:cs typeface="Arial" charset="0"/>
            </a:endParaRPr>
          </a:p>
        </p:txBody>
      </p:sp>
      <p:sp>
        <p:nvSpPr>
          <p:cNvPr id="56323"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4"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defRPr/>
            </a:pPr>
            <a:endParaRPr kumimoji="1" lang="es-PR" sz="2400">
              <a:cs typeface="Arial" charset="0"/>
            </a:endParaRPr>
          </a:p>
        </p:txBody>
      </p:sp>
      <p:sp>
        <p:nvSpPr>
          <p:cNvPr id="56325"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6"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7"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defRPr/>
            </a:pPr>
            <a:endParaRPr kumimoji="1" lang="es-PR" sz="2400">
              <a:cs typeface="Arial" charset="0"/>
            </a:endParaRPr>
          </a:p>
        </p:txBody>
      </p:sp>
      <p:sp>
        <p:nvSpPr>
          <p:cNvPr id="56328"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1033" name="Rectangle 9"/>
          <p:cNvSpPr>
            <a:spLocks noGrp="1" noChangeArrowheads="1"/>
          </p:cNvSpPr>
          <p:nvPr>
            <p:ph type="title"/>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56331"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cs typeface="Arial" charset="0"/>
              </a:defRPr>
            </a:lvl1pPr>
          </a:lstStyle>
          <a:p>
            <a:pPr>
              <a:defRPr/>
            </a:pPr>
            <a:endParaRPr lang="en-US"/>
          </a:p>
        </p:txBody>
      </p:sp>
      <p:sp>
        <p:nvSpPr>
          <p:cNvPr id="5633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cs typeface="Arial" charset="0"/>
              </a:defRPr>
            </a:lvl1pPr>
          </a:lstStyle>
          <a:p>
            <a:pPr>
              <a:defRPr/>
            </a:pPr>
            <a:endParaRPr lang="en-US"/>
          </a:p>
        </p:txBody>
      </p:sp>
      <p:sp>
        <p:nvSpPr>
          <p:cNvPr id="56333"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B6CF3CD2-4242-421E-82CC-C6F9504C09D1}"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73"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cs typeface="Arial" charset="0"/>
        </a:defRPr>
      </a:lvl2pPr>
      <a:lvl3pPr algn="l" rtl="0" eaLnBrk="0" fontAlgn="base" hangingPunct="0">
        <a:spcBef>
          <a:spcPct val="0"/>
        </a:spcBef>
        <a:spcAft>
          <a:spcPct val="0"/>
        </a:spcAft>
        <a:defRPr sz="4400">
          <a:solidFill>
            <a:schemeClr val="tx2"/>
          </a:solidFill>
          <a:latin typeface="Tahoma" pitchFamily="34" charset="0"/>
          <a:cs typeface="Arial" charset="0"/>
        </a:defRPr>
      </a:lvl3pPr>
      <a:lvl4pPr algn="l" rtl="0" eaLnBrk="0" fontAlgn="base" hangingPunct="0">
        <a:spcBef>
          <a:spcPct val="0"/>
        </a:spcBef>
        <a:spcAft>
          <a:spcPct val="0"/>
        </a:spcAft>
        <a:defRPr sz="4400">
          <a:solidFill>
            <a:schemeClr val="tx2"/>
          </a:solidFill>
          <a:latin typeface="Tahoma" pitchFamily="34" charset="0"/>
          <a:cs typeface="Arial" charset="0"/>
        </a:defRPr>
      </a:lvl4pPr>
      <a:lvl5pPr algn="l" rtl="0" eaLnBrk="0" fontAlgn="base" hangingPunct="0">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s-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40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cs typeface="Arial" charset="0"/>
              </a:defRPr>
            </a:lvl1pPr>
          </a:lstStyle>
          <a:p>
            <a:pPr>
              <a:defRPr/>
            </a:pPr>
            <a:endParaRPr lang="en-US"/>
          </a:p>
        </p:txBody>
      </p:sp>
      <p:sp>
        <p:nvSpPr>
          <p:cNvPr id="10240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cs typeface="Arial" charset="0"/>
              </a:defRPr>
            </a:lvl1pPr>
          </a:lstStyle>
          <a:p>
            <a:pPr>
              <a:defRPr/>
            </a:pPr>
            <a:endParaRPr lang="en-US"/>
          </a:p>
        </p:txBody>
      </p:sp>
      <p:sp>
        <p:nvSpPr>
          <p:cNvPr id="10240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anose="020B0604020202020204" pitchFamily="34" charset="0"/>
              </a:defRPr>
            </a:lvl1pPr>
          </a:lstStyle>
          <a:p>
            <a:fld id="{881CB8B0-BA79-4443-9518-C1213E1A456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s-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34.xml"/><Relationship Id="rId1" Type="http://schemas.openxmlformats.org/officeDocument/2006/relationships/slideLayout" Target="../slideLayouts/slideLayout19.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49508" name="Rectangle 4"/>
          <p:cNvSpPr>
            <a:spLocks noGrp="1" noChangeArrowheads="1"/>
          </p:cNvSpPr>
          <p:nvPr>
            <p:ph type="ctrTitle" idx="4294967295"/>
          </p:nvPr>
        </p:nvSpPr>
        <p:spPr>
          <a:xfrm>
            <a:off x="-76200" y="366712"/>
            <a:ext cx="3886200" cy="838200"/>
          </a:xfrm>
          <a:noFill/>
        </p:spPr>
        <p:txBody>
          <a:bodyPr anchor="ctr" anchorCtr="1"/>
          <a:lstStyle/>
          <a:p>
            <a:pPr algn="ctr"/>
            <a:r>
              <a:rPr lang="es-PR" altLang="en-US" dirty="0" smtClean="0">
                <a:solidFill>
                  <a:schemeClr val="bg1"/>
                </a:solidFill>
              </a:rPr>
              <a:t>Unidad 4:  Un Reino Único</a:t>
            </a:r>
            <a:endParaRPr lang="en-US" altLang="en-US" dirty="0" smtClean="0">
              <a:solidFill>
                <a:schemeClr val="bg1"/>
              </a:solidFill>
            </a:endParaRPr>
          </a:p>
        </p:txBody>
      </p:sp>
      <p:sp>
        <p:nvSpPr>
          <p:cNvPr id="149509" name="Rectangle 5"/>
          <p:cNvSpPr>
            <a:spLocks noGrp="1" noChangeArrowheads="1"/>
          </p:cNvSpPr>
          <p:nvPr>
            <p:ph type="subTitle" idx="4294967295"/>
          </p:nvPr>
        </p:nvSpPr>
        <p:spPr>
          <a:xfrm>
            <a:off x="0" y="1831975"/>
            <a:ext cx="3886200" cy="2209800"/>
          </a:xfrm>
          <a:noFill/>
        </p:spPr>
        <p:txBody>
          <a:bodyPr/>
          <a:lstStyle/>
          <a:p>
            <a:pPr marL="0" indent="0" algn="ctr">
              <a:buFont typeface="Wingdings" panose="05000000000000000000" pitchFamily="2" charset="2"/>
              <a:buNone/>
              <a:defRPr/>
            </a:pPr>
            <a:r>
              <a:rPr lang="es-PR" sz="3600" dirty="0" smtClean="0">
                <a:solidFill>
                  <a:schemeClr val="bg1"/>
                </a:solidFill>
                <a:effectLst>
                  <a:outerShdw blurRad="38100" dist="38100" dir="2700000" algn="tl">
                    <a:srgbClr val="000000"/>
                  </a:outerShdw>
                </a:effectLst>
              </a:rPr>
              <a:t>Estudio 43: El Servicio en el Reino</a:t>
            </a:r>
            <a:r>
              <a:rPr lang="es-PR" sz="3600" dirty="0" smtClean="0"/>
              <a:t> </a:t>
            </a:r>
          </a:p>
          <a:p>
            <a:pPr marL="0" indent="0" algn="ctr">
              <a:buFont typeface="Wingdings" panose="05000000000000000000" pitchFamily="2" charset="2"/>
              <a:buNone/>
              <a:defRPr/>
            </a:pPr>
            <a:r>
              <a:rPr lang="es-PR" dirty="0" smtClean="0">
                <a:solidFill>
                  <a:schemeClr val="bg1"/>
                </a:solidFill>
              </a:rPr>
              <a:t>15 </a:t>
            </a:r>
            <a:r>
              <a:rPr lang="es-PR" dirty="0" smtClean="0">
                <a:solidFill>
                  <a:schemeClr val="bg1"/>
                </a:solidFill>
              </a:rPr>
              <a:t>de noviembre de 2016</a:t>
            </a:r>
          </a:p>
        </p:txBody>
      </p:sp>
      <p:sp>
        <p:nvSpPr>
          <p:cNvPr id="3077" name="Text Box 5"/>
          <p:cNvSpPr txBox="1">
            <a:spLocks noChangeArrowheads="1"/>
          </p:cNvSpPr>
          <p:nvPr/>
        </p:nvSpPr>
        <p:spPr bwMode="auto">
          <a:xfrm>
            <a:off x="0" y="6210300"/>
            <a:ext cx="2895600" cy="641350"/>
          </a:xfrm>
          <a:prstGeom prst="rect">
            <a:avLst/>
          </a:prstGeom>
          <a:noFill/>
          <a:ln w="9525">
            <a:noFill/>
            <a:miter lim="800000"/>
            <a:headEnd/>
            <a:tailEnd/>
          </a:ln>
          <a:effectLst/>
        </p:spPr>
        <p:txBody>
          <a:bodyPr>
            <a:spAutoFit/>
          </a:bodyPr>
          <a:lstStyle/>
          <a:p>
            <a:pPr algn="ctr">
              <a:spcBef>
                <a:spcPct val="50000"/>
              </a:spcBef>
              <a:defRPr/>
            </a:pPr>
            <a:r>
              <a:rPr lang="es-PR" dirty="0">
                <a:effectLst>
                  <a:outerShdw blurRad="38100" dist="38100" dir="2700000" algn="tl">
                    <a:srgbClr val="C0C0C0"/>
                  </a:outerShdw>
                </a:effectLst>
                <a:latin typeface="Arial" charset="0"/>
                <a:cs typeface="Arial" charset="0"/>
              </a:rPr>
              <a:t>Iglesia Bíblica Bautista de Aguadilla</a:t>
            </a:r>
          </a:p>
        </p:txBody>
      </p:sp>
      <p:pic>
        <p:nvPicPr>
          <p:cNvPr id="3078" name="Picture 6" descr="jesus_fish_lg_cl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6515100"/>
            <a:ext cx="685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 Box 7"/>
          <p:cNvSpPr txBox="1">
            <a:spLocks noChangeArrowheads="1"/>
          </p:cNvSpPr>
          <p:nvPr/>
        </p:nvSpPr>
        <p:spPr bwMode="auto">
          <a:xfrm>
            <a:off x="5791200" y="6491288"/>
            <a:ext cx="3352800" cy="366712"/>
          </a:xfrm>
          <a:prstGeom prst="rect">
            <a:avLst/>
          </a:prstGeom>
          <a:noFill/>
          <a:ln w="9525">
            <a:noFill/>
            <a:miter lim="800000"/>
            <a:headEnd/>
            <a:tailEnd/>
          </a:ln>
          <a:effectLst/>
        </p:spPr>
        <p:txBody>
          <a:bodyPr>
            <a:spAutoFit/>
          </a:bodyPr>
          <a:lstStyle/>
          <a:p>
            <a:pPr>
              <a:spcBef>
                <a:spcPct val="50000"/>
              </a:spcBef>
              <a:defRPr/>
            </a:pPr>
            <a:r>
              <a:rPr lang="es-PR" i="1" dirty="0">
                <a:effectLst>
                  <a:outerShdw blurRad="38100" dist="38100" dir="2700000" algn="tl">
                    <a:srgbClr val="C0C0C0"/>
                  </a:outerShdw>
                </a:effectLst>
                <a:latin typeface="Arial" charset="0"/>
                <a:cs typeface="Arial" charset="0"/>
              </a:rPr>
              <a:t>La Biblia Libro por Libro, CBP</a:t>
            </a:r>
            <a:r>
              <a:rPr lang="en-US" i="1" baseline="30000" dirty="0">
                <a:effectLst>
                  <a:outerShdw blurRad="38100" dist="38100" dir="2700000" algn="tl">
                    <a:srgbClr val="C0C0C0"/>
                  </a:outerShdw>
                </a:effectLst>
                <a:latin typeface="Arial" charset="0"/>
                <a:cs typeface="Arial" charset="0"/>
              </a:rPr>
              <a:t>®</a:t>
            </a:r>
            <a:endParaRPr lang="en-US" dirty="0">
              <a:effectLst>
                <a:outerShdw blurRad="38100" dist="38100" dir="2700000" algn="tl">
                  <a:srgbClr val="C0C0C0"/>
                </a:outerShdw>
              </a:effectLst>
              <a:latin typeface="Arial"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fade">
                                      <p:cBhvr>
                                        <p:cTn id="7" dur="2000"/>
                                        <p:tgtEl>
                                          <p:spTgt spid="307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7"/>
                                        </p:tgtEl>
                                        <p:attrNameLst>
                                          <p:attrName>style.visibility</p:attrName>
                                        </p:attrNameLst>
                                      </p:cBhvr>
                                      <p:to>
                                        <p:strVal val="visible"/>
                                      </p:to>
                                    </p:set>
                                    <p:animEffect transition="in" filter="fade">
                                      <p:cBhvr>
                                        <p:cTn id="10" dur="2000"/>
                                        <p:tgtEl>
                                          <p:spTgt spid="307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79"/>
                                        </p:tgtEl>
                                        <p:attrNameLst>
                                          <p:attrName>style.visibility</p:attrName>
                                        </p:attrNameLst>
                                      </p:cBhvr>
                                      <p:to>
                                        <p:strVal val="visible"/>
                                      </p:to>
                                    </p:set>
                                    <p:animEffect transition="in" filter="fade">
                                      <p:cBhvr>
                                        <p:cTn id="13" dur="2000"/>
                                        <p:tgtEl>
                                          <p:spTgt spid="307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9509">
                                            <p:txEl>
                                              <p:pRg st="0" end="0"/>
                                            </p:txEl>
                                          </p:spTgt>
                                        </p:tgtEl>
                                        <p:attrNameLst>
                                          <p:attrName>style.visibility</p:attrName>
                                        </p:attrNameLst>
                                      </p:cBhvr>
                                      <p:to>
                                        <p:strVal val="visible"/>
                                      </p:to>
                                    </p:set>
                                    <p:animEffect transition="in" filter="fade">
                                      <p:cBhvr>
                                        <p:cTn id="16" dur="2000"/>
                                        <p:tgtEl>
                                          <p:spTgt spid="149509">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9509">
                                            <p:txEl>
                                              <p:pRg st="1" end="1"/>
                                            </p:txEl>
                                          </p:spTgt>
                                        </p:tgtEl>
                                        <p:attrNameLst>
                                          <p:attrName>style.visibility</p:attrName>
                                        </p:attrNameLst>
                                      </p:cBhvr>
                                      <p:to>
                                        <p:strVal val="visible"/>
                                      </p:to>
                                    </p:set>
                                    <p:animEffect transition="in" filter="fade">
                                      <p:cBhvr>
                                        <p:cTn id="19" dur="2000"/>
                                        <p:tgtEl>
                                          <p:spTgt spid="149509">
                                            <p:txEl>
                                              <p:pRg st="1" end="1"/>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9508"/>
                                        </p:tgtEl>
                                        <p:attrNameLst>
                                          <p:attrName>style.visibility</p:attrName>
                                        </p:attrNameLst>
                                      </p:cBhvr>
                                      <p:to>
                                        <p:strVal val="visible"/>
                                      </p:to>
                                    </p:set>
                                    <p:animEffect transition="in" filter="fade">
                                      <p:cBhvr>
                                        <p:cTn id="22" dur="2000"/>
                                        <p:tgtEl>
                                          <p:spTgt spid="149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8" grpId="0"/>
      <p:bldP spid="149509" grpId="0" build="p"/>
      <p:bldP spid="3077" grpId="0"/>
      <p:bldP spid="307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dirty="0"/>
          </a:p>
        </p:txBody>
      </p:sp>
      <p:sp>
        <p:nvSpPr>
          <p:cNvPr id="104451" name="Rectangle 3"/>
          <p:cNvSpPr>
            <a:spLocks noChangeArrowheads="1"/>
          </p:cNvSpPr>
          <p:nvPr/>
        </p:nvSpPr>
        <p:spPr bwMode="auto">
          <a:xfrm>
            <a:off x="457200" y="1865313"/>
            <a:ext cx="8497888" cy="47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742950" indent="-28575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a:spcBef>
                <a:spcPct val="20000"/>
              </a:spcBef>
              <a:buClr>
                <a:schemeClr val="folHlink"/>
              </a:buClr>
              <a:buSzPct val="60000"/>
              <a:buFont typeface="Wingdings" panose="05000000000000000000" pitchFamily="2" charset="2"/>
              <a:buChar char="n"/>
            </a:pPr>
            <a:r>
              <a:rPr lang="es-ES" altLang="en-US" sz="3200" dirty="0"/>
              <a:t>¿Qué tres cosas dice Jesús al joven que le falta hacer para ser salvo?</a:t>
            </a:r>
          </a:p>
          <a:p>
            <a:pPr>
              <a:spcBef>
                <a:spcPct val="20000"/>
              </a:spcBef>
              <a:buClr>
                <a:schemeClr val="folHlink"/>
              </a:buClr>
              <a:buSzPct val="60000"/>
              <a:buFont typeface="Wingdings" panose="05000000000000000000" pitchFamily="2" charset="2"/>
              <a:buChar char="n"/>
            </a:pPr>
            <a:r>
              <a:rPr lang="es-ES" altLang="en-US" sz="3200" dirty="0"/>
              <a:t>¿Quiere el </a:t>
            </a:r>
            <a:r>
              <a:rPr lang="es-ES" altLang="en-US" sz="3200" dirty="0">
                <a:solidFill>
                  <a:srgbClr val="FF0000"/>
                </a:solidFill>
              </a:rPr>
              <a:t>versículo 23 </a:t>
            </a:r>
            <a:r>
              <a:rPr lang="es-ES" altLang="en-US" sz="3200" dirty="0"/>
              <a:t>decir que si se poseen riquezas materiales no podemos ser salvos? Explique.</a:t>
            </a:r>
          </a:p>
          <a:p>
            <a:pPr>
              <a:spcBef>
                <a:spcPct val="20000"/>
              </a:spcBef>
              <a:buClr>
                <a:schemeClr val="folHlink"/>
              </a:buClr>
              <a:buSzPct val="60000"/>
              <a:buFont typeface="Wingdings" panose="05000000000000000000" pitchFamily="2" charset="2"/>
              <a:buChar char="n"/>
            </a:pPr>
            <a:r>
              <a:rPr lang="es-ES" altLang="en-US" sz="3200" dirty="0"/>
              <a:t>En el </a:t>
            </a:r>
            <a:r>
              <a:rPr lang="es-ES" altLang="en-US" sz="3200" dirty="0">
                <a:solidFill>
                  <a:srgbClr val="FF0000"/>
                </a:solidFill>
              </a:rPr>
              <a:t>versículo 21</a:t>
            </a:r>
            <a:r>
              <a:rPr lang="es-ES" altLang="en-US" sz="3200" dirty="0"/>
              <a:t>, Jesús le indica al joven qué debe hacer. ¿De qué manera quedan implícitas las cosas que no podemos o debemos hacer para ganar la salvación?</a:t>
            </a:r>
          </a:p>
        </p:txBody>
      </p:sp>
      <p:sp>
        <p:nvSpPr>
          <p:cNvPr id="13316" name="Rectangle 2"/>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838200" indent="-8382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buFontTx/>
              <a:buAutoNum type="arabicPeriod"/>
            </a:pPr>
            <a:r>
              <a:rPr lang="es-PR" altLang="en-US" sz="4400" dirty="0">
                <a:solidFill>
                  <a:schemeClr val="tx2"/>
                </a:solidFill>
              </a:rPr>
              <a:t>El Servicio y las Riquezas      (</a:t>
            </a:r>
            <a:r>
              <a:rPr lang="es-PR" altLang="en-US" sz="4400" dirty="0">
                <a:solidFill>
                  <a:srgbClr val="FF0000"/>
                </a:solidFill>
              </a:rPr>
              <a:t>Mateo 19.16-23</a:t>
            </a:r>
            <a:r>
              <a:rPr lang="es-PR" altLang="en-US" sz="4400" dirty="0">
                <a:solidFill>
                  <a:schemeClr val="tx2"/>
                </a:solidFill>
              </a:rPr>
              <a:t>)</a:t>
            </a:r>
          </a:p>
        </p:txBody>
      </p:sp>
    </p:spTree>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04451">
                                            <p:txEl>
                                              <p:pRg st="1" end="1"/>
                                            </p:txEl>
                                          </p:spTgt>
                                        </p:tgtEl>
                                        <p:attrNameLst>
                                          <p:attrName>style.visibility</p:attrName>
                                        </p:attrNameLst>
                                      </p:cBhvr>
                                      <p:to>
                                        <p:strVal val="visible"/>
                                      </p:to>
                                    </p:set>
                                    <p:animEffect transition="in" filter="fade">
                                      <p:cBhvr>
                                        <p:cTn id="12" dur="2000"/>
                                        <p:tgtEl>
                                          <p:spTgt spid="1044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04451">
                                            <p:txEl>
                                              <p:pRg st="2" end="2"/>
                                            </p:txEl>
                                          </p:spTgt>
                                        </p:tgtEl>
                                        <p:attrNameLst>
                                          <p:attrName>style.visibility</p:attrName>
                                        </p:attrNameLst>
                                      </p:cBhvr>
                                      <p:to>
                                        <p:strVal val="visible"/>
                                      </p:to>
                                    </p:set>
                                    <p:animEffect transition="in" filter="fade">
                                      <p:cBhvr>
                                        <p:cTn id="17" dur="20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dirty="0"/>
          </a:p>
        </p:txBody>
      </p:sp>
      <p:sp>
        <p:nvSpPr>
          <p:cNvPr id="104451" name="Rectangle 3"/>
          <p:cNvSpPr>
            <a:spLocks noChangeArrowheads="1"/>
          </p:cNvSpPr>
          <p:nvPr/>
        </p:nvSpPr>
        <p:spPr bwMode="auto">
          <a:xfrm>
            <a:off x="457200" y="1865313"/>
            <a:ext cx="8497888" cy="47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742950" indent="-28575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a:spcBef>
                <a:spcPct val="20000"/>
              </a:spcBef>
              <a:buClr>
                <a:schemeClr val="folHlink"/>
              </a:buClr>
              <a:buSzPct val="60000"/>
              <a:buFont typeface="Wingdings" panose="05000000000000000000" pitchFamily="2" charset="2"/>
              <a:buChar char="n"/>
            </a:pPr>
            <a:r>
              <a:rPr lang="es-ES" altLang="en-US" sz="3200" dirty="0"/>
              <a:t>¿Qué demuestra la indisposición del joven rico de privarse de sus riquezas?</a:t>
            </a:r>
          </a:p>
          <a:p>
            <a:pPr>
              <a:spcBef>
                <a:spcPct val="20000"/>
              </a:spcBef>
              <a:buClr>
                <a:schemeClr val="folHlink"/>
              </a:buClr>
              <a:buSzPct val="60000"/>
              <a:buFont typeface="Wingdings" panose="05000000000000000000" pitchFamily="2" charset="2"/>
              <a:buChar char="n"/>
            </a:pPr>
            <a:r>
              <a:rPr lang="es-ES" altLang="en-US" sz="3200" dirty="0"/>
              <a:t>¿Qué otras cosas en el mundo actual sirven como obstáculos para que las personas puedan tener comunión con Dios?</a:t>
            </a:r>
          </a:p>
        </p:txBody>
      </p:sp>
      <p:sp>
        <p:nvSpPr>
          <p:cNvPr id="14340" name="Rectangle 2"/>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838200" indent="-8382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buFontTx/>
              <a:buAutoNum type="arabicPeriod"/>
            </a:pPr>
            <a:r>
              <a:rPr lang="es-PR" altLang="en-US" sz="4400" dirty="0">
                <a:solidFill>
                  <a:schemeClr val="tx2"/>
                </a:solidFill>
              </a:rPr>
              <a:t>El Servicio y las Riquezas      (</a:t>
            </a:r>
            <a:r>
              <a:rPr lang="es-PR" altLang="en-US" sz="4400" dirty="0">
                <a:solidFill>
                  <a:srgbClr val="FF0000"/>
                </a:solidFill>
              </a:rPr>
              <a:t>Mateo 19.16-23</a:t>
            </a:r>
            <a:r>
              <a:rPr lang="es-PR" altLang="en-US" sz="4400" dirty="0">
                <a:solidFill>
                  <a:schemeClr val="tx2"/>
                </a:solidFill>
              </a:rPr>
              <a:t>)</a:t>
            </a:r>
          </a:p>
        </p:txBody>
      </p:sp>
    </p:spTree>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4451">
                                            <p:txEl>
                                              <p:pRg st="1" end="1"/>
                                            </p:txEl>
                                          </p:spTgt>
                                        </p:tgtEl>
                                        <p:attrNameLst>
                                          <p:attrName>style.visibility</p:attrName>
                                        </p:attrNameLst>
                                      </p:cBhvr>
                                      <p:to>
                                        <p:strVal val="visible"/>
                                      </p:to>
                                    </p:set>
                                    <p:animEffect transition="in" filter="dissolve">
                                      <p:cBhvr>
                                        <p:cTn id="12" dur="500"/>
                                        <p:tgtEl>
                                          <p:spTgt spid="1044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dirty="0"/>
          </a:p>
        </p:txBody>
      </p:sp>
      <p:sp>
        <p:nvSpPr>
          <p:cNvPr id="104451" name="Rectangle 3"/>
          <p:cNvSpPr>
            <a:spLocks noChangeArrowheads="1"/>
          </p:cNvSpPr>
          <p:nvPr/>
        </p:nvSpPr>
        <p:spPr bwMode="auto">
          <a:xfrm>
            <a:off x="457200" y="1865313"/>
            <a:ext cx="8497888" cy="47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a:spcBef>
                <a:spcPct val="20000"/>
              </a:spcBef>
              <a:buClr>
                <a:schemeClr val="folHlink"/>
              </a:buClr>
              <a:buSzPct val="60000"/>
              <a:buFont typeface="Wingdings" panose="05000000000000000000" pitchFamily="2" charset="2"/>
              <a:buChar char="n"/>
            </a:pPr>
            <a:r>
              <a:rPr lang="es-ES" altLang="en-US" sz="3200" dirty="0"/>
              <a:t>El peligro de las riquezas: </a:t>
            </a:r>
          </a:p>
          <a:p>
            <a:pPr lvl="1">
              <a:spcBef>
                <a:spcPct val="20000"/>
              </a:spcBef>
              <a:buClr>
                <a:schemeClr val="hlink"/>
              </a:buClr>
              <a:buSzPct val="55000"/>
              <a:buFont typeface="Wingdings" panose="05000000000000000000" pitchFamily="2" charset="2"/>
              <a:buChar char="n"/>
            </a:pPr>
            <a:r>
              <a:rPr lang="es-ES" altLang="en-US" sz="2800" dirty="0"/>
              <a:t>(1) animan la autosuficiencia; </a:t>
            </a:r>
          </a:p>
          <a:p>
            <a:pPr lvl="1">
              <a:spcBef>
                <a:spcPct val="20000"/>
              </a:spcBef>
              <a:buClr>
                <a:schemeClr val="hlink"/>
              </a:buClr>
              <a:buSzPct val="55000"/>
              <a:buFont typeface="Wingdings" panose="05000000000000000000" pitchFamily="2" charset="2"/>
              <a:buChar char="n"/>
            </a:pPr>
            <a:r>
              <a:rPr lang="es-ES" altLang="en-US" sz="2800" dirty="0"/>
              <a:t>(2) tienden a crear compromisos sociales y prioridades propias del mundo; </a:t>
            </a:r>
          </a:p>
          <a:p>
            <a:pPr lvl="1">
              <a:spcBef>
                <a:spcPct val="20000"/>
              </a:spcBef>
              <a:buClr>
                <a:schemeClr val="hlink"/>
              </a:buClr>
              <a:buSzPct val="55000"/>
              <a:buFont typeface="Wingdings" panose="05000000000000000000" pitchFamily="2" charset="2"/>
              <a:buChar char="n"/>
            </a:pPr>
            <a:r>
              <a:rPr lang="es-ES" altLang="en-US" sz="2800" dirty="0"/>
              <a:t>(3) tienden a fomentar el egoísmo y la avaricia</a:t>
            </a:r>
            <a:r>
              <a:rPr lang="es-ES" altLang="en-US" sz="2800" dirty="0" smtClean="0"/>
              <a:t>.</a:t>
            </a:r>
          </a:p>
          <a:p>
            <a:pPr lvl="1">
              <a:spcBef>
                <a:spcPct val="20000"/>
              </a:spcBef>
              <a:buClr>
                <a:schemeClr val="hlink"/>
              </a:buClr>
              <a:buSzPct val="55000"/>
              <a:buFont typeface="Wingdings" panose="05000000000000000000" pitchFamily="2" charset="2"/>
              <a:buChar char="n"/>
            </a:pPr>
            <a:r>
              <a:rPr lang="es-ES" altLang="en-US" sz="2800" dirty="0" smtClean="0"/>
              <a:t>(4) sustituyen al Señor Jesús como Rey y Señor de nuestras vidas.</a:t>
            </a:r>
            <a:endParaRPr lang="es-PR" altLang="en-US" sz="2800" dirty="0"/>
          </a:p>
        </p:txBody>
      </p:sp>
      <p:sp>
        <p:nvSpPr>
          <p:cNvPr id="15364" name="Rectangle 2"/>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838200" indent="-8382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buFontTx/>
              <a:buAutoNum type="arabicPeriod"/>
            </a:pPr>
            <a:r>
              <a:rPr lang="es-PR" altLang="en-US" sz="4400" dirty="0">
                <a:solidFill>
                  <a:schemeClr val="tx2"/>
                </a:solidFill>
              </a:rPr>
              <a:t>El Servicio y las Riquezas      (</a:t>
            </a:r>
            <a:r>
              <a:rPr lang="es-PR" altLang="en-US" sz="4400" dirty="0">
                <a:solidFill>
                  <a:srgbClr val="FF0000"/>
                </a:solidFill>
              </a:rPr>
              <a:t>Mateo 19.16-23</a:t>
            </a:r>
            <a:r>
              <a:rPr lang="es-PR" altLang="en-US" sz="4400" dirty="0">
                <a:solidFill>
                  <a:schemeClr val="tx2"/>
                </a:solidFill>
              </a:rPr>
              <a:t>)</a:t>
            </a:r>
          </a:p>
        </p:txBody>
      </p:sp>
    </p:spTree>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04451">
                                            <p:txEl>
                                              <p:pRg st="4" end="4"/>
                                            </p:txEl>
                                          </p:spTgt>
                                        </p:tgtEl>
                                        <p:attrNameLst>
                                          <p:attrName>style.visibility</p:attrName>
                                        </p:attrNameLst>
                                      </p:cBhvr>
                                      <p:to>
                                        <p:strVal val="visible"/>
                                      </p:to>
                                    </p:set>
                                    <p:animEffect transition="in" filter="dissolve">
                                      <p:cBhvr>
                                        <p:cTn id="19" dur="500"/>
                                        <p:tgtEl>
                                          <p:spTgt spid="1044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marL="838200" indent="-838200">
              <a:buFontTx/>
              <a:buAutoNum type="arabicPeriod" startAt="2"/>
            </a:pPr>
            <a:r>
              <a:rPr lang="es-PR" altLang="en-US" dirty="0" smtClean="0"/>
              <a:t>El Servicio y los Salarios en el Reino (</a:t>
            </a:r>
            <a:r>
              <a:rPr lang="es-PR" altLang="en-US" dirty="0" smtClean="0">
                <a:solidFill>
                  <a:srgbClr val="FF0000"/>
                </a:solidFill>
              </a:rPr>
              <a:t>Mateo 20.13-16</a:t>
            </a:r>
            <a:r>
              <a:rPr lang="es-PR" altLang="en-US" dirty="0" smtClean="0"/>
              <a:t>)</a:t>
            </a:r>
          </a:p>
        </p:txBody>
      </p:sp>
      <p:pic>
        <p:nvPicPr>
          <p:cNvPr id="16389" name="Picture 5" descr="https://adelantelafe.com/wp-content/uploads/2016/01/parabola-vina-mateo-20-trabajadores-denario-708x35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37661"/>
            <a:ext cx="9144000" cy="45203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838200" y="2017713"/>
            <a:ext cx="7391400" cy="47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eaLnBrk="1" hangingPunct="1">
              <a:spcBef>
                <a:spcPct val="20000"/>
              </a:spcBef>
              <a:buClr>
                <a:schemeClr val="folHlink"/>
              </a:buClr>
              <a:buSzPct val="85000"/>
              <a:buFont typeface="Wingdings" panose="05000000000000000000" pitchFamily="2" charset="2"/>
              <a:buChar char="n"/>
            </a:pPr>
            <a:r>
              <a:rPr lang="es-ES" altLang="en-US" sz="3200" dirty="0"/>
              <a:t>La parábola de los obreros de la viña.</a:t>
            </a:r>
          </a:p>
          <a:p>
            <a:pPr lvl="1" eaLnBrk="1" hangingPunct="1">
              <a:spcBef>
                <a:spcPct val="20000"/>
              </a:spcBef>
              <a:buClr>
                <a:schemeClr val="hlink"/>
              </a:buClr>
              <a:buSzPct val="85000"/>
              <a:buFont typeface="Wingdings" panose="05000000000000000000" pitchFamily="2" charset="2"/>
              <a:buChar char="n"/>
            </a:pPr>
            <a:r>
              <a:rPr lang="es-ES" altLang="en-US" sz="2800" dirty="0"/>
              <a:t>Pertinencia con otros pasajes bíblicos:</a:t>
            </a:r>
          </a:p>
          <a:p>
            <a:pPr lvl="2" eaLnBrk="1" hangingPunct="1">
              <a:spcBef>
                <a:spcPct val="20000"/>
              </a:spcBef>
              <a:buClr>
                <a:schemeClr val="folHlink"/>
              </a:buClr>
              <a:buSzPct val="85000"/>
              <a:buFont typeface="Wingdings" panose="05000000000000000000" pitchFamily="2" charset="2"/>
              <a:buChar char="n"/>
            </a:pPr>
            <a:r>
              <a:rPr lang="es-ES" altLang="en-US" sz="2400" dirty="0">
                <a:solidFill>
                  <a:srgbClr val="FF0000"/>
                </a:solidFill>
              </a:rPr>
              <a:t>Lucas 23.42-43 </a:t>
            </a:r>
            <a:r>
              <a:rPr lang="es-ES" altLang="en-US" sz="2400" dirty="0"/>
              <a:t>– </a:t>
            </a:r>
            <a:r>
              <a:rPr lang="es-ES" altLang="en-US" sz="2400" dirty="0" smtClean="0"/>
              <a:t>El </a:t>
            </a:r>
            <a:r>
              <a:rPr lang="es-ES" altLang="en-US" sz="2400" dirty="0"/>
              <a:t>ladrón penitente</a:t>
            </a:r>
          </a:p>
          <a:p>
            <a:pPr lvl="2" eaLnBrk="1" hangingPunct="1">
              <a:spcBef>
                <a:spcPct val="20000"/>
              </a:spcBef>
              <a:buClr>
                <a:schemeClr val="folHlink"/>
              </a:buClr>
              <a:buSzPct val="85000"/>
              <a:buFont typeface="Wingdings" panose="05000000000000000000" pitchFamily="2" charset="2"/>
              <a:buChar char="n"/>
            </a:pPr>
            <a:r>
              <a:rPr lang="es-ES" altLang="en-US" sz="2400" dirty="0">
                <a:solidFill>
                  <a:srgbClr val="FF0000"/>
                </a:solidFill>
              </a:rPr>
              <a:t>Lucas 15.11-32 </a:t>
            </a:r>
            <a:r>
              <a:rPr lang="es-ES" altLang="en-US" sz="2400" dirty="0"/>
              <a:t>– Parábola del Hijo Pródigo</a:t>
            </a:r>
          </a:p>
          <a:p>
            <a:pPr lvl="2" eaLnBrk="1" hangingPunct="1">
              <a:spcBef>
                <a:spcPct val="20000"/>
              </a:spcBef>
              <a:buClr>
                <a:schemeClr val="folHlink"/>
              </a:buClr>
              <a:buSzPct val="85000"/>
              <a:buFont typeface="Wingdings" panose="05000000000000000000" pitchFamily="2" charset="2"/>
              <a:buChar char="n"/>
            </a:pPr>
            <a:r>
              <a:rPr lang="es-ES" altLang="en-US" sz="2400" dirty="0">
                <a:solidFill>
                  <a:srgbClr val="FF0000"/>
                </a:solidFill>
              </a:rPr>
              <a:t>Mateo 22.2-14 </a:t>
            </a:r>
            <a:r>
              <a:rPr lang="es-ES" altLang="en-US" sz="2400" dirty="0"/>
              <a:t>– Parábola de la fiesta de bodas</a:t>
            </a:r>
          </a:p>
        </p:txBody>
      </p:sp>
      <p:sp>
        <p:nvSpPr>
          <p:cNvPr id="17411" name="Rectangle 2"/>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838200" indent="-8382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buFontTx/>
              <a:buAutoNum type="arabicPeriod" startAt="2"/>
            </a:pPr>
            <a:r>
              <a:rPr lang="es-PR" altLang="en-US" sz="4400" dirty="0">
                <a:solidFill>
                  <a:schemeClr val="tx2"/>
                </a:solidFill>
              </a:rPr>
              <a:t>El Servicio y los Salarios en el Reino (</a:t>
            </a:r>
            <a:r>
              <a:rPr lang="es-PR" altLang="en-US" sz="4400" dirty="0">
                <a:solidFill>
                  <a:srgbClr val="FF0000"/>
                </a:solidFill>
              </a:rPr>
              <a:t>Mateo 20.13-16</a:t>
            </a:r>
            <a:r>
              <a:rPr lang="es-PR" altLang="en-US" sz="4400" dirty="0">
                <a:solidFill>
                  <a:schemeClr val="tx2"/>
                </a:solidFill>
              </a:rPr>
              <a:t>)</a:t>
            </a:r>
          </a:p>
        </p:txBody>
      </p:sp>
    </p:spTree>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04451">
                                            <p:txEl>
                                              <p:pRg st="4" end="4"/>
                                            </p:txEl>
                                          </p:spTgt>
                                        </p:tgtEl>
                                        <p:attrNameLst>
                                          <p:attrName>style.visibility</p:attrName>
                                        </p:attrNameLst>
                                      </p:cBhvr>
                                      <p:to>
                                        <p:strVal val="visible"/>
                                      </p:to>
                                    </p:set>
                                    <p:animEffect transition="in" filter="dissolve">
                                      <p:cBhvr>
                                        <p:cTn id="19" dur="500"/>
                                        <p:tgtEl>
                                          <p:spTgt spid="1044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838200" y="2017713"/>
            <a:ext cx="7391400" cy="47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eaLnBrk="1" hangingPunct="1">
              <a:spcBef>
                <a:spcPct val="20000"/>
              </a:spcBef>
              <a:buClr>
                <a:schemeClr val="folHlink"/>
              </a:buClr>
              <a:buSzPct val="85000"/>
              <a:buFont typeface="Wingdings" panose="05000000000000000000" pitchFamily="2" charset="2"/>
              <a:buChar char="n"/>
            </a:pPr>
            <a:r>
              <a:rPr lang="es-ES" altLang="en-US" sz="3200" dirty="0" smtClean="0"/>
              <a:t>La principal verdad espiritual que Cristo destaca es que Dios tiene el derecho de considerar a sus siervos como Él quiera, de acuerdo a sus motivos y servicio.</a:t>
            </a:r>
            <a:endParaRPr lang="es-ES" altLang="en-US" sz="2400" dirty="0"/>
          </a:p>
        </p:txBody>
      </p:sp>
      <p:sp>
        <p:nvSpPr>
          <p:cNvPr id="17411" name="Rectangle 2"/>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838200" indent="-8382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buFontTx/>
              <a:buAutoNum type="arabicPeriod" startAt="2"/>
            </a:pPr>
            <a:r>
              <a:rPr lang="es-PR" altLang="en-US" sz="4400" dirty="0">
                <a:solidFill>
                  <a:schemeClr val="tx2"/>
                </a:solidFill>
              </a:rPr>
              <a:t>El Servicio y los Salarios en el Reino (</a:t>
            </a:r>
            <a:r>
              <a:rPr lang="es-PR" altLang="en-US" sz="4400" dirty="0">
                <a:solidFill>
                  <a:srgbClr val="FF0000"/>
                </a:solidFill>
              </a:rPr>
              <a:t>Mateo 20.13-16</a:t>
            </a:r>
            <a:r>
              <a:rPr lang="es-PR" altLang="en-US" sz="4400" dirty="0">
                <a:solidFill>
                  <a:schemeClr val="tx2"/>
                </a:solidFill>
              </a:rPr>
              <a:t>)</a:t>
            </a:r>
          </a:p>
        </p:txBody>
      </p:sp>
    </p:spTree>
    <p:extLst>
      <p:ext uri="{BB962C8B-B14F-4D97-AF65-F5344CB8AC3E}">
        <p14:creationId xmlns:p14="http://schemas.microsoft.com/office/powerpoint/2010/main" val="4155509333"/>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838200" y="2017713"/>
            <a:ext cx="7391400" cy="47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eaLnBrk="1" hangingPunct="1">
              <a:spcBef>
                <a:spcPct val="20000"/>
              </a:spcBef>
              <a:buClr>
                <a:schemeClr val="folHlink"/>
              </a:buClr>
              <a:buSzPct val="85000"/>
              <a:buFont typeface="Wingdings" panose="05000000000000000000" pitchFamily="2" charset="2"/>
              <a:buChar char="n"/>
            </a:pPr>
            <a:r>
              <a:rPr lang="es-ES" altLang="en-US" sz="3200" dirty="0" smtClean="0"/>
              <a:t>La parábola no es acerca de la salvación, sino del servicio. </a:t>
            </a:r>
          </a:p>
          <a:p>
            <a:pPr eaLnBrk="1" hangingPunct="1">
              <a:spcBef>
                <a:spcPct val="20000"/>
              </a:spcBef>
              <a:buClr>
                <a:schemeClr val="folHlink"/>
              </a:buClr>
              <a:buSzPct val="85000"/>
              <a:buFont typeface="Wingdings" panose="05000000000000000000" pitchFamily="2" charset="2"/>
              <a:buChar char="n"/>
            </a:pPr>
            <a:r>
              <a:rPr lang="es-ES" altLang="en-US" sz="3200" dirty="0" smtClean="0"/>
              <a:t>El «denario» no quiere decir salvación o vida eterna, por cuanto la salvación no es por buenas obras (</a:t>
            </a:r>
            <a:r>
              <a:rPr lang="es-ES" altLang="en-US" sz="3200" dirty="0" smtClean="0">
                <a:solidFill>
                  <a:srgbClr val="FF0000"/>
                </a:solidFill>
              </a:rPr>
              <a:t>Efesios 2.8–9; Tito 3.5–6</a:t>
            </a:r>
            <a:r>
              <a:rPr lang="es-ES" altLang="en-US" sz="3200" dirty="0" smtClean="0"/>
              <a:t>).</a:t>
            </a:r>
          </a:p>
        </p:txBody>
      </p:sp>
      <p:sp>
        <p:nvSpPr>
          <p:cNvPr id="17411" name="Rectangle 2"/>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838200" indent="-8382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buFontTx/>
              <a:buAutoNum type="arabicPeriod" startAt="2"/>
            </a:pPr>
            <a:r>
              <a:rPr lang="es-PR" altLang="en-US" sz="4400" dirty="0">
                <a:solidFill>
                  <a:schemeClr val="tx2"/>
                </a:solidFill>
              </a:rPr>
              <a:t>El Servicio y los Salarios en el Reino (</a:t>
            </a:r>
            <a:r>
              <a:rPr lang="es-PR" altLang="en-US" sz="4400" dirty="0">
                <a:solidFill>
                  <a:srgbClr val="FF0000"/>
                </a:solidFill>
              </a:rPr>
              <a:t>Mateo 20.13-16</a:t>
            </a:r>
            <a:r>
              <a:rPr lang="es-PR" altLang="en-US" sz="4400" dirty="0">
                <a:solidFill>
                  <a:schemeClr val="tx2"/>
                </a:solidFill>
              </a:rPr>
              <a:t>)</a:t>
            </a:r>
          </a:p>
        </p:txBody>
      </p:sp>
    </p:spTree>
    <p:extLst>
      <p:ext uri="{BB962C8B-B14F-4D97-AF65-F5344CB8AC3E}">
        <p14:creationId xmlns:p14="http://schemas.microsoft.com/office/powerpoint/2010/main" val="2609418987"/>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04451">
                                            <p:txEl>
                                              <p:pRg st="1" end="1"/>
                                            </p:txEl>
                                          </p:spTgt>
                                        </p:tgtEl>
                                        <p:attrNameLst>
                                          <p:attrName>style.visibility</p:attrName>
                                        </p:attrNameLst>
                                      </p:cBhvr>
                                      <p:to>
                                        <p:strVal val="visible"/>
                                      </p:to>
                                    </p:set>
                                    <p:animEffect transition="in" filter="dissolve">
                                      <p:cBhvr>
                                        <p:cTn id="11" dur="500"/>
                                        <p:tgtEl>
                                          <p:spTgt spid="1044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838200" y="2017713"/>
            <a:ext cx="7391400" cy="47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eaLnBrk="1" hangingPunct="1">
              <a:spcBef>
                <a:spcPct val="20000"/>
              </a:spcBef>
              <a:buClr>
                <a:schemeClr val="folHlink"/>
              </a:buClr>
              <a:buSzPct val="85000"/>
              <a:buFont typeface="Wingdings" panose="05000000000000000000" pitchFamily="2" charset="2"/>
              <a:buChar char="n"/>
            </a:pPr>
            <a:r>
              <a:rPr lang="es-ES" altLang="en-US" sz="3200" dirty="0" smtClean="0"/>
              <a:t>Pero Cristo no habla aquí acerca de las recompensas por el servicio. </a:t>
            </a:r>
          </a:p>
          <a:p>
            <a:pPr eaLnBrk="1" hangingPunct="1">
              <a:spcBef>
                <a:spcPct val="20000"/>
              </a:spcBef>
              <a:buClr>
                <a:schemeClr val="folHlink"/>
              </a:buClr>
              <a:buSzPct val="85000"/>
              <a:buFont typeface="Wingdings" panose="05000000000000000000" pitchFamily="2" charset="2"/>
              <a:buChar char="n"/>
            </a:pPr>
            <a:r>
              <a:rPr lang="es-ES" altLang="en-US" sz="3200" dirty="0" smtClean="0"/>
              <a:t>Dios recompensará a los suyos de formas diferentes, de acuerdo a su servicio (</a:t>
            </a:r>
            <a:r>
              <a:rPr lang="es-ES" altLang="en-US" sz="3200" dirty="0" smtClean="0">
                <a:solidFill>
                  <a:srgbClr val="FF0000"/>
                </a:solidFill>
              </a:rPr>
              <a:t>1 Corintios 3.8; Juan 4.36</a:t>
            </a:r>
            <a:r>
              <a:rPr lang="es-ES" altLang="en-US" sz="3200" dirty="0" smtClean="0"/>
              <a:t>). </a:t>
            </a:r>
          </a:p>
          <a:p>
            <a:pPr eaLnBrk="1" hangingPunct="1">
              <a:spcBef>
                <a:spcPct val="20000"/>
              </a:spcBef>
              <a:buClr>
                <a:schemeClr val="folHlink"/>
              </a:buClr>
              <a:buSzPct val="85000"/>
              <a:buFont typeface="Wingdings" panose="05000000000000000000" pitchFamily="2" charset="2"/>
              <a:buChar char="n"/>
            </a:pPr>
            <a:r>
              <a:rPr lang="es-ES" altLang="en-US" sz="3200" dirty="0" smtClean="0"/>
              <a:t>Si el «denario» indicara recompensas, Dios no es justo, porque cada ¡trabajador recibió la misma recompensa!</a:t>
            </a:r>
          </a:p>
        </p:txBody>
      </p:sp>
      <p:sp>
        <p:nvSpPr>
          <p:cNvPr id="17411" name="Rectangle 2"/>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838200" indent="-8382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buFontTx/>
              <a:buAutoNum type="arabicPeriod" startAt="2"/>
            </a:pPr>
            <a:r>
              <a:rPr lang="es-PR" altLang="en-US" sz="4400" dirty="0">
                <a:solidFill>
                  <a:schemeClr val="tx2"/>
                </a:solidFill>
              </a:rPr>
              <a:t>El Servicio y los Salarios en el Reino (</a:t>
            </a:r>
            <a:r>
              <a:rPr lang="es-PR" altLang="en-US" sz="4400" dirty="0">
                <a:solidFill>
                  <a:srgbClr val="FF0000"/>
                </a:solidFill>
              </a:rPr>
              <a:t>Mateo 20.13-16</a:t>
            </a:r>
            <a:r>
              <a:rPr lang="es-PR" altLang="en-US" sz="4400" dirty="0">
                <a:solidFill>
                  <a:schemeClr val="tx2"/>
                </a:solidFill>
              </a:rPr>
              <a:t>)</a:t>
            </a:r>
          </a:p>
        </p:txBody>
      </p:sp>
    </p:spTree>
    <p:extLst>
      <p:ext uri="{BB962C8B-B14F-4D97-AF65-F5344CB8AC3E}">
        <p14:creationId xmlns:p14="http://schemas.microsoft.com/office/powerpoint/2010/main" val="253854467"/>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04451">
                                            <p:txEl>
                                              <p:pRg st="1" end="1"/>
                                            </p:txEl>
                                          </p:spTgt>
                                        </p:tgtEl>
                                        <p:attrNameLst>
                                          <p:attrName>style.visibility</p:attrName>
                                        </p:attrNameLst>
                                      </p:cBhvr>
                                      <p:to>
                                        <p:strVal val="visible"/>
                                      </p:to>
                                    </p:set>
                                    <p:animEffect transition="in" filter="dissolve">
                                      <p:cBhvr>
                                        <p:cTn id="11" dur="500"/>
                                        <p:tgtEl>
                                          <p:spTgt spid="104451">
                                            <p:txEl>
                                              <p:pRg st="1" end="1"/>
                                            </p:txEl>
                                          </p:spTgt>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104451">
                                            <p:txEl>
                                              <p:pRg st="2" end="2"/>
                                            </p:txEl>
                                          </p:spTgt>
                                        </p:tgtEl>
                                        <p:attrNameLst>
                                          <p:attrName>style.visibility</p:attrName>
                                        </p:attrNameLst>
                                      </p:cBhvr>
                                      <p:to>
                                        <p:strVal val="visible"/>
                                      </p:to>
                                    </p:set>
                                    <p:animEffect transition="in" filter="dissolve">
                                      <p:cBhvr>
                                        <p:cTn id="15"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304799" y="2017713"/>
            <a:ext cx="8639175" cy="47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eaLnBrk="1" hangingPunct="1">
              <a:spcBef>
                <a:spcPct val="20000"/>
              </a:spcBef>
              <a:buClr>
                <a:schemeClr val="folHlink"/>
              </a:buClr>
              <a:buSzPct val="85000"/>
              <a:buFont typeface="Wingdings" panose="05000000000000000000" pitchFamily="2" charset="2"/>
              <a:buChar char="n"/>
            </a:pPr>
            <a:r>
              <a:rPr lang="es-ES" altLang="en-US" sz="2800" dirty="0" smtClean="0"/>
              <a:t>Entonces, ¿cuál es el significado?</a:t>
            </a:r>
          </a:p>
          <a:p>
            <a:pPr eaLnBrk="1" hangingPunct="1">
              <a:spcBef>
                <a:spcPct val="20000"/>
              </a:spcBef>
              <a:buClr>
                <a:schemeClr val="folHlink"/>
              </a:buClr>
              <a:buSzPct val="85000"/>
              <a:buFont typeface="Wingdings" panose="05000000000000000000" pitchFamily="2" charset="2"/>
              <a:buChar char="n"/>
            </a:pPr>
            <a:r>
              <a:rPr lang="es-ES" altLang="en-US" sz="2800" dirty="0" smtClean="0"/>
              <a:t>Si usted relaciona </a:t>
            </a:r>
            <a:r>
              <a:rPr lang="es-ES" altLang="en-US" sz="2800" dirty="0" smtClean="0">
                <a:solidFill>
                  <a:srgbClr val="FF0000"/>
                </a:solidFill>
              </a:rPr>
              <a:t>20.10</a:t>
            </a:r>
            <a:r>
              <a:rPr lang="es-ES" altLang="en-US" sz="2800" dirty="0" smtClean="0"/>
              <a:t> con los comentarios de Pedro en </a:t>
            </a:r>
            <a:r>
              <a:rPr lang="es-ES" altLang="en-US" sz="2800" dirty="0" smtClean="0">
                <a:solidFill>
                  <a:srgbClr val="FF0000"/>
                </a:solidFill>
              </a:rPr>
              <a:t>19.27</a:t>
            </a:r>
            <a:r>
              <a:rPr lang="es-ES" altLang="en-US" sz="2800" dirty="0" smtClean="0"/>
              <a:t>, encontrará la lección: </a:t>
            </a:r>
            <a:r>
              <a:rPr lang="es-ES" altLang="en-US" sz="2800" i="1" dirty="0" smtClean="0"/>
              <a:t>«Al venir también los primeros, pensaron»</a:t>
            </a:r>
            <a:r>
              <a:rPr lang="es-ES" altLang="en-US" sz="2800" dirty="0" smtClean="0"/>
              <a:t>. </a:t>
            </a:r>
          </a:p>
          <a:p>
            <a:pPr eaLnBrk="1" hangingPunct="1">
              <a:spcBef>
                <a:spcPct val="20000"/>
              </a:spcBef>
              <a:buClr>
                <a:schemeClr val="folHlink"/>
              </a:buClr>
              <a:buSzPct val="85000"/>
              <a:buFont typeface="Wingdings" panose="05000000000000000000" pitchFamily="2" charset="2"/>
              <a:buChar char="n"/>
            </a:pPr>
            <a:r>
              <a:rPr lang="es-ES" altLang="en-US" sz="2800" dirty="0" smtClean="0"/>
              <a:t>¿No es esto lo que Pedro estaba haciendo? </a:t>
            </a:r>
            <a:r>
              <a:rPr lang="es-ES" altLang="en-US" sz="2800" i="1" dirty="0" smtClean="0"/>
              <a:t>«Nosotros hemos dejado todo»</a:t>
            </a:r>
            <a:r>
              <a:rPr lang="es-ES" altLang="en-US" sz="2800" dirty="0" smtClean="0"/>
              <a:t>, dijo. </a:t>
            </a:r>
            <a:r>
              <a:rPr lang="es-ES" altLang="en-US" sz="2800" i="1" dirty="0" smtClean="0"/>
              <a:t>«¿Qué recibiremos?»</a:t>
            </a:r>
            <a:r>
              <a:rPr lang="es-ES" altLang="en-US" sz="2800" dirty="0" smtClean="0"/>
              <a:t> Pensaba para sus adentros: </a:t>
            </a:r>
            <a:r>
              <a:rPr lang="es-ES" altLang="en-US" sz="2800" i="1" dirty="0" smtClean="0"/>
              <a:t>«¡De seguro nosotros recibiremos más!» </a:t>
            </a:r>
          </a:p>
        </p:txBody>
      </p:sp>
      <p:sp>
        <p:nvSpPr>
          <p:cNvPr id="17411" name="Rectangle 2"/>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838200" indent="-8382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buFontTx/>
              <a:buAutoNum type="arabicPeriod" startAt="2"/>
            </a:pPr>
            <a:r>
              <a:rPr lang="es-PR" altLang="en-US" sz="4400" dirty="0">
                <a:solidFill>
                  <a:schemeClr val="tx2"/>
                </a:solidFill>
              </a:rPr>
              <a:t>El Servicio y los Salarios en el Reino (</a:t>
            </a:r>
            <a:r>
              <a:rPr lang="es-PR" altLang="en-US" sz="4400" dirty="0">
                <a:solidFill>
                  <a:srgbClr val="FF0000"/>
                </a:solidFill>
              </a:rPr>
              <a:t>Mateo 20.13-16</a:t>
            </a:r>
            <a:r>
              <a:rPr lang="es-PR" altLang="en-US" sz="4400" dirty="0">
                <a:solidFill>
                  <a:schemeClr val="tx2"/>
                </a:solidFill>
              </a:rPr>
              <a:t>)</a:t>
            </a:r>
          </a:p>
        </p:txBody>
      </p:sp>
    </p:spTree>
    <p:extLst>
      <p:ext uri="{BB962C8B-B14F-4D97-AF65-F5344CB8AC3E}">
        <p14:creationId xmlns:p14="http://schemas.microsoft.com/office/powerpoint/2010/main" val="2293576997"/>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4451">
                                            <p:txEl>
                                              <p:pRg st="1" end="1"/>
                                            </p:txEl>
                                          </p:spTgt>
                                        </p:tgtEl>
                                        <p:attrNameLst>
                                          <p:attrName>style.visibility</p:attrName>
                                        </p:attrNameLst>
                                      </p:cBhvr>
                                      <p:to>
                                        <p:strVal val="visible"/>
                                      </p:to>
                                    </p:set>
                                    <p:animEffect transition="in" filter="dissolve">
                                      <p:cBhvr>
                                        <p:cTn id="12" dur="500"/>
                                        <p:tgtEl>
                                          <p:spTgt spid="1044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4451">
                                            <p:txEl>
                                              <p:pRg st="2" end="2"/>
                                            </p:txEl>
                                          </p:spTgt>
                                        </p:tgtEl>
                                        <p:attrNameLst>
                                          <p:attrName>style.visibility</p:attrName>
                                        </p:attrNameLst>
                                      </p:cBhvr>
                                      <p:to>
                                        <p:strVal val="visible"/>
                                      </p:to>
                                    </p:set>
                                    <p:animEffect transition="in" filter="dissolve">
                                      <p:cBhvr>
                                        <p:cTn id="17"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304799" y="2017713"/>
            <a:ext cx="8639175" cy="47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eaLnBrk="1" hangingPunct="1">
              <a:spcBef>
                <a:spcPct val="20000"/>
              </a:spcBef>
              <a:buClr>
                <a:schemeClr val="folHlink"/>
              </a:buClr>
              <a:buSzPct val="85000"/>
              <a:buFont typeface="Wingdings" panose="05000000000000000000" pitchFamily="2" charset="2"/>
              <a:buChar char="n"/>
            </a:pPr>
            <a:r>
              <a:rPr lang="es-ES" altLang="en-US" sz="2800" dirty="0" smtClean="0"/>
              <a:t>Cristo les enseña que Dios tiene el derecho de hacer con sus siervos lo que quiera, y que tener un motivo equivocado (ojo malo en el </a:t>
            </a:r>
            <a:r>
              <a:rPr lang="es-ES" altLang="en-US" sz="2800" dirty="0" smtClean="0">
                <a:solidFill>
                  <a:srgbClr val="FF0000"/>
                </a:solidFill>
              </a:rPr>
              <a:t>v. 15</a:t>
            </a:r>
            <a:r>
              <a:rPr lang="es-ES" altLang="en-US" sz="2800" dirty="0" smtClean="0"/>
              <a:t>) es pecado. </a:t>
            </a:r>
          </a:p>
          <a:p>
            <a:pPr eaLnBrk="1" hangingPunct="1">
              <a:spcBef>
                <a:spcPct val="20000"/>
              </a:spcBef>
              <a:buClr>
                <a:schemeClr val="folHlink"/>
              </a:buClr>
              <a:buSzPct val="85000"/>
              <a:buFont typeface="Wingdings" panose="05000000000000000000" pitchFamily="2" charset="2"/>
              <a:buChar char="n"/>
            </a:pPr>
            <a:r>
              <a:rPr lang="es-ES" altLang="en-US" sz="2800" dirty="0" smtClean="0"/>
              <a:t>Nótese también que los que fueron a trabajar desde las seis de la mañana exigieron un contrato; ¡querían saber lo que obtendrían!</a:t>
            </a:r>
          </a:p>
          <a:p>
            <a:pPr eaLnBrk="1" hangingPunct="1">
              <a:spcBef>
                <a:spcPct val="20000"/>
              </a:spcBef>
              <a:buClr>
                <a:schemeClr val="folHlink"/>
              </a:buClr>
              <a:buSzPct val="85000"/>
              <a:buFont typeface="Wingdings" panose="05000000000000000000" pitchFamily="2" charset="2"/>
              <a:buChar char="n"/>
            </a:pPr>
            <a:endParaRPr lang="es-ES" altLang="en-US" sz="2800" dirty="0" smtClean="0"/>
          </a:p>
        </p:txBody>
      </p:sp>
      <p:sp>
        <p:nvSpPr>
          <p:cNvPr id="17411" name="Rectangle 2"/>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838200" indent="-8382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buFontTx/>
              <a:buAutoNum type="arabicPeriod" startAt="2"/>
            </a:pPr>
            <a:r>
              <a:rPr lang="es-PR" altLang="en-US" sz="4400" dirty="0">
                <a:solidFill>
                  <a:schemeClr val="tx2"/>
                </a:solidFill>
              </a:rPr>
              <a:t>El Servicio y los Salarios en el Reino (</a:t>
            </a:r>
            <a:r>
              <a:rPr lang="es-PR" altLang="en-US" sz="4400" dirty="0">
                <a:solidFill>
                  <a:srgbClr val="FF0000"/>
                </a:solidFill>
              </a:rPr>
              <a:t>Mateo 20.13-16</a:t>
            </a:r>
            <a:r>
              <a:rPr lang="es-PR" altLang="en-US" sz="4400" dirty="0">
                <a:solidFill>
                  <a:schemeClr val="tx2"/>
                </a:solidFill>
              </a:rPr>
              <a:t>)</a:t>
            </a:r>
          </a:p>
        </p:txBody>
      </p:sp>
    </p:spTree>
    <p:extLst>
      <p:ext uri="{BB962C8B-B14F-4D97-AF65-F5344CB8AC3E}">
        <p14:creationId xmlns:p14="http://schemas.microsoft.com/office/powerpoint/2010/main" val="3761012815"/>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04451">
                                            <p:txEl>
                                              <p:pRg st="1" end="1"/>
                                            </p:txEl>
                                          </p:spTgt>
                                        </p:tgtEl>
                                        <p:attrNameLst>
                                          <p:attrName>style.visibility</p:attrName>
                                        </p:attrNameLst>
                                      </p:cBhvr>
                                      <p:to>
                                        <p:strVal val="visible"/>
                                      </p:to>
                                    </p:set>
                                    <p:animEffect transition="in" filter="dissolve">
                                      <p:cBhvr>
                                        <p:cTn id="11" dur="500"/>
                                        <p:tgtEl>
                                          <p:spTgt spid="1044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143000" y="838200"/>
            <a:ext cx="3649663" cy="838200"/>
          </a:xfrm>
        </p:spPr>
        <p:txBody>
          <a:bodyPr/>
          <a:lstStyle/>
          <a:p>
            <a:pPr eaLnBrk="1" hangingPunct="1"/>
            <a:r>
              <a:rPr lang="es-PR" altLang="en-US" dirty="0" smtClean="0"/>
              <a:t>Texto Básico</a:t>
            </a:r>
          </a:p>
        </p:txBody>
      </p:sp>
      <p:sp>
        <p:nvSpPr>
          <p:cNvPr id="5123" name="Rectangle 3"/>
          <p:cNvSpPr>
            <a:spLocks noGrp="1" noChangeArrowheads="1"/>
          </p:cNvSpPr>
          <p:nvPr>
            <p:ph type="body" sz="half" idx="1"/>
          </p:nvPr>
        </p:nvSpPr>
        <p:spPr>
          <a:xfrm>
            <a:off x="304800" y="2133600"/>
            <a:ext cx="3733800" cy="2362200"/>
          </a:xfrm>
        </p:spPr>
        <p:txBody>
          <a:bodyPr/>
          <a:lstStyle/>
          <a:p>
            <a:pPr eaLnBrk="1" hangingPunct="1"/>
            <a:r>
              <a:rPr lang="es-PR" altLang="en-US" dirty="0" smtClean="0"/>
              <a:t>Contexto</a:t>
            </a:r>
          </a:p>
          <a:p>
            <a:pPr lvl="1" eaLnBrk="1" hangingPunct="1"/>
            <a:r>
              <a:rPr lang="fr-FR" altLang="en-US" dirty="0" smtClean="0"/>
              <a:t>Mateo 19.16 a 20.34</a:t>
            </a:r>
          </a:p>
          <a:p>
            <a:pPr eaLnBrk="1" hangingPunct="1"/>
            <a:r>
              <a:rPr lang="fr-FR" altLang="en-US" dirty="0" smtClean="0"/>
              <a:t>Texto </a:t>
            </a:r>
            <a:r>
              <a:rPr lang="es-PR" altLang="en-US" dirty="0" smtClean="0"/>
              <a:t>básico</a:t>
            </a:r>
          </a:p>
          <a:p>
            <a:pPr lvl="1" eaLnBrk="1" hangingPunct="1"/>
            <a:r>
              <a:rPr lang="fr-FR" altLang="en-US" dirty="0" smtClean="0"/>
              <a:t>19.16-23</a:t>
            </a:r>
          </a:p>
          <a:p>
            <a:pPr lvl="1" eaLnBrk="1" hangingPunct="1"/>
            <a:r>
              <a:rPr lang="fr-FR" altLang="en-US" dirty="0" smtClean="0"/>
              <a:t>20.1-16, 20-28</a:t>
            </a:r>
          </a:p>
        </p:txBody>
      </p:sp>
      <p:pic>
        <p:nvPicPr>
          <p:cNvPr id="5" name="Picture 4" descr="vkc02_1024x768.jpg"/>
          <p:cNvPicPr>
            <a:picLocks noChangeAspect="1"/>
          </p:cNvPicPr>
          <p:nvPr/>
        </p:nvPicPr>
        <p:blipFill>
          <a:blip r:embed="rId3">
            <a:lum bright="3000" contrast="2000"/>
          </a:blip>
          <a:srcRect l="10000" t="12222" r="8333" b="14444"/>
          <a:stretch>
            <a:fillRect/>
          </a:stretch>
        </p:blipFill>
        <p:spPr>
          <a:xfrm>
            <a:off x="4346127" y="2209351"/>
            <a:ext cx="4646370" cy="3128748"/>
          </a:xfrm>
          <a:prstGeom prst="rect">
            <a:avLst/>
          </a:prstGeom>
          <a:effectLst>
            <a:softEdge rad="635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228600" y="2017713"/>
            <a:ext cx="8610600" cy="47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742950" indent="-28575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eaLnBrk="1" hangingPunct="1">
              <a:spcBef>
                <a:spcPct val="20000"/>
              </a:spcBef>
              <a:buClr>
                <a:schemeClr val="folHlink"/>
              </a:buClr>
              <a:buSzPct val="85000"/>
              <a:buFont typeface="Wingdings" panose="05000000000000000000" pitchFamily="2" charset="2"/>
              <a:buChar char="n"/>
            </a:pPr>
            <a:r>
              <a:rPr lang="es-PR" altLang="en-US" sz="3200" dirty="0"/>
              <a:t>¿Qué recompensa debe esperar el creyente por trabajar en la obra que le ha encargado Dios? Explique.</a:t>
            </a:r>
          </a:p>
          <a:p>
            <a:pPr eaLnBrk="1" hangingPunct="1">
              <a:spcBef>
                <a:spcPct val="20000"/>
              </a:spcBef>
              <a:buClr>
                <a:schemeClr val="folHlink"/>
              </a:buClr>
              <a:buSzPct val="85000"/>
              <a:buFont typeface="Wingdings" panose="05000000000000000000" pitchFamily="2" charset="2"/>
              <a:buChar char="n"/>
            </a:pPr>
            <a:r>
              <a:rPr lang="es-PR" altLang="en-US" sz="3200" dirty="0"/>
              <a:t>¿Qué revela este pasaje (</a:t>
            </a:r>
            <a:r>
              <a:rPr lang="es-PR" altLang="en-US" sz="3200" dirty="0">
                <a:solidFill>
                  <a:srgbClr val="FF0000"/>
                </a:solidFill>
              </a:rPr>
              <a:t>20.13-16</a:t>
            </a:r>
            <a:r>
              <a:rPr lang="es-PR" altLang="en-US" sz="3200" dirty="0"/>
              <a:t>) sobre el carácter de Dios?</a:t>
            </a:r>
          </a:p>
          <a:p>
            <a:pPr eaLnBrk="1" hangingPunct="1">
              <a:spcBef>
                <a:spcPct val="20000"/>
              </a:spcBef>
              <a:buClr>
                <a:schemeClr val="folHlink"/>
              </a:buClr>
              <a:buSzPct val="85000"/>
              <a:buFont typeface="Wingdings" panose="05000000000000000000" pitchFamily="2" charset="2"/>
              <a:buChar char="n"/>
            </a:pPr>
            <a:r>
              <a:rPr lang="es-PR" altLang="en-US" sz="3200" dirty="0"/>
              <a:t>¿Qué significa que “los primeros serán postreros”?</a:t>
            </a:r>
          </a:p>
          <a:p>
            <a:pPr eaLnBrk="1" hangingPunct="1">
              <a:spcBef>
                <a:spcPct val="20000"/>
              </a:spcBef>
              <a:buClr>
                <a:schemeClr val="folHlink"/>
              </a:buClr>
              <a:buSzPct val="85000"/>
              <a:buFont typeface="Wingdings" panose="05000000000000000000" pitchFamily="2" charset="2"/>
              <a:buChar char="n"/>
            </a:pPr>
            <a:r>
              <a:rPr lang="es-PR" altLang="en-US" sz="3200" dirty="0"/>
              <a:t>¿Qué significa que “muchos son llamados, mas pocos escogidos”? </a:t>
            </a:r>
          </a:p>
        </p:txBody>
      </p:sp>
      <p:sp>
        <p:nvSpPr>
          <p:cNvPr id="18435" name="Rectangle 2"/>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838200" indent="-8382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buFontTx/>
              <a:buAutoNum type="arabicPeriod" startAt="2"/>
            </a:pPr>
            <a:r>
              <a:rPr lang="es-PR" altLang="en-US" sz="4400" dirty="0">
                <a:solidFill>
                  <a:schemeClr val="tx2"/>
                </a:solidFill>
              </a:rPr>
              <a:t>El Servicio y los Salarios en el Reino (</a:t>
            </a:r>
            <a:r>
              <a:rPr lang="es-PR" altLang="en-US" sz="4400" dirty="0">
                <a:solidFill>
                  <a:srgbClr val="FF0000"/>
                </a:solidFill>
              </a:rPr>
              <a:t>Mateo 20.13-16</a:t>
            </a:r>
            <a:r>
              <a:rPr lang="es-PR" altLang="en-US" sz="4400" dirty="0">
                <a:solidFill>
                  <a:schemeClr val="tx2"/>
                </a:solidFill>
              </a:rPr>
              <a:t>)</a:t>
            </a:r>
          </a:p>
        </p:txBody>
      </p:sp>
    </p:spTree>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4451">
                                            <p:txEl>
                                              <p:pRg st="1" end="1"/>
                                            </p:txEl>
                                          </p:spTgt>
                                        </p:tgtEl>
                                        <p:attrNameLst>
                                          <p:attrName>style.visibility</p:attrName>
                                        </p:attrNameLst>
                                      </p:cBhvr>
                                      <p:to>
                                        <p:strVal val="visible"/>
                                      </p:to>
                                    </p:set>
                                    <p:animEffect transition="in" filter="dissolve">
                                      <p:cBhvr>
                                        <p:cTn id="12" dur="500"/>
                                        <p:tgtEl>
                                          <p:spTgt spid="1044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4451">
                                            <p:txEl>
                                              <p:pRg st="2" end="2"/>
                                            </p:txEl>
                                          </p:spTgt>
                                        </p:tgtEl>
                                        <p:attrNameLst>
                                          <p:attrName>style.visibility</p:attrName>
                                        </p:attrNameLst>
                                      </p:cBhvr>
                                      <p:to>
                                        <p:strVal val="visible"/>
                                      </p:to>
                                    </p:set>
                                    <p:animEffect transition="in" filter="dissolve">
                                      <p:cBhvr>
                                        <p:cTn id="17" dur="500"/>
                                        <p:tgtEl>
                                          <p:spTgt spid="10445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04451">
                                            <p:txEl>
                                              <p:pRg st="3" end="3"/>
                                            </p:txEl>
                                          </p:spTgt>
                                        </p:tgtEl>
                                        <p:attrNameLst>
                                          <p:attrName>style.visibility</p:attrName>
                                        </p:attrNameLst>
                                      </p:cBhvr>
                                      <p:to>
                                        <p:strVal val="visible"/>
                                      </p:to>
                                    </p:set>
                                    <p:animEffect transition="in" filter="dissolve">
                                      <p:cBhvr>
                                        <p:cTn id="22" dur="500"/>
                                        <p:tgtEl>
                                          <p:spTgt spid="1044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143000" y="228600"/>
            <a:ext cx="8001000" cy="1462088"/>
          </a:xfrm>
        </p:spPr>
        <p:txBody>
          <a:bodyPr/>
          <a:lstStyle/>
          <a:p>
            <a:pPr marL="838200" indent="-838200">
              <a:buFontTx/>
              <a:buAutoNum type="arabicPeriod" startAt="3"/>
            </a:pPr>
            <a:r>
              <a:rPr lang="es-PR" altLang="en-US" dirty="0" smtClean="0"/>
              <a:t>El Espíritu de Servicio en el Reino (</a:t>
            </a:r>
            <a:r>
              <a:rPr lang="es-PR" altLang="en-US" dirty="0" smtClean="0">
                <a:solidFill>
                  <a:srgbClr val="FF0000"/>
                </a:solidFill>
              </a:rPr>
              <a:t>Mateo 20.25-28</a:t>
            </a:r>
            <a:r>
              <a:rPr lang="es-PR" altLang="en-US" dirty="0" smtClean="0"/>
              <a:t>)</a:t>
            </a:r>
            <a:endParaRPr lang="en-US" altLang="en-US" dirty="0" smtClean="0"/>
          </a:p>
        </p:txBody>
      </p:sp>
      <p:pic>
        <p:nvPicPr>
          <p:cNvPr id="19461" name="Picture 5" descr="https://ibccobregon.files.wordpress.com/2016/02/567ed-privilegios.jpg?w=6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858263"/>
            <a:ext cx="5638800" cy="49997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381000" y="2246313"/>
            <a:ext cx="8458200" cy="339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lvl="1">
              <a:spcBef>
                <a:spcPct val="20000"/>
              </a:spcBef>
              <a:buClr>
                <a:schemeClr val="hlink"/>
              </a:buClr>
              <a:buSzPct val="55000"/>
              <a:buFont typeface="Wingdings" panose="05000000000000000000" pitchFamily="2" charset="2"/>
              <a:buChar char="n"/>
            </a:pPr>
            <a:r>
              <a:rPr lang="en-US" altLang="en-US" sz="2800" i="1" dirty="0"/>
              <a:t>diakonos</a:t>
            </a:r>
            <a:r>
              <a:rPr lang="es-ES" altLang="en-US" sz="2800" dirty="0"/>
              <a:t> (</a:t>
            </a:r>
            <a:r>
              <a:rPr lang="el-GR" altLang="en-US" sz="2800" dirty="0" smtClean="0"/>
              <a:t>διάκονος</a:t>
            </a:r>
            <a:r>
              <a:rPr lang="es-ES" altLang="en-US" sz="2800" dirty="0" smtClean="0"/>
              <a:t>) «</a:t>
            </a:r>
            <a:r>
              <a:rPr lang="es-ES" altLang="en-US" sz="2800" dirty="0"/>
              <a:t>servidor» ﻿</a:t>
            </a:r>
            <a:r>
              <a:rPr lang="es-ES" altLang="en-US" sz="2800" dirty="0" smtClean="0"/>
              <a:t>Ministro, Sirviente</a:t>
            </a:r>
            <a:r>
              <a:rPr lang="es-ES" altLang="en-US" sz="2800" dirty="0"/>
              <a:t>﻿</a:t>
            </a:r>
            <a:r>
              <a:rPr lang="es-ES" altLang="en-US" sz="2800" dirty="0" smtClean="0"/>
              <a:t>.</a:t>
            </a:r>
          </a:p>
          <a:p>
            <a:pPr lvl="1">
              <a:spcBef>
                <a:spcPct val="20000"/>
              </a:spcBef>
              <a:buClr>
                <a:schemeClr val="hlink"/>
              </a:buClr>
              <a:buSzPct val="55000"/>
              <a:buFont typeface="Wingdings" panose="05000000000000000000" pitchFamily="2" charset="2"/>
              <a:buChar char="n"/>
            </a:pPr>
            <a:r>
              <a:rPr lang="en-US" altLang="en-US" sz="2800" i="1" dirty="0" smtClean="0"/>
              <a:t>doulos</a:t>
            </a:r>
            <a:r>
              <a:rPr lang="es-ES" altLang="en-US" sz="2800" dirty="0" smtClean="0"/>
              <a:t> </a:t>
            </a:r>
            <a:r>
              <a:rPr lang="es-ES" altLang="en-US" sz="2800" dirty="0"/>
              <a:t>(</a:t>
            </a:r>
            <a:r>
              <a:rPr lang="el-GR" altLang="en-US" sz="2800" dirty="0"/>
              <a:t>δου̂λος</a:t>
            </a:r>
            <a:r>
              <a:rPr lang="es-ES" altLang="en-US" sz="2800" dirty="0"/>
              <a:t>), adjetivo, significa «en esclavitud», se utiliza como nombre, y como el término más común y general para denotar «siervo», indicando con frecuencia sometimiento sin la idea de </a:t>
            </a:r>
            <a:r>
              <a:rPr lang="es-ES" altLang="en-US" sz="2800" dirty="0" smtClean="0"/>
              <a:t>esclavitud.</a:t>
            </a:r>
            <a:endParaRPr lang="es-PR" altLang="en-US" sz="2800" dirty="0"/>
          </a:p>
        </p:txBody>
      </p:sp>
      <p:sp>
        <p:nvSpPr>
          <p:cNvPr id="20483" name="Rectangle 8"/>
          <p:cNvSpPr>
            <a:spLocks noGrp="1" noChangeArrowheads="1"/>
          </p:cNvSpPr>
          <p:nvPr>
            <p:ph type="title"/>
          </p:nvPr>
        </p:nvSpPr>
        <p:spPr>
          <a:xfrm>
            <a:off x="1143000" y="228600"/>
            <a:ext cx="8001000" cy="1462088"/>
          </a:xfrm>
          <a:noFill/>
        </p:spPr>
        <p:txBody>
          <a:bodyPr/>
          <a:lstStyle/>
          <a:p>
            <a:pPr marL="838200" indent="-838200">
              <a:buFontTx/>
              <a:buAutoNum type="arabicPeriod" startAt="3"/>
            </a:pPr>
            <a:r>
              <a:rPr lang="es-PR" altLang="en-US" dirty="0" smtClean="0"/>
              <a:t>El Espíritu de Servicio en el Reino (</a:t>
            </a:r>
            <a:r>
              <a:rPr lang="es-PR" altLang="en-US" dirty="0" smtClean="0">
                <a:solidFill>
                  <a:srgbClr val="FF0000"/>
                </a:solidFill>
              </a:rPr>
              <a:t>Mateo 20.25-28</a:t>
            </a:r>
            <a:r>
              <a:rPr lang="es-PR" altLang="en-US" dirty="0" smtClean="0"/>
              <a:t>)</a:t>
            </a:r>
            <a:endParaRPr lang="en-US" altLang="en-US" dirty="0" smtClean="0"/>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04451">
                                            <p:txEl>
                                              <p:pRg st="1" end="1"/>
                                            </p:txEl>
                                          </p:spTgt>
                                        </p:tgtEl>
                                        <p:attrNameLst>
                                          <p:attrName>style.visibility</p:attrName>
                                        </p:attrNameLst>
                                      </p:cBhvr>
                                      <p:to>
                                        <p:strVal val="visible"/>
                                      </p:to>
                                    </p:set>
                                    <p:animEffect transition="in" filter="dissolve">
                                      <p:cBhvr>
                                        <p:cTn id="11" dur="500"/>
                                        <p:tgtEl>
                                          <p:spTgt spid="1044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381000" y="2017713"/>
            <a:ext cx="8458200" cy="47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742950" indent="-28575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a:spcBef>
                <a:spcPct val="20000"/>
              </a:spcBef>
              <a:buClr>
                <a:schemeClr val="folHlink"/>
              </a:buClr>
              <a:buSzPct val="60000"/>
              <a:buFont typeface="Wingdings" panose="05000000000000000000" pitchFamily="2" charset="2"/>
              <a:buChar char="n"/>
            </a:pPr>
            <a:r>
              <a:rPr lang="es-ES" altLang="en-US" sz="3200" dirty="0" smtClean="0"/>
              <a:t>La petición (</a:t>
            </a:r>
            <a:r>
              <a:rPr lang="es-ES" altLang="en-US" sz="3200" dirty="0" smtClean="0">
                <a:solidFill>
                  <a:srgbClr val="FF0000"/>
                </a:solidFill>
              </a:rPr>
              <a:t>vv. 20–21</a:t>
            </a:r>
            <a:r>
              <a:rPr lang="es-ES" altLang="en-US" sz="3200" dirty="0" smtClean="0"/>
              <a:t>).</a:t>
            </a:r>
          </a:p>
          <a:p>
            <a:pPr marL="1009650" lvl="1" indent="-609600">
              <a:spcBef>
                <a:spcPct val="20000"/>
              </a:spcBef>
              <a:buClr>
                <a:schemeClr val="hlink"/>
              </a:buClr>
              <a:buSzPct val="55000"/>
              <a:buFont typeface="Wingdings" panose="05000000000000000000" pitchFamily="2" charset="2"/>
              <a:buChar char="n"/>
            </a:pPr>
            <a:r>
              <a:rPr lang="es-ES" altLang="en-US" sz="2800" dirty="0"/>
              <a:t>Se debe admirar la fe de ella en Cristo; y también su confianza en su promesa del reino (</a:t>
            </a:r>
            <a:r>
              <a:rPr lang="es-ES" altLang="en-US" sz="2800" dirty="0">
                <a:solidFill>
                  <a:srgbClr val="FF0000"/>
                </a:solidFill>
              </a:rPr>
              <a:t>19.28</a:t>
            </a:r>
            <a:r>
              <a:rPr lang="es-ES" altLang="en-US" sz="2800" dirty="0"/>
              <a:t>). </a:t>
            </a:r>
            <a:endParaRPr lang="es-ES" altLang="en-US" sz="2800" dirty="0" smtClean="0"/>
          </a:p>
          <a:p>
            <a:pPr marL="1009650" lvl="1" indent="-609600">
              <a:spcBef>
                <a:spcPct val="20000"/>
              </a:spcBef>
              <a:buClr>
                <a:schemeClr val="hlink"/>
              </a:buClr>
              <a:buSzPct val="55000"/>
              <a:buFont typeface="Wingdings" panose="05000000000000000000" pitchFamily="2" charset="2"/>
              <a:buChar char="n"/>
            </a:pPr>
            <a:r>
              <a:rPr lang="es-ES" altLang="en-US" sz="2800" dirty="0" smtClean="0"/>
              <a:t>Pero </a:t>
            </a:r>
            <a:r>
              <a:rPr lang="es-ES" altLang="en-US" sz="2800" dirty="0"/>
              <a:t>sus motivos no eran correctos, puesto que no pedía algo para la gloria de Dios, sino para la suya propia.</a:t>
            </a:r>
          </a:p>
        </p:txBody>
      </p:sp>
      <p:sp>
        <p:nvSpPr>
          <p:cNvPr id="21507" name="Rectangle 3"/>
          <p:cNvSpPr>
            <a:spLocks noGrp="1" noChangeArrowheads="1"/>
          </p:cNvSpPr>
          <p:nvPr>
            <p:ph type="title"/>
          </p:nvPr>
        </p:nvSpPr>
        <p:spPr>
          <a:xfrm>
            <a:off x="1143000" y="228600"/>
            <a:ext cx="8001000" cy="1462088"/>
          </a:xfrm>
          <a:noFill/>
        </p:spPr>
        <p:txBody>
          <a:bodyPr/>
          <a:lstStyle/>
          <a:p>
            <a:pPr marL="838200" indent="-838200">
              <a:buFontTx/>
              <a:buAutoNum type="arabicPeriod" startAt="3"/>
            </a:pPr>
            <a:r>
              <a:rPr lang="es-PR" altLang="en-US" dirty="0" smtClean="0"/>
              <a:t>El Espíritu de Servicio en el Reino (</a:t>
            </a:r>
            <a:r>
              <a:rPr lang="es-PR" altLang="en-US" dirty="0" smtClean="0">
                <a:solidFill>
                  <a:srgbClr val="FF0000"/>
                </a:solidFill>
              </a:rPr>
              <a:t>Mateo 20.25-28</a:t>
            </a:r>
            <a:r>
              <a:rPr lang="es-PR" altLang="en-US" dirty="0" smtClean="0"/>
              <a:t>)</a:t>
            </a:r>
            <a:endParaRPr lang="en-US" altLang="en-US" dirty="0" smtClean="0"/>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381000" y="2017713"/>
            <a:ext cx="8458200" cy="47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742950" indent="-28575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a:spcBef>
                <a:spcPct val="20000"/>
              </a:spcBef>
              <a:buClr>
                <a:schemeClr val="folHlink"/>
              </a:buClr>
              <a:buSzPct val="60000"/>
              <a:buFont typeface="Wingdings" panose="05000000000000000000" pitchFamily="2" charset="2"/>
              <a:buChar char="n"/>
            </a:pPr>
            <a:r>
              <a:rPr lang="es-ES" altLang="en-US" sz="3200" dirty="0" smtClean="0"/>
              <a:t>La respuesta (</a:t>
            </a:r>
            <a:r>
              <a:rPr lang="es-ES" altLang="en-US" sz="3200" dirty="0" smtClean="0">
                <a:solidFill>
                  <a:srgbClr val="FF0000"/>
                </a:solidFill>
              </a:rPr>
              <a:t>vv. 22–23</a:t>
            </a:r>
            <a:r>
              <a:rPr lang="es-ES" altLang="en-US" sz="3200" dirty="0" smtClean="0"/>
              <a:t>).</a:t>
            </a:r>
          </a:p>
          <a:p>
            <a:pPr marL="1009650" lvl="1" indent="-609600">
              <a:spcBef>
                <a:spcPct val="20000"/>
              </a:spcBef>
              <a:buClr>
                <a:schemeClr val="hlink"/>
              </a:buClr>
              <a:buSzPct val="55000"/>
              <a:buFont typeface="Wingdings" panose="05000000000000000000" pitchFamily="2" charset="2"/>
              <a:buChar char="n"/>
            </a:pPr>
            <a:r>
              <a:rPr lang="es-ES" altLang="en-US" sz="2800" dirty="0" smtClean="0"/>
              <a:t>Jesús les habla a los discípulos (Jacobo y Juan) y no a la madre, sugiriendo que tal vez ellos la habían estimulado para que lo pidiera. </a:t>
            </a:r>
          </a:p>
          <a:p>
            <a:pPr marL="1009650" lvl="1" indent="-609600">
              <a:spcBef>
                <a:spcPct val="20000"/>
              </a:spcBef>
              <a:buClr>
                <a:schemeClr val="hlink"/>
              </a:buClr>
              <a:buSzPct val="55000"/>
              <a:buFont typeface="Wingdings" panose="05000000000000000000" pitchFamily="2" charset="2"/>
              <a:buChar char="n"/>
            </a:pPr>
            <a:r>
              <a:rPr lang="es-ES" altLang="en-US" sz="2800" dirty="0" smtClean="0"/>
              <a:t>Ignoraban, por supuesto, lo que Él quiso indicar por «vaso» y «bautismo», cosas estas que apuntaban a su sufrimiento y muerte en el Calvario (véanse </a:t>
            </a:r>
            <a:r>
              <a:rPr lang="es-ES" altLang="en-US" sz="2800" dirty="0" smtClean="0">
                <a:solidFill>
                  <a:srgbClr val="FF0000"/>
                </a:solidFill>
              </a:rPr>
              <a:t>26.39–42</a:t>
            </a:r>
            <a:r>
              <a:rPr lang="es-ES" altLang="en-US" sz="2800" dirty="0" smtClean="0"/>
              <a:t> y </a:t>
            </a:r>
            <a:r>
              <a:rPr lang="es-ES" altLang="en-US" sz="2800" dirty="0" smtClean="0">
                <a:solidFill>
                  <a:srgbClr val="FF0000"/>
                </a:solidFill>
              </a:rPr>
              <a:t>Lucas 12.50</a:t>
            </a:r>
            <a:r>
              <a:rPr lang="es-ES" altLang="en-US" sz="2800" dirty="0" smtClean="0"/>
              <a:t>). </a:t>
            </a:r>
          </a:p>
        </p:txBody>
      </p:sp>
      <p:sp>
        <p:nvSpPr>
          <p:cNvPr id="21507" name="Rectangle 3"/>
          <p:cNvSpPr>
            <a:spLocks noGrp="1" noChangeArrowheads="1"/>
          </p:cNvSpPr>
          <p:nvPr>
            <p:ph type="title"/>
          </p:nvPr>
        </p:nvSpPr>
        <p:spPr>
          <a:xfrm>
            <a:off x="1143000" y="228600"/>
            <a:ext cx="8001000" cy="1462088"/>
          </a:xfrm>
          <a:noFill/>
        </p:spPr>
        <p:txBody>
          <a:bodyPr/>
          <a:lstStyle/>
          <a:p>
            <a:pPr marL="838200" indent="-838200">
              <a:buFontTx/>
              <a:buAutoNum type="arabicPeriod" startAt="3"/>
            </a:pPr>
            <a:r>
              <a:rPr lang="es-PR" altLang="en-US" dirty="0" smtClean="0"/>
              <a:t>El Espíritu de Servicio en el Reino (</a:t>
            </a:r>
            <a:r>
              <a:rPr lang="es-PR" altLang="en-US" dirty="0" smtClean="0">
                <a:solidFill>
                  <a:srgbClr val="FF0000"/>
                </a:solidFill>
              </a:rPr>
              <a:t>Mateo 20.25-28</a:t>
            </a:r>
            <a:r>
              <a:rPr lang="es-PR" altLang="en-US" dirty="0" smtClean="0"/>
              <a:t>)</a:t>
            </a:r>
            <a:endParaRPr lang="en-US" altLang="en-US" dirty="0" smtClean="0"/>
          </a:p>
        </p:txBody>
      </p:sp>
    </p:spTree>
    <p:extLst>
      <p:ext uri="{BB962C8B-B14F-4D97-AF65-F5344CB8AC3E}">
        <p14:creationId xmlns:p14="http://schemas.microsoft.com/office/powerpoint/2010/main" val="335301444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381000" y="2017713"/>
            <a:ext cx="8458200" cy="47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742950" indent="-28575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a:spcBef>
                <a:spcPct val="20000"/>
              </a:spcBef>
              <a:buClr>
                <a:schemeClr val="folHlink"/>
              </a:buClr>
              <a:buSzPct val="60000"/>
              <a:buFont typeface="Wingdings" panose="05000000000000000000" pitchFamily="2" charset="2"/>
              <a:buChar char="n"/>
            </a:pPr>
            <a:r>
              <a:rPr lang="es-ES" altLang="en-US" sz="3200" dirty="0" smtClean="0"/>
              <a:t>La respuesta (</a:t>
            </a:r>
            <a:r>
              <a:rPr lang="es-ES" altLang="en-US" sz="3200" dirty="0" smtClean="0">
                <a:solidFill>
                  <a:srgbClr val="FF0000"/>
                </a:solidFill>
              </a:rPr>
              <a:t>vv. 22–23</a:t>
            </a:r>
            <a:r>
              <a:rPr lang="es-ES" altLang="en-US" sz="3200" dirty="0" smtClean="0"/>
              <a:t>).</a:t>
            </a:r>
          </a:p>
          <a:p>
            <a:pPr marL="1009650" lvl="1" indent="-609600">
              <a:spcBef>
                <a:spcPct val="20000"/>
              </a:spcBef>
              <a:buClr>
                <a:schemeClr val="hlink"/>
              </a:buClr>
              <a:buSzPct val="55000"/>
              <a:buFont typeface="Wingdings" panose="05000000000000000000" pitchFamily="2" charset="2"/>
              <a:buChar char="n"/>
            </a:pPr>
            <a:r>
              <a:rPr lang="es-ES" altLang="en-US" sz="2800" dirty="0" smtClean="0"/>
              <a:t>Jesús les prometió que en verdad probarían de su vaso y bautismo. Jacobo fue el primer discípulo martirizado (</a:t>
            </a:r>
            <a:r>
              <a:rPr lang="es-ES" altLang="en-US" sz="2800" dirty="0" smtClean="0">
                <a:solidFill>
                  <a:srgbClr val="FF0000"/>
                </a:solidFill>
              </a:rPr>
              <a:t>Hechos 12</a:t>
            </a:r>
            <a:r>
              <a:rPr lang="es-ES" altLang="en-US" sz="2800" dirty="0" smtClean="0"/>
              <a:t>) y Juan sufrió grandemente, exiliado en la isla de Patmos (</a:t>
            </a:r>
            <a:r>
              <a:rPr lang="es-ES" altLang="en-US" sz="2800" dirty="0" smtClean="0">
                <a:solidFill>
                  <a:srgbClr val="FF0000"/>
                </a:solidFill>
              </a:rPr>
              <a:t>Apocalipsis 1</a:t>
            </a:r>
            <a:r>
              <a:rPr lang="es-ES" altLang="en-US" sz="2800" dirty="0" smtClean="0"/>
              <a:t>). </a:t>
            </a:r>
          </a:p>
          <a:p>
            <a:pPr marL="1009650" lvl="1" indent="-609600">
              <a:spcBef>
                <a:spcPct val="20000"/>
              </a:spcBef>
              <a:buClr>
                <a:schemeClr val="hlink"/>
              </a:buClr>
              <a:buSzPct val="55000"/>
              <a:buFont typeface="Wingdings" panose="05000000000000000000" pitchFamily="2" charset="2"/>
              <a:buChar char="n"/>
            </a:pPr>
            <a:r>
              <a:rPr lang="es-ES" altLang="en-US" sz="2800" dirty="0" smtClean="0"/>
              <a:t>Debemos tener cuidado sobre cómo oramos y cómo contestamos al Señor; porque Él nos tomará la palabra (</a:t>
            </a:r>
            <a:r>
              <a:rPr lang="es-ES" altLang="en-US" sz="2800" dirty="0" smtClean="0">
                <a:solidFill>
                  <a:srgbClr val="FF0000"/>
                </a:solidFill>
              </a:rPr>
              <a:t>Eclesiastés 5.1–6</a:t>
            </a:r>
            <a:r>
              <a:rPr lang="es-ES" altLang="en-US" sz="2800" dirty="0" smtClean="0"/>
              <a:t>).</a:t>
            </a:r>
          </a:p>
        </p:txBody>
      </p:sp>
      <p:sp>
        <p:nvSpPr>
          <p:cNvPr id="21507" name="Rectangle 3"/>
          <p:cNvSpPr>
            <a:spLocks noGrp="1" noChangeArrowheads="1"/>
          </p:cNvSpPr>
          <p:nvPr>
            <p:ph type="title"/>
          </p:nvPr>
        </p:nvSpPr>
        <p:spPr>
          <a:xfrm>
            <a:off x="1143000" y="228600"/>
            <a:ext cx="8001000" cy="1462088"/>
          </a:xfrm>
          <a:noFill/>
        </p:spPr>
        <p:txBody>
          <a:bodyPr/>
          <a:lstStyle/>
          <a:p>
            <a:pPr marL="838200" indent="-838200">
              <a:buFontTx/>
              <a:buAutoNum type="arabicPeriod" startAt="3"/>
            </a:pPr>
            <a:r>
              <a:rPr lang="es-PR" altLang="en-US" dirty="0" smtClean="0"/>
              <a:t>El Espíritu de Servicio en el Reino (</a:t>
            </a:r>
            <a:r>
              <a:rPr lang="es-PR" altLang="en-US" dirty="0" smtClean="0">
                <a:solidFill>
                  <a:srgbClr val="FF0000"/>
                </a:solidFill>
              </a:rPr>
              <a:t>Mateo 20.25-28</a:t>
            </a:r>
            <a:r>
              <a:rPr lang="es-PR" altLang="en-US" dirty="0" smtClean="0"/>
              <a:t>)</a:t>
            </a:r>
            <a:endParaRPr lang="en-US" altLang="en-US" dirty="0" smtClean="0"/>
          </a:p>
        </p:txBody>
      </p:sp>
    </p:spTree>
    <p:extLst>
      <p:ext uri="{BB962C8B-B14F-4D97-AF65-F5344CB8AC3E}">
        <p14:creationId xmlns:p14="http://schemas.microsoft.com/office/powerpoint/2010/main" val="305268586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381000" y="2017713"/>
            <a:ext cx="8458200" cy="47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742950" indent="-28575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a:spcBef>
                <a:spcPct val="20000"/>
              </a:spcBef>
              <a:buClr>
                <a:schemeClr val="folHlink"/>
              </a:buClr>
              <a:buSzPct val="60000"/>
              <a:buFont typeface="Wingdings" panose="05000000000000000000" pitchFamily="2" charset="2"/>
              <a:buChar char="n"/>
            </a:pPr>
            <a:r>
              <a:rPr lang="es-ES" altLang="en-US" sz="3200" dirty="0" smtClean="0"/>
              <a:t>El resultado (</a:t>
            </a:r>
            <a:r>
              <a:rPr lang="es-ES" altLang="en-US" sz="3200" dirty="0" smtClean="0">
                <a:solidFill>
                  <a:srgbClr val="FF0000"/>
                </a:solidFill>
              </a:rPr>
              <a:t>vv. 24–25</a:t>
            </a:r>
            <a:r>
              <a:rPr lang="es-ES" altLang="en-US" sz="3200" dirty="0" smtClean="0"/>
              <a:t>).</a:t>
            </a:r>
          </a:p>
          <a:p>
            <a:pPr marL="1009650" lvl="1" indent="-609600">
              <a:spcBef>
                <a:spcPct val="20000"/>
              </a:spcBef>
              <a:buClr>
                <a:schemeClr val="hlink"/>
              </a:buClr>
              <a:buSzPct val="55000"/>
              <a:buFont typeface="Wingdings" panose="05000000000000000000" pitchFamily="2" charset="2"/>
              <a:buChar char="n"/>
            </a:pPr>
            <a:r>
              <a:rPr lang="es-ES" altLang="en-US" sz="2800" dirty="0" smtClean="0"/>
              <a:t>«¡Cuán grande bosque enciende un pequeño fuego!» (</a:t>
            </a:r>
            <a:r>
              <a:rPr lang="es-ES" altLang="en-US" sz="2800" dirty="0" smtClean="0">
                <a:solidFill>
                  <a:srgbClr val="FF0000"/>
                </a:solidFill>
              </a:rPr>
              <a:t>Santiago 3.5</a:t>
            </a:r>
            <a:r>
              <a:rPr lang="es-ES" altLang="en-US" sz="2800" dirty="0" smtClean="0"/>
              <a:t>). </a:t>
            </a:r>
          </a:p>
          <a:p>
            <a:pPr marL="1009650" lvl="1" indent="-609600">
              <a:spcBef>
                <a:spcPct val="20000"/>
              </a:spcBef>
              <a:buClr>
                <a:schemeClr val="hlink"/>
              </a:buClr>
              <a:buSzPct val="55000"/>
              <a:buFont typeface="Wingdings" panose="05000000000000000000" pitchFamily="2" charset="2"/>
              <a:buChar char="n"/>
            </a:pPr>
            <a:r>
              <a:rPr lang="es-ES" altLang="en-US" sz="2800" dirty="0" smtClean="0"/>
              <a:t>El egoísmo de parte de un creyente puede producir problemas en las vidas de otros. Jesús usó esta como una oportunidad para enseñar a los discípulos una lección de humildad. </a:t>
            </a:r>
          </a:p>
        </p:txBody>
      </p:sp>
      <p:sp>
        <p:nvSpPr>
          <p:cNvPr id="21507" name="Rectangle 3"/>
          <p:cNvSpPr>
            <a:spLocks noGrp="1" noChangeArrowheads="1"/>
          </p:cNvSpPr>
          <p:nvPr>
            <p:ph type="title"/>
          </p:nvPr>
        </p:nvSpPr>
        <p:spPr>
          <a:xfrm>
            <a:off x="1143000" y="228600"/>
            <a:ext cx="8001000" cy="1462088"/>
          </a:xfrm>
          <a:noFill/>
        </p:spPr>
        <p:txBody>
          <a:bodyPr/>
          <a:lstStyle/>
          <a:p>
            <a:pPr marL="838200" indent="-838200">
              <a:buFontTx/>
              <a:buAutoNum type="arabicPeriod" startAt="3"/>
            </a:pPr>
            <a:r>
              <a:rPr lang="es-PR" altLang="en-US" dirty="0" smtClean="0"/>
              <a:t>El Espíritu de Servicio en el Reino (</a:t>
            </a:r>
            <a:r>
              <a:rPr lang="es-PR" altLang="en-US" dirty="0" smtClean="0">
                <a:solidFill>
                  <a:srgbClr val="FF0000"/>
                </a:solidFill>
              </a:rPr>
              <a:t>Mateo 20.25-28</a:t>
            </a:r>
            <a:r>
              <a:rPr lang="es-PR" altLang="en-US" dirty="0" smtClean="0"/>
              <a:t>)</a:t>
            </a:r>
            <a:endParaRPr lang="en-US" altLang="en-US" dirty="0" smtClean="0"/>
          </a:p>
        </p:txBody>
      </p:sp>
    </p:spTree>
    <p:extLst>
      <p:ext uri="{BB962C8B-B14F-4D97-AF65-F5344CB8AC3E}">
        <p14:creationId xmlns:p14="http://schemas.microsoft.com/office/powerpoint/2010/main" val="394794415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381000" y="2017713"/>
            <a:ext cx="8458200" cy="47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742950" indent="-28575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a:spcBef>
                <a:spcPct val="20000"/>
              </a:spcBef>
              <a:buClr>
                <a:schemeClr val="folHlink"/>
              </a:buClr>
              <a:buSzPct val="60000"/>
              <a:buFont typeface="Wingdings" panose="05000000000000000000" pitchFamily="2" charset="2"/>
              <a:buChar char="n"/>
            </a:pPr>
            <a:r>
              <a:rPr lang="es-ES" altLang="en-US" sz="3200" dirty="0" smtClean="0"/>
              <a:t>El resultado (</a:t>
            </a:r>
            <a:r>
              <a:rPr lang="es-ES" altLang="en-US" sz="3200" dirty="0" smtClean="0">
                <a:solidFill>
                  <a:srgbClr val="FF0000"/>
                </a:solidFill>
              </a:rPr>
              <a:t>vv. 24–25</a:t>
            </a:r>
            <a:r>
              <a:rPr lang="es-ES" altLang="en-US" sz="3200" dirty="0" smtClean="0"/>
              <a:t>).</a:t>
            </a:r>
          </a:p>
          <a:p>
            <a:pPr marL="1009650" lvl="1" indent="-609600">
              <a:spcBef>
                <a:spcPct val="20000"/>
              </a:spcBef>
              <a:buClr>
                <a:schemeClr val="hlink"/>
              </a:buClr>
              <a:buSzPct val="55000"/>
              <a:buFont typeface="Wingdings" panose="05000000000000000000" pitchFamily="2" charset="2"/>
              <a:buChar char="n"/>
            </a:pPr>
            <a:r>
              <a:rPr lang="es-ES" altLang="en-US" sz="2400" dirty="0" smtClean="0"/>
              <a:t>La persona verdaderamente grande es la que sirve a otros. Cristo mismo es el ejemplo de esto (véase </a:t>
            </a:r>
            <a:r>
              <a:rPr lang="es-ES" altLang="en-US" sz="2400" dirty="0" smtClean="0">
                <a:solidFill>
                  <a:srgbClr val="FF0000"/>
                </a:solidFill>
              </a:rPr>
              <a:t>Filipenses 2</a:t>
            </a:r>
            <a:r>
              <a:rPr lang="es-ES" altLang="en-US" sz="2400" dirty="0" smtClean="0"/>
              <a:t>). </a:t>
            </a:r>
          </a:p>
          <a:p>
            <a:pPr marL="1009650" lvl="1" indent="-609600">
              <a:spcBef>
                <a:spcPct val="20000"/>
              </a:spcBef>
              <a:buClr>
                <a:schemeClr val="hlink"/>
              </a:buClr>
              <a:buSzPct val="55000"/>
              <a:buFont typeface="Wingdings" panose="05000000000000000000" pitchFamily="2" charset="2"/>
              <a:buChar char="n"/>
            </a:pPr>
            <a:r>
              <a:rPr lang="es-ES" altLang="en-US" sz="2400" dirty="0" smtClean="0"/>
              <a:t>«Enseñorearse» como lo hace la gente del mundo es ajeno al espíritu de la vida cristiana. </a:t>
            </a:r>
          </a:p>
          <a:p>
            <a:pPr marL="1009650" lvl="1" indent="-609600">
              <a:spcBef>
                <a:spcPct val="20000"/>
              </a:spcBef>
              <a:buClr>
                <a:schemeClr val="hlink"/>
              </a:buClr>
              <a:buSzPct val="55000"/>
              <a:buFont typeface="Wingdings" panose="05000000000000000000" pitchFamily="2" charset="2"/>
              <a:buChar char="n"/>
            </a:pPr>
            <a:r>
              <a:rPr lang="es-ES" altLang="en-US" sz="2400" dirty="0" smtClean="0"/>
              <a:t>En tanto que los líderes cristianos están para que «cuiden de las ovejas» (</a:t>
            </a:r>
            <a:r>
              <a:rPr lang="es-ES" altLang="en-US" sz="2400" dirty="0" smtClean="0">
                <a:solidFill>
                  <a:srgbClr val="FF0000"/>
                </a:solidFill>
              </a:rPr>
              <a:t>1 Pedro 5.2</a:t>
            </a:r>
            <a:r>
              <a:rPr lang="es-ES" altLang="en-US" sz="2400" dirty="0" smtClean="0"/>
              <a:t>; véase </a:t>
            </a:r>
            <a:r>
              <a:rPr lang="es-ES" altLang="en-US" sz="2400" dirty="0" smtClean="0">
                <a:solidFill>
                  <a:srgbClr val="FF0000"/>
                </a:solidFill>
              </a:rPr>
              <a:t>Hechos 20.28</a:t>
            </a:r>
            <a:r>
              <a:rPr lang="es-ES" altLang="en-US" sz="2400" dirty="0" smtClean="0"/>
              <a:t>), no deben gobernar con egoísmo y orgullo, sino con humildad como «pastores subalternos».</a:t>
            </a:r>
          </a:p>
        </p:txBody>
      </p:sp>
      <p:sp>
        <p:nvSpPr>
          <p:cNvPr id="21507" name="Rectangle 3"/>
          <p:cNvSpPr>
            <a:spLocks noGrp="1" noChangeArrowheads="1"/>
          </p:cNvSpPr>
          <p:nvPr>
            <p:ph type="title"/>
          </p:nvPr>
        </p:nvSpPr>
        <p:spPr>
          <a:xfrm>
            <a:off x="1143000" y="228600"/>
            <a:ext cx="8001000" cy="1462088"/>
          </a:xfrm>
          <a:noFill/>
        </p:spPr>
        <p:txBody>
          <a:bodyPr/>
          <a:lstStyle/>
          <a:p>
            <a:pPr marL="838200" indent="-838200">
              <a:buFontTx/>
              <a:buAutoNum type="arabicPeriod" startAt="3"/>
            </a:pPr>
            <a:r>
              <a:rPr lang="es-PR" altLang="en-US" dirty="0" smtClean="0"/>
              <a:t>El Espíritu de Servicio en el Reino (</a:t>
            </a:r>
            <a:r>
              <a:rPr lang="es-PR" altLang="en-US" dirty="0" smtClean="0">
                <a:solidFill>
                  <a:srgbClr val="FF0000"/>
                </a:solidFill>
              </a:rPr>
              <a:t>Mateo 20.25-28</a:t>
            </a:r>
            <a:r>
              <a:rPr lang="es-PR" altLang="en-US" dirty="0" smtClean="0"/>
              <a:t>)</a:t>
            </a:r>
            <a:endParaRPr lang="en-US" altLang="en-US" dirty="0" smtClean="0"/>
          </a:p>
        </p:txBody>
      </p:sp>
    </p:spTree>
    <p:extLst>
      <p:ext uri="{BB962C8B-B14F-4D97-AF65-F5344CB8AC3E}">
        <p14:creationId xmlns:p14="http://schemas.microsoft.com/office/powerpoint/2010/main" val="73233797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381000" y="2017713"/>
            <a:ext cx="8458200" cy="47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742950" indent="-28575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a:spcBef>
                <a:spcPct val="20000"/>
              </a:spcBef>
              <a:buClr>
                <a:schemeClr val="folHlink"/>
              </a:buClr>
              <a:buSzPct val="60000"/>
              <a:buFont typeface="Wingdings" panose="05000000000000000000" pitchFamily="2" charset="2"/>
              <a:buChar char="n"/>
            </a:pPr>
            <a:r>
              <a:rPr lang="es-PR" altLang="en-US" sz="3200" dirty="0"/>
              <a:t>¿Qué contraste establece Jesús en este pasaje (</a:t>
            </a:r>
            <a:r>
              <a:rPr lang="es-PR" altLang="en-US" sz="3200" dirty="0">
                <a:solidFill>
                  <a:srgbClr val="FF0000"/>
                </a:solidFill>
              </a:rPr>
              <a:t>20.25-28</a:t>
            </a:r>
            <a:r>
              <a:rPr lang="es-PR" altLang="en-US" sz="3200" dirty="0"/>
              <a:t>) entre el mundo y el reino de Dios?</a:t>
            </a:r>
          </a:p>
          <a:p>
            <a:pPr>
              <a:spcBef>
                <a:spcPct val="20000"/>
              </a:spcBef>
              <a:buClr>
                <a:schemeClr val="folHlink"/>
              </a:buClr>
              <a:buSzPct val="60000"/>
              <a:buFont typeface="Wingdings" panose="05000000000000000000" pitchFamily="2" charset="2"/>
              <a:buChar char="n"/>
            </a:pPr>
            <a:r>
              <a:rPr lang="es-PR" altLang="en-US" sz="3200" dirty="0"/>
              <a:t>¿Cómo ejemplifica Jesús la grandeza según Pablo en </a:t>
            </a:r>
            <a:r>
              <a:rPr lang="es-PR" altLang="en-US" sz="3200" dirty="0">
                <a:solidFill>
                  <a:srgbClr val="FF0000"/>
                </a:solidFill>
              </a:rPr>
              <a:t>Filipenses 2.5-11</a:t>
            </a:r>
            <a:r>
              <a:rPr lang="es-PR" altLang="en-US" sz="3200" dirty="0"/>
              <a:t>?</a:t>
            </a:r>
          </a:p>
          <a:p>
            <a:pPr>
              <a:spcBef>
                <a:spcPct val="20000"/>
              </a:spcBef>
              <a:buClr>
                <a:schemeClr val="folHlink"/>
              </a:buClr>
              <a:buSzPct val="60000"/>
              <a:buFont typeface="Wingdings" panose="05000000000000000000" pitchFamily="2" charset="2"/>
              <a:buChar char="n"/>
            </a:pPr>
            <a:r>
              <a:rPr lang="es-PR" altLang="en-US" sz="3200" dirty="0"/>
              <a:t>¿Qué queda implícito en las palabras de Jesús al decir que viene a “dar su vida en </a:t>
            </a:r>
            <a:r>
              <a:rPr lang="es-PR" altLang="en-US" sz="3200" u="sng" dirty="0"/>
              <a:t>rescate</a:t>
            </a:r>
            <a:r>
              <a:rPr lang="es-PR" altLang="en-US" sz="3200" dirty="0"/>
              <a:t> por muchos”?</a:t>
            </a:r>
          </a:p>
        </p:txBody>
      </p:sp>
      <p:sp>
        <p:nvSpPr>
          <p:cNvPr id="21507" name="Rectangle 3"/>
          <p:cNvSpPr>
            <a:spLocks noGrp="1" noChangeArrowheads="1"/>
          </p:cNvSpPr>
          <p:nvPr>
            <p:ph type="title"/>
          </p:nvPr>
        </p:nvSpPr>
        <p:spPr>
          <a:xfrm>
            <a:off x="1143000" y="228600"/>
            <a:ext cx="8001000" cy="1462088"/>
          </a:xfrm>
          <a:noFill/>
        </p:spPr>
        <p:txBody>
          <a:bodyPr/>
          <a:lstStyle/>
          <a:p>
            <a:pPr marL="838200" indent="-838200">
              <a:buFontTx/>
              <a:buAutoNum type="arabicPeriod" startAt="3"/>
            </a:pPr>
            <a:r>
              <a:rPr lang="es-PR" altLang="en-US" dirty="0" smtClean="0"/>
              <a:t>El Espíritu de Servicio en el Reino (</a:t>
            </a:r>
            <a:r>
              <a:rPr lang="es-PR" altLang="en-US" dirty="0" smtClean="0">
                <a:solidFill>
                  <a:srgbClr val="FF0000"/>
                </a:solidFill>
              </a:rPr>
              <a:t>Mateo 20.25-28</a:t>
            </a:r>
            <a:r>
              <a:rPr lang="es-PR" altLang="en-US" dirty="0" smtClean="0"/>
              <a:t>)</a:t>
            </a:r>
            <a:endParaRPr lang="en-US" altLang="en-US" dirty="0" smtClean="0"/>
          </a:p>
        </p:txBody>
      </p:sp>
    </p:spTree>
    <p:extLst>
      <p:ext uri="{BB962C8B-B14F-4D97-AF65-F5344CB8AC3E}">
        <p14:creationId xmlns:p14="http://schemas.microsoft.com/office/powerpoint/2010/main" val="318852541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4451">
                                            <p:txEl>
                                              <p:pRg st="1" end="1"/>
                                            </p:txEl>
                                          </p:spTgt>
                                        </p:tgtEl>
                                        <p:attrNameLst>
                                          <p:attrName>style.visibility</p:attrName>
                                        </p:attrNameLst>
                                      </p:cBhvr>
                                      <p:to>
                                        <p:strVal val="visible"/>
                                      </p:to>
                                    </p:set>
                                    <p:animEffect transition="in" filter="dissolve">
                                      <p:cBhvr>
                                        <p:cTn id="12" dur="500"/>
                                        <p:tgtEl>
                                          <p:spTgt spid="1044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4451">
                                            <p:txEl>
                                              <p:pRg st="2" end="2"/>
                                            </p:txEl>
                                          </p:spTgt>
                                        </p:tgtEl>
                                        <p:attrNameLst>
                                          <p:attrName>style.visibility</p:attrName>
                                        </p:attrNameLst>
                                      </p:cBhvr>
                                      <p:to>
                                        <p:strVal val="visible"/>
                                      </p:to>
                                    </p:set>
                                    <p:animEffect transition="in" filter="dissolve">
                                      <p:cBhvr>
                                        <p:cTn id="17"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s-PR" altLang="en-US" dirty="0" smtClean="0"/>
              <a:t>Aplicaciones</a:t>
            </a:r>
          </a:p>
        </p:txBody>
      </p:sp>
      <p:sp>
        <p:nvSpPr>
          <p:cNvPr id="104451" name="Rectangle 3"/>
          <p:cNvSpPr>
            <a:spLocks noGrp="1" noChangeArrowheads="1"/>
          </p:cNvSpPr>
          <p:nvPr>
            <p:ph type="body" idx="1"/>
          </p:nvPr>
        </p:nvSpPr>
        <p:spPr>
          <a:xfrm>
            <a:off x="457200" y="1865313"/>
            <a:ext cx="8497888" cy="4764087"/>
          </a:xfrm>
        </p:spPr>
        <p:txBody>
          <a:bodyPr/>
          <a:lstStyle/>
          <a:p>
            <a:pPr marL="609600" indent="-609600" eaLnBrk="1" hangingPunct="1">
              <a:buSzPct val="85000"/>
              <a:tabLst>
                <a:tab pos="1257300" algn="l"/>
              </a:tabLst>
            </a:pPr>
            <a:r>
              <a:rPr lang="es-PR" altLang="en-US" sz="3600" dirty="0" smtClean="0"/>
              <a:t>¿Qué vamos a vender?</a:t>
            </a:r>
          </a:p>
          <a:p>
            <a:pPr marL="1009650" lvl="1" indent="-609600" eaLnBrk="1" hangingPunct="1">
              <a:buSzPct val="85000"/>
              <a:tabLst>
                <a:tab pos="1257300" algn="l"/>
              </a:tabLst>
            </a:pPr>
            <a:r>
              <a:rPr lang="es-PR" altLang="en-US" dirty="0" smtClean="0"/>
              <a:t>Muchas veces nuestra actitud en cuanto a las posesiones revela nuestra esclavitud y pobreza espiritual.</a:t>
            </a:r>
          </a:p>
          <a:p>
            <a:pPr marL="1009650" lvl="1" indent="-609600" eaLnBrk="1" hangingPunct="1">
              <a:buSzPct val="85000"/>
              <a:tabLst>
                <a:tab pos="1257300" algn="l"/>
              </a:tabLst>
            </a:pPr>
            <a:r>
              <a:rPr lang="es-PR" altLang="en-US" dirty="0" smtClean="0"/>
              <a:t>Vendamos todo lo que obstaculice nuestra relación con Dios.</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ollos"/>
          <p:cNvPicPr>
            <a:picLocks noGrp="1" noChangeAspect="1" noChangeArrowheads="1"/>
          </p:cNvPicPr>
          <p:nvPr>
            <p:ph sz="half" idx="4294967295"/>
          </p:nvPr>
        </p:nvPicPr>
        <p:blipFill>
          <a:blip r:embed="rId3">
            <a:lum bright="10000" contrast="2000"/>
            <a:extLst>
              <a:ext uri="{28A0092B-C50C-407E-A947-70E740481C1C}">
                <a14:useLocalDpi xmlns:a14="http://schemas.microsoft.com/office/drawing/2010/main" val="0"/>
              </a:ext>
            </a:extLst>
          </a:blip>
          <a:srcRect/>
          <a:stretch>
            <a:fillRect/>
          </a:stretch>
        </p:blipFill>
        <p:spPr>
          <a:xfrm>
            <a:off x="0" y="0"/>
            <a:ext cx="9144000" cy="6858000"/>
          </a:xfrm>
        </p:spPr>
      </p:pic>
      <p:sp>
        <p:nvSpPr>
          <p:cNvPr id="6147" name="Rectangle 3"/>
          <p:cNvSpPr>
            <a:spLocks noGrp="1" noChangeArrowheads="1"/>
          </p:cNvSpPr>
          <p:nvPr>
            <p:ph type="title"/>
          </p:nvPr>
        </p:nvSpPr>
        <p:spPr>
          <a:xfrm>
            <a:off x="2293938" y="214313"/>
            <a:ext cx="5326062" cy="1462087"/>
          </a:xfrm>
        </p:spPr>
        <p:txBody>
          <a:bodyPr/>
          <a:lstStyle/>
          <a:p>
            <a:pPr eaLnBrk="1" hangingPunct="1"/>
            <a:r>
              <a:rPr lang="es-PR" altLang="en-US" dirty="0" smtClean="0"/>
              <a:t>Versículo Clave:</a:t>
            </a:r>
          </a:p>
        </p:txBody>
      </p:sp>
      <p:sp>
        <p:nvSpPr>
          <p:cNvPr id="6148" name="Rectangle 4"/>
          <p:cNvSpPr>
            <a:spLocks noGrp="1" noChangeArrowheads="1"/>
          </p:cNvSpPr>
          <p:nvPr>
            <p:ph type="body" idx="1"/>
          </p:nvPr>
        </p:nvSpPr>
        <p:spPr>
          <a:xfrm>
            <a:off x="2185988" y="2217738"/>
            <a:ext cx="6653212" cy="4030662"/>
          </a:xfrm>
        </p:spPr>
        <p:txBody>
          <a:bodyPr/>
          <a:lstStyle/>
          <a:p>
            <a:r>
              <a:rPr lang="es-ES" dirty="0"/>
              <a:t>“</a:t>
            </a:r>
            <a:r>
              <a:rPr lang="es-ES" i="1" dirty="0"/>
              <a:t>Mas entre vosotros no será así, sino que el que quiera hacerse grande entre vosotros será vuestro servidor, y el que quiera ser el primero entre vosotros será vuestro siervo;</a:t>
            </a:r>
            <a:r>
              <a:rPr lang="es-ES" dirty="0"/>
              <a:t>” </a:t>
            </a:r>
            <a:endParaRPr lang="es-ES" dirty="0" smtClean="0"/>
          </a:p>
          <a:p>
            <a:pPr marL="0" indent="0">
              <a:buNone/>
            </a:pPr>
            <a:r>
              <a:rPr lang="es-ES" dirty="0">
                <a:solidFill>
                  <a:srgbClr val="FF0000"/>
                </a:solidFill>
              </a:rPr>
              <a:t>	</a:t>
            </a:r>
            <a:r>
              <a:rPr lang="es-ES" dirty="0" smtClean="0">
                <a:solidFill>
                  <a:srgbClr val="FF0000"/>
                </a:solidFill>
              </a:rPr>
              <a:t>(</a:t>
            </a:r>
            <a:r>
              <a:rPr lang="es-ES" dirty="0">
                <a:solidFill>
                  <a:srgbClr val="FF0000"/>
                </a:solidFill>
              </a:rPr>
              <a:t>Mateo 20.26–27, RVR60)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p:txBody>
          <a:bodyPr/>
          <a:lstStyle/>
          <a:p>
            <a:pPr eaLnBrk="1" hangingPunct="1"/>
            <a:r>
              <a:rPr lang="es-PR" altLang="en-US" dirty="0" smtClean="0"/>
              <a:t>Aplicaciones</a:t>
            </a:r>
          </a:p>
        </p:txBody>
      </p:sp>
      <p:sp>
        <p:nvSpPr>
          <p:cNvPr id="104451" name="Rectangle 3"/>
          <p:cNvSpPr>
            <a:spLocks noGrp="1" noChangeArrowheads="1"/>
          </p:cNvSpPr>
          <p:nvPr>
            <p:ph type="body" idx="4294967295"/>
          </p:nvPr>
        </p:nvSpPr>
        <p:spPr>
          <a:xfrm>
            <a:off x="457200" y="1865313"/>
            <a:ext cx="8497888" cy="4764087"/>
          </a:xfrm>
        </p:spPr>
        <p:txBody>
          <a:bodyPr/>
          <a:lstStyle/>
          <a:p>
            <a:pPr marL="609600" indent="-609600" eaLnBrk="1" hangingPunct="1">
              <a:buSzPct val="85000"/>
              <a:tabLst>
                <a:tab pos="1257300" algn="l"/>
              </a:tabLst>
            </a:pPr>
            <a:r>
              <a:rPr lang="es-PR" altLang="en-US" sz="3600" dirty="0" smtClean="0"/>
              <a:t>¿Qué vamos a ganar?</a:t>
            </a:r>
          </a:p>
          <a:p>
            <a:pPr marL="1009650" lvl="1" indent="-609600" eaLnBrk="1" hangingPunct="1">
              <a:buSzPct val="85000"/>
              <a:tabLst>
                <a:tab pos="1257300" algn="l"/>
              </a:tabLst>
            </a:pPr>
            <a:r>
              <a:rPr lang="es-PR" altLang="en-US" dirty="0" smtClean="0"/>
              <a:t>Dios no nos ha fijado un salario para participar en su obra, pero si algo es seguro esto es que el Señor nos ha pagado mucho más de lo que nos merecemos.</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p:txBody>
          <a:bodyPr/>
          <a:lstStyle/>
          <a:p>
            <a:pPr eaLnBrk="1" hangingPunct="1"/>
            <a:r>
              <a:rPr lang="es-PR" altLang="en-US" dirty="0" smtClean="0"/>
              <a:t>Aplicaciones</a:t>
            </a:r>
          </a:p>
        </p:txBody>
      </p:sp>
      <p:sp>
        <p:nvSpPr>
          <p:cNvPr id="104451" name="Rectangle 3"/>
          <p:cNvSpPr>
            <a:spLocks noGrp="1" noChangeArrowheads="1"/>
          </p:cNvSpPr>
          <p:nvPr>
            <p:ph type="body" idx="4294967295"/>
          </p:nvPr>
        </p:nvSpPr>
        <p:spPr>
          <a:xfrm>
            <a:off x="457200" y="1865313"/>
            <a:ext cx="8497888" cy="4764087"/>
          </a:xfrm>
        </p:spPr>
        <p:txBody>
          <a:bodyPr/>
          <a:lstStyle/>
          <a:p>
            <a:pPr marL="609600" indent="-609600" eaLnBrk="1" hangingPunct="1">
              <a:buSzPct val="85000"/>
              <a:tabLst>
                <a:tab pos="1257300" algn="l"/>
              </a:tabLst>
            </a:pPr>
            <a:r>
              <a:rPr lang="es-PR" altLang="en-US" sz="3600" dirty="0" smtClean="0"/>
              <a:t>¿Qué vamos a dar?</a:t>
            </a:r>
          </a:p>
          <a:p>
            <a:pPr marL="1009650" lvl="1" indent="-609600" eaLnBrk="1" hangingPunct="1">
              <a:buSzPct val="85000"/>
              <a:tabLst>
                <a:tab pos="1257300" algn="l"/>
              </a:tabLst>
            </a:pPr>
            <a:r>
              <a:rPr lang="es-PR" altLang="en-US" dirty="0" smtClean="0"/>
              <a:t>La vida de todo creyente debe ser una de total entrega al servicio sin esperar nada a cambio. </a:t>
            </a:r>
          </a:p>
          <a:p>
            <a:pPr marL="1009650" lvl="1" indent="-609600" eaLnBrk="1" hangingPunct="1">
              <a:buSzPct val="85000"/>
              <a:tabLst>
                <a:tab pos="1257300" algn="l"/>
              </a:tabLst>
            </a:pPr>
            <a:r>
              <a:rPr lang="es-PR" altLang="en-US" dirty="0" smtClean="0"/>
              <a:t>Cuando nuestra vida refleje este amor que hubo en nuestro Señor Jesús, entonces habremos alcanzado la estatura espiritual que el Señor quiere ara nosotros.</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339" t="2822" r="5666" b="3186"/>
          <a:stretch/>
        </p:blipFill>
        <p:spPr>
          <a:xfrm>
            <a:off x="0" y="0"/>
            <a:ext cx="9144000" cy="6858000"/>
          </a:xfrm>
          <a:prstGeom prst="rect">
            <a:avLst/>
          </a:prstGeom>
        </p:spPr>
      </p:pic>
      <p:sp>
        <p:nvSpPr>
          <p:cNvPr id="220162" name="Rectangle 2"/>
          <p:cNvSpPr>
            <a:spLocks noGrp="1" noChangeArrowheads="1"/>
          </p:cNvSpPr>
          <p:nvPr>
            <p:ph type="title"/>
          </p:nvPr>
        </p:nvSpPr>
        <p:spPr>
          <a:xfrm>
            <a:off x="2057400" y="152400"/>
            <a:ext cx="4191000" cy="914400"/>
          </a:xfrm>
          <a:solidFill>
            <a:schemeClr val="bg1">
              <a:alpha val="59999"/>
            </a:schemeClr>
          </a:solidFill>
          <a:effectLst>
            <a:softEdge rad="63500"/>
          </a:effectLst>
        </p:spPr>
        <p:txBody>
          <a:bodyPr/>
          <a:lstStyle/>
          <a:p>
            <a:r>
              <a:rPr lang="en-US" altLang="en-US" dirty="0" smtClean="0"/>
              <a:t>Próximo Estudio</a:t>
            </a:r>
          </a:p>
        </p:txBody>
      </p:sp>
      <p:sp>
        <p:nvSpPr>
          <p:cNvPr id="220164" name="Rectangle 4"/>
          <p:cNvSpPr>
            <a:spLocks noGrp="1" noChangeArrowheads="1"/>
          </p:cNvSpPr>
          <p:nvPr>
            <p:ph type="body" sz="half" idx="1"/>
          </p:nvPr>
        </p:nvSpPr>
        <p:spPr>
          <a:xfrm>
            <a:off x="457200" y="3200400"/>
            <a:ext cx="8497887" cy="3468687"/>
          </a:xfrm>
          <a:solidFill>
            <a:schemeClr val="bg1">
              <a:alpha val="59999"/>
            </a:schemeClr>
          </a:solidFill>
          <a:effectLst>
            <a:softEdge rad="63500"/>
          </a:effectLst>
        </p:spPr>
        <p:txBody>
          <a:bodyPr/>
          <a:lstStyle/>
          <a:p>
            <a:pPr eaLnBrk="1" hangingPunct="1"/>
            <a:r>
              <a:rPr lang="es-PR" altLang="en-US" sz="3600" dirty="0" smtClean="0"/>
              <a:t>martes, 30 de octubre de 2007</a:t>
            </a:r>
          </a:p>
          <a:p>
            <a:pPr eaLnBrk="1" hangingPunct="1"/>
            <a:r>
              <a:rPr lang="es-PR" altLang="en-US" sz="3600" dirty="0" smtClean="0"/>
              <a:t>Unidad 5:</a:t>
            </a:r>
          </a:p>
          <a:p>
            <a:pPr eaLnBrk="1" hangingPunct="1">
              <a:buFont typeface="Wingdings" panose="05000000000000000000" pitchFamily="2" charset="2"/>
              <a:buNone/>
            </a:pPr>
            <a:r>
              <a:rPr lang="es-PR" altLang="en-US" sz="3600" dirty="0" smtClean="0"/>
              <a:t>	El Anuncio del Reino Triunfante</a:t>
            </a:r>
          </a:p>
          <a:p>
            <a:pPr eaLnBrk="1" hangingPunct="1"/>
            <a:r>
              <a:rPr lang="es-PR" altLang="en-US" sz="3600" dirty="0" smtClean="0"/>
              <a:t>Estudio 44 “Jesús es Declarado Rey”</a:t>
            </a:r>
          </a:p>
          <a:p>
            <a:pPr eaLnBrk="1" hangingPunct="1"/>
            <a:r>
              <a:rPr lang="es-PR" altLang="en-US" sz="3600" dirty="0" smtClean="0"/>
              <a:t>Mateo 22:1-22</a:t>
            </a:r>
            <a:endParaRPr lang="en-US" altLang="en-US" dirty="0" smtClean="0"/>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0162"/>
                                        </p:tgtEl>
                                        <p:attrNameLst>
                                          <p:attrName>style.visibility</p:attrName>
                                        </p:attrNameLst>
                                      </p:cBhvr>
                                      <p:to>
                                        <p:strVal val="visible"/>
                                      </p:to>
                                    </p:set>
                                    <p:animEffect transition="in" filter="fade">
                                      <p:cBhvr>
                                        <p:cTn id="7" dur="2000"/>
                                        <p:tgtEl>
                                          <p:spTgt spid="22016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20164">
                                            <p:bg/>
                                          </p:spTgt>
                                        </p:tgtEl>
                                        <p:attrNameLst>
                                          <p:attrName>style.visibility</p:attrName>
                                        </p:attrNameLst>
                                      </p:cBhvr>
                                      <p:to>
                                        <p:strVal val="visible"/>
                                      </p:to>
                                    </p:set>
                                    <p:animEffect transition="in" filter="fade">
                                      <p:cBhvr>
                                        <p:cTn id="11" dur="2000"/>
                                        <p:tgtEl>
                                          <p:spTgt spid="220164">
                                            <p:bg/>
                                          </p:spTgt>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220164">
                                            <p:txEl>
                                              <p:pRg st="0" end="0"/>
                                            </p:txEl>
                                          </p:spTgt>
                                        </p:tgtEl>
                                        <p:attrNameLst>
                                          <p:attrName>style.visibility</p:attrName>
                                        </p:attrNameLst>
                                      </p:cBhvr>
                                      <p:to>
                                        <p:strVal val="visible"/>
                                      </p:to>
                                    </p:set>
                                    <p:animEffect transition="in" filter="fade">
                                      <p:cBhvr>
                                        <p:cTn id="15" dur="2000"/>
                                        <p:tgtEl>
                                          <p:spTgt spid="220164">
                                            <p:txEl>
                                              <p:pRg st="0" end="0"/>
                                            </p:txEl>
                                          </p:spTgt>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220164">
                                            <p:txEl>
                                              <p:pRg st="1" end="1"/>
                                            </p:txEl>
                                          </p:spTgt>
                                        </p:tgtEl>
                                        <p:attrNameLst>
                                          <p:attrName>style.visibility</p:attrName>
                                        </p:attrNameLst>
                                      </p:cBhvr>
                                      <p:to>
                                        <p:strVal val="visible"/>
                                      </p:to>
                                    </p:set>
                                    <p:animEffect transition="in" filter="fade">
                                      <p:cBhvr>
                                        <p:cTn id="19" dur="2000"/>
                                        <p:tgtEl>
                                          <p:spTgt spid="220164">
                                            <p:txEl>
                                              <p:pRg st="1" end="1"/>
                                            </p:txEl>
                                          </p:spTgt>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220164">
                                            <p:txEl>
                                              <p:pRg st="2" end="2"/>
                                            </p:txEl>
                                          </p:spTgt>
                                        </p:tgtEl>
                                        <p:attrNameLst>
                                          <p:attrName>style.visibility</p:attrName>
                                        </p:attrNameLst>
                                      </p:cBhvr>
                                      <p:to>
                                        <p:strVal val="visible"/>
                                      </p:to>
                                    </p:set>
                                    <p:animEffect transition="in" filter="fade">
                                      <p:cBhvr>
                                        <p:cTn id="23" dur="2000"/>
                                        <p:tgtEl>
                                          <p:spTgt spid="220164">
                                            <p:txEl>
                                              <p:pRg st="2" end="2"/>
                                            </p:txEl>
                                          </p:spTgt>
                                        </p:tgtEl>
                                      </p:cBhvr>
                                    </p:animEffect>
                                  </p:childTnLst>
                                </p:cTn>
                              </p:par>
                            </p:childTnLst>
                          </p:cTn>
                        </p:par>
                        <p:par>
                          <p:cTn id="24" fill="hold" nodeType="afterGroup">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220164">
                                            <p:txEl>
                                              <p:pRg st="3" end="3"/>
                                            </p:txEl>
                                          </p:spTgt>
                                        </p:tgtEl>
                                        <p:attrNameLst>
                                          <p:attrName>style.visibility</p:attrName>
                                        </p:attrNameLst>
                                      </p:cBhvr>
                                      <p:to>
                                        <p:strVal val="visible"/>
                                      </p:to>
                                    </p:set>
                                    <p:animEffect transition="in" filter="fade">
                                      <p:cBhvr>
                                        <p:cTn id="27" dur="2000"/>
                                        <p:tgtEl>
                                          <p:spTgt spid="220164">
                                            <p:txEl>
                                              <p:pRg st="3" end="3"/>
                                            </p:txEl>
                                          </p:spTgt>
                                        </p:tgtEl>
                                      </p:cBhvr>
                                    </p:animEffect>
                                  </p:childTnLst>
                                </p:cTn>
                              </p:par>
                            </p:childTnLst>
                          </p:cTn>
                        </p:par>
                        <p:par>
                          <p:cTn id="28" fill="hold" nodeType="afterGroup">
                            <p:stCondLst>
                              <p:cond delay="12000"/>
                            </p:stCondLst>
                            <p:childTnLst>
                              <p:par>
                                <p:cTn id="29" presetID="10" presetClass="entr" presetSubtype="0" fill="hold" grpId="0" nodeType="afterEffect">
                                  <p:stCondLst>
                                    <p:cond delay="0"/>
                                  </p:stCondLst>
                                  <p:childTnLst>
                                    <p:set>
                                      <p:cBhvr>
                                        <p:cTn id="30" dur="1" fill="hold">
                                          <p:stCondLst>
                                            <p:cond delay="0"/>
                                          </p:stCondLst>
                                        </p:cTn>
                                        <p:tgtEl>
                                          <p:spTgt spid="220164">
                                            <p:txEl>
                                              <p:pRg st="4" end="4"/>
                                            </p:txEl>
                                          </p:spTgt>
                                        </p:tgtEl>
                                        <p:attrNameLst>
                                          <p:attrName>style.visibility</p:attrName>
                                        </p:attrNameLst>
                                      </p:cBhvr>
                                      <p:to>
                                        <p:strVal val="visible"/>
                                      </p:to>
                                    </p:set>
                                    <p:animEffect transition="in" filter="fade">
                                      <p:cBhvr>
                                        <p:cTn id="31" dur="2000"/>
                                        <p:tgtEl>
                                          <p:spTgt spid="22016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62" grpId="0" animBg="1"/>
      <p:bldP spid="220164" grpId="0" build="p"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eaLnBrk="1" hangingPunct="1"/>
            <a:fld id="{459EDBF2-2DA0-4603-BA45-A22E90D0153C}" type="slidenum">
              <a:rPr lang="en-US" altLang="en-US"/>
              <a:pPr algn="l" eaLnBrk="1" hangingPunct="1"/>
              <a:t>33</a:t>
            </a:fld>
            <a:endParaRPr lang="en-US" altLang="en-US" dirty="0"/>
          </a:p>
        </p:txBody>
      </p:sp>
      <p:sp>
        <p:nvSpPr>
          <p:cNvPr id="2662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dirty="0" smtClean="0"/>
              <a:t>Iglesia Bíblica Bautista</a:t>
            </a:r>
          </a:p>
          <a:p>
            <a:pPr eaLnBrk="1" hangingPunct="1"/>
            <a:r>
              <a:rPr lang="es-PR" altLang="en-US" dirty="0" smtClean="0"/>
              <a:t>www.iglesiabiblicabautista.org</a:t>
            </a:r>
          </a:p>
        </p:txBody>
      </p:sp>
      <p:sp>
        <p:nvSpPr>
          <p:cNvPr id="26628" name="Rectangle 2"/>
          <p:cNvSpPr>
            <a:spLocks noGrp="1" noChangeArrowheads="1"/>
          </p:cNvSpPr>
          <p:nvPr>
            <p:ph type="title"/>
          </p:nvPr>
        </p:nvSpPr>
        <p:spPr/>
        <p:txBody>
          <a:bodyPr/>
          <a:lstStyle/>
          <a:p>
            <a:pPr eaLnBrk="1" hangingPunct="1"/>
            <a:r>
              <a:rPr lang="en-US" altLang="en-US" dirty="0" smtClean="0"/>
              <a:t>Bibliografía</a:t>
            </a:r>
          </a:p>
        </p:txBody>
      </p:sp>
      <p:sp>
        <p:nvSpPr>
          <p:cNvPr id="26629" name="Rectangle 3"/>
          <p:cNvSpPr>
            <a:spLocks noGrp="1" noChangeArrowheads="1"/>
          </p:cNvSpPr>
          <p:nvPr>
            <p:ph type="body" idx="1"/>
          </p:nvPr>
        </p:nvSpPr>
        <p:spPr>
          <a:xfrm>
            <a:off x="152400" y="2017713"/>
            <a:ext cx="8802688" cy="4225925"/>
          </a:xfrm>
        </p:spPr>
        <p:txBody>
          <a:bodyPr>
            <a:normAutofit fontScale="92500" lnSpcReduction="20000"/>
          </a:bodyPr>
          <a:lstStyle/>
          <a:p>
            <a:pPr marL="609600" indent="-609600" eaLnBrk="1" hangingPunct="1">
              <a:lnSpc>
                <a:spcPct val="90000"/>
              </a:lnSpc>
              <a:buSzPct val="85000"/>
              <a:buFont typeface="Wingdings" panose="05000000000000000000" pitchFamily="2" charset="2"/>
              <a:buNone/>
            </a:pPr>
            <a:r>
              <a:rPr lang="en-US" altLang="en-US" sz="2400" dirty="0" err="1" smtClean="0"/>
              <a:t>Carro</a:t>
            </a:r>
            <a:r>
              <a:rPr lang="en-US" altLang="en-US" sz="2400" dirty="0" smtClean="0"/>
              <a:t>, Daniel, et al. Editorial </a:t>
            </a:r>
            <a:r>
              <a:rPr lang="en-US" altLang="en-US" sz="2400" dirty="0" err="1" smtClean="0"/>
              <a:t>Mundo</a:t>
            </a:r>
            <a:r>
              <a:rPr lang="en-US" altLang="en-US" sz="2400" dirty="0" smtClean="0"/>
              <a:t> Hispano (El Paso, </a:t>
            </a:r>
            <a:r>
              <a:rPr lang="en-US" altLang="en-US" sz="2400" i="1" dirty="0" err="1" smtClean="0"/>
              <a:t>Comentario</a:t>
            </a:r>
            <a:r>
              <a:rPr lang="en-US" altLang="en-US" sz="2400" i="1" dirty="0" smtClean="0"/>
              <a:t> </a:t>
            </a:r>
            <a:r>
              <a:rPr lang="en-US" altLang="en-US" sz="2400" i="1" dirty="0" err="1" smtClean="0"/>
              <a:t>Bı́blico</a:t>
            </a:r>
            <a:r>
              <a:rPr lang="en-US" altLang="en-US" sz="2400" i="1" dirty="0" smtClean="0"/>
              <a:t> </a:t>
            </a:r>
            <a:r>
              <a:rPr lang="en-US" altLang="en-US" sz="2400" i="1" dirty="0" err="1" smtClean="0"/>
              <a:t>Mundo</a:t>
            </a:r>
            <a:r>
              <a:rPr lang="en-US" altLang="en-US" sz="2400" i="1" dirty="0" smtClean="0"/>
              <a:t> Hispano Mateo</a:t>
            </a:r>
            <a:r>
              <a:rPr lang="en-US" altLang="en-US" sz="2400" dirty="0" smtClean="0"/>
              <a:t>, 1. ed. (El Paso, TX: Editorial </a:t>
            </a:r>
            <a:r>
              <a:rPr lang="en-US" altLang="en-US" sz="2400" dirty="0" err="1" smtClean="0"/>
              <a:t>Mundo</a:t>
            </a:r>
            <a:r>
              <a:rPr lang="en-US" altLang="en-US" sz="2400" dirty="0" smtClean="0"/>
              <a:t> Hispano, 1993-&lt;1997).</a:t>
            </a:r>
            <a:endParaRPr lang="es-PR" altLang="en-US" sz="2400" dirty="0" smtClean="0"/>
          </a:p>
          <a:p>
            <a:pPr marL="609600" indent="-609600" eaLnBrk="1" hangingPunct="1">
              <a:lnSpc>
                <a:spcPct val="90000"/>
              </a:lnSpc>
              <a:buFont typeface="Wingdings" panose="05000000000000000000" pitchFamily="2" charset="2"/>
              <a:buNone/>
            </a:pPr>
            <a:r>
              <a:rPr lang="en-US" altLang="en-US" sz="2400" dirty="0" smtClean="0"/>
              <a:t>Casa Bautista de </a:t>
            </a:r>
            <a:r>
              <a:rPr lang="en-US" altLang="en-US" sz="2400" dirty="0" err="1" smtClean="0"/>
              <a:t>Publicaciones</a:t>
            </a:r>
            <a:r>
              <a:rPr lang="en-US" altLang="en-US" sz="2400" dirty="0" smtClean="0"/>
              <a:t> (1996), </a:t>
            </a:r>
            <a:r>
              <a:rPr lang="en-US" altLang="en-US" sz="2400" i="1" dirty="0" smtClean="0"/>
              <a:t>El Expositor </a:t>
            </a:r>
            <a:r>
              <a:rPr lang="en-US" altLang="en-US" sz="2400" i="1" dirty="0" err="1" smtClean="0"/>
              <a:t>Bíblico</a:t>
            </a:r>
            <a:r>
              <a:rPr lang="en-US" altLang="en-US" sz="2400" i="1" dirty="0" smtClean="0"/>
              <a:t> (La </a:t>
            </a:r>
            <a:r>
              <a:rPr lang="en-US" altLang="en-US" sz="2400" i="1" dirty="0" err="1" smtClean="0"/>
              <a:t>Biblia</a:t>
            </a:r>
            <a:r>
              <a:rPr lang="en-US" altLang="en-US" sz="2400" i="1" dirty="0" smtClean="0"/>
              <a:t>, </a:t>
            </a:r>
            <a:r>
              <a:rPr lang="en-US" altLang="en-US" sz="2400" i="1" dirty="0" err="1" smtClean="0"/>
              <a:t>Libro</a:t>
            </a:r>
            <a:r>
              <a:rPr lang="en-US" altLang="en-US" sz="2400" i="1" dirty="0" smtClean="0"/>
              <a:t> </a:t>
            </a:r>
            <a:r>
              <a:rPr lang="en-US" altLang="en-US" sz="2400" i="1" dirty="0" err="1" smtClean="0"/>
              <a:t>por</a:t>
            </a:r>
            <a:r>
              <a:rPr lang="en-US" altLang="en-US" sz="2400" i="1" dirty="0" smtClean="0"/>
              <a:t> </a:t>
            </a:r>
            <a:r>
              <a:rPr lang="en-US" altLang="en-US" sz="2400" i="1" dirty="0" err="1" smtClean="0"/>
              <a:t>Libro</a:t>
            </a:r>
            <a:r>
              <a:rPr lang="en-US" altLang="en-US" sz="2400" i="1" dirty="0" smtClean="0"/>
              <a:t>, Maestros), </a:t>
            </a:r>
            <a:r>
              <a:rPr lang="en-US" altLang="en-US" sz="2400" i="1" dirty="0" err="1" smtClean="0"/>
              <a:t>Volumen</a:t>
            </a:r>
            <a:r>
              <a:rPr lang="en-US" altLang="en-US" sz="2400" i="1" dirty="0" smtClean="0"/>
              <a:t> 1. </a:t>
            </a:r>
            <a:r>
              <a:rPr lang="en-US" altLang="en-US" sz="2400" dirty="0" smtClean="0"/>
              <a:t>266-279.</a:t>
            </a:r>
          </a:p>
          <a:p>
            <a:pPr marL="609600" indent="-609600" eaLnBrk="1" hangingPunct="1">
              <a:lnSpc>
                <a:spcPct val="90000"/>
              </a:lnSpc>
              <a:buFont typeface="Wingdings" panose="05000000000000000000" pitchFamily="2" charset="2"/>
              <a:buNone/>
            </a:pPr>
            <a:r>
              <a:rPr lang="en-US" altLang="en-US" sz="2400" dirty="0" smtClean="0"/>
              <a:t>Henry, Matthew. </a:t>
            </a:r>
            <a:r>
              <a:rPr lang="en-US" altLang="en-US" sz="2400" i="1" dirty="0" err="1" smtClean="0"/>
              <a:t>Comentario</a:t>
            </a:r>
            <a:r>
              <a:rPr lang="en-US" altLang="en-US" sz="2400" i="1" dirty="0" smtClean="0"/>
              <a:t> De La </a:t>
            </a:r>
            <a:r>
              <a:rPr lang="en-US" altLang="en-US" sz="2400" i="1" dirty="0" err="1" smtClean="0"/>
              <a:t>Biblia</a:t>
            </a:r>
            <a:r>
              <a:rPr lang="en-US" altLang="en-US" sz="2400" i="1" dirty="0" smtClean="0"/>
              <a:t> Matthew Henry </a:t>
            </a:r>
            <a:r>
              <a:rPr lang="en-US" altLang="en-US" sz="2400" i="1" dirty="0" err="1" smtClean="0"/>
              <a:t>En</a:t>
            </a:r>
            <a:r>
              <a:rPr lang="en-US" altLang="en-US" sz="2400" i="1" dirty="0" smtClean="0"/>
              <a:t> Un </a:t>
            </a:r>
            <a:r>
              <a:rPr lang="en-US" altLang="en-US" sz="2400" i="1" dirty="0" err="1" smtClean="0"/>
              <a:t>Tomo</a:t>
            </a:r>
            <a:r>
              <a:rPr lang="en-US" altLang="en-US" sz="2400" i="1" dirty="0" smtClean="0"/>
              <a:t>.</a:t>
            </a:r>
            <a:r>
              <a:rPr lang="en-US" altLang="en-US" sz="2400" dirty="0" smtClean="0"/>
              <a:t> (Miami: Editorial </a:t>
            </a:r>
            <a:r>
              <a:rPr lang="en-US" altLang="en-US" sz="2400" dirty="0" err="1" smtClean="0"/>
              <a:t>Unilit</a:t>
            </a:r>
            <a:r>
              <a:rPr lang="en-US" altLang="en-US" sz="2400" dirty="0" smtClean="0"/>
              <a:t>, 2003).</a:t>
            </a:r>
            <a:endParaRPr lang="es-PR" altLang="en-US" sz="2400" dirty="0" smtClean="0"/>
          </a:p>
          <a:p>
            <a:pPr marL="609600" indent="-609600">
              <a:lnSpc>
                <a:spcPct val="90000"/>
              </a:lnSpc>
              <a:buFont typeface="Wingdings" panose="05000000000000000000" pitchFamily="2" charset="2"/>
              <a:buNone/>
            </a:pPr>
            <a:r>
              <a:rPr lang="en-US" altLang="en-US" sz="2400" dirty="0" smtClean="0"/>
              <a:t>Nelson, Wilton M. and Juan Rojas Mayo, </a:t>
            </a:r>
            <a:r>
              <a:rPr lang="en-US" altLang="en-US" sz="2400" i="1" dirty="0" smtClean="0"/>
              <a:t>Nelson Nuevo </a:t>
            </a:r>
            <a:r>
              <a:rPr lang="en-US" altLang="en-US" sz="2400" i="1" dirty="0" err="1" smtClean="0"/>
              <a:t>Diccionario</a:t>
            </a:r>
            <a:r>
              <a:rPr lang="en-US" altLang="en-US" sz="2400" i="1" dirty="0" smtClean="0"/>
              <a:t> </a:t>
            </a:r>
            <a:r>
              <a:rPr lang="en-US" altLang="en-US" sz="2400" i="1" dirty="0" err="1" smtClean="0"/>
              <a:t>Ilustrado</a:t>
            </a:r>
            <a:r>
              <a:rPr lang="en-US" altLang="en-US" sz="2400" i="1" dirty="0" smtClean="0"/>
              <a:t> De La </a:t>
            </a:r>
            <a:r>
              <a:rPr lang="en-US" altLang="en-US" sz="2400" i="1" dirty="0" err="1" smtClean="0"/>
              <a:t>Biblia</a:t>
            </a:r>
            <a:r>
              <a:rPr lang="en-US" altLang="en-US" sz="2400" dirty="0" smtClean="0"/>
              <a:t>, electronic ed. (Nashville: Editorial Caribe, 2000, c1998).</a:t>
            </a:r>
          </a:p>
          <a:p>
            <a:pPr marL="609600" indent="-609600" eaLnBrk="1" hangingPunct="1">
              <a:lnSpc>
                <a:spcPct val="90000"/>
              </a:lnSpc>
              <a:buFont typeface="Wingdings" panose="05000000000000000000" pitchFamily="2" charset="2"/>
              <a:buNone/>
            </a:pPr>
            <a:r>
              <a:rPr lang="en-US" altLang="en-US" sz="2400" dirty="0" smtClean="0"/>
              <a:t>Vine, W.E. </a:t>
            </a:r>
            <a:r>
              <a:rPr lang="en-US" altLang="en-US" sz="2400" i="1" dirty="0" smtClean="0"/>
              <a:t>Vine </a:t>
            </a:r>
            <a:r>
              <a:rPr lang="en-US" altLang="en-US" sz="2400" i="1" dirty="0" err="1" smtClean="0"/>
              <a:t>Diccionario</a:t>
            </a:r>
            <a:r>
              <a:rPr lang="en-US" altLang="en-US" sz="2400" i="1" dirty="0" smtClean="0"/>
              <a:t> </a:t>
            </a:r>
            <a:r>
              <a:rPr lang="en-US" altLang="en-US" sz="2400" i="1" dirty="0" err="1" smtClean="0"/>
              <a:t>Expositivo</a:t>
            </a:r>
            <a:r>
              <a:rPr lang="en-US" altLang="en-US" sz="2400" i="1" dirty="0" smtClean="0"/>
              <a:t> De Palabras Del </a:t>
            </a:r>
            <a:r>
              <a:rPr lang="en-US" altLang="en-US" sz="2400" i="1" dirty="0" err="1" smtClean="0"/>
              <a:t>Antiguo</a:t>
            </a:r>
            <a:r>
              <a:rPr lang="en-US" altLang="en-US" sz="2400" i="1" dirty="0" smtClean="0"/>
              <a:t> Y Del </a:t>
            </a:r>
            <a:r>
              <a:rPr lang="en-US" altLang="en-US" sz="2400" i="1" dirty="0" err="1" smtClean="0"/>
              <a:t>Neuvo</a:t>
            </a:r>
            <a:r>
              <a:rPr lang="en-US" altLang="en-US" sz="2400" i="1" dirty="0" smtClean="0"/>
              <a:t> </a:t>
            </a:r>
            <a:r>
              <a:rPr lang="en-US" altLang="en-US" sz="2400" i="1" dirty="0" err="1" smtClean="0"/>
              <a:t>Testamento</a:t>
            </a:r>
            <a:r>
              <a:rPr lang="en-US" altLang="en-US" sz="2400" i="1" dirty="0" smtClean="0"/>
              <a:t> </a:t>
            </a:r>
            <a:r>
              <a:rPr lang="en-US" altLang="en-US" sz="2400" i="1" dirty="0" err="1" smtClean="0"/>
              <a:t>Exhaustivo</a:t>
            </a:r>
            <a:r>
              <a:rPr lang="en-US" altLang="en-US" sz="2400" dirty="0" smtClean="0"/>
              <a:t>, electronic ed. (Nashville: Editorial Caribe, 2000, c1999).</a:t>
            </a:r>
          </a:p>
          <a:p>
            <a:pPr marL="609600" indent="-609600" eaLnBrk="1" hangingPunct="1">
              <a:lnSpc>
                <a:spcPct val="90000"/>
              </a:lnSpc>
              <a:buNone/>
            </a:pPr>
            <a:r>
              <a:rPr lang="es-ES" altLang="en-US" sz="2400" dirty="0" err="1" smtClean="0"/>
              <a:t>Wiersbe</a:t>
            </a:r>
            <a:r>
              <a:rPr lang="es-ES" altLang="en-US" sz="2400" dirty="0" smtClean="0"/>
              <a:t>, Warren W. Bosquejos expositivos de la Biblia: Antiguo y Nuevo Testamento. </a:t>
            </a:r>
            <a:r>
              <a:rPr lang="es-ES" altLang="en-US" sz="2400" dirty="0" err="1" smtClean="0"/>
              <a:t>electronic</a:t>
            </a:r>
            <a:r>
              <a:rPr lang="es-ES" altLang="en-US" sz="2400" dirty="0" smtClean="0"/>
              <a:t> ed. Nashville: Editorial Caribe, 1995. </a:t>
            </a:r>
            <a:r>
              <a:rPr lang="es-ES" altLang="en-US" sz="2400" dirty="0" err="1" smtClean="0"/>
              <a:t>Print</a:t>
            </a:r>
            <a:r>
              <a:rPr lang="es-ES" altLang="en-US" sz="2400" dirty="0" smtClean="0"/>
              <a:t>.</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298" name="Picture 2" descr="IBB">
            <a:hlinkClick r:id="rId3"/>
          </p:cNvPr>
          <p:cNvPicPr>
            <a:picLocks noChangeAspect="1" noChangeArrowheads="1"/>
          </p:cNvPicPr>
          <p:nvPr/>
        </p:nvPicPr>
        <p:blipFill>
          <a:blip r:embed="rId4">
            <a:lum bright="10000"/>
            <a:extLst>
              <a:ext uri="{28A0092B-C50C-407E-A947-70E740481C1C}">
                <a14:useLocalDpi xmlns:a14="http://schemas.microsoft.com/office/drawing/2010/main" val="0"/>
              </a:ext>
            </a:extLst>
          </a:blip>
          <a:srcRect/>
          <a:stretch>
            <a:fillRect/>
          </a:stretch>
        </p:blipFill>
        <p:spPr bwMode="auto">
          <a:xfrm>
            <a:off x="598488" y="0"/>
            <a:ext cx="7924800" cy="683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fade">
                                      <p:cBhvr>
                                        <p:cTn id="7" dur="770" decel="100000"/>
                                        <p:tgtEl>
                                          <p:spTgt spid="55298"/>
                                        </p:tgtEl>
                                      </p:cBhvr>
                                    </p:animEffect>
                                    <p:animScale>
                                      <p:cBhvr>
                                        <p:cTn id="8" dur="770" decel="100000"/>
                                        <p:tgtEl>
                                          <p:spTgt spid="55298"/>
                                        </p:tgtEl>
                                      </p:cBhvr>
                                      <p:from x="10000" y="10000"/>
                                      <p:to x="200000" y="450000"/>
                                    </p:animScale>
                                    <p:animScale>
                                      <p:cBhvr>
                                        <p:cTn id="9" dur="1230" accel="100000" fill="hold">
                                          <p:stCondLst>
                                            <p:cond delay="770"/>
                                          </p:stCondLst>
                                        </p:cTn>
                                        <p:tgtEl>
                                          <p:spTgt spid="55298"/>
                                        </p:tgtEl>
                                      </p:cBhvr>
                                      <p:from x="200000" y="450000"/>
                                      <p:to x="100000" y="100000"/>
                                    </p:animScale>
                                    <p:set>
                                      <p:cBhvr>
                                        <p:cTn id="10" dur="770" fill="hold"/>
                                        <p:tgtEl>
                                          <p:spTgt spid="55298"/>
                                        </p:tgtEl>
                                        <p:attrNameLst>
                                          <p:attrName>ppt_x</p:attrName>
                                        </p:attrNameLst>
                                      </p:cBhvr>
                                      <p:to>
                                        <p:strVal val="(0.5)"/>
                                      </p:to>
                                    </p:set>
                                    <p:anim from="(0.5)" to="(#ppt_x)" calcmode="lin" valueType="num">
                                      <p:cBhvr>
                                        <p:cTn id="11" dur="1230" accel="100000" fill="hold">
                                          <p:stCondLst>
                                            <p:cond delay="770"/>
                                          </p:stCondLst>
                                        </p:cTn>
                                        <p:tgtEl>
                                          <p:spTgt spid="55298"/>
                                        </p:tgtEl>
                                        <p:attrNameLst>
                                          <p:attrName>ppt_x</p:attrName>
                                        </p:attrNameLst>
                                      </p:cBhvr>
                                    </p:anim>
                                    <p:set>
                                      <p:cBhvr>
                                        <p:cTn id="12" dur="770" fill="hold"/>
                                        <p:tgtEl>
                                          <p:spTgt spid="55298"/>
                                        </p:tgtEl>
                                        <p:attrNameLst>
                                          <p:attrName>ppt_y</p:attrName>
                                        </p:attrNameLst>
                                      </p:cBhvr>
                                      <p:to>
                                        <p:strVal val="(#ppt_y+0.4)"/>
                                      </p:to>
                                    </p:set>
                                    <p:anim from="(#ppt_y+0.4)" to="(#ppt_y)" calcmode="lin" valueType="num">
                                      <p:cBhvr>
                                        <p:cTn id="13" dur="1230" accel="100000" fill="hold">
                                          <p:stCondLst>
                                            <p:cond delay="770"/>
                                          </p:stCondLst>
                                        </p:cTn>
                                        <p:tgtEl>
                                          <p:spTgt spid="5529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eaLnBrk="1" hangingPunct="1"/>
            <a:fld id="{DEA2006A-325D-4834-87F0-21F839A26FE3}" type="slidenum">
              <a:rPr lang="en-US" altLang="en-US"/>
              <a:pPr algn="l" eaLnBrk="1" hangingPunct="1"/>
              <a:t>35</a:t>
            </a:fld>
            <a:endParaRPr lang="en-US" altLang="en-US"/>
          </a:p>
        </p:txBody>
      </p:sp>
      <p:sp>
        <p:nvSpPr>
          <p:cNvPr id="2867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Iglesia Bíblica Bautista</a:t>
            </a:r>
          </a:p>
          <a:p>
            <a:pPr eaLnBrk="1" hangingPunct="1"/>
            <a:r>
              <a:rPr lang="es-PR" altLang="en-US" smtClean="0"/>
              <a:t>www.iglesiabiblicabautista.org</a:t>
            </a:r>
          </a:p>
        </p:txBody>
      </p:sp>
      <p:sp>
        <p:nvSpPr>
          <p:cNvPr id="28676" name="Rectangle 2"/>
          <p:cNvSpPr>
            <a:spLocks noGrp="1" noChangeArrowheads="1"/>
          </p:cNvSpPr>
          <p:nvPr>
            <p:ph type="title"/>
          </p:nvPr>
        </p:nvSpPr>
        <p:spPr/>
        <p:txBody>
          <a:bodyPr/>
          <a:lstStyle/>
          <a:p>
            <a:pPr eaLnBrk="1" hangingPunct="1"/>
            <a:r>
              <a:rPr lang="en-US" altLang="en-US" smtClean="0"/>
              <a:t>El Plan de Dios para ti</a:t>
            </a:r>
          </a:p>
        </p:txBody>
      </p:sp>
      <p:sp>
        <p:nvSpPr>
          <p:cNvPr id="332803" name="Rectangle 3"/>
          <p:cNvSpPr>
            <a:spLocks noGrp="1" noChangeArrowheads="1"/>
          </p:cNvSpPr>
          <p:nvPr>
            <p:ph type="body" idx="1"/>
          </p:nvPr>
        </p:nvSpPr>
        <p:spPr/>
        <p:txBody>
          <a:bodyPr/>
          <a:lstStyle/>
          <a:p>
            <a:pPr eaLnBrk="1" hangingPunct="1">
              <a:defRPr/>
            </a:pPr>
            <a:r>
              <a:rPr lang="en-US" i="1" smtClean="0">
                <a:effectLst>
                  <a:outerShdw blurRad="38100" dist="38100" dir="2700000" algn="tl">
                    <a:srgbClr val="C0C0C0"/>
                  </a:outerShdw>
                </a:effectLst>
              </a:rPr>
              <a:t>"Como está escrito: No hay justo, ni aun uno; No hay quien entienda, No hay quien busque a Dios." </a:t>
            </a:r>
          </a:p>
          <a:p>
            <a:pPr eaLnBrk="1" hangingPunct="1">
              <a:buFont typeface="Wingdings" panose="05000000000000000000" pitchFamily="2" charset="2"/>
              <a:buNone/>
              <a:defRPr/>
            </a:pPr>
            <a:r>
              <a:rPr lang="en-US" smtClean="0"/>
              <a:t>	</a:t>
            </a:r>
            <a:r>
              <a:rPr lang="en-US" smtClean="0">
                <a:solidFill>
                  <a:schemeClr val="hlink"/>
                </a:solidFill>
              </a:rPr>
              <a:t>(Romanos 3.10-11, RVR60)</a:t>
            </a:r>
          </a:p>
          <a:p>
            <a:pPr lvl="1" eaLnBrk="1" hangingPunct="1">
              <a:defRPr/>
            </a:pPr>
            <a:endParaRPr lang="en-US" smtClean="0">
              <a:solidFill>
                <a:schemeClr val="hlink"/>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eaLnBrk="1" hangingPunct="1"/>
            <a:fld id="{C2B2D9B2-F01B-4485-8D38-B374CCD60355}" type="slidenum">
              <a:rPr lang="en-US" altLang="en-US"/>
              <a:pPr algn="l" eaLnBrk="1" hangingPunct="1"/>
              <a:t>36</a:t>
            </a:fld>
            <a:endParaRPr lang="en-US" altLang="en-US"/>
          </a:p>
        </p:txBody>
      </p:sp>
      <p:sp>
        <p:nvSpPr>
          <p:cNvPr id="2969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Iglesia Bíblica Bautista</a:t>
            </a:r>
          </a:p>
          <a:p>
            <a:pPr eaLnBrk="1" hangingPunct="1"/>
            <a:r>
              <a:rPr lang="es-PR" altLang="en-US" smtClean="0"/>
              <a:t>www.iglesiabiblicabautista.org</a:t>
            </a:r>
          </a:p>
        </p:txBody>
      </p:sp>
      <p:sp>
        <p:nvSpPr>
          <p:cNvPr id="29700" name="Rectangle 2"/>
          <p:cNvSpPr>
            <a:spLocks noGrp="1" noChangeArrowheads="1"/>
          </p:cNvSpPr>
          <p:nvPr>
            <p:ph type="title"/>
          </p:nvPr>
        </p:nvSpPr>
        <p:spPr/>
        <p:txBody>
          <a:bodyPr/>
          <a:lstStyle/>
          <a:p>
            <a:pPr eaLnBrk="1" hangingPunct="1"/>
            <a:r>
              <a:rPr lang="en-US" altLang="en-US" smtClean="0"/>
              <a:t>El Plan de Dios para ti</a:t>
            </a:r>
          </a:p>
        </p:txBody>
      </p:sp>
      <p:sp>
        <p:nvSpPr>
          <p:cNvPr id="335875" name="Rectangle 3"/>
          <p:cNvSpPr>
            <a:spLocks noGrp="1" noChangeArrowheads="1"/>
          </p:cNvSpPr>
          <p:nvPr>
            <p:ph type="body" idx="1"/>
          </p:nvPr>
        </p:nvSpPr>
        <p:spPr/>
        <p:txBody>
          <a:bodyPr/>
          <a:lstStyle/>
          <a:p>
            <a:pPr eaLnBrk="1" hangingPunct="1">
              <a:defRPr/>
            </a:pPr>
            <a:r>
              <a:rPr lang="en-US" i="1" smtClean="0">
                <a:effectLst>
                  <a:outerShdw blurRad="38100" dist="38100" dir="2700000" algn="tl">
                    <a:srgbClr val="C0C0C0"/>
                  </a:outerShdw>
                </a:effectLst>
              </a:rPr>
              <a:t>"Porque la paga del pecado es muerte, mas la dádiva de Dios es vida eterna en Cristo Jesús Señor nuestro. "</a:t>
            </a:r>
            <a:r>
              <a:rPr lang="en-US" smtClean="0"/>
              <a:t> </a:t>
            </a:r>
          </a:p>
          <a:p>
            <a:pPr eaLnBrk="1" hangingPunct="1">
              <a:buFont typeface="Wingdings" panose="05000000000000000000" pitchFamily="2" charset="2"/>
              <a:buNone/>
              <a:defRPr/>
            </a:pPr>
            <a:r>
              <a:rPr lang="en-US" smtClean="0"/>
              <a:t>	</a:t>
            </a:r>
            <a:r>
              <a:rPr lang="en-US" smtClean="0">
                <a:solidFill>
                  <a:schemeClr val="hlink"/>
                </a:solidFill>
              </a:rPr>
              <a:t>(Romanos 6.23, RVR60)</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eaLnBrk="1" hangingPunct="1"/>
            <a:fld id="{4F1F959E-07B5-4D5E-AA62-CAF4CAE76AE6}" type="slidenum">
              <a:rPr lang="en-US" altLang="en-US"/>
              <a:pPr algn="l" eaLnBrk="1" hangingPunct="1"/>
              <a:t>37</a:t>
            </a:fld>
            <a:endParaRPr lang="en-US" altLang="en-US"/>
          </a:p>
        </p:txBody>
      </p:sp>
      <p:sp>
        <p:nvSpPr>
          <p:cNvPr id="3072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Iglesia Bíblica Bautista</a:t>
            </a:r>
          </a:p>
          <a:p>
            <a:pPr eaLnBrk="1" hangingPunct="1"/>
            <a:r>
              <a:rPr lang="es-PR" altLang="en-US" smtClean="0"/>
              <a:t>www.iglesiabiblicabautista.org</a:t>
            </a:r>
          </a:p>
        </p:txBody>
      </p:sp>
      <p:sp>
        <p:nvSpPr>
          <p:cNvPr id="30724" name="Rectangle 2"/>
          <p:cNvSpPr>
            <a:spLocks noGrp="1" noChangeArrowheads="1"/>
          </p:cNvSpPr>
          <p:nvPr>
            <p:ph type="title"/>
          </p:nvPr>
        </p:nvSpPr>
        <p:spPr/>
        <p:txBody>
          <a:bodyPr/>
          <a:lstStyle/>
          <a:p>
            <a:pPr eaLnBrk="1" hangingPunct="1"/>
            <a:r>
              <a:rPr lang="en-US" altLang="en-US" smtClean="0"/>
              <a:t>El Plan de Dios para ti</a:t>
            </a:r>
          </a:p>
        </p:txBody>
      </p:sp>
      <p:sp>
        <p:nvSpPr>
          <p:cNvPr id="334851" name="Rectangle 3"/>
          <p:cNvSpPr>
            <a:spLocks noGrp="1" noChangeArrowheads="1"/>
          </p:cNvSpPr>
          <p:nvPr>
            <p:ph type="body" idx="1"/>
          </p:nvPr>
        </p:nvSpPr>
        <p:spPr/>
        <p:txBody>
          <a:bodyPr/>
          <a:lstStyle/>
          <a:p>
            <a:pPr eaLnBrk="1" hangingPunct="1">
              <a:defRPr/>
            </a:pPr>
            <a:r>
              <a:rPr lang="en-US" i="1" smtClean="0">
                <a:effectLst>
                  <a:outerShdw blurRad="38100" dist="38100" dir="2700000" algn="tl">
                    <a:srgbClr val="C0C0C0"/>
                  </a:outerShdw>
                </a:effectLst>
              </a:rPr>
              <a:t>"No ha hecho con nosotros conforme a nuestras iniquidades, Ni nos ha pagado conforme a nuestros pecados."</a:t>
            </a:r>
            <a:r>
              <a:rPr lang="en-US" smtClean="0"/>
              <a:t> </a:t>
            </a:r>
          </a:p>
          <a:p>
            <a:pPr eaLnBrk="1" hangingPunct="1">
              <a:buFont typeface="Wingdings" panose="05000000000000000000" pitchFamily="2" charset="2"/>
              <a:buNone/>
              <a:defRPr/>
            </a:pPr>
            <a:r>
              <a:rPr lang="en-US" smtClean="0">
                <a:solidFill>
                  <a:schemeClr val="hlink"/>
                </a:solidFill>
              </a:rPr>
              <a:t>	(Salmos 103.10, RVR60)</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eaLnBrk="1" hangingPunct="1"/>
            <a:fld id="{FB4A3077-1E4F-490B-A43A-EFA1338A4E4C}" type="slidenum">
              <a:rPr lang="en-US" altLang="en-US"/>
              <a:pPr algn="l" eaLnBrk="1" hangingPunct="1"/>
              <a:t>38</a:t>
            </a:fld>
            <a:endParaRPr lang="en-US" altLang="en-US"/>
          </a:p>
        </p:txBody>
      </p:sp>
      <p:sp>
        <p:nvSpPr>
          <p:cNvPr id="3174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Iglesia Bíblica Bautista</a:t>
            </a:r>
          </a:p>
          <a:p>
            <a:pPr eaLnBrk="1" hangingPunct="1"/>
            <a:r>
              <a:rPr lang="es-PR" altLang="en-US" smtClean="0"/>
              <a:t>www.iglesiabiblicabautista.org</a:t>
            </a:r>
          </a:p>
        </p:txBody>
      </p:sp>
      <p:sp>
        <p:nvSpPr>
          <p:cNvPr id="31748" name="Rectangle 2"/>
          <p:cNvSpPr>
            <a:spLocks noGrp="1" noChangeArrowheads="1"/>
          </p:cNvSpPr>
          <p:nvPr>
            <p:ph type="title"/>
          </p:nvPr>
        </p:nvSpPr>
        <p:spPr/>
        <p:txBody>
          <a:bodyPr/>
          <a:lstStyle/>
          <a:p>
            <a:pPr eaLnBrk="1" hangingPunct="1"/>
            <a:r>
              <a:rPr lang="en-US" altLang="en-US" smtClean="0"/>
              <a:t>El Plan de Dios para ti</a:t>
            </a:r>
          </a:p>
        </p:txBody>
      </p:sp>
      <p:sp>
        <p:nvSpPr>
          <p:cNvPr id="336899" name="Rectangle 3"/>
          <p:cNvSpPr>
            <a:spLocks noGrp="1" noChangeArrowheads="1"/>
          </p:cNvSpPr>
          <p:nvPr>
            <p:ph type="body" idx="1"/>
          </p:nvPr>
        </p:nvSpPr>
        <p:spPr/>
        <p:txBody>
          <a:bodyPr/>
          <a:lstStyle/>
          <a:p>
            <a:pPr eaLnBrk="1" hangingPunct="1">
              <a:defRPr/>
            </a:pPr>
            <a:r>
              <a:rPr lang="en-US" i="1" smtClean="0">
                <a:effectLst>
                  <a:outerShdw blurRad="38100" dist="38100" dir="2700000" algn="tl">
                    <a:srgbClr val="C0C0C0"/>
                  </a:outerShdw>
                </a:effectLst>
              </a:rPr>
              <a:t>"Pero Dios, habiendo pasado por alto los tiempos de esta ignorancia, ahora manda a todos los hombres en todo lugar, que se arrepientan;"</a:t>
            </a:r>
            <a:r>
              <a:rPr lang="en-US" smtClean="0"/>
              <a:t> </a:t>
            </a:r>
          </a:p>
          <a:p>
            <a:pPr eaLnBrk="1" hangingPunct="1">
              <a:buFont typeface="Wingdings" panose="05000000000000000000" pitchFamily="2" charset="2"/>
              <a:buNone/>
              <a:defRPr/>
            </a:pPr>
            <a:r>
              <a:rPr lang="en-US" smtClean="0">
                <a:solidFill>
                  <a:schemeClr val="hlink"/>
                </a:solidFill>
              </a:rPr>
              <a:t>	(Hechos de los Apóstoles 17.30, RVR60)</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eaLnBrk="1" hangingPunct="1"/>
            <a:fld id="{7FFF7F5F-8ADA-43A5-A039-8294177EAF57}" type="slidenum">
              <a:rPr lang="en-US" altLang="en-US"/>
              <a:pPr algn="l" eaLnBrk="1" hangingPunct="1"/>
              <a:t>39</a:t>
            </a:fld>
            <a:endParaRPr lang="en-US" altLang="en-US"/>
          </a:p>
        </p:txBody>
      </p:sp>
      <p:sp>
        <p:nvSpPr>
          <p:cNvPr id="3277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Iglesia Bíblica Bautista</a:t>
            </a:r>
          </a:p>
          <a:p>
            <a:pPr eaLnBrk="1" hangingPunct="1"/>
            <a:r>
              <a:rPr lang="es-PR" altLang="en-US" smtClean="0"/>
              <a:t>www.iglesiabiblicabautista.org</a:t>
            </a:r>
          </a:p>
        </p:txBody>
      </p:sp>
      <p:sp>
        <p:nvSpPr>
          <p:cNvPr id="32772" name="Rectangle 2"/>
          <p:cNvSpPr>
            <a:spLocks noGrp="1" noChangeArrowheads="1"/>
          </p:cNvSpPr>
          <p:nvPr>
            <p:ph type="title"/>
          </p:nvPr>
        </p:nvSpPr>
        <p:spPr/>
        <p:txBody>
          <a:bodyPr/>
          <a:lstStyle/>
          <a:p>
            <a:pPr eaLnBrk="1" hangingPunct="1"/>
            <a:r>
              <a:rPr lang="en-US" altLang="en-US" smtClean="0"/>
              <a:t>El Plan de Dios para ti</a:t>
            </a:r>
          </a:p>
        </p:txBody>
      </p:sp>
      <p:sp>
        <p:nvSpPr>
          <p:cNvPr id="337923" name="Rectangle 3"/>
          <p:cNvSpPr>
            <a:spLocks noGrp="1" noChangeArrowheads="1"/>
          </p:cNvSpPr>
          <p:nvPr>
            <p:ph type="body" idx="1"/>
          </p:nvPr>
        </p:nvSpPr>
        <p:spPr/>
        <p:txBody>
          <a:bodyPr/>
          <a:lstStyle/>
          <a:p>
            <a:pPr eaLnBrk="1" hangingPunct="1">
              <a:defRPr/>
            </a:pPr>
            <a:r>
              <a:rPr lang="en-US" i="1" smtClean="0">
                <a:effectLst>
                  <a:outerShdw blurRad="38100" dist="38100" dir="2700000" algn="tl">
                    <a:srgbClr val="C0C0C0"/>
                  </a:outerShdw>
                </a:effectLst>
              </a:rPr>
              <a:t>"diciendo: El tiempo se ha cumplido, y el reino de Dios se ha acercado; arrepentíos, y creed en el evangelio.“</a:t>
            </a:r>
          </a:p>
          <a:p>
            <a:pPr eaLnBrk="1" hangingPunct="1">
              <a:buFont typeface="Wingdings" panose="05000000000000000000" pitchFamily="2" charset="2"/>
              <a:buNone/>
              <a:defRPr/>
            </a:pPr>
            <a:r>
              <a:rPr lang="en-US" smtClean="0">
                <a:solidFill>
                  <a:schemeClr val="hlink"/>
                </a:solidFill>
              </a:rPr>
              <a:t>	(Marcos 1.15, RVR60)</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s-PR" altLang="en-US" dirty="0" smtClean="0"/>
              <a:t>Verdad Central</a:t>
            </a:r>
          </a:p>
        </p:txBody>
      </p:sp>
      <p:sp>
        <p:nvSpPr>
          <p:cNvPr id="7171" name="Rectangle 3"/>
          <p:cNvSpPr>
            <a:spLocks noGrp="1" noChangeArrowheads="1"/>
          </p:cNvSpPr>
          <p:nvPr>
            <p:ph type="body" sz="half" idx="1"/>
          </p:nvPr>
        </p:nvSpPr>
        <p:spPr>
          <a:xfrm>
            <a:off x="152400" y="2031979"/>
            <a:ext cx="3124200" cy="4611688"/>
          </a:xfrm>
        </p:spPr>
        <p:txBody>
          <a:bodyPr/>
          <a:lstStyle/>
          <a:p>
            <a:pPr eaLnBrk="1" hangingPunct="1"/>
            <a:r>
              <a:rPr lang="es-PR" altLang="en-US" dirty="0" smtClean="0"/>
              <a:t>Las enseñanzas de Jesús demuestran que hay actitudes peligrosas que pueden estorbar a los servidores sinceros en el reino.</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r="35000"/>
          <a:stretch/>
        </p:blipFill>
        <p:spPr>
          <a:xfrm>
            <a:off x="3380678" y="1828799"/>
            <a:ext cx="5798634" cy="5018049"/>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eaLnBrk="1" hangingPunct="1"/>
            <a:fld id="{7B272796-3FB5-447F-8912-960A87D08A0A}" type="slidenum">
              <a:rPr lang="en-US" altLang="en-US"/>
              <a:pPr algn="l" eaLnBrk="1" hangingPunct="1"/>
              <a:t>40</a:t>
            </a:fld>
            <a:endParaRPr lang="en-US" altLang="en-US"/>
          </a:p>
        </p:txBody>
      </p:sp>
      <p:sp>
        <p:nvSpPr>
          <p:cNvPr id="3379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Iglesia Bíblica Bautista</a:t>
            </a:r>
          </a:p>
          <a:p>
            <a:pPr eaLnBrk="1" hangingPunct="1"/>
            <a:r>
              <a:rPr lang="es-PR" altLang="en-US" smtClean="0"/>
              <a:t>www.iglesiabiblicabautista.org</a:t>
            </a:r>
          </a:p>
        </p:txBody>
      </p:sp>
      <p:sp>
        <p:nvSpPr>
          <p:cNvPr id="33796" name="Rectangle 2"/>
          <p:cNvSpPr>
            <a:spLocks noGrp="1" noChangeArrowheads="1"/>
          </p:cNvSpPr>
          <p:nvPr>
            <p:ph type="title"/>
          </p:nvPr>
        </p:nvSpPr>
        <p:spPr/>
        <p:txBody>
          <a:bodyPr/>
          <a:lstStyle/>
          <a:p>
            <a:pPr eaLnBrk="1" hangingPunct="1"/>
            <a:r>
              <a:rPr lang="en-US" altLang="en-US" smtClean="0"/>
              <a:t>El Plan de Dios para ti</a:t>
            </a:r>
          </a:p>
        </p:txBody>
      </p:sp>
      <p:sp>
        <p:nvSpPr>
          <p:cNvPr id="338947" name="Rectangle 3"/>
          <p:cNvSpPr>
            <a:spLocks noGrp="1" noChangeArrowheads="1"/>
          </p:cNvSpPr>
          <p:nvPr>
            <p:ph type="body" idx="1"/>
          </p:nvPr>
        </p:nvSpPr>
        <p:spPr/>
        <p:txBody>
          <a:bodyPr/>
          <a:lstStyle/>
          <a:p>
            <a:pPr eaLnBrk="1" hangingPunct="1">
              <a:defRPr/>
            </a:pPr>
            <a:r>
              <a:rPr lang="en-US" i="1" smtClean="0">
                <a:effectLst>
                  <a:outerShdw blurRad="38100" dist="38100" dir="2700000" algn="tl">
                    <a:srgbClr val="C0C0C0"/>
                  </a:outerShdw>
                </a:effectLst>
              </a:rPr>
              <a:t>"que si confesares con tu boca que Jesús es el Señor, y creyeres en tu corazón que Dios le levantó de los muertos, serás salvo. Porque con el corazón se cree para justicia, pero con la boca se confiesa para salvación.“</a:t>
            </a:r>
          </a:p>
          <a:p>
            <a:pPr eaLnBrk="1" hangingPunct="1">
              <a:buFont typeface="Wingdings" panose="05000000000000000000" pitchFamily="2" charset="2"/>
              <a:buNone/>
              <a:defRPr/>
            </a:pPr>
            <a:r>
              <a:rPr lang="en-US" smtClean="0">
                <a:solidFill>
                  <a:schemeClr val="hlink"/>
                </a:solidFill>
              </a:rPr>
              <a:t>	(Romanos 10.9-10, RVR60)</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eaLnBrk="1" hangingPunct="1"/>
            <a:fld id="{9343DE0C-840C-4A74-8A68-D3BE26B402C6}" type="slidenum">
              <a:rPr lang="en-US" altLang="en-US"/>
              <a:pPr algn="l" eaLnBrk="1" hangingPunct="1"/>
              <a:t>41</a:t>
            </a:fld>
            <a:endParaRPr lang="en-US" altLang="en-US"/>
          </a:p>
        </p:txBody>
      </p:sp>
      <p:sp>
        <p:nvSpPr>
          <p:cNvPr id="3481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Iglesia Bíblica Bautista</a:t>
            </a:r>
          </a:p>
          <a:p>
            <a:pPr eaLnBrk="1" hangingPunct="1"/>
            <a:r>
              <a:rPr lang="es-PR" altLang="en-US" smtClean="0"/>
              <a:t>www.iglesiabiblicabautista.org</a:t>
            </a:r>
          </a:p>
        </p:txBody>
      </p:sp>
      <p:sp>
        <p:nvSpPr>
          <p:cNvPr id="34820" name="Rectangle 2"/>
          <p:cNvSpPr>
            <a:spLocks noGrp="1" noChangeArrowheads="1"/>
          </p:cNvSpPr>
          <p:nvPr>
            <p:ph type="title"/>
          </p:nvPr>
        </p:nvSpPr>
        <p:spPr/>
        <p:txBody>
          <a:bodyPr/>
          <a:lstStyle/>
          <a:p>
            <a:pPr eaLnBrk="1" hangingPunct="1"/>
            <a:r>
              <a:rPr lang="en-US" altLang="en-US" smtClean="0"/>
              <a:t>El Plan de Dios para ti</a:t>
            </a:r>
          </a:p>
        </p:txBody>
      </p:sp>
      <p:sp>
        <p:nvSpPr>
          <p:cNvPr id="340995" name="Rectangle 3"/>
          <p:cNvSpPr>
            <a:spLocks noGrp="1" noChangeArrowheads="1"/>
          </p:cNvSpPr>
          <p:nvPr>
            <p:ph type="body" idx="1"/>
          </p:nvPr>
        </p:nvSpPr>
        <p:spPr/>
        <p:txBody>
          <a:bodyPr/>
          <a:lstStyle/>
          <a:p>
            <a:pPr eaLnBrk="1" hangingPunct="1">
              <a:defRPr/>
            </a:pPr>
            <a:r>
              <a:rPr lang="en-US" i="1" smtClean="0">
                <a:effectLst>
                  <a:outerShdw blurRad="38100" dist="38100" dir="2700000" algn="tl">
                    <a:srgbClr val="C0C0C0"/>
                  </a:outerShdw>
                </a:effectLst>
              </a:rPr>
              <a:t>"De cierto, de cierto os digo: El que oye mi palabra, y cree al que me envió, tiene vida eterna; y no vendrá a condenación, mas ha pasado de muerte a vida."</a:t>
            </a:r>
            <a:r>
              <a:rPr lang="en-US" smtClean="0"/>
              <a:t> </a:t>
            </a:r>
          </a:p>
          <a:p>
            <a:pPr eaLnBrk="1" hangingPunct="1">
              <a:buFont typeface="Wingdings" panose="05000000000000000000" pitchFamily="2" charset="2"/>
              <a:buNone/>
              <a:defRPr/>
            </a:pPr>
            <a:r>
              <a:rPr lang="en-US" smtClean="0">
                <a:solidFill>
                  <a:schemeClr val="hlink"/>
                </a:solidFill>
              </a:rPr>
              <a:t>	(Juan 5.24, RVR60)</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eaLnBrk="1" hangingPunct="1"/>
            <a:fld id="{D6A1BF43-F6AE-49A9-89BA-BB26ECF74E5E}" type="slidenum">
              <a:rPr lang="en-US" altLang="en-US"/>
              <a:pPr algn="l" eaLnBrk="1" hangingPunct="1"/>
              <a:t>42</a:t>
            </a:fld>
            <a:endParaRPr lang="en-US" altLang="en-US"/>
          </a:p>
        </p:txBody>
      </p:sp>
      <p:sp>
        <p:nvSpPr>
          <p:cNvPr id="3584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Iglesia Bíblica Bautista</a:t>
            </a:r>
          </a:p>
          <a:p>
            <a:pPr eaLnBrk="1" hangingPunct="1"/>
            <a:r>
              <a:rPr lang="es-PR" altLang="en-US" smtClean="0"/>
              <a:t>www.iglesiabiblicabautista.org</a:t>
            </a:r>
          </a:p>
        </p:txBody>
      </p:sp>
      <p:sp>
        <p:nvSpPr>
          <p:cNvPr id="35844" name="Rectangle 2"/>
          <p:cNvSpPr>
            <a:spLocks noGrp="1" noChangeArrowheads="1"/>
          </p:cNvSpPr>
          <p:nvPr>
            <p:ph type="title"/>
          </p:nvPr>
        </p:nvSpPr>
        <p:spPr/>
        <p:txBody>
          <a:bodyPr/>
          <a:lstStyle/>
          <a:p>
            <a:pPr eaLnBrk="1" hangingPunct="1"/>
            <a:r>
              <a:rPr lang="en-US" altLang="en-US" smtClean="0"/>
              <a:t>El Plan de Dios para ti</a:t>
            </a:r>
          </a:p>
        </p:txBody>
      </p:sp>
      <p:sp>
        <p:nvSpPr>
          <p:cNvPr id="339971" name="Rectangle 3"/>
          <p:cNvSpPr>
            <a:spLocks noGrp="1" noChangeArrowheads="1"/>
          </p:cNvSpPr>
          <p:nvPr>
            <p:ph type="body" idx="1"/>
          </p:nvPr>
        </p:nvSpPr>
        <p:spPr/>
        <p:txBody>
          <a:bodyPr/>
          <a:lstStyle/>
          <a:p>
            <a:pPr eaLnBrk="1" hangingPunct="1">
              <a:defRPr/>
            </a:pPr>
            <a:r>
              <a:rPr lang="en-US" i="1" smtClean="0">
                <a:effectLst>
                  <a:outerShdw blurRad="38100" dist="38100" dir="2700000" algn="tl">
                    <a:srgbClr val="C0C0C0"/>
                  </a:outerShdw>
                </a:effectLst>
              </a:rPr>
              <a:t>"De modo que si alguno está en Cristo, nueva criatura es; las cosas viejas pasaron; he aquí todas son hechas nuevas." </a:t>
            </a:r>
          </a:p>
          <a:p>
            <a:pPr eaLnBrk="1" hangingPunct="1">
              <a:buFont typeface="Wingdings" panose="05000000000000000000" pitchFamily="2" charset="2"/>
              <a:buNone/>
              <a:defRPr/>
            </a:pPr>
            <a:r>
              <a:rPr lang="en-US" smtClean="0">
                <a:solidFill>
                  <a:schemeClr val="hlink"/>
                </a:solidFill>
              </a:rPr>
              <a:t>	(2 Corintios 5.17, RVR60)</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eaLnBrk="1" hangingPunct="1"/>
            <a:fld id="{91B21D8F-D259-4C17-9844-4483A1CFBDFA}" type="slidenum">
              <a:rPr lang="en-US" altLang="en-US"/>
              <a:pPr algn="l" eaLnBrk="1" hangingPunct="1"/>
              <a:t>43</a:t>
            </a:fld>
            <a:endParaRPr lang="en-US" altLang="en-US"/>
          </a:p>
        </p:txBody>
      </p:sp>
      <p:sp>
        <p:nvSpPr>
          <p:cNvPr id="3686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smtClean="0"/>
              <a:t>Iglesia Bíblica Bautista</a:t>
            </a:r>
          </a:p>
          <a:p>
            <a:pPr eaLnBrk="1" hangingPunct="1"/>
            <a:r>
              <a:rPr lang="es-PR" altLang="en-US" smtClean="0"/>
              <a:t>www.iglesiabiblicabautista.org</a:t>
            </a:r>
          </a:p>
        </p:txBody>
      </p:sp>
      <p:sp>
        <p:nvSpPr>
          <p:cNvPr id="36868" name="Rectangle 2"/>
          <p:cNvSpPr>
            <a:spLocks noGrp="1" noChangeArrowheads="1"/>
          </p:cNvSpPr>
          <p:nvPr>
            <p:ph type="title"/>
          </p:nvPr>
        </p:nvSpPr>
        <p:spPr/>
        <p:txBody>
          <a:bodyPr/>
          <a:lstStyle/>
          <a:p>
            <a:pPr eaLnBrk="1" hangingPunct="1"/>
            <a:r>
              <a:rPr lang="en-US" altLang="en-US" smtClean="0"/>
              <a:t>El Plan de Dios para ti</a:t>
            </a:r>
          </a:p>
        </p:txBody>
      </p:sp>
      <p:sp>
        <p:nvSpPr>
          <p:cNvPr id="333827" name="Rectangle 3"/>
          <p:cNvSpPr>
            <a:spLocks noGrp="1" noChangeArrowheads="1"/>
          </p:cNvSpPr>
          <p:nvPr>
            <p:ph type="body" idx="1"/>
          </p:nvPr>
        </p:nvSpPr>
        <p:spPr/>
        <p:txBody>
          <a:bodyPr/>
          <a:lstStyle/>
          <a:p>
            <a:pPr eaLnBrk="1" hangingPunct="1">
              <a:defRPr/>
            </a:pPr>
            <a:r>
              <a:rPr lang="en-US" i="1" smtClean="0">
                <a:effectLst>
                  <a:outerShdw blurRad="38100" dist="38100" dir="2700000" algn="tl">
                    <a:srgbClr val="C0C0C0"/>
                  </a:outerShdw>
                </a:effectLst>
              </a:rPr>
              <a:t>"Mas vosotros sois linaje escogido, real sacerdocio, nación santa, pueblo adquirido por Dios, para que anunciéis las virtudes de aquel que os llamó de las tinieblas a su luz admirable;"</a:t>
            </a:r>
            <a:r>
              <a:rPr lang="en-US" smtClean="0"/>
              <a:t> </a:t>
            </a:r>
          </a:p>
          <a:p>
            <a:pPr eaLnBrk="1" hangingPunct="1">
              <a:buFont typeface="Wingdings" panose="05000000000000000000" pitchFamily="2" charset="2"/>
              <a:buNone/>
              <a:defRPr/>
            </a:pPr>
            <a:r>
              <a:rPr lang="en-US" smtClean="0"/>
              <a:t>	</a:t>
            </a:r>
            <a:r>
              <a:rPr lang="en-US" smtClean="0">
                <a:solidFill>
                  <a:schemeClr val="hlink"/>
                </a:solidFill>
              </a:rPr>
              <a:t>(1 Pedro 2.9, RVR60)</a:t>
            </a:r>
            <a:r>
              <a:rPr lang="en-US" smtClean="0"/>
              <a:t>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IBB">
            <a:hlinkClick r:id="rId3"/>
          </p:cNvPr>
          <p:cNvPicPr>
            <a:picLocks noChangeAspect="1" noChangeArrowheads="1"/>
          </p:cNvPicPr>
          <p:nvPr/>
        </p:nvPicPr>
        <p:blipFill>
          <a:blip r:embed="rId4">
            <a:lum bright="10000"/>
            <a:extLst>
              <a:ext uri="{28A0092B-C50C-407E-A947-70E740481C1C}">
                <a14:useLocalDpi xmlns:a14="http://schemas.microsoft.com/office/drawing/2010/main" val="0"/>
              </a:ext>
            </a:extLst>
          </a:blip>
          <a:srcRect/>
          <a:stretch>
            <a:fillRect/>
          </a:stretch>
        </p:blipFill>
        <p:spPr bwMode="auto">
          <a:xfrm>
            <a:off x="685800" y="0"/>
            <a:ext cx="7924800" cy="683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nodeType="withEffect">
                                  <p:stCondLst>
                                    <p:cond delay="0"/>
                                  </p:stCondLst>
                                  <p:childTnLst>
                                    <p:set>
                                      <p:cBhvr>
                                        <p:cTn id="6" dur="1" fill="hold">
                                          <p:stCondLst>
                                            <p:cond delay="0"/>
                                          </p:stCondLst>
                                        </p:cTn>
                                        <p:tgtEl>
                                          <p:spTgt spid="47106"/>
                                        </p:tgtEl>
                                        <p:attrNameLst>
                                          <p:attrName>style.visibility</p:attrName>
                                        </p:attrNameLst>
                                      </p:cBhvr>
                                      <p:to>
                                        <p:strVal val="visible"/>
                                      </p:to>
                                    </p:set>
                                    <p:animEffect transition="in" filter="fade">
                                      <p:cBhvr>
                                        <p:cTn id="7" dur="770" decel="100000"/>
                                        <p:tgtEl>
                                          <p:spTgt spid="47106"/>
                                        </p:tgtEl>
                                      </p:cBhvr>
                                    </p:animEffect>
                                    <p:animScale>
                                      <p:cBhvr>
                                        <p:cTn id="8" dur="770" decel="100000"/>
                                        <p:tgtEl>
                                          <p:spTgt spid="47106"/>
                                        </p:tgtEl>
                                      </p:cBhvr>
                                      <p:from x="10000" y="10000"/>
                                      <p:to x="200000" y="450000"/>
                                    </p:animScale>
                                    <p:animScale>
                                      <p:cBhvr>
                                        <p:cTn id="9" dur="1230" accel="100000" fill="hold">
                                          <p:stCondLst>
                                            <p:cond delay="770"/>
                                          </p:stCondLst>
                                        </p:cTn>
                                        <p:tgtEl>
                                          <p:spTgt spid="47106"/>
                                        </p:tgtEl>
                                      </p:cBhvr>
                                      <p:from x="200000" y="450000"/>
                                      <p:to x="100000" y="100000"/>
                                    </p:animScale>
                                    <p:set>
                                      <p:cBhvr>
                                        <p:cTn id="10" dur="770" fill="hold"/>
                                        <p:tgtEl>
                                          <p:spTgt spid="47106"/>
                                        </p:tgtEl>
                                        <p:attrNameLst>
                                          <p:attrName>ppt_x</p:attrName>
                                        </p:attrNameLst>
                                      </p:cBhvr>
                                      <p:to>
                                        <p:strVal val="(0.5)"/>
                                      </p:to>
                                    </p:set>
                                    <p:anim from="(0.5)" to="(#ppt_x)" calcmode="lin" valueType="num">
                                      <p:cBhvr>
                                        <p:cTn id="11" dur="1230" accel="100000" fill="hold">
                                          <p:stCondLst>
                                            <p:cond delay="770"/>
                                          </p:stCondLst>
                                        </p:cTn>
                                        <p:tgtEl>
                                          <p:spTgt spid="47106"/>
                                        </p:tgtEl>
                                        <p:attrNameLst>
                                          <p:attrName>ppt_x</p:attrName>
                                        </p:attrNameLst>
                                      </p:cBhvr>
                                    </p:anim>
                                    <p:set>
                                      <p:cBhvr>
                                        <p:cTn id="12" dur="770" fill="hold"/>
                                        <p:tgtEl>
                                          <p:spTgt spid="47106"/>
                                        </p:tgtEl>
                                        <p:attrNameLst>
                                          <p:attrName>ppt_y</p:attrName>
                                        </p:attrNameLst>
                                      </p:cBhvr>
                                      <p:to>
                                        <p:strVal val="(#ppt_y+0.4)"/>
                                      </p:to>
                                    </p:set>
                                    <p:anim from="(#ppt_y+0.4)" to="(#ppt_y)" calcmode="lin" valueType="num">
                                      <p:cBhvr>
                                        <p:cTn id="13" dur="1230" accel="100000" fill="hold">
                                          <p:stCondLst>
                                            <p:cond delay="770"/>
                                          </p:stCondLst>
                                        </p:cTn>
                                        <p:tgtEl>
                                          <p:spTgt spid="4710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50938" y="838200"/>
            <a:ext cx="7793037" cy="838200"/>
          </a:xfrm>
        </p:spPr>
        <p:txBody>
          <a:bodyPr/>
          <a:lstStyle/>
          <a:p>
            <a:r>
              <a:rPr lang="es-PR" altLang="en-US" dirty="0" smtClean="0"/>
              <a:t>Bosquejo</a:t>
            </a:r>
          </a:p>
        </p:txBody>
      </p:sp>
      <p:sp>
        <p:nvSpPr>
          <p:cNvPr id="18435" name="Rectangle 3"/>
          <p:cNvSpPr>
            <a:spLocks noGrp="1" noChangeArrowheads="1"/>
          </p:cNvSpPr>
          <p:nvPr>
            <p:ph type="body" idx="1"/>
          </p:nvPr>
        </p:nvSpPr>
        <p:spPr>
          <a:xfrm>
            <a:off x="685800" y="2133600"/>
            <a:ext cx="7239000" cy="4572000"/>
          </a:xfrm>
        </p:spPr>
        <p:txBody>
          <a:bodyPr/>
          <a:lstStyle/>
          <a:p>
            <a:pPr marL="609600" indent="-609600">
              <a:buFont typeface="Wingdings" panose="05000000000000000000" pitchFamily="2" charset="2"/>
              <a:buAutoNum type="arabicPeriod"/>
            </a:pPr>
            <a:r>
              <a:rPr lang="es-PR" altLang="en-US" dirty="0" smtClean="0"/>
              <a:t>El Servicio y las Riquezas      (</a:t>
            </a:r>
            <a:r>
              <a:rPr lang="es-PR" altLang="en-US" dirty="0" smtClean="0">
                <a:solidFill>
                  <a:srgbClr val="FF0000"/>
                </a:solidFill>
              </a:rPr>
              <a:t>Mateo 19.16-23</a:t>
            </a:r>
            <a:r>
              <a:rPr lang="es-PR" altLang="en-US" dirty="0" smtClean="0"/>
              <a:t>)</a:t>
            </a:r>
          </a:p>
          <a:p>
            <a:pPr marL="609600" indent="-609600">
              <a:buFont typeface="Wingdings" panose="05000000000000000000" pitchFamily="2" charset="2"/>
              <a:buAutoNum type="arabicPeriod"/>
            </a:pPr>
            <a:r>
              <a:rPr lang="es-PR" altLang="en-US" dirty="0" smtClean="0"/>
              <a:t>El Servicio y los Salarios en el Reino (</a:t>
            </a:r>
            <a:r>
              <a:rPr lang="es-PR" altLang="en-US" dirty="0" smtClean="0">
                <a:solidFill>
                  <a:srgbClr val="FF0000"/>
                </a:solidFill>
              </a:rPr>
              <a:t>Mateo 20.1-16</a:t>
            </a:r>
            <a:r>
              <a:rPr lang="es-PR" altLang="en-US" dirty="0" smtClean="0"/>
              <a:t>)</a:t>
            </a:r>
          </a:p>
          <a:p>
            <a:pPr marL="609600" indent="-609600">
              <a:buFont typeface="Wingdings" panose="05000000000000000000" pitchFamily="2" charset="2"/>
              <a:buAutoNum type="arabicPeriod"/>
            </a:pPr>
            <a:r>
              <a:rPr lang="es-PR" altLang="en-US" dirty="0" smtClean="0"/>
              <a:t>El Espíritu de Servicio en el Reino (</a:t>
            </a:r>
            <a:r>
              <a:rPr lang="es-PR" altLang="en-US" dirty="0" smtClean="0">
                <a:solidFill>
                  <a:srgbClr val="FF0000"/>
                </a:solidFill>
              </a:rPr>
              <a:t>Mateo 20.20-28</a:t>
            </a:r>
            <a:r>
              <a:rPr lang="es-PR" altLang="en-US" dirty="0" smtClean="0"/>
              <a:t>)</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fade">
                                      <p:cBhvr>
                                        <p:cTn id="7" dur="2000"/>
                                        <p:tgtEl>
                                          <p:spTgt spid="184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435">
                                            <p:txEl>
                                              <p:pRg st="0" end="0"/>
                                            </p:txEl>
                                          </p:spTgt>
                                        </p:tgtEl>
                                        <p:attrNameLst>
                                          <p:attrName>style.visibility</p:attrName>
                                        </p:attrNameLst>
                                      </p:cBhvr>
                                      <p:to>
                                        <p:strVal val="visible"/>
                                      </p:to>
                                    </p:set>
                                    <p:animEffect transition="in" filter="fade">
                                      <p:cBhvr>
                                        <p:cTn id="12" dur="2000"/>
                                        <p:tgtEl>
                                          <p:spTgt spid="1843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435">
                                            <p:txEl>
                                              <p:pRg st="1" end="1"/>
                                            </p:txEl>
                                          </p:spTgt>
                                        </p:tgtEl>
                                        <p:attrNameLst>
                                          <p:attrName>style.visibility</p:attrName>
                                        </p:attrNameLst>
                                      </p:cBhvr>
                                      <p:to>
                                        <p:strVal val="visible"/>
                                      </p:to>
                                    </p:set>
                                    <p:animEffect transition="in" filter="fade">
                                      <p:cBhvr>
                                        <p:cTn id="17" dur="2000"/>
                                        <p:tgtEl>
                                          <p:spTgt spid="18435">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8435">
                                            <p:txEl>
                                              <p:pRg st="2" end="2"/>
                                            </p:txEl>
                                          </p:spTgt>
                                        </p:tgtEl>
                                        <p:attrNameLst>
                                          <p:attrName>style.visibility</p:attrName>
                                        </p:attrNameLst>
                                      </p:cBhvr>
                                      <p:to>
                                        <p:strVal val="visible"/>
                                      </p:to>
                                    </p:set>
                                    <p:animEffect transition="in" filter="fade">
                                      <p:cBhvr>
                                        <p:cTn id="22" dur="2000"/>
                                        <p:tgtEl>
                                          <p:spTgt spid="184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animBg="1"/>
      <p:bldP spid="1843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150938" y="304800"/>
            <a:ext cx="7793037" cy="1371600"/>
          </a:xfrm>
        </p:spPr>
        <p:txBody>
          <a:bodyPr/>
          <a:lstStyle/>
          <a:p>
            <a:r>
              <a:rPr lang="es-PR" altLang="en-US" dirty="0" smtClean="0"/>
              <a:t>Estudio del contexto</a:t>
            </a:r>
          </a:p>
        </p:txBody>
      </p:sp>
      <p:sp>
        <p:nvSpPr>
          <p:cNvPr id="9219" name="Rectangle 3"/>
          <p:cNvSpPr>
            <a:spLocks noGrp="1" noChangeArrowheads="1"/>
          </p:cNvSpPr>
          <p:nvPr>
            <p:ph type="body" idx="1"/>
          </p:nvPr>
        </p:nvSpPr>
        <p:spPr>
          <a:xfrm>
            <a:off x="533400" y="2057400"/>
            <a:ext cx="7696200" cy="4724400"/>
          </a:xfrm>
        </p:spPr>
        <p:txBody>
          <a:bodyPr/>
          <a:lstStyle/>
          <a:p>
            <a:pPr marL="533400" indent="-533400">
              <a:lnSpc>
                <a:spcPct val="90000"/>
              </a:lnSpc>
            </a:pPr>
            <a:r>
              <a:rPr lang="es-PR" altLang="en-US" dirty="0" smtClean="0">
                <a:solidFill>
                  <a:srgbClr val="FF0000"/>
                </a:solidFill>
              </a:rPr>
              <a:t>Mateo 19-20</a:t>
            </a:r>
          </a:p>
          <a:p>
            <a:pPr marL="914400" lvl="1" indent="-457200">
              <a:lnSpc>
                <a:spcPct val="90000"/>
              </a:lnSpc>
            </a:pPr>
            <a:r>
              <a:rPr lang="es-PR" altLang="en-US" dirty="0" smtClean="0"/>
              <a:t>Exposición de problemas personales</a:t>
            </a:r>
          </a:p>
          <a:p>
            <a:pPr marL="1295400" lvl="2" indent="-381000">
              <a:lnSpc>
                <a:spcPct val="90000"/>
              </a:lnSpc>
            </a:pPr>
            <a:r>
              <a:rPr lang="es-ES" altLang="en-US" dirty="0" smtClean="0"/>
              <a:t>el problema del matrimonio, el divorcio y el celibato; el problema del trato con los niños; y el problema y el peligro de las riquezas materiales, la actitud correcta para el servicio.</a:t>
            </a:r>
          </a:p>
          <a:p>
            <a:pPr marL="914400" lvl="1" indent="-457200">
              <a:lnSpc>
                <a:spcPct val="90000"/>
              </a:lnSpc>
            </a:pPr>
            <a:r>
              <a:rPr lang="es-PR" altLang="en-US" dirty="0" smtClean="0"/>
              <a:t>Jesús contextualiza los eventos finales de Su ministerio</a:t>
            </a:r>
          </a:p>
          <a:p>
            <a:pPr marL="1295400" lvl="2" indent="-381000">
              <a:lnSpc>
                <a:spcPct val="90000"/>
              </a:lnSpc>
            </a:pPr>
            <a:r>
              <a:rPr lang="es-PR" altLang="en-US" dirty="0" smtClean="0"/>
              <a:t>Cómo la salvación es por gracia, 3</a:t>
            </a:r>
            <a:r>
              <a:rPr lang="es-PR" altLang="en-US" baseline="30000" dirty="0" smtClean="0"/>
              <a:t>er</a:t>
            </a:r>
            <a:r>
              <a:rPr lang="es-PR" altLang="en-US" dirty="0" smtClean="0"/>
              <a:t> anuncio de su muerte; la todavía aparente incomprensión de los discípulos; la muestra de compasión de Jesús por las almas.</a:t>
            </a:r>
          </a:p>
        </p:txBody>
      </p:sp>
    </p:spTree>
  </p:cSld>
  <p:clrMapOvr>
    <a:masterClrMapping/>
  </p:clrMapOvr>
  <p:transition>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marL="838200" indent="-838200">
              <a:buFontTx/>
              <a:buAutoNum type="arabicPeriod"/>
            </a:pPr>
            <a:r>
              <a:rPr lang="es-PR" altLang="en-US" dirty="0" smtClean="0"/>
              <a:t>El Servicio y las Riquezas      (</a:t>
            </a:r>
            <a:r>
              <a:rPr lang="es-PR" altLang="en-US" dirty="0" smtClean="0">
                <a:solidFill>
                  <a:srgbClr val="FF0000"/>
                </a:solidFill>
              </a:rPr>
              <a:t>Mateo 19.16-23</a:t>
            </a:r>
            <a:r>
              <a:rPr lang="es-PR" altLang="en-US" dirty="0" smtClean="0"/>
              <a:t>)</a:t>
            </a:r>
          </a:p>
        </p:txBody>
      </p:sp>
      <p:sp>
        <p:nvSpPr>
          <p:cNvPr id="10243"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dirty="0"/>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575" t="3509" r="2126" b="22924"/>
          <a:stretch/>
        </p:blipFill>
        <p:spPr>
          <a:xfrm>
            <a:off x="0" y="1676399"/>
            <a:ext cx="9144000" cy="5181601"/>
          </a:xfrm>
          <a:prstGeom prst="rect">
            <a:avLst/>
          </a:prstGeom>
        </p:spPr>
      </p:pic>
    </p:spTree>
  </p:cSld>
  <p:clrMapOvr>
    <a:masterClrMapping/>
  </p:clrMapOvr>
  <p:transition spd="med">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dirty="0"/>
          </a:p>
        </p:txBody>
      </p:sp>
      <p:sp>
        <p:nvSpPr>
          <p:cNvPr id="104451" name="Rectangle 3"/>
          <p:cNvSpPr>
            <a:spLocks noChangeArrowheads="1"/>
          </p:cNvSpPr>
          <p:nvPr/>
        </p:nvSpPr>
        <p:spPr bwMode="auto">
          <a:xfrm>
            <a:off x="457200" y="1865313"/>
            <a:ext cx="8497888" cy="47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a:spcBef>
                <a:spcPct val="20000"/>
              </a:spcBef>
              <a:buClr>
                <a:schemeClr val="folHlink"/>
              </a:buClr>
              <a:buSzPct val="60000"/>
              <a:buFont typeface="Wingdings" panose="05000000000000000000" pitchFamily="2" charset="2"/>
              <a:buChar char="n"/>
            </a:pPr>
            <a:r>
              <a:rPr lang="es-ES" altLang="en-US" sz="3200" dirty="0"/>
              <a:t>Considere los siguientes caminos que las personas prueban para encontrar la vida eterna. Explique como son importantes o no, y si en realidad ayudan a alcanzar la salvación.</a:t>
            </a:r>
          </a:p>
          <a:p>
            <a:pPr lvl="1">
              <a:spcBef>
                <a:spcPct val="20000"/>
              </a:spcBef>
              <a:buClr>
                <a:schemeClr val="hlink"/>
              </a:buClr>
              <a:buSzPct val="55000"/>
              <a:buFont typeface="Wingdings" panose="05000000000000000000" pitchFamily="2" charset="2"/>
              <a:buChar char="n"/>
            </a:pPr>
            <a:r>
              <a:rPr lang="es-ES" altLang="en-US" sz="2800" dirty="0"/>
              <a:t>Predicar y practicar la moral</a:t>
            </a:r>
          </a:p>
          <a:p>
            <a:pPr lvl="1">
              <a:spcBef>
                <a:spcPct val="20000"/>
              </a:spcBef>
              <a:buClr>
                <a:schemeClr val="hlink"/>
              </a:buClr>
              <a:buSzPct val="55000"/>
              <a:buFont typeface="Wingdings" panose="05000000000000000000" pitchFamily="2" charset="2"/>
              <a:buChar char="n"/>
            </a:pPr>
            <a:r>
              <a:rPr lang="es-ES" altLang="en-US" sz="2800" dirty="0"/>
              <a:t>Realizar buenas obras</a:t>
            </a:r>
          </a:p>
          <a:p>
            <a:pPr lvl="1">
              <a:spcBef>
                <a:spcPct val="20000"/>
              </a:spcBef>
              <a:buClr>
                <a:schemeClr val="hlink"/>
              </a:buClr>
              <a:buSzPct val="55000"/>
              <a:buFont typeface="Wingdings" panose="05000000000000000000" pitchFamily="2" charset="2"/>
              <a:buChar char="n"/>
            </a:pPr>
            <a:r>
              <a:rPr lang="es-ES" altLang="en-US" sz="2800" dirty="0"/>
              <a:t>Acumular riquezas</a:t>
            </a:r>
          </a:p>
          <a:p>
            <a:pPr lvl="1">
              <a:spcBef>
                <a:spcPct val="20000"/>
              </a:spcBef>
              <a:buClr>
                <a:schemeClr val="hlink"/>
              </a:buClr>
              <a:buSzPct val="55000"/>
              <a:buFont typeface="Wingdings" panose="05000000000000000000" pitchFamily="2" charset="2"/>
              <a:buChar char="n"/>
            </a:pPr>
            <a:r>
              <a:rPr lang="es-ES" altLang="en-US" sz="2800" dirty="0"/>
              <a:t>Siendo miembro de una iglesia</a:t>
            </a:r>
            <a:endParaRPr lang="es-PR" altLang="en-US" sz="2800" dirty="0"/>
          </a:p>
        </p:txBody>
      </p:sp>
      <p:sp>
        <p:nvSpPr>
          <p:cNvPr id="11268" name="Rectangle 2"/>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838200" indent="-8382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buFontTx/>
              <a:buAutoNum type="arabicPeriod"/>
            </a:pPr>
            <a:r>
              <a:rPr lang="es-PR" altLang="en-US" sz="4400" dirty="0">
                <a:solidFill>
                  <a:schemeClr val="tx2"/>
                </a:solidFill>
              </a:rPr>
              <a:t>El Servicio y las Riquezas      (</a:t>
            </a:r>
            <a:r>
              <a:rPr lang="es-PR" altLang="en-US" sz="4400" dirty="0">
                <a:solidFill>
                  <a:srgbClr val="FF0000"/>
                </a:solidFill>
              </a:rPr>
              <a:t>Mateo 19.16-23</a:t>
            </a:r>
            <a:r>
              <a:rPr lang="es-PR" altLang="en-US" sz="4400" dirty="0">
                <a:solidFill>
                  <a:schemeClr val="tx2"/>
                </a:solidFill>
              </a:rPr>
              <a:t>)</a:t>
            </a:r>
          </a:p>
        </p:txBody>
      </p:sp>
    </p:spTree>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04451">
                                            <p:txEl>
                                              <p:pRg st="1" end="1"/>
                                            </p:txEl>
                                          </p:spTgt>
                                        </p:tgtEl>
                                        <p:attrNameLst>
                                          <p:attrName>style.visibility</p:attrName>
                                        </p:attrNameLst>
                                      </p:cBhvr>
                                      <p:to>
                                        <p:strVal val="visible"/>
                                      </p:to>
                                    </p:set>
                                    <p:animEffect transition="in" filter="fade">
                                      <p:cBhvr>
                                        <p:cTn id="12" dur="2000"/>
                                        <p:tgtEl>
                                          <p:spTgt spid="1044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04451">
                                            <p:txEl>
                                              <p:pRg st="2" end="2"/>
                                            </p:txEl>
                                          </p:spTgt>
                                        </p:tgtEl>
                                        <p:attrNameLst>
                                          <p:attrName>style.visibility</p:attrName>
                                        </p:attrNameLst>
                                      </p:cBhvr>
                                      <p:to>
                                        <p:strVal val="visible"/>
                                      </p:to>
                                    </p:set>
                                    <p:animEffect transition="in" filter="fade">
                                      <p:cBhvr>
                                        <p:cTn id="17" dur="2000"/>
                                        <p:tgtEl>
                                          <p:spTgt spid="10445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04451">
                                            <p:txEl>
                                              <p:pRg st="3" end="3"/>
                                            </p:txEl>
                                          </p:spTgt>
                                        </p:tgtEl>
                                        <p:attrNameLst>
                                          <p:attrName>style.visibility</p:attrName>
                                        </p:attrNameLst>
                                      </p:cBhvr>
                                      <p:to>
                                        <p:strVal val="visible"/>
                                      </p:to>
                                    </p:set>
                                    <p:animEffect transition="in" filter="fade">
                                      <p:cBhvr>
                                        <p:cTn id="22" dur="2000"/>
                                        <p:tgtEl>
                                          <p:spTgt spid="10445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104451">
                                            <p:txEl>
                                              <p:pRg st="4" end="4"/>
                                            </p:txEl>
                                          </p:spTgt>
                                        </p:tgtEl>
                                        <p:attrNameLst>
                                          <p:attrName>style.visibility</p:attrName>
                                        </p:attrNameLst>
                                      </p:cBhvr>
                                      <p:to>
                                        <p:strVal val="visible"/>
                                      </p:to>
                                    </p:set>
                                    <p:animEffect transition="in" filter="fade">
                                      <p:cBhvr>
                                        <p:cTn id="27" dur="2000"/>
                                        <p:tgtEl>
                                          <p:spTgt spid="1044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dirty="0"/>
          </a:p>
        </p:txBody>
      </p:sp>
      <p:sp>
        <p:nvSpPr>
          <p:cNvPr id="104451" name="Rectangle 3"/>
          <p:cNvSpPr>
            <a:spLocks noChangeArrowheads="1"/>
          </p:cNvSpPr>
          <p:nvPr/>
        </p:nvSpPr>
        <p:spPr bwMode="auto">
          <a:xfrm>
            <a:off x="457200" y="1865313"/>
            <a:ext cx="8497888" cy="47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742950" indent="-28575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a:spcBef>
                <a:spcPct val="20000"/>
              </a:spcBef>
              <a:buClr>
                <a:schemeClr val="folHlink"/>
              </a:buClr>
              <a:buSzPct val="60000"/>
              <a:buFont typeface="Wingdings" panose="05000000000000000000" pitchFamily="2" charset="2"/>
              <a:buChar char="n"/>
            </a:pPr>
            <a:r>
              <a:rPr lang="es-ES" altLang="en-US" sz="3200" dirty="0"/>
              <a:t>¿Con qué intención se acercó el joven rico a Jesús?</a:t>
            </a:r>
          </a:p>
          <a:p>
            <a:pPr>
              <a:spcBef>
                <a:spcPct val="20000"/>
              </a:spcBef>
              <a:buClr>
                <a:schemeClr val="folHlink"/>
              </a:buClr>
              <a:buSzPct val="60000"/>
              <a:buFont typeface="Wingdings" panose="05000000000000000000" pitchFamily="2" charset="2"/>
              <a:buChar char="n"/>
            </a:pPr>
            <a:r>
              <a:rPr lang="es-ES" altLang="en-US" sz="3200" dirty="0"/>
              <a:t>¿Cuáles son algunas características del joven?</a:t>
            </a:r>
          </a:p>
          <a:p>
            <a:pPr>
              <a:spcBef>
                <a:spcPct val="20000"/>
              </a:spcBef>
              <a:buClr>
                <a:schemeClr val="folHlink"/>
              </a:buClr>
              <a:buSzPct val="60000"/>
              <a:buFont typeface="Wingdings" panose="05000000000000000000" pitchFamily="2" charset="2"/>
              <a:buChar char="n"/>
            </a:pPr>
            <a:r>
              <a:rPr lang="es-ES" altLang="en-US" sz="3200" dirty="0"/>
              <a:t>¿Por qué Jesús le pregunta al joven que por que le dice “bueno”?</a:t>
            </a:r>
          </a:p>
          <a:p>
            <a:pPr>
              <a:spcBef>
                <a:spcPct val="20000"/>
              </a:spcBef>
              <a:buClr>
                <a:schemeClr val="folHlink"/>
              </a:buClr>
              <a:buSzPct val="60000"/>
              <a:buFont typeface="Wingdings" panose="05000000000000000000" pitchFamily="2" charset="2"/>
              <a:buChar char="n"/>
            </a:pPr>
            <a:r>
              <a:rPr lang="es-ES" altLang="en-US" sz="3200" dirty="0"/>
              <a:t>¿Cuál es el error central del joven respecto a su entendimiento de la salvación?</a:t>
            </a:r>
          </a:p>
        </p:txBody>
      </p:sp>
      <p:sp>
        <p:nvSpPr>
          <p:cNvPr id="12292" name="Rectangle 2"/>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838200" indent="-8382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buFontTx/>
              <a:buAutoNum type="arabicPeriod"/>
            </a:pPr>
            <a:r>
              <a:rPr lang="es-PR" altLang="en-US" sz="4400" dirty="0">
                <a:solidFill>
                  <a:schemeClr val="tx2"/>
                </a:solidFill>
              </a:rPr>
              <a:t>El Servicio y las Riquezas      (</a:t>
            </a:r>
            <a:r>
              <a:rPr lang="es-PR" altLang="en-US" sz="4400" dirty="0">
                <a:solidFill>
                  <a:srgbClr val="FF0000"/>
                </a:solidFill>
              </a:rPr>
              <a:t>Mateo 19.16-23</a:t>
            </a:r>
            <a:r>
              <a:rPr lang="es-PR" altLang="en-US" sz="4400" dirty="0">
                <a:solidFill>
                  <a:schemeClr val="tx2"/>
                </a:solidFill>
              </a:rPr>
              <a:t>)</a:t>
            </a:r>
          </a:p>
        </p:txBody>
      </p:sp>
    </p:spTree>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04451">
                                            <p:txEl>
                                              <p:pRg st="1" end="1"/>
                                            </p:txEl>
                                          </p:spTgt>
                                        </p:tgtEl>
                                        <p:attrNameLst>
                                          <p:attrName>style.visibility</p:attrName>
                                        </p:attrNameLst>
                                      </p:cBhvr>
                                      <p:to>
                                        <p:strVal val="visible"/>
                                      </p:to>
                                    </p:set>
                                    <p:animEffect transition="in" filter="fade">
                                      <p:cBhvr>
                                        <p:cTn id="12" dur="2000"/>
                                        <p:tgtEl>
                                          <p:spTgt spid="1044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04451">
                                            <p:txEl>
                                              <p:pRg st="2" end="2"/>
                                            </p:txEl>
                                          </p:spTgt>
                                        </p:tgtEl>
                                        <p:attrNameLst>
                                          <p:attrName>style.visibility</p:attrName>
                                        </p:attrNameLst>
                                      </p:cBhvr>
                                      <p:to>
                                        <p:strVal val="visible"/>
                                      </p:to>
                                    </p:set>
                                    <p:animEffect transition="in" filter="fade">
                                      <p:cBhvr>
                                        <p:cTn id="17" dur="2000"/>
                                        <p:tgtEl>
                                          <p:spTgt spid="10445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04451">
                                            <p:txEl>
                                              <p:pRg st="3" end="3"/>
                                            </p:txEl>
                                          </p:spTgt>
                                        </p:tgtEl>
                                        <p:attrNameLst>
                                          <p:attrName>style.visibility</p:attrName>
                                        </p:attrNameLst>
                                      </p:cBhvr>
                                      <p:to>
                                        <p:strVal val="visible"/>
                                      </p:to>
                                    </p:set>
                                    <p:animEffect transition="in" filter="fade">
                                      <p:cBhvr>
                                        <p:cTn id="22" dur="2000"/>
                                        <p:tgtEl>
                                          <p:spTgt spid="1044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Blends</Template>
  <TotalTime>10861</TotalTime>
  <Words>2184</Words>
  <Application>Microsoft Office PowerPoint</Application>
  <PresentationFormat>On-screen Show (4:3)</PresentationFormat>
  <Paragraphs>223</Paragraphs>
  <Slides>44</Slides>
  <Notes>34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44</vt:i4>
      </vt:variant>
    </vt:vector>
  </HeadingPairs>
  <TitlesOfParts>
    <vt:vector size="49" baseType="lpstr">
      <vt:lpstr>Arial</vt:lpstr>
      <vt:lpstr>Tahoma</vt:lpstr>
      <vt:lpstr>Wingdings</vt:lpstr>
      <vt:lpstr>Blends</vt:lpstr>
      <vt:lpstr>Default Design</vt:lpstr>
      <vt:lpstr>Unidad 4:  Un Reino Único</vt:lpstr>
      <vt:lpstr>Texto Básico</vt:lpstr>
      <vt:lpstr>Versículo Clave:</vt:lpstr>
      <vt:lpstr>Verdad Central</vt:lpstr>
      <vt:lpstr>Bosquejo</vt:lpstr>
      <vt:lpstr>Estudio del contexto</vt:lpstr>
      <vt:lpstr>El Servicio y las Riquezas      (Mateo 19.16-23)</vt:lpstr>
      <vt:lpstr>PowerPoint Presentation</vt:lpstr>
      <vt:lpstr>PowerPoint Presentation</vt:lpstr>
      <vt:lpstr>PowerPoint Presentation</vt:lpstr>
      <vt:lpstr>PowerPoint Presentation</vt:lpstr>
      <vt:lpstr>PowerPoint Presentation</vt:lpstr>
      <vt:lpstr>El Servicio y los Salarios en el Reino (Mateo 20.13-16)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El Espíritu de Servicio en el Reino (Mateo 20.25-28)</vt:lpstr>
      <vt:lpstr>El Espíritu de Servicio en el Reino (Mateo 20.25-28)</vt:lpstr>
      <vt:lpstr>El Espíritu de Servicio en el Reino (Mateo 20.25-28)</vt:lpstr>
      <vt:lpstr>El Espíritu de Servicio en el Reino (Mateo 20.25-28)</vt:lpstr>
      <vt:lpstr>El Espíritu de Servicio en el Reino (Mateo 20.25-28)</vt:lpstr>
      <vt:lpstr>El Espíritu de Servicio en el Reino (Mateo 20.25-28)</vt:lpstr>
      <vt:lpstr>El Espíritu de Servicio en el Reino (Mateo 20.25-28)</vt:lpstr>
      <vt:lpstr>El Espíritu de Servicio en el Reino (Mateo 20.25-28)</vt:lpstr>
      <vt:lpstr>Aplicaciones</vt:lpstr>
      <vt:lpstr>Aplicaciones</vt:lpstr>
      <vt:lpstr>Aplicaciones</vt:lpstr>
      <vt:lpstr>Próximo Estudio</vt:lpstr>
      <vt:lpstr>Bibliografía</vt:lpstr>
      <vt:lpstr>PowerPoint Presentation</vt:lpstr>
      <vt:lpstr>El Plan de Dios para ti</vt:lpstr>
      <vt:lpstr>El Plan de Dios para ti</vt:lpstr>
      <vt:lpstr>El Plan de Dios para ti</vt:lpstr>
      <vt:lpstr>El Plan de Dios para ti</vt:lpstr>
      <vt:lpstr>El Plan de Dios para ti</vt:lpstr>
      <vt:lpstr>El Plan de Dios para ti</vt:lpstr>
      <vt:lpstr>El Plan de Dios para ti</vt:lpstr>
      <vt:lpstr>El Plan de Dios para ti</vt:lpstr>
      <vt:lpstr>El Plan de Dios para ti</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43_el_servicio_en_el_reino</dc:title>
  <dc:creator>Tito Ortega</dc:creator>
  <cp:lastModifiedBy>Ortega, Tito (ISB-GSO Inks &amp; Supplies Dev. S)</cp:lastModifiedBy>
  <cp:revision>520</cp:revision>
  <dcterms:created xsi:type="dcterms:W3CDTF">2007-03-13T18:52:37Z</dcterms:created>
  <dcterms:modified xsi:type="dcterms:W3CDTF">2016-11-15T21:17:22Z</dcterms:modified>
</cp:coreProperties>
</file>