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8"/>
  </p:notesMasterIdLst>
  <p:handoutMasterIdLst>
    <p:handoutMasterId r:id="rId29"/>
  </p:handoutMasterIdLst>
  <p:sldIdLst>
    <p:sldId id="376" r:id="rId2"/>
    <p:sldId id="258" r:id="rId3"/>
    <p:sldId id="289" r:id="rId4"/>
    <p:sldId id="260" r:id="rId5"/>
    <p:sldId id="412" r:id="rId6"/>
    <p:sldId id="532" r:id="rId7"/>
    <p:sldId id="507" r:id="rId8"/>
    <p:sldId id="527" r:id="rId9"/>
    <p:sldId id="526" r:id="rId10"/>
    <p:sldId id="528" r:id="rId11"/>
    <p:sldId id="264" r:id="rId12"/>
    <p:sldId id="456" r:id="rId13"/>
    <p:sldId id="522" r:id="rId14"/>
    <p:sldId id="475" r:id="rId15"/>
    <p:sldId id="523" r:id="rId16"/>
    <p:sldId id="524" r:id="rId17"/>
    <p:sldId id="529" r:id="rId18"/>
    <p:sldId id="530" r:id="rId19"/>
    <p:sldId id="470" r:id="rId20"/>
    <p:sldId id="476" r:id="rId21"/>
    <p:sldId id="525" r:id="rId22"/>
    <p:sldId id="531" r:id="rId23"/>
    <p:sldId id="533" r:id="rId24"/>
    <p:sldId id="503" r:id="rId25"/>
    <p:sldId id="420" r:id="rId26"/>
    <p:sldId id="299" r:id="rId27"/>
  </p:sldIdLst>
  <p:sldSz cx="9144000" cy="6858000" type="screen4x3"/>
  <p:notesSz cx="68580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94631" autoAdjust="0"/>
  </p:normalViewPr>
  <p:slideViewPr>
    <p:cSldViewPr>
      <p:cViewPr varScale="1">
        <p:scale>
          <a:sx n="104" d="100"/>
          <a:sy n="104" d="100"/>
        </p:scale>
        <p:origin x="20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4398"/>
    </p:cViewPr>
  </p:sorterViewPr>
  <p:notesViewPr>
    <p:cSldViewPr>
      <p:cViewPr varScale="1">
        <p:scale>
          <a:sx n="64" d="100"/>
          <a:sy n="64" d="100"/>
        </p:scale>
        <p:origin x="-2862" y="-102"/>
      </p:cViewPr>
      <p:guideLst>
        <p:guide orient="horz" pos="2909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3BE5F141-4327-4B53-B4AF-02ABC8F03A5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2150"/>
            <a:ext cx="4618038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7850"/>
            <a:ext cx="548640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F798BB45-5A69-4DF1-A633-EB1FFCA92FA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050840D6-B14F-4D05-8E4B-DA89EBB7580C}" type="slidenum">
              <a:rPr lang="en-US" altLang="en-US">
                <a:latin typeface="Arial" panose="020B0604020202020204" pitchFamily="34" charset="0"/>
              </a:rPr>
              <a:pPr/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DDAD95A5-1E84-49BF-8E6E-FC189FEDFE98}" type="slidenum">
              <a:rPr lang="en-US" altLang="en-US">
                <a:latin typeface="Arial" panose="020B0604020202020204" pitchFamily="34" charset="0"/>
              </a:rPr>
              <a:pPr/>
              <a:t>11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C1683065-11B0-4DE8-BA90-AA83AEC4470C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DF7E586-B630-4F98-8391-B243C6CF5803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1077A1E-50C2-4E50-8879-4C3ED7619CED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8C72F742-CE6F-44CC-8B8B-200CC7122B84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C6D3B43B-D8CC-46D1-AE88-80DE90A0FEF9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04E3F6F-7F0E-4FA1-B4C2-387676BF86AD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A3C1DD3-5F83-4BC6-B016-FDD6F95BBC11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9238472F-907A-4574-9369-A5CC805416F9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19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3CCDFDE-E042-4692-8CF0-A42610D1DA1A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20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0296DB4C-0D73-4D3A-ABAF-967E90F9FD80}" type="slidenum">
              <a:rPr lang="en-US" altLang="en-US">
                <a:latin typeface="Arial" panose="020B0604020202020204" pitchFamily="34" charset="0"/>
              </a:rPr>
              <a:pPr/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758B16D1-5F9B-4CAD-8415-98CFD63CB05A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21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5368388-178D-4071-824A-43FC92040E20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22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820F4BC5-BB2A-4003-85C3-A0B5B902D6CA}" type="slidenum">
              <a:rPr lang="en-US" altLang="en-US">
                <a:latin typeface="Arial" panose="020B0604020202020204" pitchFamily="34" charset="0"/>
              </a:rPr>
              <a:pPr/>
              <a:t>24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5D97945-3C9E-4A74-9E5A-EACF04D3E10D}" type="slidenum">
              <a:rPr lang="en-US" altLang="en-US">
                <a:latin typeface="Arial" panose="020B0604020202020204" pitchFamily="34" charset="0"/>
              </a:rPr>
              <a:pPr/>
              <a:t>25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3E7DA5E-418D-4DDF-89B7-9341C9453896}" type="slidenum">
              <a:rPr lang="en-US" altLang="en-US">
                <a:latin typeface="Arial" panose="020B0604020202020204" pitchFamily="34" charset="0"/>
              </a:rPr>
              <a:pPr/>
              <a:t>26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12025E63-9BAE-40D1-ADAF-BAF65A222A05}" type="slidenum">
              <a:rPr lang="en-US" altLang="en-US">
                <a:latin typeface="Arial" panose="020B0604020202020204" pitchFamily="34" charset="0"/>
              </a:rPr>
              <a:pPr/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A7EFFFCF-EF05-4168-8FA7-457F9896D684}" type="slidenum">
              <a:rPr lang="en-US" altLang="en-US">
                <a:latin typeface="Arial" panose="020B0604020202020204" pitchFamily="34" charset="0"/>
              </a:rPr>
              <a:pPr/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0CC6D4B-643A-4276-AD47-8B502D228CF2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3CD476FF-D460-46DC-B36A-75E00C02EB62}" type="slidenum">
              <a:rPr lang="en-US" altLang="en-US">
                <a:latin typeface="Arial" panose="020B0604020202020204" pitchFamily="34" charset="0"/>
              </a:rPr>
              <a:pPr/>
              <a:t>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30CAD9D-9816-4C89-AA14-FC25183958FA}" type="slidenum">
              <a:rPr lang="en-US" altLang="en-US">
                <a:latin typeface="Arial" panose="020B0604020202020204" pitchFamily="34" charset="0"/>
              </a:rPr>
              <a:pPr/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13F829A-1653-4086-8DBF-494044E64371}" type="slidenum">
              <a:rPr lang="en-US" altLang="en-US">
                <a:latin typeface="Arial" panose="020B0604020202020204" pitchFamily="34" charset="0"/>
              </a:rPr>
              <a:pPr/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7FE3F18-E404-4BA0-AA68-1029AE039235}" type="slidenum">
              <a:rPr lang="en-US" altLang="en-US">
                <a:latin typeface="Arial" panose="020B0604020202020204" pitchFamily="34" charset="0"/>
              </a:rPr>
              <a:pPr/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s-PR" alt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s-PR" alt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s-PR" alt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s-PR" alt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PR" alt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PR" alt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PR" altLang="en-US"/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FAC781-6DBF-4C32-8972-B1FE59E6A9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8381874"/>
      </p:ext>
    </p:extLst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827AAB-5F10-4268-A7D8-BD9F754C88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8564910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BCB7B9-89D2-4596-915B-4EBFB083E3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8039502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EA1533-CC8E-47AA-8BC7-DE3BF2EC01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0027504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61F6D1-9A1C-4223-9724-2780F67F8B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1803738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8C9667-2B67-4D91-92C1-A59FDF568B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3781537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77DFC4-023D-428B-8A35-D0D64B1BE2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599406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08D450-4705-4515-A241-D213E7A058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9069069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5145F4-B71D-4E3D-AEED-A8080AD1C3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5624558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6AE3B2-1322-4507-8BBB-F55D606C62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6476978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CAC65F-C209-4E3F-8062-812BC2C921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8320984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72E096-B1ED-4D36-8352-68D476CE07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2723350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E68A7C-B76A-48D5-913B-F0740F0354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7135784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A1DBAE54-B798-49D7-9C63-BA999920388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08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057400"/>
            <a:ext cx="7772400" cy="1219200"/>
          </a:xfrm>
          <a:solidFill>
            <a:srgbClr val="333399">
              <a:alpha val="39999"/>
            </a:srgbClr>
          </a:solidFill>
        </p:spPr>
        <p:txBody>
          <a:bodyPr anchor="ctr" anchorCtr="1"/>
          <a:lstStyle/>
          <a:p>
            <a:pPr algn="ctr"/>
            <a:r>
              <a:rPr lang="es-PR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5: Los viajes por el desierto hasta Canaán</a:t>
            </a:r>
            <a:endParaRPr lang="en-US" alt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9509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1066800" y="3733800"/>
            <a:ext cx="6705600" cy="1828800"/>
          </a:xfrm>
          <a:solidFill>
            <a:srgbClr val="333399">
              <a:alpha val="39999"/>
            </a:srgbClr>
          </a:solidFill>
        </p:spPr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20: Ciudades de refugio</a:t>
            </a:r>
          </a:p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de junio de 2017</a:t>
            </a:r>
          </a:p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Josué Capítulos 20 y 21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6019800"/>
            <a:ext cx="289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PR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Iglesia Bíblica Bautista de Aguadilla</a:t>
            </a:r>
          </a:p>
        </p:txBody>
      </p:sp>
      <p:pic>
        <p:nvPicPr>
          <p:cNvPr id="3078" name="Picture 6" descr="jesus_fish_lg_cl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3246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791200" y="6248400"/>
            <a:ext cx="335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PR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®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49526" name="Picture 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3350"/>
            <a:ext cx="647700" cy="552450"/>
          </a:xfrm>
          <a:prstGeom prst="rect">
            <a:avLst/>
          </a:prstGeom>
          <a:solidFill>
            <a:schemeClr val="accent1">
              <a:alpha val="4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950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9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9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8" grpId="0" animBg="1"/>
      <p:bldP spid="149509" grpId="0" build="p" animBg="1"/>
      <p:bldP spid="3077" grpId="0"/>
      <p:bldP spid="307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Énfasis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696200" cy="4419600"/>
          </a:xfrm>
        </p:spPr>
        <p:txBody>
          <a:bodyPr/>
          <a:lstStyle/>
          <a:p>
            <a:r>
              <a:rPr lang="es-PR" altLang="en-US"/>
              <a:t>Las ciudades de refugio (</a:t>
            </a:r>
            <a:r>
              <a:rPr lang="es-PR" altLang="en-US">
                <a:solidFill>
                  <a:srgbClr val="FF0000"/>
                </a:solidFill>
              </a:rPr>
              <a:t>20:1-9</a:t>
            </a:r>
            <a:r>
              <a:rPr lang="es-PR" altLang="en-US"/>
              <a:t>)</a:t>
            </a:r>
          </a:p>
          <a:p>
            <a:r>
              <a:rPr lang="es-PR" altLang="en-US"/>
              <a:t>Sorteo de las ciudades para los levitas (</a:t>
            </a:r>
            <a:r>
              <a:rPr lang="es-PR" altLang="en-US">
                <a:solidFill>
                  <a:srgbClr val="FF0000"/>
                </a:solidFill>
              </a:rPr>
              <a:t>21:1-8</a:t>
            </a:r>
            <a:r>
              <a:rPr lang="es-PR" altLang="en-US"/>
              <a:t>)</a:t>
            </a:r>
          </a:p>
          <a:p>
            <a:r>
              <a:rPr lang="es-PR" altLang="en-US"/>
              <a:t>Ciudades para las familias de Cohat (</a:t>
            </a:r>
            <a:r>
              <a:rPr lang="es-PR" altLang="en-US">
                <a:solidFill>
                  <a:srgbClr val="FF0000"/>
                </a:solidFill>
              </a:rPr>
              <a:t>21:9-26</a:t>
            </a:r>
            <a:r>
              <a:rPr lang="es-PR" altLang="en-US"/>
              <a:t>)</a:t>
            </a:r>
          </a:p>
          <a:p>
            <a:r>
              <a:rPr lang="es-PR" altLang="en-US"/>
              <a:t>Ciudades para las familias de Gersón (</a:t>
            </a:r>
            <a:r>
              <a:rPr lang="es-PR" altLang="en-US">
                <a:solidFill>
                  <a:srgbClr val="FF0000"/>
                </a:solidFill>
              </a:rPr>
              <a:t>21:27-33</a:t>
            </a:r>
            <a:r>
              <a:rPr lang="es-PR" altLang="en-US"/>
              <a:t>)</a:t>
            </a:r>
          </a:p>
          <a:p>
            <a:r>
              <a:rPr lang="es-PR" altLang="en-US"/>
              <a:t>Ciudades para las familias de Merari (</a:t>
            </a:r>
            <a:r>
              <a:rPr lang="es-PR" altLang="en-US">
                <a:solidFill>
                  <a:srgbClr val="FF0000"/>
                </a:solidFill>
              </a:rPr>
              <a:t>21:34-45</a:t>
            </a:r>
            <a:r>
              <a:rPr lang="es-PR" altLang="en-US"/>
              <a:t>)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14" dur="2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18" dur="2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22" dur="2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Bosquejo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696200" cy="4419600"/>
          </a:xfrm>
        </p:spPr>
        <p:txBody>
          <a:bodyPr/>
          <a:lstStyle/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/>
              <a:t>Las ciudades de refugio</a:t>
            </a:r>
            <a:br>
              <a:rPr lang="es-PR" altLang="en-US"/>
            </a:br>
            <a:r>
              <a:rPr lang="es-PR" altLang="en-US"/>
              <a:t>(</a:t>
            </a:r>
            <a:r>
              <a:rPr lang="es-PR" altLang="en-US">
                <a:solidFill>
                  <a:srgbClr val="FF0000"/>
                </a:solidFill>
              </a:rPr>
              <a:t>Josué 20:1-8</a:t>
            </a:r>
            <a:r>
              <a:rPr lang="es-PR" altLang="en-US"/>
              <a:t>)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/>
              <a:t>Las ciudades de los levitas        (</a:t>
            </a:r>
            <a:r>
              <a:rPr lang="es-PR" altLang="en-US">
                <a:solidFill>
                  <a:srgbClr val="FF0000"/>
                </a:solidFill>
              </a:rPr>
              <a:t>Josué 21:1-3, 41</a:t>
            </a:r>
            <a:r>
              <a:rPr lang="es-PR" altLang="en-US"/>
              <a:t>)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14340" name="Tit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Las ciudades de refugio</a:t>
            </a:r>
            <a:br>
              <a:rPr lang="es-PR" altLang="en-US"/>
            </a:br>
            <a:r>
              <a:rPr lang="es-PR" altLang="en-US"/>
              <a:t>(</a:t>
            </a:r>
            <a:r>
              <a:rPr lang="es-PR" altLang="en-US">
                <a:solidFill>
                  <a:srgbClr val="FF0000"/>
                </a:solidFill>
              </a:rPr>
              <a:t>Josué 20:1-8</a:t>
            </a:r>
            <a:r>
              <a:rPr lang="es-PR" altLang="en-US"/>
              <a:t>)</a:t>
            </a:r>
          </a:p>
        </p:txBody>
      </p:sp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38" y="2133600"/>
            <a:ext cx="7239000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15364" name="Tit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Las ciudades de refugio</a:t>
            </a:r>
            <a:br>
              <a:rPr lang="es-PR" altLang="en-US"/>
            </a:br>
            <a:r>
              <a:rPr lang="es-PR" altLang="en-US"/>
              <a:t>(</a:t>
            </a:r>
            <a:r>
              <a:rPr lang="es-PR" altLang="en-US">
                <a:solidFill>
                  <a:srgbClr val="FF0000"/>
                </a:solidFill>
              </a:rPr>
              <a:t>Josué 20:1-8</a:t>
            </a:r>
            <a:r>
              <a:rPr lang="es-PR" altLang="en-US"/>
              <a:t>)</a:t>
            </a:r>
          </a:p>
        </p:txBody>
      </p:sp>
      <p:sp>
        <p:nvSpPr>
          <p:cNvPr id="15365" name="Content Placeholder 10"/>
          <p:cNvSpPr>
            <a:spLocks noGrp="1" noChangeArrowheads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r>
              <a:rPr lang="es-ES" altLang="en-US"/>
              <a:t>“</a:t>
            </a:r>
            <a:r>
              <a:rPr lang="es-ES" altLang="en-US" baseline="30000"/>
              <a:t>1</a:t>
            </a:r>
            <a:r>
              <a:rPr lang="es-ES" altLang="en-US"/>
              <a:t>Habló Jehová a Josué, diciendo: </a:t>
            </a:r>
            <a:r>
              <a:rPr lang="es-ES" altLang="en-US" baseline="30000"/>
              <a:t>2</a:t>
            </a:r>
            <a:r>
              <a:rPr lang="es-ES" altLang="en-US"/>
              <a:t>Habla a los hijos de Israel y diles: Señalaos las ciudades de refugio, de las cuales yo os hablé por medio de Moisés, </a:t>
            </a:r>
            <a:r>
              <a:rPr lang="es-ES" altLang="en-US" baseline="30000"/>
              <a:t>3</a:t>
            </a:r>
            <a:r>
              <a:rPr lang="es-ES" altLang="en-US"/>
              <a:t>para que se acoja allí el homicida que matare a alguno por accidente y no a sabiendas; y os servirán de refugio contra el vengador de la sangre. </a:t>
            </a:r>
            <a:r>
              <a:rPr lang="es-ES" altLang="en-US" baseline="30000"/>
              <a:t>4</a:t>
            </a:r>
            <a:r>
              <a:rPr lang="es-ES" altLang="en-US"/>
              <a:t>Y el que se acogiere a alguna de aquellas ciudades, se presentará...”</a:t>
            </a:r>
            <a:endParaRPr lang="vi-VN" altLang="en-US"/>
          </a:p>
        </p:txBody>
      </p:sp>
    </p:spTree>
  </p:cSld>
  <p:clrMapOvr>
    <a:masterClrMapping/>
  </p:clrMapOvr>
  <p:transition spd="med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16388" name="Tit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Las ciudades de refugio</a:t>
            </a:r>
            <a:br>
              <a:rPr lang="es-PR" altLang="en-US"/>
            </a:br>
            <a:r>
              <a:rPr lang="es-PR" altLang="en-US"/>
              <a:t>(</a:t>
            </a:r>
            <a:r>
              <a:rPr lang="es-PR" altLang="en-US">
                <a:solidFill>
                  <a:srgbClr val="FF0000"/>
                </a:solidFill>
              </a:rPr>
              <a:t>Josué 20:1-8</a:t>
            </a:r>
            <a:r>
              <a:rPr lang="es-PR" altLang="en-US"/>
              <a:t>)</a:t>
            </a:r>
          </a:p>
        </p:txBody>
      </p:sp>
      <p:sp>
        <p:nvSpPr>
          <p:cNvPr id="16389" name="Content Placeholder 10"/>
          <p:cNvSpPr>
            <a:spLocks noGrp="1" noChangeArrowheads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r>
              <a:rPr lang="es-ES" altLang="en-US"/>
              <a:t>“... A la puerta de la ciudad, y expondrás sus razones en oídos de los ancianos de aquella ciudad; y ellos le recibirán consigo dentro de la ciudad, y le darán lugar para que habite con ellos. </a:t>
            </a:r>
            <a:r>
              <a:rPr lang="es-ES" altLang="en-US" baseline="30000"/>
              <a:t>5</a:t>
            </a:r>
            <a:r>
              <a:rPr lang="es-ES" altLang="en-US"/>
              <a:t>Si el vengador de la sangre le siguiere, no entregarán en su mano al homicida, por cuanto hirió a su prójimo por accidente, y no tuvo con él ninguna enemistad antes...”</a:t>
            </a:r>
            <a:endParaRPr lang="vi-VN" altLang="en-US"/>
          </a:p>
        </p:txBody>
      </p:sp>
    </p:spTree>
  </p:cSld>
  <p:clrMapOvr>
    <a:masterClrMapping/>
  </p:clrMapOvr>
  <p:transition spd="med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17412" name="Tit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Las ciudades de refugio</a:t>
            </a:r>
            <a:br>
              <a:rPr lang="es-PR" altLang="en-US"/>
            </a:br>
            <a:r>
              <a:rPr lang="es-PR" altLang="en-US"/>
              <a:t>(</a:t>
            </a:r>
            <a:r>
              <a:rPr lang="es-PR" altLang="en-US">
                <a:solidFill>
                  <a:srgbClr val="FF0000"/>
                </a:solidFill>
              </a:rPr>
              <a:t>Josué 20:1-8</a:t>
            </a:r>
            <a:r>
              <a:rPr lang="es-PR" altLang="en-US"/>
              <a:t>)</a:t>
            </a:r>
          </a:p>
        </p:txBody>
      </p:sp>
      <p:sp>
        <p:nvSpPr>
          <p:cNvPr id="17413" name="Content Placeholder 10"/>
          <p:cNvSpPr>
            <a:spLocks noGrp="1" noChangeArrowheads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r>
              <a:rPr lang="es-ES" altLang="en-US"/>
              <a:t>“... </a:t>
            </a:r>
            <a:r>
              <a:rPr lang="es-ES" altLang="en-US" baseline="30000"/>
              <a:t>6</a:t>
            </a:r>
            <a:r>
              <a:rPr lang="es-ES" altLang="en-US"/>
              <a:t>Y quedará en aquella ciudad hasta que comparezca en juicio delante de la congregación, y hasta la muerte del que fuere sumo sacerdote en aquel tiempo; entonces el homicida podrá volver a su ciudad y a su casa y a la ciudad de donde huyó. </a:t>
            </a:r>
            <a:r>
              <a:rPr lang="es-ES" altLang="en-US" baseline="30000"/>
              <a:t>7</a:t>
            </a:r>
            <a:r>
              <a:rPr lang="es-ES" altLang="en-US"/>
              <a:t>Entonces señalaron a Cedes en Galilea, en el monte de Neftalí, Siquem en el monte de Efraín, y Quiriat-arba...”</a:t>
            </a:r>
            <a:endParaRPr lang="vi-VN" altLang="en-US"/>
          </a:p>
        </p:txBody>
      </p:sp>
    </p:spTree>
  </p:cSld>
  <p:clrMapOvr>
    <a:masterClrMapping/>
  </p:clrMapOvr>
  <p:transition spd="med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18436" name="Tit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Las ciudades de refugio  (</a:t>
            </a:r>
            <a:r>
              <a:rPr lang="es-PR" altLang="en-US">
                <a:solidFill>
                  <a:srgbClr val="FF0000"/>
                </a:solidFill>
              </a:rPr>
              <a:t>Josué 20:1-8</a:t>
            </a:r>
            <a:r>
              <a:rPr lang="es-PR" altLang="en-US"/>
              <a:t>)</a:t>
            </a:r>
          </a:p>
        </p:txBody>
      </p:sp>
      <p:sp>
        <p:nvSpPr>
          <p:cNvPr id="18437" name="Content Placeholder 10"/>
          <p:cNvSpPr>
            <a:spLocks noGrp="1" noChangeArrowheads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r>
              <a:rPr lang="es-ES" altLang="en-US"/>
              <a:t>“... (que es Hebrón) en el monte de Judá. </a:t>
            </a:r>
            <a:r>
              <a:rPr lang="es-ES" altLang="en-US" baseline="30000"/>
              <a:t>8</a:t>
            </a:r>
            <a:r>
              <a:rPr lang="es-ES" altLang="en-US"/>
              <a:t>Y al otro lado del Jordán al oriente de Jericó, señalaron a Beser en el desierto, en la llanura de la tribu de Rubén, Ramot en Galaad de la tribu de Gad, y Golán en Basán de la tribu de Manasés.”</a:t>
            </a:r>
            <a:endParaRPr lang="vi-VN" altLang="en-US"/>
          </a:p>
        </p:txBody>
      </p:sp>
    </p:spTree>
  </p:cSld>
  <p:clrMapOvr>
    <a:masterClrMapping/>
  </p:clrMapOvr>
  <p:transition spd="med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19460" name="Tit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Las ciudades de refugio</a:t>
            </a:r>
            <a:br>
              <a:rPr lang="es-PR" altLang="en-US"/>
            </a:br>
            <a:r>
              <a:rPr lang="es-PR" altLang="en-US"/>
              <a:t>(</a:t>
            </a:r>
            <a:r>
              <a:rPr lang="es-PR" altLang="en-US">
                <a:solidFill>
                  <a:srgbClr val="FF0000"/>
                </a:solidFill>
              </a:rPr>
              <a:t>Josué 20:1-8</a:t>
            </a:r>
            <a:r>
              <a:rPr lang="es-PR" altLang="en-US"/>
              <a:t>)</a:t>
            </a:r>
          </a:p>
        </p:txBody>
      </p:sp>
      <p:sp>
        <p:nvSpPr>
          <p:cNvPr id="19461" name="Content Placeholder 10"/>
          <p:cNvSpPr>
            <a:spLocks noGrp="1" noChangeArrowheads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r>
              <a:rPr lang="en-US" altLang="en-US" b="1"/>
              <a:t>Vv. 1, 2 </a:t>
            </a:r>
            <a:r>
              <a:rPr lang="en-US" altLang="en-US"/>
              <a:t>Conversación entre Jehová y Josué, respecto a las ciudades de refugio oredenadas a Moisés (</a:t>
            </a:r>
            <a:r>
              <a:rPr lang="en-US" altLang="en-US">
                <a:solidFill>
                  <a:srgbClr val="FF0000"/>
                </a:solidFill>
              </a:rPr>
              <a:t>Núm. 35</a:t>
            </a:r>
            <a:r>
              <a:rPr lang="en-US" altLang="en-US"/>
              <a:t>).</a:t>
            </a:r>
          </a:p>
          <a:p>
            <a:r>
              <a:rPr lang="en-US" altLang="en-US" b="1"/>
              <a:t>V. 3 </a:t>
            </a:r>
            <a:r>
              <a:rPr lang="en-US" altLang="en-US"/>
              <a:t>Propósito de las ciudades de refugio. Asesinato intencional vs accidental. </a:t>
            </a:r>
            <a:r>
              <a:rPr lang="en-US" altLang="en-US" i="1"/>
              <a:t>Goel</a:t>
            </a:r>
            <a:r>
              <a:rPr lang="en-US" altLang="en-US"/>
              <a:t> (“vengador”, redentor, representante legal). Dios en el </a:t>
            </a:r>
            <a:r>
              <a:rPr lang="en-US" altLang="en-US" i="1"/>
              <a:t>vengador</a:t>
            </a:r>
            <a:r>
              <a:rPr lang="en-US" altLang="en-US"/>
              <a:t> de los huérfanos (</a:t>
            </a:r>
            <a:r>
              <a:rPr lang="en-US" altLang="en-US">
                <a:solidFill>
                  <a:srgbClr val="FF0000"/>
                </a:solidFill>
              </a:rPr>
              <a:t>Pr. 23:10-11</a:t>
            </a:r>
            <a:r>
              <a:rPr lang="en-US" altLang="en-US"/>
              <a:t>). Dios es nuestro </a:t>
            </a:r>
            <a:r>
              <a:rPr lang="en-US" altLang="en-US" i="1"/>
              <a:t>vengador</a:t>
            </a:r>
            <a:r>
              <a:rPr lang="en-US" altLang="en-US"/>
              <a:t> (</a:t>
            </a:r>
            <a:r>
              <a:rPr lang="en-US" altLang="en-US">
                <a:solidFill>
                  <a:srgbClr val="FF0000"/>
                </a:solidFill>
              </a:rPr>
              <a:t>Job 19:25</a:t>
            </a:r>
            <a:r>
              <a:rPr lang="en-US" altLang="en-US"/>
              <a:t>). Ver también </a:t>
            </a:r>
            <a:r>
              <a:rPr lang="en-US" altLang="en-US">
                <a:solidFill>
                  <a:srgbClr val="FF0000"/>
                </a:solidFill>
              </a:rPr>
              <a:t>Rut 4:1</a:t>
            </a:r>
            <a:r>
              <a:rPr lang="en-US" altLang="en-US"/>
              <a:t>.</a:t>
            </a:r>
            <a:endParaRPr lang="vi-VN" altLang="en-US"/>
          </a:p>
        </p:txBody>
      </p:sp>
    </p:spTree>
  </p:cSld>
  <p:clrMapOvr>
    <a:masterClrMapping/>
  </p:clrMapOvr>
  <p:transition spd="med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20484" name="Tit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Las ciudades de refugio</a:t>
            </a:r>
            <a:br>
              <a:rPr lang="es-PR" altLang="en-US"/>
            </a:br>
            <a:r>
              <a:rPr lang="es-PR" altLang="en-US"/>
              <a:t>(</a:t>
            </a:r>
            <a:r>
              <a:rPr lang="es-PR" altLang="en-US">
                <a:solidFill>
                  <a:srgbClr val="FF0000"/>
                </a:solidFill>
              </a:rPr>
              <a:t>Josué 20:1-8</a:t>
            </a:r>
            <a:r>
              <a:rPr lang="es-PR" altLang="en-US"/>
              <a:t>)</a:t>
            </a:r>
          </a:p>
        </p:txBody>
      </p:sp>
      <p:sp>
        <p:nvSpPr>
          <p:cNvPr id="20485" name="Content Placeholder 10"/>
          <p:cNvSpPr>
            <a:spLocks noGrp="1" noChangeArrowheads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r>
              <a:rPr lang="en-US" altLang="en-US" b="1"/>
              <a:t>Vv. 4-6 </a:t>
            </a:r>
            <a:r>
              <a:rPr lang="en-US" altLang="en-US"/>
              <a:t>Procesos y términos para solicitar refugio en la ciudad. Si es culpable se le entregará al </a:t>
            </a:r>
            <a:r>
              <a:rPr lang="en-US" altLang="en-US" i="1"/>
              <a:t>vengador </a:t>
            </a:r>
            <a:r>
              <a:rPr lang="en-US" altLang="en-US"/>
              <a:t>(</a:t>
            </a:r>
            <a:r>
              <a:rPr lang="en-US" altLang="en-US">
                <a:solidFill>
                  <a:srgbClr val="FF0000"/>
                </a:solidFill>
              </a:rPr>
              <a:t>Deut. 19:12</a:t>
            </a:r>
            <a:r>
              <a:rPr lang="en-US" altLang="en-US"/>
              <a:t>).</a:t>
            </a:r>
          </a:p>
          <a:p>
            <a:r>
              <a:rPr lang="en-US" altLang="en-US" b="1"/>
              <a:t>V. 7, 8 </a:t>
            </a:r>
            <a:r>
              <a:rPr lang="en-US" altLang="en-US"/>
              <a:t>Seis ciudades refugio: Cedes, Siquem, Quiriat-arba (Hebrón) al occidente del Jordán; al oriente, Beser, Ramot y Golán.</a:t>
            </a:r>
            <a:endParaRPr lang="vi-VN" altLang="en-US"/>
          </a:p>
        </p:txBody>
      </p:sp>
    </p:spTree>
  </p:cSld>
  <p:clrMapOvr>
    <a:masterClrMapping/>
  </p:clrMapOvr>
  <p:transition spd="med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21508" name="Tit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Las ciudades para los levitas (</a:t>
            </a:r>
            <a:r>
              <a:rPr lang="es-PR" altLang="en-US">
                <a:solidFill>
                  <a:srgbClr val="FF0000"/>
                </a:solidFill>
              </a:rPr>
              <a:t>Josué 21:1-3, 41</a:t>
            </a:r>
            <a:r>
              <a:rPr lang="es-PR" altLang="en-US"/>
              <a:t>)</a:t>
            </a: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890713"/>
            <a:ext cx="3843338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altLang="en-US"/>
              <a:t>Texto Básico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altLang="en-US"/>
              <a:t>Josué</a:t>
            </a:r>
          </a:p>
          <a:p>
            <a:pPr lvl="1" eaLnBrk="1" hangingPunct="1"/>
            <a:r>
              <a:rPr lang="es-PR" altLang="en-US"/>
              <a:t>20:1-8; 21:1-3, 41</a:t>
            </a:r>
          </a:p>
        </p:txBody>
      </p:sp>
      <p:pic>
        <p:nvPicPr>
          <p:cNvPr id="5" name="Picture 4" descr="vkc02_1024x768.jpg"/>
          <p:cNvPicPr>
            <a:picLocks noChangeAspect="1"/>
          </p:cNvPicPr>
          <p:nvPr/>
        </p:nvPicPr>
        <p:blipFill>
          <a:blip r:embed="rId3" cstate="email">
            <a:lum bright="3000" contrast="2000"/>
          </a:blip>
          <a:srcRect/>
          <a:stretch>
            <a:fillRect/>
          </a:stretch>
        </p:blipFill>
        <p:spPr>
          <a:xfrm>
            <a:off x="4346127" y="2209351"/>
            <a:ext cx="4646370" cy="3128748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med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22532" name="Tit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Las ciudades para los levitas (</a:t>
            </a:r>
            <a:r>
              <a:rPr lang="es-PR" altLang="en-US">
                <a:solidFill>
                  <a:srgbClr val="FF0000"/>
                </a:solidFill>
              </a:rPr>
              <a:t>Josué 21:1-3, 41</a:t>
            </a:r>
            <a:r>
              <a:rPr lang="es-PR" altLang="en-US"/>
              <a:t>)</a:t>
            </a:r>
          </a:p>
        </p:txBody>
      </p:sp>
      <p:sp>
        <p:nvSpPr>
          <p:cNvPr id="22533" name="Content Placeholder 7"/>
          <p:cNvSpPr>
            <a:spLocks noGrp="1" noChangeArrowheads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r>
              <a:rPr lang="es-ES" altLang="en-US"/>
              <a:t>“</a:t>
            </a:r>
            <a:r>
              <a:rPr lang="es-ES" altLang="en-US" baseline="30000"/>
              <a:t>1</a:t>
            </a:r>
            <a:r>
              <a:rPr lang="es-ES" altLang="en-US"/>
              <a:t>Los jefes de los padres de los levitas vinieron al sacerdote Eleazar, a Josúe hijo de Nun y a los cabezas de los padres de las tribus de los hijos de Israel, </a:t>
            </a:r>
            <a:r>
              <a:rPr lang="es-ES" altLang="en-US" baseline="30000"/>
              <a:t>2</a:t>
            </a:r>
            <a:r>
              <a:rPr lang="es-ES" altLang="en-US"/>
              <a:t>y les hablaron en Silo en la tierra de Canaán, diciendo: Jehová mandó por medio de Moisés que nos fuesen dadas ciudades donde habitar, con sus ejidos para nuestros ganados. </a:t>
            </a:r>
            <a:r>
              <a:rPr lang="es-ES" altLang="en-US" baseline="30000"/>
              <a:t>3</a:t>
            </a:r>
            <a:r>
              <a:rPr lang="es-ES" altLang="en-US"/>
              <a:t>Entonces los hijos de Israel dieron...”</a:t>
            </a:r>
            <a:endParaRPr lang="es-PR" altLang="en-US"/>
          </a:p>
        </p:txBody>
      </p:sp>
    </p:spTree>
  </p:cSld>
  <p:clrMapOvr>
    <a:masterClrMapping/>
  </p:clrMapOvr>
  <p:transition spd="med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23556" name="Tit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Las ciudades para los levitas (</a:t>
            </a:r>
            <a:r>
              <a:rPr lang="es-PR" altLang="en-US">
                <a:solidFill>
                  <a:srgbClr val="FF0000"/>
                </a:solidFill>
              </a:rPr>
              <a:t>Josué 21:1-3, 41</a:t>
            </a:r>
            <a:r>
              <a:rPr lang="es-PR" altLang="en-US"/>
              <a:t>)</a:t>
            </a:r>
          </a:p>
        </p:txBody>
      </p:sp>
      <p:sp>
        <p:nvSpPr>
          <p:cNvPr id="23557" name="Content Placeholder 7"/>
          <p:cNvSpPr>
            <a:spLocks noGrp="1" noChangeArrowheads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r>
              <a:rPr lang="es-ES" altLang="en-US"/>
              <a:t>“... de su propia herencia a los levitas, conforme al mandato de Jehová, estas ciudades con sus ejidos. [...] </a:t>
            </a:r>
            <a:r>
              <a:rPr lang="es-ES" altLang="en-US" baseline="30000"/>
              <a:t>41</a:t>
            </a:r>
            <a:r>
              <a:rPr lang="es-ES" altLang="en-US"/>
              <a:t>Y todas las ciudades de los levitas estaban apartadas la una de la otra, cada cual con sus ejidos alrededor de ella; así fue con todas las ciudades.”</a:t>
            </a:r>
            <a:endParaRPr lang="es-PR" altLang="en-US"/>
          </a:p>
        </p:txBody>
      </p:sp>
    </p:spTree>
  </p:cSld>
  <p:clrMapOvr>
    <a:masterClrMapping/>
  </p:clrMapOvr>
  <p:transition spd="med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24580" name="Tit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Las ciudades para los levitas (</a:t>
            </a:r>
            <a:r>
              <a:rPr lang="es-PR" altLang="en-US">
                <a:solidFill>
                  <a:srgbClr val="FF0000"/>
                </a:solidFill>
              </a:rPr>
              <a:t>Josué 21:1-3, 41</a:t>
            </a:r>
            <a:r>
              <a:rPr lang="es-PR" altLang="en-US"/>
              <a:t>)</a:t>
            </a:r>
          </a:p>
        </p:txBody>
      </p:sp>
      <p:sp>
        <p:nvSpPr>
          <p:cNvPr id="24581" name="Content Placeholder 7"/>
          <p:cNvSpPr>
            <a:spLocks noGrp="1" noChangeArrowheads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r>
              <a:rPr lang="es-ES" altLang="en-US" b="1"/>
              <a:t>V. 1-3 </a:t>
            </a:r>
            <a:r>
              <a:rPr lang="es-ES" altLang="en-US"/>
              <a:t>Los jefes de las casas paternas de la tribu de los levitas reclaman sus derechos (</a:t>
            </a:r>
            <a:r>
              <a:rPr lang="es-ES" altLang="en-US">
                <a:solidFill>
                  <a:srgbClr val="FF0000"/>
                </a:solidFill>
              </a:rPr>
              <a:t>Núm. 35</a:t>
            </a:r>
            <a:r>
              <a:rPr lang="es-ES" altLang="en-US"/>
              <a:t>), y les son cumplidos.</a:t>
            </a:r>
          </a:p>
          <a:p>
            <a:r>
              <a:rPr lang="es-ES" altLang="en-US" b="1"/>
              <a:t>V. 41 </a:t>
            </a:r>
            <a:r>
              <a:rPr lang="es-ES" altLang="en-US"/>
              <a:t>Se les entrega a los levitas un total de 48 ciudades (incluidas las 6 de refugio) con sus campos.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5400"/>
            <a:ext cx="5291138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/>
              <a:t>Aplicaciones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497888" cy="4648200"/>
          </a:xfrm>
        </p:spPr>
        <p:txBody>
          <a:bodyPr/>
          <a:lstStyle/>
          <a:p>
            <a:pPr marL="609600" indent="-609600" eaLnBrk="1" hangingPunct="1">
              <a:buSzPct val="85000"/>
              <a:tabLst>
                <a:tab pos="1257300" algn="l"/>
              </a:tabLst>
            </a:pPr>
            <a:r>
              <a:rPr lang="es-PR" altLang="en-US"/>
              <a:t>Dios hace una distinción entre el hombre que peca en forma premeditada y el hombre que peca sin darse cuenta (</a:t>
            </a:r>
            <a:r>
              <a:rPr lang="es-PR" altLang="en-US">
                <a:solidFill>
                  <a:srgbClr val="FF0000"/>
                </a:solidFill>
              </a:rPr>
              <a:t>20:3</a:t>
            </a:r>
            <a:r>
              <a:rPr lang="es-PR" altLang="en-US"/>
              <a:t>).</a:t>
            </a:r>
          </a:p>
          <a:p>
            <a:pPr marL="609600" indent="-609600" eaLnBrk="1" hangingPunct="1">
              <a:buSzPct val="85000"/>
              <a:tabLst>
                <a:tab pos="1257300" algn="l"/>
              </a:tabLst>
            </a:pPr>
            <a:r>
              <a:rPr lang="es-PR" altLang="en-US"/>
              <a:t>Dios desea que el hombre reciba justicia (</a:t>
            </a:r>
            <a:r>
              <a:rPr lang="es-PR" altLang="en-US">
                <a:solidFill>
                  <a:srgbClr val="FF0000"/>
                </a:solidFill>
              </a:rPr>
              <a:t>20:4-6</a:t>
            </a:r>
            <a:r>
              <a:rPr lang="es-PR" altLang="en-US"/>
              <a:t>)</a:t>
            </a:r>
          </a:p>
          <a:p>
            <a:pPr marL="609600" indent="-609600" eaLnBrk="1" hangingPunct="1">
              <a:buSzPct val="85000"/>
              <a:tabLst>
                <a:tab pos="1257300" algn="l"/>
              </a:tabLst>
            </a:pPr>
            <a:r>
              <a:rPr lang="es-PR" altLang="en-US"/>
              <a:t>La justicia de Dios es universal (</a:t>
            </a:r>
            <a:r>
              <a:rPr lang="es-PR" altLang="en-US">
                <a:solidFill>
                  <a:srgbClr val="FF0000"/>
                </a:solidFill>
              </a:rPr>
              <a:t>20:9</a:t>
            </a:r>
            <a:r>
              <a:rPr lang="es-PR" altLang="en-US"/>
              <a:t>)</a:t>
            </a:r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8595" name="Rectangle 3"/>
          <p:cNvSpPr>
            <a:spLocks noGrp="1" noChangeArrowheads="1"/>
          </p:cNvSpPr>
          <p:nvPr>
            <p:ph type="title"/>
          </p:nvPr>
        </p:nvSpPr>
        <p:spPr>
          <a:xfrm>
            <a:off x="1414463" y="76200"/>
            <a:ext cx="6315075" cy="762000"/>
          </a:xfrm>
        </p:spPr>
        <p:txBody>
          <a:bodyPr/>
          <a:lstStyle/>
          <a:p>
            <a:pPr algn="ctr">
              <a:defRPr/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Próximo Estudio</a:t>
            </a: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4953000"/>
            <a:ext cx="9144000" cy="1905000"/>
          </a:xfrm>
          <a:solidFill>
            <a:schemeClr val="bg1">
              <a:alpha val="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Martes, 20 de junio de 2017</a:t>
            </a:r>
          </a:p>
          <a:p>
            <a:pPr eaLnBrk="1" hangingPunct="1">
              <a:defRPr/>
            </a:pP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“Despedida de Josué”</a:t>
            </a:r>
          </a:p>
          <a:p>
            <a:pPr eaLnBrk="1" hangingPunct="1">
              <a:defRPr/>
            </a:pP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Josué 22:1-24:33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/>
      <p:bldP spid="238596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IBB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lum bright="1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0" y="152400"/>
            <a:ext cx="5326063" cy="1462088"/>
          </a:xfrm>
        </p:spPr>
        <p:txBody>
          <a:bodyPr/>
          <a:lstStyle/>
          <a:p>
            <a:pPr eaLnBrk="1" hangingPunct="1"/>
            <a:r>
              <a:rPr lang="es-PR" altLang="en-US"/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33600" y="1981200"/>
            <a:ext cx="6653213" cy="4335463"/>
          </a:xfrm>
        </p:spPr>
        <p:txBody>
          <a:bodyPr/>
          <a:lstStyle/>
          <a:p>
            <a:r>
              <a:rPr lang="es-ES" altLang="en-US" dirty="0">
                <a:solidFill>
                  <a:srgbClr val="FF0000"/>
                </a:solidFill>
              </a:rPr>
              <a:t>Josué 20:4, RVR60</a:t>
            </a:r>
          </a:p>
          <a:p>
            <a:r>
              <a:rPr lang="es-ES" altLang="en-US" i="1" dirty="0"/>
              <a:t>"Y el que se acogiere a alguna de aquellas ciudades, se presentará a la puerta de la ciudad, y expondrá sus razones en oídos de los ancianos de aquella ciudad; y ellos le recibirán consigo dentro de la ciudad, y le darán lugar para que habite con ellos...”</a:t>
            </a:r>
            <a:endParaRPr lang="es-PR" altLang="en-US" i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6753225" y="0"/>
            <a:ext cx="2390775" cy="1462088"/>
          </a:xfrm>
        </p:spPr>
        <p:txBody>
          <a:bodyPr/>
          <a:lstStyle/>
          <a:p>
            <a:pPr algn="ctr" eaLnBrk="1" hangingPunct="1">
              <a:defRPr/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Verdad Central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6096000" cy="2286000"/>
          </a:xfrm>
          <a:solidFill>
            <a:srgbClr val="FF0000">
              <a:alpha val="22000"/>
            </a:srgbClr>
          </a:solidFill>
          <a:ln>
            <a:miter lim="800000"/>
            <a:headEnd/>
            <a:tailEnd/>
          </a:ln>
          <a:effectLst>
            <a:softEdge rad="63500"/>
          </a:effectLst>
          <a:extLst/>
        </p:spPr>
        <p:txBody>
          <a:bodyPr/>
          <a:lstStyle/>
          <a:p>
            <a:pPr eaLnBrk="1" hangingPunct="1">
              <a:defRPr/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instrucciones que Dios dio para la creación de las ciudades de refugio y las ciudades para los levitas muestran su deseo de que exista un trato justo para todos.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394075" y="0"/>
            <a:ext cx="5749925" cy="762000"/>
          </a:xfrm>
          <a:solidFill>
            <a:srgbClr val="003366">
              <a:alpha val="30000"/>
            </a:srgbClr>
          </a:solidFill>
        </p:spPr>
        <p:txBody>
          <a:bodyPr/>
          <a:lstStyle/>
          <a:p>
            <a:pPr eaLnBrk="1" hangingPunct="1">
              <a:defRPr/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Metas de Aprendizaje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679700" y="3122613"/>
            <a:ext cx="6467475" cy="3711575"/>
          </a:xfrm>
          <a:solidFill>
            <a:srgbClr val="003366">
              <a:alpha val="39999"/>
            </a:srgbClr>
          </a:solidFill>
        </p:spPr>
        <p:txBody>
          <a:bodyPr>
            <a:spAutoFit/>
          </a:bodyPr>
          <a:lstStyle/>
          <a:p>
            <a:pPr marL="609600" indent="-609600" eaLnBrk="1" hangingPunct="1">
              <a:buSzPct val="105000"/>
              <a:buFont typeface="Wingdings" panose="05000000000000000000" pitchFamily="2" charset="2"/>
              <a:buNone/>
              <a:defRPr/>
            </a:pPr>
            <a:r>
              <a:rPr lang="es-P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Que el alumno demuestre:</a:t>
            </a:r>
          </a:p>
          <a:p>
            <a:pPr marL="609600" indent="-609600" eaLnBrk="1" hangingPunct="1">
              <a:defRPr/>
            </a:pPr>
            <a:r>
              <a:rPr lang="es-PR" sz="2800" dirty="0">
                <a:solidFill>
                  <a:schemeClr val="bg1"/>
                </a:solidFill>
              </a:rPr>
              <a:t>Su conocimiento de las instrucciones que Dios dio para la creación de las ciudades refugio y las ciudades para los levitas, </a:t>
            </a:r>
          </a:p>
          <a:p>
            <a:pPr marL="609600" indent="-609600" eaLnBrk="1" hangingPunct="1">
              <a:defRPr/>
            </a:pPr>
            <a:r>
              <a:rPr lang="es-PR" sz="2800" dirty="0">
                <a:solidFill>
                  <a:schemeClr val="bg1"/>
                </a:solidFill>
              </a:rPr>
              <a:t>Y su actitud hacia el deseo de Dios de que exista un trato justo para todos.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5400"/>
            <a:ext cx="5291138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Trasfondo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696200" cy="44196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s-PR" altLang="en-US" dirty="0" err="1"/>
              <a:t>Cuidades</a:t>
            </a:r>
            <a:r>
              <a:rPr lang="es-PR" altLang="en-US" dirty="0"/>
              <a:t> de refugio importantes:</a:t>
            </a:r>
          </a:p>
          <a:p>
            <a:pPr>
              <a:defRPr/>
            </a:pPr>
            <a:r>
              <a:rPr lang="es-PR" altLang="en-US" dirty="0"/>
              <a:t>Hebrón</a:t>
            </a:r>
          </a:p>
          <a:p>
            <a:pPr lvl="1">
              <a:defRPr/>
            </a:pPr>
            <a:r>
              <a:rPr lang="es-PR" altLang="en-US" dirty="0"/>
              <a:t>Abraham se separa de Lot</a:t>
            </a:r>
          </a:p>
          <a:p>
            <a:pPr lvl="1">
              <a:defRPr/>
            </a:pPr>
            <a:r>
              <a:rPr lang="es-PR" altLang="en-US" dirty="0"/>
              <a:t>Primera capital del reino de David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12" dur="2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14" dur="2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Trasfondo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696200" cy="4419600"/>
          </a:xfrm>
        </p:spPr>
        <p:txBody>
          <a:bodyPr/>
          <a:lstStyle/>
          <a:p>
            <a:r>
              <a:rPr lang="es-PR" altLang="en-US"/>
              <a:t>Siquem</a:t>
            </a:r>
          </a:p>
          <a:p>
            <a:pPr marL="914400" lvl="1" indent="-514350"/>
            <a:r>
              <a:rPr lang="es-PR" altLang="en-US"/>
              <a:t>Abraham construye altar al entrar a Canaán por primera vez</a:t>
            </a:r>
          </a:p>
          <a:p>
            <a:pPr marL="914400" lvl="1" indent="-514350"/>
            <a:r>
              <a:rPr lang="es-PR" altLang="en-US"/>
              <a:t>José es sepultado </a:t>
            </a:r>
          </a:p>
          <a:p>
            <a:pPr marL="914400" lvl="1" indent="-514350"/>
            <a:r>
              <a:rPr lang="es-PR" altLang="en-US"/>
              <a:t>Josué hizo pacto en el monte Ebal</a:t>
            </a:r>
          </a:p>
          <a:p>
            <a:pPr marL="914400" lvl="1" indent="-514350"/>
            <a:r>
              <a:rPr lang="es-PR" altLang="en-US"/>
              <a:t>Capital del reino del norte Jesús habla con la mujer samaritana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8" dur="2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12" dur="2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14" dur="2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Trasfondo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696200" cy="44196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PR" altLang="en-US"/>
              <a:t>La influencia de los levitas en Israel</a:t>
            </a:r>
          </a:p>
          <a:p>
            <a:pPr lvl="1"/>
            <a:r>
              <a:rPr lang="es-PR" altLang="en-US"/>
              <a:t>Eran símbolo de la presencia de Jehová</a:t>
            </a:r>
          </a:p>
          <a:p>
            <a:pPr lvl="1"/>
            <a:r>
              <a:rPr lang="es-PR" altLang="en-US"/>
              <a:t>Ministraban los asuntos espirituales de las tribus</a:t>
            </a:r>
          </a:p>
          <a:p>
            <a:pPr lvl="1"/>
            <a:r>
              <a:rPr lang="es-PR" altLang="en-US">
                <a:solidFill>
                  <a:srgbClr val="FF0000"/>
                </a:solidFill>
              </a:rPr>
              <a:t>Deut. 10:6-9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8" dur="2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15" calcmode="lin" valueType="num">
                                      <p:cBhvr override="childStyle">
                                        <p:cTn id="12" dur="2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17696</TotalTime>
  <Words>1070</Words>
  <Application>Microsoft Office PowerPoint</Application>
  <PresentationFormat>On-screen Show (4:3)</PresentationFormat>
  <Paragraphs>98</Paragraphs>
  <Slides>26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Tahoma</vt:lpstr>
      <vt:lpstr>Arial</vt:lpstr>
      <vt:lpstr>Wingdings</vt:lpstr>
      <vt:lpstr>Blends</vt:lpstr>
      <vt:lpstr>Unidad 5: Los viajes por el desierto hasta Canaán</vt:lpstr>
      <vt:lpstr>Texto Básico</vt:lpstr>
      <vt:lpstr>Versículo Clave:</vt:lpstr>
      <vt:lpstr>Verdad Central</vt:lpstr>
      <vt:lpstr>Metas de Aprendizaje</vt:lpstr>
      <vt:lpstr>PowerPoint Presentation</vt:lpstr>
      <vt:lpstr>Trasfondo</vt:lpstr>
      <vt:lpstr>Trasfondo</vt:lpstr>
      <vt:lpstr>Trasfondo</vt:lpstr>
      <vt:lpstr>Énfasis</vt:lpstr>
      <vt:lpstr>Bosquejo</vt:lpstr>
      <vt:lpstr>Las ciudades de refugio (Josué 20:1-8)</vt:lpstr>
      <vt:lpstr>Las ciudades de refugio (Josué 20:1-8)</vt:lpstr>
      <vt:lpstr>Las ciudades de refugio (Josué 20:1-8)</vt:lpstr>
      <vt:lpstr>Las ciudades de refugio (Josué 20:1-8)</vt:lpstr>
      <vt:lpstr>Las ciudades de refugio  (Josué 20:1-8)</vt:lpstr>
      <vt:lpstr>Las ciudades de refugio (Josué 20:1-8)</vt:lpstr>
      <vt:lpstr>Las ciudades de refugio (Josué 20:1-8)</vt:lpstr>
      <vt:lpstr>Las ciudades para los levitas (Josué 21:1-3, 41)</vt:lpstr>
      <vt:lpstr>Las ciudades para los levitas (Josué 21:1-3, 41)</vt:lpstr>
      <vt:lpstr>Las ciudades para los levitas (Josué 21:1-3, 41)</vt:lpstr>
      <vt:lpstr>Las ciudades para los levitas (Josué 21:1-3, 41)</vt:lpstr>
      <vt:lpstr>PowerPoint Presentation</vt:lpstr>
      <vt:lpstr>Aplicaciones</vt:lpstr>
      <vt:lpstr>Próximo Estudio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20_ciudades_de_refugio</dc:title>
  <dc:subject>Josué</dc:subject>
  <dc:creator>Tito Ortega</dc:creator>
  <cp:keywords>Josue; éxodo; tierra</cp:keywords>
  <cp:lastModifiedBy>Tito</cp:lastModifiedBy>
  <cp:revision>778</cp:revision>
  <dcterms:created xsi:type="dcterms:W3CDTF">2007-03-13T18:52:37Z</dcterms:created>
  <dcterms:modified xsi:type="dcterms:W3CDTF">2017-06-14T19:13:24Z</dcterms:modified>
</cp:coreProperties>
</file>