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1"/>
  </p:sldMasterIdLst>
  <p:notesMasterIdLst>
    <p:notesMasterId r:id="rId30"/>
  </p:notesMasterIdLst>
  <p:sldIdLst>
    <p:sldId id="257" r:id="rId2"/>
    <p:sldId id="258" r:id="rId3"/>
    <p:sldId id="259" r:id="rId4"/>
    <p:sldId id="260" r:id="rId5"/>
    <p:sldId id="262" r:id="rId6"/>
    <p:sldId id="263" r:id="rId7"/>
    <p:sldId id="264" r:id="rId8"/>
    <p:sldId id="272" r:id="rId9"/>
    <p:sldId id="274" r:id="rId10"/>
    <p:sldId id="275" r:id="rId11"/>
    <p:sldId id="276" r:id="rId12"/>
    <p:sldId id="277" r:id="rId13"/>
    <p:sldId id="282" r:id="rId14"/>
    <p:sldId id="281" r:id="rId15"/>
    <p:sldId id="279" r:id="rId16"/>
    <p:sldId id="291" r:id="rId17"/>
    <p:sldId id="285" r:id="rId18"/>
    <p:sldId id="284" r:id="rId19"/>
    <p:sldId id="266" r:id="rId20"/>
    <p:sldId id="286" r:id="rId21"/>
    <p:sldId id="288" r:id="rId22"/>
    <p:sldId id="289" r:id="rId23"/>
    <p:sldId id="267" r:id="rId24"/>
    <p:sldId id="268" r:id="rId25"/>
    <p:sldId id="269" r:id="rId26"/>
    <p:sldId id="271" r:id="rId27"/>
    <p:sldId id="270" r:id="rId28"/>
    <p:sldId id="290" r:id="rId29"/>
  </p:sldIdLst>
  <p:sldSz cx="9144000" cy="6858000" type="screen4x3"/>
  <p:notesSz cx="6858000" cy="9236075"/>
  <p:defaultTextStyle>
    <a:defPPr>
      <a:defRPr lang="en-US"/>
    </a:defPPr>
    <a:lvl1pPr algn="l" rtl="0" fontAlgn="base">
      <a:spcBef>
        <a:spcPct val="0"/>
      </a:spcBef>
      <a:spcAft>
        <a:spcPct val="0"/>
      </a:spcAft>
      <a:defRPr b="1" kern="1200">
        <a:solidFill>
          <a:schemeClr val="tx1"/>
        </a:solidFill>
        <a:latin typeface="Tahoma" panose="020B0604030504040204" pitchFamily="34" charset="0"/>
        <a:ea typeface="+mn-ea"/>
        <a:cs typeface="Arial" panose="020B0604020202020204" pitchFamily="34" charset="0"/>
      </a:defRPr>
    </a:lvl1pPr>
    <a:lvl2pPr marL="457200" algn="l" rtl="0" fontAlgn="base">
      <a:spcBef>
        <a:spcPct val="0"/>
      </a:spcBef>
      <a:spcAft>
        <a:spcPct val="0"/>
      </a:spcAft>
      <a:defRPr b="1" kern="1200">
        <a:solidFill>
          <a:schemeClr val="tx1"/>
        </a:solidFill>
        <a:latin typeface="Tahoma" panose="020B0604030504040204" pitchFamily="34" charset="0"/>
        <a:ea typeface="+mn-ea"/>
        <a:cs typeface="Arial" panose="020B0604020202020204" pitchFamily="34" charset="0"/>
      </a:defRPr>
    </a:lvl2pPr>
    <a:lvl3pPr marL="914400" algn="l" rtl="0" fontAlgn="base">
      <a:spcBef>
        <a:spcPct val="0"/>
      </a:spcBef>
      <a:spcAft>
        <a:spcPct val="0"/>
      </a:spcAft>
      <a:defRPr b="1" kern="1200">
        <a:solidFill>
          <a:schemeClr val="tx1"/>
        </a:solidFill>
        <a:latin typeface="Tahoma" panose="020B0604030504040204" pitchFamily="34" charset="0"/>
        <a:ea typeface="+mn-ea"/>
        <a:cs typeface="Arial" panose="020B0604020202020204" pitchFamily="34" charset="0"/>
      </a:defRPr>
    </a:lvl3pPr>
    <a:lvl4pPr marL="1371600" algn="l" rtl="0" fontAlgn="base">
      <a:spcBef>
        <a:spcPct val="0"/>
      </a:spcBef>
      <a:spcAft>
        <a:spcPct val="0"/>
      </a:spcAft>
      <a:defRPr b="1" kern="1200">
        <a:solidFill>
          <a:schemeClr val="tx1"/>
        </a:solidFill>
        <a:latin typeface="Tahoma" panose="020B0604030504040204" pitchFamily="34" charset="0"/>
        <a:ea typeface="+mn-ea"/>
        <a:cs typeface="Arial" panose="020B0604020202020204" pitchFamily="34" charset="0"/>
      </a:defRPr>
    </a:lvl4pPr>
    <a:lvl5pPr marL="1828800" algn="l" rtl="0" fontAlgn="base">
      <a:spcBef>
        <a:spcPct val="0"/>
      </a:spcBef>
      <a:spcAft>
        <a:spcPct val="0"/>
      </a:spcAft>
      <a:defRPr b="1"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b="1"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b="1"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b="1"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b="1"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116" d="100"/>
          <a:sy n="116" d="100"/>
        </p:scale>
        <p:origin x="1422" y="102"/>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09"/>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3550"/>
          </a:xfrm>
          <a:prstGeom prst="rect">
            <a:avLst/>
          </a:prstGeom>
        </p:spPr>
        <p:txBody>
          <a:bodyPr vert="horz" lIns="91440" tIns="45720" rIns="91440" bIns="45720" rtlCol="0"/>
          <a:lstStyle>
            <a:lvl1pPr algn="l">
              <a:defRPr sz="1200"/>
            </a:lvl1pPr>
          </a:lstStyle>
          <a:p>
            <a:endParaRPr lang="es-PR" dirty="0"/>
          </a:p>
        </p:txBody>
      </p:sp>
      <p:sp>
        <p:nvSpPr>
          <p:cNvPr id="3" name="Date Placeholder 2"/>
          <p:cNvSpPr>
            <a:spLocks noGrp="1"/>
          </p:cNvSpPr>
          <p:nvPr>
            <p:ph type="dt" idx="1"/>
          </p:nvPr>
        </p:nvSpPr>
        <p:spPr>
          <a:xfrm>
            <a:off x="3884613" y="0"/>
            <a:ext cx="2971800" cy="463550"/>
          </a:xfrm>
          <a:prstGeom prst="rect">
            <a:avLst/>
          </a:prstGeom>
        </p:spPr>
        <p:txBody>
          <a:bodyPr vert="horz" lIns="91440" tIns="45720" rIns="91440" bIns="45720" rtlCol="0"/>
          <a:lstStyle>
            <a:lvl1pPr algn="r">
              <a:defRPr sz="1200"/>
            </a:lvl1pPr>
          </a:lstStyle>
          <a:p>
            <a:fld id="{F1645885-0E66-4CB5-9154-AF7B65DDDA8F}" type="datetimeFigureOut">
              <a:rPr lang="es-PR" smtClean="0"/>
              <a:t>03/05/2017</a:t>
            </a:fld>
            <a:endParaRPr lang="es-PR" dirty="0"/>
          </a:p>
        </p:txBody>
      </p:sp>
      <p:sp>
        <p:nvSpPr>
          <p:cNvPr id="4" name="Slide Image Placeholder 3"/>
          <p:cNvSpPr>
            <a:spLocks noGrp="1" noRot="1" noChangeAspect="1"/>
          </p:cNvSpPr>
          <p:nvPr>
            <p:ph type="sldImg" idx="2"/>
          </p:nvPr>
        </p:nvSpPr>
        <p:spPr>
          <a:xfrm>
            <a:off x="1350963" y="1154113"/>
            <a:ext cx="4156075" cy="3117850"/>
          </a:xfrm>
          <a:prstGeom prst="rect">
            <a:avLst/>
          </a:prstGeom>
          <a:noFill/>
          <a:ln w="12700">
            <a:solidFill>
              <a:prstClr val="black"/>
            </a:solidFill>
          </a:ln>
        </p:spPr>
        <p:txBody>
          <a:bodyPr vert="horz" lIns="91440" tIns="45720" rIns="91440" bIns="45720" rtlCol="0" anchor="ctr"/>
          <a:lstStyle/>
          <a:p>
            <a:endParaRPr lang="es-PR" dirty="0"/>
          </a:p>
        </p:txBody>
      </p:sp>
      <p:sp>
        <p:nvSpPr>
          <p:cNvPr id="5" name="Notes Placeholder 4"/>
          <p:cNvSpPr>
            <a:spLocks noGrp="1"/>
          </p:cNvSpPr>
          <p:nvPr>
            <p:ph type="body" sz="quarter" idx="3"/>
          </p:nvPr>
        </p:nvSpPr>
        <p:spPr>
          <a:xfrm>
            <a:off x="685800" y="4445000"/>
            <a:ext cx="5486400" cy="3636963"/>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6" name="Footer Placeholder 5"/>
          <p:cNvSpPr>
            <a:spLocks noGrp="1"/>
          </p:cNvSpPr>
          <p:nvPr>
            <p:ph type="ftr" sz="quarter" idx="4"/>
          </p:nvPr>
        </p:nvSpPr>
        <p:spPr>
          <a:xfrm>
            <a:off x="0" y="8772525"/>
            <a:ext cx="2971800" cy="463550"/>
          </a:xfrm>
          <a:prstGeom prst="rect">
            <a:avLst/>
          </a:prstGeom>
        </p:spPr>
        <p:txBody>
          <a:bodyPr vert="horz" lIns="91440" tIns="45720" rIns="91440" bIns="45720" rtlCol="0" anchor="b"/>
          <a:lstStyle>
            <a:lvl1pPr algn="l">
              <a:defRPr sz="1200"/>
            </a:lvl1pPr>
          </a:lstStyle>
          <a:p>
            <a:endParaRPr lang="es-PR" dirty="0"/>
          </a:p>
        </p:txBody>
      </p:sp>
      <p:sp>
        <p:nvSpPr>
          <p:cNvPr id="7" name="Slide Number Placeholder 6"/>
          <p:cNvSpPr>
            <a:spLocks noGrp="1"/>
          </p:cNvSpPr>
          <p:nvPr>
            <p:ph type="sldNum" sz="quarter" idx="5"/>
          </p:nvPr>
        </p:nvSpPr>
        <p:spPr>
          <a:xfrm>
            <a:off x="3884613" y="8772525"/>
            <a:ext cx="2971800" cy="463550"/>
          </a:xfrm>
          <a:prstGeom prst="rect">
            <a:avLst/>
          </a:prstGeom>
        </p:spPr>
        <p:txBody>
          <a:bodyPr vert="horz" lIns="91440" tIns="45720" rIns="91440" bIns="45720" rtlCol="0" anchor="b"/>
          <a:lstStyle>
            <a:lvl1pPr algn="r">
              <a:defRPr sz="1200"/>
            </a:lvl1pPr>
          </a:lstStyle>
          <a:p>
            <a:fld id="{4176AD85-45BE-4AF9-9D9B-1B83455A874B}" type="slidenum">
              <a:rPr lang="es-PR" smtClean="0"/>
              <a:t>‹#›</a:t>
            </a:fld>
            <a:endParaRPr lang="es-PR" dirty="0"/>
          </a:p>
        </p:txBody>
      </p:sp>
    </p:spTree>
    <p:extLst>
      <p:ext uri="{BB962C8B-B14F-4D97-AF65-F5344CB8AC3E}">
        <p14:creationId xmlns:p14="http://schemas.microsoft.com/office/powerpoint/2010/main" val="1496428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6556C770-7373-45B0-8FE9-908C6FEAB9FC}" type="slidenum">
              <a:rPr lang="en-US" altLang="es-PR">
                <a:latin typeface="Arial" panose="020B0604020202020204" pitchFamily="34" charset="0"/>
              </a:rPr>
              <a:pPr eaLnBrk="1" hangingPunct="1"/>
              <a:t>2</a:t>
            </a:fld>
            <a:endParaRPr lang="en-US" altLang="es-PR" dirty="0">
              <a:latin typeface="Arial" panose="020B0604020202020204" pitchFamily="34" charset="0"/>
            </a:endParaRP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21261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R" altLang="es-PR">
              <a:latin typeface="Arial" panose="020B0604020202020204" pitchFamily="34" charset="0"/>
              <a:cs typeface="Arial" panose="020B0604020202020204" pitchFamily="34" charset="0"/>
            </a:endParaRP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22E13FFC-724B-4DE9-AA07-B801DD6618C0}" type="slidenum">
              <a:rPr lang="en-US" altLang="es-PR">
                <a:latin typeface="Arial" panose="020B0604020202020204" pitchFamily="34" charset="0"/>
              </a:rPr>
              <a:pPr eaLnBrk="1" hangingPunct="1"/>
              <a:t>12</a:t>
            </a:fld>
            <a:endParaRPr lang="en-US" altLang="es-PR">
              <a:latin typeface="Arial" panose="020B0604020202020204" pitchFamily="34" charset="0"/>
            </a:endParaRPr>
          </a:p>
        </p:txBody>
      </p:sp>
    </p:spTree>
    <p:extLst>
      <p:ext uri="{BB962C8B-B14F-4D97-AF65-F5344CB8AC3E}">
        <p14:creationId xmlns:p14="http://schemas.microsoft.com/office/powerpoint/2010/main" val="2730236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DC0A38EE-130B-40ED-94BF-12B33A339EB4}" type="slidenum">
              <a:rPr lang="en-US" altLang="es-PR" sz="1200">
                <a:latin typeface="Arial" panose="020B0604020202020204" pitchFamily="34" charset="0"/>
              </a:rPr>
              <a:pPr algn="r" eaLnBrk="1" hangingPunct="1"/>
              <a:t>15</a:t>
            </a:fld>
            <a:endParaRPr lang="en-US" altLang="es-PR" sz="1200" dirty="0">
              <a:latin typeface="Arial" panose="020B0604020202020204" pitchFamily="34"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68776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DC0A38EE-130B-40ED-94BF-12B33A339EB4}" type="slidenum">
              <a:rPr lang="en-US" altLang="es-PR" sz="1200">
                <a:latin typeface="Arial" panose="020B0604020202020204" pitchFamily="34" charset="0"/>
              </a:rPr>
              <a:pPr algn="r" eaLnBrk="1" hangingPunct="1"/>
              <a:t>16</a:t>
            </a:fld>
            <a:endParaRPr lang="en-US" altLang="es-PR" sz="1200" dirty="0">
              <a:latin typeface="Arial" panose="020B0604020202020204" pitchFamily="34"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86093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DC0A38EE-130B-40ED-94BF-12B33A339EB4}" type="slidenum">
              <a:rPr lang="en-US" altLang="es-PR" sz="1200">
                <a:latin typeface="Arial" panose="020B0604020202020204" pitchFamily="34" charset="0"/>
              </a:rPr>
              <a:pPr algn="r" eaLnBrk="1" hangingPunct="1"/>
              <a:t>17</a:t>
            </a:fld>
            <a:endParaRPr lang="en-US" altLang="es-PR" sz="1200" dirty="0">
              <a:latin typeface="Arial" panose="020B0604020202020204" pitchFamily="34"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04324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R" altLang="es-PR">
              <a:latin typeface="Arial" panose="020B0604020202020204" pitchFamily="34" charset="0"/>
              <a:cs typeface="Arial" panose="020B0604020202020204" pitchFamily="34" charset="0"/>
            </a:endParaRP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7C371DAD-C28B-4F40-860C-03F14C7F6E60}" type="slidenum">
              <a:rPr lang="en-US" altLang="es-PR">
                <a:latin typeface="Arial" panose="020B0604020202020204" pitchFamily="34" charset="0"/>
              </a:rPr>
              <a:pPr eaLnBrk="1" hangingPunct="1"/>
              <a:t>18</a:t>
            </a:fld>
            <a:endParaRPr lang="en-US" altLang="es-PR">
              <a:latin typeface="Arial" panose="020B0604020202020204" pitchFamily="34" charset="0"/>
            </a:endParaRPr>
          </a:p>
        </p:txBody>
      </p:sp>
    </p:spTree>
    <p:extLst>
      <p:ext uri="{BB962C8B-B14F-4D97-AF65-F5344CB8AC3E}">
        <p14:creationId xmlns:p14="http://schemas.microsoft.com/office/powerpoint/2010/main" val="27716804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6695E6FF-F939-455E-8F4B-83E95D77989F}" type="slidenum">
              <a:rPr lang="en-US" altLang="es-PR" sz="1200">
                <a:latin typeface="Arial" panose="020B0604020202020204" pitchFamily="34" charset="0"/>
              </a:rPr>
              <a:pPr algn="r" eaLnBrk="1" hangingPunct="1"/>
              <a:t>19</a:t>
            </a:fld>
            <a:endParaRPr lang="en-US" altLang="es-PR" sz="1200" dirty="0">
              <a:latin typeface="Arial" panose="020B0604020202020204" pitchFamily="34"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09856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6695E6FF-F939-455E-8F4B-83E95D77989F}" type="slidenum">
              <a:rPr lang="en-US" altLang="es-PR" sz="1200">
                <a:latin typeface="Arial" panose="020B0604020202020204" pitchFamily="34" charset="0"/>
              </a:rPr>
              <a:pPr algn="r" eaLnBrk="1" hangingPunct="1"/>
              <a:t>20</a:t>
            </a:fld>
            <a:endParaRPr lang="en-US" altLang="es-PR" sz="1200" dirty="0">
              <a:latin typeface="Arial" panose="020B0604020202020204" pitchFamily="34"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15501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R" altLang="es-PR">
              <a:latin typeface="Arial" panose="020B0604020202020204" pitchFamily="34" charset="0"/>
              <a:cs typeface="Arial" panose="020B0604020202020204" pitchFamily="34" charset="0"/>
            </a:endParaRP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7C371DAD-C28B-4F40-860C-03F14C7F6E60}" type="slidenum">
              <a:rPr lang="en-US" altLang="es-PR">
                <a:latin typeface="Arial" panose="020B0604020202020204" pitchFamily="34" charset="0"/>
              </a:rPr>
              <a:pPr eaLnBrk="1" hangingPunct="1"/>
              <a:t>21</a:t>
            </a:fld>
            <a:endParaRPr lang="en-US" altLang="es-PR">
              <a:latin typeface="Arial" panose="020B0604020202020204" pitchFamily="34" charset="0"/>
            </a:endParaRPr>
          </a:p>
        </p:txBody>
      </p:sp>
    </p:spTree>
    <p:extLst>
      <p:ext uri="{BB962C8B-B14F-4D97-AF65-F5344CB8AC3E}">
        <p14:creationId xmlns:p14="http://schemas.microsoft.com/office/powerpoint/2010/main" val="496586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R" altLang="es-PR">
              <a:latin typeface="Arial" panose="020B0604020202020204" pitchFamily="34" charset="0"/>
              <a:cs typeface="Arial" panose="020B0604020202020204" pitchFamily="34" charset="0"/>
            </a:endParaRPr>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7C371DAD-C28B-4F40-860C-03F14C7F6E60}" type="slidenum">
              <a:rPr lang="en-US" altLang="es-PR">
                <a:latin typeface="Arial" panose="020B0604020202020204" pitchFamily="34" charset="0"/>
              </a:rPr>
              <a:pPr eaLnBrk="1" hangingPunct="1"/>
              <a:t>22</a:t>
            </a:fld>
            <a:endParaRPr lang="en-US" altLang="es-PR">
              <a:latin typeface="Arial" panose="020B0604020202020204" pitchFamily="34" charset="0"/>
            </a:endParaRPr>
          </a:p>
        </p:txBody>
      </p:sp>
    </p:spTree>
    <p:extLst>
      <p:ext uri="{BB962C8B-B14F-4D97-AF65-F5344CB8AC3E}">
        <p14:creationId xmlns:p14="http://schemas.microsoft.com/office/powerpoint/2010/main" val="22517697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1092ADF6-C82E-4157-8F32-FECE29D8B4D5}" type="slidenum">
              <a:rPr lang="en-US" altLang="es-PR">
                <a:latin typeface="Arial" panose="020B0604020202020204" pitchFamily="34" charset="0"/>
              </a:rPr>
              <a:pPr eaLnBrk="1" hangingPunct="1"/>
              <a:t>23</a:t>
            </a:fld>
            <a:endParaRPr lang="en-US" altLang="es-PR" dirty="0">
              <a:latin typeface="Arial" panose="020B0604020202020204" pitchFamily="34"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15059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658F0A0A-3B8D-4DA4-8B66-B4A296F620EA}" type="slidenum">
              <a:rPr lang="en-US" altLang="es-PR">
                <a:latin typeface="Arial" panose="020B0604020202020204" pitchFamily="34" charset="0"/>
              </a:rPr>
              <a:pPr eaLnBrk="1" hangingPunct="1"/>
              <a:t>3</a:t>
            </a:fld>
            <a:endParaRPr lang="en-US" altLang="es-PR" dirty="0">
              <a:latin typeface="Arial" panose="020B0604020202020204" pitchFamily="34" charset="0"/>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826431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3758A500-F37C-41EF-9944-A3CC1217C636}" type="slidenum">
              <a:rPr lang="en-US" altLang="es-PR" sz="1200">
                <a:latin typeface="Arial" panose="020B0604020202020204" pitchFamily="34" charset="0"/>
              </a:rPr>
              <a:pPr algn="r" eaLnBrk="1" hangingPunct="1"/>
              <a:t>24</a:t>
            </a:fld>
            <a:endParaRPr lang="en-US" altLang="es-PR" sz="1200" dirty="0">
              <a:latin typeface="Arial" panose="020B0604020202020204" pitchFamily="34"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04338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00FE581C-DEDA-45A7-BAAB-128D4E1CC1D8}" type="slidenum">
              <a:rPr lang="en-US" altLang="es-PR" sz="1200">
                <a:latin typeface="Arial" panose="020B0604020202020204" pitchFamily="34" charset="0"/>
              </a:rPr>
              <a:pPr algn="r" eaLnBrk="1" hangingPunct="1"/>
              <a:t>25</a:t>
            </a:fld>
            <a:endParaRPr lang="en-US" altLang="es-PR" sz="1200" dirty="0">
              <a:latin typeface="Arial" panose="020B0604020202020204" pitchFamily="34"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80539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E265F379-E71F-4BD8-8D09-C2EDF4296B99}" type="slidenum">
              <a:rPr lang="en-US" altLang="es-PR">
                <a:latin typeface="Arial" panose="020B0604020202020204" pitchFamily="34" charset="0"/>
              </a:rPr>
              <a:pPr eaLnBrk="1" hangingPunct="1"/>
              <a:t>27</a:t>
            </a:fld>
            <a:endParaRPr lang="en-US" altLang="es-PR" dirty="0">
              <a:latin typeface="Arial" panose="020B0604020202020204"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6790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BFAE2752-D973-4CCB-B65C-21610EEAE434}" type="slidenum">
              <a:rPr lang="en-US" altLang="es-PR">
                <a:latin typeface="Arial" panose="020B0604020202020204" pitchFamily="34" charset="0"/>
              </a:rPr>
              <a:pPr eaLnBrk="1" hangingPunct="1"/>
              <a:t>4</a:t>
            </a:fld>
            <a:endParaRPr lang="en-US" altLang="es-PR" dirty="0">
              <a:latin typeface="Arial" panose="020B0604020202020204" pitchFamily="34" charset="0"/>
            </a:endParaRP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3715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1E759416-BD82-4930-9AC7-D1B0215C2206}" type="slidenum">
              <a:rPr lang="en-US" altLang="es-PR">
                <a:latin typeface="Arial" panose="020B0604020202020204" pitchFamily="34" charset="0"/>
              </a:rPr>
              <a:pPr eaLnBrk="1" hangingPunct="1"/>
              <a:t>5</a:t>
            </a:fld>
            <a:endParaRPr lang="en-US" altLang="es-PR" dirty="0">
              <a:latin typeface="Arial" panose="020B0604020202020204" pitchFamily="34" charset="0"/>
            </a:endParaRP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2071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R" altLang="es-PR" dirty="0">
              <a:latin typeface="Arial" panose="020B0604020202020204" pitchFamily="34" charset="0"/>
              <a:cs typeface="Arial" panose="020B0604020202020204" pitchFamily="34" charset="0"/>
            </a:endParaRPr>
          </a:p>
        </p:txBody>
      </p:sp>
      <p:sp>
        <p:nvSpPr>
          <p:cNvPr id="4096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6ACB898-D4DD-405A-8EE1-B1F61D7606C1}" type="slidenum">
              <a:rPr lang="en-US" altLang="es-PR">
                <a:latin typeface="Arial" panose="020B0604020202020204" pitchFamily="34" charset="0"/>
              </a:rPr>
              <a:pPr eaLnBrk="1" hangingPunct="1"/>
              <a:t>6</a:t>
            </a:fld>
            <a:endParaRPr lang="en-US" altLang="es-PR" dirty="0">
              <a:latin typeface="Arial" panose="020B0604020202020204" pitchFamily="34" charset="0"/>
            </a:endParaRPr>
          </a:p>
        </p:txBody>
      </p:sp>
    </p:spTree>
    <p:extLst>
      <p:ext uri="{BB962C8B-B14F-4D97-AF65-F5344CB8AC3E}">
        <p14:creationId xmlns:p14="http://schemas.microsoft.com/office/powerpoint/2010/main" val="8460166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C0EBEB3B-80FC-43F1-9F9A-C24294B287BF}" type="slidenum">
              <a:rPr lang="en-US" altLang="es-PR" sz="1200">
                <a:latin typeface="Arial" panose="020B0604020202020204" pitchFamily="34" charset="0"/>
              </a:rPr>
              <a:pPr algn="r" eaLnBrk="1" hangingPunct="1"/>
              <a:t>7</a:t>
            </a:fld>
            <a:endParaRPr lang="en-US" altLang="es-PR" sz="1200" dirty="0">
              <a:latin typeface="Arial" panose="020B0604020202020204" pitchFamily="34"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1701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txBox="1">
            <a:spLocks noGrp="1" noChangeArrowheads="1"/>
          </p:cNvSpPr>
          <p:nvPr/>
        </p:nvSpPr>
        <p:spPr bwMode="auto">
          <a:xfrm>
            <a:off x="3884613" y="8772525"/>
            <a:ext cx="2971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C0EBEB3B-80FC-43F1-9F9A-C24294B287BF}" type="slidenum">
              <a:rPr lang="en-US" altLang="es-PR" sz="1200">
                <a:latin typeface="Arial" panose="020B0604020202020204" pitchFamily="34" charset="0"/>
              </a:rPr>
              <a:pPr algn="r" eaLnBrk="1" hangingPunct="1"/>
              <a:t>8</a:t>
            </a:fld>
            <a:endParaRPr lang="en-US" altLang="es-PR" sz="1200" dirty="0">
              <a:latin typeface="Arial" panose="020B0604020202020204" pitchFamily="34"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00897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R" altLang="es-PR">
              <a:latin typeface="Arial" panose="020B0604020202020204" pitchFamily="34" charset="0"/>
              <a:cs typeface="Arial" panose="020B0604020202020204" pitchFamily="34" charset="0"/>
            </a:endParaRP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22E13FFC-724B-4DE9-AA07-B801DD6618C0}" type="slidenum">
              <a:rPr lang="en-US" altLang="es-PR">
                <a:latin typeface="Arial" panose="020B0604020202020204" pitchFamily="34" charset="0"/>
              </a:rPr>
              <a:pPr eaLnBrk="1" hangingPunct="1"/>
              <a:t>10</a:t>
            </a:fld>
            <a:endParaRPr lang="en-US" altLang="es-PR">
              <a:latin typeface="Arial" panose="020B0604020202020204" pitchFamily="34" charset="0"/>
            </a:endParaRPr>
          </a:p>
        </p:txBody>
      </p:sp>
    </p:spTree>
    <p:extLst>
      <p:ext uri="{BB962C8B-B14F-4D97-AF65-F5344CB8AC3E}">
        <p14:creationId xmlns:p14="http://schemas.microsoft.com/office/powerpoint/2010/main" val="2791428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PR" altLang="es-PR">
              <a:latin typeface="Arial" panose="020B0604020202020204" pitchFamily="34" charset="0"/>
              <a:cs typeface="Arial" panose="020B0604020202020204" pitchFamily="34" charset="0"/>
            </a:endParaRPr>
          </a:p>
        </p:txBody>
      </p:sp>
      <p:sp>
        <p:nvSpPr>
          <p:cNvPr id="389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22E13FFC-724B-4DE9-AA07-B801DD6618C0}" type="slidenum">
              <a:rPr lang="en-US" altLang="es-PR">
                <a:latin typeface="Arial" panose="020B0604020202020204" pitchFamily="34" charset="0"/>
              </a:rPr>
              <a:pPr eaLnBrk="1" hangingPunct="1"/>
              <a:t>11</a:t>
            </a:fld>
            <a:endParaRPr lang="en-US" altLang="es-PR">
              <a:latin typeface="Arial" panose="020B0604020202020204" pitchFamily="34" charset="0"/>
            </a:endParaRPr>
          </a:p>
        </p:txBody>
      </p:sp>
    </p:spTree>
    <p:extLst>
      <p:ext uri="{BB962C8B-B14F-4D97-AF65-F5344CB8AC3E}">
        <p14:creationId xmlns:p14="http://schemas.microsoft.com/office/powerpoint/2010/main" val="35079242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es-PR" b="0" dirty="0">
                  <a:cs typeface="Arial" charset="0"/>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es-PR" b="0" dirty="0">
                  <a:cs typeface="Arial" charset="0"/>
                </a:endParaRPr>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es-PR" b="0" dirty="0">
                  <a:cs typeface="Arial" charset="0"/>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es-PR" b="0" dirty="0">
                  <a:cs typeface="Arial" charset="0"/>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es-PR" b="0" dirty="0">
                <a:cs typeface="Arial" charset="0"/>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es-PR" b="0" dirty="0">
                <a:cs typeface="Arial" charset="0"/>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s-PR" b="0" dirty="0">
                <a:cs typeface="Arial" charset="0"/>
              </a:endParaRPr>
            </a:p>
          </p:txBody>
        </p:sp>
      </p:grpSp>
      <p:sp>
        <p:nvSpPr>
          <p:cNvPr id="57356"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5735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dirty="0"/>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r>
              <a:rPr lang="it-IT"/>
              <a:t>Iglesia Bíblica Bautista www.iglesiabiblicabautista.org</a:t>
            </a:r>
            <a:endParaRPr lang="en-US" dirty="0"/>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fld id="{A4E12FF8-126C-464D-90DA-5C72316E154A}" type="slidenum">
              <a:rPr lang="en-US" altLang="en-US"/>
              <a:pPr/>
              <a:t>‹#›</a:t>
            </a:fld>
            <a:endParaRPr lang="en-US" altLang="en-US" dirty="0"/>
          </a:p>
        </p:txBody>
      </p:sp>
    </p:spTree>
    <p:extLst>
      <p:ext uri="{BB962C8B-B14F-4D97-AF65-F5344CB8AC3E}">
        <p14:creationId xmlns:p14="http://schemas.microsoft.com/office/powerpoint/2010/main" val="2310336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dirty="0"/>
          </a:p>
        </p:txBody>
      </p:sp>
      <p:sp>
        <p:nvSpPr>
          <p:cNvPr id="5"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dirty="0"/>
          </a:p>
        </p:txBody>
      </p:sp>
      <p:sp>
        <p:nvSpPr>
          <p:cNvPr id="6" name="Rectangle 13"/>
          <p:cNvSpPr>
            <a:spLocks noGrp="1" noChangeArrowheads="1"/>
          </p:cNvSpPr>
          <p:nvPr>
            <p:ph type="sldNum" sz="quarter" idx="12"/>
          </p:nvPr>
        </p:nvSpPr>
        <p:spPr>
          <a:ln/>
        </p:spPr>
        <p:txBody>
          <a:bodyPr/>
          <a:lstStyle>
            <a:lvl1pPr>
              <a:defRPr/>
            </a:lvl1pPr>
          </a:lstStyle>
          <a:p>
            <a:fld id="{A90691BA-60E9-4184-BB8F-932FEAB5F7EB}" type="slidenum">
              <a:rPr lang="en-US" altLang="en-US"/>
              <a:pPr/>
              <a:t>‹#›</a:t>
            </a:fld>
            <a:endParaRPr lang="en-US" altLang="en-US" dirty="0"/>
          </a:p>
        </p:txBody>
      </p:sp>
    </p:spTree>
    <p:extLst>
      <p:ext uri="{BB962C8B-B14F-4D97-AF65-F5344CB8AC3E}">
        <p14:creationId xmlns:p14="http://schemas.microsoft.com/office/powerpoint/2010/main" val="1879452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a:t>Click to edit Master title style</a:t>
            </a:r>
            <a:endParaRPr lang="es-PR"/>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dirty="0"/>
          </a:p>
        </p:txBody>
      </p:sp>
      <p:sp>
        <p:nvSpPr>
          <p:cNvPr id="5"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dirty="0"/>
          </a:p>
        </p:txBody>
      </p:sp>
      <p:sp>
        <p:nvSpPr>
          <p:cNvPr id="6" name="Rectangle 13"/>
          <p:cNvSpPr>
            <a:spLocks noGrp="1" noChangeArrowheads="1"/>
          </p:cNvSpPr>
          <p:nvPr>
            <p:ph type="sldNum" sz="quarter" idx="12"/>
          </p:nvPr>
        </p:nvSpPr>
        <p:spPr>
          <a:ln/>
        </p:spPr>
        <p:txBody>
          <a:bodyPr/>
          <a:lstStyle>
            <a:lvl1pPr>
              <a:defRPr/>
            </a:lvl1pPr>
          </a:lstStyle>
          <a:p>
            <a:fld id="{1AE763AE-0A1A-4FA9-808D-C285358B9F70}" type="slidenum">
              <a:rPr lang="en-US" altLang="en-US"/>
              <a:pPr/>
              <a:t>‹#›</a:t>
            </a:fld>
            <a:endParaRPr lang="en-US" altLang="en-US" dirty="0"/>
          </a:p>
        </p:txBody>
      </p:sp>
    </p:spTree>
    <p:extLst>
      <p:ext uri="{BB962C8B-B14F-4D97-AF65-F5344CB8AC3E}">
        <p14:creationId xmlns:p14="http://schemas.microsoft.com/office/powerpoint/2010/main" val="14631211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dirty="0"/>
          </a:p>
        </p:txBody>
      </p:sp>
      <p:sp>
        <p:nvSpPr>
          <p:cNvPr id="6"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dirty="0"/>
          </a:p>
        </p:txBody>
      </p:sp>
      <p:sp>
        <p:nvSpPr>
          <p:cNvPr id="7" name="Rectangle 13"/>
          <p:cNvSpPr>
            <a:spLocks noGrp="1" noChangeArrowheads="1"/>
          </p:cNvSpPr>
          <p:nvPr>
            <p:ph type="sldNum" sz="quarter" idx="12"/>
          </p:nvPr>
        </p:nvSpPr>
        <p:spPr>
          <a:ln/>
        </p:spPr>
        <p:txBody>
          <a:bodyPr/>
          <a:lstStyle>
            <a:lvl1pPr>
              <a:defRPr/>
            </a:lvl1pPr>
          </a:lstStyle>
          <a:p>
            <a:fld id="{A7F64E16-6747-4393-B8A9-2298AC677402}" type="slidenum">
              <a:rPr lang="en-US" altLang="en-US"/>
              <a:pPr/>
              <a:t>‹#›</a:t>
            </a:fld>
            <a:endParaRPr lang="en-US" altLang="en-US" dirty="0"/>
          </a:p>
        </p:txBody>
      </p:sp>
    </p:spTree>
    <p:extLst>
      <p:ext uri="{BB962C8B-B14F-4D97-AF65-F5344CB8AC3E}">
        <p14:creationId xmlns:p14="http://schemas.microsoft.com/office/powerpoint/2010/main" val="3541007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145088" y="2017713"/>
            <a:ext cx="3810000" cy="4114800"/>
          </a:xfrm>
        </p:spPr>
        <p:txBody>
          <a:bodyPr/>
          <a:lstStyle/>
          <a:p>
            <a:pPr lvl="0"/>
            <a:endParaRPr lang="en-US" noProof="0" dirty="0"/>
          </a:p>
        </p:txBody>
      </p:sp>
      <p:sp>
        <p:nvSpPr>
          <p:cNvPr id="5" name="Rectangle 11"/>
          <p:cNvSpPr>
            <a:spLocks noGrp="1" noChangeArrowheads="1"/>
          </p:cNvSpPr>
          <p:nvPr>
            <p:ph type="dt" sz="half" idx="10"/>
          </p:nvPr>
        </p:nvSpPr>
        <p:spPr>
          <a:ln/>
        </p:spPr>
        <p:txBody>
          <a:bodyPr/>
          <a:lstStyle>
            <a:lvl1pPr>
              <a:defRPr/>
            </a:lvl1pPr>
          </a:lstStyle>
          <a:p>
            <a:pPr>
              <a:defRPr/>
            </a:pPr>
            <a:endParaRPr lang="en-US" dirty="0"/>
          </a:p>
        </p:txBody>
      </p:sp>
      <p:sp>
        <p:nvSpPr>
          <p:cNvPr id="6" name="Rectangle 12"/>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13"/>
          <p:cNvSpPr>
            <a:spLocks noGrp="1" noChangeArrowheads="1"/>
          </p:cNvSpPr>
          <p:nvPr>
            <p:ph type="sldNum" sz="quarter" idx="12"/>
          </p:nvPr>
        </p:nvSpPr>
        <p:spPr>
          <a:ln/>
        </p:spPr>
        <p:txBody>
          <a:bodyPr/>
          <a:lstStyle>
            <a:lvl1pPr>
              <a:defRPr/>
            </a:lvl1pPr>
          </a:lstStyle>
          <a:p>
            <a:fld id="{CD935C11-95B5-4FC4-9548-76918AB85D59}" type="slidenum">
              <a:rPr lang="en-US" altLang="es-PR"/>
              <a:pPr/>
              <a:t>‹#›</a:t>
            </a:fld>
            <a:endParaRPr lang="en-US" altLang="es-PR" dirty="0"/>
          </a:p>
        </p:txBody>
      </p:sp>
    </p:spTree>
    <p:extLst>
      <p:ext uri="{BB962C8B-B14F-4D97-AF65-F5344CB8AC3E}">
        <p14:creationId xmlns:p14="http://schemas.microsoft.com/office/powerpoint/2010/main" val="833393097"/>
      </p:ext>
    </p:extLst>
  </p:cSld>
  <p:clrMapOvr>
    <a:masterClrMapping/>
  </p:clrMapOvr>
  <p:transition spd="med">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dirty="0"/>
          </a:p>
        </p:txBody>
      </p:sp>
      <p:sp>
        <p:nvSpPr>
          <p:cNvPr id="5"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dirty="0"/>
          </a:p>
        </p:txBody>
      </p:sp>
      <p:sp>
        <p:nvSpPr>
          <p:cNvPr id="6" name="Rectangle 13"/>
          <p:cNvSpPr>
            <a:spLocks noGrp="1" noChangeArrowheads="1"/>
          </p:cNvSpPr>
          <p:nvPr>
            <p:ph type="sldNum" sz="quarter" idx="12"/>
          </p:nvPr>
        </p:nvSpPr>
        <p:spPr>
          <a:ln/>
        </p:spPr>
        <p:txBody>
          <a:bodyPr/>
          <a:lstStyle>
            <a:lvl1pPr>
              <a:defRPr/>
            </a:lvl1pPr>
          </a:lstStyle>
          <a:p>
            <a:fld id="{344884B8-96F1-46D4-B78A-62F93605051B}" type="slidenum">
              <a:rPr lang="en-US" altLang="en-US"/>
              <a:pPr/>
              <a:t>‹#›</a:t>
            </a:fld>
            <a:endParaRPr lang="en-US" altLang="en-US" dirty="0"/>
          </a:p>
        </p:txBody>
      </p:sp>
    </p:spTree>
    <p:extLst>
      <p:ext uri="{BB962C8B-B14F-4D97-AF65-F5344CB8AC3E}">
        <p14:creationId xmlns:p14="http://schemas.microsoft.com/office/powerpoint/2010/main" val="2103061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s-P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dirty="0"/>
          </a:p>
        </p:txBody>
      </p:sp>
      <p:sp>
        <p:nvSpPr>
          <p:cNvPr id="5"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dirty="0"/>
          </a:p>
        </p:txBody>
      </p:sp>
      <p:sp>
        <p:nvSpPr>
          <p:cNvPr id="6" name="Rectangle 13"/>
          <p:cNvSpPr>
            <a:spLocks noGrp="1" noChangeArrowheads="1"/>
          </p:cNvSpPr>
          <p:nvPr>
            <p:ph type="sldNum" sz="quarter" idx="12"/>
          </p:nvPr>
        </p:nvSpPr>
        <p:spPr>
          <a:ln/>
        </p:spPr>
        <p:txBody>
          <a:bodyPr/>
          <a:lstStyle>
            <a:lvl1pPr>
              <a:defRPr/>
            </a:lvl1pPr>
          </a:lstStyle>
          <a:p>
            <a:fld id="{A07E240E-A148-4726-9DE8-92D25B5ADC50}" type="slidenum">
              <a:rPr lang="en-US" altLang="en-US"/>
              <a:pPr/>
              <a:t>‹#›</a:t>
            </a:fld>
            <a:endParaRPr lang="en-US" altLang="en-US" dirty="0"/>
          </a:p>
        </p:txBody>
      </p:sp>
    </p:spTree>
    <p:extLst>
      <p:ext uri="{BB962C8B-B14F-4D97-AF65-F5344CB8AC3E}">
        <p14:creationId xmlns:p14="http://schemas.microsoft.com/office/powerpoint/2010/main" val="528086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dirty="0"/>
          </a:p>
        </p:txBody>
      </p:sp>
      <p:sp>
        <p:nvSpPr>
          <p:cNvPr id="6"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dirty="0"/>
          </a:p>
        </p:txBody>
      </p:sp>
      <p:sp>
        <p:nvSpPr>
          <p:cNvPr id="7" name="Rectangle 13"/>
          <p:cNvSpPr>
            <a:spLocks noGrp="1" noChangeArrowheads="1"/>
          </p:cNvSpPr>
          <p:nvPr>
            <p:ph type="sldNum" sz="quarter" idx="12"/>
          </p:nvPr>
        </p:nvSpPr>
        <p:spPr>
          <a:ln/>
        </p:spPr>
        <p:txBody>
          <a:bodyPr/>
          <a:lstStyle>
            <a:lvl1pPr>
              <a:defRPr/>
            </a:lvl1pPr>
          </a:lstStyle>
          <a:p>
            <a:fld id="{CE082D86-2D7C-4CA9-A236-36951DF3EED7}" type="slidenum">
              <a:rPr lang="en-US" altLang="en-US"/>
              <a:pPr/>
              <a:t>‹#›</a:t>
            </a:fld>
            <a:endParaRPr lang="en-US" altLang="en-US" dirty="0"/>
          </a:p>
        </p:txBody>
      </p:sp>
    </p:spTree>
    <p:extLst>
      <p:ext uri="{BB962C8B-B14F-4D97-AF65-F5344CB8AC3E}">
        <p14:creationId xmlns:p14="http://schemas.microsoft.com/office/powerpoint/2010/main" val="922194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s-P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7" name="Rectangle 11"/>
          <p:cNvSpPr>
            <a:spLocks noGrp="1" noChangeArrowheads="1"/>
          </p:cNvSpPr>
          <p:nvPr>
            <p:ph type="dt" sz="half" idx="10"/>
          </p:nvPr>
        </p:nvSpPr>
        <p:spPr>
          <a:ln/>
        </p:spPr>
        <p:txBody>
          <a:bodyPr/>
          <a:lstStyle>
            <a:lvl1pPr>
              <a:defRPr/>
            </a:lvl1pPr>
          </a:lstStyle>
          <a:p>
            <a:pPr>
              <a:defRPr/>
            </a:pPr>
            <a:endParaRPr lang="en-US" dirty="0"/>
          </a:p>
        </p:txBody>
      </p:sp>
      <p:sp>
        <p:nvSpPr>
          <p:cNvPr id="8"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dirty="0"/>
          </a:p>
        </p:txBody>
      </p:sp>
      <p:sp>
        <p:nvSpPr>
          <p:cNvPr id="9" name="Rectangle 13"/>
          <p:cNvSpPr>
            <a:spLocks noGrp="1" noChangeArrowheads="1"/>
          </p:cNvSpPr>
          <p:nvPr>
            <p:ph type="sldNum" sz="quarter" idx="12"/>
          </p:nvPr>
        </p:nvSpPr>
        <p:spPr>
          <a:ln/>
        </p:spPr>
        <p:txBody>
          <a:bodyPr/>
          <a:lstStyle>
            <a:lvl1pPr>
              <a:defRPr/>
            </a:lvl1pPr>
          </a:lstStyle>
          <a:p>
            <a:fld id="{04A01290-3DE8-4E36-A1DD-AC572CA186F9}" type="slidenum">
              <a:rPr lang="en-US" altLang="en-US"/>
              <a:pPr/>
              <a:t>‹#›</a:t>
            </a:fld>
            <a:endParaRPr lang="en-US" altLang="en-US" dirty="0"/>
          </a:p>
        </p:txBody>
      </p:sp>
    </p:spTree>
    <p:extLst>
      <p:ext uri="{BB962C8B-B14F-4D97-AF65-F5344CB8AC3E}">
        <p14:creationId xmlns:p14="http://schemas.microsoft.com/office/powerpoint/2010/main" val="1760747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Rectangle 11"/>
          <p:cNvSpPr>
            <a:spLocks noGrp="1" noChangeArrowheads="1"/>
          </p:cNvSpPr>
          <p:nvPr>
            <p:ph type="dt" sz="half" idx="10"/>
          </p:nvPr>
        </p:nvSpPr>
        <p:spPr>
          <a:ln/>
        </p:spPr>
        <p:txBody>
          <a:bodyPr/>
          <a:lstStyle>
            <a:lvl1pPr>
              <a:defRPr/>
            </a:lvl1pPr>
          </a:lstStyle>
          <a:p>
            <a:pPr>
              <a:defRPr/>
            </a:pPr>
            <a:endParaRPr lang="en-US" dirty="0"/>
          </a:p>
        </p:txBody>
      </p:sp>
      <p:sp>
        <p:nvSpPr>
          <p:cNvPr id="4"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dirty="0"/>
          </a:p>
        </p:txBody>
      </p:sp>
      <p:sp>
        <p:nvSpPr>
          <p:cNvPr id="5" name="Rectangle 13"/>
          <p:cNvSpPr>
            <a:spLocks noGrp="1" noChangeArrowheads="1"/>
          </p:cNvSpPr>
          <p:nvPr>
            <p:ph type="sldNum" sz="quarter" idx="12"/>
          </p:nvPr>
        </p:nvSpPr>
        <p:spPr>
          <a:ln/>
        </p:spPr>
        <p:txBody>
          <a:bodyPr/>
          <a:lstStyle>
            <a:lvl1pPr>
              <a:defRPr/>
            </a:lvl1pPr>
          </a:lstStyle>
          <a:p>
            <a:fld id="{DA5334B3-6925-4477-9BDE-81D328B2ED03}" type="slidenum">
              <a:rPr lang="en-US" altLang="en-US"/>
              <a:pPr/>
              <a:t>‹#›</a:t>
            </a:fld>
            <a:endParaRPr lang="en-US" altLang="en-US" dirty="0"/>
          </a:p>
        </p:txBody>
      </p:sp>
    </p:spTree>
    <p:extLst>
      <p:ext uri="{BB962C8B-B14F-4D97-AF65-F5344CB8AC3E}">
        <p14:creationId xmlns:p14="http://schemas.microsoft.com/office/powerpoint/2010/main" val="4268133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dirty="0"/>
          </a:p>
        </p:txBody>
      </p:sp>
      <p:sp>
        <p:nvSpPr>
          <p:cNvPr id="3"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dirty="0"/>
          </a:p>
        </p:txBody>
      </p:sp>
      <p:sp>
        <p:nvSpPr>
          <p:cNvPr id="4" name="Rectangle 13"/>
          <p:cNvSpPr>
            <a:spLocks noGrp="1" noChangeArrowheads="1"/>
          </p:cNvSpPr>
          <p:nvPr>
            <p:ph type="sldNum" sz="quarter" idx="12"/>
          </p:nvPr>
        </p:nvSpPr>
        <p:spPr>
          <a:ln/>
        </p:spPr>
        <p:txBody>
          <a:bodyPr/>
          <a:lstStyle>
            <a:lvl1pPr>
              <a:defRPr/>
            </a:lvl1pPr>
          </a:lstStyle>
          <a:p>
            <a:fld id="{76541F79-F0CD-4E41-8ACE-1640B317C485}" type="slidenum">
              <a:rPr lang="en-US" altLang="en-US"/>
              <a:pPr/>
              <a:t>‹#›</a:t>
            </a:fld>
            <a:endParaRPr lang="en-US" altLang="en-US" dirty="0"/>
          </a:p>
        </p:txBody>
      </p:sp>
    </p:spTree>
    <p:extLst>
      <p:ext uri="{BB962C8B-B14F-4D97-AF65-F5344CB8AC3E}">
        <p14:creationId xmlns:p14="http://schemas.microsoft.com/office/powerpoint/2010/main" val="3894176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es-P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dirty="0"/>
          </a:p>
        </p:txBody>
      </p:sp>
      <p:sp>
        <p:nvSpPr>
          <p:cNvPr id="6"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dirty="0"/>
          </a:p>
        </p:txBody>
      </p:sp>
      <p:sp>
        <p:nvSpPr>
          <p:cNvPr id="7" name="Rectangle 13"/>
          <p:cNvSpPr>
            <a:spLocks noGrp="1" noChangeArrowheads="1"/>
          </p:cNvSpPr>
          <p:nvPr>
            <p:ph type="sldNum" sz="quarter" idx="12"/>
          </p:nvPr>
        </p:nvSpPr>
        <p:spPr>
          <a:ln/>
        </p:spPr>
        <p:txBody>
          <a:bodyPr/>
          <a:lstStyle>
            <a:lvl1pPr>
              <a:defRPr/>
            </a:lvl1pPr>
          </a:lstStyle>
          <a:p>
            <a:fld id="{98E67962-2E45-4868-AD4D-78E517E07375}" type="slidenum">
              <a:rPr lang="en-US" altLang="en-US"/>
              <a:pPr/>
              <a:t>‹#›</a:t>
            </a:fld>
            <a:endParaRPr lang="en-US" altLang="en-US" dirty="0"/>
          </a:p>
        </p:txBody>
      </p:sp>
    </p:spTree>
    <p:extLst>
      <p:ext uri="{BB962C8B-B14F-4D97-AF65-F5344CB8AC3E}">
        <p14:creationId xmlns:p14="http://schemas.microsoft.com/office/powerpoint/2010/main" val="1132814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es-P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endParaRPr lang="es-PR"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dirty="0"/>
          </a:p>
        </p:txBody>
      </p:sp>
      <p:sp>
        <p:nvSpPr>
          <p:cNvPr id="6"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dirty="0"/>
          </a:p>
        </p:txBody>
      </p:sp>
      <p:sp>
        <p:nvSpPr>
          <p:cNvPr id="7" name="Rectangle 13"/>
          <p:cNvSpPr>
            <a:spLocks noGrp="1" noChangeArrowheads="1"/>
          </p:cNvSpPr>
          <p:nvPr>
            <p:ph type="sldNum" sz="quarter" idx="12"/>
          </p:nvPr>
        </p:nvSpPr>
        <p:spPr>
          <a:ln/>
        </p:spPr>
        <p:txBody>
          <a:bodyPr/>
          <a:lstStyle>
            <a:lvl1pPr>
              <a:defRPr/>
            </a:lvl1pPr>
          </a:lstStyle>
          <a:p>
            <a:fld id="{35BFDC01-9B2F-4923-B99F-99C32AB0F120}" type="slidenum">
              <a:rPr lang="en-US" altLang="en-US"/>
              <a:pPr/>
              <a:t>‹#›</a:t>
            </a:fld>
            <a:endParaRPr lang="en-US" altLang="en-US" dirty="0"/>
          </a:p>
        </p:txBody>
      </p:sp>
    </p:spTree>
    <p:extLst>
      <p:ext uri="{BB962C8B-B14F-4D97-AF65-F5344CB8AC3E}">
        <p14:creationId xmlns:p14="http://schemas.microsoft.com/office/powerpoint/2010/main" val="764555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defRPr/>
            </a:pPr>
            <a:endParaRPr kumimoji="1" lang="es-PR" sz="2400" b="0" dirty="0">
              <a:cs typeface="Arial" charset="0"/>
            </a:endParaRPr>
          </a:p>
        </p:txBody>
      </p:sp>
      <p:sp>
        <p:nvSpPr>
          <p:cNvPr id="56323"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kumimoji="1" lang="es-PR" sz="2400" b="0" dirty="0">
              <a:cs typeface="Arial" charset="0"/>
            </a:endParaRPr>
          </a:p>
        </p:txBody>
      </p:sp>
      <p:sp>
        <p:nvSpPr>
          <p:cNvPr id="56324"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defRPr/>
            </a:pPr>
            <a:endParaRPr kumimoji="1" lang="es-PR" sz="2400" b="0" dirty="0">
              <a:cs typeface="Arial" charset="0"/>
            </a:endParaRPr>
          </a:p>
        </p:txBody>
      </p:sp>
      <p:sp>
        <p:nvSpPr>
          <p:cNvPr id="56325"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1" lang="es-PR" sz="2400" b="0" dirty="0">
              <a:cs typeface="Arial" charset="0"/>
            </a:endParaRPr>
          </a:p>
        </p:txBody>
      </p:sp>
      <p:sp>
        <p:nvSpPr>
          <p:cNvPr id="56326"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defRPr/>
            </a:pPr>
            <a:endParaRPr kumimoji="1" lang="es-PR" sz="2400" b="0" dirty="0">
              <a:cs typeface="Arial" charset="0"/>
            </a:endParaRPr>
          </a:p>
        </p:txBody>
      </p:sp>
      <p:sp>
        <p:nvSpPr>
          <p:cNvPr id="56327"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defRPr/>
            </a:pPr>
            <a:endParaRPr kumimoji="1" lang="es-PR" sz="2400" b="0" dirty="0">
              <a:cs typeface="Arial" charset="0"/>
            </a:endParaRPr>
          </a:p>
        </p:txBody>
      </p:sp>
      <p:sp>
        <p:nvSpPr>
          <p:cNvPr id="56328"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kumimoji="1" lang="es-PR" sz="2400" b="0" dirty="0">
              <a:cs typeface="Arial" charset="0"/>
            </a:endParaRPr>
          </a:p>
        </p:txBody>
      </p:sp>
      <p:sp>
        <p:nvSpPr>
          <p:cNvPr id="1033" name="Rectangle 9"/>
          <p:cNvSpPr>
            <a:spLocks noGrp="1" noChangeArrowheads="1"/>
          </p:cNvSpPr>
          <p:nvPr>
            <p:ph type="title"/>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6331"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b="0">
                <a:cs typeface="Arial" charset="0"/>
              </a:defRPr>
            </a:lvl1pPr>
          </a:lstStyle>
          <a:p>
            <a:pPr>
              <a:defRPr/>
            </a:pPr>
            <a:endParaRPr lang="en-US" dirty="0"/>
          </a:p>
        </p:txBody>
      </p:sp>
      <p:sp>
        <p:nvSpPr>
          <p:cNvPr id="5633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b="0">
                <a:cs typeface="Arial" charset="0"/>
              </a:defRPr>
            </a:lvl1pPr>
          </a:lstStyle>
          <a:p>
            <a:pPr>
              <a:defRPr/>
            </a:pPr>
            <a:r>
              <a:rPr lang="it-IT"/>
              <a:t>Iglesia Bíblica Bautista www.iglesiabiblicabautista.org</a:t>
            </a:r>
            <a:endParaRPr lang="en-US" dirty="0"/>
          </a:p>
        </p:txBody>
      </p:sp>
      <p:sp>
        <p:nvSpPr>
          <p:cNvPr id="56333"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b="0"/>
            </a:lvl1pPr>
          </a:lstStyle>
          <a:p>
            <a:fld id="{5D95F1A4-16A5-46DF-A2B1-2AC7E8E49435}" type="slidenum">
              <a:rPr lang="en-US" altLang="en-US"/>
              <a:pPr/>
              <a:t>‹#›</a:t>
            </a:fld>
            <a:endParaRPr lang="en-US" altLang="en-US" dirty="0"/>
          </a:p>
        </p:txBody>
      </p:sp>
    </p:spTree>
  </p:cSld>
  <p:clrMap bg1="lt1" tx1="dk1" bg2="lt2" tx2="dk2" accent1="accent1" accent2="accent2" accent3="accent3" accent4="accent4" accent5="accent5" accent6="accent6" hlink="hlink" folHlink="folHlink"/>
  <p:sldLayoutIdLst>
    <p:sldLayoutId id="2147483750"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51" r:id="rId13"/>
  </p:sldLayoutIdLst>
  <p:hf sldNum="0" hdr="0" ftr="0" dt="0"/>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Tahoma" pitchFamily="34" charset="0"/>
          <a:cs typeface="Arial" charset="0"/>
        </a:defRPr>
      </a:lvl2pPr>
      <a:lvl3pPr algn="l" rtl="0" eaLnBrk="1" fontAlgn="base" hangingPunct="1">
        <a:spcBef>
          <a:spcPct val="0"/>
        </a:spcBef>
        <a:spcAft>
          <a:spcPct val="0"/>
        </a:spcAft>
        <a:defRPr sz="4400">
          <a:solidFill>
            <a:schemeClr val="tx2"/>
          </a:solidFill>
          <a:latin typeface="Tahoma" pitchFamily="34" charset="0"/>
          <a:cs typeface="Arial" charset="0"/>
        </a:defRPr>
      </a:lvl3pPr>
      <a:lvl4pPr algn="l" rtl="0" eaLnBrk="1" fontAlgn="base" hangingPunct="1">
        <a:spcBef>
          <a:spcPct val="0"/>
        </a:spcBef>
        <a:spcAft>
          <a:spcPct val="0"/>
        </a:spcAft>
        <a:defRPr sz="4400">
          <a:solidFill>
            <a:schemeClr val="tx2"/>
          </a:solidFill>
          <a:latin typeface="Tahoma" pitchFamily="34" charset="0"/>
          <a:cs typeface="Arial" charset="0"/>
        </a:defRPr>
      </a:lvl4pPr>
      <a:lvl5pPr algn="l" rtl="0" eaLnBrk="1" fontAlgn="base" hangingPunct="1">
        <a:spcBef>
          <a:spcPct val="0"/>
        </a:spcBef>
        <a:spcAft>
          <a:spcPct val="0"/>
        </a:spcAft>
        <a:defRPr sz="4400">
          <a:solidFill>
            <a:schemeClr val="tx2"/>
          </a:solidFill>
          <a:latin typeface="Tahoma" pitchFamily="34" charset="0"/>
          <a:cs typeface="Arial" charset="0"/>
        </a:defRPr>
      </a:lvl5pPr>
      <a:lvl6pPr marL="457200" algn="l" rtl="0" eaLnBrk="1" fontAlgn="base" hangingPunct="1">
        <a:spcBef>
          <a:spcPct val="0"/>
        </a:spcBef>
        <a:spcAft>
          <a:spcPct val="0"/>
        </a:spcAft>
        <a:defRPr sz="4400">
          <a:solidFill>
            <a:schemeClr val="tx2"/>
          </a:solidFill>
          <a:latin typeface="Tahoma" pitchFamily="34" charset="0"/>
          <a:cs typeface="Arial" charset="0"/>
        </a:defRPr>
      </a:lvl6pPr>
      <a:lvl7pPr marL="914400" algn="l" rtl="0" eaLnBrk="1" fontAlgn="base" hangingPunct="1">
        <a:spcBef>
          <a:spcPct val="0"/>
        </a:spcBef>
        <a:spcAft>
          <a:spcPct val="0"/>
        </a:spcAft>
        <a:defRPr sz="4400">
          <a:solidFill>
            <a:schemeClr val="tx2"/>
          </a:solidFill>
          <a:latin typeface="Tahoma" pitchFamily="34" charset="0"/>
          <a:cs typeface="Arial" charset="0"/>
        </a:defRPr>
      </a:lvl7pPr>
      <a:lvl8pPr marL="1371600" algn="l" rtl="0" eaLnBrk="1" fontAlgn="base" hangingPunct="1">
        <a:spcBef>
          <a:spcPct val="0"/>
        </a:spcBef>
        <a:spcAft>
          <a:spcPct val="0"/>
        </a:spcAft>
        <a:defRPr sz="4400">
          <a:solidFill>
            <a:schemeClr val="tx2"/>
          </a:solidFill>
          <a:latin typeface="Tahoma" pitchFamily="34" charset="0"/>
          <a:cs typeface="Arial" charset="0"/>
        </a:defRPr>
      </a:lvl8pPr>
      <a:lvl9pPr marL="1828800" algn="l" rtl="0" eaLnBrk="1" fontAlgn="base" hangingPunct="1">
        <a:spcBef>
          <a:spcPct val="0"/>
        </a:spcBef>
        <a:spcAft>
          <a:spcPct val="0"/>
        </a:spcAft>
        <a:defRPr sz="4400">
          <a:solidFill>
            <a:schemeClr val="tx2"/>
          </a:solidFill>
          <a:latin typeface="Tahoma" pitchFamily="34" charset="0"/>
          <a:cs typeface="Arial" charset="0"/>
        </a:defRPr>
      </a:lvl9pPr>
    </p:titleStyle>
    <p:bodyStyle>
      <a:lvl1pPr marL="342900" indent="-342900" algn="l" rtl="0" eaLnBrk="1" fontAlgn="base" hangingPunct="1">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cs typeface="+mn-cs"/>
        </a:defRPr>
      </a:lvl2pPr>
      <a:lvl3pPr marL="1143000" indent="-228600" algn="l" rtl="0" eaLnBrk="1" fontAlgn="base" hangingPunct="1">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cs typeface="+mn-cs"/>
        </a:defRPr>
      </a:lvl3pPr>
      <a:lvl4pPr marL="1600200" indent="-228600" algn="l" rtl="0" eaLnBrk="1" fontAlgn="base" hangingPunct="1">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cs typeface="+mn-cs"/>
        </a:defRPr>
      </a:lvl4pPr>
      <a:lvl5pPr marL="2057400" indent="-228600" algn="l" rtl="0" eaLnBrk="1" fontAlgn="base" hangingPunct="1">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cs typeface="+mn-cs"/>
        </a:defRPr>
      </a:lvl5pPr>
      <a:lvl6pPr marL="25146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ref.ly/logosres/ndbunilit;ref=Page.p_65;off=2262;ctx=cuyo_uso_lo_decid$C3$ADa_~Jehov$C3$A1,_si_no_ordena" TargetMode="External"/><Relationship Id="rId2" Type="http://schemas.openxmlformats.org/officeDocument/2006/relationships/hyperlink" Target="https://ref.ly/logosres/nbdspnsh;hw=Cuerno" TargetMode="External"/><Relationship Id="rId1" Type="http://schemas.openxmlformats.org/officeDocument/2006/relationships/slideLayout" Target="../slideLayouts/slideLayout2.xml"/><Relationship Id="rId4" Type="http://schemas.openxmlformats.org/officeDocument/2006/relationships/hyperlink" Target="http://distantshores.org/resources/illustrations/sweet-publishing/joshua"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iglesiabiblicabautista.org/" TargetMode="External"/><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2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http://media1.santabanta.com/full1/Outdoors/Sunrise/sunrise-63a.jpg"/>
          <p:cNvPicPr>
            <a:picLocks noChangeAspect="1" noChangeArrowheads="1"/>
          </p:cNvPicPr>
          <p:nvPr/>
        </p:nvPicPr>
        <p:blipFill rotWithShape="1">
          <a:blip r:embed="rId2">
            <a:extLst>
              <a:ext uri="{28A0092B-C50C-407E-A947-70E740481C1C}">
                <a14:useLocalDpi xmlns:a14="http://schemas.microsoft.com/office/drawing/2010/main" val="0"/>
              </a:ext>
            </a:extLst>
          </a:blip>
          <a:srcRect l="7175" t="5573" r="6731" b="8333"/>
          <a:stretch/>
        </p:blipFill>
        <p:spPr bwMode="auto">
          <a:xfrm>
            <a:off x="2875" y="-635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077" name="Text Box 5"/>
          <p:cNvSpPr txBox="1">
            <a:spLocks noChangeArrowheads="1"/>
          </p:cNvSpPr>
          <p:nvPr/>
        </p:nvSpPr>
        <p:spPr bwMode="auto">
          <a:xfrm>
            <a:off x="0" y="6210300"/>
            <a:ext cx="2895600" cy="641350"/>
          </a:xfrm>
          <a:prstGeom prst="rect">
            <a:avLst/>
          </a:prstGeom>
          <a:noFill/>
          <a:ln w="9525">
            <a:noFill/>
            <a:miter lim="800000"/>
            <a:headEnd/>
            <a:tailEnd/>
          </a:ln>
          <a:effectLst/>
        </p:spPr>
        <p:txBody>
          <a:bodyPr>
            <a:spAutoFit/>
          </a:bodyPr>
          <a:lstStyle/>
          <a:p>
            <a:pPr algn="ctr">
              <a:spcBef>
                <a:spcPct val="50000"/>
              </a:spcBef>
              <a:defRPr/>
            </a:pPr>
            <a:r>
              <a:rPr lang="es-PR" b="0" dirty="0">
                <a:effectLst>
                  <a:outerShdw blurRad="38100" dist="38100" dir="2700000" algn="tl">
                    <a:srgbClr val="C0C0C0"/>
                  </a:outerShdw>
                </a:effectLst>
                <a:latin typeface="Arial" charset="0"/>
                <a:cs typeface="Arial" charset="0"/>
              </a:rPr>
              <a:t>Iglesia Bíblica Bautista de Aguadilla</a:t>
            </a:r>
          </a:p>
        </p:txBody>
      </p:sp>
      <p:pic>
        <p:nvPicPr>
          <p:cNvPr id="3078" name="Picture 6" descr="jesus_fish_lg_cl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6515100"/>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5791200" y="6491288"/>
            <a:ext cx="3352800" cy="366712"/>
          </a:xfrm>
          <a:prstGeom prst="rect">
            <a:avLst/>
          </a:prstGeom>
          <a:noFill/>
          <a:ln w="9525">
            <a:noFill/>
            <a:miter lim="800000"/>
            <a:headEnd/>
            <a:tailEnd/>
          </a:ln>
          <a:effectLst/>
        </p:spPr>
        <p:txBody>
          <a:bodyPr>
            <a:spAutoFit/>
          </a:bodyPr>
          <a:lstStyle/>
          <a:p>
            <a:pPr>
              <a:spcBef>
                <a:spcPct val="50000"/>
              </a:spcBef>
              <a:defRPr/>
            </a:pPr>
            <a:r>
              <a:rPr lang="es-PR" b="0" i="1" dirty="0">
                <a:effectLst>
                  <a:outerShdw blurRad="38100" dist="38100" dir="2700000" algn="tl">
                    <a:srgbClr val="C0C0C0"/>
                  </a:outerShdw>
                </a:effectLst>
                <a:latin typeface="Arial" charset="0"/>
                <a:cs typeface="Arial" charset="0"/>
              </a:rPr>
              <a:t>La Biblia Libro por Libro, CBP</a:t>
            </a:r>
            <a:r>
              <a:rPr lang="en-US" b="0" i="1" baseline="30000" dirty="0">
                <a:effectLst>
                  <a:outerShdw blurRad="38100" dist="38100" dir="2700000" algn="tl">
                    <a:srgbClr val="C0C0C0"/>
                  </a:outerShdw>
                </a:effectLst>
                <a:latin typeface="Arial" charset="0"/>
                <a:cs typeface="Arial" charset="0"/>
              </a:rPr>
              <a:t>®</a:t>
            </a:r>
            <a:endParaRPr lang="en-US" b="0" dirty="0">
              <a:effectLst>
                <a:outerShdw blurRad="38100" dist="38100" dir="2700000" algn="tl">
                  <a:srgbClr val="C0C0C0"/>
                </a:outerShdw>
              </a:effectLst>
              <a:latin typeface="Arial" charset="0"/>
              <a:cs typeface="Arial" charset="0"/>
            </a:endParaRPr>
          </a:p>
        </p:txBody>
      </p:sp>
      <p:sp>
        <p:nvSpPr>
          <p:cNvPr id="9" name="Rectangle 4"/>
          <p:cNvSpPr>
            <a:spLocks noGrp="1" noChangeArrowheads="1"/>
          </p:cNvSpPr>
          <p:nvPr>
            <p:ph type="ctrTitle" idx="4294967295"/>
          </p:nvPr>
        </p:nvSpPr>
        <p:spPr>
          <a:xfrm>
            <a:off x="685800" y="762000"/>
            <a:ext cx="7772400" cy="1219200"/>
          </a:xfrm>
          <a:solidFill>
            <a:srgbClr val="333399">
              <a:alpha val="39999"/>
            </a:srgbClr>
          </a:solidFill>
        </p:spPr>
        <p:txBody>
          <a:bodyPr anchor="ctr" anchorCtr="1"/>
          <a:lstStyle/>
          <a:p>
            <a:pPr algn="ctr"/>
            <a:r>
              <a:rPr lang="es-PR" altLang="en-US" sz="3600" dirty="0">
                <a:solidFill>
                  <a:schemeClr val="bg1"/>
                </a:solidFill>
                <a:effectLst>
                  <a:outerShdw blurRad="38100" dist="38100" dir="2700000" algn="tl">
                    <a:srgbClr val="000000"/>
                  </a:outerShdw>
                </a:effectLst>
                <a:latin typeface="+mn-lt"/>
                <a:ea typeface="+mn-ea"/>
                <a:cs typeface="+mn-cs"/>
              </a:rPr>
              <a:t>Unidad 4: Dios guía a Israel a la tierra prometida</a:t>
            </a:r>
            <a:endParaRPr lang="en-US" altLang="en-US" sz="3600" dirty="0">
              <a:solidFill>
                <a:schemeClr val="bg1"/>
              </a:solidFill>
              <a:effectLst>
                <a:outerShdw blurRad="38100" dist="38100" dir="2700000" algn="tl">
                  <a:srgbClr val="000000"/>
                </a:outerShdw>
              </a:effectLst>
              <a:latin typeface="+mn-lt"/>
              <a:ea typeface="+mn-ea"/>
              <a:cs typeface="+mn-cs"/>
            </a:endParaRPr>
          </a:p>
        </p:txBody>
      </p:sp>
      <p:sp>
        <p:nvSpPr>
          <p:cNvPr id="12" name="Rectangle 5"/>
          <p:cNvSpPr>
            <a:spLocks noGrp="1" noChangeArrowheads="1"/>
          </p:cNvSpPr>
          <p:nvPr>
            <p:ph type="subTitle" idx="4294967295"/>
          </p:nvPr>
        </p:nvSpPr>
        <p:spPr>
          <a:xfrm>
            <a:off x="1066800" y="3200400"/>
            <a:ext cx="6705600" cy="2536166"/>
          </a:xfrm>
          <a:solidFill>
            <a:srgbClr val="333399">
              <a:alpha val="39999"/>
            </a:srgbClr>
          </a:solidFill>
        </p:spPr>
        <p:txBody>
          <a:bodyPr/>
          <a:lstStyle/>
          <a:p>
            <a:pPr marL="0" indent="0" algn="ctr">
              <a:buFont typeface="Wingdings" panose="05000000000000000000" pitchFamily="2" charset="2"/>
              <a:buNone/>
              <a:defRPr/>
            </a:pPr>
            <a:r>
              <a:rPr lang="es-PR" sz="3600" dirty="0">
                <a:solidFill>
                  <a:schemeClr val="bg1"/>
                </a:solidFill>
                <a:effectLst>
                  <a:outerShdw blurRad="38100" dist="38100" dir="2700000" algn="tl">
                    <a:srgbClr val="000000"/>
                  </a:outerShdw>
                </a:effectLst>
              </a:rPr>
              <a:t>Estudio 16: Éxito Y Fracaso en Jericó</a:t>
            </a:r>
          </a:p>
          <a:p>
            <a:pPr marL="0" indent="0" algn="ctr">
              <a:buFont typeface="Wingdings" panose="05000000000000000000" pitchFamily="2" charset="2"/>
              <a:buNone/>
              <a:defRPr/>
            </a:pPr>
            <a:r>
              <a:rPr lang="en-US" sz="3600" dirty="0">
                <a:solidFill>
                  <a:schemeClr val="bg1"/>
                </a:solidFill>
                <a:effectLst>
                  <a:outerShdw blurRad="38100" dist="38100" dir="2700000" algn="tl">
                    <a:srgbClr val="000000"/>
                  </a:outerShdw>
                </a:effectLst>
              </a:rPr>
              <a:t>Josue 6:1 – 7:26</a:t>
            </a:r>
            <a:endParaRPr lang="es-PR" sz="3600" dirty="0">
              <a:solidFill>
                <a:schemeClr val="bg1"/>
              </a:solidFill>
              <a:effectLst>
                <a:outerShdw blurRad="38100" dist="38100" dir="2700000" algn="tl">
                  <a:srgbClr val="000000"/>
                </a:outerShdw>
              </a:effectLst>
            </a:endParaRPr>
          </a:p>
          <a:p>
            <a:pPr marL="0" indent="0" algn="ctr">
              <a:buFont typeface="Wingdings" panose="05000000000000000000" pitchFamily="2" charset="2"/>
              <a:buNone/>
              <a:defRPr/>
            </a:pPr>
            <a:r>
              <a:rPr lang="es-PR" sz="3600" dirty="0">
                <a:solidFill>
                  <a:schemeClr val="bg1"/>
                </a:solidFill>
                <a:effectLst>
                  <a:outerShdw blurRad="38100" dist="38100" dir="2700000" algn="tl">
                    <a:srgbClr val="000000"/>
                  </a:outerShdw>
                </a:effectLst>
              </a:rPr>
              <a:t>2 de mayo de 2017</a:t>
            </a:r>
          </a:p>
        </p:txBody>
      </p:sp>
    </p:spTree>
    <p:extLst>
      <p:ext uri="{BB962C8B-B14F-4D97-AF65-F5344CB8AC3E}">
        <p14:creationId xmlns:p14="http://schemas.microsoft.com/office/powerpoint/2010/main" val="21569297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fade">
                                      <p:cBhvr>
                                        <p:cTn id="7" dur="2000"/>
                                        <p:tgtEl>
                                          <p:spTgt spid="30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7"/>
                                        </p:tgtEl>
                                        <p:attrNameLst>
                                          <p:attrName>style.visibility</p:attrName>
                                        </p:attrNameLst>
                                      </p:cBhvr>
                                      <p:to>
                                        <p:strVal val="visible"/>
                                      </p:to>
                                    </p:set>
                                    <p:animEffect transition="in" filter="fade">
                                      <p:cBhvr>
                                        <p:cTn id="10" dur="2000"/>
                                        <p:tgtEl>
                                          <p:spTgt spid="307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79"/>
                                        </p:tgtEl>
                                        <p:attrNameLst>
                                          <p:attrName>style.visibility</p:attrName>
                                        </p:attrNameLst>
                                      </p:cBhvr>
                                      <p:to>
                                        <p:strVal val="visible"/>
                                      </p:to>
                                    </p:set>
                                    <p:animEffect transition="in" filter="fade">
                                      <p:cBhvr>
                                        <p:cTn id="13" dur="2000"/>
                                        <p:tgtEl>
                                          <p:spTgt spid="307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2000"/>
                                        <p:tgtEl>
                                          <p:spTgt spid="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bg/>
                                          </p:spTgt>
                                        </p:tgtEl>
                                        <p:attrNameLst>
                                          <p:attrName>style.visibility</p:attrName>
                                        </p:attrNameLst>
                                      </p:cBhvr>
                                      <p:to>
                                        <p:strVal val="visible"/>
                                      </p:to>
                                    </p:set>
                                    <p:animEffect transition="in" filter="fade">
                                      <p:cBhvr>
                                        <p:cTn id="19" dur="2000"/>
                                        <p:tgtEl>
                                          <p:spTgt spid="12">
                                            <p:bg/>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fade">
                                      <p:cBhvr>
                                        <p:cTn id="22" dur="2000"/>
                                        <p:tgtEl>
                                          <p:spTgt spid="1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xEl>
                                              <p:pRg st="1" end="1"/>
                                            </p:txEl>
                                          </p:spTgt>
                                        </p:tgtEl>
                                        <p:attrNameLst>
                                          <p:attrName>style.visibility</p:attrName>
                                        </p:attrNameLst>
                                      </p:cBhvr>
                                      <p:to>
                                        <p:strVal val="visible"/>
                                      </p:to>
                                    </p:set>
                                    <p:animEffect transition="in" filter="fade">
                                      <p:cBhvr>
                                        <p:cTn id="27" dur="2000"/>
                                        <p:tgtEl>
                                          <p:spTgt spid="12">
                                            <p:txEl>
                                              <p:pRg st="1" end="1"/>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txEl>
                                              <p:pRg st="2" end="2"/>
                                            </p:txEl>
                                          </p:spTgt>
                                        </p:tgtEl>
                                        <p:attrNameLst>
                                          <p:attrName>style.visibility</p:attrName>
                                        </p:attrNameLst>
                                      </p:cBhvr>
                                      <p:to>
                                        <p:strVal val="visible"/>
                                      </p:to>
                                    </p:set>
                                    <p:animEffect transition="in" filter="fade">
                                      <p:cBhvr>
                                        <p:cTn id="30" dur="20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7" grpId="0"/>
      <p:bldP spid="3079" grpId="0"/>
      <p:bldP spid="9" grpId="0" animBg="1"/>
      <p:bldP spid="12"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question%10ma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3513"/>
            <a:ext cx="9144000" cy="653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30" name="Rectangle 2"/>
          <p:cNvSpPr>
            <a:spLocks noGrp="1" noChangeArrowheads="1"/>
          </p:cNvSpPr>
          <p:nvPr>
            <p:ph type="title"/>
          </p:nvPr>
        </p:nvSpPr>
        <p:spPr>
          <a:xfrm>
            <a:off x="533400" y="685800"/>
            <a:ext cx="4411663" cy="990600"/>
          </a:xfrm>
          <a:solidFill>
            <a:schemeClr val="bg1">
              <a:alpha val="50195"/>
            </a:schemeClr>
          </a:solidFill>
        </p:spPr>
        <p:txBody>
          <a:bodyPr/>
          <a:lstStyle/>
          <a:p>
            <a:r>
              <a:rPr lang="es-PR" altLang="es-PR"/>
              <a:t>Para Considerar</a:t>
            </a:r>
          </a:p>
        </p:txBody>
      </p:sp>
      <p:sp>
        <p:nvSpPr>
          <p:cNvPr id="227331" name="Rectangle 3"/>
          <p:cNvSpPr>
            <a:spLocks noGrp="1" noChangeArrowheads="1"/>
          </p:cNvSpPr>
          <p:nvPr>
            <p:ph type="body" idx="1"/>
          </p:nvPr>
        </p:nvSpPr>
        <p:spPr>
          <a:xfrm>
            <a:off x="3998913" y="2362200"/>
            <a:ext cx="4840287" cy="3240088"/>
          </a:xfrm>
        </p:spPr>
        <p:txBody>
          <a:bodyPr/>
          <a:lstStyle/>
          <a:p>
            <a:r>
              <a:rPr lang="es-PR" altLang="es-PR" dirty="0"/>
              <a:t>¿Qué estrategia utilizo Dios para tomar a Jericó? </a:t>
            </a:r>
          </a:p>
        </p:txBody>
      </p:sp>
    </p:spTree>
    <p:extLst>
      <p:ext uri="{BB962C8B-B14F-4D97-AF65-F5344CB8AC3E}">
        <p14:creationId xmlns:p14="http://schemas.microsoft.com/office/powerpoint/2010/main" val="25248181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7330"/>
                                        </p:tgtEl>
                                        <p:attrNameLst>
                                          <p:attrName>style.visibility</p:attrName>
                                        </p:attrNameLst>
                                      </p:cBhvr>
                                      <p:to>
                                        <p:strVal val="visible"/>
                                      </p:to>
                                    </p:set>
                                    <p:animEffect transition="in" filter="fade">
                                      <p:cBhvr>
                                        <p:cTn id="7" dur="2000"/>
                                        <p:tgtEl>
                                          <p:spTgt spid="22733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27331">
                                            <p:txEl>
                                              <p:pRg st="0" end="0"/>
                                            </p:txEl>
                                          </p:spTgt>
                                        </p:tgtEl>
                                        <p:attrNameLst>
                                          <p:attrName>style.visibility</p:attrName>
                                        </p:attrNameLst>
                                      </p:cBhvr>
                                      <p:to>
                                        <p:strVal val="visible"/>
                                      </p:to>
                                    </p:set>
                                    <p:animEffect transition="in" filter="fade">
                                      <p:cBhvr>
                                        <p:cTn id="11" dur="2000"/>
                                        <p:tgtEl>
                                          <p:spTgt spid="2273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0" grpId="0" animBg="1"/>
      <p:bldP spid="22733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question%10ma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3513"/>
            <a:ext cx="9144000" cy="653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30" name="Rectangle 2"/>
          <p:cNvSpPr>
            <a:spLocks noGrp="1" noChangeArrowheads="1"/>
          </p:cNvSpPr>
          <p:nvPr>
            <p:ph type="title"/>
          </p:nvPr>
        </p:nvSpPr>
        <p:spPr>
          <a:xfrm>
            <a:off x="533400" y="685800"/>
            <a:ext cx="4411663" cy="990600"/>
          </a:xfrm>
          <a:solidFill>
            <a:schemeClr val="bg1">
              <a:alpha val="50195"/>
            </a:schemeClr>
          </a:solidFill>
        </p:spPr>
        <p:txBody>
          <a:bodyPr/>
          <a:lstStyle/>
          <a:p>
            <a:r>
              <a:rPr lang="es-PR" altLang="es-PR"/>
              <a:t>Para Considerar</a:t>
            </a:r>
          </a:p>
        </p:txBody>
      </p:sp>
      <p:sp>
        <p:nvSpPr>
          <p:cNvPr id="227331" name="Rectangle 3"/>
          <p:cNvSpPr>
            <a:spLocks noGrp="1" noChangeArrowheads="1"/>
          </p:cNvSpPr>
          <p:nvPr>
            <p:ph type="body" idx="1"/>
          </p:nvPr>
        </p:nvSpPr>
        <p:spPr>
          <a:xfrm>
            <a:off x="3998913" y="2362200"/>
            <a:ext cx="4840287" cy="3240088"/>
          </a:xfrm>
        </p:spPr>
        <p:txBody>
          <a:bodyPr/>
          <a:lstStyle/>
          <a:p>
            <a:r>
              <a:rPr lang="es-PR" altLang="es-PR" dirty="0"/>
              <a:t>¿Qué efecto tendría el plan de Dios en los habitantes de Jericó? </a:t>
            </a:r>
          </a:p>
        </p:txBody>
      </p:sp>
    </p:spTree>
    <p:extLst>
      <p:ext uri="{BB962C8B-B14F-4D97-AF65-F5344CB8AC3E}">
        <p14:creationId xmlns:p14="http://schemas.microsoft.com/office/powerpoint/2010/main" val="16863623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7330"/>
                                        </p:tgtEl>
                                        <p:attrNameLst>
                                          <p:attrName>style.visibility</p:attrName>
                                        </p:attrNameLst>
                                      </p:cBhvr>
                                      <p:to>
                                        <p:strVal val="visible"/>
                                      </p:to>
                                    </p:set>
                                    <p:animEffect transition="in" filter="fade">
                                      <p:cBhvr>
                                        <p:cTn id="7" dur="2000"/>
                                        <p:tgtEl>
                                          <p:spTgt spid="22733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27331">
                                            <p:txEl>
                                              <p:pRg st="0" end="0"/>
                                            </p:txEl>
                                          </p:spTgt>
                                        </p:tgtEl>
                                        <p:attrNameLst>
                                          <p:attrName>style.visibility</p:attrName>
                                        </p:attrNameLst>
                                      </p:cBhvr>
                                      <p:to>
                                        <p:strVal val="visible"/>
                                      </p:to>
                                    </p:set>
                                    <p:animEffect transition="in" filter="fade">
                                      <p:cBhvr>
                                        <p:cTn id="11" dur="2000"/>
                                        <p:tgtEl>
                                          <p:spTgt spid="2273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0" grpId="0" animBg="1"/>
      <p:bldP spid="22733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question%10ma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3513"/>
            <a:ext cx="9144000" cy="653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30" name="Rectangle 2"/>
          <p:cNvSpPr>
            <a:spLocks noGrp="1" noChangeArrowheads="1"/>
          </p:cNvSpPr>
          <p:nvPr>
            <p:ph type="title"/>
          </p:nvPr>
        </p:nvSpPr>
        <p:spPr>
          <a:xfrm>
            <a:off x="533400" y="685800"/>
            <a:ext cx="4411663" cy="990600"/>
          </a:xfrm>
          <a:solidFill>
            <a:schemeClr val="bg1">
              <a:alpha val="50195"/>
            </a:schemeClr>
          </a:solidFill>
        </p:spPr>
        <p:txBody>
          <a:bodyPr/>
          <a:lstStyle/>
          <a:p>
            <a:r>
              <a:rPr lang="es-PR" altLang="es-PR"/>
              <a:t>Para Considerar</a:t>
            </a:r>
          </a:p>
        </p:txBody>
      </p:sp>
      <p:sp>
        <p:nvSpPr>
          <p:cNvPr id="227331" name="Rectangle 3"/>
          <p:cNvSpPr>
            <a:spLocks noGrp="1" noChangeArrowheads="1"/>
          </p:cNvSpPr>
          <p:nvPr>
            <p:ph type="body" idx="1"/>
          </p:nvPr>
        </p:nvSpPr>
        <p:spPr>
          <a:xfrm>
            <a:off x="3998913" y="2362200"/>
            <a:ext cx="4840287" cy="3240088"/>
          </a:xfrm>
        </p:spPr>
        <p:txBody>
          <a:bodyPr/>
          <a:lstStyle/>
          <a:p>
            <a:r>
              <a:rPr lang="es-PR" altLang="es-PR" dirty="0"/>
              <a:t>¿ Cuál es la importancia de lo detallado de las instrucciones de parte de Dios? </a:t>
            </a:r>
          </a:p>
        </p:txBody>
      </p:sp>
    </p:spTree>
    <p:extLst>
      <p:ext uri="{BB962C8B-B14F-4D97-AF65-F5344CB8AC3E}">
        <p14:creationId xmlns:p14="http://schemas.microsoft.com/office/powerpoint/2010/main" val="28111529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7330"/>
                                        </p:tgtEl>
                                        <p:attrNameLst>
                                          <p:attrName>style.visibility</p:attrName>
                                        </p:attrNameLst>
                                      </p:cBhvr>
                                      <p:to>
                                        <p:strVal val="visible"/>
                                      </p:to>
                                    </p:set>
                                    <p:animEffect transition="in" filter="fade">
                                      <p:cBhvr>
                                        <p:cTn id="7" dur="2000"/>
                                        <p:tgtEl>
                                          <p:spTgt spid="227330"/>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27331">
                                            <p:txEl>
                                              <p:pRg st="0" end="0"/>
                                            </p:txEl>
                                          </p:spTgt>
                                        </p:tgtEl>
                                        <p:attrNameLst>
                                          <p:attrName>style.visibility</p:attrName>
                                        </p:attrNameLst>
                                      </p:cBhvr>
                                      <p:to>
                                        <p:strVal val="visible"/>
                                      </p:to>
                                    </p:set>
                                    <p:animEffect transition="in" filter="fade">
                                      <p:cBhvr>
                                        <p:cTn id="11" dur="2000"/>
                                        <p:tgtEl>
                                          <p:spTgt spid="2273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0" grpId="0" animBg="1"/>
      <p:bldP spid="22733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PR" altLang="es-PR" dirty="0"/>
              <a:t>La Destrucción de Jericó </a:t>
            </a:r>
            <a:br>
              <a:rPr lang="es-PR" altLang="es-PR" dirty="0"/>
            </a:br>
            <a:r>
              <a:rPr lang="es-PR" altLang="es-PR" dirty="0"/>
              <a:t>(</a:t>
            </a:r>
            <a:r>
              <a:rPr lang="es-PR" altLang="es-PR" dirty="0">
                <a:solidFill>
                  <a:srgbClr val="FF0000"/>
                </a:solidFill>
              </a:rPr>
              <a:t>Josué 6:15-20</a:t>
            </a:r>
            <a:r>
              <a:rPr lang="es-PR" altLang="es-PR" dirty="0"/>
              <a:t>)</a:t>
            </a:r>
            <a:endParaRPr lang="es-PR" dirty="0"/>
          </a:p>
        </p:txBody>
      </p:sp>
      <p:sp>
        <p:nvSpPr>
          <p:cNvPr id="10" name="TextBox 9"/>
          <p:cNvSpPr txBox="1"/>
          <p:nvPr/>
        </p:nvSpPr>
        <p:spPr>
          <a:xfrm>
            <a:off x="345057" y="2046373"/>
            <a:ext cx="8445260" cy="3490186"/>
          </a:xfrm>
          <a:prstGeom prst="rect">
            <a:avLst/>
          </a:prstGeom>
          <a:noFill/>
        </p:spPr>
        <p:txBody>
          <a:bodyPr vert="horz" wrap="square" rtlCol="0">
            <a:spAutoFit/>
          </a:bodyPr>
          <a:lstStyle/>
          <a:p>
            <a:pPr marL="0" marR="0">
              <a:lnSpc>
                <a:spcPct val="115000"/>
              </a:lnSpc>
              <a:spcBef>
                <a:spcPts val="0"/>
              </a:spcBef>
              <a:spcAft>
                <a:spcPts val="1000"/>
              </a:spcAft>
            </a:pPr>
            <a:r>
              <a:rPr lang="es-PR" sz="2400" b="0" i="1" dirty="0">
                <a:latin typeface="Calibri" panose="020F0502020204030204" pitchFamily="34" charset="0"/>
              </a:rPr>
              <a:t>“Al séptimo día se levantaron al despuntar el alba, y dieron vuelta a la ciudad de la misma manera siete veces; solamente este día dieron vuelta alrededor de ella siete veces. Y cuando los sacerdotes tocaron las bocinas la séptima vez, Josué dijo al pueblo: Gritad, porque Jehová os ha entregado la ciudad. Y será la ciudad anatema a Jehová, con todas las cosas que están en ella; solamente Rahab la ramera vivirá, con todos los que estén en casa con ella, por cuanto escondió a los mensajeros que enviamos…</a:t>
            </a:r>
          </a:p>
        </p:txBody>
      </p:sp>
      <p:pic>
        <p:nvPicPr>
          <p:cNvPr id="4" name="Picture 2" descr="http://distantshores.org/images/rg/06/06_Jo_05_04_R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5064" y="396716"/>
            <a:ext cx="1438910" cy="1097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404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PR" altLang="es-PR" dirty="0"/>
              <a:t>La Destrucción de Jericó </a:t>
            </a:r>
            <a:br>
              <a:rPr lang="es-PR" altLang="es-PR" dirty="0"/>
            </a:br>
            <a:r>
              <a:rPr lang="es-PR" altLang="es-PR" dirty="0"/>
              <a:t>(</a:t>
            </a:r>
            <a:r>
              <a:rPr lang="es-PR" altLang="es-PR" dirty="0">
                <a:solidFill>
                  <a:srgbClr val="FF0000"/>
                </a:solidFill>
              </a:rPr>
              <a:t>Josué 6:15-20</a:t>
            </a:r>
            <a:r>
              <a:rPr lang="es-PR" altLang="es-PR" dirty="0"/>
              <a:t>)</a:t>
            </a:r>
            <a:endParaRPr lang="es-PR" dirty="0"/>
          </a:p>
        </p:txBody>
      </p:sp>
      <p:sp>
        <p:nvSpPr>
          <p:cNvPr id="10" name="TextBox 9"/>
          <p:cNvSpPr txBox="1"/>
          <p:nvPr/>
        </p:nvSpPr>
        <p:spPr>
          <a:xfrm>
            <a:off x="345057" y="2046373"/>
            <a:ext cx="8445260" cy="3914918"/>
          </a:xfrm>
          <a:prstGeom prst="rect">
            <a:avLst/>
          </a:prstGeom>
          <a:noFill/>
        </p:spPr>
        <p:txBody>
          <a:bodyPr vert="horz" wrap="square" rtlCol="0">
            <a:spAutoFit/>
          </a:bodyPr>
          <a:lstStyle/>
          <a:p>
            <a:pPr marL="0" marR="0">
              <a:lnSpc>
                <a:spcPct val="115000"/>
              </a:lnSpc>
              <a:spcBef>
                <a:spcPts val="0"/>
              </a:spcBef>
              <a:spcAft>
                <a:spcPts val="1000"/>
              </a:spcAft>
            </a:pPr>
            <a:r>
              <a:rPr lang="es-PR" sz="2400" b="0" i="1" dirty="0">
                <a:latin typeface="Calibri" panose="020F0502020204030204" pitchFamily="34" charset="0"/>
              </a:rPr>
              <a:t>“…Pero vosotros guardaos del anatema; ni toquéis, ni toméis alguna cosa del anatema, no sea que hagáis anatema el campamento de Israel, y lo turbéis. Mas toda la plata y el oro, y los utensilios de bronce y de hierro, sean consagrados a Jehová, y entren en el tesoro de Jehová. Entonces el pueblo gritó, y los sacerdotes tocaron las bocinas; y aconteció que cuando el pueblo hubo oído el sonido de la bocina, gritó con gran vocerío, y el muro se derrumbó. El pueblo subió luego a la ciudad, cada uno derecho hacia adelante, y la tomaron.” (Josué 6.15–20, RVR60) </a:t>
            </a:r>
          </a:p>
        </p:txBody>
      </p:sp>
      <p:pic>
        <p:nvPicPr>
          <p:cNvPr id="11" name="Picture 2" descr="http://distantshores.org/images/rg/06/06_Jo_05_04_R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5064" y="396716"/>
            <a:ext cx="1438910" cy="1097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879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s-PR" dirty="0"/>
          </a:p>
        </p:txBody>
      </p:sp>
      <p:sp>
        <p:nvSpPr>
          <p:cNvPr id="17411"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s-PR" sz="4400" dirty="0"/>
          </a:p>
        </p:txBody>
      </p:sp>
      <p:sp>
        <p:nvSpPr>
          <p:cNvPr id="17412" name="Title 4"/>
          <p:cNvSpPr>
            <a:spLocks noGrp="1"/>
          </p:cNvSpPr>
          <p:nvPr>
            <p:ph type="title"/>
          </p:nvPr>
        </p:nvSpPr>
        <p:spPr>
          <a:xfrm>
            <a:off x="457200" y="214313"/>
            <a:ext cx="8686800" cy="1462087"/>
          </a:xfrm>
        </p:spPr>
        <p:txBody>
          <a:bodyPr/>
          <a:lstStyle/>
          <a:p>
            <a:pPr marL="609600" indent="-609600"/>
            <a:r>
              <a:rPr lang="es-PR" altLang="es-PR" dirty="0"/>
              <a:t>Rajab y su Familia son Rescatados (</a:t>
            </a:r>
            <a:r>
              <a:rPr lang="es-PR" altLang="es-PR" dirty="0">
                <a:solidFill>
                  <a:srgbClr val="FF0000"/>
                </a:solidFill>
              </a:rPr>
              <a:t>Josué 6:23-24</a:t>
            </a:r>
            <a:r>
              <a:rPr lang="es-PR" altLang="es-PR" dirty="0"/>
              <a:t>)</a:t>
            </a:r>
          </a:p>
        </p:txBody>
      </p:sp>
      <p:pic>
        <p:nvPicPr>
          <p:cNvPr id="45058" name="Picture 2" descr="http://distantshores.org/images/rg/06/06_Jo_06_08_R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8338" y="2051740"/>
            <a:ext cx="6564523" cy="4700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14136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s-PR" dirty="0"/>
          </a:p>
        </p:txBody>
      </p:sp>
      <p:sp>
        <p:nvSpPr>
          <p:cNvPr id="17411"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s-PR" sz="4400" dirty="0"/>
          </a:p>
        </p:txBody>
      </p:sp>
      <p:sp>
        <p:nvSpPr>
          <p:cNvPr id="17412" name="Title 4"/>
          <p:cNvSpPr>
            <a:spLocks noGrp="1"/>
          </p:cNvSpPr>
          <p:nvPr>
            <p:ph type="title"/>
          </p:nvPr>
        </p:nvSpPr>
        <p:spPr>
          <a:xfrm>
            <a:off x="457200" y="214313"/>
            <a:ext cx="8686800" cy="1462087"/>
          </a:xfrm>
        </p:spPr>
        <p:txBody>
          <a:bodyPr/>
          <a:lstStyle/>
          <a:p>
            <a:pPr marL="609600" indent="-609600"/>
            <a:r>
              <a:rPr lang="es-PR" altLang="es-PR" dirty="0"/>
              <a:t>Rajab y su Familia son Rescatados (</a:t>
            </a:r>
            <a:r>
              <a:rPr lang="es-PR" altLang="es-PR" dirty="0">
                <a:solidFill>
                  <a:srgbClr val="FF0000"/>
                </a:solidFill>
              </a:rPr>
              <a:t>Josué 6:23-24</a:t>
            </a:r>
            <a:r>
              <a:rPr lang="es-PR" altLang="es-PR" dirty="0"/>
              <a:t>)</a:t>
            </a:r>
          </a:p>
        </p:txBody>
      </p:sp>
      <p:sp>
        <p:nvSpPr>
          <p:cNvPr id="6" name="TextBox 5"/>
          <p:cNvSpPr txBox="1"/>
          <p:nvPr/>
        </p:nvSpPr>
        <p:spPr>
          <a:xfrm>
            <a:off x="457199" y="2101822"/>
            <a:ext cx="8246853" cy="3065455"/>
          </a:xfrm>
          <a:prstGeom prst="rect">
            <a:avLst/>
          </a:prstGeom>
          <a:noFill/>
        </p:spPr>
        <p:txBody>
          <a:bodyPr vert="horz" wrap="square" rtlCol="0">
            <a:spAutoFit/>
          </a:bodyPr>
          <a:lstStyle/>
          <a:p>
            <a:pPr marL="0" marR="0">
              <a:lnSpc>
                <a:spcPct val="115000"/>
              </a:lnSpc>
              <a:spcBef>
                <a:spcPts val="0"/>
              </a:spcBef>
              <a:spcAft>
                <a:spcPts val="1000"/>
              </a:spcAft>
            </a:pPr>
            <a:r>
              <a:rPr lang="es-PR" sz="2400" b="0" i="1" dirty="0">
                <a:latin typeface="Calibri" panose="020F0502020204030204" pitchFamily="34" charset="0"/>
              </a:rPr>
              <a:t>“Y los espías entraron y sacaron a Rahab, a su padre, a su madre, a sus hermanos y todo lo que era suyo; y también sacaron a toda su parentela, y los pusieron fuera del campamento de Israel. Y consumieron con fuego la ciudad, y todo lo que en ella había; solamente pusieron en el tesoro de la casa de Jehová la plata y el oro, y los utensilios de bronce y de hierro.” (Josué 6.23–24, RVR60) </a:t>
            </a:r>
          </a:p>
        </p:txBody>
      </p:sp>
    </p:spTree>
    <p:extLst>
      <p:ext uri="{BB962C8B-B14F-4D97-AF65-F5344CB8AC3E}">
        <p14:creationId xmlns:p14="http://schemas.microsoft.com/office/powerpoint/2010/main" val="2847718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s-PR" dirty="0"/>
          </a:p>
        </p:txBody>
      </p:sp>
      <p:sp>
        <p:nvSpPr>
          <p:cNvPr id="17411"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s-PR" sz="4400" dirty="0"/>
          </a:p>
        </p:txBody>
      </p:sp>
      <p:sp>
        <p:nvSpPr>
          <p:cNvPr id="17412" name="Title 4"/>
          <p:cNvSpPr>
            <a:spLocks noGrp="1"/>
          </p:cNvSpPr>
          <p:nvPr>
            <p:ph type="title"/>
          </p:nvPr>
        </p:nvSpPr>
        <p:spPr>
          <a:xfrm>
            <a:off x="457200" y="214313"/>
            <a:ext cx="8686800" cy="1462087"/>
          </a:xfrm>
        </p:spPr>
        <p:txBody>
          <a:bodyPr/>
          <a:lstStyle/>
          <a:p>
            <a:pPr marL="609600" indent="-609600"/>
            <a:r>
              <a:rPr lang="es-PR" altLang="es-PR" dirty="0"/>
              <a:t>Rajab y su Familia son Rescatados (</a:t>
            </a:r>
            <a:r>
              <a:rPr lang="es-PR" altLang="es-PR" dirty="0">
                <a:solidFill>
                  <a:srgbClr val="FF0000"/>
                </a:solidFill>
              </a:rPr>
              <a:t>Josué 6:23-24</a:t>
            </a:r>
            <a:r>
              <a:rPr lang="es-PR" altLang="es-PR" dirty="0"/>
              <a:t>)</a:t>
            </a:r>
          </a:p>
        </p:txBody>
      </p:sp>
      <p:sp>
        <p:nvSpPr>
          <p:cNvPr id="6" name="TextBox 5"/>
          <p:cNvSpPr txBox="1"/>
          <p:nvPr/>
        </p:nvSpPr>
        <p:spPr>
          <a:xfrm>
            <a:off x="457199" y="2101822"/>
            <a:ext cx="8246853" cy="4318875"/>
          </a:xfrm>
          <a:prstGeom prst="rect">
            <a:avLst/>
          </a:prstGeom>
          <a:noFill/>
        </p:spPr>
        <p:txBody>
          <a:bodyPr vert="horz" wrap="square" rtlCol="0">
            <a:spAutoFit/>
          </a:bodyPr>
          <a:lstStyle/>
          <a:p>
            <a:pPr marL="0" marR="0">
              <a:lnSpc>
                <a:spcPct val="115000"/>
              </a:lnSpc>
              <a:spcBef>
                <a:spcPts val="0"/>
              </a:spcBef>
              <a:spcAft>
                <a:spcPts val="1000"/>
              </a:spcAft>
            </a:pPr>
            <a:r>
              <a:rPr lang="es-PR" sz="2000" i="1" dirty="0">
                <a:latin typeface="Calibri" panose="020F0502020204030204" pitchFamily="34" charset="0"/>
              </a:rPr>
              <a:t>ANATEMA</a:t>
            </a:r>
            <a:r>
              <a:rPr lang="es-PR" sz="2000" b="0" i="1" dirty="0">
                <a:latin typeface="Calibri" panose="020F0502020204030204" pitchFamily="34" charset="0"/>
              </a:rPr>
              <a:t> </a:t>
            </a:r>
            <a:r>
              <a:rPr lang="es-PR" sz="2000" b="0" dirty="0">
                <a:latin typeface="Calibri" panose="020F0502020204030204" pitchFamily="34" charset="0"/>
              </a:rPr>
              <a:t>En el AT es traducción de la palabra hebrea </a:t>
            </a:r>
            <a:r>
              <a:rPr lang="es-PR" sz="2000" b="0" i="1" dirty="0" err="1">
                <a:latin typeface="Calibri" panose="020F0502020204030204" pitchFamily="34" charset="0"/>
              </a:rPr>
              <a:t>herem</a:t>
            </a:r>
            <a:r>
              <a:rPr lang="es-PR" sz="2000" b="0" dirty="0">
                <a:latin typeface="Calibri" panose="020F0502020204030204" pitchFamily="34" charset="0"/>
              </a:rPr>
              <a:t> que señalaba a algo apartado de una forma que no podía ser utilizado para un fin profano y que pertenecía a Dios. Específicamente se refiere al botín de guerra cuyo uso lo decidía Jehová, si no ordenaba su completa destrucción. Así, si en una guerra se tomaba una persona cautiva como a., no podía “</a:t>
            </a:r>
            <a:r>
              <a:rPr lang="es-PR" sz="2000" i="1" dirty="0">
                <a:latin typeface="Calibri" panose="020F0502020204030204" pitchFamily="34" charset="0"/>
              </a:rPr>
              <a:t>ser rescatada; indefectiblemente ha de ser muerta</a:t>
            </a:r>
            <a:r>
              <a:rPr lang="es-PR" sz="2000" b="0" dirty="0">
                <a:latin typeface="Calibri" panose="020F0502020204030204" pitchFamily="34" charset="0"/>
              </a:rPr>
              <a:t>” (</a:t>
            </a:r>
            <a:r>
              <a:rPr lang="es-PR" sz="2000" b="0" i="1" dirty="0" err="1">
                <a:latin typeface="Calibri" panose="020F0502020204030204" pitchFamily="34" charset="0"/>
              </a:rPr>
              <a:t>Lv</a:t>
            </a:r>
            <a:r>
              <a:rPr lang="es-PR" sz="2000" b="0" i="1" dirty="0">
                <a:latin typeface="Calibri" panose="020F0502020204030204" pitchFamily="34" charset="0"/>
              </a:rPr>
              <a:t>. 27:29). </a:t>
            </a:r>
            <a:r>
              <a:rPr lang="es-PR" sz="2000" b="0" dirty="0">
                <a:latin typeface="Calibri" panose="020F0502020204030204" pitchFamily="34" charset="0"/>
              </a:rPr>
              <a:t>Cuando se venciera a los pueblos cananeos, los israelitas debían quemar en el fuego “</a:t>
            </a:r>
            <a:r>
              <a:rPr lang="es-PR" sz="2000" i="1" dirty="0">
                <a:latin typeface="Calibri" panose="020F0502020204030204" pitchFamily="34" charset="0"/>
              </a:rPr>
              <a:t>las esculturas de sus dioses</a:t>
            </a:r>
            <a:r>
              <a:rPr lang="es-PR" sz="2000" b="0" dirty="0">
                <a:latin typeface="Calibri" panose="020F0502020204030204" pitchFamily="34" charset="0"/>
              </a:rPr>
              <a:t>”, cuidándose de no codiciar “</a:t>
            </a:r>
            <a:r>
              <a:rPr lang="es-PR" sz="2000" i="1" dirty="0">
                <a:latin typeface="Calibri" panose="020F0502020204030204" pitchFamily="34" charset="0"/>
              </a:rPr>
              <a:t>plata ni oro de ellas para tomarlo</a:t>
            </a:r>
            <a:r>
              <a:rPr lang="es-PR" sz="2000" b="0" dirty="0">
                <a:latin typeface="Calibri" panose="020F0502020204030204" pitchFamily="34" charset="0"/>
              </a:rPr>
              <a:t>”, ni traerlos a sus casas (“</a:t>
            </a:r>
            <a:r>
              <a:rPr lang="es-PR" sz="2000" i="1" dirty="0">
                <a:latin typeface="Calibri" panose="020F0502020204030204" pitchFamily="34" charset="0"/>
              </a:rPr>
              <a:t>para que no seas a.; del todo la aborrecerás y la abominarás, porque es a</a:t>
            </a:r>
            <a:r>
              <a:rPr lang="es-PR" sz="2000" b="0" i="1" dirty="0">
                <a:latin typeface="Calibri" panose="020F0502020204030204" pitchFamily="34" charset="0"/>
              </a:rPr>
              <a:t>.” [</a:t>
            </a:r>
            <a:r>
              <a:rPr lang="es-PR" sz="2000" b="0" i="1" dirty="0" err="1">
                <a:latin typeface="Calibri" panose="020F0502020204030204" pitchFamily="34" charset="0"/>
              </a:rPr>
              <a:t>Dt</a:t>
            </a:r>
            <a:r>
              <a:rPr lang="es-PR" sz="2000" b="0" i="1" dirty="0">
                <a:latin typeface="Calibri" panose="020F0502020204030204" pitchFamily="34" charset="0"/>
              </a:rPr>
              <a:t>. 7:25–26]). </a:t>
            </a:r>
            <a:r>
              <a:rPr lang="es-PR" sz="2000" b="0" dirty="0">
                <a:latin typeface="Calibri" panose="020F0502020204030204" pitchFamily="34" charset="0"/>
              </a:rPr>
              <a:t>Dios condenó a Jericó como “</a:t>
            </a:r>
            <a:r>
              <a:rPr lang="es-PR" sz="2000" i="1" dirty="0">
                <a:latin typeface="Calibri" panose="020F0502020204030204" pitchFamily="34" charset="0"/>
              </a:rPr>
              <a:t>ciudad a. a Jehová, con todas las cosas que están en ella</a:t>
            </a:r>
            <a:r>
              <a:rPr lang="es-PR" sz="2000" b="0" dirty="0">
                <a:latin typeface="Calibri" panose="020F0502020204030204" pitchFamily="34" charset="0"/>
              </a:rPr>
              <a:t>” (</a:t>
            </a:r>
            <a:r>
              <a:rPr lang="es-PR" sz="2000" b="0" i="1" dirty="0">
                <a:latin typeface="Calibri" panose="020F0502020204030204" pitchFamily="34" charset="0"/>
              </a:rPr>
              <a:t>Jos. 6:17</a:t>
            </a:r>
            <a:r>
              <a:rPr lang="es-PR" sz="2000" b="0" dirty="0">
                <a:latin typeface="Calibri" panose="020F0502020204030204" pitchFamily="34" charset="0"/>
              </a:rPr>
              <a:t>). El pecado de Acán consistió en que “</a:t>
            </a:r>
            <a:r>
              <a:rPr lang="es-PR" sz="2000" i="1" dirty="0">
                <a:latin typeface="Calibri" panose="020F0502020204030204" pitchFamily="34" charset="0"/>
              </a:rPr>
              <a:t>tomó del a</a:t>
            </a:r>
            <a:r>
              <a:rPr lang="es-PR" sz="2000" b="0" dirty="0">
                <a:latin typeface="Calibri" panose="020F0502020204030204" pitchFamily="34" charset="0"/>
              </a:rPr>
              <a:t>.” (</a:t>
            </a:r>
            <a:r>
              <a:rPr lang="es-PR" sz="2000" b="0" i="1" dirty="0">
                <a:latin typeface="Calibri" panose="020F0502020204030204" pitchFamily="34" charset="0"/>
              </a:rPr>
              <a:t>Jos. 7:1</a:t>
            </a:r>
            <a:r>
              <a:rPr lang="es-PR" sz="2000" b="0" dirty="0">
                <a:latin typeface="Calibri" panose="020F0502020204030204" pitchFamily="34" charset="0"/>
              </a:rPr>
              <a:t>).</a:t>
            </a:r>
          </a:p>
        </p:txBody>
      </p:sp>
    </p:spTree>
    <p:extLst>
      <p:ext uri="{BB962C8B-B14F-4D97-AF65-F5344CB8AC3E}">
        <p14:creationId xmlns:p14="http://schemas.microsoft.com/office/powerpoint/2010/main" val="68677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question%10ma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3513"/>
            <a:ext cx="9144000" cy="653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3"/>
          <p:cNvSpPr>
            <a:spLocks noGrp="1" noChangeArrowheads="1"/>
          </p:cNvSpPr>
          <p:nvPr>
            <p:ph type="title"/>
          </p:nvPr>
        </p:nvSpPr>
        <p:spPr>
          <a:xfrm>
            <a:off x="533400" y="685800"/>
            <a:ext cx="4411663" cy="990600"/>
          </a:xfrm>
          <a:solidFill>
            <a:schemeClr val="bg1">
              <a:alpha val="50195"/>
            </a:schemeClr>
          </a:solidFill>
        </p:spPr>
        <p:txBody>
          <a:bodyPr/>
          <a:lstStyle/>
          <a:p>
            <a:r>
              <a:rPr lang="es-PR" altLang="es-PR"/>
              <a:t>Para Considerar</a:t>
            </a:r>
          </a:p>
        </p:txBody>
      </p:sp>
      <p:sp>
        <p:nvSpPr>
          <p:cNvPr id="269316" name="Rectangle 4"/>
          <p:cNvSpPr>
            <a:spLocks noGrp="1" noChangeArrowheads="1"/>
          </p:cNvSpPr>
          <p:nvPr>
            <p:ph type="body" idx="1"/>
          </p:nvPr>
        </p:nvSpPr>
        <p:spPr>
          <a:xfrm>
            <a:off x="3998913" y="2362200"/>
            <a:ext cx="4840287" cy="3240088"/>
          </a:xfrm>
        </p:spPr>
        <p:txBody>
          <a:bodyPr/>
          <a:lstStyle/>
          <a:p>
            <a:pPr>
              <a:lnSpc>
                <a:spcPct val="90000"/>
              </a:lnSpc>
            </a:pPr>
            <a:r>
              <a:rPr lang="es-PR" altLang="es-PR" dirty="0"/>
              <a:t>¿ Por qué era necesario destruir la ciudad completamente?</a:t>
            </a:r>
          </a:p>
        </p:txBody>
      </p:sp>
    </p:spTree>
    <p:extLst>
      <p:ext uri="{BB962C8B-B14F-4D97-AF65-F5344CB8AC3E}">
        <p14:creationId xmlns:p14="http://schemas.microsoft.com/office/powerpoint/2010/main" val="862382431"/>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9316">
                                            <p:txEl>
                                              <p:pRg st="0" end="0"/>
                                            </p:txEl>
                                          </p:spTgt>
                                        </p:tgtEl>
                                        <p:attrNameLst>
                                          <p:attrName>style.visibility</p:attrName>
                                        </p:attrNameLst>
                                      </p:cBhvr>
                                      <p:to>
                                        <p:strVal val="visible"/>
                                      </p:to>
                                    </p:set>
                                    <p:animEffect transition="in" filter="fade">
                                      <p:cBhvr>
                                        <p:cTn id="7" dur="2000"/>
                                        <p:tgtEl>
                                          <p:spTgt spid="2693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6"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s-PR" sz="4400" dirty="0"/>
          </a:p>
        </p:txBody>
      </p:sp>
      <p:sp>
        <p:nvSpPr>
          <p:cNvPr id="20483" name="Title 4"/>
          <p:cNvSpPr>
            <a:spLocks noGrp="1"/>
          </p:cNvSpPr>
          <p:nvPr>
            <p:ph type="title"/>
          </p:nvPr>
        </p:nvSpPr>
        <p:spPr/>
        <p:txBody>
          <a:bodyPr/>
          <a:lstStyle/>
          <a:p>
            <a:pPr marL="609600" indent="-609600"/>
            <a:r>
              <a:rPr lang="es-PR" altLang="es-PR" dirty="0"/>
              <a:t>El Pecado Descubierto </a:t>
            </a:r>
            <a:br>
              <a:rPr lang="es-PR" altLang="es-PR" dirty="0"/>
            </a:br>
            <a:r>
              <a:rPr lang="es-PR" altLang="es-PR" dirty="0"/>
              <a:t>	(</a:t>
            </a:r>
            <a:r>
              <a:rPr lang="es-PR" altLang="es-PR" dirty="0">
                <a:solidFill>
                  <a:srgbClr val="FF0000"/>
                </a:solidFill>
              </a:rPr>
              <a:t>Josué 7.11-13</a:t>
            </a:r>
            <a:r>
              <a:rPr lang="es-PR" altLang="es-PR" dirty="0"/>
              <a:t>)</a:t>
            </a:r>
          </a:p>
        </p:txBody>
      </p:sp>
      <p:pic>
        <p:nvPicPr>
          <p:cNvPr id="13314" name="Picture 2" descr="http://distantshores.org/images/rg/06/06_Jo_07_07_R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3359" y="1990725"/>
            <a:ext cx="6577282" cy="4700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6191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143000" y="838200"/>
            <a:ext cx="3649663" cy="838200"/>
          </a:xfrm>
        </p:spPr>
        <p:txBody>
          <a:bodyPr/>
          <a:lstStyle/>
          <a:p>
            <a:pPr eaLnBrk="1" hangingPunct="1"/>
            <a:r>
              <a:rPr lang="es-PR" altLang="es-PR" dirty="0"/>
              <a:t>Contexto</a:t>
            </a:r>
          </a:p>
        </p:txBody>
      </p:sp>
      <p:sp>
        <p:nvSpPr>
          <p:cNvPr id="4099" name="Rectangle 3"/>
          <p:cNvSpPr>
            <a:spLocks noGrp="1" noChangeArrowheads="1"/>
          </p:cNvSpPr>
          <p:nvPr>
            <p:ph type="body" sz="half" idx="1"/>
          </p:nvPr>
        </p:nvSpPr>
        <p:spPr>
          <a:xfrm>
            <a:off x="304800" y="2133600"/>
            <a:ext cx="3886200" cy="2362200"/>
          </a:xfrm>
        </p:spPr>
        <p:txBody>
          <a:bodyPr/>
          <a:lstStyle/>
          <a:p>
            <a:pPr eaLnBrk="1" hangingPunct="1"/>
            <a:r>
              <a:rPr lang="es-PR" altLang="es-PR" dirty="0"/>
              <a:t>Josué</a:t>
            </a:r>
          </a:p>
          <a:p>
            <a:pPr lvl="1" eaLnBrk="1" hangingPunct="1"/>
            <a:r>
              <a:rPr lang="es-PR" altLang="es-PR" dirty="0"/>
              <a:t>6:1 a 7.26</a:t>
            </a:r>
          </a:p>
        </p:txBody>
      </p:sp>
      <p:pic>
        <p:nvPicPr>
          <p:cNvPr id="5" name="Picture 4" descr="vkc02_1024x768.jpg"/>
          <p:cNvPicPr>
            <a:picLocks noChangeAspect="1"/>
          </p:cNvPicPr>
          <p:nvPr/>
        </p:nvPicPr>
        <p:blipFill>
          <a:blip r:embed="rId3">
            <a:lum bright="3000" contrast="2000"/>
          </a:blip>
          <a:srcRect l="10000" t="12222" r="8333" b="14444"/>
          <a:stretch>
            <a:fillRect/>
          </a:stretch>
        </p:blipFill>
        <p:spPr>
          <a:xfrm>
            <a:off x="4346127" y="2209351"/>
            <a:ext cx="4646370" cy="3128748"/>
          </a:xfrm>
          <a:prstGeom prst="rect">
            <a:avLst/>
          </a:prstGeom>
          <a:effectLst>
            <a:softEdge rad="63500"/>
          </a:effectLst>
        </p:spPr>
      </p:pic>
    </p:spTree>
    <p:extLst>
      <p:ext uri="{BB962C8B-B14F-4D97-AF65-F5344CB8AC3E}">
        <p14:creationId xmlns:p14="http://schemas.microsoft.com/office/powerpoint/2010/main" val="2986980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s-PR" sz="4400" dirty="0"/>
          </a:p>
        </p:txBody>
      </p:sp>
      <p:sp>
        <p:nvSpPr>
          <p:cNvPr id="20483" name="Title 4"/>
          <p:cNvSpPr>
            <a:spLocks noGrp="1"/>
          </p:cNvSpPr>
          <p:nvPr>
            <p:ph type="title"/>
          </p:nvPr>
        </p:nvSpPr>
        <p:spPr/>
        <p:txBody>
          <a:bodyPr/>
          <a:lstStyle/>
          <a:p>
            <a:pPr marL="609600" indent="-609600"/>
            <a:r>
              <a:rPr lang="es-PR" altLang="es-PR" dirty="0"/>
              <a:t>El Pecado Descubierto </a:t>
            </a:r>
            <a:br>
              <a:rPr lang="es-PR" altLang="es-PR" dirty="0"/>
            </a:br>
            <a:r>
              <a:rPr lang="es-PR" altLang="es-PR" dirty="0"/>
              <a:t>	(</a:t>
            </a:r>
            <a:r>
              <a:rPr lang="es-PR" altLang="es-PR" dirty="0">
                <a:solidFill>
                  <a:srgbClr val="FF0000"/>
                </a:solidFill>
              </a:rPr>
              <a:t>Josué 7.11-13</a:t>
            </a:r>
            <a:r>
              <a:rPr lang="es-PR" altLang="es-PR" dirty="0"/>
              <a:t>)</a:t>
            </a:r>
          </a:p>
        </p:txBody>
      </p:sp>
      <p:sp>
        <p:nvSpPr>
          <p:cNvPr id="5" name="TextBox 4"/>
          <p:cNvSpPr txBox="1"/>
          <p:nvPr/>
        </p:nvSpPr>
        <p:spPr>
          <a:xfrm>
            <a:off x="284672" y="2041620"/>
            <a:ext cx="8659303" cy="4739439"/>
          </a:xfrm>
          <a:prstGeom prst="rect">
            <a:avLst/>
          </a:prstGeom>
          <a:noFill/>
        </p:spPr>
        <p:txBody>
          <a:bodyPr vert="horz" wrap="square" rtlCol="0">
            <a:spAutoFit/>
          </a:bodyPr>
          <a:lstStyle/>
          <a:p>
            <a:pPr marL="0" marR="0">
              <a:lnSpc>
                <a:spcPct val="115000"/>
              </a:lnSpc>
              <a:spcBef>
                <a:spcPts val="0"/>
              </a:spcBef>
              <a:spcAft>
                <a:spcPts val="1000"/>
              </a:spcAft>
            </a:pPr>
            <a:r>
              <a:rPr lang="es-PR" sz="2400" b="0" i="1" dirty="0">
                <a:latin typeface="Calibri" panose="020F0502020204030204" pitchFamily="34" charset="0"/>
              </a:rPr>
              <a:t>“Israel ha pecado, y aun han quebrantado mi pacto que yo les mandé; y también han tomado del anatema, y hasta han hurtado, han mentido, y aun lo han guardado entre sus enseres. Por esto los hijos de Israel no podrán hacer frente a sus enemigos, sino que delante de sus enemigos volverán la espalda, por cuanto han venido a ser anatema; ni estaré más con vosotros, si no destruyereis el anatema de en medio de vosotros. Levántate, santifica al pueblo, y di: Santificaos para mañana; porque Jehová el Dios de Israel dice así: Anatema hay en medio de ti, Israel; no podrás hacer frente a tus enemigos, hasta que hayáis quitado el anatema de en medio de vosotros.” (Josué 7.11–13, RVR60) </a:t>
            </a:r>
          </a:p>
        </p:txBody>
      </p:sp>
    </p:spTree>
    <p:extLst>
      <p:ext uri="{BB962C8B-B14F-4D97-AF65-F5344CB8AC3E}">
        <p14:creationId xmlns:p14="http://schemas.microsoft.com/office/powerpoint/2010/main" val="2927308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question%10ma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3513"/>
            <a:ext cx="9144000" cy="653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3"/>
          <p:cNvSpPr>
            <a:spLocks noGrp="1" noChangeArrowheads="1"/>
          </p:cNvSpPr>
          <p:nvPr>
            <p:ph type="title"/>
          </p:nvPr>
        </p:nvSpPr>
        <p:spPr>
          <a:xfrm>
            <a:off x="533400" y="685800"/>
            <a:ext cx="4411663" cy="990600"/>
          </a:xfrm>
          <a:solidFill>
            <a:schemeClr val="bg1">
              <a:alpha val="50195"/>
            </a:schemeClr>
          </a:solidFill>
        </p:spPr>
        <p:txBody>
          <a:bodyPr/>
          <a:lstStyle/>
          <a:p>
            <a:r>
              <a:rPr lang="es-PR" altLang="es-PR"/>
              <a:t>Para Considerar</a:t>
            </a:r>
          </a:p>
        </p:txBody>
      </p:sp>
      <p:sp>
        <p:nvSpPr>
          <p:cNvPr id="269316" name="Rectangle 4"/>
          <p:cNvSpPr>
            <a:spLocks noGrp="1" noChangeArrowheads="1"/>
          </p:cNvSpPr>
          <p:nvPr>
            <p:ph type="body" idx="1"/>
          </p:nvPr>
        </p:nvSpPr>
        <p:spPr>
          <a:xfrm>
            <a:off x="3998913" y="2362200"/>
            <a:ext cx="4840287" cy="3240088"/>
          </a:xfrm>
        </p:spPr>
        <p:txBody>
          <a:bodyPr/>
          <a:lstStyle/>
          <a:p>
            <a:pPr>
              <a:lnSpc>
                <a:spcPct val="90000"/>
              </a:lnSpc>
            </a:pPr>
            <a:r>
              <a:rPr lang="es-PR" altLang="es-PR" dirty="0"/>
              <a:t>¿Qué consecuencias tuvo la acción de Acán para él, su familia y el pueblo?</a:t>
            </a:r>
          </a:p>
        </p:txBody>
      </p:sp>
    </p:spTree>
    <p:extLst>
      <p:ext uri="{BB962C8B-B14F-4D97-AF65-F5344CB8AC3E}">
        <p14:creationId xmlns:p14="http://schemas.microsoft.com/office/powerpoint/2010/main" val="1457597516"/>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9316">
                                            <p:txEl>
                                              <p:pRg st="0" end="0"/>
                                            </p:txEl>
                                          </p:spTgt>
                                        </p:tgtEl>
                                        <p:attrNameLst>
                                          <p:attrName>style.visibility</p:attrName>
                                        </p:attrNameLst>
                                      </p:cBhvr>
                                      <p:to>
                                        <p:strVal val="visible"/>
                                      </p:to>
                                    </p:set>
                                    <p:animEffect transition="in" filter="fade">
                                      <p:cBhvr>
                                        <p:cTn id="7" dur="2000"/>
                                        <p:tgtEl>
                                          <p:spTgt spid="2693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6"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question%10ma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3513"/>
            <a:ext cx="9144000" cy="653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3"/>
          <p:cNvSpPr>
            <a:spLocks noGrp="1" noChangeArrowheads="1"/>
          </p:cNvSpPr>
          <p:nvPr>
            <p:ph type="title"/>
          </p:nvPr>
        </p:nvSpPr>
        <p:spPr>
          <a:xfrm>
            <a:off x="533400" y="685800"/>
            <a:ext cx="4411663" cy="990600"/>
          </a:xfrm>
          <a:solidFill>
            <a:schemeClr val="bg1">
              <a:alpha val="50195"/>
            </a:schemeClr>
          </a:solidFill>
        </p:spPr>
        <p:txBody>
          <a:bodyPr/>
          <a:lstStyle/>
          <a:p>
            <a:r>
              <a:rPr lang="es-PR" altLang="es-PR"/>
              <a:t>Para Considerar</a:t>
            </a:r>
          </a:p>
        </p:txBody>
      </p:sp>
      <p:sp>
        <p:nvSpPr>
          <p:cNvPr id="269316" name="Rectangle 4"/>
          <p:cNvSpPr>
            <a:spLocks noGrp="1" noChangeArrowheads="1"/>
          </p:cNvSpPr>
          <p:nvPr>
            <p:ph type="body" idx="1"/>
          </p:nvPr>
        </p:nvSpPr>
        <p:spPr>
          <a:xfrm>
            <a:off x="3998913" y="2362200"/>
            <a:ext cx="4840287" cy="3240088"/>
          </a:xfrm>
        </p:spPr>
        <p:txBody>
          <a:bodyPr/>
          <a:lstStyle/>
          <a:p>
            <a:pPr>
              <a:lnSpc>
                <a:spcPct val="90000"/>
              </a:lnSpc>
            </a:pPr>
            <a:r>
              <a:rPr lang="es-PR" altLang="es-PR" dirty="0"/>
              <a:t>¿Cómo se corrigió la acción de Acán? ¿Por qué?</a:t>
            </a:r>
          </a:p>
        </p:txBody>
      </p:sp>
    </p:spTree>
    <p:extLst>
      <p:ext uri="{BB962C8B-B14F-4D97-AF65-F5344CB8AC3E}">
        <p14:creationId xmlns:p14="http://schemas.microsoft.com/office/powerpoint/2010/main" val="3946757626"/>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9316">
                                            <p:txEl>
                                              <p:pRg st="0" end="0"/>
                                            </p:txEl>
                                          </p:spTgt>
                                        </p:tgtEl>
                                        <p:attrNameLst>
                                          <p:attrName>style.visibility</p:attrName>
                                        </p:attrNameLst>
                                      </p:cBhvr>
                                      <p:to>
                                        <p:strVal val="visible"/>
                                      </p:to>
                                    </p:set>
                                    <p:animEffect transition="in" filter="fade">
                                      <p:cBhvr>
                                        <p:cTn id="7" dur="2000"/>
                                        <p:tgtEl>
                                          <p:spTgt spid="2693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31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s-PR" altLang="es-PR" dirty="0"/>
              <a:t>Aplicaciones</a:t>
            </a:r>
          </a:p>
        </p:txBody>
      </p:sp>
      <p:sp>
        <p:nvSpPr>
          <p:cNvPr id="104451" name="Rectangle 3"/>
          <p:cNvSpPr>
            <a:spLocks noGrp="1" noChangeArrowheads="1"/>
          </p:cNvSpPr>
          <p:nvPr>
            <p:ph type="body" idx="1"/>
          </p:nvPr>
        </p:nvSpPr>
        <p:spPr>
          <a:xfrm>
            <a:off x="457200" y="1981200"/>
            <a:ext cx="8497888" cy="4648200"/>
          </a:xfrm>
        </p:spPr>
        <p:txBody>
          <a:bodyPr/>
          <a:lstStyle/>
          <a:p>
            <a:pPr marL="609600" indent="-609600" eaLnBrk="1" hangingPunct="1">
              <a:buSzPct val="85000"/>
              <a:tabLst>
                <a:tab pos="1257300" algn="l"/>
              </a:tabLst>
            </a:pPr>
            <a:r>
              <a:rPr lang="es-PR" altLang="es-PR" sz="3600" dirty="0"/>
              <a:t>El creyente puede ser el instrumento para la salvación de su familia.</a:t>
            </a:r>
          </a:p>
          <a:p>
            <a:pPr marL="1009650" lvl="1" indent="-609600" eaLnBrk="1" hangingPunct="1">
              <a:buSzPct val="85000"/>
              <a:tabLst>
                <a:tab pos="1257300" algn="l"/>
              </a:tabLst>
            </a:pPr>
            <a:r>
              <a:rPr lang="es-PR" altLang="es-PR" dirty="0"/>
              <a:t>Rahab pudo haber ignorado la salvación de sus padres y hermanos y pedir solo por ella misma, sin embargo, intercedió por ellos.</a:t>
            </a:r>
          </a:p>
          <a:p>
            <a:pPr marL="1009650" lvl="1" indent="-609600" eaLnBrk="1" hangingPunct="1">
              <a:buSzPct val="85000"/>
              <a:tabLst>
                <a:tab pos="1257300" algn="l"/>
              </a:tabLst>
            </a:pPr>
            <a:r>
              <a:rPr lang="es-PR" altLang="es-PR" dirty="0"/>
              <a:t>De igual manera, todo creyente debe compartir las buenas nuevas de Cristo Jesús, quien es la salvación, en un sentido más absoluto con sus familiares.</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extLst>
      <p:ext uri="{BB962C8B-B14F-4D97-AF65-F5344CB8AC3E}">
        <p14:creationId xmlns:p14="http://schemas.microsoft.com/office/powerpoint/2010/main" val="32818563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p:txBody>
          <a:bodyPr/>
          <a:lstStyle/>
          <a:p>
            <a:pPr eaLnBrk="1" hangingPunct="1"/>
            <a:r>
              <a:rPr lang="es-PR" altLang="es-PR" dirty="0"/>
              <a:t>Aplicaciones</a:t>
            </a:r>
          </a:p>
        </p:txBody>
      </p:sp>
      <p:sp>
        <p:nvSpPr>
          <p:cNvPr id="104451" name="Rectangle 3"/>
          <p:cNvSpPr>
            <a:spLocks noGrp="1" noChangeArrowheads="1"/>
          </p:cNvSpPr>
          <p:nvPr>
            <p:ph type="body" idx="4294967295"/>
          </p:nvPr>
        </p:nvSpPr>
        <p:spPr>
          <a:xfrm>
            <a:off x="457200" y="1981200"/>
            <a:ext cx="8497888" cy="4876800"/>
          </a:xfrm>
        </p:spPr>
        <p:txBody>
          <a:bodyPr/>
          <a:lstStyle/>
          <a:p>
            <a:pPr marL="609600" indent="-609600" eaLnBrk="1" hangingPunct="1">
              <a:buSzPct val="85000"/>
              <a:tabLst>
                <a:tab pos="1257300" algn="l"/>
              </a:tabLst>
            </a:pPr>
            <a:r>
              <a:rPr lang="es-PR" altLang="es-PR" dirty="0"/>
              <a:t>Humillarse ante Jehová no es un signo de debilidad sino de honradez, y el primer paso hacia el perdón.</a:t>
            </a:r>
          </a:p>
          <a:p>
            <a:pPr marL="1009650" lvl="1" indent="-609600" eaLnBrk="1" hangingPunct="1">
              <a:buSzPct val="85000"/>
              <a:tabLst>
                <a:tab pos="1257300" algn="l"/>
              </a:tabLst>
            </a:pPr>
            <a:r>
              <a:rPr lang="es-PR" altLang="es-PR" sz="2400" dirty="0"/>
              <a:t>Josué no tuvo problemas en humillarse ante Jehová cuando la desgracia cayó sobre él y su pueblo.</a:t>
            </a:r>
          </a:p>
          <a:p>
            <a:pPr marL="1009650" lvl="1" indent="-609600" eaLnBrk="1" hangingPunct="1">
              <a:buSzPct val="85000"/>
              <a:tabLst>
                <a:tab pos="1257300" algn="l"/>
              </a:tabLst>
            </a:pPr>
            <a:r>
              <a:rPr lang="es-PR" altLang="es-PR" sz="2400" dirty="0"/>
              <a:t>Fue este hecho el que abrió el diálogo entre Josué y Dios y facilitó la restauración.</a:t>
            </a:r>
          </a:p>
          <a:p>
            <a:pPr marL="1009650" lvl="1" indent="-609600" eaLnBrk="1" hangingPunct="1">
              <a:buSzPct val="85000"/>
              <a:tabLst>
                <a:tab pos="1257300" algn="l"/>
              </a:tabLst>
            </a:pPr>
            <a:r>
              <a:rPr lang="es-PR" altLang="es-PR" sz="2400" dirty="0"/>
              <a:t>Al darnos cuenta de que algo anda mal en nuestra vida corramos al Señor para averiguar las razones y dar los pasos pertinentes delante de Él.</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extLst>
      <p:ext uri="{BB962C8B-B14F-4D97-AF65-F5344CB8AC3E}">
        <p14:creationId xmlns:p14="http://schemas.microsoft.com/office/powerpoint/2010/main" val="4077901888"/>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p:txBody>
          <a:bodyPr/>
          <a:lstStyle/>
          <a:p>
            <a:pPr eaLnBrk="1" hangingPunct="1"/>
            <a:r>
              <a:rPr lang="es-PR" altLang="es-PR" dirty="0"/>
              <a:t>Aplicaciones</a:t>
            </a:r>
          </a:p>
        </p:txBody>
      </p:sp>
      <p:sp>
        <p:nvSpPr>
          <p:cNvPr id="104451" name="Rectangle 3"/>
          <p:cNvSpPr>
            <a:spLocks noGrp="1" noChangeArrowheads="1"/>
          </p:cNvSpPr>
          <p:nvPr>
            <p:ph type="body" idx="4294967295"/>
          </p:nvPr>
        </p:nvSpPr>
        <p:spPr>
          <a:xfrm>
            <a:off x="457200" y="1981200"/>
            <a:ext cx="8497888" cy="4648200"/>
          </a:xfrm>
        </p:spPr>
        <p:txBody>
          <a:bodyPr/>
          <a:lstStyle/>
          <a:p>
            <a:pPr marL="609600" indent="-609600" eaLnBrk="1" hangingPunct="1">
              <a:lnSpc>
                <a:spcPct val="90000"/>
              </a:lnSpc>
              <a:buSzPct val="85000"/>
              <a:tabLst>
                <a:tab pos="1257300" algn="l"/>
              </a:tabLst>
            </a:pPr>
            <a:r>
              <a:rPr lang="es-PR" altLang="es-PR" sz="3600" dirty="0"/>
              <a:t>El pecado es tan fatal en sus alcances que no puede ser ignorado.</a:t>
            </a:r>
          </a:p>
          <a:p>
            <a:pPr marL="1009650" lvl="1" indent="-609600" eaLnBrk="1" hangingPunct="1">
              <a:lnSpc>
                <a:spcPct val="90000"/>
              </a:lnSpc>
              <a:buSzPct val="85000"/>
              <a:tabLst>
                <a:tab pos="1257300" algn="l"/>
              </a:tabLst>
            </a:pPr>
            <a:r>
              <a:rPr lang="es-PR" altLang="es-PR" dirty="0"/>
              <a:t>Por su pecado, Acán causó la muerte de 36 personas, la humillación de su pueblo ante los cananeos, la deshonra de Dios y la destrucción de su propia familia.</a:t>
            </a:r>
          </a:p>
          <a:p>
            <a:pPr marL="1009650" lvl="1" indent="-609600" eaLnBrk="1" hangingPunct="1">
              <a:lnSpc>
                <a:spcPct val="90000"/>
              </a:lnSpc>
              <a:buSzPct val="85000"/>
              <a:tabLst>
                <a:tab pos="1257300" algn="l"/>
              </a:tabLst>
            </a:pPr>
            <a:r>
              <a:rPr lang="es-PR" altLang="es-PR" dirty="0"/>
              <a:t>Lo mejor es alejarnos de la tentación que sutilmente puede conducirnos al pecado, y acercarnos a Dios para que Él nos ayude a ser fieles a Sus órdenes.</a:t>
            </a:r>
          </a:p>
        </p:txBody>
      </p:sp>
      <p:pic>
        <p:nvPicPr>
          <p:cNvPr id="18436" name="Picture 4" descr="Biblia abierta"/>
          <p:cNvPicPr>
            <a:picLocks noChangeAspect="1" noChangeArrowheads="1"/>
          </p:cNvPicPr>
          <p:nvPr/>
        </p:nvPicPr>
        <p:blipFill>
          <a:blip r:embed="rId3"/>
          <a:srcRect/>
          <a:stretch>
            <a:fillRect/>
          </a:stretch>
        </p:blipFill>
        <p:spPr bwMode="auto">
          <a:xfrm>
            <a:off x="6477000" y="0"/>
            <a:ext cx="2667000" cy="1447800"/>
          </a:xfrm>
          <a:prstGeom prst="rect">
            <a:avLst/>
          </a:prstGeom>
          <a:noFill/>
          <a:ln w="9525">
            <a:noFill/>
            <a:miter lim="800000"/>
            <a:headEnd/>
            <a:tailEnd/>
          </a:ln>
          <a:effectLst>
            <a:softEdge rad="63500"/>
          </a:effectLst>
        </p:spPr>
      </p:pic>
    </p:spTree>
    <p:extLst>
      <p:ext uri="{BB962C8B-B14F-4D97-AF65-F5344CB8AC3E}">
        <p14:creationId xmlns:p14="http://schemas.microsoft.com/office/powerpoint/2010/main" val="4140400242"/>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a:t>Bibliografía</a:t>
            </a:r>
          </a:p>
        </p:txBody>
      </p:sp>
      <p:sp>
        <p:nvSpPr>
          <p:cNvPr id="3" name="Content Placeholder 2"/>
          <p:cNvSpPr>
            <a:spLocks noGrp="1"/>
          </p:cNvSpPr>
          <p:nvPr>
            <p:ph idx="1"/>
          </p:nvPr>
        </p:nvSpPr>
        <p:spPr>
          <a:xfrm>
            <a:off x="457200" y="2017712"/>
            <a:ext cx="8497888" cy="4391714"/>
          </a:xfrm>
        </p:spPr>
        <p:txBody>
          <a:bodyPr>
            <a:normAutofit fontScale="92500" lnSpcReduction="20000"/>
          </a:bodyPr>
          <a:lstStyle/>
          <a:p>
            <a:r>
              <a:rPr lang="es-PR" dirty="0"/>
              <a:t>Douglas, J.D. </a:t>
            </a:r>
            <a:r>
              <a:rPr lang="es-PR" i="1" dirty="0"/>
              <a:t>Nuevo diccionario </a:t>
            </a:r>
            <a:r>
              <a:rPr lang="es-PR" i="1" dirty="0" err="1"/>
              <a:t>Biblico</a:t>
            </a:r>
            <a:r>
              <a:rPr lang="es-PR" i="1" dirty="0"/>
              <a:t>: Primera </a:t>
            </a:r>
            <a:r>
              <a:rPr lang="es-PR" i="1" dirty="0" err="1"/>
              <a:t>Edicion</a:t>
            </a:r>
            <a:r>
              <a:rPr lang="es-PR" dirty="0"/>
              <a:t> 1991 : n. </a:t>
            </a:r>
            <a:r>
              <a:rPr lang="es-PR" dirty="0" err="1"/>
              <a:t>pag</a:t>
            </a:r>
            <a:r>
              <a:rPr lang="es-PR" dirty="0"/>
              <a:t>. </a:t>
            </a:r>
            <a:r>
              <a:rPr lang="es-PR" dirty="0" err="1"/>
              <a:t>Print</a:t>
            </a:r>
            <a:r>
              <a:rPr lang="es-PR" dirty="0"/>
              <a:t>.</a:t>
            </a:r>
            <a:endParaRPr lang="es-PR" dirty="0">
              <a:hlinkClick r:id="rId2"/>
            </a:endParaRPr>
          </a:p>
          <a:p>
            <a:r>
              <a:rPr lang="es-PR" dirty="0" err="1"/>
              <a:t>Lockward</a:t>
            </a:r>
            <a:r>
              <a:rPr lang="es-PR" dirty="0"/>
              <a:t>, Alfonso. </a:t>
            </a:r>
            <a:r>
              <a:rPr lang="es-PR" i="1" dirty="0"/>
              <a:t>Nuevo diccionario de la Biblia</a:t>
            </a:r>
            <a:r>
              <a:rPr lang="es-PR" dirty="0"/>
              <a:t> 1999 : 65. </a:t>
            </a:r>
            <a:r>
              <a:rPr lang="es-PR" dirty="0" err="1"/>
              <a:t>Print</a:t>
            </a:r>
            <a:r>
              <a:rPr lang="es-PR" dirty="0"/>
              <a:t>.</a:t>
            </a:r>
            <a:endParaRPr lang="es-PR" dirty="0">
              <a:hlinkClick r:id="rId3"/>
            </a:endParaRPr>
          </a:p>
          <a:p>
            <a:r>
              <a:rPr lang="es-PR" dirty="0">
                <a:hlinkClick r:id="rId3"/>
              </a:rPr>
              <a:t>http://decoracioninteriores.net/wp-content/press_shofar_300dpi.jpg</a:t>
            </a:r>
          </a:p>
          <a:p>
            <a:r>
              <a:rPr lang="en-US" altLang="es-PR" i="1" dirty="0" err="1"/>
              <a:t>Mapas</a:t>
            </a:r>
            <a:r>
              <a:rPr lang="en-US" altLang="es-PR" i="1" dirty="0"/>
              <a:t> De La </a:t>
            </a:r>
            <a:r>
              <a:rPr lang="en-US" altLang="es-PR" i="1" dirty="0" err="1"/>
              <a:t>Biblia</a:t>
            </a:r>
            <a:r>
              <a:rPr lang="en-US" altLang="es-PR" i="1" dirty="0"/>
              <a:t> Caribe</a:t>
            </a:r>
            <a:r>
              <a:rPr lang="en-US" altLang="es-PR" dirty="0"/>
              <a:t>, electronic ed. Nashville: Editorial Caribe, 2000, c1998.</a:t>
            </a:r>
          </a:p>
          <a:p>
            <a:r>
              <a:rPr lang="en-US" altLang="es-PR" dirty="0">
                <a:hlinkClick r:id="rId4"/>
              </a:rPr>
              <a:t>http://distantshores.org/resources/illustrations/sweet-publishing/joshua</a:t>
            </a:r>
            <a:endParaRPr lang="en-US" altLang="es-PR" dirty="0"/>
          </a:p>
          <a:p>
            <a:endParaRPr lang="es-PR" dirty="0">
              <a:hlinkClick r:id="rId3"/>
            </a:endParaRPr>
          </a:p>
          <a:p>
            <a:endParaRPr lang="es-PR" b="1" dirty="0"/>
          </a:p>
        </p:txBody>
      </p:sp>
    </p:spTree>
    <p:extLst>
      <p:ext uri="{BB962C8B-B14F-4D97-AF65-F5344CB8AC3E}">
        <p14:creationId xmlns:p14="http://schemas.microsoft.com/office/powerpoint/2010/main" val="18417531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IBB">
            <a:hlinkClick r:id="rId3"/>
          </p:cNvPr>
          <p:cNvPicPr>
            <a:picLocks noChangeAspect="1" noChangeArrowheads="1"/>
          </p:cNvPicPr>
          <p:nvPr/>
        </p:nvPicPr>
        <p:blipFill>
          <a:blip r:embed="rId4">
            <a:lum bright="10000"/>
            <a:extLst>
              <a:ext uri="{28A0092B-C50C-407E-A947-70E740481C1C}">
                <a14:useLocalDpi xmlns:a14="http://schemas.microsoft.com/office/drawing/2010/main" val="0"/>
              </a:ext>
            </a:extLst>
          </a:blip>
          <a:srcRect/>
          <a:stretch>
            <a:fillRect/>
          </a:stretch>
        </p:blipFill>
        <p:spPr bwMode="auto">
          <a:xfrm>
            <a:off x="598488" y="0"/>
            <a:ext cx="7924800" cy="683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51805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nodeType="with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fade">
                                      <p:cBhvr>
                                        <p:cTn id="7" dur="770" decel="100000"/>
                                        <p:tgtEl>
                                          <p:spTgt spid="55298"/>
                                        </p:tgtEl>
                                      </p:cBhvr>
                                    </p:animEffect>
                                    <p:animScale>
                                      <p:cBhvr>
                                        <p:cTn id="8" dur="770" decel="100000"/>
                                        <p:tgtEl>
                                          <p:spTgt spid="55298"/>
                                        </p:tgtEl>
                                      </p:cBhvr>
                                      <p:from x="10000" y="10000"/>
                                      <p:to x="200000" y="450000"/>
                                    </p:animScale>
                                    <p:animScale>
                                      <p:cBhvr>
                                        <p:cTn id="9" dur="1230" accel="100000" fill="hold">
                                          <p:stCondLst>
                                            <p:cond delay="770"/>
                                          </p:stCondLst>
                                        </p:cTn>
                                        <p:tgtEl>
                                          <p:spTgt spid="55298"/>
                                        </p:tgtEl>
                                      </p:cBhvr>
                                      <p:from x="200000" y="450000"/>
                                      <p:to x="100000" y="100000"/>
                                    </p:animScale>
                                    <p:set>
                                      <p:cBhvr>
                                        <p:cTn id="10" dur="770" fill="hold"/>
                                        <p:tgtEl>
                                          <p:spTgt spid="55298"/>
                                        </p:tgtEl>
                                        <p:attrNameLst>
                                          <p:attrName>ppt_x</p:attrName>
                                        </p:attrNameLst>
                                      </p:cBhvr>
                                      <p:to>
                                        <p:strVal val="(0.5)"/>
                                      </p:to>
                                    </p:set>
                                    <p:anim from="(0.5)" to="(#ppt_x)" calcmode="lin" valueType="num">
                                      <p:cBhvr>
                                        <p:cTn id="11" dur="1230" accel="100000" fill="hold">
                                          <p:stCondLst>
                                            <p:cond delay="770"/>
                                          </p:stCondLst>
                                        </p:cTn>
                                        <p:tgtEl>
                                          <p:spTgt spid="55298"/>
                                        </p:tgtEl>
                                        <p:attrNameLst>
                                          <p:attrName>ppt_x</p:attrName>
                                        </p:attrNameLst>
                                      </p:cBhvr>
                                    </p:anim>
                                    <p:set>
                                      <p:cBhvr>
                                        <p:cTn id="12" dur="770" fill="hold"/>
                                        <p:tgtEl>
                                          <p:spTgt spid="55298"/>
                                        </p:tgtEl>
                                        <p:attrNameLst>
                                          <p:attrName>ppt_y</p:attrName>
                                        </p:attrNameLst>
                                      </p:cBhvr>
                                      <p:to>
                                        <p:strVal val="(#ppt_y+0.4)"/>
                                      </p:to>
                                    </p:set>
                                    <p:anim from="(#ppt_y+0.4)" to="(#ppt_y)" calcmode="lin" valueType="num">
                                      <p:cBhvr>
                                        <p:cTn id="13" dur="1230" accel="100000" fill="hold">
                                          <p:stCondLst>
                                            <p:cond delay="770"/>
                                          </p:stCondLst>
                                        </p:cTn>
                                        <p:tgtEl>
                                          <p:spTgt spid="5529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http://media1.santabanta.com/full1/Outdoors/Sunrise/sunrise-63a.jpg"/>
          <p:cNvPicPr>
            <a:picLocks noChangeAspect="1" noChangeArrowheads="1"/>
          </p:cNvPicPr>
          <p:nvPr/>
        </p:nvPicPr>
        <p:blipFill rotWithShape="1">
          <a:blip r:embed="rId2">
            <a:extLst>
              <a:ext uri="{28A0092B-C50C-407E-A947-70E740481C1C}">
                <a14:useLocalDpi xmlns:a14="http://schemas.microsoft.com/office/drawing/2010/main" val="0"/>
              </a:ext>
            </a:extLst>
          </a:blip>
          <a:srcRect l="7175" t="5573" r="6731" b="8333"/>
          <a:stretch/>
        </p:blipFill>
        <p:spPr bwMode="auto">
          <a:xfrm>
            <a:off x="2875" y="-635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077" name="Text Box 5"/>
          <p:cNvSpPr txBox="1">
            <a:spLocks noChangeArrowheads="1"/>
          </p:cNvSpPr>
          <p:nvPr/>
        </p:nvSpPr>
        <p:spPr bwMode="auto">
          <a:xfrm>
            <a:off x="0" y="6210300"/>
            <a:ext cx="2895600" cy="641350"/>
          </a:xfrm>
          <a:prstGeom prst="rect">
            <a:avLst/>
          </a:prstGeom>
          <a:noFill/>
          <a:ln w="9525">
            <a:noFill/>
            <a:miter lim="800000"/>
            <a:headEnd/>
            <a:tailEnd/>
          </a:ln>
          <a:effectLst/>
        </p:spPr>
        <p:txBody>
          <a:bodyPr>
            <a:spAutoFit/>
          </a:bodyPr>
          <a:lstStyle/>
          <a:p>
            <a:pPr algn="ctr">
              <a:spcBef>
                <a:spcPct val="50000"/>
              </a:spcBef>
              <a:defRPr/>
            </a:pPr>
            <a:r>
              <a:rPr lang="es-PR" b="0" dirty="0">
                <a:effectLst>
                  <a:outerShdw blurRad="38100" dist="38100" dir="2700000" algn="tl">
                    <a:srgbClr val="C0C0C0"/>
                  </a:outerShdw>
                </a:effectLst>
                <a:latin typeface="Arial" charset="0"/>
                <a:cs typeface="Arial" charset="0"/>
              </a:rPr>
              <a:t>Iglesia Bíblica Bautista de Aguadilla</a:t>
            </a:r>
          </a:p>
        </p:txBody>
      </p:sp>
      <p:pic>
        <p:nvPicPr>
          <p:cNvPr id="3078" name="Picture 6" descr="jesus_fish_lg_cl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6515100"/>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Text Box 7"/>
          <p:cNvSpPr txBox="1">
            <a:spLocks noChangeArrowheads="1"/>
          </p:cNvSpPr>
          <p:nvPr/>
        </p:nvSpPr>
        <p:spPr bwMode="auto">
          <a:xfrm>
            <a:off x="5791200" y="6491288"/>
            <a:ext cx="3352800" cy="366712"/>
          </a:xfrm>
          <a:prstGeom prst="rect">
            <a:avLst/>
          </a:prstGeom>
          <a:noFill/>
          <a:ln w="9525">
            <a:noFill/>
            <a:miter lim="800000"/>
            <a:headEnd/>
            <a:tailEnd/>
          </a:ln>
          <a:effectLst/>
        </p:spPr>
        <p:txBody>
          <a:bodyPr>
            <a:spAutoFit/>
          </a:bodyPr>
          <a:lstStyle/>
          <a:p>
            <a:pPr>
              <a:spcBef>
                <a:spcPct val="50000"/>
              </a:spcBef>
              <a:defRPr/>
            </a:pPr>
            <a:r>
              <a:rPr lang="es-PR" b="0" i="1" dirty="0">
                <a:effectLst>
                  <a:outerShdw blurRad="38100" dist="38100" dir="2700000" algn="tl">
                    <a:srgbClr val="C0C0C0"/>
                  </a:outerShdw>
                </a:effectLst>
                <a:latin typeface="Arial" charset="0"/>
                <a:cs typeface="Arial" charset="0"/>
              </a:rPr>
              <a:t>La Biblia Libro por Libro, CBP</a:t>
            </a:r>
            <a:r>
              <a:rPr lang="en-US" b="0" i="1" baseline="30000" dirty="0">
                <a:effectLst>
                  <a:outerShdw blurRad="38100" dist="38100" dir="2700000" algn="tl">
                    <a:srgbClr val="C0C0C0"/>
                  </a:outerShdw>
                </a:effectLst>
                <a:latin typeface="Arial" charset="0"/>
                <a:cs typeface="Arial" charset="0"/>
              </a:rPr>
              <a:t>®</a:t>
            </a:r>
            <a:endParaRPr lang="en-US" b="0" dirty="0">
              <a:effectLst>
                <a:outerShdw blurRad="38100" dist="38100" dir="2700000" algn="tl">
                  <a:srgbClr val="C0C0C0"/>
                </a:outerShdw>
              </a:effectLst>
              <a:latin typeface="Arial" charset="0"/>
              <a:cs typeface="Arial" charset="0"/>
            </a:endParaRPr>
          </a:p>
        </p:txBody>
      </p:sp>
      <p:sp>
        <p:nvSpPr>
          <p:cNvPr id="9" name="Rectangle 4"/>
          <p:cNvSpPr>
            <a:spLocks noGrp="1" noChangeArrowheads="1"/>
          </p:cNvSpPr>
          <p:nvPr>
            <p:ph type="ctrTitle" idx="4294967295"/>
          </p:nvPr>
        </p:nvSpPr>
        <p:spPr>
          <a:xfrm>
            <a:off x="685800" y="762000"/>
            <a:ext cx="7772400" cy="1219200"/>
          </a:xfrm>
          <a:solidFill>
            <a:srgbClr val="333399">
              <a:alpha val="39999"/>
            </a:srgbClr>
          </a:solidFill>
        </p:spPr>
        <p:txBody>
          <a:bodyPr anchor="ctr" anchorCtr="1"/>
          <a:lstStyle/>
          <a:p>
            <a:pPr algn="ctr"/>
            <a:r>
              <a:rPr lang="es-PR" altLang="en-US" sz="3600" dirty="0">
                <a:solidFill>
                  <a:schemeClr val="bg1"/>
                </a:solidFill>
                <a:effectLst>
                  <a:outerShdw blurRad="38100" dist="38100" dir="2700000" algn="tl">
                    <a:srgbClr val="000000"/>
                  </a:outerShdw>
                </a:effectLst>
                <a:latin typeface="+mn-lt"/>
                <a:ea typeface="+mn-ea"/>
                <a:cs typeface="+mn-cs"/>
              </a:rPr>
              <a:t>Unidad 4: Dios guía a Israel a la tierra prometida</a:t>
            </a:r>
            <a:endParaRPr lang="en-US" altLang="en-US" sz="3600" dirty="0">
              <a:solidFill>
                <a:schemeClr val="bg1"/>
              </a:solidFill>
              <a:effectLst>
                <a:outerShdw blurRad="38100" dist="38100" dir="2700000" algn="tl">
                  <a:srgbClr val="000000"/>
                </a:outerShdw>
              </a:effectLst>
              <a:latin typeface="+mn-lt"/>
              <a:ea typeface="+mn-ea"/>
              <a:cs typeface="+mn-cs"/>
            </a:endParaRPr>
          </a:p>
        </p:txBody>
      </p:sp>
      <p:sp>
        <p:nvSpPr>
          <p:cNvPr id="12" name="Rectangle 5"/>
          <p:cNvSpPr>
            <a:spLocks noGrp="1" noChangeArrowheads="1"/>
          </p:cNvSpPr>
          <p:nvPr>
            <p:ph type="subTitle" idx="4294967295"/>
          </p:nvPr>
        </p:nvSpPr>
        <p:spPr>
          <a:xfrm>
            <a:off x="1066800" y="3200399"/>
            <a:ext cx="6705600" cy="2631057"/>
          </a:xfrm>
          <a:solidFill>
            <a:srgbClr val="333399">
              <a:alpha val="39999"/>
            </a:srgbClr>
          </a:solidFill>
        </p:spPr>
        <p:txBody>
          <a:bodyPr/>
          <a:lstStyle/>
          <a:p>
            <a:pPr marL="0" indent="0" algn="ctr">
              <a:buFont typeface="Wingdings" panose="05000000000000000000" pitchFamily="2" charset="2"/>
              <a:buNone/>
              <a:defRPr/>
            </a:pPr>
            <a:r>
              <a:rPr lang="es-PR" sz="3600" dirty="0">
                <a:solidFill>
                  <a:schemeClr val="bg1"/>
                </a:solidFill>
                <a:effectLst>
                  <a:outerShdw blurRad="38100" dist="38100" dir="2700000" algn="tl">
                    <a:srgbClr val="000000"/>
                  </a:outerShdw>
                </a:effectLst>
              </a:rPr>
              <a:t>Estudio 17: La caída en </a:t>
            </a:r>
            <a:r>
              <a:rPr lang="es-PR" sz="3600" dirty="0" err="1">
                <a:solidFill>
                  <a:schemeClr val="bg1"/>
                </a:solidFill>
                <a:effectLst>
                  <a:outerShdw blurRad="38100" dist="38100" dir="2700000" algn="tl">
                    <a:srgbClr val="000000"/>
                  </a:outerShdw>
                </a:effectLst>
              </a:rPr>
              <a:t>Hai</a:t>
            </a:r>
            <a:r>
              <a:rPr lang="es-PR" sz="3600" dirty="0">
                <a:solidFill>
                  <a:schemeClr val="bg1"/>
                </a:solidFill>
                <a:effectLst>
                  <a:outerShdw blurRad="38100" dist="38100" dir="2700000" algn="tl">
                    <a:srgbClr val="000000"/>
                  </a:outerShdw>
                </a:effectLst>
              </a:rPr>
              <a:t> y los gabaonitas</a:t>
            </a:r>
          </a:p>
          <a:p>
            <a:pPr marL="0" indent="0" algn="ctr">
              <a:buFont typeface="Wingdings" panose="05000000000000000000" pitchFamily="2" charset="2"/>
              <a:buNone/>
              <a:defRPr/>
            </a:pPr>
            <a:r>
              <a:rPr lang="en-US" sz="3600" dirty="0">
                <a:solidFill>
                  <a:schemeClr val="bg1"/>
                </a:solidFill>
                <a:effectLst>
                  <a:outerShdw blurRad="38100" dist="38100" dir="2700000" algn="tl">
                    <a:srgbClr val="000000"/>
                  </a:outerShdw>
                </a:effectLst>
              </a:rPr>
              <a:t>Josue 8:1 – 9:27</a:t>
            </a:r>
            <a:endParaRPr lang="es-PR" sz="3600" dirty="0">
              <a:solidFill>
                <a:schemeClr val="bg1"/>
              </a:solidFill>
              <a:effectLst>
                <a:outerShdw blurRad="38100" dist="38100" dir="2700000" algn="tl">
                  <a:srgbClr val="000000"/>
                </a:outerShdw>
              </a:effectLst>
            </a:endParaRPr>
          </a:p>
          <a:p>
            <a:pPr marL="0" indent="0" algn="ctr">
              <a:buFont typeface="Wingdings" panose="05000000000000000000" pitchFamily="2" charset="2"/>
              <a:buNone/>
              <a:defRPr/>
            </a:pPr>
            <a:r>
              <a:rPr lang="es-PR" sz="3600" dirty="0">
                <a:solidFill>
                  <a:schemeClr val="bg1"/>
                </a:solidFill>
                <a:effectLst>
                  <a:outerShdw blurRad="38100" dist="38100" dir="2700000" algn="tl">
                    <a:srgbClr val="000000"/>
                  </a:outerShdw>
                </a:effectLst>
              </a:rPr>
              <a:t>9 de mayo de 2017</a:t>
            </a:r>
          </a:p>
        </p:txBody>
      </p:sp>
    </p:spTree>
    <p:extLst>
      <p:ext uri="{BB962C8B-B14F-4D97-AF65-F5344CB8AC3E}">
        <p14:creationId xmlns:p14="http://schemas.microsoft.com/office/powerpoint/2010/main" val="15760115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fade">
                                      <p:cBhvr>
                                        <p:cTn id="7" dur="2000"/>
                                        <p:tgtEl>
                                          <p:spTgt spid="30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7"/>
                                        </p:tgtEl>
                                        <p:attrNameLst>
                                          <p:attrName>style.visibility</p:attrName>
                                        </p:attrNameLst>
                                      </p:cBhvr>
                                      <p:to>
                                        <p:strVal val="visible"/>
                                      </p:to>
                                    </p:set>
                                    <p:animEffect transition="in" filter="fade">
                                      <p:cBhvr>
                                        <p:cTn id="10" dur="2000"/>
                                        <p:tgtEl>
                                          <p:spTgt spid="307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079"/>
                                        </p:tgtEl>
                                        <p:attrNameLst>
                                          <p:attrName>style.visibility</p:attrName>
                                        </p:attrNameLst>
                                      </p:cBhvr>
                                      <p:to>
                                        <p:strVal val="visible"/>
                                      </p:to>
                                    </p:set>
                                    <p:animEffect transition="in" filter="fade">
                                      <p:cBhvr>
                                        <p:cTn id="13" dur="2000"/>
                                        <p:tgtEl>
                                          <p:spTgt spid="307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2000"/>
                                        <p:tgtEl>
                                          <p:spTgt spid="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2">
                                            <p:bg/>
                                          </p:spTgt>
                                        </p:tgtEl>
                                        <p:attrNameLst>
                                          <p:attrName>style.visibility</p:attrName>
                                        </p:attrNameLst>
                                      </p:cBhvr>
                                      <p:to>
                                        <p:strVal val="visible"/>
                                      </p:to>
                                    </p:set>
                                    <p:animEffect transition="in" filter="fade">
                                      <p:cBhvr>
                                        <p:cTn id="19" dur="2000"/>
                                        <p:tgtEl>
                                          <p:spTgt spid="12">
                                            <p:bg/>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fade">
                                      <p:cBhvr>
                                        <p:cTn id="22" dur="2000"/>
                                        <p:tgtEl>
                                          <p:spTgt spid="1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xEl>
                                              <p:pRg st="1" end="1"/>
                                            </p:txEl>
                                          </p:spTgt>
                                        </p:tgtEl>
                                        <p:attrNameLst>
                                          <p:attrName>style.visibility</p:attrName>
                                        </p:attrNameLst>
                                      </p:cBhvr>
                                      <p:to>
                                        <p:strVal val="visible"/>
                                      </p:to>
                                    </p:set>
                                    <p:animEffect transition="in" filter="fade">
                                      <p:cBhvr>
                                        <p:cTn id="27" dur="2000"/>
                                        <p:tgtEl>
                                          <p:spTgt spid="12">
                                            <p:txEl>
                                              <p:pRg st="1" end="1"/>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2">
                                            <p:txEl>
                                              <p:pRg st="2" end="2"/>
                                            </p:txEl>
                                          </p:spTgt>
                                        </p:tgtEl>
                                        <p:attrNameLst>
                                          <p:attrName>style.visibility</p:attrName>
                                        </p:attrNameLst>
                                      </p:cBhvr>
                                      <p:to>
                                        <p:strVal val="visible"/>
                                      </p:to>
                                    </p:set>
                                    <p:animEffect transition="in" filter="fade">
                                      <p:cBhvr>
                                        <p:cTn id="30" dur="20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7" grpId="0"/>
      <p:bldP spid="3079" grpId="0"/>
      <p:bldP spid="9" grpId="0" animBg="1"/>
      <p:bldP spid="12"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ollos"/>
          <p:cNvPicPr>
            <a:picLocks noGrp="1" noChangeAspect="1" noChangeArrowheads="1"/>
          </p:cNvPicPr>
          <p:nvPr>
            <p:ph sz="half" idx="4294967295"/>
          </p:nvPr>
        </p:nvPicPr>
        <p:blipFill>
          <a:blip r:embed="rId3">
            <a:lum bright="10000" contrast="2000"/>
            <a:extLst>
              <a:ext uri="{28A0092B-C50C-407E-A947-70E740481C1C}">
                <a14:useLocalDpi xmlns:a14="http://schemas.microsoft.com/office/drawing/2010/main" val="0"/>
              </a:ext>
            </a:extLst>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1462087"/>
          </a:xfrm>
        </p:spPr>
        <p:txBody>
          <a:bodyPr/>
          <a:lstStyle/>
          <a:p>
            <a:pPr eaLnBrk="1" hangingPunct="1"/>
            <a:r>
              <a:rPr lang="es-PR" altLang="es-PR" dirty="0"/>
              <a:t>Versículo Clave:</a:t>
            </a:r>
          </a:p>
        </p:txBody>
      </p:sp>
      <p:sp>
        <p:nvSpPr>
          <p:cNvPr id="5124" name="Rectangle 4"/>
          <p:cNvSpPr>
            <a:spLocks noGrp="1" noChangeArrowheads="1"/>
          </p:cNvSpPr>
          <p:nvPr>
            <p:ph type="body" idx="1"/>
          </p:nvPr>
        </p:nvSpPr>
        <p:spPr>
          <a:xfrm>
            <a:off x="2185988" y="2217738"/>
            <a:ext cx="6653212" cy="4335462"/>
          </a:xfrm>
        </p:spPr>
        <p:txBody>
          <a:bodyPr/>
          <a:lstStyle/>
          <a:p>
            <a:pPr>
              <a:lnSpc>
                <a:spcPct val="90000"/>
              </a:lnSpc>
            </a:pPr>
            <a:r>
              <a:rPr lang="es-ES" altLang="es-PR" dirty="0">
                <a:solidFill>
                  <a:srgbClr val="FF0000"/>
                </a:solidFill>
              </a:rPr>
              <a:t>Josué 7.13, RVR60</a:t>
            </a:r>
          </a:p>
          <a:p>
            <a:pPr>
              <a:lnSpc>
                <a:spcPct val="90000"/>
              </a:lnSpc>
            </a:pPr>
            <a:r>
              <a:rPr lang="es-ES" altLang="es-PR" dirty="0"/>
              <a:t>"Levántate, santifica al pueblo, y di: Santificaos para mañana; porque Jehová el Dios de Israel dice así: Anatema hay en medio de ti, Israel; no podrás hacer frente a tus enemigos, hasta que hayáis quitado el anatema de en medio de vosotros."</a:t>
            </a:r>
          </a:p>
        </p:txBody>
      </p:sp>
    </p:spTree>
    <p:extLst>
      <p:ext uri="{BB962C8B-B14F-4D97-AF65-F5344CB8AC3E}">
        <p14:creationId xmlns:p14="http://schemas.microsoft.com/office/powerpoint/2010/main" val="2918198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s-PR" altLang="es-PR" dirty="0"/>
              <a:t>Verdad Central</a:t>
            </a:r>
          </a:p>
        </p:txBody>
      </p:sp>
      <p:sp>
        <p:nvSpPr>
          <p:cNvPr id="6147" name="Rectangle 3"/>
          <p:cNvSpPr>
            <a:spLocks noGrp="1" noChangeArrowheads="1"/>
          </p:cNvSpPr>
          <p:nvPr>
            <p:ph type="body" sz="half" idx="1"/>
          </p:nvPr>
        </p:nvSpPr>
        <p:spPr>
          <a:xfrm>
            <a:off x="533400" y="2209800"/>
            <a:ext cx="4343400" cy="4343400"/>
          </a:xfrm>
        </p:spPr>
        <p:txBody>
          <a:bodyPr/>
          <a:lstStyle/>
          <a:p>
            <a:pPr eaLnBrk="1" hangingPunct="1"/>
            <a:r>
              <a:rPr lang="es-PR" altLang="es-PR" dirty="0"/>
              <a:t>El éxito de Israel en Jericó y su fracaso en Hai nos enseña que el pueblo de Dios debe obedecerlo a fin de lograr los propósitos que Él tiene y evitar las consecuencias de la desobediencia.</a:t>
            </a:r>
          </a:p>
        </p:txBody>
      </p:sp>
      <p:pic>
        <p:nvPicPr>
          <p:cNvPr id="614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2286000"/>
            <a:ext cx="2767013"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0230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50938" y="838200"/>
            <a:ext cx="7793037" cy="838200"/>
          </a:xfrm>
        </p:spPr>
        <p:txBody>
          <a:bodyPr/>
          <a:lstStyle/>
          <a:p>
            <a:r>
              <a:rPr lang="es-PR" altLang="es-PR" dirty="0"/>
              <a:t>Bosquejo</a:t>
            </a:r>
          </a:p>
        </p:txBody>
      </p:sp>
      <p:sp>
        <p:nvSpPr>
          <p:cNvPr id="18435" name="Rectangle 3"/>
          <p:cNvSpPr>
            <a:spLocks noGrp="1" noChangeArrowheads="1"/>
          </p:cNvSpPr>
          <p:nvPr>
            <p:ph type="body" idx="1"/>
          </p:nvPr>
        </p:nvSpPr>
        <p:spPr>
          <a:xfrm>
            <a:off x="685800" y="2133600"/>
            <a:ext cx="7924800" cy="4419600"/>
          </a:xfrm>
        </p:spPr>
        <p:txBody>
          <a:bodyPr/>
          <a:lstStyle/>
          <a:p>
            <a:pPr marL="609600" indent="-609600">
              <a:buFont typeface="Wingdings" panose="05000000000000000000" pitchFamily="2" charset="2"/>
              <a:buAutoNum type="arabicPeriod"/>
            </a:pPr>
            <a:r>
              <a:rPr lang="es-PR" altLang="es-PR" dirty="0"/>
              <a:t>La Destrucción de Jericó </a:t>
            </a:r>
          </a:p>
          <a:p>
            <a:pPr marL="609600" indent="-609600">
              <a:buFont typeface="Wingdings" panose="05000000000000000000" pitchFamily="2" charset="2"/>
              <a:buNone/>
            </a:pPr>
            <a:r>
              <a:rPr lang="es-PR" altLang="es-PR" dirty="0"/>
              <a:t>	(</a:t>
            </a:r>
            <a:r>
              <a:rPr lang="es-PR" altLang="es-PR" dirty="0">
                <a:solidFill>
                  <a:srgbClr val="FF0000"/>
                </a:solidFill>
              </a:rPr>
              <a:t>Josué 6:2-5</a:t>
            </a:r>
            <a:r>
              <a:rPr lang="es-PR" altLang="es-PR" dirty="0"/>
              <a:t>)</a:t>
            </a:r>
          </a:p>
          <a:p>
            <a:pPr marL="609600" indent="-609600">
              <a:buFont typeface="Tahoma" panose="020B0604030504040204" pitchFamily="34" charset="0"/>
              <a:buAutoNum type="arabicPeriod" startAt="2"/>
            </a:pPr>
            <a:r>
              <a:rPr lang="es-PR" altLang="es-PR" dirty="0"/>
              <a:t>Rajab y su Familia son Rescatados </a:t>
            </a:r>
          </a:p>
          <a:p>
            <a:pPr marL="609600" indent="-609600">
              <a:buFont typeface="Wingdings" panose="05000000000000000000" pitchFamily="2" charset="2"/>
              <a:buNone/>
            </a:pPr>
            <a:r>
              <a:rPr lang="es-PR" altLang="es-PR" dirty="0"/>
              <a:t>	(</a:t>
            </a:r>
            <a:r>
              <a:rPr lang="es-PR" altLang="es-PR" dirty="0">
                <a:solidFill>
                  <a:srgbClr val="FF0000"/>
                </a:solidFill>
              </a:rPr>
              <a:t>Josué 6:23-24</a:t>
            </a:r>
            <a:r>
              <a:rPr lang="es-PR" altLang="es-PR" dirty="0"/>
              <a:t>)</a:t>
            </a:r>
          </a:p>
          <a:p>
            <a:pPr marL="609600" indent="-609600">
              <a:buFont typeface="Tahoma" panose="020B0604030504040204" pitchFamily="34" charset="0"/>
              <a:buAutoNum type="arabicPeriod" startAt="3"/>
            </a:pPr>
            <a:r>
              <a:rPr lang="es-PR" altLang="es-PR" dirty="0"/>
              <a:t>El Pecado Descubierto </a:t>
            </a:r>
          </a:p>
          <a:p>
            <a:pPr marL="609600" indent="-609600">
              <a:buFont typeface="Wingdings" panose="05000000000000000000" pitchFamily="2" charset="2"/>
              <a:buNone/>
            </a:pPr>
            <a:r>
              <a:rPr lang="es-PR" altLang="es-PR" dirty="0"/>
              <a:t>	(</a:t>
            </a:r>
            <a:r>
              <a:rPr lang="es-PR" altLang="es-PR" dirty="0">
                <a:solidFill>
                  <a:srgbClr val="FF0000"/>
                </a:solidFill>
              </a:rPr>
              <a:t>Josué 7.11-13</a:t>
            </a:r>
            <a:r>
              <a:rPr lang="es-PR" altLang="es-PR" dirty="0"/>
              <a:t>)</a:t>
            </a:r>
          </a:p>
        </p:txBody>
      </p:sp>
    </p:spTree>
    <p:extLst>
      <p:ext uri="{BB962C8B-B14F-4D97-AF65-F5344CB8AC3E}">
        <p14:creationId xmlns:p14="http://schemas.microsoft.com/office/powerpoint/2010/main" val="21383527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fade">
                                      <p:cBhvr>
                                        <p:cTn id="7" dur="2000"/>
                                        <p:tgtEl>
                                          <p:spTgt spid="1843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435">
                                            <p:txEl>
                                              <p:pRg st="0" end="0"/>
                                            </p:txEl>
                                          </p:spTgt>
                                        </p:tgtEl>
                                        <p:attrNameLst>
                                          <p:attrName>style.visibility</p:attrName>
                                        </p:attrNameLst>
                                      </p:cBhvr>
                                      <p:to>
                                        <p:strVal val="visible"/>
                                      </p:to>
                                    </p:set>
                                    <p:animEffect transition="in" filter="fade">
                                      <p:cBhvr>
                                        <p:cTn id="11" dur="2000"/>
                                        <p:tgtEl>
                                          <p:spTgt spid="18435">
                                            <p:txEl>
                                              <p:pRg st="0" end="0"/>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8435">
                                            <p:txEl>
                                              <p:pRg st="1" end="1"/>
                                            </p:txEl>
                                          </p:spTgt>
                                        </p:tgtEl>
                                        <p:attrNameLst>
                                          <p:attrName>style.visibility</p:attrName>
                                        </p:attrNameLst>
                                      </p:cBhvr>
                                      <p:to>
                                        <p:strVal val="visible"/>
                                      </p:to>
                                    </p:set>
                                    <p:animEffect transition="in" filter="fade">
                                      <p:cBhvr>
                                        <p:cTn id="15" dur="2000"/>
                                        <p:tgtEl>
                                          <p:spTgt spid="18435">
                                            <p:txEl>
                                              <p:pRg st="1" end="1"/>
                                            </p:txEl>
                                          </p:spTgt>
                                        </p:tgtEl>
                                      </p:cBhvr>
                                    </p:animEffect>
                                  </p:childTnLst>
                                </p:cTn>
                              </p:par>
                            </p:childTnLst>
                          </p:cTn>
                        </p:par>
                        <p:par>
                          <p:cTn id="16" fill="hold" nodeType="afterGroup">
                            <p:stCondLst>
                              <p:cond delay="6000"/>
                            </p:stCondLst>
                            <p:childTnLst>
                              <p:par>
                                <p:cTn id="17" presetID="10" presetClass="entr" presetSubtype="0" fill="hold" nodeType="afterEffect">
                                  <p:stCondLst>
                                    <p:cond delay="0"/>
                                  </p:stCondLst>
                                  <p:childTnLst>
                                    <p:set>
                                      <p:cBhvr>
                                        <p:cTn id="18" dur="1" fill="hold">
                                          <p:stCondLst>
                                            <p:cond delay="0"/>
                                          </p:stCondLst>
                                        </p:cTn>
                                        <p:tgtEl>
                                          <p:spTgt spid="18435">
                                            <p:txEl>
                                              <p:pRg st="2" end="2"/>
                                            </p:txEl>
                                          </p:spTgt>
                                        </p:tgtEl>
                                        <p:attrNameLst>
                                          <p:attrName>style.visibility</p:attrName>
                                        </p:attrNameLst>
                                      </p:cBhvr>
                                      <p:to>
                                        <p:strVal val="visible"/>
                                      </p:to>
                                    </p:set>
                                    <p:animEffect transition="in" filter="fade">
                                      <p:cBhvr>
                                        <p:cTn id="19" dur="2000"/>
                                        <p:tgtEl>
                                          <p:spTgt spid="18435">
                                            <p:txEl>
                                              <p:pRg st="2" end="2"/>
                                            </p:txEl>
                                          </p:spTgt>
                                        </p:tgtEl>
                                      </p:cBhvr>
                                    </p:animEffect>
                                  </p:childTnLst>
                                </p:cTn>
                              </p:par>
                            </p:childTnLst>
                          </p:cTn>
                        </p:par>
                        <p:par>
                          <p:cTn id="20" fill="hold" nodeType="afterGroup">
                            <p:stCondLst>
                              <p:cond delay="8000"/>
                            </p:stCondLst>
                            <p:childTnLst>
                              <p:par>
                                <p:cTn id="21" presetID="10" presetClass="entr" presetSubtype="0" fill="hold" nodeType="afterEffect">
                                  <p:stCondLst>
                                    <p:cond delay="0"/>
                                  </p:stCondLst>
                                  <p:childTnLst>
                                    <p:set>
                                      <p:cBhvr>
                                        <p:cTn id="22" dur="1" fill="hold">
                                          <p:stCondLst>
                                            <p:cond delay="0"/>
                                          </p:stCondLst>
                                        </p:cTn>
                                        <p:tgtEl>
                                          <p:spTgt spid="18435">
                                            <p:txEl>
                                              <p:pRg st="3" end="3"/>
                                            </p:txEl>
                                          </p:spTgt>
                                        </p:tgtEl>
                                        <p:attrNameLst>
                                          <p:attrName>style.visibility</p:attrName>
                                        </p:attrNameLst>
                                      </p:cBhvr>
                                      <p:to>
                                        <p:strVal val="visible"/>
                                      </p:to>
                                    </p:set>
                                    <p:animEffect transition="in" filter="fade">
                                      <p:cBhvr>
                                        <p:cTn id="23" dur="2000"/>
                                        <p:tgtEl>
                                          <p:spTgt spid="18435">
                                            <p:txEl>
                                              <p:pRg st="3" end="3"/>
                                            </p:txEl>
                                          </p:spTgt>
                                        </p:tgtEl>
                                      </p:cBhvr>
                                    </p:animEffect>
                                  </p:childTnLst>
                                </p:cTn>
                              </p:par>
                            </p:childTnLst>
                          </p:cTn>
                        </p:par>
                        <p:par>
                          <p:cTn id="24" fill="hold" nodeType="afterGroup">
                            <p:stCondLst>
                              <p:cond delay="10000"/>
                            </p:stCondLst>
                            <p:childTnLst>
                              <p:par>
                                <p:cTn id="25" presetID="10" presetClass="entr" presetSubtype="0" fill="hold" nodeType="afterEffect">
                                  <p:stCondLst>
                                    <p:cond delay="0"/>
                                  </p:stCondLst>
                                  <p:childTnLst>
                                    <p:set>
                                      <p:cBhvr>
                                        <p:cTn id="26" dur="1" fill="hold">
                                          <p:stCondLst>
                                            <p:cond delay="0"/>
                                          </p:stCondLst>
                                        </p:cTn>
                                        <p:tgtEl>
                                          <p:spTgt spid="18435">
                                            <p:txEl>
                                              <p:pRg st="4" end="4"/>
                                            </p:txEl>
                                          </p:spTgt>
                                        </p:tgtEl>
                                        <p:attrNameLst>
                                          <p:attrName>style.visibility</p:attrName>
                                        </p:attrNameLst>
                                      </p:cBhvr>
                                      <p:to>
                                        <p:strVal val="visible"/>
                                      </p:to>
                                    </p:set>
                                    <p:animEffect transition="in" filter="fade">
                                      <p:cBhvr>
                                        <p:cTn id="27" dur="2000"/>
                                        <p:tgtEl>
                                          <p:spTgt spid="18435">
                                            <p:txEl>
                                              <p:pRg st="4" end="4"/>
                                            </p:txEl>
                                          </p:spTgt>
                                        </p:tgtEl>
                                      </p:cBhvr>
                                    </p:animEffect>
                                  </p:childTnLst>
                                </p:cTn>
                              </p:par>
                            </p:childTnLst>
                          </p:cTn>
                        </p:par>
                        <p:par>
                          <p:cTn id="28" fill="hold" nodeType="afterGroup">
                            <p:stCondLst>
                              <p:cond delay="12000"/>
                            </p:stCondLst>
                            <p:childTnLst>
                              <p:par>
                                <p:cTn id="29" presetID="10" presetClass="entr" presetSubtype="0" fill="hold" nodeType="afterEffect">
                                  <p:stCondLst>
                                    <p:cond delay="0"/>
                                  </p:stCondLst>
                                  <p:childTnLst>
                                    <p:set>
                                      <p:cBhvr>
                                        <p:cTn id="30" dur="1" fill="hold">
                                          <p:stCondLst>
                                            <p:cond delay="0"/>
                                          </p:stCondLst>
                                        </p:cTn>
                                        <p:tgtEl>
                                          <p:spTgt spid="18435">
                                            <p:txEl>
                                              <p:pRg st="5" end="5"/>
                                            </p:txEl>
                                          </p:spTgt>
                                        </p:tgtEl>
                                        <p:attrNameLst>
                                          <p:attrName>style.visibility</p:attrName>
                                        </p:attrNameLst>
                                      </p:cBhvr>
                                      <p:to>
                                        <p:strVal val="visible"/>
                                      </p:to>
                                    </p:set>
                                    <p:animEffect transition="in" filter="fade">
                                      <p:cBhvr>
                                        <p:cTn id="31" dur="2000"/>
                                        <p:tgtEl>
                                          <p:spTgt spid="184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animBg="1"/>
      <p:bldP spid="1843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p:cNvSpPr>
            <a:spLocks noGrp="1" noChangeArrowheads="1"/>
          </p:cNvSpPr>
          <p:nvPr>
            <p:ph type="title"/>
          </p:nvPr>
        </p:nvSpPr>
        <p:spPr>
          <a:xfrm>
            <a:off x="1150938" y="214313"/>
            <a:ext cx="3268662" cy="1462087"/>
          </a:xfrm>
        </p:spPr>
        <p:txBody>
          <a:bodyPr/>
          <a:lstStyle/>
          <a:p>
            <a:r>
              <a:rPr lang="es-PR" altLang="es-PR" dirty="0"/>
              <a:t>Contexto</a:t>
            </a:r>
          </a:p>
        </p:txBody>
      </p:sp>
      <p:sp>
        <p:nvSpPr>
          <p:cNvPr id="12291" name="Content Placeholder 9"/>
          <p:cNvSpPr>
            <a:spLocks noGrp="1"/>
          </p:cNvSpPr>
          <p:nvPr>
            <p:ph type="body" sz="half" idx="1"/>
          </p:nvPr>
        </p:nvSpPr>
        <p:spPr>
          <a:xfrm>
            <a:off x="304800" y="2133600"/>
            <a:ext cx="4419600" cy="4419600"/>
          </a:xfrm>
        </p:spPr>
        <p:txBody>
          <a:bodyPr/>
          <a:lstStyle/>
          <a:p>
            <a:r>
              <a:rPr lang="es-ES" altLang="es-PR" sz="2400" dirty="0"/>
              <a:t>La posición geográfica de Jericó era estratégica para guardar a Canaán de la invasión de pueblos extranjeros.</a:t>
            </a:r>
          </a:p>
          <a:p>
            <a:r>
              <a:rPr lang="es-ES" altLang="es-PR" sz="2400" dirty="0"/>
              <a:t>La conquista de Canaán cumpliría la promesa de Dios a Abraham, Moisés y al pueblo hebreo pero dependía de la obediencia a las instrucciones de Jehová.</a:t>
            </a:r>
            <a:endParaRPr lang="es-PR" altLang="es-PR" sz="2400" dirty="0"/>
          </a:p>
        </p:txBody>
      </p:sp>
      <p:pic>
        <p:nvPicPr>
          <p:cNvPr id="11268" name="Picture 7"/>
          <p:cNvPicPr>
            <a:picLocks noChangeAspect="1" noChangeArrowheads="1"/>
          </p:cNvPicPr>
          <p:nvPr/>
        </p:nvPicPr>
        <p:blipFill>
          <a:blip r:embed="rId3">
            <a:extLst>
              <a:ext uri="{28A0092B-C50C-407E-A947-70E740481C1C}">
                <a14:useLocalDpi xmlns:a14="http://schemas.microsoft.com/office/drawing/2010/main" val="0"/>
              </a:ext>
            </a:extLst>
          </a:blip>
          <a:srcRect l="4939" t="3334" r="6140"/>
          <a:stretch>
            <a:fillRect/>
          </a:stretch>
        </p:blipFill>
        <p:spPr bwMode="auto">
          <a:xfrm>
            <a:off x="4887913" y="0"/>
            <a:ext cx="42560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5481385"/>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fade">
                                      <p:cBhvr>
                                        <p:cTn id="7" dur="1000"/>
                                        <p:tgtEl>
                                          <p:spTgt spid="122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fade">
                                      <p:cBhvr>
                                        <p:cTn id="12" dur="1000"/>
                                        <p:tgtEl>
                                          <p:spTgt spid="122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s-PR" dirty="0"/>
          </a:p>
        </p:txBody>
      </p:sp>
      <p:sp>
        <p:nvSpPr>
          <p:cNvPr id="12291"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s-PR" sz="4400" dirty="0"/>
          </a:p>
        </p:txBody>
      </p:sp>
      <p:sp>
        <p:nvSpPr>
          <p:cNvPr id="12292" name="Title 4"/>
          <p:cNvSpPr>
            <a:spLocks noGrp="1"/>
          </p:cNvSpPr>
          <p:nvPr>
            <p:ph type="title"/>
          </p:nvPr>
        </p:nvSpPr>
        <p:spPr/>
        <p:txBody>
          <a:bodyPr/>
          <a:lstStyle/>
          <a:p>
            <a:r>
              <a:rPr lang="es-PR" altLang="es-PR" dirty="0"/>
              <a:t>La Destrucción de Jericó </a:t>
            </a:r>
            <a:br>
              <a:rPr lang="es-PR" altLang="es-PR" dirty="0"/>
            </a:br>
            <a:r>
              <a:rPr lang="es-PR" altLang="es-PR" dirty="0"/>
              <a:t>(</a:t>
            </a:r>
            <a:r>
              <a:rPr lang="es-PR" altLang="es-PR" dirty="0">
                <a:solidFill>
                  <a:srgbClr val="FF0000"/>
                </a:solidFill>
              </a:rPr>
              <a:t>Josué 6:2-5</a:t>
            </a:r>
            <a:r>
              <a:rPr lang="es-PR" altLang="es-PR" dirty="0"/>
              <a:t>)</a:t>
            </a:r>
          </a:p>
        </p:txBody>
      </p:sp>
      <p:pic>
        <p:nvPicPr>
          <p:cNvPr id="17410" name="Picture 2" descr="http://distantshores.org/images/rg/06/06_Jo_05_04_R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0857" y="1890713"/>
            <a:ext cx="6162286" cy="4699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07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12" descr="http://gallery.hd.org/_exhibits/places-and-sights/_more2002/_more04/Egypt-Cairo-Giza-the-Pyramids-1-BG.jpg"/>
          <p:cNvSpPr>
            <a:spLocks noChangeAspect="1" noChangeArrowheads="1"/>
          </p:cNvSpPr>
          <p:nvPr/>
        </p:nvSpPr>
        <p:spPr bwMode="auto">
          <a:xfrm>
            <a:off x="152400" y="0"/>
            <a:ext cx="10725150" cy="612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endParaRPr lang="es-PR" altLang="es-PR" dirty="0"/>
          </a:p>
        </p:txBody>
      </p:sp>
      <p:sp>
        <p:nvSpPr>
          <p:cNvPr id="12291" name="Rectangle 5"/>
          <p:cNvSpPr>
            <a:spLocks noChangeArrowheads="1"/>
          </p:cNvSpPr>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609600" indent="-609600"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buFont typeface="Wingdings" panose="05000000000000000000" pitchFamily="2" charset="2"/>
              <a:buAutoNum type="arabicPeriod"/>
            </a:pPr>
            <a:endParaRPr lang="es-PR" altLang="es-PR" sz="4400" dirty="0"/>
          </a:p>
        </p:txBody>
      </p:sp>
      <p:sp>
        <p:nvSpPr>
          <p:cNvPr id="12292" name="Title 4"/>
          <p:cNvSpPr>
            <a:spLocks noGrp="1"/>
          </p:cNvSpPr>
          <p:nvPr>
            <p:ph type="title"/>
          </p:nvPr>
        </p:nvSpPr>
        <p:spPr/>
        <p:txBody>
          <a:bodyPr/>
          <a:lstStyle/>
          <a:p>
            <a:r>
              <a:rPr lang="es-PR" altLang="es-PR" dirty="0"/>
              <a:t>La Destrucción de Jericó </a:t>
            </a:r>
            <a:br>
              <a:rPr lang="es-PR" altLang="es-PR" dirty="0"/>
            </a:br>
            <a:r>
              <a:rPr lang="es-PR" altLang="es-PR" dirty="0"/>
              <a:t>(</a:t>
            </a:r>
            <a:r>
              <a:rPr lang="es-PR" altLang="es-PR" dirty="0">
                <a:solidFill>
                  <a:srgbClr val="FF0000"/>
                </a:solidFill>
              </a:rPr>
              <a:t>Josué 6:2-5</a:t>
            </a:r>
            <a:r>
              <a:rPr lang="es-PR" altLang="es-PR" dirty="0"/>
              <a:t>)</a:t>
            </a:r>
          </a:p>
        </p:txBody>
      </p:sp>
      <p:sp>
        <p:nvSpPr>
          <p:cNvPr id="7" name="TextBox 6"/>
          <p:cNvSpPr txBox="1"/>
          <p:nvPr/>
        </p:nvSpPr>
        <p:spPr>
          <a:xfrm>
            <a:off x="241539" y="2167561"/>
            <a:ext cx="8702435" cy="4314707"/>
          </a:xfrm>
          <a:prstGeom prst="rect">
            <a:avLst/>
          </a:prstGeom>
          <a:noFill/>
        </p:spPr>
        <p:txBody>
          <a:bodyPr vert="horz" wrap="square" rtlCol="0">
            <a:spAutoFit/>
          </a:bodyPr>
          <a:lstStyle/>
          <a:p>
            <a:pPr marL="0" marR="0">
              <a:lnSpc>
                <a:spcPct val="115000"/>
              </a:lnSpc>
              <a:spcBef>
                <a:spcPts val="0"/>
              </a:spcBef>
              <a:spcAft>
                <a:spcPts val="1000"/>
              </a:spcAft>
            </a:pPr>
            <a:r>
              <a:rPr lang="es-PR" sz="2400" b="0" dirty="0">
                <a:latin typeface="Calibri" panose="020F0502020204030204" pitchFamily="34" charset="0"/>
              </a:rPr>
              <a:t>“</a:t>
            </a:r>
            <a:r>
              <a:rPr lang="es-PR" sz="2400" b="0" i="1" dirty="0">
                <a:latin typeface="Calibri" panose="020F0502020204030204" pitchFamily="34" charset="0"/>
              </a:rPr>
              <a:t>Mas Jehová dijo a Josué: Mira, yo he entregado en tu mano a Jericó y a su rey, con sus varones de guerra. Rodearéis, pues, la ciudad todos los hombres de guerra, yendo alrededor de la ciudad una vez; y esto haréis durante seis días. Y siete sacerdotes llevarán siete bocinas de cuernos de carnero delante del arca; y al séptimo día daréis siete vueltas a la ciudad, y los sacerdotes tocarán las bocinas. Y cuando toquen prolongadamente el cuerno de carnero, así que oigáis el sonido de la bocina, todo el pueblo gritará a gran voz, y el muro de la ciudad caerá; entonces subirá el pueblo, cada uno derecho hacia adelante.</a:t>
            </a:r>
            <a:r>
              <a:rPr lang="es-PR" sz="2400" b="0" dirty="0">
                <a:latin typeface="Calibri" panose="020F0502020204030204" pitchFamily="34" charset="0"/>
              </a:rPr>
              <a:t>” (Josué 6.2–5, RVR60) </a:t>
            </a:r>
            <a:endParaRPr lang="es-PR" sz="2400" b="0" dirty="0">
              <a:effectLst/>
              <a:latin typeface="Calibri" panose="020F0502020204030204" pitchFamily="34" charset="0"/>
            </a:endParaRPr>
          </a:p>
        </p:txBody>
      </p:sp>
      <p:pic>
        <p:nvPicPr>
          <p:cNvPr id="8" name="Picture 2" descr="http://distantshores.org/images/rg/06/06_Jo_05_04_R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5064" y="396716"/>
            <a:ext cx="1438910" cy="1097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922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PR" altLang="es-PR" dirty="0"/>
              <a:t>La Destrucción de Jericó </a:t>
            </a:r>
            <a:br>
              <a:rPr lang="es-PR" altLang="es-PR" dirty="0"/>
            </a:br>
            <a:r>
              <a:rPr lang="es-PR" altLang="es-PR" dirty="0"/>
              <a:t>(</a:t>
            </a:r>
            <a:r>
              <a:rPr lang="es-PR" altLang="es-PR" dirty="0">
                <a:solidFill>
                  <a:srgbClr val="FF0000"/>
                </a:solidFill>
              </a:rPr>
              <a:t>Josué 6:2-5</a:t>
            </a:r>
            <a:r>
              <a:rPr lang="es-PR" altLang="es-PR" dirty="0"/>
              <a:t>)</a:t>
            </a:r>
            <a:endParaRPr lang="es-PR" dirty="0"/>
          </a:p>
        </p:txBody>
      </p:sp>
      <p:sp>
        <p:nvSpPr>
          <p:cNvPr id="5" name="Content Placeholder 4"/>
          <p:cNvSpPr>
            <a:spLocks noGrp="1"/>
          </p:cNvSpPr>
          <p:nvPr>
            <p:ph sz="half" idx="1"/>
          </p:nvPr>
        </p:nvSpPr>
        <p:spPr>
          <a:xfrm>
            <a:off x="138023" y="2017713"/>
            <a:ext cx="4854665" cy="4114800"/>
          </a:xfrm>
        </p:spPr>
        <p:txBody>
          <a:bodyPr/>
          <a:lstStyle/>
          <a:p>
            <a:r>
              <a:rPr lang="es-PR" sz="2000" b="1" dirty="0"/>
              <a:t>CUERNO</a:t>
            </a:r>
            <a:r>
              <a:rPr lang="es-PR" sz="2000" dirty="0"/>
              <a:t> 1. Literalmente empleado para los cuernos del carnero (</a:t>
            </a:r>
            <a:r>
              <a:rPr lang="es-PR" sz="2000" i="1" dirty="0" err="1"/>
              <a:t>Gn</a:t>
            </a:r>
            <a:r>
              <a:rPr lang="es-PR" sz="2000" i="1" dirty="0"/>
              <a:t>. 22:13; </a:t>
            </a:r>
            <a:r>
              <a:rPr lang="es-PR" sz="2000" i="1" dirty="0" err="1"/>
              <a:t>Dn</a:t>
            </a:r>
            <a:r>
              <a:rPr lang="es-PR" sz="2000" i="1" dirty="0"/>
              <a:t>. 8:3</a:t>
            </a:r>
            <a:r>
              <a:rPr lang="es-PR" sz="2000" dirty="0"/>
              <a:t>), la cabra (</a:t>
            </a:r>
            <a:r>
              <a:rPr lang="es-PR" sz="2000" i="1" dirty="0" err="1"/>
              <a:t>Dn</a:t>
            </a:r>
            <a:r>
              <a:rPr lang="es-PR" sz="2000" i="1" dirty="0"/>
              <a:t>. 8:5</a:t>
            </a:r>
            <a:r>
              <a:rPr lang="es-PR" sz="2000" dirty="0"/>
              <a:t>), y el búfalo (</a:t>
            </a:r>
            <a:r>
              <a:rPr lang="es-PR" sz="2000" i="1" dirty="0" err="1"/>
              <a:t>Dt</a:t>
            </a:r>
            <a:r>
              <a:rPr lang="es-PR" sz="2000" i="1" dirty="0"/>
              <a:t>. 33:17; Sal. 22:21; 92:10</a:t>
            </a:r>
            <a:r>
              <a:rPr lang="es-PR" sz="2000" dirty="0"/>
              <a:t>). Se utilizaba como receptáculo para aceite en las unciones ceremoniales (</a:t>
            </a:r>
            <a:r>
              <a:rPr lang="es-PR" sz="2000" i="1" dirty="0"/>
              <a:t>1 S. 16:1., 13; 1 R. 1:39</a:t>
            </a:r>
            <a:r>
              <a:rPr lang="es-PR" sz="2000" dirty="0"/>
              <a:t>). El cuerno de carnero también se utilizaba como instrumento musical (* </a:t>
            </a:r>
            <a:r>
              <a:rPr lang="es-PR" sz="2000" i="1" dirty="0"/>
              <a:t>MÚSICA E INSTRUMENTOS MUSICALES</a:t>
            </a:r>
            <a:r>
              <a:rPr lang="es-PR" sz="2000" dirty="0"/>
              <a:t>) (</a:t>
            </a:r>
            <a:r>
              <a:rPr lang="es-PR" sz="2000" i="1" dirty="0"/>
              <a:t>Jos. 6:5; cf. 1 Cr. 25:5</a:t>
            </a:r>
            <a:r>
              <a:rPr lang="es-PR" sz="2000" dirty="0"/>
              <a:t>).</a:t>
            </a:r>
          </a:p>
          <a:p>
            <a:endParaRPr lang="es-PR" dirty="0"/>
          </a:p>
        </p:txBody>
      </p:sp>
      <p:pic>
        <p:nvPicPr>
          <p:cNvPr id="1026" name="Picture 2" descr="Image result for cuerno de carnero"/>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33975" y="2017713"/>
            <a:ext cx="3810000" cy="2539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3551013"/>
      </p:ext>
    </p:extLst>
  </p:cSld>
  <p:clrMapOvr>
    <a:masterClrMapping/>
  </p:clrMapOvr>
</p:sld>
</file>

<file path=ppt/theme/theme1.xml><?xml version="1.0" encoding="utf-8"?>
<a:theme xmlns:a="http://schemas.openxmlformats.org/drawingml/2006/main" name="Iglesia">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Iglesia" id="{56CE8188-82CC-4931-9ED5-DD07D9ED0A6A}" vid="{E20D5675-EC1B-48E7-91C0-817E3EF7A08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Iglesia</Template>
  <TotalTime>92</TotalTime>
  <Words>1604</Words>
  <Application>Microsoft Office PowerPoint</Application>
  <PresentationFormat>On-screen Show (4:3)</PresentationFormat>
  <Paragraphs>100</Paragraphs>
  <Slides>28</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Arial</vt:lpstr>
      <vt:lpstr>Calibri</vt:lpstr>
      <vt:lpstr>Tahoma</vt:lpstr>
      <vt:lpstr>Wingdings</vt:lpstr>
      <vt:lpstr>Iglesia</vt:lpstr>
      <vt:lpstr>Unidad 4: Dios guía a Israel a la tierra prometida</vt:lpstr>
      <vt:lpstr>Contexto</vt:lpstr>
      <vt:lpstr>Versículo Clave:</vt:lpstr>
      <vt:lpstr>Verdad Central</vt:lpstr>
      <vt:lpstr>Bosquejo</vt:lpstr>
      <vt:lpstr>Contexto</vt:lpstr>
      <vt:lpstr>La Destrucción de Jericó  (Josué 6:2-5)</vt:lpstr>
      <vt:lpstr>La Destrucción de Jericó  (Josué 6:2-5)</vt:lpstr>
      <vt:lpstr>La Destrucción de Jericó  (Josué 6:2-5)</vt:lpstr>
      <vt:lpstr>Para Considerar</vt:lpstr>
      <vt:lpstr>Para Considerar</vt:lpstr>
      <vt:lpstr>Para Considerar</vt:lpstr>
      <vt:lpstr>La Destrucción de Jericó  (Josué 6:15-20)</vt:lpstr>
      <vt:lpstr>La Destrucción de Jericó  (Josué 6:15-20)</vt:lpstr>
      <vt:lpstr>Rajab y su Familia son Rescatados (Josué 6:23-24)</vt:lpstr>
      <vt:lpstr>Rajab y su Familia son Rescatados (Josué 6:23-24)</vt:lpstr>
      <vt:lpstr>Rajab y su Familia son Rescatados (Josué 6:23-24)</vt:lpstr>
      <vt:lpstr>Para Considerar</vt:lpstr>
      <vt:lpstr>El Pecado Descubierto   (Josué 7.11-13)</vt:lpstr>
      <vt:lpstr>El Pecado Descubierto   (Josué 7.11-13)</vt:lpstr>
      <vt:lpstr>Para Considerar</vt:lpstr>
      <vt:lpstr>Para Considerar</vt:lpstr>
      <vt:lpstr>Aplicaciones</vt:lpstr>
      <vt:lpstr>Aplicaciones</vt:lpstr>
      <vt:lpstr>Aplicaciones</vt:lpstr>
      <vt:lpstr>Bibliografía</vt:lpstr>
      <vt:lpstr>PowerPoint Presentation</vt:lpstr>
      <vt:lpstr>Unidad 4: Dios guía a Israel a la tierra prometida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16_exito_y_fracaso_en_jerico</dc:title>
  <dc:subject>16_exito_y_fracaso_en_jerico</dc:subject>
  <dc:creator>Josue Rivera</dc:creator>
  <cp:lastModifiedBy>Tito</cp:lastModifiedBy>
  <cp:revision>15</cp:revision>
  <dcterms:created xsi:type="dcterms:W3CDTF">2017-05-01T23:46:49Z</dcterms:created>
  <dcterms:modified xsi:type="dcterms:W3CDTF">2017-05-03T21:33:56Z</dcterms:modified>
</cp:coreProperties>
</file>