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65" r:id="rId2"/>
    <p:sldMasterId id="2147483677" r:id="rId3"/>
  </p:sldMasterIdLst>
  <p:notesMasterIdLst>
    <p:notesMasterId r:id="rId41"/>
  </p:notesMasterIdLst>
  <p:handoutMasterIdLst>
    <p:handoutMasterId r:id="rId42"/>
  </p:handoutMasterIdLst>
  <p:sldIdLst>
    <p:sldId id="621" r:id="rId4"/>
    <p:sldId id="637" r:id="rId5"/>
    <p:sldId id="620" r:id="rId6"/>
    <p:sldId id="277" r:id="rId7"/>
    <p:sldId id="638" r:id="rId8"/>
    <p:sldId id="622" r:id="rId9"/>
    <p:sldId id="707" r:id="rId10"/>
    <p:sldId id="708" r:id="rId11"/>
    <p:sldId id="709" r:id="rId12"/>
    <p:sldId id="710" r:id="rId13"/>
    <p:sldId id="711" r:id="rId14"/>
    <p:sldId id="626" r:id="rId15"/>
    <p:sldId id="701" r:id="rId16"/>
    <p:sldId id="748" r:id="rId17"/>
    <p:sldId id="752" r:id="rId18"/>
    <p:sldId id="753" r:id="rId19"/>
    <p:sldId id="754" r:id="rId20"/>
    <p:sldId id="755" r:id="rId21"/>
    <p:sldId id="604" r:id="rId22"/>
    <p:sldId id="627" r:id="rId23"/>
    <p:sldId id="749" r:id="rId24"/>
    <p:sldId id="756" r:id="rId25"/>
    <p:sldId id="757" r:id="rId26"/>
    <p:sldId id="628" r:id="rId27"/>
    <p:sldId id="605" r:id="rId28"/>
    <p:sldId id="751" r:id="rId29"/>
    <p:sldId id="758" r:id="rId30"/>
    <p:sldId id="702" r:id="rId31"/>
    <p:sldId id="703" r:id="rId32"/>
    <p:sldId id="759" r:id="rId33"/>
    <p:sldId id="760" r:id="rId34"/>
    <p:sldId id="761" r:id="rId35"/>
    <p:sldId id="745" r:id="rId36"/>
    <p:sldId id="762" r:id="rId37"/>
    <p:sldId id="623" r:id="rId38"/>
    <p:sldId id="624" r:id="rId39"/>
    <p:sldId id="625" r:id="rId40"/>
  </p:sldIdLst>
  <p:sldSz cx="9144000" cy="6858000" type="screen4x3"/>
  <p:notesSz cx="7010400" cy="9296400"/>
  <p:defaultTextStyle>
    <a:defPPr>
      <a:defRPr lang="es-PR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9900"/>
    <a:srgbClr val="0000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1" autoAdjust="0"/>
    <p:restoredTop sz="92290" autoAdjust="0"/>
  </p:normalViewPr>
  <p:slideViewPr>
    <p:cSldViewPr>
      <p:cViewPr varScale="1">
        <p:scale>
          <a:sx n="116" d="100"/>
          <a:sy n="116" d="100"/>
        </p:scale>
        <p:origin x="148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4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6" tIns="46583" rIns="93166" bIns="46583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panose="020B0604020202020204" pitchFamily="34" charset="0"/>
              </a:defRPr>
            </a:lvl1pPr>
          </a:lstStyle>
          <a:p>
            <a:endParaRPr lang="es-PR" altLang="en-US"/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9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6" tIns="46583" rIns="93166" bIns="46583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panose="020B0604020202020204" pitchFamily="34" charset="0"/>
              </a:defRPr>
            </a:lvl1pPr>
          </a:lstStyle>
          <a:p>
            <a:endParaRPr lang="es-PR" altLang="en-US"/>
          </a:p>
        </p:txBody>
      </p:sp>
      <p:sp>
        <p:nvSpPr>
          <p:cNvPr id="377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29966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6" tIns="46583" rIns="93166" bIns="46583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panose="020B0604020202020204" pitchFamily="34" charset="0"/>
              </a:defRPr>
            </a:lvl1pPr>
          </a:lstStyle>
          <a:p>
            <a:endParaRPr lang="es-PR" altLang="en-US"/>
          </a:p>
        </p:txBody>
      </p:sp>
      <p:sp>
        <p:nvSpPr>
          <p:cNvPr id="377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9" y="8829966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6" tIns="46583" rIns="93166" bIns="46583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panose="020B0604020202020204" pitchFamily="34" charset="0"/>
              </a:defRPr>
            </a:lvl1pPr>
          </a:lstStyle>
          <a:p>
            <a:fld id="{00F95429-DE5D-4EBC-ACF9-F9C5662236BC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678062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6" tIns="46583" rIns="93166" bIns="46583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panose="020B0604020202020204" pitchFamily="34" charset="0"/>
              </a:defRPr>
            </a:lvl1pPr>
          </a:lstStyle>
          <a:p>
            <a:endParaRPr lang="es-PR" altLang="en-US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9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6" tIns="46583" rIns="93166" bIns="46583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panose="020B0604020202020204" pitchFamily="34" charset="0"/>
              </a:defRPr>
            </a:lvl1pPr>
          </a:lstStyle>
          <a:p>
            <a:endParaRPr lang="es-PR" altLang="en-US"/>
          </a:p>
        </p:txBody>
      </p:sp>
      <p:sp>
        <p:nvSpPr>
          <p:cNvPr id="177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7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6" tIns="46583" rIns="93166" bIns="465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text styles</a:t>
            </a:r>
          </a:p>
          <a:p>
            <a:pPr lvl="1"/>
            <a:r>
              <a:rPr lang="es-PR" altLang="en-US" smtClean="0"/>
              <a:t>Second level</a:t>
            </a:r>
          </a:p>
          <a:p>
            <a:pPr lvl="2"/>
            <a:r>
              <a:rPr lang="es-PR" altLang="en-US" smtClean="0"/>
              <a:t>Third level</a:t>
            </a:r>
          </a:p>
          <a:p>
            <a:pPr lvl="3"/>
            <a:r>
              <a:rPr lang="es-PR" altLang="en-US" smtClean="0"/>
              <a:t>Fourth level</a:t>
            </a:r>
          </a:p>
          <a:p>
            <a:pPr lvl="4"/>
            <a:r>
              <a:rPr lang="es-PR" altLang="en-US" smtClean="0"/>
              <a:t>Fifth level</a:t>
            </a:r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29966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6" tIns="46583" rIns="93166" bIns="46583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panose="020B0604020202020204" pitchFamily="34" charset="0"/>
              </a:defRPr>
            </a:lvl1pPr>
          </a:lstStyle>
          <a:p>
            <a:endParaRPr lang="es-PR" altLang="en-US"/>
          </a:p>
        </p:txBody>
      </p:sp>
      <p:sp>
        <p:nvSpPr>
          <p:cNvPr id="177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9" y="8829966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6" tIns="46583" rIns="93166" bIns="46583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panose="020B0604020202020204" pitchFamily="34" charset="0"/>
              </a:defRPr>
            </a:lvl1pPr>
          </a:lstStyle>
          <a:p>
            <a:fld id="{2D018915-2F3D-4842-9BDF-98071C70EB46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6306692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951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12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2262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13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9068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14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4689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15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39223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16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42556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17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51938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18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93592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53859-15FE-4CE2-AB5C-523632BA2F93}" type="slidenum">
              <a:rPr lang="es-PR" altLang="en-US"/>
              <a:pPr/>
              <a:t>19</a:t>
            </a:fld>
            <a:endParaRPr lang="es-PR" altLang="en-US"/>
          </a:p>
        </p:txBody>
      </p:sp>
      <p:sp>
        <p:nvSpPr>
          <p:cNvPr id="79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6539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53859-15FE-4CE2-AB5C-523632BA2F93}" type="slidenum">
              <a:rPr lang="es-PR" altLang="en-US"/>
              <a:pPr/>
              <a:t>20</a:t>
            </a:fld>
            <a:endParaRPr lang="es-PR" altLang="en-US"/>
          </a:p>
        </p:txBody>
      </p:sp>
      <p:sp>
        <p:nvSpPr>
          <p:cNvPr id="79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2922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53859-15FE-4CE2-AB5C-523632BA2F93}" type="slidenum">
              <a:rPr lang="es-PR" altLang="en-US"/>
              <a:pPr/>
              <a:t>21</a:t>
            </a:fld>
            <a:endParaRPr lang="es-PR" altLang="en-US"/>
          </a:p>
        </p:txBody>
      </p:sp>
      <p:sp>
        <p:nvSpPr>
          <p:cNvPr id="79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7008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8903278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53859-15FE-4CE2-AB5C-523632BA2F93}" type="slidenum">
              <a:rPr lang="es-PR" altLang="en-US"/>
              <a:pPr/>
              <a:t>22</a:t>
            </a:fld>
            <a:endParaRPr lang="es-PR" altLang="en-US"/>
          </a:p>
        </p:txBody>
      </p:sp>
      <p:sp>
        <p:nvSpPr>
          <p:cNvPr id="79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05626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53859-15FE-4CE2-AB5C-523632BA2F93}" type="slidenum">
              <a:rPr lang="es-PR" altLang="en-US"/>
              <a:pPr/>
              <a:t>23</a:t>
            </a:fld>
            <a:endParaRPr lang="es-PR" altLang="en-US"/>
          </a:p>
        </p:txBody>
      </p:sp>
      <p:sp>
        <p:nvSpPr>
          <p:cNvPr id="79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39499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24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61559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25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67909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26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6192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27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1551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28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23635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29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86459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30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42053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31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8895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4691DC-E801-4F89-A3C9-7BAEB860E98E}" type="slidenum">
              <a:rPr lang="es-PR" altLang="en-US"/>
              <a:pPr/>
              <a:t>4</a:t>
            </a:fld>
            <a:endParaRPr lang="es-PR" alt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88975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32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41793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96B781-6EBA-4B47-BB85-7EC26CDD0FA5}" type="slidenum">
              <a:rPr lang="es-PR" altLang="en-US"/>
              <a:pPr/>
              <a:t>33</a:t>
            </a:fld>
            <a:endParaRPr lang="es-PR" altLang="en-US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51229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96B781-6EBA-4B47-BB85-7EC26CDD0FA5}" type="slidenum">
              <a:rPr lang="es-PR" altLang="en-US"/>
              <a:pPr/>
              <a:t>34</a:t>
            </a:fld>
            <a:endParaRPr lang="es-PR" altLang="en-US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3249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4097788" y="9041372"/>
            <a:ext cx="3134883" cy="476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698" tIns="47848" rIns="95698" bIns="47848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35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0047422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36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029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37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8250" y="714375"/>
            <a:ext cx="4757738" cy="35702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869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831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3EDD2D-7F94-4B3F-876E-5F45A71C317B}" type="slidenum">
              <a:rPr lang="es-PR" altLang="en-US"/>
              <a:pPr/>
              <a:t>7</a:t>
            </a:fld>
            <a:endParaRPr lang="es-PR" altLang="en-US"/>
          </a:p>
        </p:txBody>
      </p:sp>
      <p:sp>
        <p:nvSpPr>
          <p:cNvPr id="79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10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8B6454-61C0-45BA-9576-A9EC83B2BC86}" type="slidenum">
              <a:rPr lang="es-PR" altLang="en-US"/>
              <a:pPr/>
              <a:t>8</a:t>
            </a:fld>
            <a:endParaRPr lang="es-PR" altLang="en-US"/>
          </a:p>
        </p:txBody>
      </p:sp>
      <p:sp>
        <p:nvSpPr>
          <p:cNvPr id="70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5228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6E7862-8C3B-4C7E-B705-8B66B81F3204}" type="slidenum">
              <a:rPr lang="es-PR" altLang="en-US"/>
              <a:pPr/>
              <a:t>9</a:t>
            </a:fld>
            <a:endParaRPr lang="es-PR" altLang="en-US"/>
          </a:p>
        </p:txBody>
      </p:sp>
      <p:sp>
        <p:nvSpPr>
          <p:cNvPr id="81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583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5B7CFC-8B5D-4B73-B55B-31A381AF7C7A}" type="slidenum">
              <a:rPr lang="es-PR" altLang="en-US"/>
              <a:pPr/>
              <a:t>10</a:t>
            </a:fld>
            <a:endParaRPr lang="es-PR" altLang="en-US"/>
          </a:p>
        </p:txBody>
      </p:sp>
      <p:sp>
        <p:nvSpPr>
          <p:cNvPr id="82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1235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88744B-31C2-4209-804E-F566238C75E4}" type="slidenum">
              <a:rPr lang="es-PR" altLang="en-US"/>
              <a:pPr/>
              <a:t>11</a:t>
            </a:fld>
            <a:endParaRPr lang="es-PR" altLang="en-US"/>
          </a:p>
        </p:txBody>
      </p:sp>
      <p:sp>
        <p:nvSpPr>
          <p:cNvPr id="82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0262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2867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8676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77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8678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8679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80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8681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2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3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PR" altLang="en-US" noProof="0" smtClean="0"/>
              <a:t>Click to edit Master title style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s-PR" altLang="en-US" noProof="0" smtClean="0"/>
              <a:t>Click to edit Master subtitle style</a:t>
            </a:r>
          </a:p>
        </p:txBody>
      </p:sp>
      <p:sp>
        <p:nvSpPr>
          <p:cNvPr id="28686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5E57814-070E-42AB-902B-49ABFDBF405C}" type="datetime4">
              <a:rPr lang="es-PR" altLang="en-US"/>
              <a:pPr/>
              <a:t>29 de septiembre de 2015</a:t>
            </a:fld>
            <a:endParaRPr lang="es-PR" altLang="en-US"/>
          </a:p>
        </p:txBody>
      </p:sp>
      <p:sp>
        <p:nvSpPr>
          <p:cNvPr id="28687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2868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328EA4-51D7-4C98-84DA-5739BBD7A4ED}" type="slidenum">
              <a:rPr lang="es-PR" altLang="en-US"/>
              <a:pPr/>
              <a:t>‹#›</a:t>
            </a:fld>
            <a:endParaRPr lang="es-P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DEF88D-2699-44BC-AB88-A50695A713AA}" type="datetime4">
              <a:rPr lang="es-PR" altLang="en-US"/>
              <a:pPr/>
              <a:t>29 de septiembre de 2015</a:t>
            </a:fld>
            <a:endParaRPr lang="es-P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0F0E0-B42F-45FB-A853-B9C65ADAFC61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997386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943655-EEA0-4C32-8BAA-EB125FD73BC1}" type="datetime4">
              <a:rPr lang="es-PR" altLang="en-US"/>
              <a:pPr/>
              <a:t>29 de septiembre de 2015</a:t>
            </a:fld>
            <a:endParaRPr lang="es-P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3AF3AE-3B36-4719-8AEA-C4345CC6AB8D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637312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47784FB-05AB-4202-8A27-7DE98D86E2F0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146066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71E468F-26E7-405C-95D5-B683061CD7F3}" type="datetime4">
              <a:rPr lang="es-PR" altLang="en-US"/>
              <a:pPr/>
              <a:t>29 de septiembre de 2015</a:t>
            </a:fld>
            <a:endParaRPr lang="es-PR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5B8877-07F3-41FE-A0F0-93AB6E02377B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908886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7333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324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6478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9476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860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8147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AFC666-4287-4B49-9E00-4529E1F4D7B5}" type="datetime4">
              <a:rPr lang="es-PR" altLang="en-US"/>
              <a:pPr/>
              <a:t>29 de septiembre de 2015</a:t>
            </a:fld>
            <a:endParaRPr lang="es-P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38B456-0040-4733-84BA-A2C80ACFC778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6647867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0997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2351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1933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6804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521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2867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8676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3333CC"/>
                  </a:buClr>
                  <a:buSzPct val="85000"/>
                  <a:buFont typeface="Wingdings" panose="05000000000000000000" pitchFamily="2" charset="2"/>
                  <a:buChar char="n"/>
                </a:pPr>
                <a:endParaRPr lang="en-US" sz="3200" i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677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3333CC"/>
                  </a:buClr>
                  <a:buSzPct val="85000"/>
                  <a:buFont typeface="Wingdings" panose="05000000000000000000" pitchFamily="2" charset="2"/>
                  <a:buChar char="n"/>
                </a:pPr>
                <a:endParaRPr lang="en-US" sz="3200" i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8678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8679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3333CC"/>
                  </a:buClr>
                  <a:buSzPct val="85000"/>
                  <a:buFont typeface="Wingdings" panose="05000000000000000000" pitchFamily="2" charset="2"/>
                  <a:buChar char="n"/>
                </a:pPr>
                <a:endParaRPr lang="en-US" sz="3200" i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680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3333CC"/>
                  </a:buClr>
                  <a:buSzPct val="85000"/>
                  <a:buFont typeface="Wingdings" panose="05000000000000000000" pitchFamily="2" charset="2"/>
                  <a:buChar char="n"/>
                </a:pPr>
                <a:endParaRPr lang="en-US" sz="3200" i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8681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3333CC"/>
                </a:buClr>
                <a:buSzPct val="85000"/>
                <a:buFont typeface="Wingdings" panose="05000000000000000000" pitchFamily="2" charset="2"/>
                <a:buChar char="n"/>
              </a:pPr>
              <a:endParaRPr lang="en-US" sz="3200" i="0" smtClean="0">
                <a:solidFill>
                  <a:srgbClr val="000000"/>
                </a:solidFill>
              </a:endParaRPr>
            </a:p>
          </p:txBody>
        </p:sp>
        <p:sp>
          <p:nvSpPr>
            <p:cNvPr id="28682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3333CC"/>
                </a:buClr>
                <a:buSzPct val="85000"/>
                <a:buFont typeface="Wingdings" panose="05000000000000000000" pitchFamily="2" charset="2"/>
                <a:buChar char="n"/>
              </a:pPr>
              <a:endParaRPr lang="en-US" sz="3200" i="0" smtClean="0">
                <a:solidFill>
                  <a:srgbClr val="000000"/>
                </a:solidFill>
              </a:endParaRPr>
            </a:p>
          </p:txBody>
        </p:sp>
        <p:sp>
          <p:nvSpPr>
            <p:cNvPr id="28683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3333CC"/>
                </a:buClr>
                <a:buSzPct val="85000"/>
                <a:buFont typeface="Wingdings" panose="05000000000000000000" pitchFamily="2" charset="2"/>
                <a:buChar char="n"/>
              </a:pPr>
              <a:endParaRPr lang="en-US" sz="3200" i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PR" altLang="en-US" noProof="0" smtClean="0"/>
              <a:t>Click to edit Master title style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s-PR" altLang="en-US" noProof="0" smtClean="0"/>
              <a:t>Click to edit Master subtitle style</a:t>
            </a:r>
          </a:p>
        </p:txBody>
      </p:sp>
      <p:sp>
        <p:nvSpPr>
          <p:cNvPr id="28686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A2D1318-0AE5-4D78-99BC-0FBC31985CBF}" type="datetime4">
              <a:rPr lang="es-PR" altLang="en-US">
                <a:solidFill>
                  <a:srgbClr val="1C1C1C"/>
                </a:solidFill>
              </a:rPr>
              <a:pPr/>
              <a:t>29 de septiembre de 2015</a:t>
            </a:fld>
            <a:endParaRPr lang="es-PR" altLang="en-US">
              <a:solidFill>
                <a:srgbClr val="1C1C1C"/>
              </a:solidFill>
            </a:endParaRPr>
          </a:p>
        </p:txBody>
      </p:sp>
      <p:sp>
        <p:nvSpPr>
          <p:cNvPr id="28687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s-PR" altLang="en-US">
                <a:solidFill>
                  <a:srgbClr val="1C1C1C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1C1C1C"/>
                </a:solidFill>
              </a:rPr>
              <a:t>www.iglesiabiblicabautista.org</a:t>
            </a:r>
          </a:p>
        </p:txBody>
      </p:sp>
      <p:sp>
        <p:nvSpPr>
          <p:cNvPr id="2868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88CDECA-A78A-45AE-98AF-B47B1CF2EDA0}" type="slidenum">
              <a:rPr lang="es-PR" altLang="en-US">
                <a:solidFill>
                  <a:srgbClr val="1C1C1C"/>
                </a:solidFill>
              </a:rPr>
              <a:pPr/>
              <a:t>‹#›</a:t>
            </a:fld>
            <a:endParaRPr lang="es-PR" alt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1769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6C5979-FF44-45FC-AA8C-E8530BD2B4B9}" type="datetime4">
              <a:rPr lang="es-PR" altLang="en-US">
                <a:solidFill>
                  <a:srgbClr val="000000"/>
                </a:solidFill>
              </a:rPr>
              <a:pPr/>
              <a:t>29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E4003F-C3CE-46BA-B48E-9AACB9E5BCAD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0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CAB34-F727-4B90-A2B5-D51171CB930C}" type="datetime4">
              <a:rPr lang="es-PR" altLang="en-US">
                <a:solidFill>
                  <a:srgbClr val="000000"/>
                </a:solidFill>
              </a:rPr>
              <a:pPr/>
              <a:t>29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E8369F-CBA0-4243-8DA5-1F014939FAE4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5583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D167EA-2313-42CD-92A1-A897697A97B0}" type="datetime4">
              <a:rPr lang="es-PR" altLang="en-US">
                <a:solidFill>
                  <a:srgbClr val="000000"/>
                </a:solidFill>
              </a:rPr>
              <a:pPr/>
              <a:t>29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997BE-F404-4A5A-8CF6-F27471DB107D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0273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C1B783-26C1-44C3-B74D-392D6042B3E1}" type="datetime4">
              <a:rPr lang="es-PR" altLang="en-US">
                <a:solidFill>
                  <a:srgbClr val="000000"/>
                </a:solidFill>
              </a:rPr>
              <a:pPr/>
              <a:t>29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696A9D-44A3-4C89-B786-EB54EA030E65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167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8F113F-42FF-4330-946A-DD0D52EF50DF}" type="datetime4">
              <a:rPr lang="es-PR" altLang="en-US"/>
              <a:pPr/>
              <a:t>29 de septiembre de 2015</a:t>
            </a:fld>
            <a:endParaRPr lang="es-P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CBA4AD-EDD6-4EEA-93BC-8DCFA34BE14E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9612904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314138-FBE4-48FF-B1B4-74833D88DEDD}" type="datetime4">
              <a:rPr lang="es-PR" altLang="en-US">
                <a:solidFill>
                  <a:srgbClr val="000000"/>
                </a:solidFill>
              </a:rPr>
              <a:pPr/>
              <a:t>29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57442-E37D-4E91-9CC3-7A1D3AD2A73B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8146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A3FBB4-EF86-468E-9AF0-57C93E932859}" type="datetime4">
              <a:rPr lang="es-PR" altLang="en-US">
                <a:solidFill>
                  <a:srgbClr val="000000"/>
                </a:solidFill>
              </a:rPr>
              <a:pPr/>
              <a:t>29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7C8939-9602-4590-B4A7-8CAC742A94FE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28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1E0E2C-3C13-4DC3-8EE3-E83DCCF21D1A}" type="datetime4">
              <a:rPr lang="es-PR" altLang="en-US">
                <a:solidFill>
                  <a:srgbClr val="000000"/>
                </a:solidFill>
              </a:rPr>
              <a:pPr/>
              <a:t>29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C29E1E-1390-4506-BCD8-5DD0704E88E1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5948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5ED246-3FFD-48CC-BBBA-7DAEEEF66D68}" type="datetime4">
              <a:rPr lang="es-PR" altLang="en-US">
                <a:solidFill>
                  <a:srgbClr val="000000"/>
                </a:solidFill>
              </a:rPr>
              <a:pPr/>
              <a:t>29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8448D4-0ECA-4E2C-88EC-A70570CC3C6F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6560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69FA11-630D-49BF-9E69-C68B0CEA49EE}" type="datetime4">
              <a:rPr lang="es-PR" altLang="en-US">
                <a:solidFill>
                  <a:srgbClr val="000000"/>
                </a:solidFill>
              </a:rPr>
              <a:pPr/>
              <a:t>29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2BDA69-AE9E-41F3-AB18-DF41A2A04438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214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3084A4-EED1-4FE1-B04D-396178096F89}" type="datetime4">
              <a:rPr lang="es-PR" altLang="en-US">
                <a:solidFill>
                  <a:srgbClr val="000000"/>
                </a:solidFill>
              </a:rPr>
              <a:pPr/>
              <a:t>29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B2E36-72EE-4355-BC1A-4155B6ACC363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3940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3C6908B-307A-4A3D-BFDE-F4023DB694C1}" type="datetime4">
              <a:rPr lang="es-PR" altLang="en-US">
                <a:solidFill>
                  <a:srgbClr val="000000"/>
                </a:solidFill>
              </a:rPr>
              <a:pPr/>
              <a:t>29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5501A93-A05A-436A-8177-32B1F8C3FD4D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1525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773F66C-AF93-4D45-B5AD-DF63AA491A50}" type="datetime4">
              <a:rPr lang="es-PR" altLang="en-US">
                <a:solidFill>
                  <a:srgbClr val="000000"/>
                </a:solidFill>
              </a:rPr>
              <a:pPr/>
              <a:t>29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A5009ED-6C77-4415-A590-9933934960FC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1918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5ABA212-EF0B-43D8-BAAF-FB6323C4313E}" type="datetime4">
              <a:rPr lang="es-PR" altLang="en-US">
                <a:solidFill>
                  <a:srgbClr val="000000"/>
                </a:solidFill>
              </a:rPr>
              <a:pPr/>
              <a:t>29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D30AAC4-5931-45C1-B4A4-5FE941C9D290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433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473FE5-FF6E-48DE-BC74-88A5649C07E8}" type="datetime4">
              <a:rPr lang="es-PR" altLang="en-US"/>
              <a:pPr/>
              <a:t>29 de septiembre de 2015</a:t>
            </a:fld>
            <a:endParaRPr lang="es-P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23B9AE-CA87-406E-A573-BE36BB51ED52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879498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F75444-403A-4B68-A5EB-E97666AEF1DD}" type="datetime4">
              <a:rPr lang="es-PR" altLang="en-US"/>
              <a:pPr/>
              <a:t>29 de septiembre de 2015</a:t>
            </a:fld>
            <a:endParaRPr lang="es-P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91CAE3-3A4A-4765-824B-28BBA680F4A3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27644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273408-27F8-4DFD-BFC3-61BA0F32BDB5}" type="datetime4">
              <a:rPr lang="es-PR" altLang="en-US"/>
              <a:pPr/>
              <a:t>29 de septiembre de 2015</a:t>
            </a:fld>
            <a:endParaRPr lang="es-P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351723-0CF8-4B90-B6F8-B8061B43EBA5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809161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588D9C-FF89-47CE-B541-9F4BB7B51E2A}" type="datetime4">
              <a:rPr lang="es-PR" altLang="en-US"/>
              <a:pPr/>
              <a:t>29 de septiembre de 2015</a:t>
            </a:fld>
            <a:endParaRPr lang="es-P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30085-7BEE-43F2-B675-D1BB419BB2AF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99730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1EAA50-0FCE-453F-AB75-866DA7C94169}" type="datetime4">
              <a:rPr lang="es-PR" altLang="en-US"/>
              <a:pPr/>
              <a:t>29 de septiembre de 2015</a:t>
            </a:fld>
            <a:endParaRPr lang="es-P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630070-5E83-4DA2-A8B1-773EF8C4C4FA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50696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7C872F-0DCE-46B5-B903-10666E9EEA38}" type="datetime4">
              <a:rPr lang="es-PR" altLang="en-US"/>
              <a:pPr/>
              <a:t>29 de septiembre de 2015</a:t>
            </a:fld>
            <a:endParaRPr lang="es-P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7C520-B3BA-4AAC-8BF9-06D206EB741A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02938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title style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text styles</a:t>
            </a:r>
          </a:p>
          <a:p>
            <a:pPr lvl="1"/>
            <a:r>
              <a:rPr lang="es-PR" altLang="en-US" smtClean="0"/>
              <a:t>Second level</a:t>
            </a:r>
          </a:p>
          <a:p>
            <a:pPr lvl="2"/>
            <a:r>
              <a:rPr lang="es-PR" altLang="en-US" smtClean="0"/>
              <a:t>Third level</a:t>
            </a:r>
          </a:p>
          <a:p>
            <a:pPr lvl="3"/>
            <a:r>
              <a:rPr lang="es-PR" altLang="en-US" smtClean="0"/>
              <a:t>Fourth level</a:t>
            </a:r>
          </a:p>
          <a:p>
            <a:pPr lvl="4"/>
            <a:r>
              <a:rPr lang="es-PR" altLang="en-US" smtClean="0"/>
              <a:t>Fifth level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i="0"/>
            </a:lvl1pPr>
          </a:lstStyle>
          <a:p>
            <a:fld id="{77955871-EF1C-40D9-B5E1-467A7584815B}" type="datetime4">
              <a:rPr lang="es-PR" altLang="en-US"/>
              <a:pPr/>
              <a:t>29 de septiembre de 2015</a:t>
            </a:fld>
            <a:endParaRPr lang="es-PR" altLang="en-US"/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i="0"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i="0"/>
            </a:lvl1pPr>
          </a:lstStyle>
          <a:p>
            <a:fld id="{C22FEBAA-CDB1-41E8-B384-43F9507997CC}" type="slidenum">
              <a:rPr lang="es-PR" altLang="en-US"/>
              <a:pPr/>
              <a:t>‹#›</a:t>
            </a:fld>
            <a:endParaRPr lang="es-P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i="0">
              <a:solidFill>
                <a:prstClr val="white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i="0">
              <a:solidFill>
                <a:prstClr val="white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i="0" smtClean="0">
                <a:solidFill>
                  <a:prstClr val="white">
                    <a:tint val="75000"/>
                  </a:prstClr>
                </a:solidFill>
                <a:cs typeface="Arial" charset="0"/>
              </a:rPr>
              <a:pPr/>
              <a:t>‹#›</a:t>
            </a:fld>
            <a:endParaRPr lang="en-US" i="0">
              <a:solidFill>
                <a:prstClr val="white">
                  <a:tint val="75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2921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title style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text styles</a:t>
            </a:r>
          </a:p>
          <a:p>
            <a:pPr lvl="1"/>
            <a:r>
              <a:rPr lang="es-PR" altLang="en-US" smtClean="0"/>
              <a:t>Second level</a:t>
            </a:r>
          </a:p>
          <a:p>
            <a:pPr lvl="2"/>
            <a:r>
              <a:rPr lang="es-PR" altLang="en-US" smtClean="0"/>
              <a:t>Third level</a:t>
            </a:r>
          </a:p>
          <a:p>
            <a:pPr lvl="3"/>
            <a:r>
              <a:rPr lang="es-PR" altLang="en-US" smtClean="0"/>
              <a:t>Fourth level</a:t>
            </a:r>
          </a:p>
          <a:p>
            <a:pPr lvl="4"/>
            <a:r>
              <a:rPr lang="es-PR" altLang="en-US" smtClean="0"/>
              <a:t>Fifth level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fld id="{E6E7D851-B4D8-4460-B898-81164C32FE93}" type="datetime4">
              <a:rPr lang="es-PR" altLang="en-US" i="0" smtClean="0">
                <a:solidFill>
                  <a:srgbClr val="000000"/>
                </a:solidFill>
              </a:rPr>
              <a:pPr/>
              <a:t>29 de septiembre de 2015</a:t>
            </a:fld>
            <a:endParaRPr lang="es-PR" altLang="en-US" i="0" smtClean="0">
              <a:solidFill>
                <a:srgbClr val="000000"/>
              </a:solidFill>
            </a:endParaRP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r>
              <a:rPr lang="es-PR" altLang="en-US" i="0" smtClean="0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 i="0" smtClean="0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fld id="{43B9EEBA-640A-445D-A103-842C62EF13E8}" type="slidenum">
              <a:rPr lang="es-PR" altLang="en-US" i="0" smtClean="0">
                <a:solidFill>
                  <a:srgbClr val="000000"/>
                </a:solidFill>
              </a:rPr>
              <a:pPr/>
              <a:t>‹#›</a:t>
            </a:fld>
            <a:endParaRPr lang="es-PR" altLang="en-US" i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05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7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9042" y="79650"/>
            <a:ext cx="4952998" cy="5004077"/>
          </a:xfrm>
          <a:solidFill>
            <a:schemeClr val="tx1">
              <a:alpha val="0"/>
            </a:schemeClr>
          </a:solidFill>
          <a:ln/>
          <a:effectLst>
            <a:softEdge rad="127000"/>
          </a:effectLst>
        </p:spPr>
        <p:txBody>
          <a:bodyPr anchor="ctr">
            <a:normAutofit/>
          </a:bodyPr>
          <a:lstStyle/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Estudio #39</a:t>
            </a:r>
          </a:p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“Buenas Nuevas de Gran Gozo”</a:t>
            </a:r>
            <a:endParaRPr lang="es-E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(Isaías </a:t>
            </a: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60 </a:t>
            </a: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a </a:t>
            </a: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66)</a:t>
            </a:r>
            <a:endParaRPr lang="es-P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29 </a:t>
            </a: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septiembre de 2015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5638800"/>
            <a:ext cx="9143999" cy="397430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es-P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12: Las Incomparables Buenas Nuevas</a:t>
            </a:r>
            <a:endParaRPr lang="es-PR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14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8109-AF29-4C3D-85AA-8C5D6D36007C}" type="slidenum">
              <a:rPr lang="es-PR" altLang="en-US"/>
              <a:pPr/>
              <a:t>10</a:t>
            </a:fld>
            <a:endParaRPr lang="es-PR" altLang="en-US"/>
          </a:p>
        </p:txBody>
      </p:sp>
      <p:sp>
        <p:nvSpPr>
          <p:cNvPr id="82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821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133600"/>
            <a:ext cx="4191000" cy="4114800"/>
          </a:xfrm>
        </p:spPr>
        <p:txBody>
          <a:bodyPr>
            <a:normAutofit fontScale="92500" lnSpcReduction="10000"/>
          </a:bodyPr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Comenzando con el </a:t>
            </a:r>
            <a:r>
              <a:rPr lang="es-PR" altLang="en-US" dirty="0" smtClean="0">
                <a:solidFill>
                  <a:srgbClr val="FF0000"/>
                </a:solidFill>
                <a:latin typeface="Candara" panose="020E0502030303020204" pitchFamily="34" charset="0"/>
              </a:rPr>
              <a:t>capítulo 60 </a:t>
            </a:r>
            <a:r>
              <a:rPr lang="es-PR" altLang="en-US" dirty="0" smtClean="0">
                <a:latin typeface="Candara" panose="020E0502030303020204" pitchFamily="34" charset="0"/>
              </a:rPr>
              <a:t>la nota es de exaltación y confianza en las promesas de Dios.</a:t>
            </a:r>
          </a:p>
          <a:p>
            <a:r>
              <a:rPr lang="es-PR" altLang="en-US" dirty="0" smtClean="0">
                <a:latin typeface="Candara" panose="020E0502030303020204" pitchFamily="34" charset="0"/>
              </a:rPr>
              <a:t>El profeta anuncia la manifestación muy próxima de la gloria de Dios.</a:t>
            </a:r>
            <a:endParaRPr lang="es-PR" altLang="en-US" dirty="0">
              <a:latin typeface="Candara" panose="020E0502030303020204" pitchFamily="34" charset="0"/>
            </a:endParaRP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1890" y="1828800"/>
            <a:ext cx="322211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613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D50E-7E75-4FA6-8C92-A7F029175791}" type="slidenum">
              <a:rPr lang="es-PR" altLang="en-US"/>
              <a:pPr/>
              <a:t>11</a:t>
            </a:fld>
            <a:endParaRPr lang="es-PR" altLang="en-US"/>
          </a:p>
        </p:txBody>
      </p:sp>
      <p:sp>
        <p:nvSpPr>
          <p:cNvPr id="81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819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3600"/>
            <a:ext cx="4061213" cy="4343400"/>
          </a:xfrm>
        </p:spPr>
        <p:txBody>
          <a:bodyPr>
            <a:normAutofit/>
          </a:bodyPr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Las naciones del mundo van a acudir a </a:t>
            </a:r>
            <a:r>
              <a:rPr lang="es-PR" altLang="en-US" dirty="0" err="1" smtClean="0">
                <a:latin typeface="Candara" panose="020E0502030303020204" pitchFamily="34" charset="0"/>
              </a:rPr>
              <a:t>Sión</a:t>
            </a:r>
            <a:r>
              <a:rPr lang="es-PR" altLang="en-US" dirty="0" smtClean="0">
                <a:latin typeface="Candara" panose="020E0502030303020204" pitchFamily="34" charset="0"/>
              </a:rPr>
              <a:t> buscando al Dios de Israel.</a:t>
            </a:r>
          </a:p>
          <a:p>
            <a:r>
              <a:rPr lang="es-PR" altLang="en-US" dirty="0" smtClean="0">
                <a:latin typeface="Candara" panose="020E0502030303020204" pitchFamily="34" charset="0"/>
              </a:rPr>
              <a:t>Habrá un juicio de los malos y luego un nuevo cielo y una nueva tierra.</a:t>
            </a: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1890" y="1828800"/>
            <a:ext cx="322211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60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unción de Dios resulta en actos de gran </a:t>
            </a:r>
            <a:r>
              <a:rPr lang="es-ES" dirty="0" smtClean="0">
                <a:latin typeface="Candara" panose="020E0502030303020204" pitchFamily="34" charset="0"/>
                <a:cs typeface="Calibri" pitchFamily="34" charset="0"/>
              </a:rPr>
              <a:t>gozo 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61.1-3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12</a:t>
            </a:fld>
            <a:endParaRPr lang="es-PR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575" b="3425"/>
          <a:stretch/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032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unción de Dios resulta en actos de gran gozo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61.1-3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8486775" cy="4724400"/>
          </a:xfrm>
        </p:spPr>
        <p:txBody>
          <a:bodyPr>
            <a:normAutofit fontScale="850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El Espíritu de Jehová el Señor está sobre mí, porque me ungió Jehová; me ha enviado a predicar buenas nuevas a los abatidos, a vendar a los quebrantados de corazón, a publicar libertad a los cautivos, y a los presos apertura de la cárcel</a:t>
            </a:r>
            <a:r>
              <a:rPr lang="es-ES" i="1" dirty="0" smtClean="0">
                <a:latin typeface="Candara" panose="020E0502030303020204" pitchFamily="34" charset="0"/>
              </a:rPr>
              <a:t>; a </a:t>
            </a:r>
            <a:r>
              <a:rPr lang="es-ES" i="1" dirty="0">
                <a:latin typeface="Candara" panose="020E0502030303020204" pitchFamily="34" charset="0"/>
              </a:rPr>
              <a:t>proclamar el año de la buena voluntad de Jehová, y el día de venganza del Dios nuestro; a consolar a todos los enlutados</a:t>
            </a:r>
            <a:r>
              <a:rPr lang="es-ES" i="1" dirty="0" smtClean="0">
                <a:latin typeface="Candara" panose="020E0502030303020204" pitchFamily="34" charset="0"/>
              </a:rPr>
              <a:t>; a </a:t>
            </a:r>
            <a:r>
              <a:rPr lang="es-ES" i="1" dirty="0">
                <a:latin typeface="Candara" panose="020E0502030303020204" pitchFamily="34" charset="0"/>
              </a:rPr>
              <a:t>ordenar que a los afligidos de Sion se les dé gloria en lugar de ceniza, óleo de gozo en lugar de luto, manto de alegría en lugar del espíritu angustiado; y serán llamados árboles de justicia, plantío de Jehová, para gloria suya.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endParaRPr lang="es-ES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Isaías 61.1–3, RVR60)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13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41901286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unción de Dios resulta en actos de gran gozo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61.1-3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5105401" cy="4567238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61:1–4 </a:t>
            </a:r>
            <a:r>
              <a:rPr lang="es-ES" dirty="0">
                <a:latin typeface="Candara" panose="020E0502030303020204" pitchFamily="34" charset="0"/>
              </a:rPr>
              <a:t>Sabemos que el que habla aquí es el Señor Jesús, porque Él citó los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versículos 1 y 2 </a:t>
            </a:r>
            <a:r>
              <a:rPr lang="es-ES" dirty="0">
                <a:latin typeface="Candara" panose="020E0502030303020204" pitchFamily="34" charset="0"/>
              </a:rPr>
              <a:t>en la sinagoga en Nazaret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Lucas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4:16–21</a:t>
            </a:r>
            <a:r>
              <a:rPr lang="es-ES" dirty="0">
                <a:latin typeface="Candara" panose="020E0502030303020204" pitchFamily="34" charset="0"/>
              </a:rPr>
              <a:t>) y añadió: </a:t>
            </a:r>
            <a:r>
              <a:rPr lang="es-ES" i="1" dirty="0">
                <a:latin typeface="Candara" panose="020E0502030303020204" pitchFamily="34" charset="0"/>
              </a:rPr>
              <a:t>«Hoy se ha cumplido esta Escritura delante de vosotros» </a:t>
            </a:r>
            <a:r>
              <a:rPr lang="es-ES" dirty="0">
                <a:latin typeface="Candara" panose="020E0502030303020204" pitchFamily="34" charset="0"/>
              </a:rPr>
              <a:t>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21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14</a:t>
            </a:fld>
            <a:endParaRPr lang="es-PR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802308"/>
            <a:ext cx="3276600" cy="505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392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unción de Dios resulta en actos de gran gozo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61.1-3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4953001" cy="4567238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Fue </a:t>
            </a:r>
            <a:r>
              <a:rPr lang="es-ES" dirty="0">
                <a:latin typeface="Candara" panose="020E0502030303020204" pitchFamily="34" charset="0"/>
              </a:rPr>
              <a:t>ungido con el Espíritu Santo en Su bautismo, y Su ministerio terrenal tenía el propósito de predicar las buenas nuevas de salvación a los abatidos, vendar a los quebrantados de corazón, proclamar libertad a los cautivos del pecado, y abrir la cárcel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err="1" smtClean="0">
                <a:latin typeface="Candara" panose="020E0502030303020204" pitchFamily="34" charset="0"/>
              </a:rPr>
              <a:t>e.g</a:t>
            </a:r>
            <a:r>
              <a:rPr lang="es-ES" dirty="0" smtClean="0">
                <a:latin typeface="Candara" panose="020E0502030303020204" pitchFamily="34" charset="0"/>
              </a:rPr>
              <a:t>., los ojos) </a:t>
            </a:r>
            <a:r>
              <a:rPr lang="es-ES" dirty="0">
                <a:latin typeface="Candara" panose="020E0502030303020204" pitchFamily="34" charset="0"/>
              </a:rPr>
              <a:t>a los que están presos.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15</a:t>
            </a:fld>
            <a:endParaRPr lang="es-PR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802308"/>
            <a:ext cx="3276600" cy="505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8182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unción de Dios resulta en actos de gran gozo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61.1-3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4648201" cy="45672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Acabó </a:t>
            </a:r>
            <a:r>
              <a:rPr lang="es-ES" dirty="0">
                <a:latin typeface="Candara" panose="020E0502030303020204" pitchFamily="34" charset="0"/>
              </a:rPr>
              <a:t>la cita con las palabras: «a proclamar el año de la buena voluntad de Jehová», porque lo que sigue, «el día de venganza del Dios nuestro», no se cumplirá hasta Su Segunda Venida.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16</a:t>
            </a:fld>
            <a:endParaRPr lang="es-PR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802308"/>
            <a:ext cx="3276600" cy="505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271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unción de Dios resulta en actos de gran gozo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61.1-3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4648201" cy="4567238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En </a:t>
            </a:r>
            <a:r>
              <a:rPr lang="es-ES" dirty="0">
                <a:latin typeface="Candara" panose="020E0502030303020204" pitchFamily="34" charset="0"/>
              </a:rPr>
              <a:t>Su aparición gloriosa Él proclamará el día del juicio de Dios.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Entonces </a:t>
            </a:r>
            <a:r>
              <a:rPr lang="es-ES" dirty="0">
                <a:latin typeface="Candara" panose="020E0502030303020204" pitchFamily="34" charset="0"/>
              </a:rPr>
              <a:t>consolará a todos los afligidos de Sion, poniendo sobre sus cabezas guirnalda en vez de cenizas, óleo de gozo en lugar de luto, alabanza en lugar de espíritu angustiado.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17</a:t>
            </a:fld>
            <a:endParaRPr lang="es-PR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802308"/>
            <a:ext cx="3276600" cy="505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5472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unción de Dios resulta en actos de gran gozo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61.1-3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4648201" cy="45672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Su </a:t>
            </a:r>
            <a:r>
              <a:rPr lang="es-ES" dirty="0">
                <a:latin typeface="Candara" panose="020E0502030303020204" pitchFamily="34" charset="0"/>
              </a:rPr>
              <a:t>pueblo escogido será llamado entonces árboles de justicia, plantados por el Señor, y dándole gloria a Él. 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18</a:t>
            </a:fld>
            <a:endParaRPr lang="es-PR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802308"/>
            <a:ext cx="3276600" cy="505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316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restauración produce gozo</a:t>
            </a:r>
            <a:br>
              <a:rPr lang="es-ES" sz="40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61.4-7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013D-BD0D-469F-98DE-C8110101F22A}" type="slidenum">
              <a:rPr lang="es-PR" altLang="en-US"/>
              <a:pPr/>
              <a:t>19</a:t>
            </a:fld>
            <a:endParaRPr lang="es-PR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52600"/>
            <a:ext cx="9144000" cy="37232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0" y="5475820"/>
            <a:ext cx="9144000" cy="138218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4" r="15431"/>
          <a:stretch/>
        </p:blipFill>
        <p:spPr>
          <a:xfrm>
            <a:off x="0" y="0"/>
            <a:ext cx="3886200" cy="68579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86200" y="0"/>
            <a:ext cx="5257800" cy="6858000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0" y="211515"/>
            <a:ext cx="5410200" cy="657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Unidad 9: El Dios incomparable prepara el camino</a:t>
            </a:r>
          </a:p>
          <a:p>
            <a:pPr marL="625475" indent="-392113">
              <a:spcAft>
                <a:spcPts val="0"/>
              </a:spcAft>
              <a:buFont typeface="+mj-lt"/>
              <a:buAutoNum type="arabicPeriod" startAt="27"/>
              <a:tabLst>
                <a:tab pos="1082675" algn="l"/>
              </a:tabLs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Dios acusa a su pueblo</a:t>
            </a:r>
          </a:p>
          <a:p>
            <a:pPr marL="625475" indent="-392113">
              <a:spcAft>
                <a:spcPts val="0"/>
              </a:spcAft>
              <a:buFont typeface="+mj-lt"/>
              <a:buAutoNum type="arabicPeriod" startAt="27"/>
              <a:tabLst>
                <a:tab pos="1082675" algn="l"/>
              </a:tabLst>
            </a:pPr>
            <a:r>
              <a:rPr lang="es-PR" i="0" dirty="0">
                <a:solidFill>
                  <a:prstClr val="white"/>
                </a:solidFill>
                <a:cs typeface="Arial" charset="0"/>
              </a:rPr>
              <a:t>Dios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llama a </a:t>
            </a:r>
            <a:r>
              <a:rPr lang="es-PR" i="0" dirty="0">
                <a:solidFill>
                  <a:prstClr val="white"/>
                </a:solidFill>
                <a:cs typeface="Arial" charset="0"/>
              </a:rPr>
              <a:t>su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profeta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spcAft>
                <a:spcPts val="0"/>
              </a:spcAft>
              <a:buFont typeface="+mj-lt"/>
              <a:buAutoNum type="arabicPeriod" startAt="27"/>
              <a:tabLst>
                <a:tab pos="1082675" algn="l"/>
              </a:tabLst>
            </a:pPr>
            <a:r>
              <a:rPr lang="es-PR" i="0" dirty="0">
                <a:solidFill>
                  <a:prstClr val="white"/>
                </a:solidFill>
                <a:cs typeface="Arial" charset="0"/>
              </a:rPr>
              <a:t>Dios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da esperanza a </a:t>
            </a:r>
            <a:r>
              <a:rPr lang="es-PR" i="0" dirty="0">
                <a:solidFill>
                  <a:prstClr val="white"/>
                </a:solidFill>
                <a:cs typeface="Arial" charset="0"/>
              </a:rPr>
              <a:t>su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pueblo</a:t>
            </a:r>
          </a:p>
          <a:p>
            <a:pPr>
              <a:tabLst>
                <a:tab pos="914400" algn="l"/>
              </a:tabLst>
            </a:pPr>
            <a:endParaRPr lang="es-PR" i="0" dirty="0" smtClean="0">
              <a:solidFill>
                <a:prstClr val="white"/>
              </a:solidFill>
              <a:cs typeface="Arial" charset="0"/>
            </a:endParaRPr>
          </a:p>
          <a:p>
            <a:pPr algn="ctr">
              <a:spcAft>
                <a:spcPts val="600"/>
              </a:spcAf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Unidad 10: El Dios incomparable y su pueblo escogido</a:t>
            </a:r>
          </a:p>
          <a:p>
            <a:pPr marL="625475" indent="-392113">
              <a:buFont typeface="+mj-lt"/>
              <a:buAutoNum type="arabicPeriod" startAt="30"/>
              <a:tabLst>
                <a:tab pos="1082675" algn="l"/>
              </a:tabLs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Sufrimiento y juicio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Tx/>
              <a:buAutoNum type="arabicPeriod" startAt="30"/>
              <a:tabLst>
                <a:tab pos="1082675" algn="l"/>
              </a:tabLst>
            </a:pP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La </a:t>
            </a:r>
            <a:r>
              <a:rPr lang="en-US" i="0" dirty="0" err="1" smtClean="0">
                <a:solidFill>
                  <a:prstClr val="white"/>
                </a:solidFill>
                <a:cs typeface="Arial" charset="0"/>
              </a:rPr>
              <a:t>debilidad</a:t>
            </a: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 del hombre y el </a:t>
            </a:r>
            <a:r>
              <a:rPr lang="en-US" i="0" dirty="0" err="1" smtClean="0">
                <a:solidFill>
                  <a:prstClr val="white"/>
                </a:solidFill>
                <a:cs typeface="Arial" charset="0"/>
              </a:rPr>
              <a:t>poder</a:t>
            </a: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 de Dios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Tx/>
              <a:buAutoNum type="arabicPeriod" startAt="30"/>
              <a:tabLst>
                <a:tab pos="1082675" algn="l"/>
              </a:tabLst>
            </a:pPr>
            <a:r>
              <a:rPr lang="en-US" i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El </a:t>
            </a:r>
            <a:r>
              <a:rPr lang="en-US" i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gozo</a:t>
            </a:r>
            <a:r>
              <a:rPr lang="en-US" i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de </a:t>
            </a:r>
            <a:r>
              <a:rPr lang="en-US" i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los</a:t>
            </a:r>
            <a:r>
              <a:rPr lang="en-US" i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i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redimidos</a:t>
            </a:r>
            <a:endParaRPr lang="es-PR" i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marL="625475" indent="-392113">
              <a:buFontTx/>
              <a:buAutoNum type="arabicPeriod" startAt="30"/>
              <a:tabLst>
                <a:tab pos="1082675" algn="l"/>
              </a:tabLst>
            </a:pP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algn="ctr">
              <a:spcAft>
                <a:spcPts val="600"/>
              </a:spcAft>
            </a:pPr>
            <a:r>
              <a:rPr lang="es-PR" i="0" dirty="0">
                <a:solidFill>
                  <a:prstClr val="white"/>
                </a:solidFill>
                <a:cs typeface="Arial" charset="0"/>
              </a:rPr>
              <a:t>Unidad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11: </a:t>
            </a:r>
            <a:r>
              <a:rPr lang="es-PR" i="0" dirty="0">
                <a:solidFill>
                  <a:prstClr val="white"/>
                </a:solidFill>
                <a:cs typeface="Arial" charset="0"/>
              </a:rPr>
              <a:t>El Dios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incomparable consuela a su pueblo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 typeface="+mj-lt"/>
              <a:buAutoNum type="arabicPeriod" startAt="33"/>
              <a:tabLst>
                <a:tab pos="1082675" algn="l"/>
              </a:tabLs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Consolación</a:t>
            </a: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 y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renovación</a:t>
            </a:r>
          </a:p>
          <a:p>
            <a:pPr marL="625475" indent="-392113">
              <a:buFontTx/>
              <a:buAutoNum type="arabicPeriod" startAt="33"/>
              <a:tabLst>
                <a:tab pos="1082675" algn="l"/>
              </a:tabLst>
            </a:pP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El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invencible</a:t>
            </a: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amor</a:t>
            </a: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 de Dios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Tx/>
              <a:buAutoNum type="arabicPeriod" startAt="33"/>
              <a:tabLst>
                <a:tab pos="1082675" algn="l"/>
              </a:tabLs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Restauración y misión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Tx/>
              <a:buAutoNum type="arabicPeriod" startAt="33"/>
              <a:tabLst>
                <a:tab pos="1082675" algn="l"/>
              </a:tabLst>
            </a:pPr>
            <a:endParaRPr lang="es-PR" i="0" dirty="0" smtClean="0">
              <a:solidFill>
                <a:prstClr val="white"/>
              </a:solidFill>
              <a:cs typeface="Arial" charset="0"/>
            </a:endParaRPr>
          </a:p>
          <a:p>
            <a:pPr algn="ctr">
              <a:spcAft>
                <a:spcPts val="600"/>
              </a:spcAft>
            </a:pPr>
            <a:r>
              <a:rPr lang="es-PR" i="0" dirty="0">
                <a:solidFill>
                  <a:prstClr val="white"/>
                </a:solidFill>
                <a:cs typeface="Arial" charset="0"/>
              </a:rPr>
              <a:t>Unidad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12: Las incomparables buenas nuevas 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 typeface="+mj-lt"/>
              <a:buAutoNum type="arabicPeriod" startAt="36"/>
              <a:tabLst>
                <a:tab pos="1082675" algn="l"/>
              </a:tabLs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Buenas nuevas de perdón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Tx/>
              <a:buAutoNum type="arabicPeriod" startAt="36"/>
              <a:tabLst>
                <a:tab pos="1082675" algn="l"/>
              </a:tabLst>
            </a:pP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La incomparable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invitación</a:t>
            </a:r>
          </a:p>
          <a:p>
            <a:pPr marL="625475" indent="-392113">
              <a:buFontTx/>
              <a:buAutoNum type="arabicPeriod" startAt="36"/>
              <a:tabLst>
                <a:tab pos="1082675" algn="l"/>
              </a:tabLs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La religión verdadera</a:t>
            </a:r>
          </a:p>
          <a:p>
            <a:pPr marL="625475" indent="-392113">
              <a:buFontTx/>
              <a:buAutoNum type="arabicPeriod" startAt="36"/>
              <a:tabLst>
                <a:tab pos="1082675" algn="l"/>
              </a:tabLst>
            </a:pPr>
            <a:r>
              <a:rPr lang="es-PR" b="1" i="0" dirty="0" smtClean="0">
                <a:solidFill>
                  <a:prstClr val="white"/>
                </a:solidFill>
                <a:cs typeface="Arial" charset="0"/>
              </a:rPr>
              <a:t>Buenas nuevas de gran gozo</a:t>
            </a:r>
            <a:endParaRPr lang="es-PR" b="1" i="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234" y="6248400"/>
            <a:ext cx="3415487" cy="58477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i="0" dirty="0" smtClean="0">
                <a:solidFill>
                  <a:prstClr val="black"/>
                </a:solidFill>
                <a:cs typeface="Arial" charset="0"/>
              </a:rPr>
              <a:t>EL Expositor </a:t>
            </a:r>
            <a:r>
              <a:rPr lang="es-PR" sz="1600" i="0" dirty="0" smtClean="0">
                <a:solidFill>
                  <a:prstClr val="black"/>
                </a:solidFill>
                <a:cs typeface="Arial" charset="0"/>
              </a:rPr>
              <a:t>Bíblico</a:t>
            </a:r>
            <a:r>
              <a:rPr lang="en-US" sz="1600" i="0" dirty="0" smtClean="0">
                <a:solidFill>
                  <a:prstClr val="black"/>
                </a:solidFill>
                <a:cs typeface="Arial" charset="0"/>
              </a:rPr>
              <a:t>: La </a:t>
            </a:r>
            <a:r>
              <a:rPr lang="es-PR" sz="1600" i="0" dirty="0" smtClean="0">
                <a:solidFill>
                  <a:prstClr val="black"/>
                </a:solidFill>
                <a:cs typeface="Arial" charset="0"/>
              </a:rPr>
              <a:t>Biblia Libro </a:t>
            </a:r>
          </a:p>
          <a:p>
            <a:pPr algn="ctr"/>
            <a:r>
              <a:rPr lang="es-PR" sz="1600" i="0" dirty="0" smtClean="0">
                <a:solidFill>
                  <a:prstClr val="black"/>
                </a:solidFill>
                <a:cs typeface="Arial" charset="0"/>
              </a:rPr>
              <a:t>por Libro</a:t>
            </a:r>
            <a:r>
              <a:rPr lang="en-US" sz="1600" i="0" dirty="0" smtClean="0">
                <a:solidFill>
                  <a:prstClr val="black"/>
                </a:solidFill>
                <a:cs typeface="Arial" charset="0"/>
              </a:rPr>
              <a:t>, Vol. 6.</a:t>
            </a:r>
            <a:endParaRPr lang="en-US" sz="1600" i="0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9708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restauración produce gozo</a:t>
            </a:r>
            <a:br>
              <a:rPr lang="es-ES" sz="40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61.4-7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013D-BD0D-469F-98DE-C8110101F22A}" type="slidenum">
              <a:rPr lang="es-PR" altLang="en-US"/>
              <a:pPr/>
              <a:t>20</a:t>
            </a:fld>
            <a:endParaRPr lang="es-PR" alt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2147372"/>
            <a:ext cx="8562975" cy="4710628"/>
          </a:xfrm>
        </p:spPr>
        <p:txBody>
          <a:bodyPr>
            <a:normAutofit fontScale="850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Reedificarán las ruinas antiguas, y levantarán los asolamientos primeros, y restaurarán las ciudades arruinadas, los escombros de muchas generaciones. Y extranjeros apacentarán vuestras ovejas, y los extraños serán vuestros labradores y vuestros viñadores. Y vosotros seréis llamados sacerdotes de Jehová, ministros de nuestro Dios seréis llamados; comeréis las riquezas de las naciones, y con su gloria seréis sublimes. En lugar de vuestra doble confusión y de vuestra deshonra, os alabarán en sus heredades; por lo cual en sus tierras poseerán doble honra, y tendrán perpetuo gozo.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endParaRPr lang="es-ES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Isaías 61.4–7, RVR60) </a:t>
            </a:r>
          </a:p>
        </p:txBody>
      </p:sp>
    </p:spTree>
    <p:extLst>
      <p:ext uri="{BB962C8B-B14F-4D97-AF65-F5344CB8AC3E}">
        <p14:creationId xmlns:p14="http://schemas.microsoft.com/office/powerpoint/2010/main" val="36452958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restauración produce gozo</a:t>
            </a:r>
            <a:br>
              <a:rPr lang="es-ES" sz="40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61.4-7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013D-BD0D-469F-98DE-C8110101F22A}" type="slidenum">
              <a:rPr lang="es-PR" altLang="en-US"/>
              <a:pPr/>
              <a:t>21</a:t>
            </a:fld>
            <a:endParaRPr lang="es-PR" alt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2147372"/>
            <a:ext cx="4800601" cy="4553466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61:4–7. </a:t>
            </a:r>
            <a:r>
              <a:rPr lang="es-ES" dirty="0">
                <a:latin typeface="Candara" panose="020E0502030303020204" pitchFamily="34" charset="0"/>
              </a:rPr>
              <a:t>Después de la segunda venida del Mesías, Israel reedificará las ciudades arruinadas, aún aquellas que fueron destruidas muchos años atrás.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Israel </a:t>
            </a:r>
            <a:r>
              <a:rPr lang="es-ES" dirty="0">
                <a:latin typeface="Candara" panose="020E0502030303020204" pitchFamily="34" charset="0"/>
              </a:rPr>
              <a:t>será respetado de tal forma que los gentiles (extranjeros y extraños) se unirán a ellos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14:1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; 60:10</a:t>
            </a:r>
            <a:r>
              <a:rPr lang="es-ES" dirty="0">
                <a:latin typeface="Candara" panose="020E0502030303020204" pitchFamily="34" charset="0"/>
              </a:rPr>
              <a:t>) trabajando como labradores y viñadores.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008" y="1828800"/>
            <a:ext cx="3681991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1533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restauración produce gozo</a:t>
            </a:r>
            <a:br>
              <a:rPr lang="es-ES" sz="40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61.4-7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013D-BD0D-469F-98DE-C8110101F22A}" type="slidenum">
              <a:rPr lang="es-PR" altLang="en-US"/>
              <a:pPr/>
              <a:t>22</a:t>
            </a:fld>
            <a:endParaRPr lang="es-PR" alt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2147372"/>
            <a:ext cx="5105401" cy="4553466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Como </a:t>
            </a:r>
            <a:r>
              <a:rPr lang="es-ES" dirty="0">
                <a:latin typeface="Candara" panose="020E0502030303020204" pitchFamily="34" charset="0"/>
              </a:rPr>
              <a:t>una nación de sacerdotes, cada uno conocerá a Dios, tendrá acceso directo a él, y será mediador a favor de otros como lo hacían los sacerdotes levíticos.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Esta </a:t>
            </a:r>
            <a:r>
              <a:rPr lang="es-ES" dirty="0">
                <a:latin typeface="Candara" panose="020E0502030303020204" pitchFamily="34" charset="0"/>
              </a:rPr>
              <a:t>era una de las funciones planeadas para Israel en relación con el mundo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Éxodo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19:6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Sin </a:t>
            </a:r>
            <a:r>
              <a:rPr lang="es-ES" dirty="0">
                <a:latin typeface="Candara" panose="020E0502030303020204" pitchFamily="34" charset="0"/>
              </a:rPr>
              <a:t>embargo, no la cumplirá plenamente hasta el milenio.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008" y="1828800"/>
            <a:ext cx="3681991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5644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restauración produce gozo</a:t>
            </a:r>
            <a:br>
              <a:rPr lang="es-ES" sz="4000" dirty="0">
                <a:latin typeface="Candara" panose="020E0502030303020204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61.4-7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013D-BD0D-469F-98DE-C8110101F22A}" type="slidenum">
              <a:rPr lang="es-PR" altLang="en-US"/>
              <a:pPr/>
              <a:t>23</a:t>
            </a:fld>
            <a:endParaRPr lang="es-PR" alt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2147372"/>
            <a:ext cx="4800601" cy="4553466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Las </a:t>
            </a:r>
            <a:r>
              <a:rPr lang="es-ES" dirty="0">
                <a:latin typeface="Candara" panose="020E0502030303020204" pitchFamily="34" charset="0"/>
              </a:rPr>
              <a:t>naciones traerán sus riquezas a Israel </a:t>
            </a:r>
            <a:r>
              <a:rPr lang="es-ES" dirty="0" smtClean="0">
                <a:latin typeface="Candara" panose="020E0502030303020204" pitchFamily="34" charset="0"/>
              </a:rPr>
              <a:t>(ver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Isaías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60:5, 11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Doble </a:t>
            </a:r>
            <a:r>
              <a:rPr lang="es-ES" dirty="0">
                <a:latin typeface="Candara" panose="020E0502030303020204" pitchFamily="34" charset="0"/>
              </a:rPr>
              <a:t>honra se refiere a la herencia que el primogénito de una familia recibía del patrimonio de su padre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21:17</a:t>
            </a:r>
            <a:r>
              <a:rPr lang="es-ES" dirty="0">
                <a:latin typeface="Candara" panose="020E0502030303020204" pitchFamily="34" charset="0"/>
              </a:rPr>
              <a:t>); el hijo mayor recibía una porción especial.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De </a:t>
            </a:r>
            <a:r>
              <a:rPr lang="es-ES" dirty="0">
                <a:latin typeface="Candara" panose="020E0502030303020204" pitchFamily="34" charset="0"/>
              </a:rPr>
              <a:t>manera similar, Israel, por ser el primogénito de Dios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Éxodo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4:22</a:t>
            </a:r>
            <a:r>
              <a:rPr lang="es-ES" dirty="0">
                <a:latin typeface="Candara" panose="020E0502030303020204" pitchFamily="34" charset="0"/>
              </a:rPr>
              <a:t>), será honrado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008" y="1828800"/>
            <a:ext cx="3681991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332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El pacto eterno, causa de gran </a:t>
            </a:r>
            <a:r>
              <a:rPr lang="es-ES" sz="4000" dirty="0" smtClean="0">
                <a:latin typeface="Candara" panose="020E0502030303020204" pitchFamily="34" charset="0"/>
                <a:cs typeface="Calibri" pitchFamily="34" charset="0"/>
              </a:rPr>
              <a:t>gozo 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61.8-9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24</a:t>
            </a:fld>
            <a:endParaRPr lang="es-PR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500" b="7500"/>
          <a:stretch/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509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El pacto eterno, causa de gran gozo 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61.8-9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97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17712"/>
            <a:ext cx="8726488" cy="4683126"/>
          </a:xfrm>
        </p:spPr>
        <p:txBody>
          <a:bodyPr>
            <a:normAutofit/>
          </a:bodyPr>
          <a:lstStyle/>
          <a:p>
            <a:r>
              <a:rPr lang="es-ES" sz="2800" dirty="0">
                <a:latin typeface="Candara" panose="020E0502030303020204" pitchFamily="34" charset="0"/>
              </a:rPr>
              <a:t>“</a:t>
            </a:r>
            <a:r>
              <a:rPr lang="es-ES" sz="2800" i="1" dirty="0">
                <a:latin typeface="Candara" panose="020E0502030303020204" pitchFamily="34" charset="0"/>
              </a:rPr>
              <a:t>Porque yo Jehová soy amante del derecho, aborrecedor del latrocinio para holocausto; por tanto, afirmaré en verdad su obra, y haré con ellos pacto perpetuo. Y la descendencia de ellos será conocida entre las naciones, y sus renuevos en medio de los pueblos; todos los que los vieren, reconocerán que son linaje bendito de Jehová.</a:t>
            </a:r>
            <a:r>
              <a:rPr lang="es-ES" sz="2800" dirty="0">
                <a:latin typeface="Candara" panose="020E0502030303020204" pitchFamily="34" charset="0"/>
              </a:rPr>
              <a:t>” </a:t>
            </a:r>
            <a:r>
              <a:rPr lang="es-ES" sz="2800" dirty="0">
                <a:solidFill>
                  <a:srgbClr val="FF0000"/>
                </a:solidFill>
                <a:latin typeface="Candara" panose="020E0502030303020204" pitchFamily="34" charset="0"/>
              </a:rPr>
              <a:t>(Isaías 61.8–9, RVR60</a:t>
            </a:r>
            <a:r>
              <a:rPr lang="es-ES" sz="2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)</a:t>
            </a:r>
            <a:endParaRPr lang="es-ES" sz="28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25</a:t>
            </a:fld>
            <a:endParaRPr lang="es-P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El pacto eterno, causa de gran gozo 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61.8-9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97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17712"/>
            <a:ext cx="5105400" cy="4611687"/>
          </a:xfrm>
        </p:spPr>
        <p:txBody>
          <a:bodyPr>
            <a:normAutofit/>
          </a:bodyPr>
          <a:lstStyle/>
          <a:p>
            <a:r>
              <a:rPr lang="es-ES" dirty="0">
                <a:latin typeface="Candara" panose="020E0502030303020204" pitchFamily="34" charset="0"/>
              </a:rPr>
              <a:t>Los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8 y 9 </a:t>
            </a:r>
            <a:r>
              <a:rPr lang="es-ES" dirty="0">
                <a:latin typeface="Candara" panose="020E0502030303020204" pitchFamily="34" charset="0"/>
              </a:rPr>
              <a:t>siguen refiriéndose a este nuevo y más extenso radio del servicio sacerdotal de todo el pueblo de Israel. </a:t>
            </a:r>
            <a:r>
              <a:rPr lang="es-ES" dirty="0" smtClean="0">
                <a:latin typeface="Candara" panose="020E0502030303020204" pitchFamily="34" charset="0"/>
              </a:rPr>
              <a:t>Jehová </a:t>
            </a:r>
            <a:r>
              <a:rPr lang="es-ES" dirty="0">
                <a:latin typeface="Candara" panose="020E0502030303020204" pitchFamily="34" charset="0"/>
              </a:rPr>
              <a:t>recompensará sus obras con fidelidad, sobre la base de un pacto eterno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8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i="1" dirty="0">
              <a:latin typeface="Candara" panose="020E0502030303020204" pitchFamily="34" charset="0"/>
            </a:endParaRP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26</a:t>
            </a:fld>
            <a:endParaRPr lang="es-PR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506" y="1828799"/>
            <a:ext cx="3674494" cy="502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203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El pacto eterno, causa de gran gozo 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61.8-9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97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17712"/>
            <a:ext cx="5105400" cy="4611687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No </a:t>
            </a:r>
            <a:r>
              <a:rPr lang="es-ES" dirty="0">
                <a:latin typeface="Candara" panose="020E0502030303020204" pitchFamily="34" charset="0"/>
              </a:rPr>
              <a:t>como hizo el pueblo de Israel con sus sacerdotes y levitas, a los cuales abandonó.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encumbramiento de Israel a un sitial glorioso en medio de los pueblos hará que todos reconozcan </a:t>
            </a:r>
            <a:r>
              <a:rPr lang="es-ES" i="1" dirty="0">
                <a:latin typeface="Candara" panose="020E0502030303020204" pitchFamily="34" charset="0"/>
              </a:rPr>
              <a:t>que ellos son la simiente que </a:t>
            </a:r>
            <a:r>
              <a:rPr lang="es-ES" i="1" dirty="0" smtClean="0">
                <a:latin typeface="Candara" panose="020E0502030303020204" pitchFamily="34" charset="0"/>
              </a:rPr>
              <a:t>Jehová </a:t>
            </a:r>
            <a:r>
              <a:rPr lang="es-ES" i="1" dirty="0">
                <a:latin typeface="Candara" panose="020E0502030303020204" pitchFamily="34" charset="0"/>
              </a:rPr>
              <a:t>bendijo (</a:t>
            </a:r>
            <a:r>
              <a:rPr lang="es-ES" i="1" dirty="0">
                <a:solidFill>
                  <a:srgbClr val="FF0000"/>
                </a:solidFill>
                <a:latin typeface="Candara" panose="020E0502030303020204" pitchFamily="34" charset="0"/>
              </a:rPr>
              <a:t>v. 9</a:t>
            </a:r>
            <a:r>
              <a:rPr lang="es-ES" i="1" dirty="0" smtClean="0">
                <a:latin typeface="Candara" panose="020E0502030303020204" pitchFamily="34" charset="0"/>
              </a:rPr>
              <a:t>).</a:t>
            </a:r>
            <a:endParaRPr lang="es-ES" i="1" dirty="0">
              <a:latin typeface="Candara" panose="020E0502030303020204" pitchFamily="34" charset="0"/>
            </a:endParaRP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27</a:t>
            </a:fld>
            <a:endParaRPr lang="es-PR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506" y="1828799"/>
            <a:ext cx="3674494" cy="502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28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respuesta gozosa por las nuevas de gran </a:t>
            </a:r>
            <a:r>
              <a:rPr lang="es-ES" sz="4000" dirty="0" smtClean="0">
                <a:latin typeface="Candara" panose="020E0502030303020204" pitchFamily="34" charset="0"/>
                <a:cs typeface="Calibri" pitchFamily="34" charset="0"/>
              </a:rPr>
              <a:t>gozo 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61.10-11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28</a:t>
            </a:fld>
            <a:endParaRPr lang="es-PR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4999"/>
          <a:stretch/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343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respuesta gozosa por las nuevas de gran gozo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61.10-11</a:t>
            </a:r>
          </a:p>
        </p:txBody>
      </p:sp>
      <p:sp>
        <p:nvSpPr>
          <p:cNvPr id="797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17712"/>
            <a:ext cx="8726488" cy="4535487"/>
          </a:xfrm>
        </p:spPr>
        <p:txBody>
          <a:bodyPr>
            <a:normAutofit/>
          </a:bodyPr>
          <a:lstStyle/>
          <a:p>
            <a:r>
              <a:rPr lang="es-ES" sz="2800" dirty="0">
                <a:latin typeface="Candara" panose="020E0502030303020204" pitchFamily="34" charset="0"/>
              </a:rPr>
              <a:t>“</a:t>
            </a:r>
            <a:r>
              <a:rPr lang="es-ES" sz="2800" i="1" dirty="0">
                <a:latin typeface="Candara" panose="020E0502030303020204" pitchFamily="34" charset="0"/>
              </a:rPr>
              <a:t>En gran manera me gozaré en Jehová, mi alma se alegrará en mi Dios; porque me vistió con vestiduras de salvación, me rodeó de manto de justicia, como a novio me atavió, y como a novia adornada con sus joyas. Porque como la tierra produce su renuevo, y como el huerto hace brotar su semilla, así Jehová el Señor hará brotar justicia y alabanza delante de todas las naciones.</a:t>
            </a:r>
            <a:r>
              <a:rPr lang="es-ES" sz="2800" dirty="0">
                <a:latin typeface="Candara" panose="020E0502030303020204" pitchFamily="34" charset="0"/>
              </a:rPr>
              <a:t>” </a:t>
            </a:r>
            <a:endParaRPr lang="es-ES" sz="2800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sz="2800" dirty="0">
                <a:latin typeface="Candara" panose="020E0502030303020204" pitchFamily="34" charset="0"/>
              </a:rPr>
              <a:t>	</a:t>
            </a:r>
            <a:r>
              <a:rPr lang="es-ES" sz="2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ES" sz="2800" dirty="0">
                <a:solidFill>
                  <a:srgbClr val="FF0000"/>
                </a:solidFill>
                <a:latin typeface="Candara" panose="020E0502030303020204" pitchFamily="34" charset="0"/>
              </a:rPr>
              <a:t>Isaías 61.10–11, RVR60) 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29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7743271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6311" y="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05200" y="76200"/>
            <a:ext cx="5441951" cy="685800"/>
          </a:xfr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60 a 66</a:t>
            </a:r>
            <a:endParaRPr lang="es-PR" sz="3600" noProof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36310" y="685800"/>
            <a:ext cx="3649663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Texto básico</a:t>
            </a:r>
            <a:endParaRPr lang="es-PR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505199" y="762000"/>
            <a:ext cx="5441951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00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Isaías 61.1-11</a:t>
            </a:r>
          </a:p>
        </p:txBody>
      </p:sp>
    </p:spTree>
    <p:extLst>
      <p:ext uri="{BB962C8B-B14F-4D97-AF65-F5344CB8AC3E}">
        <p14:creationId xmlns:p14="http://schemas.microsoft.com/office/powerpoint/2010/main" val="109466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respuesta gozosa por las nuevas de gran gozo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61.10-11</a:t>
            </a:r>
          </a:p>
        </p:txBody>
      </p:sp>
      <p:sp>
        <p:nvSpPr>
          <p:cNvPr id="797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17712"/>
            <a:ext cx="4648200" cy="4535487"/>
          </a:xfrm>
        </p:spPr>
        <p:txBody>
          <a:bodyPr>
            <a:normAutofit fontScale="85000" lnSpcReduction="10000"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61:10–11. </a:t>
            </a:r>
            <a:r>
              <a:rPr lang="es-ES" dirty="0">
                <a:latin typeface="Candara" panose="020E0502030303020204" pitchFamily="34" charset="0"/>
              </a:rPr>
              <a:t>En estos vv. el profeta parece hablar en representación del remanente redimido que se </a:t>
            </a:r>
            <a:r>
              <a:rPr lang="es-ES" dirty="0" smtClean="0">
                <a:latin typeface="Candara" panose="020E0502030303020204" pitchFamily="34" charset="0"/>
              </a:rPr>
              <a:t>gozará </a:t>
            </a:r>
            <a:r>
              <a:rPr lang="es-ES" dirty="0">
                <a:latin typeface="Candara" panose="020E0502030303020204" pitchFamily="34" charset="0"/>
              </a:rPr>
              <a:t>al ver las bendiciones de Dios mencionadas en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61:1–9</a:t>
            </a:r>
            <a:r>
              <a:rPr lang="es-ES" dirty="0">
                <a:latin typeface="Candara" panose="020E0502030303020204" pitchFamily="34" charset="0"/>
              </a:rPr>
              <a:t>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salvación y la justicia se comparan con las vestiduras de las personas </a:t>
            </a:r>
            <a:r>
              <a:rPr lang="es-ES" dirty="0" smtClean="0">
                <a:latin typeface="Candara" panose="020E0502030303020204" pitchFamily="34" charset="0"/>
              </a:rPr>
              <a:t>(la </a:t>
            </a:r>
            <a:r>
              <a:rPr lang="es-ES" dirty="0">
                <a:latin typeface="Candara" panose="020E0502030303020204" pitchFamily="34" charset="0"/>
              </a:rPr>
              <a:t>“vestidura” de Dios,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59:17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30</a:t>
            </a:fld>
            <a:endParaRPr lang="es-PR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806656"/>
            <a:ext cx="4267200" cy="505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30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respuesta gozosa por las nuevas de gran gozo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61.10-11</a:t>
            </a:r>
          </a:p>
        </p:txBody>
      </p:sp>
      <p:sp>
        <p:nvSpPr>
          <p:cNvPr id="797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17712"/>
            <a:ext cx="4648200" cy="4535487"/>
          </a:xfrm>
        </p:spPr>
        <p:txBody>
          <a:bodyPr>
            <a:normAutofit fontScale="77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En </a:t>
            </a:r>
            <a:r>
              <a:rPr lang="es-ES" dirty="0">
                <a:latin typeface="Candara" panose="020E0502030303020204" pitchFamily="34" charset="0"/>
              </a:rPr>
              <a:t>otras palabras, los israelitas se caracterizarán por la salvación (por ser el pueblo redimido de Dios) y por la justicia (i.e., porque vivirán de acuerdo con los mandamientos de Dios;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58:8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; 60:21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Para </a:t>
            </a:r>
            <a:r>
              <a:rPr lang="es-ES" dirty="0">
                <a:latin typeface="Candara" panose="020E0502030303020204" pitchFamily="34" charset="0"/>
              </a:rPr>
              <a:t>mostrar su alegría y bendición, un novio se ponía un ornamento en la cabeza, similar al de un turbante sacerdotal, y la novia se ponía joyas costosas.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31</a:t>
            </a:fld>
            <a:endParaRPr lang="es-PR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806656"/>
            <a:ext cx="4267200" cy="505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10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respuesta gozosa por las nuevas de gran gozo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61.10-11</a:t>
            </a:r>
          </a:p>
        </p:txBody>
      </p:sp>
      <p:sp>
        <p:nvSpPr>
          <p:cNvPr id="797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17712"/>
            <a:ext cx="4648200" cy="4535487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Dios </a:t>
            </a:r>
            <a:r>
              <a:rPr lang="es-ES" dirty="0">
                <a:latin typeface="Candara" panose="020E0502030303020204" pitchFamily="34" charset="0"/>
              </a:rPr>
              <a:t>hará que brote la justicia de Israel (que sea conocida) delante de otras naciones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61:11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; 62:1–2</a:t>
            </a:r>
            <a:r>
              <a:rPr lang="es-ES" dirty="0">
                <a:latin typeface="Candara" panose="020E0502030303020204" pitchFamily="34" charset="0"/>
              </a:rPr>
              <a:t>) así como la tierra produce su renuevo y sustenta el crecimiento de las plantas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32</a:t>
            </a:fld>
            <a:endParaRPr lang="es-PR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806656"/>
            <a:ext cx="4267200" cy="505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751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9804-8E33-4645-8FF9-2CD4C3BC13AA}" type="slidenum">
              <a:rPr lang="es-PR" altLang="en-US"/>
              <a:pPr/>
              <a:t>33</a:t>
            </a:fld>
            <a:endParaRPr lang="es-PR" altLang="en-US"/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54487"/>
          </a:xfrm>
        </p:spPr>
        <p:txBody>
          <a:bodyPr/>
          <a:lstStyle/>
          <a:p>
            <a:pPr marL="609600" indent="-609600">
              <a:buSzPct val="85000"/>
              <a:buFont typeface="+mj-lt"/>
              <a:buAutoNum type="arabicPeriod"/>
            </a:pPr>
            <a:r>
              <a:rPr lang="es-PR" altLang="en-US" dirty="0" smtClean="0">
                <a:latin typeface="Candara" panose="020E0502030303020204" pitchFamily="34" charset="0"/>
              </a:rPr>
              <a:t>La predicación de las buenas nuevas y el mensaje de consuelo a los afligidos y quebrantados van unidos.</a:t>
            </a:r>
          </a:p>
          <a:p>
            <a:pPr marL="609600" indent="-609600">
              <a:buSzPct val="85000"/>
              <a:buFont typeface="+mj-lt"/>
              <a:buAutoNum type="arabicPeriod"/>
            </a:pPr>
            <a:r>
              <a:rPr lang="es-PR" altLang="en-US" dirty="0" smtClean="0">
                <a:latin typeface="Candara" panose="020E0502030303020204" pitchFamily="34" charset="0"/>
              </a:rPr>
              <a:t>Nuestro ministerio debe tener el doble propósito de anunciar el amor de Dios y demostrarlo ayudando a los necesitados.</a:t>
            </a:r>
            <a:endParaRPr lang="es-PR" altLang="en-US" dirty="0" smtClean="0">
              <a:latin typeface="Candara" panose="020E0502030303020204" pitchFamily="34" charset="0"/>
            </a:endParaRPr>
          </a:p>
          <a:p>
            <a:pPr marL="400050" lvl="1" indent="0">
              <a:buSzPct val="85000"/>
              <a:buNone/>
            </a:pPr>
            <a:endParaRPr lang="es-PR" altLang="en-US" dirty="0" smtClean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0"/>
            <a:ext cx="266700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1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7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9804-8E33-4645-8FF9-2CD4C3BC13AA}" type="slidenum">
              <a:rPr lang="es-PR" altLang="en-US"/>
              <a:pPr/>
              <a:t>34</a:t>
            </a:fld>
            <a:endParaRPr lang="es-PR" altLang="en-US"/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54487"/>
          </a:xfrm>
        </p:spPr>
        <p:txBody>
          <a:bodyPr/>
          <a:lstStyle/>
          <a:p>
            <a:pPr marL="609600" indent="-609600">
              <a:buSzPct val="85000"/>
              <a:buFont typeface="+mj-lt"/>
              <a:buAutoNum type="arabicPeriod" startAt="3"/>
            </a:pPr>
            <a:r>
              <a:rPr lang="es-PR" altLang="en-US" dirty="0" smtClean="0">
                <a:latin typeface="Candara" panose="020E0502030303020204" pitchFamily="34" charset="0"/>
              </a:rPr>
              <a:t>Si solo en este mundo tuviéramos esperanza no habría consuelo al perder un ser querido.</a:t>
            </a:r>
          </a:p>
          <a:p>
            <a:pPr marL="609600" indent="-609600">
              <a:buSzPct val="85000"/>
              <a:buFont typeface="+mj-lt"/>
              <a:buAutoNum type="arabicPeriod" startAt="3"/>
            </a:pPr>
            <a:r>
              <a:rPr lang="es-PR" altLang="en-US" dirty="0" smtClean="0">
                <a:latin typeface="Candara" panose="020E0502030303020204" pitchFamily="34" charset="0"/>
              </a:rPr>
              <a:t>El nuevo pacto en Cristo es un pacto perpetuo.</a:t>
            </a:r>
          </a:p>
          <a:p>
            <a:pPr marL="609600" indent="-609600">
              <a:buSzPct val="85000"/>
              <a:buFont typeface="+mj-lt"/>
              <a:buAutoNum type="arabicPeriod" startAt="3"/>
            </a:pPr>
            <a:r>
              <a:rPr lang="es-PR" altLang="en-US" dirty="0" smtClean="0">
                <a:latin typeface="Candara" panose="020E0502030303020204" pitchFamily="34" charset="0"/>
              </a:rPr>
              <a:t>La vida cristiana debe caracterizarse pro el gozo constante.</a:t>
            </a:r>
            <a:endParaRPr lang="es-PR" altLang="en-US" dirty="0" smtClean="0">
              <a:latin typeface="Candara" panose="020E0502030303020204" pitchFamily="34" charset="0"/>
            </a:endParaRPr>
          </a:p>
          <a:p>
            <a:pPr marL="400050" lvl="1" indent="0">
              <a:buSzPct val="85000"/>
              <a:buNone/>
            </a:pPr>
            <a:endParaRPr lang="es-PR" altLang="en-US" dirty="0" smtClean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0"/>
            <a:ext cx="266700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4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6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7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791576" cy="475932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ed.) (Isaías 1-5). Miami: Sociedades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Maestros de jóvenes y Adultos, Volumen 6,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anose="020E0502030303020204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Walvoord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John F., y Roy B.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Zuck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 El conocimiento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bíblico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un comentario expositivo: Antiguo Testamento, tomo 5: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Isaías-Ezequiel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 Puebla,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A.C., 2000.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mundo hispano Isaías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(Barcelona), España: Editorial CLIE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C. (1991). El Antiguo Testamento: Un Comentario Sobre Su Historia y Literatura, Tomos I-V (x 14.21). El Paso, TX: Casa Bautista De Publicaciones.</a:t>
            </a: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Bartley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James et al.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hispano: 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Isaías. 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1. ed. El Paso, TX: Editorial Mundo Hispano, 2004.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Cevallos, Juan Carlos.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Bφblico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Hispano: 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.; editores generales, 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El Paso, TX: Editorial Mundo Hispano, 2005.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 Lloyd, Roberto. Estudios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Bı́blicos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 ELA: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íTu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 Dios reina! (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Isaı́as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 y Miqueas). Puebla, Pue.,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A. C., 1995.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ES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96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67"/>
            <a:ext cx="9144000" cy="6096000"/>
          </a:xfrm>
          <a:prstGeom prst="rect">
            <a:avLst/>
          </a:prstGeom>
        </p:spPr>
      </p:pic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22" y="702230"/>
            <a:ext cx="4267200" cy="5410200"/>
          </a:xfr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Tx/>
              <a:buNone/>
            </a:pPr>
            <a:r>
              <a:rPr lang="es-ES" sz="4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“Dios Demanda Santidad”</a:t>
            </a:r>
          </a:p>
          <a:p>
            <a:pPr marL="0" indent="0" algn="ctr">
              <a:buFontTx/>
              <a:buNone/>
            </a:pPr>
            <a:r>
              <a:rPr lang="es-PR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(1 Pedro 1.1-25)</a:t>
            </a:r>
          </a:p>
          <a:p>
            <a:pPr marL="0" indent="0" algn="ctr">
              <a:buFontTx/>
              <a:buNone/>
            </a:pPr>
            <a:r>
              <a:rPr lang="es-PR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6 </a:t>
            </a:r>
            <a:r>
              <a:rPr lang="es-PR" sz="48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</a:t>
            </a:r>
            <a:r>
              <a:rPr lang="es-PR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octubre </a:t>
            </a:r>
            <a:r>
              <a:rPr lang="es-PR" sz="48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2015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5433" y="6472238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8837" y="0"/>
            <a:ext cx="4586593" cy="961415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Tx/>
              <a:buNone/>
              <a:defRPr sz="4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Estudio</a:t>
            </a:r>
            <a:endParaRPr lang="en-US" dirty="0"/>
          </a:p>
        </p:txBody>
      </p:sp>
      <p:sp>
        <p:nvSpPr>
          <p:cNvPr id="3" name="AutoShape 2" descr="http://distantshores.org/images/rg/19/19_Ps_52_01_R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61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37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rollos"/>
          <p:cNvPicPr>
            <a:picLocks noChangeAspect="1" noChangeArrowheads="1"/>
          </p:cNvPicPr>
          <p:nvPr/>
        </p:nvPicPr>
        <p:blipFill>
          <a:blip r:embed="rId3" cstate="email">
            <a:lum bright="10000" contrast="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1DA4-C0EE-4DA4-9CBA-9705CE185F09}" type="slidenum">
              <a:rPr lang="es-PR" altLang="en-US"/>
              <a:pPr/>
              <a:t>4</a:t>
            </a:fld>
            <a:endParaRPr lang="es-PR" altLang="en-US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14313"/>
            <a:ext cx="6657975" cy="1077913"/>
          </a:xfrm>
        </p:spPr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Versículo Clave:</a:t>
            </a:r>
          </a:p>
        </p:txBody>
      </p:sp>
      <p:sp>
        <p:nvSpPr>
          <p:cNvPr id="29720" name="Rectangle 24"/>
          <p:cNvSpPr>
            <a:spLocks noGrp="1" noChangeArrowheads="1"/>
          </p:cNvSpPr>
          <p:nvPr>
            <p:ph type="body" idx="1"/>
          </p:nvPr>
        </p:nvSpPr>
        <p:spPr>
          <a:xfrm>
            <a:off x="2286000" y="1292226"/>
            <a:ext cx="6669088" cy="4840287"/>
          </a:xfrm>
        </p:spPr>
        <p:txBody>
          <a:bodyPr>
            <a:normAutofit/>
          </a:bodyPr>
          <a:lstStyle/>
          <a:p>
            <a:r>
              <a:rPr lang="es-ES" sz="3600" dirty="0">
                <a:latin typeface="Candara" panose="020E0502030303020204" pitchFamily="34" charset="0"/>
              </a:rPr>
              <a:t>“</a:t>
            </a:r>
            <a:r>
              <a:rPr lang="es-ES" sz="3600" i="1" dirty="0">
                <a:latin typeface="Candara" panose="020E0502030303020204" pitchFamily="34" charset="0"/>
              </a:rPr>
              <a:t>En gran manera me gozaré en Jehová, mi alma se alegrará en mi Dios; porque me vistió con vestiduras de salvación, me rodeó de manto de justicia, como a novio me atavió, y como a novia adornada con sus joyas.</a:t>
            </a:r>
            <a:r>
              <a:rPr lang="es-ES" sz="3600" dirty="0">
                <a:latin typeface="Candara" panose="020E0502030303020204" pitchFamily="34" charset="0"/>
              </a:rPr>
              <a:t>” </a:t>
            </a:r>
            <a:r>
              <a:rPr lang="es-ES" sz="3600" dirty="0">
                <a:solidFill>
                  <a:srgbClr val="FF0000"/>
                </a:solidFill>
                <a:latin typeface="Candara" panose="020E0502030303020204" pitchFamily="34" charset="0"/>
              </a:rPr>
              <a:t>(Isaías 61.10, RVR60)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85732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5562600" cy="1981200"/>
          </a:xfrm>
        </p:spPr>
        <p:txBody>
          <a:bodyPr/>
          <a:lstStyle/>
          <a:p>
            <a:pPr marL="0" indent="0">
              <a:buNone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La misión y la obra del Ungido de Dios son buenas nuevas de gran gozo. Dios cumple su pacto y el cumplimiento de sus promesas produce renovado gozo y esperanza en los que forman su pueblo.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24375" y="0"/>
            <a:ext cx="3878261" cy="700086"/>
          </a:xfrm>
        </p:spPr>
        <p:txBody>
          <a:bodyPr/>
          <a:lstStyle/>
          <a:p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Verdad Central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50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8768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r>
              <a:rPr lang="es-ES" sz="3600" dirty="0" smtClean="0">
                <a:latin typeface="Candara" panose="020E0502030303020204" pitchFamily="34" charset="0"/>
                <a:cs typeface="Calibri" pitchFamily="34" charset="0"/>
              </a:rPr>
              <a:t>La unción de Dios resulta en actos de gran gozo</a:t>
            </a: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61.1-3</a:t>
            </a:r>
            <a:endParaRPr lang="es-PR" sz="32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  <a:p>
            <a:r>
              <a:rPr lang="es-ES" sz="3600" dirty="0" smtClean="0">
                <a:latin typeface="Candara" panose="020E0502030303020204" pitchFamily="34" charset="0"/>
                <a:cs typeface="Calibri" pitchFamily="34" charset="0"/>
              </a:rPr>
              <a:t>La restauración produce gozo</a:t>
            </a:r>
            <a:endParaRPr lang="es-ES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61.4-7</a:t>
            </a:r>
            <a:endParaRPr lang="es-PR" sz="32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  <a:p>
            <a:r>
              <a:rPr lang="es-ES" sz="3600" dirty="0" smtClean="0">
                <a:latin typeface="Candara" panose="020E0502030303020204" pitchFamily="34" charset="0"/>
                <a:cs typeface="Calibri" pitchFamily="34" charset="0"/>
              </a:rPr>
              <a:t>El pacto eterno, causa de gran gozo</a:t>
            </a:r>
            <a:endParaRPr lang="es-ES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61.8-9</a:t>
            </a:r>
          </a:p>
          <a:p>
            <a:r>
              <a:rPr lang="es-ES" sz="3600" dirty="0" smtClean="0">
                <a:latin typeface="Candara" panose="020E0502030303020204" pitchFamily="34" charset="0"/>
                <a:cs typeface="Calibri" pitchFamily="34" charset="0"/>
              </a:rPr>
              <a:t>La respuesta gozosa por las nuevas de gran gozo</a:t>
            </a:r>
            <a:endParaRPr lang="es-ES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61.10-11</a:t>
            </a:r>
            <a:endParaRPr lang="es-PR" sz="32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11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36C9-F515-4363-BB84-64616B65FAF0}" type="slidenum">
              <a:rPr lang="es-PR" altLang="en-US"/>
              <a:pPr/>
              <a:t>7</a:t>
            </a:fld>
            <a:endParaRPr lang="es-PR" altLang="en-US"/>
          </a:p>
        </p:txBody>
      </p:sp>
      <p:sp>
        <p:nvSpPr>
          <p:cNvPr id="79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790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017713"/>
            <a:ext cx="5257800" cy="4114800"/>
          </a:xfrm>
        </p:spPr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Los </a:t>
            </a:r>
            <a:r>
              <a:rPr lang="es-PR" altLang="en-US" dirty="0" smtClean="0">
                <a:latin typeface="Candara" panose="020E0502030303020204" pitchFamily="34" charset="0"/>
              </a:rPr>
              <a:t>últimos siete capítulos del libro de Isaías forman un grupo de poemas escatológicos que hablan de los últimos días y de la victoria universal de la fe de Israel.</a:t>
            </a:r>
            <a:endParaRPr lang="es-PR" altLang="en-US" dirty="0">
              <a:latin typeface="Candara" panose="020E0502030303020204" pitchFamily="34" charset="0"/>
            </a:endParaRPr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1890" y="1828800"/>
            <a:ext cx="322211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252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6BE56-BE9D-4FA9-B2E0-95E9F4B23039}" type="slidenum">
              <a:rPr lang="es-PR" altLang="en-US"/>
              <a:pPr/>
              <a:t>8</a:t>
            </a:fld>
            <a:endParaRPr lang="es-PR" altLang="en-US"/>
          </a:p>
        </p:txBody>
      </p:sp>
      <p:sp>
        <p:nvSpPr>
          <p:cNvPr id="70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70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133600"/>
            <a:ext cx="4495800" cy="4114800"/>
          </a:xfrm>
        </p:spPr>
        <p:txBody>
          <a:bodyPr>
            <a:normAutofit/>
          </a:bodyPr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Probablemente fueron escritos por el profeta alrededor del año 520 antes de Cristo, algunos meses antes de la predicación de los profetas </a:t>
            </a:r>
            <a:r>
              <a:rPr lang="es-PR" altLang="en-US" dirty="0" err="1" smtClean="0">
                <a:latin typeface="Candara" panose="020E0502030303020204" pitchFamily="34" charset="0"/>
              </a:rPr>
              <a:t>Hageo</a:t>
            </a:r>
            <a:r>
              <a:rPr lang="es-PR" altLang="en-US" dirty="0" smtClean="0">
                <a:latin typeface="Candara" panose="020E0502030303020204" pitchFamily="34" charset="0"/>
              </a:rPr>
              <a:t> y Zacarías.</a:t>
            </a:r>
            <a:endParaRPr lang="es-PR" altLang="en-US" dirty="0">
              <a:latin typeface="Candara" panose="020E0502030303020204" pitchFamily="34" charset="0"/>
            </a:endParaRPr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1890" y="1828800"/>
            <a:ext cx="322211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316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9019E-7EA7-4977-881C-D473884652B3}" type="slidenum">
              <a:rPr lang="es-PR" altLang="en-US"/>
              <a:pPr/>
              <a:t>9</a:t>
            </a:fld>
            <a:endParaRPr lang="es-PR" altLang="en-US"/>
          </a:p>
        </p:txBody>
      </p:sp>
      <p:sp>
        <p:nvSpPr>
          <p:cNvPr id="81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817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3600"/>
            <a:ext cx="4740722" cy="4567238"/>
          </a:xfrm>
        </p:spPr>
        <p:txBody>
          <a:bodyPr>
            <a:normAutofit lnSpcReduction="10000"/>
          </a:bodyPr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Es importante notar que el tema de los </a:t>
            </a:r>
            <a:r>
              <a:rPr lang="es-PR" altLang="en-US" dirty="0" smtClean="0">
                <a:solidFill>
                  <a:srgbClr val="FF0000"/>
                </a:solidFill>
                <a:latin typeface="Candara" panose="020E0502030303020204" pitchFamily="34" charset="0"/>
              </a:rPr>
              <a:t>capítulos 56 al 59</a:t>
            </a:r>
            <a:r>
              <a:rPr lang="es-PR" altLang="en-US" dirty="0" smtClean="0">
                <a:latin typeface="Candara" panose="020E0502030303020204" pitchFamily="34" charset="0"/>
              </a:rPr>
              <a:t> es el del juicio por los pecados y la pereza de los judíos que habían regresado.</a:t>
            </a:r>
          </a:p>
          <a:p>
            <a:r>
              <a:rPr lang="es-PR" altLang="en-US" dirty="0" smtClean="0">
                <a:latin typeface="Candara" panose="020E0502030303020204" pitchFamily="34" charset="0"/>
              </a:rPr>
              <a:t>El profeta exhortó a la gente a poner manos a la obra en Jerusalén.</a:t>
            </a:r>
            <a:endParaRPr lang="es-PR" altLang="en-US" dirty="0">
              <a:latin typeface="Candara" panose="020E0502030303020204" pitchFamily="34" charset="0"/>
            </a:endParaRPr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1890" y="1828800"/>
            <a:ext cx="322211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97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PR" alt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PR" alt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85000"/>
          <a:buFont typeface="Wingdings" panose="05000000000000000000" pitchFamily="2" charset="2"/>
          <a:buAutoNum type="arabicPeriod" startAt="2"/>
          <a:tabLst/>
          <a:defRPr kumimoji="0" lang="es-P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85000"/>
          <a:buFont typeface="Wingdings" panose="05000000000000000000" pitchFamily="2" charset="2"/>
          <a:buAutoNum type="arabicPeriod" startAt="2"/>
          <a:tabLst/>
          <a:defRPr kumimoji="0" lang="es-P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13613</TotalTime>
  <Words>2393</Words>
  <Application>Microsoft Office PowerPoint</Application>
  <PresentationFormat>On-screen Show (4:3)</PresentationFormat>
  <Paragraphs>211</Paragraphs>
  <Slides>37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1_Blends</vt:lpstr>
      <vt:lpstr>PowerPoint Presentation</vt:lpstr>
      <vt:lpstr>PowerPoint Presentation</vt:lpstr>
      <vt:lpstr>Contexto</vt:lpstr>
      <vt:lpstr>Versículo Clave:</vt:lpstr>
      <vt:lpstr>Verdad Central</vt:lpstr>
      <vt:lpstr>Bosquejo de Estudio</vt:lpstr>
      <vt:lpstr>Trasfondo Histórico</vt:lpstr>
      <vt:lpstr>Trasfondo Histórico</vt:lpstr>
      <vt:lpstr>Trasfondo Histórico</vt:lpstr>
      <vt:lpstr>Trasfondo Histórico</vt:lpstr>
      <vt:lpstr>Trasfondo Histórico</vt:lpstr>
      <vt:lpstr>La unción de Dios resulta en actos de gran gozo  Isaías 61.1-3</vt:lpstr>
      <vt:lpstr>La unción de Dios resulta en actos de gran gozo  Isaías 61.1-3</vt:lpstr>
      <vt:lpstr>La unción de Dios resulta en actos de gran gozo  Isaías 61.1-3</vt:lpstr>
      <vt:lpstr>La unción de Dios resulta en actos de gran gozo  Isaías 61.1-3</vt:lpstr>
      <vt:lpstr>La unción de Dios resulta en actos de gran gozo  Isaías 61.1-3</vt:lpstr>
      <vt:lpstr>La unción de Dios resulta en actos de gran gozo  Isaías 61.1-3</vt:lpstr>
      <vt:lpstr>La unción de Dios resulta en actos de gran gozo  Isaías 61.1-3</vt:lpstr>
      <vt:lpstr>La restauración produce gozo Isaías 61.4-7</vt:lpstr>
      <vt:lpstr>La restauración produce gozo Isaías 61.4-7</vt:lpstr>
      <vt:lpstr>La restauración produce gozo Isaías 61.4-7</vt:lpstr>
      <vt:lpstr>La restauración produce gozo Isaías 61.4-7</vt:lpstr>
      <vt:lpstr>La restauración produce gozo Isaías 61.4-7</vt:lpstr>
      <vt:lpstr>El pacto eterno, causa de gran gozo  Isaías 61.8-9</vt:lpstr>
      <vt:lpstr>El pacto eterno, causa de gran gozo  Isaías 61.8-9</vt:lpstr>
      <vt:lpstr>El pacto eterno, causa de gran gozo  Isaías 61.8-9</vt:lpstr>
      <vt:lpstr>El pacto eterno, causa de gran gozo  Isaías 61.8-9</vt:lpstr>
      <vt:lpstr>La respuesta gozosa por las nuevas de gran gozo  Isaías 61.10-11</vt:lpstr>
      <vt:lpstr>La respuesta gozosa por las nuevas de gran gozo  Isaías 61.10-11</vt:lpstr>
      <vt:lpstr>La respuesta gozosa por las nuevas de gran gozo  Isaías 61.10-11</vt:lpstr>
      <vt:lpstr>La respuesta gozosa por las nuevas de gran gozo  Isaías 61.10-11</vt:lpstr>
      <vt:lpstr>La respuesta gozosa por las nuevas de gran gozo  Isaías 61.10-11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</dc:title>
  <dc:creator>Tito Ortega</dc:creator>
  <cp:lastModifiedBy>Tito</cp:lastModifiedBy>
  <cp:revision>1654</cp:revision>
  <cp:lastPrinted>2015-09-29T19:43:03Z</cp:lastPrinted>
  <dcterms:created xsi:type="dcterms:W3CDTF">2006-02-07T19:22:35Z</dcterms:created>
  <dcterms:modified xsi:type="dcterms:W3CDTF">2015-09-29T22:59:01Z</dcterms:modified>
</cp:coreProperties>
</file>