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1" r:id="rId1"/>
    <p:sldMasterId id="2147483665" r:id="rId2"/>
    <p:sldMasterId id="2147483677" r:id="rId3"/>
  </p:sldMasterIdLst>
  <p:notesMasterIdLst>
    <p:notesMasterId r:id="rId47"/>
  </p:notesMasterIdLst>
  <p:handoutMasterIdLst>
    <p:handoutMasterId r:id="rId48"/>
  </p:handoutMasterIdLst>
  <p:sldIdLst>
    <p:sldId id="621" r:id="rId4"/>
    <p:sldId id="637" r:id="rId5"/>
    <p:sldId id="620" r:id="rId6"/>
    <p:sldId id="277" r:id="rId7"/>
    <p:sldId id="638" r:id="rId8"/>
    <p:sldId id="622" r:id="rId9"/>
    <p:sldId id="707" r:id="rId10"/>
    <p:sldId id="708" r:id="rId11"/>
    <p:sldId id="709" r:id="rId12"/>
    <p:sldId id="710" r:id="rId13"/>
    <p:sldId id="711" r:id="rId14"/>
    <p:sldId id="725" r:id="rId15"/>
    <p:sldId id="626" r:id="rId16"/>
    <p:sldId id="701" r:id="rId17"/>
    <p:sldId id="726" r:id="rId18"/>
    <p:sldId id="727" r:id="rId19"/>
    <p:sldId id="738" r:id="rId20"/>
    <p:sldId id="744" r:id="rId21"/>
    <p:sldId id="747" r:id="rId22"/>
    <p:sldId id="731" r:id="rId23"/>
    <p:sldId id="739" r:id="rId24"/>
    <p:sldId id="732" r:id="rId25"/>
    <p:sldId id="740" r:id="rId26"/>
    <p:sldId id="604" r:id="rId27"/>
    <p:sldId id="627" r:id="rId28"/>
    <p:sldId id="728" r:id="rId29"/>
    <p:sldId id="741" r:id="rId30"/>
    <p:sldId id="742" r:id="rId31"/>
    <p:sldId id="736" r:id="rId32"/>
    <p:sldId id="734" r:id="rId33"/>
    <p:sldId id="628" r:id="rId34"/>
    <p:sldId id="605" r:id="rId35"/>
    <p:sldId id="729" r:id="rId36"/>
    <p:sldId id="702" r:id="rId37"/>
    <p:sldId id="703" r:id="rId38"/>
    <p:sldId id="730" r:id="rId39"/>
    <p:sldId id="743" r:id="rId40"/>
    <p:sldId id="411" r:id="rId41"/>
    <p:sldId id="745" r:id="rId42"/>
    <p:sldId id="746" r:id="rId43"/>
    <p:sldId id="623" r:id="rId44"/>
    <p:sldId id="624" r:id="rId45"/>
    <p:sldId id="625" r:id="rId46"/>
  </p:sldIdLst>
  <p:sldSz cx="9144000" cy="6858000" type="screen4x3"/>
  <p:notesSz cx="7077075" cy="9363075"/>
  <p:defaultTextStyle>
    <a:defPPr>
      <a:defRPr lang="es-PR"/>
    </a:defPPr>
    <a:lvl1pPr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i="1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i="1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i="1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i="1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9900"/>
    <a:srgbClr val="000066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61" autoAdjust="0"/>
    <p:restoredTop sz="92290" autoAdjust="0"/>
  </p:normalViewPr>
  <p:slideViewPr>
    <p:cSldViewPr>
      <p:cViewPr varScale="1">
        <p:scale>
          <a:sx n="116" d="100"/>
          <a:sy n="116" d="100"/>
        </p:scale>
        <p:origin x="148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978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8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936" tIns="46968" rIns="93936" bIns="46968" numCol="1" anchor="t" anchorCtr="0" compatLnSpc="1">
            <a:prstTxWarp prst="textNoShape">
              <a:avLst/>
            </a:prstTxWarp>
          </a:bodyPr>
          <a:lstStyle>
            <a:lvl1pPr>
              <a:defRPr sz="1200" i="0">
                <a:latin typeface="Arial" panose="020B0604020202020204" pitchFamily="34" charset="0"/>
              </a:defRPr>
            </a:lvl1pPr>
          </a:lstStyle>
          <a:p>
            <a:endParaRPr lang="es-PR" altLang="en-US"/>
          </a:p>
        </p:txBody>
      </p:sp>
      <p:sp>
        <p:nvSpPr>
          <p:cNvPr id="3778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08705" y="0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936" tIns="46968" rIns="93936" bIns="46968" numCol="1" anchor="t" anchorCtr="0" compatLnSpc="1">
            <a:prstTxWarp prst="textNoShape">
              <a:avLst/>
            </a:prstTxWarp>
          </a:bodyPr>
          <a:lstStyle>
            <a:lvl1pPr algn="r">
              <a:defRPr sz="1200" i="0">
                <a:latin typeface="Arial" panose="020B0604020202020204" pitchFamily="34" charset="0"/>
              </a:defRPr>
            </a:lvl1pPr>
          </a:lstStyle>
          <a:p>
            <a:endParaRPr lang="es-PR" altLang="en-US"/>
          </a:p>
        </p:txBody>
      </p:sp>
      <p:sp>
        <p:nvSpPr>
          <p:cNvPr id="3778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93296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936" tIns="46968" rIns="93936" bIns="46968" numCol="1" anchor="b" anchorCtr="0" compatLnSpc="1">
            <a:prstTxWarp prst="textNoShape">
              <a:avLst/>
            </a:prstTxWarp>
          </a:bodyPr>
          <a:lstStyle>
            <a:lvl1pPr>
              <a:defRPr sz="1200" i="0">
                <a:latin typeface="Arial" panose="020B0604020202020204" pitchFamily="34" charset="0"/>
              </a:defRPr>
            </a:lvl1pPr>
          </a:lstStyle>
          <a:p>
            <a:endParaRPr lang="es-PR" altLang="en-US"/>
          </a:p>
        </p:txBody>
      </p:sp>
      <p:sp>
        <p:nvSpPr>
          <p:cNvPr id="3778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08705" y="8893296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936" tIns="46968" rIns="93936" bIns="46968" numCol="1" anchor="b" anchorCtr="0" compatLnSpc="1">
            <a:prstTxWarp prst="textNoShape">
              <a:avLst/>
            </a:prstTxWarp>
          </a:bodyPr>
          <a:lstStyle>
            <a:lvl1pPr algn="r">
              <a:defRPr sz="1200" i="0">
                <a:latin typeface="Arial" panose="020B0604020202020204" pitchFamily="34" charset="0"/>
              </a:defRPr>
            </a:lvl1pPr>
          </a:lstStyle>
          <a:p>
            <a:fld id="{00F95429-DE5D-4EBC-ACF9-F9C5662236BC}" type="slidenum">
              <a:rPr lang="es-PR" altLang="en-US"/>
              <a:pPr/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6780622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936" tIns="46968" rIns="93936" bIns="46968" numCol="1" anchor="t" anchorCtr="0" compatLnSpc="1">
            <a:prstTxWarp prst="textNoShape">
              <a:avLst/>
            </a:prstTxWarp>
          </a:bodyPr>
          <a:lstStyle>
            <a:lvl1pPr>
              <a:defRPr sz="1200" i="0">
                <a:latin typeface="Arial" panose="020B0604020202020204" pitchFamily="34" charset="0"/>
              </a:defRPr>
            </a:lvl1pPr>
          </a:lstStyle>
          <a:p>
            <a:endParaRPr lang="es-PR" altLang="en-US"/>
          </a:p>
        </p:txBody>
      </p:sp>
      <p:sp>
        <p:nvSpPr>
          <p:cNvPr id="1771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08705" y="0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936" tIns="46968" rIns="93936" bIns="46968" numCol="1" anchor="t" anchorCtr="0" compatLnSpc="1">
            <a:prstTxWarp prst="textNoShape">
              <a:avLst/>
            </a:prstTxWarp>
          </a:bodyPr>
          <a:lstStyle>
            <a:lvl1pPr algn="r">
              <a:defRPr sz="1200" i="0">
                <a:latin typeface="Arial" panose="020B0604020202020204" pitchFamily="34" charset="0"/>
              </a:defRPr>
            </a:lvl1pPr>
          </a:lstStyle>
          <a:p>
            <a:endParaRPr lang="es-PR" altLang="en-US"/>
          </a:p>
        </p:txBody>
      </p:sp>
      <p:sp>
        <p:nvSpPr>
          <p:cNvPr id="177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6975" y="701675"/>
            <a:ext cx="4683125" cy="3511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771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7708" y="4447461"/>
            <a:ext cx="5661660" cy="4213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936" tIns="46968" rIns="93936" bIns="4696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PR" altLang="en-US" smtClean="0"/>
              <a:t>Click to edit Master text styles</a:t>
            </a:r>
          </a:p>
          <a:p>
            <a:pPr lvl="1"/>
            <a:r>
              <a:rPr lang="es-PR" altLang="en-US" smtClean="0"/>
              <a:t>Second level</a:t>
            </a:r>
          </a:p>
          <a:p>
            <a:pPr lvl="2"/>
            <a:r>
              <a:rPr lang="es-PR" altLang="en-US" smtClean="0"/>
              <a:t>Third level</a:t>
            </a:r>
          </a:p>
          <a:p>
            <a:pPr lvl="3"/>
            <a:r>
              <a:rPr lang="es-PR" altLang="en-US" smtClean="0"/>
              <a:t>Fourth level</a:t>
            </a:r>
          </a:p>
          <a:p>
            <a:pPr lvl="4"/>
            <a:r>
              <a:rPr lang="es-PR" altLang="en-US" smtClean="0"/>
              <a:t>Fifth level</a:t>
            </a:r>
          </a:p>
        </p:txBody>
      </p:sp>
      <p:sp>
        <p:nvSpPr>
          <p:cNvPr id="1771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93296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936" tIns="46968" rIns="93936" bIns="46968" numCol="1" anchor="b" anchorCtr="0" compatLnSpc="1">
            <a:prstTxWarp prst="textNoShape">
              <a:avLst/>
            </a:prstTxWarp>
          </a:bodyPr>
          <a:lstStyle>
            <a:lvl1pPr>
              <a:defRPr sz="1200" i="0">
                <a:latin typeface="Arial" panose="020B0604020202020204" pitchFamily="34" charset="0"/>
              </a:defRPr>
            </a:lvl1pPr>
          </a:lstStyle>
          <a:p>
            <a:endParaRPr lang="es-PR" altLang="en-US"/>
          </a:p>
        </p:txBody>
      </p:sp>
      <p:sp>
        <p:nvSpPr>
          <p:cNvPr id="1771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08705" y="8893296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936" tIns="46968" rIns="93936" bIns="46968" numCol="1" anchor="b" anchorCtr="0" compatLnSpc="1">
            <a:prstTxWarp prst="textNoShape">
              <a:avLst/>
            </a:prstTxWarp>
          </a:bodyPr>
          <a:lstStyle>
            <a:lvl1pPr algn="r">
              <a:defRPr sz="1200" i="0">
                <a:latin typeface="Arial" panose="020B0604020202020204" pitchFamily="34" charset="0"/>
              </a:defRPr>
            </a:lvl1pPr>
          </a:lstStyle>
          <a:p>
            <a:fld id="{2D018915-2F3D-4842-9BDF-98071C70EB46}" type="slidenum">
              <a:rPr lang="es-PR" altLang="en-US"/>
              <a:pPr/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6306692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>
                <a:solidFill>
                  <a:srgbClr val="000000"/>
                </a:solidFill>
              </a:rPr>
              <a:pPr/>
              <a:t>1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9510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88744B-31C2-4209-804E-F566238C75E4}" type="slidenum">
              <a:rPr lang="es-PR" altLang="en-US"/>
              <a:pPr/>
              <a:t>12</a:t>
            </a:fld>
            <a:endParaRPr lang="es-PR" altLang="en-US"/>
          </a:p>
        </p:txBody>
      </p:sp>
      <p:sp>
        <p:nvSpPr>
          <p:cNvPr id="820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0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92792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8008D2-32ED-45A7-8A0E-98D6441C8FF4}" type="slidenum">
              <a:rPr lang="es-PR" altLang="en-US"/>
              <a:pPr/>
              <a:t>13</a:t>
            </a:fld>
            <a:endParaRPr lang="es-PR" altLang="en-US"/>
          </a:p>
        </p:txBody>
      </p:sp>
      <p:sp>
        <p:nvSpPr>
          <p:cNvPr id="75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22620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8008D2-32ED-45A7-8A0E-98D6441C8FF4}" type="slidenum">
              <a:rPr lang="es-PR" altLang="en-US"/>
              <a:pPr/>
              <a:t>14</a:t>
            </a:fld>
            <a:endParaRPr lang="es-PR" altLang="en-US"/>
          </a:p>
        </p:txBody>
      </p:sp>
      <p:sp>
        <p:nvSpPr>
          <p:cNvPr id="75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90686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8008D2-32ED-45A7-8A0E-98D6441C8FF4}" type="slidenum">
              <a:rPr lang="es-PR" altLang="en-US"/>
              <a:pPr/>
              <a:t>15</a:t>
            </a:fld>
            <a:endParaRPr lang="es-PR" altLang="en-US"/>
          </a:p>
        </p:txBody>
      </p:sp>
      <p:sp>
        <p:nvSpPr>
          <p:cNvPr id="75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311251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8008D2-32ED-45A7-8A0E-98D6441C8FF4}" type="slidenum">
              <a:rPr lang="es-PR" altLang="en-US"/>
              <a:pPr/>
              <a:t>16</a:t>
            </a:fld>
            <a:endParaRPr lang="es-PR" altLang="en-US"/>
          </a:p>
        </p:txBody>
      </p:sp>
      <p:sp>
        <p:nvSpPr>
          <p:cNvPr id="75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72598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8008D2-32ED-45A7-8A0E-98D6441C8FF4}" type="slidenum">
              <a:rPr lang="es-PR" altLang="en-US"/>
              <a:pPr/>
              <a:t>17</a:t>
            </a:fld>
            <a:endParaRPr lang="es-PR" altLang="en-US"/>
          </a:p>
        </p:txBody>
      </p:sp>
      <p:sp>
        <p:nvSpPr>
          <p:cNvPr id="75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14884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8008D2-32ED-45A7-8A0E-98D6441C8FF4}" type="slidenum">
              <a:rPr lang="es-PR" altLang="en-US"/>
              <a:pPr/>
              <a:t>18</a:t>
            </a:fld>
            <a:endParaRPr lang="es-PR" altLang="en-US"/>
          </a:p>
        </p:txBody>
      </p:sp>
      <p:sp>
        <p:nvSpPr>
          <p:cNvPr id="75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12259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8008D2-32ED-45A7-8A0E-98D6441C8FF4}" type="slidenum">
              <a:rPr lang="es-PR" altLang="en-US"/>
              <a:pPr/>
              <a:t>19</a:t>
            </a:fld>
            <a:endParaRPr lang="es-PR" altLang="en-US"/>
          </a:p>
        </p:txBody>
      </p:sp>
      <p:sp>
        <p:nvSpPr>
          <p:cNvPr id="75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29987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8008D2-32ED-45A7-8A0E-98D6441C8FF4}" type="slidenum">
              <a:rPr lang="es-PR" altLang="en-US"/>
              <a:pPr/>
              <a:t>20</a:t>
            </a:fld>
            <a:endParaRPr lang="es-PR" altLang="en-US"/>
          </a:p>
        </p:txBody>
      </p:sp>
      <p:sp>
        <p:nvSpPr>
          <p:cNvPr id="75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1136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8008D2-32ED-45A7-8A0E-98D6441C8FF4}" type="slidenum">
              <a:rPr lang="es-PR" altLang="en-US"/>
              <a:pPr/>
              <a:t>21</a:t>
            </a:fld>
            <a:endParaRPr lang="es-PR" altLang="en-US"/>
          </a:p>
        </p:txBody>
      </p:sp>
      <p:sp>
        <p:nvSpPr>
          <p:cNvPr id="75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97928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3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289032786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8008D2-32ED-45A7-8A0E-98D6441C8FF4}" type="slidenum">
              <a:rPr lang="es-PR" altLang="en-US"/>
              <a:pPr/>
              <a:t>22</a:t>
            </a:fld>
            <a:endParaRPr lang="es-PR" altLang="en-US"/>
          </a:p>
        </p:txBody>
      </p:sp>
      <p:sp>
        <p:nvSpPr>
          <p:cNvPr id="75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8482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8008D2-32ED-45A7-8A0E-98D6441C8FF4}" type="slidenum">
              <a:rPr lang="es-PR" altLang="en-US"/>
              <a:pPr/>
              <a:t>23</a:t>
            </a:fld>
            <a:endParaRPr lang="es-PR" altLang="en-US"/>
          </a:p>
        </p:txBody>
      </p:sp>
      <p:sp>
        <p:nvSpPr>
          <p:cNvPr id="75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456028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853859-15FE-4CE2-AB5C-523632BA2F93}" type="slidenum">
              <a:rPr lang="es-PR" altLang="en-US"/>
              <a:pPr/>
              <a:t>24</a:t>
            </a:fld>
            <a:endParaRPr lang="es-PR" altLang="en-US"/>
          </a:p>
        </p:txBody>
      </p:sp>
      <p:sp>
        <p:nvSpPr>
          <p:cNvPr id="793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3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06539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853859-15FE-4CE2-AB5C-523632BA2F93}" type="slidenum">
              <a:rPr lang="es-PR" altLang="en-US"/>
              <a:pPr/>
              <a:t>25</a:t>
            </a:fld>
            <a:endParaRPr lang="es-PR" altLang="en-US"/>
          </a:p>
        </p:txBody>
      </p:sp>
      <p:sp>
        <p:nvSpPr>
          <p:cNvPr id="793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3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62922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853859-15FE-4CE2-AB5C-523632BA2F93}" type="slidenum">
              <a:rPr lang="es-PR" altLang="en-US"/>
              <a:pPr/>
              <a:t>26</a:t>
            </a:fld>
            <a:endParaRPr lang="es-PR" altLang="en-US"/>
          </a:p>
        </p:txBody>
      </p:sp>
      <p:sp>
        <p:nvSpPr>
          <p:cNvPr id="793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3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460180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853859-15FE-4CE2-AB5C-523632BA2F93}" type="slidenum">
              <a:rPr lang="es-PR" altLang="en-US"/>
              <a:pPr/>
              <a:t>27</a:t>
            </a:fld>
            <a:endParaRPr lang="es-PR" altLang="en-US"/>
          </a:p>
        </p:txBody>
      </p:sp>
      <p:sp>
        <p:nvSpPr>
          <p:cNvPr id="793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3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130414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853859-15FE-4CE2-AB5C-523632BA2F93}" type="slidenum">
              <a:rPr lang="es-PR" altLang="en-US"/>
              <a:pPr/>
              <a:t>28</a:t>
            </a:fld>
            <a:endParaRPr lang="es-PR" altLang="en-US"/>
          </a:p>
        </p:txBody>
      </p:sp>
      <p:sp>
        <p:nvSpPr>
          <p:cNvPr id="793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3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404705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853859-15FE-4CE2-AB5C-523632BA2F93}" type="slidenum">
              <a:rPr lang="es-PR" altLang="en-US"/>
              <a:pPr/>
              <a:t>29</a:t>
            </a:fld>
            <a:endParaRPr lang="es-PR" altLang="en-US"/>
          </a:p>
        </p:txBody>
      </p:sp>
      <p:sp>
        <p:nvSpPr>
          <p:cNvPr id="793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3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250886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853859-15FE-4CE2-AB5C-523632BA2F93}" type="slidenum">
              <a:rPr lang="es-PR" altLang="en-US"/>
              <a:pPr/>
              <a:t>30</a:t>
            </a:fld>
            <a:endParaRPr lang="es-PR" altLang="en-US"/>
          </a:p>
        </p:txBody>
      </p:sp>
      <p:sp>
        <p:nvSpPr>
          <p:cNvPr id="793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3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605515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2A1D8B-D3F5-4FC6-83D4-9B4482111FA3}" type="slidenum">
              <a:rPr lang="es-PR" altLang="en-US"/>
              <a:pPr/>
              <a:t>31</a:t>
            </a:fld>
            <a:endParaRPr lang="es-PR" altLang="en-US"/>
          </a:p>
        </p:txBody>
      </p:sp>
      <p:sp>
        <p:nvSpPr>
          <p:cNvPr id="79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61559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4691DC-E801-4F89-A3C9-7BAEB860E98E}" type="slidenum">
              <a:rPr lang="es-PR" altLang="en-US"/>
              <a:pPr/>
              <a:t>4</a:t>
            </a:fld>
            <a:endParaRPr lang="es-PR" altLang="en-US"/>
          </a:p>
        </p:txBody>
      </p:sp>
      <p:sp>
        <p:nvSpPr>
          <p:cNvPr id="180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6889750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2A1D8B-D3F5-4FC6-83D4-9B4482111FA3}" type="slidenum">
              <a:rPr lang="es-PR" altLang="en-US"/>
              <a:pPr/>
              <a:t>32</a:t>
            </a:fld>
            <a:endParaRPr lang="es-PR" altLang="en-US"/>
          </a:p>
        </p:txBody>
      </p:sp>
      <p:sp>
        <p:nvSpPr>
          <p:cNvPr id="79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679090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2A1D8B-D3F5-4FC6-83D4-9B4482111FA3}" type="slidenum">
              <a:rPr lang="es-PR" altLang="en-US"/>
              <a:pPr/>
              <a:t>33</a:t>
            </a:fld>
            <a:endParaRPr lang="es-PR" altLang="en-US"/>
          </a:p>
        </p:txBody>
      </p:sp>
      <p:sp>
        <p:nvSpPr>
          <p:cNvPr id="79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344534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2A1D8B-D3F5-4FC6-83D4-9B4482111FA3}" type="slidenum">
              <a:rPr lang="es-PR" altLang="en-US"/>
              <a:pPr/>
              <a:t>34</a:t>
            </a:fld>
            <a:endParaRPr lang="es-PR" altLang="en-US"/>
          </a:p>
        </p:txBody>
      </p:sp>
      <p:sp>
        <p:nvSpPr>
          <p:cNvPr id="79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236357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2A1D8B-D3F5-4FC6-83D4-9B4482111FA3}" type="slidenum">
              <a:rPr lang="es-PR" altLang="en-US"/>
              <a:pPr/>
              <a:t>35</a:t>
            </a:fld>
            <a:endParaRPr lang="es-PR" altLang="en-US"/>
          </a:p>
        </p:txBody>
      </p:sp>
      <p:sp>
        <p:nvSpPr>
          <p:cNvPr id="79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864598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2A1D8B-D3F5-4FC6-83D4-9B4482111FA3}" type="slidenum">
              <a:rPr lang="es-PR" altLang="en-US"/>
              <a:pPr/>
              <a:t>36</a:t>
            </a:fld>
            <a:endParaRPr lang="es-PR" altLang="en-US"/>
          </a:p>
        </p:txBody>
      </p:sp>
      <p:sp>
        <p:nvSpPr>
          <p:cNvPr id="79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639146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2A1D8B-D3F5-4FC6-83D4-9B4482111FA3}" type="slidenum">
              <a:rPr lang="es-PR" altLang="en-US"/>
              <a:pPr/>
              <a:t>37</a:t>
            </a:fld>
            <a:endParaRPr lang="es-PR" altLang="en-US"/>
          </a:p>
        </p:txBody>
      </p:sp>
      <p:sp>
        <p:nvSpPr>
          <p:cNvPr id="79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450126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96B781-6EBA-4B47-BB85-7EC26CDD0FA5}" type="slidenum">
              <a:rPr lang="es-PR" altLang="en-US"/>
              <a:pPr/>
              <a:t>38</a:t>
            </a:fld>
            <a:endParaRPr lang="es-PR" altLang="en-US"/>
          </a:p>
        </p:txBody>
      </p:sp>
      <p:sp>
        <p:nvSpPr>
          <p:cNvPr id="307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564039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96B781-6EBA-4B47-BB85-7EC26CDD0FA5}" type="slidenum">
              <a:rPr lang="es-PR" altLang="en-US"/>
              <a:pPr/>
              <a:t>39</a:t>
            </a:fld>
            <a:endParaRPr lang="es-PR" altLang="en-US"/>
          </a:p>
        </p:txBody>
      </p:sp>
      <p:sp>
        <p:nvSpPr>
          <p:cNvPr id="307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512295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96B781-6EBA-4B47-BB85-7EC26CDD0FA5}" type="slidenum">
              <a:rPr lang="es-PR" altLang="en-US"/>
              <a:pPr/>
              <a:t>40</a:t>
            </a:fld>
            <a:endParaRPr lang="es-PR" altLang="en-US"/>
          </a:p>
        </p:txBody>
      </p:sp>
      <p:sp>
        <p:nvSpPr>
          <p:cNvPr id="307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153576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4136762" y="9106218"/>
            <a:ext cx="3164698" cy="479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489" tIns="48244" rIns="96489" bIns="48244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41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20047422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83153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>
                <a:solidFill>
                  <a:srgbClr val="000000"/>
                </a:solidFill>
              </a:rPr>
              <a:pPr/>
              <a:t>42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0291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>
                <a:solidFill>
                  <a:srgbClr val="000000"/>
                </a:solidFill>
              </a:rPr>
              <a:pPr/>
              <a:t>43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4125" y="719138"/>
            <a:ext cx="4794250" cy="3595687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38690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73EDD2D-7F94-4B3F-876E-5F45A71C317B}" type="slidenum">
              <a:rPr lang="es-PR" altLang="en-US"/>
              <a:pPr/>
              <a:t>7</a:t>
            </a:fld>
            <a:endParaRPr lang="es-PR" altLang="en-US"/>
          </a:p>
        </p:txBody>
      </p:sp>
      <p:sp>
        <p:nvSpPr>
          <p:cNvPr id="791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1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6102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8B6454-61C0-45BA-9576-A9EC83B2BC86}" type="slidenum">
              <a:rPr lang="es-PR" altLang="en-US"/>
              <a:pPr/>
              <a:t>8</a:t>
            </a:fld>
            <a:endParaRPr lang="es-PR" altLang="en-US"/>
          </a:p>
        </p:txBody>
      </p:sp>
      <p:sp>
        <p:nvSpPr>
          <p:cNvPr id="70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52284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06E7862-8C3B-4C7E-B705-8B66B81F3204}" type="slidenum">
              <a:rPr lang="es-PR" altLang="en-US"/>
              <a:pPr/>
              <a:t>9</a:t>
            </a:fld>
            <a:endParaRPr lang="es-PR" altLang="en-US"/>
          </a:p>
        </p:txBody>
      </p:sp>
      <p:sp>
        <p:nvSpPr>
          <p:cNvPr id="818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8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15831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5B7CFC-8B5D-4B73-B55B-31A381AF7C7A}" type="slidenum">
              <a:rPr lang="es-PR" altLang="en-US"/>
              <a:pPr/>
              <a:t>10</a:t>
            </a:fld>
            <a:endParaRPr lang="es-PR" altLang="en-US"/>
          </a:p>
        </p:txBody>
      </p:sp>
      <p:sp>
        <p:nvSpPr>
          <p:cNvPr id="822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2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12354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88744B-31C2-4209-804E-F566238C75E4}" type="slidenum">
              <a:rPr lang="es-PR" altLang="en-US"/>
              <a:pPr/>
              <a:t>11</a:t>
            </a:fld>
            <a:endParaRPr lang="es-PR" altLang="en-US"/>
          </a:p>
        </p:txBody>
      </p:sp>
      <p:sp>
        <p:nvSpPr>
          <p:cNvPr id="820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0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0262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2867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8676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677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8678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8679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680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8681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82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83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868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PR" altLang="en-US" noProof="0" smtClean="0"/>
              <a:t>Click to edit Master title style</a:t>
            </a:r>
          </a:p>
        </p:txBody>
      </p:sp>
      <p:sp>
        <p:nvSpPr>
          <p:cNvPr id="2868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s-PR" altLang="en-US" noProof="0" smtClean="0"/>
              <a:t>Click to edit Master subtitle style</a:t>
            </a:r>
          </a:p>
        </p:txBody>
      </p:sp>
      <p:sp>
        <p:nvSpPr>
          <p:cNvPr id="28686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5E57814-070E-42AB-902B-49ABFDBF405C}" type="datetime4">
              <a:rPr lang="es-PR" altLang="en-US"/>
              <a:pPr/>
              <a:t>23 de septiembre de 2015</a:t>
            </a:fld>
            <a:endParaRPr lang="es-PR" altLang="en-US"/>
          </a:p>
        </p:txBody>
      </p:sp>
      <p:sp>
        <p:nvSpPr>
          <p:cNvPr id="28687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s-PR" altLang="en-US"/>
              <a:t>Iglesia Bíblica Bautista</a:t>
            </a:r>
          </a:p>
          <a:p>
            <a:r>
              <a:rPr lang="es-PR" altLang="en-US"/>
              <a:t>www.iglesiabiblicabautista.org</a:t>
            </a:r>
          </a:p>
        </p:txBody>
      </p:sp>
      <p:sp>
        <p:nvSpPr>
          <p:cNvPr id="28688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328EA4-51D7-4C98-84DA-5739BBD7A4ED}" type="slidenum">
              <a:rPr lang="es-PR" altLang="en-US"/>
              <a:pPr/>
              <a:t>‹#›</a:t>
            </a:fld>
            <a:endParaRPr lang="es-P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7DEF88D-2699-44BC-AB88-A50695A713AA}" type="datetime4">
              <a:rPr lang="es-PR" altLang="en-US"/>
              <a:pPr/>
              <a:t>23 de septiembre de 2015</a:t>
            </a:fld>
            <a:endParaRPr lang="es-P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PR" altLang="en-US"/>
              <a:t>Iglesia Bíblica Bautista</a:t>
            </a:r>
          </a:p>
          <a:p>
            <a:r>
              <a:rPr lang="es-PR" altLang="en-US"/>
              <a:t>www.iglesiabiblicabautista.org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90F0E0-B42F-45FB-A853-B9C65ADAFC61}" type="slidenum">
              <a:rPr lang="es-PR" altLang="en-US"/>
              <a:pPr/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997386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6943655-EEA0-4C32-8BAA-EB125FD73BC1}" type="datetime4">
              <a:rPr lang="es-PR" altLang="en-US"/>
              <a:pPr/>
              <a:t>23 de septiembre de 2015</a:t>
            </a:fld>
            <a:endParaRPr lang="es-P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PR" altLang="en-US"/>
              <a:t>Iglesia Bíblica Bautista</a:t>
            </a:r>
          </a:p>
          <a:p>
            <a:r>
              <a:rPr lang="es-PR" altLang="en-US"/>
              <a:t>www.iglesiabiblicabautista.org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3AF3AE-3B36-4719-8AEA-C4345CC6AB8D}" type="slidenum">
              <a:rPr lang="es-PR" altLang="en-US"/>
              <a:pPr/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6373121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A47784FB-05AB-4202-8A27-7DE98D86E2F0}" type="slidenum">
              <a:rPr lang="es-PR" altLang="en-US"/>
              <a:pPr/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21460668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11620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71E468F-26E7-405C-95D5-B683061CD7F3}" type="datetime4">
              <a:rPr lang="es-PR" altLang="en-US"/>
              <a:pPr/>
              <a:t>23 de septiembre de 2015</a:t>
            </a:fld>
            <a:endParaRPr lang="es-PR" alt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s-PR" altLang="en-US"/>
              <a:t>Iglesia Bíblica Bautista</a:t>
            </a:r>
          </a:p>
          <a:p>
            <a:r>
              <a:rPr lang="es-PR" altLang="en-US"/>
              <a:t>www.iglesiabiblicabautista.org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70421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5B8877-07F3-41FE-A0F0-93AB6E02377B}" type="slidenum">
              <a:rPr lang="es-PR" altLang="en-US"/>
              <a:pPr/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9088862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07333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3246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64786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9476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8604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8147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AFC666-4287-4B49-9E00-4529E1F4D7B5}" type="datetime4">
              <a:rPr lang="es-PR" altLang="en-US"/>
              <a:pPr/>
              <a:t>23 de septiembre de 2015</a:t>
            </a:fld>
            <a:endParaRPr lang="es-P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PR" altLang="en-US"/>
              <a:t>Iglesia Bíblica Bautista</a:t>
            </a:r>
          </a:p>
          <a:p>
            <a:r>
              <a:rPr lang="es-PR" altLang="en-US"/>
              <a:t>www.iglesiabiblicabautista.org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38B456-0040-4733-84BA-A2C80ACFC778}" type="slidenum">
              <a:rPr lang="es-PR" altLang="en-US"/>
              <a:pPr/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26647867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09976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2351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1933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6804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5219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2867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8676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lnSpc>
                    <a:spcPct val="90000"/>
                  </a:lnSpc>
                  <a:spcBef>
                    <a:spcPct val="20000"/>
                  </a:spcBef>
                  <a:buClr>
                    <a:srgbClr val="3333CC"/>
                  </a:buClr>
                  <a:buSzPct val="85000"/>
                  <a:buFont typeface="Wingdings" panose="05000000000000000000" pitchFamily="2" charset="2"/>
                  <a:buChar char="n"/>
                </a:pPr>
                <a:endParaRPr lang="en-US" sz="3200" i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8677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lnSpc>
                    <a:spcPct val="90000"/>
                  </a:lnSpc>
                  <a:spcBef>
                    <a:spcPct val="20000"/>
                  </a:spcBef>
                  <a:buClr>
                    <a:srgbClr val="3333CC"/>
                  </a:buClr>
                  <a:buSzPct val="85000"/>
                  <a:buFont typeface="Wingdings" panose="05000000000000000000" pitchFamily="2" charset="2"/>
                  <a:buChar char="n"/>
                </a:pPr>
                <a:endParaRPr lang="en-US" sz="3200" i="0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8678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8679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lnSpc>
                    <a:spcPct val="90000"/>
                  </a:lnSpc>
                  <a:spcBef>
                    <a:spcPct val="20000"/>
                  </a:spcBef>
                  <a:buClr>
                    <a:srgbClr val="3333CC"/>
                  </a:buClr>
                  <a:buSzPct val="85000"/>
                  <a:buFont typeface="Wingdings" panose="05000000000000000000" pitchFamily="2" charset="2"/>
                  <a:buChar char="n"/>
                </a:pPr>
                <a:endParaRPr lang="en-US" sz="3200" i="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8680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lnSpc>
                    <a:spcPct val="90000"/>
                  </a:lnSpc>
                  <a:spcBef>
                    <a:spcPct val="20000"/>
                  </a:spcBef>
                  <a:buClr>
                    <a:srgbClr val="3333CC"/>
                  </a:buClr>
                  <a:buSzPct val="85000"/>
                  <a:buFont typeface="Wingdings" panose="05000000000000000000" pitchFamily="2" charset="2"/>
                  <a:buChar char="n"/>
                </a:pPr>
                <a:endParaRPr lang="en-US" sz="3200" i="0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28681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rgbClr val="3333CC"/>
                </a:buClr>
                <a:buSzPct val="85000"/>
                <a:buFont typeface="Wingdings" panose="05000000000000000000" pitchFamily="2" charset="2"/>
                <a:buChar char="n"/>
              </a:pPr>
              <a:endParaRPr lang="en-US" sz="3200" i="0" smtClean="0">
                <a:solidFill>
                  <a:srgbClr val="000000"/>
                </a:solidFill>
              </a:endParaRPr>
            </a:p>
          </p:txBody>
        </p:sp>
        <p:sp>
          <p:nvSpPr>
            <p:cNvPr id="28682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rgbClr val="3333CC"/>
                </a:buClr>
                <a:buSzPct val="85000"/>
                <a:buFont typeface="Wingdings" panose="05000000000000000000" pitchFamily="2" charset="2"/>
                <a:buChar char="n"/>
              </a:pPr>
              <a:endParaRPr lang="en-US" sz="3200" i="0" smtClean="0">
                <a:solidFill>
                  <a:srgbClr val="000000"/>
                </a:solidFill>
              </a:endParaRPr>
            </a:p>
          </p:txBody>
        </p:sp>
        <p:sp>
          <p:nvSpPr>
            <p:cNvPr id="28683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rgbClr val="3333CC"/>
                </a:buClr>
                <a:buSzPct val="85000"/>
                <a:buFont typeface="Wingdings" panose="05000000000000000000" pitchFamily="2" charset="2"/>
                <a:buChar char="n"/>
              </a:pPr>
              <a:endParaRPr lang="en-US" sz="3200" i="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2868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PR" altLang="en-US" noProof="0" smtClean="0"/>
              <a:t>Click to edit Master title style</a:t>
            </a:r>
          </a:p>
        </p:txBody>
      </p:sp>
      <p:sp>
        <p:nvSpPr>
          <p:cNvPr id="2868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s-PR" altLang="en-US" noProof="0" smtClean="0"/>
              <a:t>Click to edit Master subtitle style</a:t>
            </a:r>
          </a:p>
        </p:txBody>
      </p:sp>
      <p:sp>
        <p:nvSpPr>
          <p:cNvPr id="28686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A2D1318-0AE5-4D78-99BC-0FBC31985CBF}" type="datetime4">
              <a:rPr lang="es-PR" altLang="en-US">
                <a:solidFill>
                  <a:srgbClr val="1C1C1C"/>
                </a:solidFill>
              </a:rPr>
              <a:pPr/>
              <a:t>23 de septiembre de 2015</a:t>
            </a:fld>
            <a:endParaRPr lang="es-PR" altLang="en-US">
              <a:solidFill>
                <a:srgbClr val="1C1C1C"/>
              </a:solidFill>
            </a:endParaRPr>
          </a:p>
        </p:txBody>
      </p:sp>
      <p:sp>
        <p:nvSpPr>
          <p:cNvPr id="28687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s-PR" altLang="en-US">
                <a:solidFill>
                  <a:srgbClr val="1C1C1C"/>
                </a:solidFill>
              </a:rPr>
              <a:t>Iglesia Bíblica Bautista</a:t>
            </a:r>
          </a:p>
          <a:p>
            <a:r>
              <a:rPr lang="es-PR" altLang="en-US">
                <a:solidFill>
                  <a:srgbClr val="1C1C1C"/>
                </a:solidFill>
              </a:rPr>
              <a:t>www.iglesiabiblicabautista.org</a:t>
            </a:r>
          </a:p>
        </p:txBody>
      </p:sp>
      <p:sp>
        <p:nvSpPr>
          <p:cNvPr id="28688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88CDECA-A78A-45AE-98AF-B47B1CF2EDA0}" type="slidenum">
              <a:rPr lang="es-PR" altLang="en-US">
                <a:solidFill>
                  <a:srgbClr val="1C1C1C"/>
                </a:solidFill>
              </a:rPr>
              <a:pPr/>
              <a:t>‹#›</a:t>
            </a:fld>
            <a:endParaRPr lang="es-PR" altLang="en-US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1769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66C5979-FF44-45FC-AA8C-E8530BD2B4B9}" type="datetime4">
              <a:rPr lang="es-PR" altLang="en-US">
                <a:solidFill>
                  <a:srgbClr val="000000"/>
                </a:solidFill>
              </a:rPr>
              <a:pPr/>
              <a:t>23 de septiembre de 2015</a:t>
            </a:fld>
            <a:endParaRPr lang="es-PR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PR" altLang="en-US">
                <a:solidFill>
                  <a:srgbClr val="000000"/>
                </a:solidFill>
              </a:rPr>
              <a:t>Iglesia Bíblica Bautista</a:t>
            </a:r>
          </a:p>
          <a:p>
            <a:r>
              <a:rPr lang="es-PR" altLang="en-US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E4003F-C3CE-46BA-B48E-9AACB9E5BCAD}" type="slidenum">
              <a:rPr lang="es-PR" altLang="en-US">
                <a:solidFill>
                  <a:srgbClr val="000000"/>
                </a:solidFill>
              </a:rPr>
              <a:pPr/>
              <a:t>‹#›</a:t>
            </a:fld>
            <a:endParaRPr lang="es-P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20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8CAB34-F727-4B90-A2B5-D51171CB930C}" type="datetime4">
              <a:rPr lang="es-PR" altLang="en-US">
                <a:solidFill>
                  <a:srgbClr val="000000"/>
                </a:solidFill>
              </a:rPr>
              <a:pPr/>
              <a:t>23 de septiembre de 2015</a:t>
            </a:fld>
            <a:endParaRPr lang="es-PR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PR" altLang="en-US">
                <a:solidFill>
                  <a:srgbClr val="000000"/>
                </a:solidFill>
              </a:rPr>
              <a:t>Iglesia Bíblica Bautista</a:t>
            </a:r>
          </a:p>
          <a:p>
            <a:r>
              <a:rPr lang="es-PR" altLang="en-US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E8369F-CBA0-4243-8DA5-1F014939FAE4}" type="slidenum">
              <a:rPr lang="es-PR" altLang="en-US">
                <a:solidFill>
                  <a:srgbClr val="000000"/>
                </a:solidFill>
              </a:rPr>
              <a:pPr/>
              <a:t>‹#›</a:t>
            </a:fld>
            <a:endParaRPr lang="es-P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5583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DD167EA-2313-42CD-92A1-A897697A97B0}" type="datetime4">
              <a:rPr lang="es-PR" altLang="en-US">
                <a:solidFill>
                  <a:srgbClr val="000000"/>
                </a:solidFill>
              </a:rPr>
              <a:pPr/>
              <a:t>23 de septiembre de 2015</a:t>
            </a:fld>
            <a:endParaRPr lang="es-PR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PR" altLang="en-US">
                <a:solidFill>
                  <a:srgbClr val="000000"/>
                </a:solidFill>
              </a:rPr>
              <a:t>Iglesia Bíblica Bautista</a:t>
            </a:r>
          </a:p>
          <a:p>
            <a:r>
              <a:rPr lang="es-PR" altLang="en-US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A997BE-F404-4A5A-8CF6-F27471DB107D}" type="slidenum">
              <a:rPr lang="es-PR" altLang="en-US">
                <a:solidFill>
                  <a:srgbClr val="000000"/>
                </a:solidFill>
              </a:rPr>
              <a:pPr/>
              <a:t>‹#›</a:t>
            </a:fld>
            <a:endParaRPr lang="es-P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0273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9C1B783-26C1-44C3-B74D-392D6042B3E1}" type="datetime4">
              <a:rPr lang="es-PR" altLang="en-US">
                <a:solidFill>
                  <a:srgbClr val="000000"/>
                </a:solidFill>
              </a:rPr>
              <a:pPr/>
              <a:t>23 de septiembre de 2015</a:t>
            </a:fld>
            <a:endParaRPr lang="es-PR" alt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PR" altLang="en-US">
                <a:solidFill>
                  <a:srgbClr val="000000"/>
                </a:solidFill>
              </a:rPr>
              <a:t>Iglesia Bíblica Bautista</a:t>
            </a:r>
          </a:p>
          <a:p>
            <a:r>
              <a:rPr lang="es-PR" altLang="en-US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696A9D-44A3-4C89-B786-EB54EA030E65}" type="slidenum">
              <a:rPr lang="es-PR" altLang="en-US">
                <a:solidFill>
                  <a:srgbClr val="000000"/>
                </a:solidFill>
              </a:rPr>
              <a:pPr/>
              <a:t>‹#›</a:t>
            </a:fld>
            <a:endParaRPr lang="es-P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1167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08F113F-42FF-4330-946A-DD0D52EF50DF}" type="datetime4">
              <a:rPr lang="es-PR" altLang="en-US"/>
              <a:pPr/>
              <a:t>23 de septiembre de 2015</a:t>
            </a:fld>
            <a:endParaRPr lang="es-P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PR" altLang="en-US"/>
              <a:t>Iglesia Bíblica Bautista</a:t>
            </a:r>
          </a:p>
          <a:p>
            <a:r>
              <a:rPr lang="es-PR" altLang="en-US"/>
              <a:t>www.iglesiabiblicabautista.org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CBA4AD-EDD6-4EEA-93BC-8DCFA34BE14E}" type="slidenum">
              <a:rPr lang="es-PR" altLang="en-US"/>
              <a:pPr/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29612904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314138-FBE4-48FF-B1B4-74833D88DEDD}" type="datetime4">
              <a:rPr lang="es-PR" altLang="en-US">
                <a:solidFill>
                  <a:srgbClr val="000000"/>
                </a:solidFill>
              </a:rPr>
              <a:pPr/>
              <a:t>23 de septiembre de 2015</a:t>
            </a:fld>
            <a:endParaRPr lang="es-PR" alt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PR" altLang="en-US">
                <a:solidFill>
                  <a:srgbClr val="000000"/>
                </a:solidFill>
              </a:rPr>
              <a:t>Iglesia Bíblica Bautista</a:t>
            </a:r>
          </a:p>
          <a:p>
            <a:r>
              <a:rPr lang="es-PR" altLang="en-US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657442-E37D-4E91-9CC3-7A1D3AD2A73B}" type="slidenum">
              <a:rPr lang="es-PR" altLang="en-US">
                <a:solidFill>
                  <a:srgbClr val="000000"/>
                </a:solidFill>
              </a:rPr>
              <a:pPr/>
              <a:t>‹#›</a:t>
            </a:fld>
            <a:endParaRPr lang="es-P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48146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1A3FBB4-EF86-468E-9AF0-57C93E932859}" type="datetime4">
              <a:rPr lang="es-PR" altLang="en-US">
                <a:solidFill>
                  <a:srgbClr val="000000"/>
                </a:solidFill>
              </a:rPr>
              <a:pPr/>
              <a:t>23 de septiembre de 2015</a:t>
            </a:fld>
            <a:endParaRPr lang="es-PR" alt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PR" altLang="en-US">
                <a:solidFill>
                  <a:srgbClr val="000000"/>
                </a:solidFill>
              </a:rPr>
              <a:t>Iglesia Bíblica Bautista</a:t>
            </a:r>
          </a:p>
          <a:p>
            <a:r>
              <a:rPr lang="es-PR" altLang="en-US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7C8939-9602-4590-B4A7-8CAC742A94FE}" type="slidenum">
              <a:rPr lang="es-PR" altLang="en-US">
                <a:solidFill>
                  <a:srgbClr val="000000"/>
                </a:solidFill>
              </a:rPr>
              <a:pPr/>
              <a:t>‹#›</a:t>
            </a:fld>
            <a:endParaRPr lang="es-P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228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1E0E2C-3C13-4DC3-8EE3-E83DCCF21D1A}" type="datetime4">
              <a:rPr lang="es-PR" altLang="en-US">
                <a:solidFill>
                  <a:srgbClr val="000000"/>
                </a:solidFill>
              </a:rPr>
              <a:pPr/>
              <a:t>23 de septiembre de 2015</a:t>
            </a:fld>
            <a:endParaRPr lang="es-PR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PR" altLang="en-US">
                <a:solidFill>
                  <a:srgbClr val="000000"/>
                </a:solidFill>
              </a:rPr>
              <a:t>Iglesia Bíblica Bautista</a:t>
            </a:r>
          </a:p>
          <a:p>
            <a:r>
              <a:rPr lang="es-PR" altLang="en-US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C29E1E-1390-4506-BCD8-5DD0704E88E1}" type="slidenum">
              <a:rPr lang="es-PR" altLang="en-US">
                <a:solidFill>
                  <a:srgbClr val="000000"/>
                </a:solidFill>
              </a:rPr>
              <a:pPr/>
              <a:t>‹#›</a:t>
            </a:fld>
            <a:endParaRPr lang="es-P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5948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25ED246-3FFD-48CC-BBBA-7DAEEEF66D68}" type="datetime4">
              <a:rPr lang="es-PR" altLang="en-US">
                <a:solidFill>
                  <a:srgbClr val="000000"/>
                </a:solidFill>
              </a:rPr>
              <a:pPr/>
              <a:t>23 de septiembre de 2015</a:t>
            </a:fld>
            <a:endParaRPr lang="es-PR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PR" altLang="en-US">
                <a:solidFill>
                  <a:srgbClr val="000000"/>
                </a:solidFill>
              </a:rPr>
              <a:t>Iglesia Bíblica Bautista</a:t>
            </a:r>
          </a:p>
          <a:p>
            <a:r>
              <a:rPr lang="es-PR" altLang="en-US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8448D4-0ECA-4E2C-88EC-A70570CC3C6F}" type="slidenum">
              <a:rPr lang="es-PR" altLang="en-US">
                <a:solidFill>
                  <a:srgbClr val="000000"/>
                </a:solidFill>
              </a:rPr>
              <a:pPr/>
              <a:t>‹#›</a:t>
            </a:fld>
            <a:endParaRPr lang="es-P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65608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569FA11-630D-49BF-9E69-C68B0CEA49EE}" type="datetime4">
              <a:rPr lang="es-PR" altLang="en-US">
                <a:solidFill>
                  <a:srgbClr val="000000"/>
                </a:solidFill>
              </a:rPr>
              <a:pPr/>
              <a:t>23 de septiembre de 2015</a:t>
            </a:fld>
            <a:endParaRPr lang="es-PR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PR" altLang="en-US">
                <a:solidFill>
                  <a:srgbClr val="000000"/>
                </a:solidFill>
              </a:rPr>
              <a:t>Iglesia Bíblica Bautista</a:t>
            </a:r>
          </a:p>
          <a:p>
            <a:r>
              <a:rPr lang="es-PR" altLang="en-US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2BDA69-AE9E-41F3-AB18-DF41A2A04438}" type="slidenum">
              <a:rPr lang="es-PR" altLang="en-US">
                <a:solidFill>
                  <a:srgbClr val="000000"/>
                </a:solidFill>
              </a:rPr>
              <a:pPr/>
              <a:t>‹#›</a:t>
            </a:fld>
            <a:endParaRPr lang="es-P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52143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43084A4-EED1-4FE1-B04D-396178096F89}" type="datetime4">
              <a:rPr lang="es-PR" altLang="en-US">
                <a:solidFill>
                  <a:srgbClr val="000000"/>
                </a:solidFill>
              </a:rPr>
              <a:pPr/>
              <a:t>23 de septiembre de 2015</a:t>
            </a:fld>
            <a:endParaRPr lang="es-PR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PR" altLang="en-US">
                <a:solidFill>
                  <a:srgbClr val="000000"/>
                </a:solidFill>
              </a:rPr>
              <a:t>Iglesia Bíblica Bautista</a:t>
            </a:r>
          </a:p>
          <a:p>
            <a:r>
              <a:rPr lang="es-PR" altLang="en-US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CB2E36-72EE-4355-BC1A-4155B6ACC363}" type="slidenum">
              <a:rPr lang="es-PR" altLang="en-US">
                <a:solidFill>
                  <a:srgbClr val="000000"/>
                </a:solidFill>
              </a:rPr>
              <a:pPr/>
              <a:t>‹#›</a:t>
            </a:fld>
            <a:endParaRPr lang="es-P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3940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C3C6908B-307A-4A3D-BFDE-F4023DB694C1}" type="datetime4">
              <a:rPr lang="es-PR" altLang="en-US">
                <a:solidFill>
                  <a:srgbClr val="000000"/>
                </a:solidFill>
              </a:rPr>
              <a:pPr/>
              <a:t>23 de septiembre de 2015</a:t>
            </a:fld>
            <a:endParaRPr lang="es-PR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s-PR" altLang="en-US">
                <a:solidFill>
                  <a:srgbClr val="000000"/>
                </a:solidFill>
              </a:rPr>
              <a:t>Iglesia Bíblica Bautista</a:t>
            </a:r>
          </a:p>
          <a:p>
            <a:r>
              <a:rPr lang="es-PR" altLang="en-US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35501A93-A05A-436A-8177-32B1F8C3FD4D}" type="slidenum">
              <a:rPr lang="es-PR" altLang="en-US">
                <a:solidFill>
                  <a:srgbClr val="000000"/>
                </a:solidFill>
              </a:rPr>
              <a:pPr/>
              <a:t>‹#›</a:t>
            </a:fld>
            <a:endParaRPr lang="es-P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15258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77724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82688" y="4151313"/>
            <a:ext cx="77724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773F66C-AF93-4D45-B5AD-DF63AA491A50}" type="datetime4">
              <a:rPr lang="es-PR" altLang="en-US">
                <a:solidFill>
                  <a:srgbClr val="000000"/>
                </a:solidFill>
              </a:rPr>
              <a:pPr/>
              <a:t>23 de septiembre de 2015</a:t>
            </a:fld>
            <a:endParaRPr lang="es-PR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s-PR" altLang="en-US">
                <a:solidFill>
                  <a:srgbClr val="000000"/>
                </a:solidFill>
              </a:rPr>
              <a:t>Iglesia Bíblica Bautista</a:t>
            </a:r>
          </a:p>
          <a:p>
            <a:r>
              <a:rPr lang="es-PR" altLang="en-US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CA5009ED-6C77-4415-A590-9933934960FC}" type="slidenum">
              <a:rPr lang="es-PR" altLang="en-US">
                <a:solidFill>
                  <a:srgbClr val="000000"/>
                </a:solidFill>
              </a:rPr>
              <a:pPr/>
              <a:t>‹#›</a:t>
            </a:fld>
            <a:endParaRPr lang="es-P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19187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11620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A5ABA212-EF0B-43D8-BAAF-FB6323C4313E}" type="datetime4">
              <a:rPr lang="es-PR" altLang="en-US">
                <a:solidFill>
                  <a:srgbClr val="000000"/>
                </a:solidFill>
              </a:rPr>
              <a:pPr/>
              <a:t>23 de septiembre de 2015</a:t>
            </a:fld>
            <a:endParaRPr lang="es-PR" altLang="en-US">
              <a:solidFill>
                <a:srgbClr val="000000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s-PR" altLang="en-US">
                <a:solidFill>
                  <a:srgbClr val="000000"/>
                </a:solidFill>
              </a:rPr>
              <a:t>Iglesia Bíblica Bautista</a:t>
            </a:r>
          </a:p>
          <a:p>
            <a:r>
              <a:rPr lang="es-PR" altLang="en-US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70421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D30AAC4-5931-45C1-B4A4-5FE941C9D290}" type="slidenum">
              <a:rPr lang="es-PR" altLang="en-US">
                <a:solidFill>
                  <a:srgbClr val="000000"/>
                </a:solidFill>
              </a:rPr>
              <a:pPr/>
              <a:t>‹#›</a:t>
            </a:fld>
            <a:endParaRPr lang="es-PR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433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473FE5-FF6E-48DE-BC74-88A5649C07E8}" type="datetime4">
              <a:rPr lang="es-PR" altLang="en-US"/>
              <a:pPr/>
              <a:t>23 de septiembre de 2015</a:t>
            </a:fld>
            <a:endParaRPr lang="es-P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PR" altLang="en-US"/>
              <a:t>Iglesia Bíblica Bautista</a:t>
            </a:r>
          </a:p>
          <a:p>
            <a:r>
              <a:rPr lang="es-PR" altLang="en-US"/>
              <a:t>www.iglesiabiblicabautista.org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23B9AE-CA87-406E-A573-BE36BB51ED52}" type="slidenum">
              <a:rPr lang="es-PR" altLang="en-US"/>
              <a:pPr/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3879498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1F75444-403A-4B68-A5EB-E97666AEF1DD}" type="datetime4">
              <a:rPr lang="es-PR" altLang="en-US"/>
              <a:pPr/>
              <a:t>23 de septiembre de 2015</a:t>
            </a:fld>
            <a:endParaRPr lang="es-P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PR" altLang="en-US"/>
              <a:t>Iglesia Bíblica Bautista</a:t>
            </a:r>
          </a:p>
          <a:p>
            <a:r>
              <a:rPr lang="es-PR" altLang="en-US"/>
              <a:t>www.iglesiabiblicabautista.org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91CAE3-3A4A-4765-824B-28BBA680F4A3}" type="slidenum">
              <a:rPr lang="es-PR" altLang="en-US"/>
              <a:pPr/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1276440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273408-27F8-4DFD-BFC3-61BA0F32BDB5}" type="datetime4">
              <a:rPr lang="es-PR" altLang="en-US"/>
              <a:pPr/>
              <a:t>23 de septiembre de 2015</a:t>
            </a:fld>
            <a:endParaRPr lang="es-P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PR" altLang="en-US"/>
              <a:t>Iglesia Bíblica Bautista</a:t>
            </a:r>
          </a:p>
          <a:p>
            <a:r>
              <a:rPr lang="es-PR" altLang="en-US"/>
              <a:t>www.iglesiabiblicabautista.org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351723-0CF8-4B90-B6F8-B8061B43EBA5}" type="slidenum">
              <a:rPr lang="es-PR" altLang="en-US"/>
              <a:pPr/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809161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E588D9C-FF89-47CE-B541-9F4BB7B51E2A}" type="datetime4">
              <a:rPr lang="es-PR" altLang="en-US"/>
              <a:pPr/>
              <a:t>23 de septiembre de 2015</a:t>
            </a:fld>
            <a:endParaRPr lang="es-P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PR" altLang="en-US"/>
              <a:t>Iglesia Bíblica Bautista</a:t>
            </a:r>
          </a:p>
          <a:p>
            <a:r>
              <a:rPr lang="es-PR" altLang="en-US"/>
              <a:t>www.iglesiabiblicabautista.org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30085-7BEE-43F2-B675-D1BB419BB2AF}" type="slidenum">
              <a:rPr lang="es-PR" altLang="en-US"/>
              <a:pPr/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1997300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71EAA50-0FCE-453F-AB75-866DA7C94169}" type="datetime4">
              <a:rPr lang="es-PR" altLang="en-US"/>
              <a:pPr/>
              <a:t>23 de septiembre de 2015</a:t>
            </a:fld>
            <a:endParaRPr lang="es-P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PR" altLang="en-US"/>
              <a:t>Iglesia Bíblica Bautista</a:t>
            </a:r>
          </a:p>
          <a:p>
            <a:r>
              <a:rPr lang="es-PR" altLang="en-US"/>
              <a:t>www.iglesiabiblicabautista.org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630070-5E83-4DA2-A8B1-773EF8C4C4FA}" type="slidenum">
              <a:rPr lang="es-PR" altLang="en-US"/>
              <a:pPr/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506964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47C872F-0DCE-46B5-B903-10666E9EEA38}" type="datetime4">
              <a:rPr lang="es-PR" altLang="en-US"/>
              <a:pPr/>
              <a:t>23 de septiembre de 2015</a:t>
            </a:fld>
            <a:endParaRPr lang="es-P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PR" altLang="en-US"/>
              <a:t>Iglesia Bíblica Bautista</a:t>
            </a:r>
          </a:p>
          <a:p>
            <a:r>
              <a:rPr lang="es-PR" altLang="en-US"/>
              <a:t>www.iglesiabiblicabautista.org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F7C520-B3BA-4AAC-8BF9-06D206EB741A}" type="slidenum">
              <a:rPr lang="es-PR" altLang="en-US"/>
              <a:pPr/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3029385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en-US" sz="2400" i="0"/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en-US" sz="2400" i="0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en-US" sz="2400" i="0"/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en-US" sz="2400" i="0"/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en-US" sz="2400" i="0"/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en-US" sz="2400" i="0"/>
          </a:p>
        </p:txBody>
      </p:sp>
      <p:sp>
        <p:nvSpPr>
          <p:cNvPr id="2765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en-US" sz="2400" i="0"/>
          </a:p>
        </p:txBody>
      </p:sp>
      <p:sp>
        <p:nvSpPr>
          <p:cNvPr id="276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PR" altLang="en-US" smtClean="0"/>
              <a:t>Click to edit Master title style</a:t>
            </a:r>
          </a:p>
        </p:txBody>
      </p:sp>
      <p:sp>
        <p:nvSpPr>
          <p:cNvPr id="276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PR" altLang="en-US" smtClean="0"/>
              <a:t>Click to edit Master text styles</a:t>
            </a:r>
          </a:p>
          <a:p>
            <a:pPr lvl="1"/>
            <a:r>
              <a:rPr lang="es-PR" altLang="en-US" smtClean="0"/>
              <a:t>Second level</a:t>
            </a:r>
          </a:p>
          <a:p>
            <a:pPr lvl="2"/>
            <a:r>
              <a:rPr lang="es-PR" altLang="en-US" smtClean="0"/>
              <a:t>Third level</a:t>
            </a:r>
          </a:p>
          <a:p>
            <a:pPr lvl="3"/>
            <a:r>
              <a:rPr lang="es-PR" altLang="en-US" smtClean="0"/>
              <a:t>Fourth level</a:t>
            </a:r>
          </a:p>
          <a:p>
            <a:pPr lvl="4"/>
            <a:r>
              <a:rPr lang="es-PR" altLang="en-US" smtClean="0"/>
              <a:t>Fifth level</a:t>
            </a:r>
          </a:p>
        </p:txBody>
      </p:sp>
      <p:sp>
        <p:nvSpPr>
          <p:cNvPr id="2765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i="0"/>
            </a:lvl1pPr>
          </a:lstStyle>
          <a:p>
            <a:fld id="{77955871-EF1C-40D9-B5E1-467A7584815B}" type="datetime4">
              <a:rPr lang="es-PR" altLang="en-US"/>
              <a:pPr/>
              <a:t>23 de septiembre de 2015</a:t>
            </a:fld>
            <a:endParaRPr lang="es-PR" altLang="en-US"/>
          </a:p>
        </p:txBody>
      </p:sp>
      <p:sp>
        <p:nvSpPr>
          <p:cNvPr id="2766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i="0"/>
            </a:lvl1pPr>
          </a:lstStyle>
          <a:p>
            <a:r>
              <a:rPr lang="es-PR" altLang="en-US"/>
              <a:t>Iglesia Bíblica Bautista</a:t>
            </a:r>
          </a:p>
          <a:p>
            <a:r>
              <a:rPr lang="es-PR" altLang="en-US"/>
              <a:t>www.iglesiabiblicabautista.org</a:t>
            </a:r>
          </a:p>
        </p:txBody>
      </p:sp>
      <p:sp>
        <p:nvSpPr>
          <p:cNvPr id="2766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i="0"/>
            </a:lvl1pPr>
          </a:lstStyle>
          <a:p>
            <a:fld id="{C22FEBAA-CDB1-41E8-B384-43F9507997CC}" type="slidenum">
              <a:rPr lang="es-PR" altLang="en-US"/>
              <a:pPr/>
              <a:t>‹#›</a:t>
            </a:fld>
            <a:endParaRPr lang="es-P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</p:sldLayoutIdLst>
  <p:hf hdr="0"/>
  <p:txStyles>
    <p:titleStyle>
      <a:lvl1pPr algn="l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i="0">
              <a:solidFill>
                <a:prstClr val="white">
                  <a:tint val="75000"/>
                </a:prstClr>
              </a:solidFill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i="0">
              <a:solidFill>
                <a:prstClr val="white">
                  <a:tint val="75000"/>
                </a:prstClr>
              </a:solidFill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i="0" smtClean="0">
                <a:solidFill>
                  <a:prstClr val="white">
                    <a:tint val="75000"/>
                  </a:prstClr>
                </a:solidFill>
                <a:cs typeface="Arial" charset="0"/>
              </a:rPr>
              <a:pPr/>
              <a:t>‹#›</a:t>
            </a:fld>
            <a:endParaRPr lang="en-US" i="0">
              <a:solidFill>
                <a:prstClr val="white">
                  <a:tint val="75000"/>
                </a:prstClr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82921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en-US" sz="2400" i="0" smtClean="0">
              <a:solidFill>
                <a:srgbClr val="000000"/>
              </a:solidFill>
            </a:endParaRP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en-US" sz="2400" i="0" smtClean="0">
              <a:solidFill>
                <a:srgbClr val="000000"/>
              </a:solidFill>
            </a:endParaRP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en-US" sz="2400" i="0" smtClean="0">
              <a:solidFill>
                <a:srgbClr val="000000"/>
              </a:solidFill>
            </a:endParaRP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en-US" sz="2400" i="0" smtClean="0">
              <a:solidFill>
                <a:srgbClr val="000000"/>
              </a:solidFill>
            </a:endParaRPr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en-US" sz="2400" i="0" smtClean="0">
              <a:solidFill>
                <a:srgbClr val="000000"/>
              </a:solidFill>
            </a:endParaRPr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en-US" sz="2400" i="0" smtClean="0">
              <a:solidFill>
                <a:srgbClr val="000000"/>
              </a:solidFill>
            </a:endParaRPr>
          </a:p>
        </p:txBody>
      </p:sp>
      <p:sp>
        <p:nvSpPr>
          <p:cNvPr id="2765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en-US" sz="2400" i="0" smtClean="0">
              <a:solidFill>
                <a:srgbClr val="000000"/>
              </a:solidFill>
            </a:endParaRPr>
          </a:p>
        </p:txBody>
      </p:sp>
      <p:sp>
        <p:nvSpPr>
          <p:cNvPr id="276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PR" altLang="en-US" smtClean="0"/>
              <a:t>Click to edit Master title style</a:t>
            </a:r>
          </a:p>
        </p:txBody>
      </p:sp>
      <p:sp>
        <p:nvSpPr>
          <p:cNvPr id="276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PR" altLang="en-US" smtClean="0"/>
              <a:t>Click to edit Master text styles</a:t>
            </a:r>
          </a:p>
          <a:p>
            <a:pPr lvl="1"/>
            <a:r>
              <a:rPr lang="es-PR" altLang="en-US" smtClean="0"/>
              <a:t>Second level</a:t>
            </a:r>
          </a:p>
          <a:p>
            <a:pPr lvl="2"/>
            <a:r>
              <a:rPr lang="es-PR" altLang="en-US" smtClean="0"/>
              <a:t>Third level</a:t>
            </a:r>
          </a:p>
          <a:p>
            <a:pPr lvl="3"/>
            <a:r>
              <a:rPr lang="es-PR" altLang="en-US" smtClean="0"/>
              <a:t>Fourth level</a:t>
            </a:r>
          </a:p>
          <a:p>
            <a:pPr lvl="4"/>
            <a:r>
              <a:rPr lang="es-PR" altLang="en-US" smtClean="0"/>
              <a:t>Fifth level</a:t>
            </a:r>
          </a:p>
        </p:txBody>
      </p:sp>
      <p:sp>
        <p:nvSpPr>
          <p:cNvPr id="2765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/>
            </a:lvl1pPr>
          </a:lstStyle>
          <a:p>
            <a:fld id="{E6E7D851-B4D8-4460-B898-81164C32FE93}" type="datetime4">
              <a:rPr lang="es-PR" altLang="en-US" i="0" smtClean="0">
                <a:solidFill>
                  <a:srgbClr val="000000"/>
                </a:solidFill>
              </a:rPr>
              <a:pPr/>
              <a:t>23 de septiembre de 2015</a:t>
            </a:fld>
            <a:endParaRPr lang="es-PR" altLang="en-US" i="0" smtClean="0">
              <a:solidFill>
                <a:srgbClr val="000000"/>
              </a:solidFill>
            </a:endParaRPr>
          </a:p>
        </p:txBody>
      </p:sp>
      <p:sp>
        <p:nvSpPr>
          <p:cNvPr id="2766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/>
            </a:lvl1pPr>
          </a:lstStyle>
          <a:p>
            <a:r>
              <a:rPr lang="es-PR" altLang="en-US" i="0" smtClean="0">
                <a:solidFill>
                  <a:srgbClr val="000000"/>
                </a:solidFill>
              </a:rPr>
              <a:t>Iglesia Bíblica Bautista</a:t>
            </a:r>
          </a:p>
          <a:p>
            <a:r>
              <a:rPr lang="es-PR" altLang="en-US" i="0" smtClean="0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2766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/>
            </a:lvl1pPr>
          </a:lstStyle>
          <a:p>
            <a:fld id="{43B9EEBA-640A-445D-A103-842C62EF13E8}" type="slidenum">
              <a:rPr lang="es-PR" altLang="en-US" i="0" smtClean="0">
                <a:solidFill>
                  <a:srgbClr val="000000"/>
                </a:solidFill>
              </a:rPr>
              <a:pPr/>
              <a:t>‹#›</a:t>
            </a:fld>
            <a:endParaRPr lang="es-PR" altLang="en-US" i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7050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</p:sldLayoutIdLst>
  <p:hf hdr="0"/>
  <p:txStyles>
    <p:titleStyle>
      <a:lvl1pPr algn="l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6.xml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6.xml"/><Relationship Id="rId4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6.xml"/><Relationship Id="rId4" Type="http://schemas.microsoft.com/office/2007/relationships/hdphoto" Target="../media/hdphoto5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4" Type="http://schemas.microsoft.com/office/2007/relationships/hdphoto" Target="../media/hdphoto9.wdp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1.wdp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2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2.wdp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6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6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6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240"/>
          <a:stretch/>
        </p:blipFill>
        <p:spPr>
          <a:xfrm>
            <a:off x="-9042" y="0"/>
            <a:ext cx="9162081" cy="5163378"/>
          </a:xfrm>
          <a:prstGeom prst="rect">
            <a:avLst/>
          </a:prstGeom>
        </p:spPr>
      </p:pic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-9042" y="79650"/>
            <a:ext cx="4952998" cy="5004077"/>
          </a:xfrm>
          <a:solidFill>
            <a:schemeClr val="tx1">
              <a:alpha val="32000"/>
            </a:schemeClr>
          </a:solidFill>
          <a:ln/>
          <a:effectLst>
            <a:softEdge rad="127000"/>
          </a:effectLst>
        </p:spPr>
        <p:txBody>
          <a:bodyPr anchor="ctr">
            <a:normAutofit/>
          </a:bodyPr>
          <a:lstStyle/>
          <a:p>
            <a:pPr marL="0" indent="0" algn="ctr">
              <a:buFontTx/>
              <a:buNone/>
            </a:pPr>
            <a:r>
              <a:rPr lang="es-E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Estudio #38</a:t>
            </a:r>
          </a:p>
          <a:p>
            <a:pPr marL="0" indent="0" algn="ctr">
              <a:buFontTx/>
              <a:buNone/>
            </a:pPr>
            <a:r>
              <a:rPr lang="es-E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“La </a:t>
            </a:r>
            <a:r>
              <a:rPr lang="es-ES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Religión Verdadera”</a:t>
            </a:r>
          </a:p>
          <a:p>
            <a:pPr marL="0" indent="0" algn="ctr">
              <a:buFontTx/>
              <a:buNone/>
            </a:pPr>
            <a:r>
              <a:rPr lang="es-PR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(Isaías 56 a 59)</a:t>
            </a:r>
          </a:p>
          <a:p>
            <a:pPr marL="0" indent="0" algn="ctr">
              <a:buFontTx/>
              <a:buNone/>
            </a:pPr>
            <a:r>
              <a:rPr lang="es-PR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22 de septiembre de 2015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060951" y="6468785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Iglesia Bíblica Bautista de </a:t>
            </a:r>
            <a:r>
              <a:rPr lang="es-P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Aguadilla</a:t>
            </a:r>
            <a:endParaRPr lang="es-P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33400" y="6472238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La Biblia Libro por Libro, CBP</a:t>
            </a:r>
            <a:r>
              <a:rPr lang="en-US" i="1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®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01113" y="6112430"/>
            <a:ext cx="842042" cy="74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0" y="5638800"/>
            <a:ext cx="9143999" cy="397430"/>
          </a:xfrm>
          <a:prstGeom prst="rect">
            <a:avLst/>
          </a:prstGeom>
          <a:solidFill>
            <a:schemeClr val="tx1">
              <a:alpha val="44000"/>
            </a:schemeClr>
          </a:solidFill>
          <a:ln w="9525">
            <a:noFill/>
            <a:miter lim="800000"/>
            <a:headEnd/>
            <a:tailEnd/>
          </a:ln>
          <a:effectLst>
            <a:softEdge rad="1270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>
              <a:spcBef>
                <a:spcPct val="20000"/>
              </a:spcBef>
              <a:buClr>
                <a:srgbClr val="3333CC"/>
              </a:buClr>
              <a:buSzPct val="60000"/>
            </a:pPr>
            <a:r>
              <a:rPr lang="es-PR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Unidad </a:t>
            </a:r>
            <a:r>
              <a:rPr lang="es-PR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12: Las Incomparables Buenas Nuevas</a:t>
            </a:r>
            <a:endParaRPr lang="es-PR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6148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68109-AF29-4C3D-85AA-8C5D6D36007C}" type="slidenum">
              <a:rPr lang="es-PR" altLang="en-US"/>
              <a:pPr/>
              <a:t>10</a:t>
            </a:fld>
            <a:endParaRPr lang="es-PR" altLang="en-US"/>
          </a:p>
        </p:txBody>
      </p:sp>
      <p:sp>
        <p:nvSpPr>
          <p:cNvPr id="821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>
                <a:latin typeface="Candara" panose="020E0502030303020204" pitchFamily="34" charset="0"/>
              </a:rPr>
              <a:t>Trasfondo Histórico</a:t>
            </a:r>
          </a:p>
        </p:txBody>
      </p:sp>
      <p:sp>
        <p:nvSpPr>
          <p:cNvPr id="8212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2133600"/>
            <a:ext cx="4191000" cy="4114800"/>
          </a:xfrm>
        </p:spPr>
        <p:txBody>
          <a:bodyPr>
            <a:normAutofit fontScale="85000" lnSpcReduction="20000"/>
          </a:bodyPr>
          <a:lstStyle/>
          <a:p>
            <a:r>
              <a:rPr lang="es-PR" altLang="en-US" dirty="0" smtClean="0">
                <a:latin typeface="Candara" panose="020E0502030303020204" pitchFamily="34" charset="0"/>
              </a:rPr>
              <a:t>Las autoridades persas no estaban dispuestas a cederles autoridad para que ellos gobernaran en su propia tierra y les obligaron a pagar impuestos a Persia.</a:t>
            </a:r>
          </a:p>
          <a:p>
            <a:r>
              <a:rPr lang="es-PR" altLang="en-US" dirty="0" smtClean="0">
                <a:latin typeface="Candara" panose="020E0502030303020204" pitchFamily="34" charset="0"/>
              </a:rPr>
              <a:t>Era muy difícil cultivar la tierra que había sido abandonada por tanto tiempo.</a:t>
            </a:r>
            <a:endParaRPr lang="es-PR" altLang="en-US" dirty="0">
              <a:latin typeface="Candara" panose="020E0502030303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24400" y="1819993"/>
            <a:ext cx="4419600" cy="5038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13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3D50E-7E75-4FA6-8C92-A7F029175791}" type="slidenum">
              <a:rPr lang="es-PR" altLang="en-US"/>
              <a:pPr/>
              <a:t>11</a:t>
            </a:fld>
            <a:endParaRPr lang="es-PR" altLang="en-US"/>
          </a:p>
        </p:txBody>
      </p:sp>
      <p:sp>
        <p:nvSpPr>
          <p:cNvPr id="819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>
                <a:latin typeface="Candara" panose="020E0502030303020204" pitchFamily="34" charset="0"/>
              </a:rPr>
              <a:t>Trasfondo Histórico</a:t>
            </a:r>
          </a:p>
        </p:txBody>
      </p:sp>
      <p:sp>
        <p:nvSpPr>
          <p:cNvPr id="8192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133600"/>
            <a:ext cx="4061213" cy="4343400"/>
          </a:xfrm>
        </p:spPr>
        <p:txBody>
          <a:bodyPr>
            <a:normAutofit fontScale="92500" lnSpcReduction="10000"/>
          </a:bodyPr>
          <a:lstStyle/>
          <a:p>
            <a:r>
              <a:rPr lang="es-PR" altLang="en-US" dirty="0" smtClean="0">
                <a:latin typeface="Candara" panose="020E0502030303020204" pitchFamily="34" charset="0"/>
              </a:rPr>
              <a:t>Hasta dudaban del amor de Dios y pensaban que tal vez sería mejor volver a Babilonia.</a:t>
            </a:r>
          </a:p>
          <a:p>
            <a:r>
              <a:rPr lang="es-PR" altLang="en-US" dirty="0" smtClean="0">
                <a:latin typeface="Candara" panose="020E0502030303020204" pitchFamily="34" charset="0"/>
              </a:rPr>
              <a:t>Continuaban las prácticas religiosas, pero como ceremonias sin significado.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937" t="26738" r="30184" b="-268"/>
          <a:stretch/>
        </p:blipFill>
        <p:spPr>
          <a:xfrm>
            <a:off x="5257800" y="1828800"/>
            <a:ext cx="3886200" cy="5029200"/>
          </a:xfrm>
        </p:spPr>
      </p:pic>
    </p:spTree>
    <p:extLst>
      <p:ext uri="{BB962C8B-B14F-4D97-AF65-F5344CB8AC3E}">
        <p14:creationId xmlns:p14="http://schemas.microsoft.com/office/powerpoint/2010/main" val="1571609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3D50E-7E75-4FA6-8C92-A7F029175791}" type="slidenum">
              <a:rPr lang="es-PR" altLang="en-US"/>
              <a:pPr/>
              <a:t>12</a:t>
            </a:fld>
            <a:endParaRPr lang="es-PR" altLang="en-US"/>
          </a:p>
        </p:txBody>
      </p:sp>
      <p:sp>
        <p:nvSpPr>
          <p:cNvPr id="819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>
                <a:latin typeface="Candara" panose="020E0502030303020204" pitchFamily="34" charset="0"/>
              </a:rPr>
              <a:t>Trasfondo Histórico</a:t>
            </a:r>
          </a:p>
        </p:txBody>
      </p:sp>
      <p:sp>
        <p:nvSpPr>
          <p:cNvPr id="8192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133600"/>
            <a:ext cx="4061213" cy="4343400"/>
          </a:xfrm>
        </p:spPr>
        <p:txBody>
          <a:bodyPr>
            <a:normAutofit/>
          </a:bodyPr>
          <a:lstStyle/>
          <a:p>
            <a:r>
              <a:rPr lang="es-PR" altLang="en-US" dirty="0" smtClean="0">
                <a:latin typeface="Candara" panose="020E0502030303020204" pitchFamily="34" charset="0"/>
              </a:rPr>
              <a:t>Estos capítulos de Isaías nos demuestran lo difícil que sería la tarea de animar a un pueblo tan desanimado.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91"/>
          <a:stretch/>
        </p:blipFill>
        <p:spPr>
          <a:xfrm rot="16200000">
            <a:off x="4570458" y="2278279"/>
            <a:ext cx="5038466" cy="4120976"/>
          </a:xfrm>
        </p:spPr>
      </p:pic>
    </p:spTree>
    <p:extLst>
      <p:ext uri="{BB962C8B-B14F-4D97-AF65-F5344CB8AC3E}">
        <p14:creationId xmlns:p14="http://schemas.microsoft.com/office/powerpoint/2010/main" val="383897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Candara" panose="020E0502030303020204" pitchFamily="34" charset="0"/>
                <a:cs typeface="Calibri" pitchFamily="34" charset="0"/>
              </a:rPr>
              <a:t>La religión verdadera: motivación </a:t>
            </a:r>
            <a:r>
              <a:rPr lang="es-ES" dirty="0" smtClean="0">
                <a:latin typeface="Candara" panose="020E0502030303020204" pitchFamily="34" charset="0"/>
                <a:cs typeface="Calibri" pitchFamily="34" charset="0"/>
              </a:rPr>
              <a:t>correcta  </a:t>
            </a:r>
            <a:r>
              <a:rPr lang="es-PR" sz="40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58.1-5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60F9B-4374-4B7A-A3B5-EFB88E8BA75D}" type="slidenum">
              <a:rPr lang="es-PR" altLang="en-US"/>
              <a:pPr/>
              <a:t>13</a:t>
            </a:fld>
            <a:endParaRPr lang="es-PR" alt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68"/>
          <a:stretch/>
        </p:blipFill>
        <p:spPr>
          <a:xfrm>
            <a:off x="-10602" y="1676400"/>
            <a:ext cx="9180002" cy="5181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032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Candara" panose="020E0502030303020204" pitchFamily="34" charset="0"/>
                <a:cs typeface="Calibri" pitchFamily="34" charset="0"/>
              </a:rPr>
              <a:t>La religión verdadera: motivación correcta 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58.1-5</a:t>
            </a:r>
          </a:p>
        </p:txBody>
      </p:sp>
      <p:sp>
        <p:nvSpPr>
          <p:cNvPr id="729091" name="Rectangle 3"/>
          <p:cNvSpPr>
            <a:spLocks noGrp="1" noChangeArrowheads="1"/>
          </p:cNvSpPr>
          <p:nvPr>
            <p:ph idx="1"/>
          </p:nvPr>
        </p:nvSpPr>
        <p:spPr>
          <a:xfrm>
            <a:off x="457199" y="2133600"/>
            <a:ext cx="8486775" cy="4567238"/>
          </a:xfrm>
        </p:spPr>
        <p:txBody>
          <a:bodyPr>
            <a:normAutofit lnSpcReduction="10000"/>
          </a:bodyPr>
          <a:lstStyle/>
          <a:p>
            <a:r>
              <a:rPr lang="es-ES" dirty="0">
                <a:latin typeface="Candara" panose="020E0502030303020204" pitchFamily="34" charset="0"/>
              </a:rPr>
              <a:t>“</a:t>
            </a:r>
            <a:r>
              <a:rPr lang="es-ES" i="1" dirty="0">
                <a:latin typeface="Candara" panose="020E0502030303020204" pitchFamily="34" charset="0"/>
              </a:rPr>
              <a:t>Clama a voz en cuello, no te detengas; alza tu voz como trompeta, y anuncia a mi pueblo su rebelión, y a la casa de Jacob su pecado</a:t>
            </a:r>
            <a:r>
              <a:rPr lang="es-ES" i="1" dirty="0" smtClean="0">
                <a:latin typeface="Candara" panose="020E0502030303020204" pitchFamily="34" charset="0"/>
              </a:rPr>
              <a:t>. Que </a:t>
            </a:r>
            <a:r>
              <a:rPr lang="es-ES" i="1" dirty="0">
                <a:latin typeface="Candara" panose="020E0502030303020204" pitchFamily="34" charset="0"/>
              </a:rPr>
              <a:t>me buscan cada día, y quieren saber mis caminos, como gente que hubiese hecho justicia, y que no hubiese dejado la ley de su Dios; me piden justos juicios, y quieren acercarse a Dios</a:t>
            </a:r>
            <a:r>
              <a:rPr lang="es-ES" i="1" dirty="0" smtClean="0">
                <a:latin typeface="Candara" panose="020E0502030303020204" pitchFamily="34" charset="0"/>
              </a:rPr>
              <a:t>. ¿</a:t>
            </a:r>
            <a:r>
              <a:rPr lang="es-ES" i="1" dirty="0">
                <a:latin typeface="Candara" panose="020E0502030303020204" pitchFamily="34" charset="0"/>
              </a:rPr>
              <a:t>Por qué, dicen, ayunamos, y no hiciste caso; humillamos nuestras almas, y no te diste por entendido</a:t>
            </a:r>
            <a:r>
              <a:rPr lang="es-ES" i="1" dirty="0" smtClean="0">
                <a:latin typeface="Candara" panose="020E0502030303020204" pitchFamily="34" charset="0"/>
              </a:rPr>
              <a:t>?” </a:t>
            </a:r>
            <a:endParaRPr lang="es-ES" dirty="0">
              <a:latin typeface="Candara" panose="020E0502030303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60F9B-4374-4B7A-A3B5-EFB88E8BA75D}" type="slidenum">
              <a:rPr lang="es-PR" altLang="en-US"/>
              <a:pPr/>
              <a:t>14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41901286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Candara" panose="020E0502030303020204" pitchFamily="34" charset="0"/>
                <a:cs typeface="Calibri" pitchFamily="34" charset="0"/>
              </a:rPr>
              <a:t>La religión verdadera: motivación correcta 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58.1-5</a:t>
            </a:r>
          </a:p>
        </p:txBody>
      </p:sp>
      <p:sp>
        <p:nvSpPr>
          <p:cNvPr id="729091" name="Rectangle 3"/>
          <p:cNvSpPr>
            <a:spLocks noGrp="1" noChangeArrowheads="1"/>
          </p:cNvSpPr>
          <p:nvPr>
            <p:ph idx="1"/>
          </p:nvPr>
        </p:nvSpPr>
        <p:spPr>
          <a:xfrm>
            <a:off x="457199" y="2133600"/>
            <a:ext cx="8486775" cy="4567238"/>
          </a:xfrm>
        </p:spPr>
        <p:txBody>
          <a:bodyPr>
            <a:normAutofit fontScale="92500" lnSpcReduction="20000"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“</a:t>
            </a:r>
            <a:r>
              <a:rPr lang="es-ES" i="1" dirty="0" smtClean="0">
                <a:latin typeface="Candara" panose="020E0502030303020204" pitchFamily="34" charset="0"/>
              </a:rPr>
              <a:t>…He </a:t>
            </a:r>
            <a:r>
              <a:rPr lang="es-ES" i="1" dirty="0">
                <a:latin typeface="Candara" panose="020E0502030303020204" pitchFamily="34" charset="0"/>
              </a:rPr>
              <a:t>aquí que en el día de vuestro ayuno buscáis vuestro propio gusto, y oprimís a todos vuestros trabajadores</a:t>
            </a:r>
            <a:r>
              <a:rPr lang="es-ES" i="1" dirty="0" smtClean="0">
                <a:latin typeface="Candara" panose="020E0502030303020204" pitchFamily="34" charset="0"/>
              </a:rPr>
              <a:t>. He </a:t>
            </a:r>
            <a:r>
              <a:rPr lang="es-ES" i="1" dirty="0">
                <a:latin typeface="Candara" panose="020E0502030303020204" pitchFamily="34" charset="0"/>
              </a:rPr>
              <a:t>aquí que para contiendas y debates ayunáis y para herir con el puño inicuamente; no ayunéis como hoy, para que vuestra voz sea oída en lo alto</a:t>
            </a:r>
            <a:r>
              <a:rPr lang="es-ES" i="1" dirty="0" smtClean="0">
                <a:latin typeface="Candara" panose="020E0502030303020204" pitchFamily="34" charset="0"/>
              </a:rPr>
              <a:t>. ¿</a:t>
            </a:r>
            <a:r>
              <a:rPr lang="es-ES" i="1" dirty="0">
                <a:latin typeface="Candara" panose="020E0502030303020204" pitchFamily="34" charset="0"/>
              </a:rPr>
              <a:t>Es tal el ayuno que yo escogí, que de día aflija el hombre su alma, que incline su cabeza como junco, y haga cama de cilicio y de ceniza? ¿Llamaréis esto ayuno, y día agradable a Jehová?</a:t>
            </a:r>
            <a:r>
              <a:rPr lang="es-ES" dirty="0">
                <a:latin typeface="Candara" panose="020E0502030303020204" pitchFamily="34" charset="0"/>
              </a:rPr>
              <a:t>” </a:t>
            </a:r>
            <a:endParaRPr lang="es-ES" dirty="0" smtClean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	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Isaías 58.1–5, RVR60)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60F9B-4374-4B7A-A3B5-EFB88E8BA75D}" type="slidenum">
              <a:rPr lang="es-PR" altLang="en-US"/>
              <a:pPr/>
              <a:t>15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28751168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Candara" panose="020E0502030303020204" pitchFamily="34" charset="0"/>
                <a:cs typeface="Calibri" pitchFamily="34" charset="0"/>
              </a:rPr>
              <a:t>La religión verdadera: motivación correcta 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58.1-5</a:t>
            </a:r>
          </a:p>
        </p:txBody>
      </p:sp>
      <p:sp>
        <p:nvSpPr>
          <p:cNvPr id="729091" name="Rectangle 3"/>
          <p:cNvSpPr>
            <a:spLocks noGrp="1" noChangeArrowheads="1"/>
          </p:cNvSpPr>
          <p:nvPr>
            <p:ph idx="1"/>
          </p:nvPr>
        </p:nvSpPr>
        <p:spPr>
          <a:xfrm>
            <a:off x="457199" y="2133600"/>
            <a:ext cx="4876801" cy="4567238"/>
          </a:xfrm>
        </p:spPr>
        <p:txBody>
          <a:bodyPr>
            <a:normAutofit lnSpcReduction="10000"/>
          </a:bodyPr>
          <a:lstStyle/>
          <a:p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58:1–2. </a:t>
            </a:r>
            <a:r>
              <a:rPr lang="es-ES" dirty="0">
                <a:latin typeface="Candara" panose="020E0502030303020204" pitchFamily="34" charset="0"/>
              </a:rPr>
              <a:t>El recordatorio de los pecados del </a:t>
            </a:r>
            <a:r>
              <a:rPr lang="es-ES" dirty="0" smtClean="0">
                <a:latin typeface="Candara" panose="020E0502030303020204" pitchFamily="34" charset="0"/>
              </a:rPr>
              <a:t>pueblo.</a:t>
            </a:r>
          </a:p>
          <a:p>
            <a:r>
              <a:rPr lang="es-ES" dirty="0" smtClean="0">
                <a:latin typeface="Candara" panose="020E0502030303020204" pitchFamily="34" charset="0"/>
              </a:rPr>
              <a:t>Dios </a:t>
            </a:r>
            <a:r>
              <a:rPr lang="es-ES" dirty="0">
                <a:latin typeface="Candara" panose="020E0502030303020204" pitchFamily="34" charset="0"/>
              </a:rPr>
              <a:t>envió heraldos para que anunciaran a su pueblo su rebelión (</a:t>
            </a:r>
            <a:r>
              <a:rPr lang="es-ES" i="1" dirty="0" err="1">
                <a:latin typeface="Candara" panose="020E0502030303020204" pitchFamily="34" charset="0"/>
              </a:rPr>
              <a:t>peša</a:t>
            </a:r>
            <a:r>
              <a:rPr lang="es-ES" dirty="0">
                <a:latin typeface="Candara" panose="020E0502030303020204" pitchFamily="34" charset="0"/>
              </a:rPr>
              <a:t>‘, “transgresiones”, proviene de </a:t>
            </a:r>
            <a:r>
              <a:rPr lang="es-ES" i="1" dirty="0" err="1">
                <a:latin typeface="Candara" panose="020E0502030303020204" pitchFamily="34" charset="0"/>
              </a:rPr>
              <a:t>pāša</a:t>
            </a:r>
            <a:r>
              <a:rPr lang="es-ES" dirty="0">
                <a:latin typeface="Candara" panose="020E0502030303020204" pitchFamily="34" charset="0"/>
              </a:rPr>
              <a:t>‘, “transgredir</a:t>
            </a:r>
            <a:r>
              <a:rPr lang="es-ES" dirty="0" smtClean="0">
                <a:latin typeface="Candara" panose="020E0502030303020204" pitchFamily="34" charset="0"/>
              </a:rPr>
              <a:t>”; 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1:5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; 53:5, 8; 59:13</a:t>
            </a:r>
            <a:r>
              <a:rPr lang="es-ES" dirty="0">
                <a:latin typeface="Candara" panose="020E0502030303020204" pitchFamily="34" charset="0"/>
              </a:rPr>
              <a:t>) y su pecado. </a:t>
            </a:r>
            <a:endParaRPr lang="es-ES" dirty="0" smtClean="0">
              <a:latin typeface="Candara" panose="020E0502030303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60F9B-4374-4B7A-A3B5-EFB88E8BA75D}" type="slidenum">
              <a:rPr lang="es-PR" altLang="en-US"/>
              <a:pPr/>
              <a:t>16</a:t>
            </a:fld>
            <a:endParaRPr lang="es-PR" alt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739"/>
          <a:stretch/>
        </p:blipFill>
        <p:spPr>
          <a:xfrm>
            <a:off x="5410200" y="1805229"/>
            <a:ext cx="3733800" cy="5063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8047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Candara" panose="020E0502030303020204" pitchFamily="34" charset="0"/>
                <a:cs typeface="Calibri" pitchFamily="34" charset="0"/>
              </a:rPr>
              <a:t>La religión verdadera: motivación correcta 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58.1-5</a:t>
            </a:r>
          </a:p>
        </p:txBody>
      </p:sp>
      <p:sp>
        <p:nvSpPr>
          <p:cNvPr id="729091" name="Rectangle 3"/>
          <p:cNvSpPr>
            <a:spLocks noGrp="1" noChangeArrowheads="1"/>
          </p:cNvSpPr>
          <p:nvPr>
            <p:ph idx="1"/>
          </p:nvPr>
        </p:nvSpPr>
        <p:spPr>
          <a:xfrm>
            <a:off x="457199" y="2133600"/>
            <a:ext cx="4876801" cy="4567238"/>
          </a:xfrm>
        </p:spPr>
        <p:txBody>
          <a:bodyPr>
            <a:normAutofit lnSpcReduction="10000"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Así </a:t>
            </a:r>
            <a:r>
              <a:rPr lang="es-ES" dirty="0">
                <a:latin typeface="Candara" panose="020E0502030303020204" pitchFamily="34" charset="0"/>
              </a:rPr>
              <a:t>como una trompeta llama la atención de la gente, los heraldos debían alzar su voz.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Las </a:t>
            </a:r>
            <a:r>
              <a:rPr lang="es-ES" dirty="0">
                <a:latin typeface="Candara" panose="020E0502030303020204" pitchFamily="34" charset="0"/>
              </a:rPr>
              <a:t>personas parecían estar ansiosas de saber </a:t>
            </a:r>
            <a:r>
              <a:rPr lang="es-ES" dirty="0" smtClean="0">
                <a:latin typeface="Candara" panose="020E0502030303020204" pitchFamily="34" charset="0"/>
              </a:rPr>
              <a:t>(“conocer”) </a:t>
            </a:r>
            <a:r>
              <a:rPr lang="es-ES" dirty="0">
                <a:latin typeface="Candara" panose="020E0502030303020204" pitchFamily="34" charset="0"/>
              </a:rPr>
              <a:t>de Dios y acercarse a él, pero sólo externamente</a:t>
            </a:r>
            <a:r>
              <a:rPr lang="es-ES" dirty="0" smtClean="0">
                <a:latin typeface="Candara" panose="020E0502030303020204" pitchFamily="34" charset="0"/>
              </a:rPr>
              <a:t>.</a:t>
            </a:r>
            <a:endParaRPr lang="es-ES" dirty="0">
              <a:latin typeface="Candara" panose="020E0502030303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60F9B-4374-4B7A-A3B5-EFB88E8BA75D}" type="slidenum">
              <a:rPr lang="es-PR" altLang="en-US"/>
              <a:pPr/>
              <a:t>17</a:t>
            </a:fld>
            <a:endParaRPr lang="es-PR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739"/>
          <a:stretch/>
        </p:blipFill>
        <p:spPr>
          <a:xfrm>
            <a:off x="5410200" y="1805229"/>
            <a:ext cx="3733800" cy="5063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9572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Candara" panose="020E0502030303020204" pitchFamily="34" charset="0"/>
                <a:cs typeface="Calibri" pitchFamily="34" charset="0"/>
              </a:rPr>
              <a:t>La religión verdadera: motivación correcta 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58.1-5</a:t>
            </a:r>
          </a:p>
        </p:txBody>
      </p:sp>
      <p:sp>
        <p:nvSpPr>
          <p:cNvPr id="729091" name="Rectangle 3"/>
          <p:cNvSpPr>
            <a:spLocks noGrp="1" noChangeArrowheads="1"/>
          </p:cNvSpPr>
          <p:nvPr>
            <p:ph idx="1"/>
          </p:nvPr>
        </p:nvSpPr>
        <p:spPr>
          <a:xfrm>
            <a:off x="457199" y="2133600"/>
            <a:ext cx="8305801" cy="4648200"/>
          </a:xfrm>
        </p:spPr>
        <p:txBody>
          <a:bodyPr>
            <a:normAutofit/>
          </a:bodyPr>
          <a:lstStyle/>
          <a:p>
            <a:r>
              <a:rPr lang="es-ES" sz="4000" dirty="0">
                <a:latin typeface="Candara" panose="020E0502030303020204" pitchFamily="34" charset="0"/>
              </a:rPr>
              <a:t>El ayuno hipócrita (</a:t>
            </a:r>
            <a:r>
              <a:rPr lang="es-ES" sz="4000" dirty="0">
                <a:solidFill>
                  <a:srgbClr val="FF0000"/>
                </a:solidFill>
                <a:latin typeface="Candara" panose="020E0502030303020204" pitchFamily="34" charset="0"/>
              </a:rPr>
              <a:t>vv. 1–5</a:t>
            </a:r>
            <a:r>
              <a:rPr lang="es-ES" sz="4000" dirty="0">
                <a:latin typeface="Candara" panose="020E0502030303020204" pitchFamily="34" charset="0"/>
              </a:rPr>
              <a:t>).</a:t>
            </a:r>
          </a:p>
          <a:p>
            <a:pPr marL="571500" indent="-571500">
              <a:buSzPct val="87000"/>
              <a:buFont typeface="+mj-lt"/>
              <a:buAutoNum type="arabicPeriod"/>
            </a:pPr>
            <a:r>
              <a:rPr lang="es-ES" dirty="0" smtClean="0">
                <a:latin typeface="Candara" panose="020E0502030303020204" pitchFamily="34" charset="0"/>
              </a:rPr>
              <a:t>Es </a:t>
            </a:r>
            <a:r>
              <a:rPr lang="es-ES" dirty="0">
                <a:latin typeface="Candara" panose="020E0502030303020204" pitchFamily="34" charset="0"/>
              </a:rPr>
              <a:t>el que se practica cuando uno vive en rebeldía y pecado 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v. 1</a:t>
            </a:r>
            <a:r>
              <a:rPr lang="es-ES" dirty="0">
                <a:latin typeface="Candara" panose="020E0502030303020204" pitchFamily="34" charset="0"/>
              </a:rPr>
              <a:t>).</a:t>
            </a:r>
          </a:p>
          <a:p>
            <a:pPr marL="571500" indent="-571500">
              <a:buSzPct val="87000"/>
              <a:buFont typeface="+mj-lt"/>
              <a:buAutoNum type="arabicPeriod"/>
            </a:pPr>
            <a:r>
              <a:rPr lang="es-ES" dirty="0" smtClean="0">
                <a:latin typeface="Candara" panose="020E0502030303020204" pitchFamily="34" charset="0"/>
              </a:rPr>
              <a:t>Es </a:t>
            </a:r>
            <a:r>
              <a:rPr lang="es-ES" dirty="0">
                <a:latin typeface="Candara" panose="020E0502030303020204" pitchFamily="34" charset="0"/>
              </a:rPr>
              <a:t>el que se practica para aparentar ser religioso 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v. 2</a:t>
            </a:r>
            <a:r>
              <a:rPr lang="es-ES" dirty="0">
                <a:latin typeface="Candara" panose="020E0502030303020204" pitchFamily="34" charset="0"/>
              </a:rPr>
              <a:t>).</a:t>
            </a:r>
          </a:p>
          <a:p>
            <a:pPr marL="571500" indent="-571500">
              <a:buSzPct val="87000"/>
              <a:buFont typeface="+mj-lt"/>
              <a:buAutoNum type="arabicPeriod"/>
            </a:pPr>
            <a:r>
              <a:rPr lang="es-ES" dirty="0" smtClean="0">
                <a:latin typeface="Candara" panose="020E0502030303020204" pitchFamily="34" charset="0"/>
              </a:rPr>
              <a:t>Es </a:t>
            </a:r>
            <a:r>
              <a:rPr lang="es-ES" dirty="0">
                <a:latin typeface="Candara" panose="020E0502030303020204" pitchFamily="34" charset="0"/>
              </a:rPr>
              <a:t>el que reclama a Dios al no conseguir el fin buscado 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v. 3a</a:t>
            </a:r>
            <a:r>
              <a:rPr lang="es-ES" dirty="0">
                <a:latin typeface="Candara" panose="020E0502030303020204" pitchFamily="34" charset="0"/>
              </a:rPr>
              <a:t>). El ayuno con frecuencia se ocupa para tratar de chantajear al Señor</a:t>
            </a:r>
            <a:r>
              <a:rPr lang="es-ES" dirty="0" smtClean="0">
                <a:latin typeface="Candara" panose="020E0502030303020204" pitchFamily="34" charset="0"/>
              </a:rPr>
              <a:t>.</a:t>
            </a:r>
            <a:endParaRPr lang="es-ES" dirty="0">
              <a:latin typeface="Candara" panose="020E0502030303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60F9B-4374-4B7A-A3B5-EFB88E8BA75D}" type="slidenum">
              <a:rPr lang="es-PR" altLang="en-US"/>
              <a:pPr/>
              <a:t>18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36739997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Candara" panose="020E0502030303020204" pitchFamily="34" charset="0"/>
                <a:cs typeface="Calibri" pitchFamily="34" charset="0"/>
              </a:rPr>
              <a:t>La religión verdadera: motivación correcta 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58.1-5</a:t>
            </a:r>
          </a:p>
        </p:txBody>
      </p:sp>
      <p:sp>
        <p:nvSpPr>
          <p:cNvPr id="729091" name="Rectangle 3"/>
          <p:cNvSpPr>
            <a:spLocks noGrp="1" noChangeArrowheads="1"/>
          </p:cNvSpPr>
          <p:nvPr>
            <p:ph idx="1"/>
          </p:nvPr>
        </p:nvSpPr>
        <p:spPr>
          <a:xfrm>
            <a:off x="457199" y="2133600"/>
            <a:ext cx="8305801" cy="4648200"/>
          </a:xfrm>
        </p:spPr>
        <p:txBody>
          <a:bodyPr>
            <a:normAutofit fontScale="92500" lnSpcReduction="10000"/>
          </a:bodyPr>
          <a:lstStyle/>
          <a:p>
            <a:r>
              <a:rPr lang="es-ES" dirty="0">
                <a:latin typeface="Candara" panose="020E0502030303020204" pitchFamily="34" charset="0"/>
              </a:rPr>
              <a:t>El ayuno hipócrita 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vv. 1–5</a:t>
            </a:r>
            <a:r>
              <a:rPr lang="es-ES" dirty="0">
                <a:latin typeface="Candara" panose="020E0502030303020204" pitchFamily="34" charset="0"/>
              </a:rPr>
              <a:t>).</a:t>
            </a:r>
          </a:p>
          <a:p>
            <a:pPr marL="571500" indent="-571500">
              <a:buSzPct val="87000"/>
              <a:buFont typeface="+mj-lt"/>
              <a:buAutoNum type="arabicPeriod"/>
            </a:pPr>
            <a:r>
              <a:rPr lang="es-ES" dirty="0" smtClean="0">
                <a:latin typeface="Candara" panose="020E0502030303020204" pitchFamily="34" charset="0"/>
              </a:rPr>
              <a:t>Es </a:t>
            </a:r>
            <a:r>
              <a:rPr lang="es-ES" dirty="0">
                <a:latin typeface="Candara" panose="020E0502030303020204" pitchFamily="34" charset="0"/>
              </a:rPr>
              <a:t>el que no afecta la vida diaria 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vv. 3b–5</a:t>
            </a:r>
            <a:r>
              <a:rPr lang="es-ES" dirty="0">
                <a:latin typeface="Candara" panose="020E0502030303020204" pitchFamily="34" charset="0"/>
              </a:rPr>
              <a:t>), sino que se convierte en una rutina religiosa que no produce cambios en el comportamiento cotidiano. En vez de ser práctico, es egoísta 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v. 3b</a:t>
            </a:r>
            <a:r>
              <a:rPr lang="es-ES" dirty="0">
                <a:latin typeface="Candara" panose="020E0502030303020204" pitchFamily="34" charset="0"/>
              </a:rPr>
              <a:t>), opresor 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v. 3c</a:t>
            </a:r>
            <a:r>
              <a:rPr lang="es-ES" dirty="0">
                <a:latin typeface="Candara" panose="020E0502030303020204" pitchFamily="34" charset="0"/>
              </a:rPr>
              <a:t>), agresivo en palabra y acción 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v. 4</a:t>
            </a:r>
            <a:r>
              <a:rPr lang="es-ES" dirty="0">
                <a:latin typeface="Candara" panose="020E0502030303020204" pitchFamily="34" charset="0"/>
              </a:rPr>
              <a:t>) y totalmente externo 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v. 5</a:t>
            </a:r>
            <a:r>
              <a:rPr lang="es-ES" dirty="0">
                <a:latin typeface="Candara" panose="020E0502030303020204" pitchFamily="34" charset="0"/>
              </a:rPr>
              <a:t>). Los que lo practicaban, pensaban que ayunar significaba sencillamente privarse de comida</a:t>
            </a:r>
            <a:r>
              <a:rPr lang="es-ES" dirty="0" smtClean="0">
                <a:latin typeface="Candara" panose="020E0502030303020204" pitchFamily="34" charset="0"/>
              </a:rPr>
              <a:t>.</a:t>
            </a:r>
            <a:endParaRPr lang="es-ES" dirty="0">
              <a:latin typeface="Candara" panose="020E0502030303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60F9B-4374-4B7A-A3B5-EFB88E8BA75D}" type="slidenum">
              <a:rPr lang="es-PR" altLang="en-US"/>
              <a:pPr/>
              <a:t>19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12215015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4" r="15431"/>
          <a:stretch/>
        </p:blipFill>
        <p:spPr>
          <a:xfrm>
            <a:off x="0" y="0"/>
            <a:ext cx="3886200" cy="685799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886200" y="0"/>
            <a:ext cx="5257800" cy="6858000"/>
          </a:xfrm>
          <a:prstGeom prst="rect">
            <a:avLst/>
          </a:prstGeom>
          <a:solidFill>
            <a:srgbClr val="A500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i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2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0" y="211515"/>
            <a:ext cx="5410200" cy="6571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PR" i="0" dirty="0" smtClean="0">
                <a:solidFill>
                  <a:prstClr val="white"/>
                </a:solidFill>
                <a:cs typeface="Arial" charset="0"/>
              </a:rPr>
              <a:t>Unidad 9: El Dios incomparable prepara el camino</a:t>
            </a:r>
          </a:p>
          <a:p>
            <a:pPr marL="625475" indent="-392113">
              <a:spcAft>
                <a:spcPts val="0"/>
              </a:spcAft>
              <a:buFont typeface="+mj-lt"/>
              <a:buAutoNum type="arabicPeriod" startAt="27"/>
              <a:tabLst>
                <a:tab pos="1082675" algn="l"/>
              </a:tabLst>
            </a:pPr>
            <a:r>
              <a:rPr lang="es-PR" i="0" dirty="0" smtClean="0">
                <a:solidFill>
                  <a:prstClr val="white"/>
                </a:solidFill>
                <a:cs typeface="Arial" charset="0"/>
              </a:rPr>
              <a:t>Dios acusa a su pueblo</a:t>
            </a:r>
          </a:p>
          <a:p>
            <a:pPr marL="625475" indent="-392113">
              <a:spcAft>
                <a:spcPts val="0"/>
              </a:spcAft>
              <a:buFont typeface="+mj-lt"/>
              <a:buAutoNum type="arabicPeriod" startAt="27"/>
              <a:tabLst>
                <a:tab pos="1082675" algn="l"/>
              </a:tabLst>
            </a:pPr>
            <a:r>
              <a:rPr lang="es-PR" i="0" dirty="0">
                <a:solidFill>
                  <a:prstClr val="white"/>
                </a:solidFill>
                <a:cs typeface="Arial" charset="0"/>
              </a:rPr>
              <a:t>Dios </a:t>
            </a:r>
            <a:r>
              <a:rPr lang="es-PR" i="0" dirty="0" smtClean="0">
                <a:solidFill>
                  <a:prstClr val="white"/>
                </a:solidFill>
                <a:cs typeface="Arial" charset="0"/>
              </a:rPr>
              <a:t>llama a </a:t>
            </a:r>
            <a:r>
              <a:rPr lang="es-PR" i="0" dirty="0">
                <a:solidFill>
                  <a:prstClr val="white"/>
                </a:solidFill>
                <a:cs typeface="Arial" charset="0"/>
              </a:rPr>
              <a:t>su </a:t>
            </a:r>
            <a:r>
              <a:rPr lang="es-PR" i="0" dirty="0" smtClean="0">
                <a:solidFill>
                  <a:prstClr val="white"/>
                </a:solidFill>
                <a:cs typeface="Arial" charset="0"/>
              </a:rPr>
              <a:t>profeta</a:t>
            </a:r>
            <a:endParaRPr lang="es-PR" i="0" dirty="0">
              <a:solidFill>
                <a:prstClr val="white"/>
              </a:solidFill>
              <a:cs typeface="Arial" charset="0"/>
            </a:endParaRPr>
          </a:p>
          <a:p>
            <a:pPr marL="625475" indent="-392113">
              <a:spcAft>
                <a:spcPts val="0"/>
              </a:spcAft>
              <a:buFont typeface="+mj-lt"/>
              <a:buAutoNum type="arabicPeriod" startAt="27"/>
              <a:tabLst>
                <a:tab pos="1082675" algn="l"/>
              </a:tabLst>
            </a:pPr>
            <a:r>
              <a:rPr lang="es-PR" i="0" dirty="0">
                <a:solidFill>
                  <a:prstClr val="white"/>
                </a:solidFill>
                <a:cs typeface="Arial" charset="0"/>
              </a:rPr>
              <a:t>Dios </a:t>
            </a:r>
            <a:r>
              <a:rPr lang="es-PR" i="0" dirty="0" smtClean="0">
                <a:solidFill>
                  <a:prstClr val="white"/>
                </a:solidFill>
                <a:cs typeface="Arial" charset="0"/>
              </a:rPr>
              <a:t>da esperanza a </a:t>
            </a:r>
            <a:r>
              <a:rPr lang="es-PR" i="0" dirty="0">
                <a:solidFill>
                  <a:prstClr val="white"/>
                </a:solidFill>
                <a:cs typeface="Arial" charset="0"/>
              </a:rPr>
              <a:t>su </a:t>
            </a:r>
            <a:r>
              <a:rPr lang="es-PR" i="0" dirty="0" smtClean="0">
                <a:solidFill>
                  <a:prstClr val="white"/>
                </a:solidFill>
                <a:cs typeface="Arial" charset="0"/>
              </a:rPr>
              <a:t>pueblo</a:t>
            </a:r>
          </a:p>
          <a:p>
            <a:pPr>
              <a:tabLst>
                <a:tab pos="914400" algn="l"/>
              </a:tabLst>
            </a:pPr>
            <a:endParaRPr lang="es-PR" i="0" dirty="0" smtClean="0">
              <a:solidFill>
                <a:prstClr val="white"/>
              </a:solidFill>
              <a:cs typeface="Arial" charset="0"/>
            </a:endParaRPr>
          </a:p>
          <a:p>
            <a:pPr algn="ctr">
              <a:spcAft>
                <a:spcPts val="600"/>
              </a:spcAft>
            </a:pPr>
            <a:r>
              <a:rPr lang="es-PR" i="0" dirty="0" smtClean="0">
                <a:solidFill>
                  <a:prstClr val="white"/>
                </a:solidFill>
                <a:cs typeface="Arial" charset="0"/>
              </a:rPr>
              <a:t>Unidad 10: El Dios incomparable y su pueblo escogido</a:t>
            </a:r>
          </a:p>
          <a:p>
            <a:pPr marL="625475" indent="-392113">
              <a:buFont typeface="+mj-lt"/>
              <a:buAutoNum type="arabicPeriod" startAt="30"/>
              <a:tabLst>
                <a:tab pos="1082675" algn="l"/>
              </a:tabLst>
            </a:pPr>
            <a:r>
              <a:rPr lang="es-PR" i="0" dirty="0" smtClean="0">
                <a:solidFill>
                  <a:prstClr val="white"/>
                </a:solidFill>
                <a:cs typeface="Arial" charset="0"/>
              </a:rPr>
              <a:t>Sufrimiento y juicio</a:t>
            </a:r>
            <a:endParaRPr lang="es-PR" i="0" dirty="0">
              <a:solidFill>
                <a:prstClr val="white"/>
              </a:solidFill>
              <a:cs typeface="Arial" charset="0"/>
            </a:endParaRPr>
          </a:p>
          <a:p>
            <a:pPr marL="625475" indent="-392113">
              <a:buFontTx/>
              <a:buAutoNum type="arabicPeriod" startAt="30"/>
              <a:tabLst>
                <a:tab pos="1082675" algn="l"/>
              </a:tabLst>
            </a:pPr>
            <a:r>
              <a:rPr lang="en-US" i="0" dirty="0" smtClean="0">
                <a:solidFill>
                  <a:prstClr val="white"/>
                </a:solidFill>
                <a:cs typeface="Arial" charset="0"/>
              </a:rPr>
              <a:t>La </a:t>
            </a:r>
            <a:r>
              <a:rPr lang="en-US" i="0" dirty="0" err="1" smtClean="0">
                <a:solidFill>
                  <a:prstClr val="white"/>
                </a:solidFill>
                <a:cs typeface="Arial" charset="0"/>
              </a:rPr>
              <a:t>debilidad</a:t>
            </a:r>
            <a:r>
              <a:rPr lang="en-US" i="0" dirty="0" smtClean="0">
                <a:solidFill>
                  <a:prstClr val="white"/>
                </a:solidFill>
                <a:cs typeface="Arial" charset="0"/>
              </a:rPr>
              <a:t> del hombre y el </a:t>
            </a:r>
            <a:r>
              <a:rPr lang="en-US" i="0" dirty="0" err="1" smtClean="0">
                <a:solidFill>
                  <a:prstClr val="white"/>
                </a:solidFill>
                <a:cs typeface="Arial" charset="0"/>
              </a:rPr>
              <a:t>poder</a:t>
            </a:r>
            <a:r>
              <a:rPr lang="en-US" i="0" dirty="0" smtClean="0">
                <a:solidFill>
                  <a:prstClr val="white"/>
                </a:solidFill>
                <a:cs typeface="Arial" charset="0"/>
              </a:rPr>
              <a:t> de Dios</a:t>
            </a:r>
            <a:endParaRPr lang="es-PR" i="0" dirty="0">
              <a:solidFill>
                <a:prstClr val="white"/>
              </a:solidFill>
              <a:cs typeface="Arial" charset="0"/>
            </a:endParaRPr>
          </a:p>
          <a:p>
            <a:pPr marL="625475" indent="-392113">
              <a:buFontTx/>
              <a:buAutoNum type="arabicPeriod" startAt="30"/>
              <a:tabLst>
                <a:tab pos="1082675" algn="l"/>
              </a:tabLst>
            </a:pPr>
            <a:r>
              <a:rPr lang="en-US" i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El </a:t>
            </a:r>
            <a:r>
              <a:rPr lang="en-US" i="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gozo</a:t>
            </a:r>
            <a:r>
              <a:rPr lang="en-US" i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de </a:t>
            </a:r>
            <a:r>
              <a:rPr lang="en-US" i="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los</a:t>
            </a:r>
            <a:r>
              <a:rPr lang="en-US" i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</a:t>
            </a:r>
            <a:r>
              <a:rPr lang="en-US" i="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redimidos</a:t>
            </a:r>
            <a:endParaRPr lang="es-PR" i="0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pPr marL="625475" indent="-392113">
              <a:buFontTx/>
              <a:buAutoNum type="arabicPeriod" startAt="30"/>
              <a:tabLst>
                <a:tab pos="1082675" algn="l"/>
              </a:tabLst>
            </a:pPr>
            <a:endParaRPr lang="es-PR" i="0" dirty="0">
              <a:solidFill>
                <a:prstClr val="white"/>
              </a:solidFill>
              <a:cs typeface="Arial" charset="0"/>
            </a:endParaRPr>
          </a:p>
          <a:p>
            <a:pPr algn="ctr">
              <a:spcAft>
                <a:spcPts val="600"/>
              </a:spcAft>
            </a:pPr>
            <a:r>
              <a:rPr lang="es-PR" i="0" dirty="0">
                <a:solidFill>
                  <a:prstClr val="white"/>
                </a:solidFill>
                <a:cs typeface="Arial" charset="0"/>
              </a:rPr>
              <a:t>Unidad </a:t>
            </a:r>
            <a:r>
              <a:rPr lang="es-PR" i="0" dirty="0" smtClean="0">
                <a:solidFill>
                  <a:prstClr val="white"/>
                </a:solidFill>
                <a:cs typeface="Arial" charset="0"/>
              </a:rPr>
              <a:t>11: </a:t>
            </a:r>
            <a:r>
              <a:rPr lang="es-PR" i="0" dirty="0">
                <a:solidFill>
                  <a:prstClr val="white"/>
                </a:solidFill>
                <a:cs typeface="Arial" charset="0"/>
              </a:rPr>
              <a:t>El Dios </a:t>
            </a:r>
            <a:r>
              <a:rPr lang="es-PR" i="0" dirty="0" smtClean="0">
                <a:solidFill>
                  <a:prstClr val="white"/>
                </a:solidFill>
                <a:cs typeface="Arial" charset="0"/>
              </a:rPr>
              <a:t>incomparable consuela a su pueblo</a:t>
            </a:r>
            <a:endParaRPr lang="es-PR" i="0" dirty="0">
              <a:solidFill>
                <a:prstClr val="white"/>
              </a:solidFill>
              <a:cs typeface="Arial" charset="0"/>
            </a:endParaRPr>
          </a:p>
          <a:p>
            <a:pPr marL="625475" indent="-392113">
              <a:buFont typeface="+mj-lt"/>
              <a:buAutoNum type="arabicPeriod" startAt="33"/>
              <a:tabLst>
                <a:tab pos="1082675" algn="l"/>
              </a:tabLst>
            </a:pPr>
            <a:r>
              <a:rPr lang="es-PR" i="0" dirty="0" smtClean="0">
                <a:solidFill>
                  <a:prstClr val="white"/>
                </a:solidFill>
                <a:cs typeface="Arial" charset="0"/>
              </a:rPr>
              <a:t>Consolación</a:t>
            </a:r>
            <a:r>
              <a:rPr lang="en-US" i="0" dirty="0" smtClean="0">
                <a:solidFill>
                  <a:prstClr val="white"/>
                </a:solidFill>
                <a:cs typeface="Arial" charset="0"/>
              </a:rPr>
              <a:t> y </a:t>
            </a:r>
            <a:r>
              <a:rPr lang="es-PR" i="0" dirty="0" smtClean="0">
                <a:solidFill>
                  <a:prstClr val="white"/>
                </a:solidFill>
                <a:cs typeface="Arial" charset="0"/>
              </a:rPr>
              <a:t>renovación</a:t>
            </a:r>
          </a:p>
          <a:p>
            <a:pPr marL="625475" indent="-392113">
              <a:buFontTx/>
              <a:buAutoNum type="arabicPeriod" startAt="33"/>
              <a:tabLst>
                <a:tab pos="1082675" algn="l"/>
              </a:tabLst>
            </a:pPr>
            <a:r>
              <a:rPr lang="en-US" i="0" dirty="0" smtClean="0">
                <a:solidFill>
                  <a:prstClr val="white"/>
                </a:solidFill>
                <a:cs typeface="Arial" charset="0"/>
              </a:rPr>
              <a:t>El </a:t>
            </a:r>
            <a:r>
              <a:rPr lang="es-PR" i="0" dirty="0" smtClean="0">
                <a:solidFill>
                  <a:prstClr val="white"/>
                </a:solidFill>
                <a:cs typeface="Arial" charset="0"/>
              </a:rPr>
              <a:t>invencible</a:t>
            </a:r>
            <a:r>
              <a:rPr lang="en-US" i="0" dirty="0" smtClean="0">
                <a:solidFill>
                  <a:prstClr val="white"/>
                </a:solidFill>
                <a:cs typeface="Arial" charset="0"/>
              </a:rPr>
              <a:t> </a:t>
            </a:r>
            <a:r>
              <a:rPr lang="es-PR" i="0" dirty="0" smtClean="0">
                <a:solidFill>
                  <a:prstClr val="white"/>
                </a:solidFill>
                <a:cs typeface="Arial" charset="0"/>
              </a:rPr>
              <a:t>amor</a:t>
            </a:r>
            <a:r>
              <a:rPr lang="en-US" i="0" dirty="0" smtClean="0">
                <a:solidFill>
                  <a:prstClr val="white"/>
                </a:solidFill>
                <a:cs typeface="Arial" charset="0"/>
              </a:rPr>
              <a:t> de Dios</a:t>
            </a:r>
            <a:endParaRPr lang="es-PR" i="0" dirty="0">
              <a:solidFill>
                <a:prstClr val="white"/>
              </a:solidFill>
              <a:cs typeface="Arial" charset="0"/>
            </a:endParaRPr>
          </a:p>
          <a:p>
            <a:pPr marL="625475" indent="-392113">
              <a:buFontTx/>
              <a:buAutoNum type="arabicPeriod" startAt="33"/>
              <a:tabLst>
                <a:tab pos="1082675" algn="l"/>
              </a:tabLst>
            </a:pPr>
            <a:r>
              <a:rPr lang="es-PR" i="0" dirty="0" smtClean="0">
                <a:solidFill>
                  <a:prstClr val="white"/>
                </a:solidFill>
                <a:cs typeface="Arial" charset="0"/>
              </a:rPr>
              <a:t>Restauración y misión</a:t>
            </a:r>
            <a:endParaRPr lang="es-PR" i="0" dirty="0">
              <a:solidFill>
                <a:prstClr val="white"/>
              </a:solidFill>
              <a:cs typeface="Arial" charset="0"/>
            </a:endParaRPr>
          </a:p>
          <a:p>
            <a:pPr marL="625475" indent="-392113">
              <a:buFontTx/>
              <a:buAutoNum type="arabicPeriod" startAt="33"/>
              <a:tabLst>
                <a:tab pos="1082675" algn="l"/>
              </a:tabLst>
            </a:pPr>
            <a:endParaRPr lang="es-PR" i="0" dirty="0" smtClean="0">
              <a:solidFill>
                <a:prstClr val="white"/>
              </a:solidFill>
              <a:cs typeface="Arial" charset="0"/>
            </a:endParaRPr>
          </a:p>
          <a:p>
            <a:pPr algn="ctr">
              <a:spcAft>
                <a:spcPts val="600"/>
              </a:spcAft>
            </a:pPr>
            <a:r>
              <a:rPr lang="es-PR" i="0" dirty="0">
                <a:solidFill>
                  <a:prstClr val="white"/>
                </a:solidFill>
                <a:cs typeface="Arial" charset="0"/>
              </a:rPr>
              <a:t>Unidad </a:t>
            </a:r>
            <a:r>
              <a:rPr lang="es-PR" i="0" dirty="0" smtClean="0">
                <a:solidFill>
                  <a:prstClr val="white"/>
                </a:solidFill>
                <a:cs typeface="Arial" charset="0"/>
              </a:rPr>
              <a:t>12: Las incomparables buenas nuevas </a:t>
            </a:r>
            <a:endParaRPr lang="es-PR" i="0" dirty="0">
              <a:solidFill>
                <a:prstClr val="white"/>
              </a:solidFill>
              <a:cs typeface="Arial" charset="0"/>
            </a:endParaRPr>
          </a:p>
          <a:p>
            <a:pPr marL="625475" indent="-392113">
              <a:buFont typeface="+mj-lt"/>
              <a:buAutoNum type="arabicPeriod" startAt="36"/>
              <a:tabLst>
                <a:tab pos="1082675" algn="l"/>
              </a:tabLst>
            </a:pPr>
            <a:r>
              <a:rPr lang="es-PR" i="0" dirty="0" smtClean="0">
                <a:solidFill>
                  <a:prstClr val="white"/>
                </a:solidFill>
                <a:cs typeface="Arial" charset="0"/>
              </a:rPr>
              <a:t>Buenas nuevas de perdón</a:t>
            </a:r>
            <a:endParaRPr lang="es-PR" i="0" dirty="0">
              <a:solidFill>
                <a:prstClr val="white"/>
              </a:solidFill>
              <a:cs typeface="Arial" charset="0"/>
            </a:endParaRPr>
          </a:p>
          <a:p>
            <a:pPr marL="625475" indent="-392113">
              <a:buFontTx/>
              <a:buAutoNum type="arabicPeriod" startAt="36"/>
              <a:tabLst>
                <a:tab pos="1082675" algn="l"/>
              </a:tabLst>
            </a:pPr>
            <a:r>
              <a:rPr lang="en-US" i="0" dirty="0" smtClean="0">
                <a:solidFill>
                  <a:prstClr val="white"/>
                </a:solidFill>
                <a:cs typeface="Arial" charset="0"/>
              </a:rPr>
              <a:t>La incomparable </a:t>
            </a:r>
            <a:r>
              <a:rPr lang="es-PR" i="0" dirty="0" smtClean="0">
                <a:solidFill>
                  <a:prstClr val="white"/>
                </a:solidFill>
                <a:cs typeface="Arial" charset="0"/>
              </a:rPr>
              <a:t>invitación</a:t>
            </a:r>
          </a:p>
          <a:p>
            <a:pPr marL="625475" indent="-392113">
              <a:buFontTx/>
              <a:buAutoNum type="arabicPeriod" startAt="36"/>
              <a:tabLst>
                <a:tab pos="1082675" algn="l"/>
              </a:tabLst>
            </a:pPr>
            <a:r>
              <a:rPr lang="es-PR" b="1" i="0" dirty="0" smtClean="0">
                <a:solidFill>
                  <a:prstClr val="white"/>
                </a:solidFill>
                <a:cs typeface="Arial" charset="0"/>
              </a:rPr>
              <a:t>La religión verdadera</a:t>
            </a:r>
          </a:p>
          <a:p>
            <a:pPr marL="625475" indent="-392113">
              <a:buFontTx/>
              <a:buAutoNum type="arabicPeriod" startAt="36"/>
              <a:tabLst>
                <a:tab pos="1082675" algn="l"/>
              </a:tabLst>
            </a:pPr>
            <a:r>
              <a:rPr lang="es-PR" i="0" dirty="0" smtClean="0">
                <a:solidFill>
                  <a:prstClr val="white"/>
                </a:solidFill>
                <a:cs typeface="Arial" charset="0"/>
              </a:rPr>
              <a:t>Buenas nuevas de gran gozo</a:t>
            </a:r>
            <a:endParaRPr lang="es-PR" i="0" dirty="0">
              <a:solidFill>
                <a:prstClr val="white"/>
              </a:solidFill>
              <a:cs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6234" y="6248400"/>
            <a:ext cx="3415487" cy="584775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i="0" dirty="0" smtClean="0">
                <a:solidFill>
                  <a:prstClr val="black"/>
                </a:solidFill>
                <a:cs typeface="Arial" charset="0"/>
              </a:rPr>
              <a:t>EL Expositor </a:t>
            </a:r>
            <a:r>
              <a:rPr lang="es-PR" sz="1600" i="0" dirty="0" smtClean="0">
                <a:solidFill>
                  <a:prstClr val="black"/>
                </a:solidFill>
                <a:cs typeface="Arial" charset="0"/>
              </a:rPr>
              <a:t>Bíblico</a:t>
            </a:r>
            <a:r>
              <a:rPr lang="en-US" sz="1600" i="0" dirty="0" smtClean="0">
                <a:solidFill>
                  <a:prstClr val="black"/>
                </a:solidFill>
                <a:cs typeface="Arial" charset="0"/>
              </a:rPr>
              <a:t>: La </a:t>
            </a:r>
            <a:r>
              <a:rPr lang="es-PR" sz="1600" i="0" dirty="0" smtClean="0">
                <a:solidFill>
                  <a:prstClr val="black"/>
                </a:solidFill>
                <a:cs typeface="Arial" charset="0"/>
              </a:rPr>
              <a:t>Biblia Libro </a:t>
            </a:r>
          </a:p>
          <a:p>
            <a:pPr algn="ctr"/>
            <a:r>
              <a:rPr lang="es-PR" sz="1600" i="0" dirty="0" smtClean="0">
                <a:solidFill>
                  <a:prstClr val="black"/>
                </a:solidFill>
                <a:cs typeface="Arial" charset="0"/>
              </a:rPr>
              <a:t>por Libro</a:t>
            </a:r>
            <a:r>
              <a:rPr lang="en-US" sz="1600" i="0" dirty="0" smtClean="0">
                <a:solidFill>
                  <a:prstClr val="black"/>
                </a:solidFill>
                <a:cs typeface="Arial" charset="0"/>
              </a:rPr>
              <a:t>, Vol. 6.</a:t>
            </a:r>
            <a:endParaRPr lang="en-US" sz="1600" i="0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69708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Candara" panose="020E0502030303020204" pitchFamily="34" charset="0"/>
                <a:cs typeface="Calibri" pitchFamily="34" charset="0"/>
              </a:rPr>
              <a:t>La religión verdadera: motivación correcta 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58.1-5</a:t>
            </a:r>
          </a:p>
        </p:txBody>
      </p:sp>
      <p:sp>
        <p:nvSpPr>
          <p:cNvPr id="729091" name="Rectangle 3"/>
          <p:cNvSpPr>
            <a:spLocks noGrp="1" noChangeArrowheads="1"/>
          </p:cNvSpPr>
          <p:nvPr>
            <p:ph idx="1"/>
          </p:nvPr>
        </p:nvSpPr>
        <p:spPr>
          <a:xfrm>
            <a:off x="457199" y="2133600"/>
            <a:ext cx="4876801" cy="4567238"/>
          </a:xfrm>
        </p:spPr>
        <p:txBody>
          <a:bodyPr>
            <a:normAutofit/>
          </a:bodyPr>
          <a:lstStyle/>
          <a:p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58:3a. </a:t>
            </a:r>
            <a:r>
              <a:rPr lang="es-ES" dirty="0" smtClean="0">
                <a:latin typeface="Candara" panose="020E0502030303020204" pitchFamily="34" charset="0"/>
              </a:rPr>
              <a:t>La </a:t>
            </a:r>
            <a:r>
              <a:rPr lang="es-ES" dirty="0">
                <a:latin typeface="Candara" panose="020E0502030303020204" pitchFamily="34" charset="0"/>
              </a:rPr>
              <a:t>preocupación de la gente.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El </a:t>
            </a:r>
            <a:r>
              <a:rPr lang="es-ES" dirty="0">
                <a:latin typeface="Candara" panose="020E0502030303020204" pitchFamily="34" charset="0"/>
              </a:rPr>
              <a:t>pueblo expresó su preocupación en cuanto a las dificultades que experimentaba, ya que supuestamente hacía lo que mandaba la ley. </a:t>
            </a:r>
            <a:endParaRPr lang="es-ES" dirty="0" smtClean="0">
              <a:latin typeface="Candara" panose="020E0502030303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60F9B-4374-4B7A-A3B5-EFB88E8BA75D}" type="slidenum">
              <a:rPr lang="es-PR" altLang="en-US"/>
              <a:pPr/>
              <a:t>20</a:t>
            </a:fld>
            <a:endParaRPr lang="es-PR" alt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05400" y="1810672"/>
            <a:ext cx="4038600" cy="5080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3449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Candara" panose="020E0502030303020204" pitchFamily="34" charset="0"/>
                <a:cs typeface="Calibri" pitchFamily="34" charset="0"/>
              </a:rPr>
              <a:t>La religión verdadera: motivación correcta 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58.1-5</a:t>
            </a:r>
          </a:p>
        </p:txBody>
      </p:sp>
      <p:sp>
        <p:nvSpPr>
          <p:cNvPr id="729091" name="Rectangle 3"/>
          <p:cNvSpPr>
            <a:spLocks noGrp="1" noChangeArrowheads="1"/>
          </p:cNvSpPr>
          <p:nvPr>
            <p:ph idx="1"/>
          </p:nvPr>
        </p:nvSpPr>
        <p:spPr>
          <a:xfrm>
            <a:off x="457199" y="2133600"/>
            <a:ext cx="4876801" cy="4567238"/>
          </a:xfrm>
        </p:spPr>
        <p:txBody>
          <a:bodyPr>
            <a:normAutofit fontScale="92500" lnSpcReduction="20000"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Practicaba </a:t>
            </a:r>
            <a:r>
              <a:rPr lang="es-ES" dirty="0">
                <a:latin typeface="Candara" panose="020E0502030303020204" pitchFamily="34" charset="0"/>
              </a:rPr>
              <a:t>el ayuno y se humillaba, pero temía que Dios no le tomara en cuenta su observancia del ritual.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Es </a:t>
            </a:r>
            <a:r>
              <a:rPr lang="es-ES" dirty="0">
                <a:latin typeface="Candara" panose="020E0502030303020204" pitchFamily="34" charset="0"/>
              </a:rPr>
              <a:t>evidente que pensaban que recibirían las bendiciones con sólo seguir esos rituales de la religión (sin tener una fe genuina en el interior</a:t>
            </a:r>
            <a:r>
              <a:rPr lang="es-ES" dirty="0" smtClean="0">
                <a:latin typeface="Candara" panose="020E0502030303020204" pitchFamily="34" charset="0"/>
              </a:rPr>
              <a:t>).</a:t>
            </a:r>
            <a:endParaRPr lang="es-ES" dirty="0">
              <a:latin typeface="Candara" panose="020E0502030303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60F9B-4374-4B7A-A3B5-EFB88E8BA75D}" type="slidenum">
              <a:rPr lang="es-PR" altLang="en-US"/>
              <a:pPr/>
              <a:t>21</a:t>
            </a:fld>
            <a:endParaRPr lang="es-PR" alt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2812" y="1791949"/>
            <a:ext cx="4035902" cy="507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2353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Candara" panose="020E0502030303020204" pitchFamily="34" charset="0"/>
                <a:cs typeface="Calibri" pitchFamily="34" charset="0"/>
              </a:rPr>
              <a:t>La religión verdadera: motivación correcta 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58.1-5</a:t>
            </a:r>
          </a:p>
        </p:txBody>
      </p:sp>
      <p:sp>
        <p:nvSpPr>
          <p:cNvPr id="729091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2133600"/>
            <a:ext cx="4876801" cy="4567238"/>
          </a:xfrm>
        </p:spPr>
        <p:txBody>
          <a:bodyPr>
            <a:normAutofit fontScale="92500" lnSpcReduction="20000"/>
          </a:bodyPr>
          <a:lstStyle/>
          <a:p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58:3b–5. </a:t>
            </a:r>
            <a:r>
              <a:rPr lang="es-ES" dirty="0">
                <a:latin typeface="Candara" panose="020E0502030303020204" pitchFamily="34" charset="0"/>
              </a:rPr>
              <a:t>Sus ayunos no contribuían en nada a sus frágiles relaciones con otros.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No </a:t>
            </a:r>
            <a:r>
              <a:rPr lang="es-ES" dirty="0">
                <a:latin typeface="Candara" panose="020E0502030303020204" pitchFamily="34" charset="0"/>
              </a:rPr>
              <a:t>se interesaban en las necesidades de los demás, explotaban a sus trabajadores </a:t>
            </a:r>
            <a:r>
              <a:rPr lang="es-ES" dirty="0" smtClean="0">
                <a:latin typeface="Candara" panose="020E0502030303020204" pitchFamily="34" charset="0"/>
              </a:rPr>
              <a:t>(vea 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Deuteronomio 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24:14–15</a:t>
            </a:r>
            <a:r>
              <a:rPr lang="es-ES" dirty="0">
                <a:latin typeface="Candara" panose="020E0502030303020204" pitchFamily="34" charset="0"/>
              </a:rPr>
              <a:t>; 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Santiago 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5:1–6</a:t>
            </a:r>
            <a:r>
              <a:rPr lang="es-ES" dirty="0">
                <a:latin typeface="Candara" panose="020E0502030303020204" pitchFamily="34" charset="0"/>
              </a:rPr>
              <a:t>), peleaban y entraban en contiendas. </a:t>
            </a:r>
            <a:endParaRPr lang="es-ES" dirty="0" smtClean="0">
              <a:latin typeface="Candara" panose="020E0502030303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60F9B-4374-4B7A-A3B5-EFB88E8BA75D}" type="slidenum">
              <a:rPr lang="es-PR" altLang="en-US"/>
              <a:pPr/>
              <a:t>22</a:t>
            </a:fld>
            <a:endParaRPr lang="es-PR" alt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screen">
            <a:lum contrast="1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3000" contras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05400" y="1828800"/>
            <a:ext cx="40386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1416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Candara" panose="020E0502030303020204" pitchFamily="34" charset="0"/>
                <a:cs typeface="Calibri" pitchFamily="34" charset="0"/>
              </a:rPr>
              <a:t>La religión verdadera: motivación correcta 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58.1-5</a:t>
            </a:r>
          </a:p>
        </p:txBody>
      </p:sp>
      <p:sp>
        <p:nvSpPr>
          <p:cNvPr id="729091" name="Rectangle 3"/>
          <p:cNvSpPr>
            <a:spLocks noGrp="1" noChangeArrowheads="1"/>
          </p:cNvSpPr>
          <p:nvPr>
            <p:ph idx="1"/>
          </p:nvPr>
        </p:nvSpPr>
        <p:spPr>
          <a:xfrm>
            <a:off x="457199" y="2133600"/>
            <a:ext cx="4876801" cy="4567238"/>
          </a:xfrm>
        </p:spPr>
        <p:txBody>
          <a:bodyPr>
            <a:normAutofit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Por </a:t>
            </a:r>
            <a:r>
              <a:rPr lang="es-ES" dirty="0">
                <a:latin typeface="Candara" panose="020E0502030303020204" pitchFamily="34" charset="0"/>
              </a:rPr>
              <a:t>ello, sus oraciones no serían escuchadas, porque su tipo de ayuno no era aceptable ante el Señor.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Necesitaban </a:t>
            </a:r>
            <a:r>
              <a:rPr lang="es-ES" dirty="0">
                <a:latin typeface="Candara" panose="020E0502030303020204" pitchFamily="34" charset="0"/>
              </a:rPr>
              <a:t>rendir sus corazones a Jehová y no solamente su cabeza</a:t>
            </a:r>
            <a:r>
              <a:rPr lang="es-ES" dirty="0" smtClean="0">
                <a:latin typeface="Candara" panose="020E0502030303020204" pitchFamily="34" charset="0"/>
              </a:rPr>
              <a:t>.</a:t>
            </a:r>
            <a:endParaRPr lang="es-ES" dirty="0">
              <a:latin typeface="Candara" panose="020E0502030303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60F9B-4374-4B7A-A3B5-EFB88E8BA75D}" type="slidenum">
              <a:rPr lang="es-PR" altLang="en-US"/>
              <a:pPr/>
              <a:t>23</a:t>
            </a:fld>
            <a:endParaRPr lang="es-PR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screen">
            <a:lum contrast="1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3000" contras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05400" y="1828800"/>
            <a:ext cx="40386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9160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dirty="0">
                <a:latin typeface="Candara" panose="020E0502030303020204" pitchFamily="34" charset="0"/>
                <a:cs typeface="Calibri" pitchFamily="34" charset="0"/>
              </a:rPr>
              <a:t>La religión verdadera: relaciones correctas  </a:t>
            </a: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58.6-8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0013D-BD0D-469F-98DE-C8110101F22A}" type="slidenum">
              <a:rPr lang="es-PR" altLang="en-US"/>
              <a:pPr/>
              <a:t>24</a:t>
            </a:fld>
            <a:endParaRPr lang="es-PR" alt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52600"/>
            <a:ext cx="9144000" cy="372322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 bwMode="auto">
          <a:xfrm>
            <a:off x="0" y="5475820"/>
            <a:ext cx="9144000" cy="1382180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dirty="0">
                <a:latin typeface="Candara" panose="020E0502030303020204" pitchFamily="34" charset="0"/>
                <a:cs typeface="Calibri" pitchFamily="34" charset="0"/>
              </a:rPr>
              <a:t>La religión verdadera: relaciones correctas  </a:t>
            </a: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58.6-8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0013D-BD0D-469F-98DE-C8110101F22A}" type="slidenum">
              <a:rPr lang="es-PR" altLang="en-US"/>
              <a:pPr/>
              <a:t>25</a:t>
            </a:fld>
            <a:endParaRPr lang="es-PR" alt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2147372"/>
            <a:ext cx="8562975" cy="4553466"/>
          </a:xfrm>
        </p:spPr>
        <p:txBody>
          <a:bodyPr>
            <a:normAutofit fontScale="85000" lnSpcReduction="10000"/>
          </a:bodyPr>
          <a:lstStyle/>
          <a:p>
            <a:r>
              <a:rPr lang="es-ES" dirty="0">
                <a:latin typeface="Candara" panose="020E0502030303020204" pitchFamily="34" charset="0"/>
              </a:rPr>
              <a:t>“</a:t>
            </a:r>
            <a:r>
              <a:rPr lang="es-ES" i="1" dirty="0">
                <a:latin typeface="Candara" panose="020E0502030303020204" pitchFamily="34" charset="0"/>
              </a:rPr>
              <a:t>¿No es más bien el ayuno que yo escogí, desatar las ligaduras de impiedad, soltar las cargas de opresión, y dejar ir libres a los quebrantados, y que rompáis todo yugo? ¿No es que partas tu pan con el hambriento, y a los pobres errantes albergues en casa; que cuando veas al desnudo, lo cubras, y no te escondas de tu hermano? Entonces nacerá tu luz como el alba, y tu salvación se dejará ver pronto; e irá tu justicia delante de ti, y la gloria de Jehová será tu retaguardia. Entonces invocarás, y te oirá Jehová; clamarás, y dirá él: Heme </a:t>
            </a:r>
            <a:r>
              <a:rPr lang="es-ES" i="1" dirty="0" smtClean="0">
                <a:latin typeface="Candara" panose="020E0502030303020204" pitchFamily="34" charset="0"/>
              </a:rPr>
              <a:t>aquí…</a:t>
            </a:r>
            <a:r>
              <a:rPr lang="es-ES" dirty="0" smtClean="0">
                <a:latin typeface="Candara" panose="020E0502030303020204" pitchFamily="34" charset="0"/>
              </a:rPr>
              <a:t>” </a:t>
            </a:r>
          </a:p>
          <a:p>
            <a:pPr marL="0" indent="0">
              <a:buNone/>
            </a:pP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	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Isaías 58.6–9, RVR60) </a:t>
            </a:r>
          </a:p>
        </p:txBody>
      </p:sp>
    </p:spTree>
    <p:extLst>
      <p:ext uri="{BB962C8B-B14F-4D97-AF65-F5344CB8AC3E}">
        <p14:creationId xmlns:p14="http://schemas.microsoft.com/office/powerpoint/2010/main" val="36452958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dirty="0">
                <a:latin typeface="Candara" panose="020E0502030303020204" pitchFamily="34" charset="0"/>
                <a:cs typeface="Calibri" pitchFamily="34" charset="0"/>
              </a:rPr>
              <a:t>La religión verdadera: relaciones correctas  </a:t>
            </a: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</a:t>
            </a:r>
            <a:r>
              <a:rPr lang="es-PR" sz="36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58.6-8</a:t>
            </a:r>
            <a:endParaRPr lang="es-PR" sz="36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0013D-BD0D-469F-98DE-C8110101F22A}" type="slidenum">
              <a:rPr lang="es-PR" altLang="en-US"/>
              <a:pPr/>
              <a:t>26</a:t>
            </a:fld>
            <a:endParaRPr lang="es-PR" alt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2147372"/>
            <a:ext cx="4876801" cy="4553466"/>
          </a:xfrm>
        </p:spPr>
        <p:txBody>
          <a:bodyPr>
            <a:normAutofit fontScale="85000" lnSpcReduction="20000"/>
          </a:bodyPr>
          <a:lstStyle/>
          <a:p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58:6–7. </a:t>
            </a:r>
            <a:r>
              <a:rPr lang="es-ES" dirty="0">
                <a:latin typeface="Candara" panose="020E0502030303020204" pitchFamily="34" charset="0"/>
              </a:rPr>
              <a:t>El propósito del ayuno era animar a la persona a responder positivamente a las demandas de Dios.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En </a:t>
            </a:r>
            <a:r>
              <a:rPr lang="es-ES" dirty="0">
                <a:latin typeface="Candara" panose="020E0502030303020204" pitchFamily="34" charset="0"/>
              </a:rPr>
              <a:t>el A.T. únicamente se ordenó un ayuno—el día anual de expiación (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Levítico 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16:29, 31</a:t>
            </a:r>
            <a:r>
              <a:rPr lang="es-ES" dirty="0">
                <a:latin typeface="Candara" panose="020E0502030303020204" pitchFamily="34" charset="0"/>
              </a:rPr>
              <a:t>).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Los </a:t>
            </a:r>
            <a:r>
              <a:rPr lang="es-ES" dirty="0">
                <a:latin typeface="Candara" panose="020E0502030303020204" pitchFamily="34" charset="0"/>
              </a:rPr>
              <a:t>días de ayuno fueron instituidos después de la caída de Jerusalén (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Zacarías 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7:3, 5; 8:19</a:t>
            </a:r>
            <a:r>
              <a:rPr lang="es-ES" dirty="0">
                <a:latin typeface="Candara" panose="020E0502030303020204" pitchFamily="34" charset="0"/>
              </a:rPr>
              <a:t>). </a:t>
            </a:r>
            <a:endParaRPr lang="es-ES" dirty="0" smtClean="0">
              <a:latin typeface="Candara" panose="020E0502030303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1822174"/>
            <a:ext cx="3657600" cy="5035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1799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dirty="0">
                <a:latin typeface="Candara" panose="020E0502030303020204" pitchFamily="34" charset="0"/>
                <a:cs typeface="Calibri" pitchFamily="34" charset="0"/>
              </a:rPr>
              <a:t>La religión verdadera: relaciones correctas  </a:t>
            </a: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58.6-8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0013D-BD0D-469F-98DE-C8110101F22A}" type="slidenum">
              <a:rPr lang="es-PR" altLang="en-US"/>
              <a:pPr/>
              <a:t>27</a:t>
            </a:fld>
            <a:endParaRPr lang="es-PR" alt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2147372"/>
            <a:ext cx="4876801" cy="4553466"/>
          </a:xfrm>
        </p:spPr>
        <p:txBody>
          <a:bodyPr>
            <a:normAutofit fontScale="85000" lnSpcReduction="10000"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Irónicamente</a:t>
            </a:r>
            <a:r>
              <a:rPr lang="es-ES" dirty="0">
                <a:latin typeface="Candara" panose="020E0502030303020204" pitchFamily="34" charset="0"/>
              </a:rPr>
              <a:t>, había muchos otros mandamientos específicos que no obedecían.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Así </a:t>
            </a:r>
            <a:r>
              <a:rPr lang="es-ES" dirty="0">
                <a:latin typeface="Candara" panose="020E0502030303020204" pitchFamily="34" charset="0"/>
              </a:rPr>
              <a:t>que el Señor recordó a su pueblo que debía ser justo (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Isaías 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58:6</a:t>
            </a:r>
            <a:r>
              <a:rPr lang="es-ES" dirty="0">
                <a:latin typeface="Candara" panose="020E0502030303020204" pitchFamily="34" charset="0"/>
              </a:rPr>
              <a:t>) y tener sus manos abiertas para ayudar a aquellos que padecían necesidad—el hambriento </a:t>
            </a:r>
            <a:r>
              <a:rPr lang="es-ES" dirty="0" smtClean="0">
                <a:latin typeface="Candara" panose="020E0502030303020204" pitchFamily="34" charset="0"/>
              </a:rPr>
              <a:t>(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v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. 10</a:t>
            </a:r>
            <a:r>
              <a:rPr lang="es-ES" dirty="0">
                <a:latin typeface="Candara" panose="020E0502030303020204" pitchFamily="34" charset="0"/>
              </a:rPr>
              <a:t>), los pobres y el desnudo 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v. 7</a:t>
            </a:r>
            <a:r>
              <a:rPr lang="es-ES" dirty="0">
                <a:latin typeface="Candara" panose="020E0502030303020204" pitchFamily="34" charset="0"/>
              </a:rPr>
              <a:t>). </a:t>
            </a:r>
            <a:endParaRPr lang="es-ES" dirty="0" smtClean="0">
              <a:latin typeface="Candara" panose="020E0502030303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1822174"/>
            <a:ext cx="3657600" cy="5035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6732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dirty="0">
                <a:latin typeface="Candara" panose="020E0502030303020204" pitchFamily="34" charset="0"/>
                <a:cs typeface="Calibri" pitchFamily="34" charset="0"/>
              </a:rPr>
              <a:t>La religión verdadera: relaciones correctas  </a:t>
            </a: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58.6-8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0013D-BD0D-469F-98DE-C8110101F22A}" type="slidenum">
              <a:rPr lang="es-PR" altLang="en-US"/>
              <a:pPr/>
              <a:t>28</a:t>
            </a:fld>
            <a:endParaRPr lang="es-PR" alt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2147372"/>
            <a:ext cx="4876801" cy="4553466"/>
          </a:xfrm>
        </p:spPr>
        <p:txBody>
          <a:bodyPr>
            <a:normAutofit fontScale="85000" lnSpcReduction="10000"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Los </a:t>
            </a:r>
            <a:r>
              <a:rPr lang="es-ES" dirty="0">
                <a:latin typeface="Candara" panose="020E0502030303020204" pitchFamily="34" charset="0"/>
              </a:rPr>
              <a:t>israelitas debían considerarse como miembros de una familia que una vez había sido esclava en Egipto.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Por </a:t>
            </a:r>
            <a:r>
              <a:rPr lang="es-ES" dirty="0">
                <a:latin typeface="Candara" panose="020E0502030303020204" pitchFamily="34" charset="0"/>
              </a:rPr>
              <a:t>tanto, no debían ignorar las necesidades de los demás.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Cuando </a:t>
            </a:r>
            <a:r>
              <a:rPr lang="es-ES" dirty="0">
                <a:latin typeface="Candara" panose="020E0502030303020204" pitchFamily="34" charset="0"/>
              </a:rPr>
              <a:t>alguien compartía algo con un necesitado, servía como un recordatorio de que todo lo que poseía le pertenecía a Dios</a:t>
            </a:r>
            <a:r>
              <a:rPr lang="es-ES" dirty="0" smtClean="0">
                <a:latin typeface="Candara" panose="020E0502030303020204" pitchFamily="34" charset="0"/>
              </a:rPr>
              <a:t>.</a:t>
            </a:r>
            <a:endParaRPr lang="es-ES" dirty="0">
              <a:latin typeface="Candara" panose="020E0502030303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1822174"/>
            <a:ext cx="3657600" cy="5035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1521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dirty="0">
                <a:latin typeface="Candara" panose="020E0502030303020204" pitchFamily="34" charset="0"/>
                <a:cs typeface="Calibri" pitchFamily="34" charset="0"/>
              </a:rPr>
              <a:t>La religión verdadera: relaciones correctas  </a:t>
            </a: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58.6-8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0013D-BD0D-469F-98DE-C8110101F22A}" type="slidenum">
              <a:rPr lang="es-PR" altLang="en-US"/>
              <a:pPr/>
              <a:t>29</a:t>
            </a:fld>
            <a:endParaRPr lang="es-PR" alt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2147372"/>
            <a:ext cx="4876801" cy="4553466"/>
          </a:xfrm>
        </p:spPr>
        <p:txBody>
          <a:bodyPr>
            <a:normAutofit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Es </a:t>
            </a:r>
            <a:r>
              <a:rPr lang="es-ES" dirty="0">
                <a:latin typeface="Candara" panose="020E0502030303020204" pitchFamily="34" charset="0"/>
              </a:rPr>
              <a:t>digna de mención la paráfrasis de los 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versículos 5–8</a:t>
            </a:r>
            <a:r>
              <a:rPr lang="es-ES" dirty="0">
                <a:latin typeface="Candara" panose="020E0502030303020204" pitchFamily="34" charset="0"/>
              </a:rPr>
              <a:t>, tomada del Salterio Escocés</a:t>
            </a:r>
            <a:r>
              <a:rPr lang="es-ES" dirty="0" smtClean="0">
                <a:latin typeface="Candara" panose="020E0502030303020204" pitchFamily="34" charset="0"/>
              </a:rPr>
              <a:t>:</a:t>
            </a:r>
            <a:endParaRPr lang="es-ES" dirty="0">
              <a:latin typeface="Candara" panose="020E0502030303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1822174"/>
            <a:ext cx="3657600" cy="5035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1606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865091"/>
          </a:xfrm>
          <a:prstGeom prst="rect">
            <a:avLst/>
          </a:prstGeom>
        </p:spPr>
      </p:pic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36311" y="0"/>
            <a:ext cx="3649663" cy="838200"/>
          </a:xfrm>
        </p:spPr>
        <p:txBody>
          <a:bodyPr/>
          <a:lstStyle/>
          <a:p>
            <a:pPr eaLnBrk="1" hangingPunct="1"/>
            <a:r>
              <a:rPr lang="es-PR" noProof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Contexto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505200" y="76200"/>
            <a:ext cx="5441951" cy="685800"/>
          </a:xfrm>
        </p:spPr>
        <p:txBody>
          <a:bodyPr/>
          <a:lstStyle/>
          <a:p>
            <a:r>
              <a:rPr lang="es-E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Isaías </a:t>
            </a:r>
            <a:r>
              <a:rPr lang="es-E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56 a 59</a:t>
            </a:r>
            <a:endParaRPr lang="es-PR" sz="3600" noProof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36311" y="2629491"/>
            <a:ext cx="3649663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Texto básico</a:t>
            </a:r>
            <a:endParaRPr lang="es-PR" i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3581400" y="2767475"/>
            <a:ext cx="5441951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400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cs typeface="Calibri" pitchFamily="34" charset="0"/>
              </a:rPr>
              <a:t>Isaías 58.1-14</a:t>
            </a:r>
          </a:p>
        </p:txBody>
      </p:sp>
    </p:spTree>
    <p:extLst>
      <p:ext uri="{BB962C8B-B14F-4D97-AF65-F5344CB8AC3E}">
        <p14:creationId xmlns:p14="http://schemas.microsoft.com/office/powerpoint/2010/main" val="1094663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dirty="0">
                <a:latin typeface="Candara" panose="020E0502030303020204" pitchFamily="34" charset="0"/>
                <a:cs typeface="Calibri" pitchFamily="34" charset="0"/>
              </a:rPr>
              <a:t>La religión verdadera: relaciones correctas  </a:t>
            </a: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58.6-9b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0013D-BD0D-469F-98DE-C8110101F22A}" type="slidenum">
              <a:rPr lang="es-PR" altLang="en-US"/>
              <a:pPr/>
              <a:t>30</a:t>
            </a:fld>
            <a:endParaRPr lang="es-PR" alt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2147372"/>
            <a:ext cx="8534401" cy="4553466"/>
          </a:xfrm>
        </p:spPr>
        <p:txBody>
          <a:bodyPr>
            <a:normAutofit fontScale="92500" lnSpcReduction="20000"/>
          </a:bodyPr>
          <a:lstStyle/>
          <a:p>
            <a:r>
              <a:rPr lang="es-ES" i="1" dirty="0">
                <a:latin typeface="Candara" panose="020E0502030303020204" pitchFamily="34" charset="0"/>
              </a:rPr>
              <a:t>«Al que siente dura carga de </a:t>
            </a:r>
            <a:r>
              <a:rPr lang="es-ES" i="1" dirty="0" smtClean="0">
                <a:latin typeface="Candara" panose="020E0502030303020204" pitchFamily="34" charset="0"/>
              </a:rPr>
              <a:t>opresión impártele </a:t>
            </a:r>
            <a:r>
              <a:rPr lang="es-ES" i="1" dirty="0">
                <a:latin typeface="Candara" panose="020E0502030303020204" pitchFamily="34" charset="0"/>
              </a:rPr>
              <a:t>tú tierna </a:t>
            </a:r>
            <a:r>
              <a:rPr lang="es-ES" i="1" dirty="0" smtClean="0">
                <a:latin typeface="Candara" panose="020E0502030303020204" pitchFamily="34" charset="0"/>
              </a:rPr>
              <a:t>compasión; Y </a:t>
            </a:r>
            <a:r>
              <a:rPr lang="es-ES" i="1" dirty="0">
                <a:latin typeface="Candara" panose="020E0502030303020204" pitchFamily="34" charset="0"/>
              </a:rPr>
              <a:t>el pobre sin hogar ni </a:t>
            </a:r>
            <a:r>
              <a:rPr lang="es-ES" i="1" dirty="0" smtClean="0">
                <a:latin typeface="Candara" panose="020E0502030303020204" pitchFamily="34" charset="0"/>
              </a:rPr>
              <a:t>atención reciba </a:t>
            </a:r>
            <a:r>
              <a:rPr lang="es-ES" i="1" dirty="0">
                <a:latin typeface="Candara" panose="020E0502030303020204" pitchFamily="34" charset="0"/>
              </a:rPr>
              <a:t>tu cálida </a:t>
            </a:r>
            <a:r>
              <a:rPr lang="es-ES" i="1" dirty="0" smtClean="0">
                <a:latin typeface="Candara" panose="020E0502030303020204" pitchFamily="34" charset="0"/>
              </a:rPr>
              <a:t>protección. Ve</a:t>
            </a:r>
            <a:r>
              <a:rPr lang="es-ES" i="1" dirty="0">
                <a:latin typeface="Candara" panose="020E0502030303020204" pitchFamily="34" charset="0"/>
              </a:rPr>
              <a:t>, y al huérfano con tu </a:t>
            </a:r>
            <a:r>
              <a:rPr lang="es-ES" i="1" dirty="0" smtClean="0">
                <a:latin typeface="Candara" panose="020E0502030303020204" pitchFamily="34" charset="0"/>
              </a:rPr>
              <a:t>abundancia de </a:t>
            </a:r>
            <a:r>
              <a:rPr lang="es-ES" i="1" dirty="0">
                <a:latin typeface="Candara" panose="020E0502030303020204" pitchFamily="34" charset="0"/>
              </a:rPr>
              <a:t>amor y bendición </a:t>
            </a:r>
            <a:r>
              <a:rPr lang="es-ES" i="1" dirty="0" smtClean="0">
                <a:latin typeface="Candara" panose="020E0502030303020204" pitchFamily="34" charset="0"/>
              </a:rPr>
              <a:t>sacia; Invita </a:t>
            </a:r>
            <a:r>
              <a:rPr lang="es-ES" i="1" dirty="0">
                <a:latin typeface="Candara" panose="020E0502030303020204" pitchFamily="34" charset="0"/>
              </a:rPr>
              <a:t>al mendigo a tu </a:t>
            </a:r>
            <a:r>
              <a:rPr lang="es-ES" i="1" dirty="0" smtClean="0">
                <a:latin typeface="Candara" panose="020E0502030303020204" pitchFamily="34" charset="0"/>
              </a:rPr>
              <a:t>puerta y </a:t>
            </a:r>
            <a:r>
              <a:rPr lang="es-ES" i="1" dirty="0">
                <a:latin typeface="Candara" panose="020E0502030303020204" pitchFamily="34" charset="0"/>
              </a:rPr>
              <a:t>dale descanso en tu </a:t>
            </a:r>
            <a:r>
              <a:rPr lang="es-ES" i="1" dirty="0" smtClean="0">
                <a:latin typeface="Candara" panose="020E0502030303020204" pitchFamily="34" charset="0"/>
              </a:rPr>
              <a:t>casa. Y </a:t>
            </a:r>
            <a:r>
              <a:rPr lang="es-ES" i="1" dirty="0">
                <a:latin typeface="Candara" panose="020E0502030303020204" pitchFamily="34" charset="0"/>
              </a:rPr>
              <a:t>a aquel que se consume de </a:t>
            </a:r>
            <a:r>
              <a:rPr lang="es-ES" i="1" dirty="0" smtClean="0">
                <a:latin typeface="Candara" panose="020E0502030303020204" pitchFamily="34" charset="0"/>
              </a:rPr>
              <a:t>frío, entrégale </a:t>
            </a:r>
            <a:r>
              <a:rPr lang="es-ES" i="1" dirty="0">
                <a:latin typeface="Candara" panose="020E0502030303020204" pitchFamily="34" charset="0"/>
              </a:rPr>
              <a:t>calor y </a:t>
            </a:r>
            <a:r>
              <a:rPr lang="es-ES" i="1" dirty="0" smtClean="0">
                <a:latin typeface="Candara" panose="020E0502030303020204" pitchFamily="34" charset="0"/>
              </a:rPr>
              <a:t>vestido; Sea </a:t>
            </a:r>
            <a:r>
              <a:rPr lang="es-ES" i="1" dirty="0">
                <a:latin typeface="Candara" panose="020E0502030303020204" pitchFamily="34" charset="0"/>
              </a:rPr>
              <a:t>tu tarea dichosa y </a:t>
            </a:r>
            <a:r>
              <a:rPr lang="es-ES" i="1" dirty="0" smtClean="0">
                <a:latin typeface="Candara" panose="020E0502030303020204" pitchFamily="34" charset="0"/>
              </a:rPr>
              <a:t>feliz hacer </a:t>
            </a:r>
            <a:r>
              <a:rPr lang="es-ES" i="1" dirty="0">
                <a:latin typeface="Candara" panose="020E0502030303020204" pitchFamily="34" charset="0"/>
              </a:rPr>
              <a:t>al doliente sonreír</a:t>
            </a:r>
            <a:r>
              <a:rPr lang="es-ES" i="1" dirty="0" smtClean="0">
                <a:latin typeface="Candara" panose="020E0502030303020204" pitchFamily="34" charset="0"/>
              </a:rPr>
              <a:t>. Entonces </a:t>
            </a:r>
            <a:r>
              <a:rPr lang="es-ES" i="1" dirty="0">
                <a:latin typeface="Candara" panose="020E0502030303020204" pitchFamily="34" charset="0"/>
              </a:rPr>
              <a:t>será tu </a:t>
            </a:r>
            <a:r>
              <a:rPr lang="es-ES" i="1" dirty="0" smtClean="0">
                <a:latin typeface="Candara" panose="020E0502030303020204" pitchFamily="34" charset="0"/>
              </a:rPr>
              <a:t>vida como </a:t>
            </a:r>
            <a:r>
              <a:rPr lang="es-ES" i="1" dirty="0">
                <a:latin typeface="Candara" panose="020E0502030303020204" pitchFamily="34" charset="0"/>
              </a:rPr>
              <a:t>el alba, </a:t>
            </a:r>
            <a:r>
              <a:rPr lang="es-ES" i="1" dirty="0" smtClean="0">
                <a:latin typeface="Candara" panose="020E0502030303020204" pitchFamily="34" charset="0"/>
              </a:rPr>
              <a:t>despejada, Llena </a:t>
            </a:r>
            <a:r>
              <a:rPr lang="es-ES" i="1" dirty="0">
                <a:latin typeface="Candara" panose="020E0502030303020204" pitchFamily="34" charset="0"/>
              </a:rPr>
              <a:t>de paz, y de </a:t>
            </a:r>
            <a:r>
              <a:rPr lang="es-ES" i="1" dirty="0" smtClean="0">
                <a:latin typeface="Candara" panose="020E0502030303020204" pitchFamily="34" charset="0"/>
              </a:rPr>
              <a:t>gozos, resplandeciendo </a:t>
            </a:r>
            <a:r>
              <a:rPr lang="es-ES" i="1" dirty="0">
                <a:latin typeface="Candara" panose="020E0502030303020204" pitchFamily="34" charset="0"/>
              </a:rPr>
              <a:t>en tus </a:t>
            </a:r>
            <a:r>
              <a:rPr lang="es-ES" i="1" dirty="0" smtClean="0">
                <a:latin typeface="Candara" panose="020E0502030303020204" pitchFamily="34" charset="0"/>
              </a:rPr>
              <a:t>pasos la </a:t>
            </a:r>
            <a:r>
              <a:rPr lang="es-ES" i="1" dirty="0">
                <a:latin typeface="Candara" panose="020E0502030303020204" pitchFamily="34" charset="0"/>
              </a:rPr>
              <a:t>gloria de nuestro Dios</a:t>
            </a:r>
            <a:r>
              <a:rPr lang="es-ES" i="1" dirty="0" smtClean="0">
                <a:latin typeface="Candara" panose="020E0502030303020204" pitchFamily="34" charset="0"/>
              </a:rPr>
              <a:t>».</a:t>
            </a:r>
            <a:endParaRPr lang="en-US" i="1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32288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dirty="0">
                <a:latin typeface="Candara" panose="020E0502030303020204" pitchFamily="34" charset="0"/>
                <a:cs typeface="Calibri" pitchFamily="34" charset="0"/>
              </a:rPr>
              <a:t>La religión verdadera: resultados </a:t>
            </a:r>
            <a:r>
              <a:rPr lang="es-ES" sz="4000" dirty="0" smtClean="0">
                <a:latin typeface="Candara" panose="020E0502030303020204" pitchFamily="34" charset="0"/>
                <a:cs typeface="Calibri" pitchFamily="34" charset="0"/>
              </a:rPr>
              <a:t>correctos  </a:t>
            </a:r>
            <a:r>
              <a:rPr lang="es-PR" sz="36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58.9-12</a:t>
            </a:r>
            <a:endParaRPr lang="es-PR" sz="36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96DA0-BA98-4654-8372-F7E0471A2D36}" type="slidenum">
              <a:rPr lang="es-PR" altLang="en-US"/>
              <a:pPr/>
              <a:t>31</a:t>
            </a:fld>
            <a:endParaRPr lang="es-PR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3007"/>
          <a:stretch/>
        </p:blipFill>
        <p:spPr>
          <a:xfrm>
            <a:off x="0" y="1707292"/>
            <a:ext cx="9144000" cy="5150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8509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dirty="0">
                <a:latin typeface="Candara" panose="020E0502030303020204" pitchFamily="34" charset="0"/>
                <a:cs typeface="Calibri" pitchFamily="34" charset="0"/>
              </a:rPr>
              <a:t>La religión verdadera: resultados correctos  </a:t>
            </a: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</a:t>
            </a:r>
            <a:r>
              <a:rPr lang="es-PR" sz="36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58.9-12</a:t>
            </a:r>
            <a:endParaRPr lang="es-PR" sz="36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79769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2017712"/>
            <a:ext cx="8726488" cy="4611687"/>
          </a:xfrm>
        </p:spPr>
        <p:txBody>
          <a:bodyPr>
            <a:normAutofit fontScale="92500" lnSpcReduction="10000"/>
          </a:bodyPr>
          <a:lstStyle/>
          <a:p>
            <a:r>
              <a:rPr lang="es-ES" sz="2800" dirty="0" smtClean="0">
                <a:latin typeface="Candara" panose="020E0502030303020204" pitchFamily="34" charset="0"/>
              </a:rPr>
              <a:t>“</a:t>
            </a:r>
            <a:r>
              <a:rPr lang="es-ES" sz="2800" i="1" dirty="0" smtClean="0">
                <a:latin typeface="Candara" panose="020E0502030303020204" pitchFamily="34" charset="0"/>
              </a:rPr>
              <a:t>…Si </a:t>
            </a:r>
            <a:r>
              <a:rPr lang="es-ES" sz="2800" i="1" dirty="0">
                <a:latin typeface="Candara" panose="020E0502030303020204" pitchFamily="34" charset="0"/>
              </a:rPr>
              <a:t>quitares de en medio de ti el yugo, el dedo amenazador, y el hablar vanidad; y si dieres tu pan al hambriento, y saciares al alma afligida, en las tinieblas nacerá tu luz, y tu oscuridad será como el mediodía. Jehová te pastoreará siempre, y en las sequías saciará tu alma, y dará vigor a tus huesos; y serás como huerto de riego, y como manantial de aguas, cuyas aguas nunca faltan. Y los tuyos edificarán las ruinas antiguas; los cimientos de generación y generación levantarás, y serás llamado reparador de portillos, restaurador de calzadas para habitar.</a:t>
            </a:r>
            <a:r>
              <a:rPr lang="es-ES" sz="2800" dirty="0">
                <a:latin typeface="Candara" panose="020E0502030303020204" pitchFamily="34" charset="0"/>
              </a:rPr>
              <a:t>” </a:t>
            </a:r>
            <a:endParaRPr lang="es-ES" sz="2800" dirty="0" smtClean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es-ES" sz="2800" dirty="0">
                <a:solidFill>
                  <a:srgbClr val="FF0000"/>
                </a:solidFill>
                <a:latin typeface="Candara" panose="020E0502030303020204" pitchFamily="34" charset="0"/>
              </a:rPr>
              <a:t>	</a:t>
            </a:r>
            <a:r>
              <a:rPr lang="es-ES" sz="28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(</a:t>
            </a:r>
            <a:r>
              <a:rPr lang="es-ES" sz="2800" dirty="0">
                <a:solidFill>
                  <a:srgbClr val="FF0000"/>
                </a:solidFill>
                <a:latin typeface="Candara" panose="020E0502030303020204" pitchFamily="34" charset="0"/>
              </a:rPr>
              <a:t>Isaías 58.9–12, RVR60) </a:t>
            </a:r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96DA0-BA98-4654-8372-F7E0471A2D36}" type="slidenum">
              <a:rPr lang="es-PR" altLang="en-US"/>
              <a:pPr/>
              <a:t>32</a:t>
            </a:fld>
            <a:endParaRPr lang="es-PR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dirty="0">
                <a:latin typeface="Candara" panose="020E0502030303020204" pitchFamily="34" charset="0"/>
                <a:cs typeface="Calibri" pitchFamily="34" charset="0"/>
              </a:rPr>
              <a:t>La religión verdadera: resultados correctos  </a:t>
            </a: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</a:t>
            </a:r>
            <a:r>
              <a:rPr lang="es-PR" sz="36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58.9-12</a:t>
            </a:r>
            <a:endParaRPr lang="es-PR" sz="36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797699" name="Rectangle 3"/>
          <p:cNvSpPr>
            <a:spLocks noGrp="1" noChangeArrowheads="1"/>
          </p:cNvSpPr>
          <p:nvPr>
            <p:ph idx="1"/>
          </p:nvPr>
        </p:nvSpPr>
        <p:spPr>
          <a:xfrm>
            <a:off x="76200" y="2017712"/>
            <a:ext cx="4800600" cy="4683126"/>
          </a:xfrm>
        </p:spPr>
        <p:txBody>
          <a:bodyPr>
            <a:normAutofit fontScale="77500" lnSpcReduction="20000"/>
          </a:bodyPr>
          <a:lstStyle/>
          <a:p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58:8–12. </a:t>
            </a:r>
            <a:r>
              <a:rPr lang="es-ES" dirty="0">
                <a:latin typeface="Candara" panose="020E0502030303020204" pitchFamily="34" charset="0"/>
              </a:rPr>
              <a:t>Si las personas se dedicaban a cultivar una justicia interna (demostrada con hechos externos de justicia y misericordia, 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vv. 6–7</a:t>
            </a:r>
            <a:r>
              <a:rPr lang="es-ES" dirty="0">
                <a:latin typeface="Candara" panose="020E0502030303020204" pitchFamily="34" charset="0"/>
              </a:rPr>
              <a:t>), entonces … Jehová los bendeciría </a:t>
            </a:r>
            <a:r>
              <a:rPr lang="es-ES" dirty="0" smtClean="0">
                <a:latin typeface="Candara" panose="020E0502030303020204" pitchFamily="34" charset="0"/>
              </a:rPr>
              <a:t>(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Deuteronomio 28:1–14</a:t>
            </a:r>
            <a:r>
              <a:rPr lang="es-ES" dirty="0">
                <a:latin typeface="Candara" panose="020E0502030303020204" pitchFamily="34" charset="0"/>
              </a:rPr>
              <a:t>) con luz (con frecuencia se utiliza para representar bendición</a:t>
            </a:r>
            <a:r>
              <a:rPr lang="es-ES" dirty="0" smtClean="0">
                <a:latin typeface="Candara" panose="020E0502030303020204" pitchFamily="34" charset="0"/>
              </a:rPr>
              <a:t>; 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Isaías 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58:10</a:t>
            </a:r>
            <a:r>
              <a:rPr lang="es-ES" dirty="0">
                <a:latin typeface="Candara" panose="020E0502030303020204" pitchFamily="34" charset="0"/>
              </a:rPr>
              <a:t>), </a:t>
            </a:r>
            <a:r>
              <a:rPr lang="es-ES" dirty="0" smtClean="0">
                <a:latin typeface="Candara" panose="020E0502030303020204" pitchFamily="34" charset="0"/>
              </a:rPr>
              <a:t>sanidad, restauración espiritual, </a:t>
            </a:r>
            <a:r>
              <a:rPr lang="es-ES" dirty="0">
                <a:latin typeface="Candara" panose="020E0502030303020204" pitchFamily="34" charset="0"/>
              </a:rPr>
              <a:t>justicia (altos estándares morales), protección del peligro y respuesta a sus oraciones 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vv. 8–9a</a:t>
            </a:r>
            <a:r>
              <a:rPr lang="es-ES" dirty="0">
                <a:latin typeface="Candara" panose="020E0502030303020204" pitchFamily="34" charset="0"/>
              </a:rPr>
              <a:t>). </a:t>
            </a:r>
            <a:endParaRPr lang="es-ES" dirty="0" smtClean="0">
              <a:latin typeface="Candara" panose="020E0502030303020204" pitchFamily="34" charset="0"/>
            </a:endParaRPr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96DA0-BA98-4654-8372-F7E0471A2D36}" type="slidenum">
              <a:rPr lang="es-PR" altLang="en-US"/>
              <a:pPr/>
              <a:t>33</a:t>
            </a:fld>
            <a:endParaRPr lang="es-PR" alt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50496" r="1710"/>
          <a:stretch/>
        </p:blipFill>
        <p:spPr>
          <a:xfrm>
            <a:off x="4876800" y="1845512"/>
            <a:ext cx="4261022" cy="5027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8323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Candara" panose="020E0502030303020204" pitchFamily="34" charset="0"/>
                <a:cs typeface="Calibri" pitchFamily="34" charset="0"/>
              </a:rPr>
              <a:t>La relación verdadera: práctica y </a:t>
            </a:r>
            <a:r>
              <a:rPr lang="es-ES" dirty="0" smtClean="0">
                <a:latin typeface="Candara" panose="020E0502030303020204" pitchFamily="34" charset="0"/>
                <a:cs typeface="Calibri" pitchFamily="34" charset="0"/>
              </a:rPr>
              <a:t>herencia  </a:t>
            </a:r>
            <a:r>
              <a:rPr lang="es-PR" sz="40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58.13-14</a:t>
            </a:r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96DA0-BA98-4654-8372-F7E0471A2D36}" type="slidenum">
              <a:rPr lang="es-PR" altLang="en-US"/>
              <a:pPr/>
              <a:t>34</a:t>
            </a:fld>
            <a:endParaRPr lang="es-PR" alt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52600"/>
            <a:ext cx="91440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2343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Candara" panose="020E0502030303020204" pitchFamily="34" charset="0"/>
                <a:cs typeface="Calibri" pitchFamily="34" charset="0"/>
              </a:rPr>
              <a:t>La relación verdadera: práctica y herencia 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58.13-14</a:t>
            </a:r>
          </a:p>
        </p:txBody>
      </p:sp>
      <p:sp>
        <p:nvSpPr>
          <p:cNvPr id="79769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2017712"/>
            <a:ext cx="8726488" cy="4535487"/>
          </a:xfrm>
        </p:spPr>
        <p:txBody>
          <a:bodyPr>
            <a:normAutofit/>
          </a:bodyPr>
          <a:lstStyle/>
          <a:p>
            <a:r>
              <a:rPr lang="es-ES" sz="2800" dirty="0">
                <a:latin typeface="Candara" panose="020E0502030303020204" pitchFamily="34" charset="0"/>
              </a:rPr>
              <a:t>“</a:t>
            </a:r>
            <a:r>
              <a:rPr lang="es-ES" sz="2800" i="1" dirty="0">
                <a:latin typeface="Candara" panose="020E0502030303020204" pitchFamily="34" charset="0"/>
              </a:rPr>
              <a:t>Si retrajeres del día de reposo tu pie, de hacer tu voluntad en mi día santo, y lo llamares delicia, santo, glorioso de Jehová; y lo venerares, no andando en tus propios caminos, ni buscando tu voluntad, ni hablando tus propias palabras</a:t>
            </a:r>
            <a:r>
              <a:rPr lang="es-ES" sz="2800" i="1" dirty="0" smtClean="0">
                <a:latin typeface="Candara" panose="020E0502030303020204" pitchFamily="34" charset="0"/>
              </a:rPr>
              <a:t>, entonces </a:t>
            </a:r>
            <a:r>
              <a:rPr lang="es-ES" sz="2800" i="1" dirty="0">
                <a:latin typeface="Candara" panose="020E0502030303020204" pitchFamily="34" charset="0"/>
              </a:rPr>
              <a:t>te deleitarás en Jehová; y yo te haré subir sobre las alturas de la tierra, y te daré a comer la heredad de Jacob tu padre; porque la boca de Jehová lo ha hablado.</a:t>
            </a:r>
            <a:r>
              <a:rPr lang="es-ES" sz="2800" dirty="0">
                <a:latin typeface="Candara" panose="020E0502030303020204" pitchFamily="34" charset="0"/>
              </a:rPr>
              <a:t>” </a:t>
            </a:r>
            <a:endParaRPr lang="es-ES" sz="2800" dirty="0" smtClean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es-ES" sz="2800" dirty="0">
                <a:latin typeface="Candara" panose="020E0502030303020204" pitchFamily="34" charset="0"/>
              </a:rPr>
              <a:t>	</a:t>
            </a:r>
            <a:r>
              <a:rPr lang="es-ES" sz="28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(</a:t>
            </a:r>
            <a:r>
              <a:rPr lang="es-ES" sz="2800" dirty="0">
                <a:solidFill>
                  <a:srgbClr val="FF0000"/>
                </a:solidFill>
                <a:latin typeface="Candara" panose="020E0502030303020204" pitchFamily="34" charset="0"/>
              </a:rPr>
              <a:t>Isaías 58.13–14, RVR60) </a:t>
            </a:r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96DA0-BA98-4654-8372-F7E0471A2D36}" type="slidenum">
              <a:rPr lang="es-PR" altLang="en-US"/>
              <a:pPr/>
              <a:t>35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17743271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Candara" panose="020E0502030303020204" pitchFamily="34" charset="0"/>
                <a:cs typeface="Calibri" pitchFamily="34" charset="0"/>
              </a:rPr>
              <a:t>La relación verdadera: práctica y herencia 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58.13-14</a:t>
            </a:r>
          </a:p>
        </p:txBody>
      </p:sp>
      <p:sp>
        <p:nvSpPr>
          <p:cNvPr id="79769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2017712"/>
            <a:ext cx="5105400" cy="4683126"/>
          </a:xfrm>
        </p:spPr>
        <p:txBody>
          <a:bodyPr>
            <a:normAutofit fontScale="85000" lnSpcReduction="10000"/>
          </a:bodyPr>
          <a:lstStyle/>
          <a:p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58:13–14. </a:t>
            </a:r>
            <a:r>
              <a:rPr lang="es-ES" dirty="0">
                <a:latin typeface="Candara" panose="020E0502030303020204" pitchFamily="34" charset="0"/>
              </a:rPr>
              <a:t>Guardar el día de reposo era como un barómetro para medir la fidelidad al pacto </a:t>
            </a:r>
            <a:r>
              <a:rPr lang="es-ES" dirty="0" smtClean="0">
                <a:latin typeface="Candara" panose="020E0502030303020204" pitchFamily="34" charset="0"/>
              </a:rPr>
              <a:t>mosaico. </a:t>
            </a:r>
          </a:p>
          <a:p>
            <a:r>
              <a:rPr lang="es-ES" dirty="0" smtClean="0">
                <a:latin typeface="Candara" panose="020E0502030303020204" pitchFamily="34" charset="0"/>
              </a:rPr>
              <a:t>Al </a:t>
            </a:r>
            <a:r>
              <a:rPr lang="es-ES" dirty="0">
                <a:latin typeface="Candara" panose="020E0502030303020204" pitchFamily="34" charset="0"/>
              </a:rPr>
              <a:t>seguir las normas de ese día, una persona reconocía la importancia de adorar a Dios y demostraba su dependencia de él, confiando que sus bendiciones materiales serían suplidas por él aunque dejara de trabajar ese día. </a:t>
            </a:r>
            <a:endParaRPr lang="es-ES" dirty="0" smtClean="0">
              <a:latin typeface="Candara" panose="020E0502030303020204" pitchFamily="34" charset="0"/>
            </a:endParaRPr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96DA0-BA98-4654-8372-F7E0471A2D36}" type="slidenum">
              <a:rPr lang="es-PR" altLang="en-US"/>
              <a:pPr/>
              <a:t>36</a:t>
            </a:fld>
            <a:endParaRPr lang="es-PR" alt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1509"/>
          <a:stretch/>
        </p:blipFill>
        <p:spPr>
          <a:xfrm>
            <a:off x="5342021" y="1792161"/>
            <a:ext cx="3801979" cy="5093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6993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Candara" panose="020E0502030303020204" pitchFamily="34" charset="0"/>
                <a:cs typeface="Calibri" pitchFamily="34" charset="0"/>
              </a:rPr>
              <a:t>La relación verdadera: práctica y herencia  </a:t>
            </a:r>
            <a:r>
              <a:rPr lang="es-PR" sz="40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58.13-14</a:t>
            </a:r>
          </a:p>
        </p:txBody>
      </p:sp>
      <p:sp>
        <p:nvSpPr>
          <p:cNvPr id="79769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2017712"/>
            <a:ext cx="4876800" cy="4535487"/>
          </a:xfrm>
        </p:spPr>
        <p:txBody>
          <a:bodyPr>
            <a:normAutofit fontScale="85000" lnSpcReduction="10000"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El </a:t>
            </a:r>
            <a:r>
              <a:rPr lang="es-ES" dirty="0">
                <a:latin typeface="Candara" panose="020E0502030303020204" pitchFamily="34" charset="0"/>
              </a:rPr>
              <a:t>poner a Dios en primer lugar y no buscar lo que uno deseaba, no solamente le traería salvación espiritual (subir sobre las alturas), sino que también experimentaría gozo y prosperidad (te daré a comer la heredad). </a:t>
            </a:r>
            <a:endParaRPr lang="es-ES" dirty="0" smtClean="0">
              <a:latin typeface="Candara" panose="020E0502030303020204" pitchFamily="34" charset="0"/>
            </a:endParaRPr>
          </a:p>
          <a:p>
            <a:r>
              <a:rPr lang="es-ES" dirty="0" smtClean="0">
                <a:latin typeface="Candara" panose="020E0502030303020204" pitchFamily="34" charset="0"/>
              </a:rPr>
              <a:t>Todo </a:t>
            </a:r>
            <a:r>
              <a:rPr lang="es-ES" dirty="0">
                <a:latin typeface="Candara" panose="020E0502030303020204" pitchFamily="34" charset="0"/>
              </a:rPr>
              <a:t>esto sucedería con certeza pues Jehová había hablado </a:t>
            </a:r>
            <a:r>
              <a:rPr lang="es-ES" dirty="0" smtClean="0">
                <a:latin typeface="Candara" panose="020E0502030303020204" pitchFamily="34" charset="0"/>
              </a:rPr>
              <a:t>(vea 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1:20; 40:5</a:t>
            </a:r>
            <a:r>
              <a:rPr lang="es-ES" dirty="0" smtClean="0">
                <a:latin typeface="Candara" panose="020E0502030303020204" pitchFamily="34" charset="0"/>
              </a:rPr>
              <a:t>)</a:t>
            </a:r>
            <a:endParaRPr lang="es-ES" dirty="0">
              <a:latin typeface="Candara" panose="020E0502030303020204" pitchFamily="34" charset="0"/>
            </a:endParaRPr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96DA0-BA98-4654-8372-F7E0471A2D36}" type="slidenum">
              <a:rPr lang="es-PR" altLang="en-US"/>
              <a:pPr/>
              <a:t>37</a:t>
            </a:fld>
            <a:endParaRPr lang="es-PR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1509"/>
          <a:stretch/>
        </p:blipFill>
        <p:spPr>
          <a:xfrm>
            <a:off x="5342021" y="1792161"/>
            <a:ext cx="3801979" cy="5093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77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49804-8E33-4645-8FF9-2CD4C3BC13AA}" type="slidenum">
              <a:rPr lang="es-PR" altLang="en-US"/>
              <a:pPr/>
              <a:t>38</a:t>
            </a:fld>
            <a:endParaRPr lang="es-PR" altLang="en-US"/>
          </a:p>
        </p:txBody>
      </p:sp>
      <p:sp>
        <p:nvSpPr>
          <p:cNvPr id="306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>
                <a:latin typeface="Candara" panose="020E0502030303020204" pitchFamily="34" charset="0"/>
              </a:rPr>
              <a:t>Aplicaciones</a:t>
            </a:r>
          </a:p>
        </p:txBody>
      </p:sp>
      <p:sp>
        <p:nvSpPr>
          <p:cNvPr id="306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17713"/>
            <a:ext cx="8497888" cy="4154487"/>
          </a:xfrm>
        </p:spPr>
        <p:txBody>
          <a:bodyPr/>
          <a:lstStyle/>
          <a:p>
            <a:pPr marL="609600" indent="-609600">
              <a:buSzPct val="85000"/>
              <a:buFont typeface="Wingdings" panose="05000000000000000000" pitchFamily="2" charset="2"/>
              <a:buAutoNum type="arabicPeriod"/>
            </a:pPr>
            <a:r>
              <a:rPr lang="es-PR" altLang="en-US" dirty="0" smtClean="0">
                <a:latin typeface="Candara" panose="020E0502030303020204" pitchFamily="34" charset="0"/>
              </a:rPr>
              <a:t>El culto verdadero no consiste en ceremonias y rituales sino en adorar a Dios “en espíritu y en verdad”.</a:t>
            </a:r>
          </a:p>
          <a:p>
            <a:pPr marL="1009650" lvl="1" indent="-609600">
              <a:buSzPct val="85000"/>
              <a:buFont typeface="Wingdings" panose="05000000000000000000" pitchFamily="2" charset="2"/>
              <a:buAutoNum type="arabicPeriod"/>
            </a:pPr>
            <a:r>
              <a:rPr lang="es-PR" altLang="en-US" dirty="0" smtClean="0">
                <a:latin typeface="Candara" panose="020E0502030303020204" pitchFamily="34" charset="0"/>
              </a:rPr>
              <a:t>El creyente debe examinarse frecuentemente y estar seguro de que su motivación es correcta.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240"/>
          <a:stretch/>
        </p:blipFill>
        <p:spPr>
          <a:xfrm>
            <a:off x="6019800" y="0"/>
            <a:ext cx="3133239" cy="17657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6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06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6179" grpId="0" uiExpand="1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49804-8E33-4645-8FF9-2CD4C3BC13AA}" type="slidenum">
              <a:rPr lang="es-PR" altLang="en-US"/>
              <a:pPr/>
              <a:t>39</a:t>
            </a:fld>
            <a:endParaRPr lang="es-PR" altLang="en-US"/>
          </a:p>
        </p:txBody>
      </p:sp>
      <p:sp>
        <p:nvSpPr>
          <p:cNvPr id="306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>
                <a:latin typeface="Candara" panose="020E0502030303020204" pitchFamily="34" charset="0"/>
              </a:rPr>
              <a:t>Aplicaciones</a:t>
            </a:r>
          </a:p>
        </p:txBody>
      </p:sp>
      <p:sp>
        <p:nvSpPr>
          <p:cNvPr id="306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17713"/>
            <a:ext cx="8497888" cy="4154487"/>
          </a:xfrm>
        </p:spPr>
        <p:txBody>
          <a:bodyPr/>
          <a:lstStyle/>
          <a:p>
            <a:pPr marL="609600" indent="-609600">
              <a:buSzPct val="85000"/>
              <a:buFont typeface="+mj-lt"/>
              <a:buAutoNum type="arabicPeriod" startAt="2"/>
            </a:pPr>
            <a:r>
              <a:rPr lang="es-PR" altLang="en-US" dirty="0" smtClean="0">
                <a:latin typeface="Candara" panose="020E0502030303020204" pitchFamily="34" charset="0"/>
              </a:rPr>
              <a:t>El peligro del ayuno es que quien lo practica se sienta orgulloso de que está haciendo algo importante para Dios.</a:t>
            </a:r>
          </a:p>
          <a:p>
            <a:pPr marL="1009650" lvl="1" indent="-609600">
              <a:buSzPct val="85000"/>
              <a:buFont typeface="Wingdings" panose="05000000000000000000" pitchFamily="2" charset="2"/>
              <a:buAutoNum type="arabicPeriod"/>
            </a:pPr>
            <a:r>
              <a:rPr lang="es-PR" altLang="en-US" dirty="0" smtClean="0">
                <a:latin typeface="Candara" panose="020E0502030303020204" pitchFamily="34" charset="0"/>
              </a:rPr>
              <a:t>Jesús enseñó que al ayunar no deben ser como los hipócritas, sino que el ayuno debe ser presentado en privado, y solamente entre la persona y Dios.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240"/>
          <a:stretch/>
        </p:blipFill>
        <p:spPr>
          <a:xfrm>
            <a:off x="6019800" y="0"/>
            <a:ext cx="3133239" cy="1765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614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6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06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617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rollos"/>
          <p:cNvPicPr>
            <a:picLocks noChangeAspect="1" noChangeArrowheads="1"/>
          </p:cNvPicPr>
          <p:nvPr/>
        </p:nvPicPr>
        <p:blipFill>
          <a:blip r:embed="rId3" cstate="email">
            <a:lum bright="10000" contrast="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A1DA4-C0EE-4DA4-9CBA-9705CE185F09}" type="slidenum">
              <a:rPr lang="es-PR" altLang="en-US"/>
              <a:pPr/>
              <a:t>4</a:t>
            </a:fld>
            <a:endParaRPr lang="es-PR" altLang="en-US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0" y="214313"/>
            <a:ext cx="6657975" cy="1077913"/>
          </a:xfrm>
        </p:spPr>
        <p:txBody>
          <a:bodyPr/>
          <a:lstStyle/>
          <a:p>
            <a:r>
              <a:rPr lang="es-PR" altLang="en-US" dirty="0">
                <a:latin typeface="Candara" panose="020E0502030303020204" pitchFamily="34" charset="0"/>
              </a:rPr>
              <a:t>Versículo Clave:</a:t>
            </a:r>
          </a:p>
        </p:txBody>
      </p:sp>
      <p:sp>
        <p:nvSpPr>
          <p:cNvPr id="29720" name="Rectangle 24"/>
          <p:cNvSpPr>
            <a:spLocks noGrp="1" noChangeArrowheads="1"/>
          </p:cNvSpPr>
          <p:nvPr>
            <p:ph type="body" idx="1"/>
          </p:nvPr>
        </p:nvSpPr>
        <p:spPr>
          <a:xfrm>
            <a:off x="2286000" y="1292226"/>
            <a:ext cx="6669088" cy="4840287"/>
          </a:xfrm>
        </p:spPr>
        <p:txBody>
          <a:bodyPr>
            <a:normAutofit fontScale="92500" lnSpcReduction="20000"/>
          </a:bodyPr>
          <a:lstStyle/>
          <a:p>
            <a:r>
              <a:rPr lang="es-ES" sz="3600" dirty="0">
                <a:latin typeface="Candara" panose="020E0502030303020204" pitchFamily="34" charset="0"/>
              </a:rPr>
              <a:t>“</a:t>
            </a:r>
            <a:r>
              <a:rPr lang="es-ES" sz="3600" i="1" dirty="0">
                <a:latin typeface="Candara" panose="020E0502030303020204" pitchFamily="34" charset="0"/>
              </a:rPr>
              <a:t>¿No es más bien el ayuno que yo escogí, desatar las ligaduras de impiedad, soltar las cargas de opresión, y dejar ir libres a los quebrantados, y que rompáis todo yugo? ¿No es que partas tu pan con el hambriento, y a los pobres errantes albergues en casa; que cuando veas al desnudo, lo cubras, y no te escondas de tu hermano?</a:t>
            </a:r>
            <a:r>
              <a:rPr lang="es-ES" sz="3600" dirty="0">
                <a:latin typeface="Candara" panose="020E0502030303020204" pitchFamily="34" charset="0"/>
              </a:rPr>
              <a:t>” </a:t>
            </a:r>
            <a:r>
              <a:rPr lang="es-ES" sz="3600" dirty="0">
                <a:solidFill>
                  <a:srgbClr val="FF0000"/>
                </a:solidFill>
                <a:latin typeface="Candara" panose="020E0502030303020204" pitchFamily="34" charset="0"/>
              </a:rPr>
              <a:t>(Isaías 58.6–7, RVR60)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49804-8E33-4645-8FF9-2CD4C3BC13AA}" type="slidenum">
              <a:rPr lang="es-PR" altLang="en-US"/>
              <a:pPr/>
              <a:t>40</a:t>
            </a:fld>
            <a:endParaRPr lang="es-PR" altLang="en-US"/>
          </a:p>
        </p:txBody>
      </p:sp>
      <p:sp>
        <p:nvSpPr>
          <p:cNvPr id="306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>
                <a:latin typeface="Candara" panose="020E0502030303020204" pitchFamily="34" charset="0"/>
              </a:rPr>
              <a:t>Aplicaciones</a:t>
            </a:r>
          </a:p>
        </p:txBody>
      </p:sp>
      <p:sp>
        <p:nvSpPr>
          <p:cNvPr id="306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17713"/>
            <a:ext cx="8497888" cy="4154487"/>
          </a:xfrm>
        </p:spPr>
        <p:txBody>
          <a:bodyPr/>
          <a:lstStyle/>
          <a:p>
            <a:pPr marL="609600" indent="-609600">
              <a:buSzPct val="85000"/>
              <a:buFont typeface="+mj-lt"/>
              <a:buAutoNum type="arabicPeriod" startAt="3"/>
            </a:pPr>
            <a:r>
              <a:rPr lang="es-PR" altLang="en-US" dirty="0" smtClean="0">
                <a:latin typeface="Candara" panose="020E0502030303020204" pitchFamily="34" charset="0"/>
              </a:rPr>
              <a:t>Isaías nos enseña cómo debe ser el ayuno que Dios acepta.</a:t>
            </a:r>
          </a:p>
          <a:p>
            <a:pPr marL="1009650" lvl="1" indent="-609600">
              <a:buSzPct val="85000"/>
              <a:buFont typeface="Wingdings" panose="05000000000000000000" pitchFamily="2" charset="2"/>
              <a:buAutoNum type="arabicPeriod"/>
            </a:pPr>
            <a:r>
              <a:rPr lang="es-PR" altLang="en-US" dirty="0" smtClean="0">
                <a:latin typeface="Candara" panose="020E0502030303020204" pitchFamily="34" charset="0"/>
              </a:rPr>
              <a:t>Se trata de un ayuno congruente con las actitudes que el ayunador muestra en sus relaciones con los demás.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240"/>
          <a:stretch/>
        </p:blipFill>
        <p:spPr>
          <a:xfrm>
            <a:off x="6019800" y="0"/>
            <a:ext cx="3133239" cy="1765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338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6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06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6179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41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noProof="0" dirty="0" smtClean="0">
                <a:latin typeface="Candara" panose="020E0502030303020204" pitchFamily="34" charset="0"/>
                <a:cs typeface="Calibri" pitchFamily="34" charset="0"/>
              </a:rPr>
              <a:t>Bibliografía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1941513"/>
            <a:ext cx="8791576" cy="4759325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Carson, D., France, R.,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Motyer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J., &amp;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Wenham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G. (2000, c1999). </a:t>
            </a:r>
            <a:r>
              <a:rPr lang="es-PR" sz="1400" i="1" noProof="0" dirty="0" smtClean="0">
                <a:latin typeface="Candara" panose="020E0502030303020204" pitchFamily="34" charset="0"/>
                <a:cs typeface="Calibri" pitchFamily="34" charset="0"/>
              </a:rPr>
              <a:t>Nuevo comentario Bíblico : Siglo veintiuno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(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ed.) (Isaías 1-5). Miami: Sociedades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Bı́blicas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Unidas.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Douglas, J.D. </a:t>
            </a:r>
            <a:r>
              <a:rPr lang="es-PR" sz="1400" i="1" noProof="0" dirty="0" smtClean="0">
                <a:latin typeface="Candara" panose="020E0502030303020204" pitchFamily="34" charset="0"/>
                <a:cs typeface="Calibri" pitchFamily="34" charset="0"/>
              </a:rPr>
              <a:t>Nuevo Diccionario Bíblico : Primera Edición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. Miami: Sociedades Bíblicas Unidas,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i="1" noProof="0" dirty="0" smtClean="0">
                <a:latin typeface="Candara" panose="020E0502030303020204" pitchFamily="34" charset="0"/>
                <a:cs typeface="Calibri" pitchFamily="34" charset="0"/>
              </a:rPr>
              <a:t>LBLA Mapas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ed. La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Habra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CA: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Foundation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Publications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Inc.,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Lockward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Alfonso. </a:t>
            </a:r>
            <a:r>
              <a:rPr lang="es-PR" sz="1400" i="1" noProof="0" dirty="0" smtClean="0">
                <a:latin typeface="Candara" panose="020E0502030303020204" pitchFamily="34" charset="0"/>
                <a:cs typeface="Calibri" pitchFamily="34" charset="0"/>
              </a:rPr>
              <a:t>Nuevo Diccionario De La Biblia.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Miami: Editorial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Unilit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2003.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i="1" noProof="0" dirty="0" smtClean="0">
                <a:latin typeface="Candara" panose="020E0502030303020204" pitchFamily="34" charset="0"/>
                <a:cs typeface="Calibri" pitchFamily="34" charset="0"/>
              </a:rPr>
              <a:t>Mapas De La Biblia Caribe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Martínez, Mario, et al, eds. </a:t>
            </a:r>
            <a:r>
              <a:rPr lang="es-PR" sz="1400" i="1" noProof="0" dirty="0" smtClean="0">
                <a:latin typeface="Candara" panose="020E0502030303020204" pitchFamily="34" charset="0"/>
                <a:cs typeface="Calibri" pitchFamily="34" charset="0"/>
              </a:rPr>
              <a:t>El Expositor Bíblico: La Biblia, Libro por Libro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Maestros de jóvenes y Adultos, Volumen 6, 5nta Ed. El Paso, Texas: Casa Bautista de Publicaciones, 2007, c1995.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Nelson,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Wilton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M. y Juan Rojas Mayo, </a:t>
            </a:r>
            <a:r>
              <a:rPr lang="es-PR" sz="1400" i="1" noProof="0" dirty="0" smtClean="0">
                <a:latin typeface="Candara" panose="020E0502030303020204" pitchFamily="34" charset="0"/>
                <a:cs typeface="Calibri" pitchFamily="34" charset="0"/>
              </a:rPr>
              <a:t>Nelson Nuevo Diccionario Ilustrado De La Biblia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anose="020E0502030303020204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anose="020E0502030303020204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Vine, W.E. </a:t>
            </a:r>
            <a:r>
              <a:rPr lang="es-PR" sz="1400" i="1" dirty="0" smtClean="0">
                <a:latin typeface="Candara" panose="020E0502030303020204" pitchFamily="34" charset="0"/>
                <a:cs typeface="Calibri" pitchFamily="34" charset="0"/>
              </a:rPr>
              <a:t>Vine Diccionario Expositivo De Palabras Del Antiguo Y Del Nuevo Testamento Exhaustivo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,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ed. Nashville: Editorial Caribe, 2000, c1999.</a:t>
            </a:r>
          </a:p>
          <a:p>
            <a:pPr marL="0" indent="0">
              <a:buNone/>
            </a:pP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Walvoord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, John F., y Roy B.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Zuck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. El conocimiento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bíblico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, un comentario expositivo: Antiguo Testamento, tomo 5: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Isaías-Ezequiel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. Puebla,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México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: Ediciones Las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Américas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, A.C., 2000.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Print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Carro, D., Poe, J. T.,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Zorzoli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, R. O., &amp; Editorial Mundo Hispano (El Paso, T. (1993-). Comentario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bı́blico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mundo hispano Isaías (1. ed.) (26). El Paso, TX: Editorial Mundo Hispano.</a:t>
            </a:r>
          </a:p>
          <a:p>
            <a:pPr marL="0" indent="0">
              <a:buNone/>
            </a:pP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Wiersbe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, W. W. (1995). Bosquejos expositivos de la Biblia: Antiguo y Nuevo Testamento (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ed.). Nashville: Editorial Caribe.</a:t>
            </a:r>
          </a:p>
          <a:p>
            <a:pPr marL="0" indent="0">
              <a:buNone/>
            </a:pP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, W. (2004). Comentario Bíblico de William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: Antiguo Testamento y Nuevo Testamento (46). </a:t>
            </a: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Viladecavalls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 (Barcelona), España: Editorial CLIE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. φ</a:t>
            </a:r>
            <a:endParaRPr lang="es-PR" sz="1400" dirty="0" smtClean="0">
              <a:latin typeface="Candara" panose="020E0502030303020204" pitchFamily="34" charset="0"/>
              <a:cs typeface="Calibri" pitchFamily="34" charset="0"/>
            </a:endParaRPr>
          </a:p>
          <a:p>
            <a:pPr marL="0" indent="0">
              <a:buNone/>
            </a:pP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Gillis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, C. (1991). El Antiguo Testamento: Un Comentario Sobre Su Historia y Literatura, Tomos I-V (x 14.21). El Paso, TX: Casa Bautista De Publicaciones.</a:t>
            </a:r>
          </a:p>
          <a:p>
            <a:pPr marL="0" indent="0">
              <a:buNone/>
            </a:pPr>
            <a:r>
              <a:rPr lang="es-PR" sz="1400" dirty="0" err="1" smtClean="0">
                <a:latin typeface="Candara" panose="020E0502030303020204" pitchFamily="34" charset="0"/>
                <a:cs typeface="Calibri" pitchFamily="34" charset="0"/>
              </a:rPr>
              <a:t>Bartley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, James et al. Comentario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bı́blico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mundo hispano: 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Isaías. 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1. ed. El Paso, TX: Editorial Mundo Hispano, 2004.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Print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Cevallos, Juan Carlos. Comentario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Bφblico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Mundo </a:t>
            </a:r>
            <a:r>
              <a:rPr lang="es-PR" sz="1400" dirty="0" smtClean="0">
                <a:latin typeface="Candara" panose="020E0502030303020204" pitchFamily="34" charset="0"/>
                <a:cs typeface="Calibri" pitchFamily="34" charset="0"/>
              </a:rPr>
              <a:t>Hispano: 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Juan Carlos Cevallos y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Rubén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O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Zorzoli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.; editores generales, Juan Carlos Cevallos y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Rubén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 O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Zorzoli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. El Paso, TX: Editorial Mundo Hispano, 2005. </a:t>
            </a:r>
            <a:r>
              <a:rPr lang="es-PR" sz="1400" dirty="0" err="1">
                <a:latin typeface="Candara" panose="020E0502030303020204" pitchFamily="34" charset="0"/>
                <a:cs typeface="Calibri" pitchFamily="34" charset="0"/>
              </a:rPr>
              <a:t>Print</a:t>
            </a:r>
            <a:r>
              <a:rPr lang="es-PR" sz="1400" dirty="0">
                <a:latin typeface="Candara" panose="020E0502030303020204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 Lloyd, Roberto. Estudios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Bı́blicos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 ELA: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íTu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 Dios reina! (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Isaı́as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 y Miqueas). Puebla, Pue.,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México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: Ediciones Las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Américas</a:t>
            </a:r>
            <a:r>
              <a:rPr lang="es-ES" sz="1400" dirty="0">
                <a:latin typeface="Candara" panose="020E0502030303020204" pitchFamily="34" charset="0"/>
                <a:cs typeface="Calibri" pitchFamily="34" charset="0"/>
              </a:rPr>
              <a:t>, A. C., 1995. </a:t>
            </a:r>
            <a:r>
              <a:rPr lang="es-ES" sz="1400" dirty="0" err="1">
                <a:latin typeface="Candara" panose="020E0502030303020204" pitchFamily="34" charset="0"/>
                <a:cs typeface="Calibri" pitchFamily="34" charset="0"/>
              </a:rPr>
              <a:t>Print</a:t>
            </a:r>
            <a:r>
              <a:rPr lang="es-ES" sz="1400" dirty="0" smtClean="0">
                <a:latin typeface="Candara" panose="020E0502030303020204" pitchFamily="34" charset="0"/>
                <a:cs typeface="Calibri" pitchFamily="34" charset="0"/>
              </a:rPr>
              <a:t>.</a:t>
            </a:r>
            <a:endParaRPr lang="es-PR" sz="1400" dirty="0" smtClean="0">
              <a:latin typeface="Candara" panose="020E0502030303020204" pitchFamily="34" charset="0"/>
              <a:cs typeface="Calibri" pitchFamily="34" charset="0"/>
            </a:endParaRP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endParaRPr lang="es-PR" sz="1400" dirty="0" smtClean="0">
              <a:latin typeface="Candara" panose="020E0502030303020204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s-PR" sz="1400" noProof="0" dirty="0" smtClean="0">
              <a:latin typeface="Candara" panose="020E0502030303020204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s-PR" sz="1400" noProof="0" dirty="0" smtClean="0"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41</a:t>
            </a:fld>
            <a:endParaRPr lang="en-US" sz="1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963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9"/>
          <a:stretch/>
        </p:blipFill>
        <p:spPr>
          <a:xfrm>
            <a:off x="0" y="-1"/>
            <a:ext cx="9144000" cy="6863773"/>
          </a:xfrm>
          <a:prstGeom prst="rect">
            <a:avLst/>
          </a:prstGeom>
        </p:spPr>
      </p:pic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28601" y="990600"/>
            <a:ext cx="4267200" cy="5410200"/>
          </a:xfrm>
          <a:solidFill>
            <a:schemeClr val="tx1">
              <a:alpha val="44000"/>
            </a:schemeClr>
          </a:solidFill>
          <a:ln w="9525">
            <a:noFill/>
            <a:miter lim="800000"/>
            <a:headEnd/>
            <a:tailEnd/>
          </a:ln>
          <a:effectLst>
            <a:softEdge rad="127000"/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>
              <a:buFontTx/>
              <a:buNone/>
            </a:pPr>
            <a:r>
              <a:rPr lang="es-ES" sz="48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“Buenas Nuevas de Gran Gozo”</a:t>
            </a:r>
          </a:p>
          <a:p>
            <a:pPr marL="0" indent="0" algn="ctr">
              <a:buFontTx/>
              <a:buNone/>
            </a:pPr>
            <a:r>
              <a:rPr lang="es-PR" sz="480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(Isaías 60 a 66)</a:t>
            </a:r>
          </a:p>
          <a:p>
            <a:pPr marL="0" indent="0" algn="ctr">
              <a:buFontTx/>
              <a:buNone/>
            </a:pPr>
            <a:r>
              <a:rPr lang="es-PR" sz="480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29 </a:t>
            </a:r>
            <a:r>
              <a:rPr lang="es-PR" sz="4800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de </a:t>
            </a:r>
            <a:r>
              <a:rPr lang="es-PR" sz="480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septiembre </a:t>
            </a:r>
            <a:r>
              <a:rPr lang="es-PR" sz="4800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de 2015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065433" y="6472238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Iglesia Bíblica Bautista de </a:t>
            </a:r>
            <a:r>
              <a:rPr lang="es-P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Aguadilla</a:t>
            </a:r>
            <a:endParaRPr lang="es-P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33400" y="6472238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La Biblia Libro por Libro, CBP</a:t>
            </a:r>
            <a:r>
              <a:rPr lang="en-US" i="1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®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01113" y="6112430"/>
            <a:ext cx="842042" cy="74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28837" y="0"/>
            <a:ext cx="4586593" cy="961415"/>
          </a:xfrm>
          <a:prstGeom prst="rect">
            <a:avLst/>
          </a:prstGeom>
          <a:solidFill>
            <a:schemeClr val="tx1">
              <a:alpha val="44000"/>
            </a:schemeClr>
          </a:solidFill>
          <a:ln w="9525">
            <a:noFill/>
            <a:miter lim="800000"/>
            <a:headEnd/>
            <a:tailEnd/>
          </a:ln>
          <a:effectLst>
            <a:softEdge rad="127000"/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spcBef>
                <a:spcPct val="20000"/>
              </a:spcBef>
              <a:buClr>
                <a:schemeClr val="folHlink"/>
              </a:buClr>
              <a:buSzPct val="60000"/>
              <a:buFontTx/>
              <a:buNone/>
              <a:defRPr sz="4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latin typeface="+mn-lt"/>
                <a:cs typeface="+mn-cs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latin typeface="+mn-lt"/>
                <a:cs typeface="+mn-cs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9pPr>
          </a:lstStyle>
          <a:p>
            <a:r>
              <a:rPr lang="en-US" dirty="0" err="1"/>
              <a:t>Próximo</a:t>
            </a:r>
            <a:r>
              <a:rPr lang="en-US" dirty="0"/>
              <a:t> </a:t>
            </a:r>
            <a:r>
              <a:rPr lang="en-US" dirty="0" err="1"/>
              <a:t>Estudio</a:t>
            </a:r>
            <a:endParaRPr lang="en-US" dirty="0"/>
          </a:p>
        </p:txBody>
      </p:sp>
      <p:sp>
        <p:nvSpPr>
          <p:cNvPr id="3" name="AutoShape 2" descr="http://distantshores.org/images/rg/19/19_Ps_52_01_R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613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>
                <a:solidFill>
                  <a:srgbClr val="000000"/>
                </a:solidFill>
              </a:rPr>
              <a:pPr/>
              <a:t>43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145214"/>
            <a:ext cx="7924800" cy="66365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17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44000" cy="685732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5562600" cy="1981200"/>
          </a:xfrm>
        </p:spPr>
        <p:txBody>
          <a:bodyPr/>
          <a:lstStyle/>
          <a:p>
            <a:pPr marL="0" indent="0">
              <a:buNone/>
            </a:pPr>
            <a:r>
              <a:rPr lang="es-P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Dios demanda de su pueblo misericordia, bondad y justicia. La religión verdadera se evidencia en una relación correcta con Dios y con el prójimo.</a:t>
            </a:r>
            <a:endParaRPr lang="es-P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24375" y="0"/>
            <a:ext cx="3878261" cy="700086"/>
          </a:xfrm>
        </p:spPr>
        <p:txBody>
          <a:bodyPr/>
          <a:lstStyle/>
          <a:p>
            <a:r>
              <a:rPr lang="es-P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Verdad Central</a:t>
            </a:r>
            <a:endParaRPr lang="es-P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505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noProof="0" dirty="0" smtClean="0">
                <a:latin typeface="Candara" panose="020E0502030303020204" pitchFamily="34" charset="0"/>
                <a:cs typeface="Calibri" pitchFamily="34" charset="0"/>
              </a:rPr>
              <a:t>Bosquejo de Estudio</a:t>
            </a:r>
            <a:endParaRPr lang="es-PR" noProof="0" dirty="0"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382000" cy="4876800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/>
          </a:bodyPr>
          <a:lstStyle/>
          <a:p>
            <a:r>
              <a:rPr lang="es-ES" sz="3600" dirty="0" smtClean="0">
                <a:latin typeface="Candara" panose="020E0502030303020204" pitchFamily="34" charset="0"/>
                <a:cs typeface="Calibri" pitchFamily="34" charset="0"/>
              </a:rPr>
              <a:t>La religión verdadera: motivación correcta</a:t>
            </a:r>
          </a:p>
          <a:p>
            <a:pPr lvl="1"/>
            <a:r>
              <a:rPr lang="es-PR" sz="32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</a:t>
            </a:r>
            <a:r>
              <a:rPr lang="es-PR" sz="32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58.1-5</a:t>
            </a:r>
            <a:endParaRPr lang="es-PR" sz="32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  <a:p>
            <a:r>
              <a:rPr lang="es-ES" sz="3600" dirty="0" smtClean="0">
                <a:latin typeface="Candara" panose="020E0502030303020204" pitchFamily="34" charset="0"/>
                <a:cs typeface="Calibri" pitchFamily="34" charset="0"/>
              </a:rPr>
              <a:t>La religión verdadera: relaciones correctas</a:t>
            </a:r>
            <a:endParaRPr lang="es-ES" sz="3600" dirty="0">
              <a:latin typeface="Candara" panose="020E0502030303020204" pitchFamily="34" charset="0"/>
              <a:cs typeface="Calibri" pitchFamily="34" charset="0"/>
            </a:endParaRPr>
          </a:p>
          <a:p>
            <a:pPr lvl="1"/>
            <a:r>
              <a:rPr lang="es-PR" sz="32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58.6-8</a:t>
            </a:r>
            <a:endParaRPr lang="es-PR" sz="32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  <a:p>
            <a:r>
              <a:rPr lang="es-ES" sz="3600" dirty="0" smtClean="0">
                <a:latin typeface="Candara" panose="020E0502030303020204" pitchFamily="34" charset="0"/>
                <a:cs typeface="Calibri" pitchFamily="34" charset="0"/>
              </a:rPr>
              <a:t>La religión verdadera: resultados correctos</a:t>
            </a:r>
            <a:endParaRPr lang="es-ES" sz="3600" dirty="0">
              <a:latin typeface="Candara" panose="020E0502030303020204" pitchFamily="34" charset="0"/>
              <a:cs typeface="Calibri" pitchFamily="34" charset="0"/>
            </a:endParaRPr>
          </a:p>
          <a:p>
            <a:pPr lvl="1"/>
            <a:r>
              <a:rPr lang="es-PR" sz="32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58.9-12</a:t>
            </a:r>
          </a:p>
          <a:p>
            <a:r>
              <a:rPr lang="es-ES" sz="3600" dirty="0" smtClean="0">
                <a:latin typeface="Candara" panose="020E0502030303020204" pitchFamily="34" charset="0"/>
                <a:cs typeface="Calibri" pitchFamily="34" charset="0"/>
              </a:rPr>
              <a:t>La relación verdadera: práctica y herencia</a:t>
            </a:r>
            <a:endParaRPr lang="es-ES" sz="3600" dirty="0">
              <a:latin typeface="Candara" panose="020E0502030303020204" pitchFamily="34" charset="0"/>
              <a:cs typeface="Calibri" pitchFamily="34" charset="0"/>
            </a:endParaRPr>
          </a:p>
          <a:p>
            <a:pPr lvl="1"/>
            <a:r>
              <a:rPr lang="es-PR" sz="3200" dirty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Isaías </a:t>
            </a:r>
            <a:r>
              <a:rPr lang="es-PR" sz="3200" dirty="0" smtClean="0">
                <a:solidFill>
                  <a:srgbClr val="FF0000"/>
                </a:solidFill>
                <a:latin typeface="Candara" panose="020E0502030303020204" pitchFamily="34" charset="0"/>
                <a:cs typeface="Calibri" pitchFamily="34" charset="0"/>
              </a:rPr>
              <a:t>58.13-14</a:t>
            </a:r>
            <a:endParaRPr lang="es-PR" sz="3200" dirty="0">
              <a:solidFill>
                <a:srgbClr val="FF0000"/>
              </a:solidFill>
              <a:latin typeface="Candara" panose="020E0502030303020204" pitchFamily="34" charset="0"/>
              <a:cs typeface="Calibri" pitchFamily="34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6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114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A36C9-F515-4363-BB84-64616B65FAF0}" type="slidenum">
              <a:rPr lang="es-PR" altLang="en-US"/>
              <a:pPr/>
              <a:t>7</a:t>
            </a:fld>
            <a:endParaRPr lang="es-PR" altLang="en-US"/>
          </a:p>
        </p:txBody>
      </p:sp>
      <p:sp>
        <p:nvSpPr>
          <p:cNvPr id="790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>
                <a:latin typeface="Candara" panose="020E0502030303020204" pitchFamily="34" charset="0"/>
              </a:rPr>
              <a:t>Trasfondo Histórico</a:t>
            </a:r>
          </a:p>
        </p:txBody>
      </p:sp>
      <p:sp>
        <p:nvSpPr>
          <p:cNvPr id="790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2017713"/>
            <a:ext cx="4306888" cy="4114800"/>
          </a:xfrm>
        </p:spPr>
        <p:txBody>
          <a:bodyPr/>
          <a:lstStyle/>
          <a:p>
            <a:r>
              <a:rPr lang="es-PR" altLang="en-US" dirty="0">
                <a:latin typeface="Candara" panose="020E0502030303020204" pitchFamily="34" charset="0"/>
              </a:rPr>
              <a:t>Los </a:t>
            </a:r>
            <a:r>
              <a:rPr lang="es-PR" altLang="en-US" dirty="0">
                <a:solidFill>
                  <a:srgbClr val="FF0000"/>
                </a:solidFill>
                <a:latin typeface="Candara" panose="020E0502030303020204" pitchFamily="34" charset="0"/>
              </a:rPr>
              <a:t>capítulos </a:t>
            </a:r>
            <a:r>
              <a:rPr lang="es-PR" altLang="en-US" dirty="0" smtClean="0">
                <a:solidFill>
                  <a:srgbClr val="FF0000"/>
                </a:solidFill>
                <a:latin typeface="Candara" panose="020E0502030303020204" pitchFamily="34" charset="0"/>
              </a:rPr>
              <a:t>56 </a:t>
            </a:r>
            <a:r>
              <a:rPr lang="es-PR" altLang="en-US" dirty="0" smtClean="0">
                <a:latin typeface="Candara" panose="020E0502030303020204" pitchFamily="34" charset="0"/>
              </a:rPr>
              <a:t>al </a:t>
            </a:r>
            <a:r>
              <a:rPr lang="es-PR" altLang="en-US" dirty="0" smtClean="0">
                <a:solidFill>
                  <a:srgbClr val="FF0000"/>
                </a:solidFill>
                <a:latin typeface="Candara" panose="020E0502030303020204" pitchFamily="34" charset="0"/>
              </a:rPr>
              <a:t>59</a:t>
            </a:r>
            <a:r>
              <a:rPr lang="es-PR" altLang="en-US" dirty="0" smtClean="0">
                <a:latin typeface="Candara" panose="020E0502030303020204" pitchFamily="34" charset="0"/>
              </a:rPr>
              <a:t> reflejan las condiciones sociales y religiosas que existen en la tierra de Israel después del regreso del primer grupo de cautivos de Babilonia.</a:t>
            </a:r>
            <a:endParaRPr lang="es-PR" altLang="en-US" dirty="0">
              <a:latin typeface="Candara" panose="020E0502030303020204" pitchFamily="34" charset="0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046" y="1828800"/>
            <a:ext cx="3768954" cy="5029200"/>
          </a:xfrm>
        </p:spPr>
      </p:pic>
    </p:spTree>
    <p:extLst>
      <p:ext uri="{BB962C8B-B14F-4D97-AF65-F5344CB8AC3E}">
        <p14:creationId xmlns:p14="http://schemas.microsoft.com/office/powerpoint/2010/main" val="2992525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6BE56-BE9D-4FA9-B2E0-95E9F4B23039}" type="slidenum">
              <a:rPr lang="es-PR" altLang="en-US"/>
              <a:pPr/>
              <a:t>8</a:t>
            </a:fld>
            <a:endParaRPr lang="es-PR" altLang="en-US"/>
          </a:p>
        </p:txBody>
      </p:sp>
      <p:sp>
        <p:nvSpPr>
          <p:cNvPr id="70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>
                <a:latin typeface="Candara" panose="020E0502030303020204" pitchFamily="34" charset="0"/>
              </a:rPr>
              <a:t>Trasfondo Histórico</a:t>
            </a:r>
          </a:p>
        </p:txBody>
      </p:sp>
      <p:sp>
        <p:nvSpPr>
          <p:cNvPr id="7055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2133600"/>
            <a:ext cx="3810000" cy="4114800"/>
          </a:xfrm>
        </p:spPr>
        <p:txBody>
          <a:bodyPr>
            <a:normAutofit fontScale="92500" lnSpcReduction="20000"/>
          </a:bodyPr>
          <a:lstStyle/>
          <a:p>
            <a:r>
              <a:rPr lang="es-PR" altLang="en-US" dirty="0" smtClean="0">
                <a:latin typeface="Candara" panose="020E0502030303020204" pitchFamily="34" charset="0"/>
              </a:rPr>
              <a:t>Esta historia está narrada en los libros de Esdras y Nehemías.</a:t>
            </a:r>
          </a:p>
          <a:p>
            <a:r>
              <a:rPr lang="es-PR" altLang="en-US" dirty="0" smtClean="0">
                <a:latin typeface="Candara" panose="020E0502030303020204" pitchFamily="34" charset="0"/>
              </a:rPr>
              <a:t>Estos capítulos de Isaías describen las condiciones que existían en Jerusalén entre los años 530 a 520 A.C.</a:t>
            </a:r>
            <a:endParaRPr lang="es-PR" altLang="en-US" dirty="0">
              <a:latin typeface="Candara" panose="020E0502030303020204" pitchFamily="34" charset="0"/>
            </a:endParaRPr>
          </a:p>
        </p:txBody>
      </p:sp>
      <p:pic>
        <p:nvPicPr>
          <p:cNvPr id="6" name="Content Placeholder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75046" y="1828800"/>
            <a:ext cx="3768954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3169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9019E-7EA7-4977-881C-D473884652B3}" type="slidenum">
              <a:rPr lang="es-PR" altLang="en-US"/>
              <a:pPr/>
              <a:t>9</a:t>
            </a:fld>
            <a:endParaRPr lang="es-PR" altLang="en-US"/>
          </a:p>
        </p:txBody>
      </p:sp>
      <p:sp>
        <p:nvSpPr>
          <p:cNvPr id="817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>
                <a:latin typeface="Candara" panose="020E0502030303020204" pitchFamily="34" charset="0"/>
              </a:rPr>
              <a:t>Trasfondo Histórico</a:t>
            </a:r>
          </a:p>
        </p:txBody>
      </p:sp>
      <p:sp>
        <p:nvSpPr>
          <p:cNvPr id="8171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133600"/>
            <a:ext cx="4740722" cy="4567238"/>
          </a:xfrm>
        </p:spPr>
        <p:txBody>
          <a:bodyPr>
            <a:normAutofit fontScale="92500" lnSpcReduction="10000"/>
          </a:bodyPr>
          <a:lstStyle/>
          <a:p>
            <a:r>
              <a:rPr lang="es-PR" altLang="en-US" dirty="0" smtClean="0">
                <a:latin typeface="Candara" panose="020E0502030303020204" pitchFamily="34" charset="0"/>
              </a:rPr>
              <a:t>Al llegar a su tierra no la encontraron como esperaban.</a:t>
            </a:r>
          </a:p>
          <a:p>
            <a:r>
              <a:rPr lang="es-PR" altLang="en-US" dirty="0" smtClean="0">
                <a:latin typeface="Candara" panose="020E0502030303020204" pitchFamily="34" charset="0"/>
              </a:rPr>
              <a:t>Encontraron la ciudad y el templo todavía en ruinas; la tierra estaba habitada por un pueblo que no era ni judío ni gentil (los que llamarían después “samaritanos”).</a:t>
            </a:r>
            <a:endParaRPr lang="es-PR" altLang="en-US" dirty="0">
              <a:latin typeface="Candara" panose="020E0502030303020204" pitchFamily="34" charset="0"/>
            </a:endParaRPr>
          </a:p>
        </p:txBody>
      </p:sp>
      <p:pic>
        <p:nvPicPr>
          <p:cNvPr id="6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046" y="1828800"/>
            <a:ext cx="3768954" cy="5029200"/>
          </a:xfrm>
        </p:spPr>
      </p:pic>
    </p:spTree>
    <p:extLst>
      <p:ext uri="{BB962C8B-B14F-4D97-AF65-F5344CB8AC3E}">
        <p14:creationId xmlns:p14="http://schemas.microsoft.com/office/powerpoint/2010/main" val="33497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PR" altLang="en-US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PR" altLang="en-US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>
            <a:schemeClr val="folHlink"/>
          </a:buClr>
          <a:buSzPct val="85000"/>
          <a:buFont typeface="Wingdings" panose="05000000000000000000" pitchFamily="2" charset="2"/>
          <a:buAutoNum type="arabicPeriod" startAt="2"/>
          <a:tabLst/>
          <a:defRPr kumimoji="0" lang="es-PR" alt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>
            <a:schemeClr val="folHlink"/>
          </a:buClr>
          <a:buSzPct val="85000"/>
          <a:buFont typeface="Wingdings" panose="05000000000000000000" pitchFamily="2" charset="2"/>
          <a:buAutoNum type="arabicPeriod" startAt="2"/>
          <a:tabLst/>
          <a:defRPr kumimoji="0" lang="es-PR" alt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13363</TotalTime>
  <Words>2871</Words>
  <Application>Microsoft Office PowerPoint</Application>
  <PresentationFormat>On-screen Show (4:3)</PresentationFormat>
  <Paragraphs>245</Paragraphs>
  <Slides>43</Slides>
  <Notes>41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43</vt:i4>
      </vt:variant>
    </vt:vector>
  </HeadingPairs>
  <TitlesOfParts>
    <vt:vector size="51" baseType="lpstr">
      <vt:lpstr>Arial</vt:lpstr>
      <vt:lpstr>Calibri</vt:lpstr>
      <vt:lpstr>Candara</vt:lpstr>
      <vt:lpstr>Tahoma</vt:lpstr>
      <vt:lpstr>Wingdings</vt:lpstr>
      <vt:lpstr>Blends</vt:lpstr>
      <vt:lpstr>Office Theme</vt:lpstr>
      <vt:lpstr>1_Blends</vt:lpstr>
      <vt:lpstr>PowerPoint Presentation</vt:lpstr>
      <vt:lpstr>PowerPoint Presentation</vt:lpstr>
      <vt:lpstr>Contexto</vt:lpstr>
      <vt:lpstr>Versículo Clave:</vt:lpstr>
      <vt:lpstr>Verdad Central</vt:lpstr>
      <vt:lpstr>Bosquejo de Estudio</vt:lpstr>
      <vt:lpstr>Trasfondo Histórico</vt:lpstr>
      <vt:lpstr>Trasfondo Histórico</vt:lpstr>
      <vt:lpstr>Trasfondo Histórico</vt:lpstr>
      <vt:lpstr>Trasfondo Histórico</vt:lpstr>
      <vt:lpstr>Trasfondo Histórico</vt:lpstr>
      <vt:lpstr>Trasfondo Histórico</vt:lpstr>
      <vt:lpstr>La religión verdadera: motivación correcta  Isaías 58.1-5</vt:lpstr>
      <vt:lpstr>La religión verdadera: motivación correcta  Isaías 58.1-5</vt:lpstr>
      <vt:lpstr>La religión verdadera: motivación correcta  Isaías 58.1-5</vt:lpstr>
      <vt:lpstr>La religión verdadera: motivación correcta  Isaías 58.1-5</vt:lpstr>
      <vt:lpstr>La religión verdadera: motivación correcta  Isaías 58.1-5</vt:lpstr>
      <vt:lpstr>La religión verdadera: motivación correcta  Isaías 58.1-5</vt:lpstr>
      <vt:lpstr>La religión verdadera: motivación correcta  Isaías 58.1-5</vt:lpstr>
      <vt:lpstr>La religión verdadera: motivación correcta  Isaías 58.1-5</vt:lpstr>
      <vt:lpstr>La religión verdadera: motivación correcta  Isaías 58.1-5</vt:lpstr>
      <vt:lpstr>La religión verdadera: motivación correcta  Isaías 58.1-5</vt:lpstr>
      <vt:lpstr>La religión verdadera: motivación correcta  Isaías 58.1-5</vt:lpstr>
      <vt:lpstr>La religión verdadera: relaciones correctas  Isaías 58.6-8</vt:lpstr>
      <vt:lpstr>La religión verdadera: relaciones correctas  Isaías 58.6-8</vt:lpstr>
      <vt:lpstr>La religión verdadera: relaciones correctas  Isaías 58.6-8</vt:lpstr>
      <vt:lpstr>La religión verdadera: relaciones correctas  Isaías 58.6-8</vt:lpstr>
      <vt:lpstr>La religión verdadera: relaciones correctas  Isaías 58.6-8</vt:lpstr>
      <vt:lpstr>La religión verdadera: relaciones correctas  Isaías 58.6-8</vt:lpstr>
      <vt:lpstr>La religión verdadera: relaciones correctas  Isaías 58.6-9b</vt:lpstr>
      <vt:lpstr>La religión verdadera: resultados correctos  Isaías 58.9-12</vt:lpstr>
      <vt:lpstr>La religión verdadera: resultados correctos  Isaías 58.9-12</vt:lpstr>
      <vt:lpstr>La religión verdadera: resultados correctos  Isaías 58.9-12</vt:lpstr>
      <vt:lpstr>La relación verdadera: práctica y herencia  Isaías 58.13-14</vt:lpstr>
      <vt:lpstr>La relación verdadera: práctica y herencia  Isaías 58.13-14</vt:lpstr>
      <vt:lpstr>La relación verdadera: práctica y herencia  Isaías 58.13-14</vt:lpstr>
      <vt:lpstr>La relación verdadera: práctica y herencia  Isaías 58.13-14</vt:lpstr>
      <vt:lpstr>Aplicaciones</vt:lpstr>
      <vt:lpstr>Aplicaciones</vt:lpstr>
      <vt:lpstr>Aplicaciones</vt:lpstr>
      <vt:lpstr>Bibliografía</vt:lpstr>
      <vt:lpstr>PowerPoint Presentation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Isaías</dc:title>
  <dc:creator>Tito Ortega</dc:creator>
  <cp:lastModifiedBy>Tito</cp:lastModifiedBy>
  <cp:revision>1592</cp:revision>
  <cp:lastPrinted>2015-09-15T20:29:00Z</cp:lastPrinted>
  <dcterms:created xsi:type="dcterms:W3CDTF">2006-02-07T19:22:35Z</dcterms:created>
  <dcterms:modified xsi:type="dcterms:W3CDTF">2015-09-23T22:32:44Z</dcterms:modified>
</cp:coreProperties>
</file>