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65" r:id="rId2"/>
    <p:sldMasterId id="2147483677" r:id="rId3"/>
  </p:sldMasterIdLst>
  <p:notesMasterIdLst>
    <p:notesMasterId r:id="rId44"/>
  </p:notesMasterIdLst>
  <p:handoutMasterIdLst>
    <p:handoutMasterId r:id="rId45"/>
  </p:handoutMasterIdLst>
  <p:sldIdLst>
    <p:sldId id="621" r:id="rId4"/>
    <p:sldId id="637" r:id="rId5"/>
    <p:sldId id="620" r:id="rId6"/>
    <p:sldId id="277" r:id="rId7"/>
    <p:sldId id="638" r:id="rId8"/>
    <p:sldId id="622" r:id="rId9"/>
    <p:sldId id="707" r:id="rId10"/>
    <p:sldId id="708" r:id="rId11"/>
    <p:sldId id="709" r:id="rId12"/>
    <p:sldId id="710" r:id="rId13"/>
    <p:sldId id="711" r:id="rId14"/>
    <p:sldId id="626" r:id="rId15"/>
    <p:sldId id="701" r:id="rId16"/>
    <p:sldId id="706" r:id="rId17"/>
    <p:sldId id="712" r:id="rId18"/>
    <p:sldId id="713" r:id="rId19"/>
    <p:sldId id="714" r:id="rId20"/>
    <p:sldId id="722" r:id="rId21"/>
    <p:sldId id="715" r:id="rId22"/>
    <p:sldId id="604" r:id="rId23"/>
    <p:sldId id="627" r:id="rId24"/>
    <p:sldId id="716" r:id="rId25"/>
    <p:sldId id="717" r:id="rId26"/>
    <p:sldId id="723" r:id="rId27"/>
    <p:sldId id="628" r:id="rId28"/>
    <p:sldId id="605" r:id="rId29"/>
    <p:sldId id="718" r:id="rId30"/>
    <p:sldId id="724" r:id="rId31"/>
    <p:sldId id="719" r:id="rId32"/>
    <p:sldId id="702" r:id="rId33"/>
    <p:sldId id="703" r:id="rId34"/>
    <p:sldId id="720" r:id="rId35"/>
    <p:sldId id="721" r:id="rId36"/>
    <p:sldId id="411" r:id="rId37"/>
    <p:sldId id="659" r:id="rId38"/>
    <p:sldId id="660" r:id="rId39"/>
    <p:sldId id="705" r:id="rId40"/>
    <p:sldId id="623" r:id="rId41"/>
    <p:sldId id="624" r:id="rId42"/>
    <p:sldId id="625" r:id="rId43"/>
  </p:sldIdLst>
  <p:sldSz cx="9144000" cy="6858000" type="screen4x3"/>
  <p:notesSz cx="7077075" cy="9363075"/>
  <p:defaultTextStyle>
    <a:defPPr>
      <a:defRPr lang="es-PR"/>
    </a:defPPr>
    <a:lvl1pPr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9900"/>
    <a:srgbClr val="0000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2290" autoAdjust="0"/>
  </p:normalViewPr>
  <p:slideViewPr>
    <p:cSldViewPr>
      <p:cViewPr varScale="1">
        <p:scale>
          <a:sx n="116" d="100"/>
          <a:sy n="116" d="100"/>
        </p:scale>
        <p:origin x="1470" y="84"/>
      </p:cViewPr>
      <p:guideLst>
        <p:guide orient="horz" pos="2160"/>
        <p:guide pos="2880"/>
      </p:guideLst>
    </p:cSldViewPr>
  </p:slideViewPr>
  <p:outlineViewPr>
    <p:cViewPr>
      <p:scale>
        <a:sx n="33" d="100"/>
        <a:sy n="33" d="100"/>
      </p:scale>
      <p:origin x="0" y="-18432"/>
    </p:cViewPr>
  </p:outlineViewPr>
  <p:notesTextViewPr>
    <p:cViewPr>
      <p:scale>
        <a:sx n="100" d="100"/>
        <a:sy n="100" d="100"/>
      </p:scale>
      <p:origin x="0" y="0"/>
    </p:cViewPr>
  </p:notesTextViewPr>
  <p:sorterViewPr>
    <p:cViewPr>
      <p:scale>
        <a:sx n="80" d="100"/>
        <a:sy n="80" d="100"/>
      </p:scale>
      <p:origin x="0" y="-34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7858" name="Rectangle 2"/>
          <p:cNvSpPr>
            <a:spLocks noGrp="1" noChangeArrowheads="1"/>
          </p:cNvSpPr>
          <p:nvPr>
            <p:ph type="hdr" sz="quarter"/>
          </p:nvPr>
        </p:nvSpPr>
        <p:spPr bwMode="auto">
          <a:xfrm>
            <a:off x="0" y="0"/>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936" tIns="46968" rIns="93936" bIns="46968"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59" name="Rectangle 3"/>
          <p:cNvSpPr>
            <a:spLocks noGrp="1" noChangeArrowheads="1"/>
          </p:cNvSpPr>
          <p:nvPr>
            <p:ph type="dt" sz="quarter" idx="1"/>
          </p:nvPr>
        </p:nvSpPr>
        <p:spPr bwMode="auto">
          <a:xfrm>
            <a:off x="4008705" y="0"/>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936" tIns="46968" rIns="93936" bIns="46968"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377860" name="Rectangle 4"/>
          <p:cNvSpPr>
            <a:spLocks noGrp="1" noChangeArrowheads="1"/>
          </p:cNvSpPr>
          <p:nvPr>
            <p:ph type="ftr" sz="quarter" idx="2"/>
          </p:nvPr>
        </p:nvSpPr>
        <p:spPr bwMode="auto">
          <a:xfrm>
            <a:off x="0" y="8893296"/>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936" tIns="46968" rIns="93936" bIns="46968"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61" name="Rectangle 5"/>
          <p:cNvSpPr>
            <a:spLocks noGrp="1" noChangeArrowheads="1"/>
          </p:cNvSpPr>
          <p:nvPr>
            <p:ph type="sldNum" sz="quarter" idx="3"/>
          </p:nvPr>
        </p:nvSpPr>
        <p:spPr bwMode="auto">
          <a:xfrm>
            <a:off x="4008705" y="8893296"/>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936" tIns="46968" rIns="93936" bIns="46968" numCol="1" anchor="b" anchorCtr="0" compatLnSpc="1">
            <a:prstTxWarp prst="textNoShape">
              <a:avLst/>
            </a:prstTxWarp>
          </a:bodyPr>
          <a:lstStyle>
            <a:lvl1pPr algn="r">
              <a:defRPr sz="1200" i="0">
                <a:latin typeface="Arial" panose="020B0604020202020204" pitchFamily="34" charset="0"/>
              </a:defRPr>
            </a:lvl1pPr>
          </a:lstStyle>
          <a:p>
            <a:fld id="{00F95429-DE5D-4EBC-ACF9-F9C5662236BC}" type="slidenum">
              <a:rPr lang="es-PR" altLang="en-US"/>
              <a:pPr/>
              <a:t>‹#›</a:t>
            </a:fld>
            <a:endParaRPr lang="es-PR" altLang="en-US"/>
          </a:p>
        </p:txBody>
      </p:sp>
    </p:spTree>
    <p:extLst>
      <p:ext uri="{BB962C8B-B14F-4D97-AF65-F5344CB8AC3E}">
        <p14:creationId xmlns:p14="http://schemas.microsoft.com/office/powerpoint/2010/main" val="678062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0" y="0"/>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936" tIns="46968" rIns="93936" bIns="46968"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5" name="Rectangle 3"/>
          <p:cNvSpPr>
            <a:spLocks noGrp="1" noChangeArrowheads="1"/>
          </p:cNvSpPr>
          <p:nvPr>
            <p:ph type="dt" idx="1"/>
          </p:nvPr>
        </p:nvSpPr>
        <p:spPr bwMode="auto">
          <a:xfrm>
            <a:off x="4008705" y="0"/>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936" tIns="46968" rIns="93936" bIns="46968"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177156"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7157" name="Rectangle 5"/>
          <p:cNvSpPr>
            <a:spLocks noGrp="1" noChangeArrowheads="1"/>
          </p:cNvSpPr>
          <p:nvPr>
            <p:ph type="body" sz="quarter" idx="3"/>
          </p:nvPr>
        </p:nvSpPr>
        <p:spPr bwMode="auto">
          <a:xfrm>
            <a:off x="707708" y="4447461"/>
            <a:ext cx="5661660" cy="421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936" tIns="46968" rIns="93936" bIns="46968"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177158" name="Rectangle 6"/>
          <p:cNvSpPr>
            <a:spLocks noGrp="1" noChangeArrowheads="1"/>
          </p:cNvSpPr>
          <p:nvPr>
            <p:ph type="ftr" sz="quarter" idx="4"/>
          </p:nvPr>
        </p:nvSpPr>
        <p:spPr bwMode="auto">
          <a:xfrm>
            <a:off x="0" y="8893296"/>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936" tIns="46968" rIns="93936" bIns="46968"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9" name="Rectangle 7"/>
          <p:cNvSpPr>
            <a:spLocks noGrp="1" noChangeArrowheads="1"/>
          </p:cNvSpPr>
          <p:nvPr>
            <p:ph type="sldNum" sz="quarter" idx="5"/>
          </p:nvPr>
        </p:nvSpPr>
        <p:spPr bwMode="auto">
          <a:xfrm>
            <a:off x="4008705" y="8893296"/>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936" tIns="46968" rIns="93936" bIns="46968" numCol="1" anchor="b" anchorCtr="0" compatLnSpc="1">
            <a:prstTxWarp prst="textNoShape">
              <a:avLst/>
            </a:prstTxWarp>
          </a:bodyPr>
          <a:lstStyle>
            <a:lvl1pPr algn="r">
              <a:defRPr sz="1200" i="0">
                <a:latin typeface="Arial" panose="020B0604020202020204" pitchFamily="34" charset="0"/>
              </a:defRPr>
            </a:lvl1pPr>
          </a:lstStyle>
          <a:p>
            <a:fld id="{2D018915-2F3D-4842-9BDF-98071C70EB46}" type="slidenum">
              <a:rPr lang="es-PR" altLang="en-US"/>
              <a:pPr/>
              <a:t>‹#›</a:t>
            </a:fld>
            <a:endParaRPr lang="es-PR" altLang="en-US"/>
          </a:p>
        </p:txBody>
      </p:sp>
    </p:spTree>
    <p:extLst>
      <p:ext uri="{BB962C8B-B14F-4D97-AF65-F5344CB8AC3E}">
        <p14:creationId xmlns:p14="http://schemas.microsoft.com/office/powerpoint/2010/main" val="6306692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87951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12</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82262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13</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99068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14</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47400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15</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13762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16</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22423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17</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07986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18</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05175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19</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940003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20</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80653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21</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76292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3</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890327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22</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237344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23</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852227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24</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42006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25</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06155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26</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56790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790612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57796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29</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15918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323635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31</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18645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4691DC-E801-4F89-A3C9-7BAEB860E98E}" type="slidenum">
              <a:rPr lang="es-PR" altLang="en-US"/>
              <a:pPr/>
              <a:t>4</a:t>
            </a:fld>
            <a:endParaRPr lang="es-PR" alt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68897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32</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7280298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33</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6814456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34</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056403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35</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462430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36</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0305396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37</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702719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4136762" y="9106218"/>
            <a:ext cx="3164698" cy="479536"/>
          </a:xfrm>
          <a:prstGeom prst="rect">
            <a:avLst/>
          </a:prstGeom>
          <a:noFill/>
          <a:ln w="9525">
            <a:noFill/>
            <a:miter lim="800000"/>
            <a:headEnd/>
            <a:tailEnd/>
          </a:ln>
        </p:spPr>
        <p:txBody>
          <a:bodyPr lIns="96489" tIns="48244" rIns="96489" bIns="48244" anchor="b"/>
          <a:lstStyle/>
          <a:p>
            <a:pPr algn="r"/>
            <a:fld id="{A81C3BFB-BBE1-4283-851A-447CDD52158C}" type="slidenum">
              <a:rPr lang="en-US" sz="1200">
                <a:solidFill>
                  <a:srgbClr val="000000"/>
                </a:solidFill>
                <a:latin typeface="Arial" charset="0"/>
              </a:rPr>
              <a:pPr algn="r"/>
              <a:t>38</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0047422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39</a:t>
            </a:fld>
            <a:endParaRPr lang="en-US" smtClean="0">
              <a:solidFill>
                <a:srgbClr val="000000"/>
              </a:solidFill>
            </a:endParaRPr>
          </a:p>
        </p:txBody>
      </p:sp>
    </p:spTree>
    <p:extLst>
      <p:ext uri="{BB962C8B-B14F-4D97-AF65-F5344CB8AC3E}">
        <p14:creationId xmlns:p14="http://schemas.microsoft.com/office/powerpoint/2010/main" val="3773029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40</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254125" y="719138"/>
            <a:ext cx="4794250" cy="3595687"/>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13869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6</a:t>
            </a:fld>
            <a:endParaRPr lang="en-US">
              <a:solidFill>
                <a:srgbClr val="000000"/>
              </a:solidFill>
            </a:endParaRPr>
          </a:p>
        </p:txBody>
      </p:sp>
    </p:spTree>
    <p:extLst>
      <p:ext uri="{BB962C8B-B14F-4D97-AF65-F5344CB8AC3E}">
        <p14:creationId xmlns:p14="http://schemas.microsoft.com/office/powerpoint/2010/main" val="2375831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7</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9610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8B6454-61C0-45BA-9576-A9EC83B2BC86}" type="slidenum">
              <a:rPr lang="es-PR" altLang="en-US"/>
              <a:pPr/>
              <a:t>8</a:t>
            </a:fld>
            <a:endParaRPr lang="es-PR" altLang="en-US"/>
          </a:p>
        </p:txBody>
      </p:sp>
      <p:sp>
        <p:nvSpPr>
          <p:cNvPr id="706562" name="Rectangle 2"/>
          <p:cNvSpPr>
            <a:spLocks noGrp="1" noRot="1" noChangeAspect="1" noChangeArrowheads="1" noTextEdit="1"/>
          </p:cNvSpPr>
          <p:nvPr>
            <p:ph type="sldImg"/>
          </p:nvPr>
        </p:nvSpPr>
        <p:spPr>
          <a:ln/>
        </p:spPr>
      </p:sp>
      <p:sp>
        <p:nvSpPr>
          <p:cNvPr id="70656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75228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6E7862-8C3B-4C7E-B705-8B66B81F3204}" type="slidenum">
              <a:rPr lang="es-PR" altLang="en-US"/>
              <a:pPr/>
              <a:t>9</a:t>
            </a:fld>
            <a:endParaRPr lang="es-PR" altLang="en-US"/>
          </a:p>
        </p:txBody>
      </p:sp>
      <p:sp>
        <p:nvSpPr>
          <p:cNvPr id="818178" name="Rectangle 2"/>
          <p:cNvSpPr>
            <a:spLocks noGrp="1" noRot="1" noChangeAspect="1" noChangeArrowheads="1" noTextEdit="1"/>
          </p:cNvSpPr>
          <p:nvPr>
            <p:ph type="sldImg"/>
          </p:nvPr>
        </p:nvSpPr>
        <p:spPr>
          <a:ln/>
        </p:spPr>
      </p:sp>
      <p:sp>
        <p:nvSpPr>
          <p:cNvPr id="8181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751583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5B7CFC-8B5D-4B73-B55B-31A381AF7C7A}" type="slidenum">
              <a:rPr lang="es-PR" altLang="en-US"/>
              <a:pPr/>
              <a:t>10</a:t>
            </a:fld>
            <a:endParaRPr lang="es-PR" altLang="en-US"/>
          </a:p>
        </p:txBody>
      </p:sp>
      <p:sp>
        <p:nvSpPr>
          <p:cNvPr id="822274" name="Rectangle 2"/>
          <p:cNvSpPr>
            <a:spLocks noGrp="1" noRot="1" noChangeAspect="1" noChangeArrowheads="1" noTextEdit="1"/>
          </p:cNvSpPr>
          <p:nvPr>
            <p:ph type="sldImg"/>
          </p:nvPr>
        </p:nvSpPr>
        <p:spPr>
          <a:ln/>
        </p:spPr>
      </p:sp>
      <p:sp>
        <p:nvSpPr>
          <p:cNvPr id="82227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91235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88744B-31C2-4209-804E-F566238C75E4}" type="slidenum">
              <a:rPr lang="es-PR" altLang="en-US"/>
              <a:pPr/>
              <a:t>11</a:t>
            </a:fld>
            <a:endParaRPr lang="es-PR" altLang="en-US"/>
          </a:p>
        </p:txBody>
      </p:sp>
      <p:sp>
        <p:nvSpPr>
          <p:cNvPr id="820226" name="Rectangle 2"/>
          <p:cNvSpPr>
            <a:spLocks noGrp="1" noRot="1" noChangeAspect="1" noChangeArrowheads="1" noTextEdit="1"/>
          </p:cNvSpPr>
          <p:nvPr>
            <p:ph type="sldImg"/>
          </p:nvPr>
        </p:nvSpPr>
        <p:spPr>
          <a:ln/>
        </p:spPr>
      </p:sp>
      <p:sp>
        <p:nvSpPr>
          <p:cNvPr id="8202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70262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55E57814-070E-42AB-902B-49ABFDBF405C}" type="datetime4">
              <a:rPr lang="es-PR" altLang="en-US"/>
              <a:pPr/>
              <a:t>15 de septiembre de 2015</a:t>
            </a:fld>
            <a:endParaRPr lang="es-PR" altLang="en-US"/>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t>Iglesia Bíblica Bautista</a:t>
            </a:r>
          </a:p>
          <a:p>
            <a:r>
              <a:rPr lang="es-PR" altLang="en-US"/>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328EA4-51D7-4C98-84DA-5739BBD7A4ED}" type="slidenum">
              <a:rPr lang="es-PR" altLang="en-US"/>
              <a:pPr/>
              <a:t>‹#›</a:t>
            </a:fld>
            <a:endParaRPr lang="es-P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7DEF88D-2699-44BC-AB88-A50695A713AA}" type="datetime4">
              <a:rPr lang="es-PR" altLang="en-US"/>
              <a:pPr/>
              <a:t>15 de septiembre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F90F0E0-B42F-45FB-A853-B9C65ADAFC61}" type="slidenum">
              <a:rPr lang="es-PR" altLang="en-US"/>
              <a:pPr/>
              <a:t>‹#›</a:t>
            </a:fld>
            <a:endParaRPr lang="es-PR" altLang="en-US"/>
          </a:p>
        </p:txBody>
      </p:sp>
    </p:spTree>
    <p:extLst>
      <p:ext uri="{BB962C8B-B14F-4D97-AF65-F5344CB8AC3E}">
        <p14:creationId xmlns:p14="http://schemas.microsoft.com/office/powerpoint/2010/main" val="99738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6943655-EEA0-4C32-8BAA-EB125FD73BC1}" type="datetime4">
              <a:rPr lang="es-PR" altLang="en-US"/>
              <a:pPr/>
              <a:t>15 de septiembre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063AF3AE-3B36-4719-8AEA-C4345CC6AB8D}" type="slidenum">
              <a:rPr lang="es-PR" altLang="en-US"/>
              <a:pPr/>
              <a:t>‹#›</a:t>
            </a:fld>
            <a:endParaRPr lang="es-PR" altLang="en-US"/>
          </a:p>
        </p:txBody>
      </p:sp>
    </p:spTree>
    <p:extLst>
      <p:ext uri="{BB962C8B-B14F-4D97-AF65-F5344CB8AC3E}">
        <p14:creationId xmlns:p14="http://schemas.microsoft.com/office/powerpoint/2010/main" val="637312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A47784FB-05AB-4202-8A27-7DE98D86E2F0}" type="slidenum">
              <a:rPr lang="es-PR" altLang="en-US"/>
              <a:pPr/>
              <a:t>‹#›</a:t>
            </a:fld>
            <a:endParaRPr lang="es-PR" altLang="en-US"/>
          </a:p>
        </p:txBody>
      </p:sp>
    </p:spTree>
    <p:extLst>
      <p:ext uri="{BB962C8B-B14F-4D97-AF65-F5344CB8AC3E}">
        <p14:creationId xmlns:p14="http://schemas.microsoft.com/office/powerpoint/2010/main" val="2146066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871E468F-26E7-405C-95D5-B683061CD7F3}" type="datetime4">
              <a:rPr lang="es-PR" altLang="en-US"/>
              <a:pPr/>
              <a:t>15 de septiembre de 2015</a:t>
            </a:fld>
            <a:endParaRPr lang="es-PR" altLang="en-US"/>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t>Iglesia Bíblica Bautista</a:t>
            </a:r>
          </a:p>
          <a:p>
            <a:r>
              <a:rPr lang="es-PR" altLang="en-US"/>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225B8877-07F3-41FE-A0F0-93AB6E02377B}" type="slidenum">
              <a:rPr lang="es-PR" altLang="en-US"/>
              <a:pPr/>
              <a:t>‹#›</a:t>
            </a:fld>
            <a:endParaRPr lang="es-PR" altLang="en-US"/>
          </a:p>
        </p:txBody>
      </p:sp>
    </p:spTree>
    <p:extLst>
      <p:ext uri="{BB962C8B-B14F-4D97-AF65-F5344CB8AC3E}">
        <p14:creationId xmlns:p14="http://schemas.microsoft.com/office/powerpoint/2010/main" val="908886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DBDBD18-52EC-4543-95A7-94002FFBA35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50733322"/>
      </p:ext>
    </p:extLst>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21E7F7E-33AA-4283-8B9E-027FB821B55F}"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25324673"/>
      </p:ext>
    </p:extLst>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0C7FCE1-6554-404F-86D6-A65B7CF1D196}"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29647861"/>
      </p:ext>
    </p:extLst>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B5F66C4B-4773-43DA-A1DB-4AFD6C3304D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54947685"/>
      </p:ext>
    </p:extLst>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9603FDD6-FB54-4892-B09D-2EA4B747409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19860405"/>
      </p:ext>
    </p:extLst>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2D4F163F-9188-4589-9629-C6C2491F6D6D}"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44814769"/>
      </p:ext>
    </p:extLst>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CAFC666-4287-4B49-9E00-4529E1F4D7B5}" type="datetime4">
              <a:rPr lang="es-PR" altLang="en-US"/>
              <a:pPr/>
              <a:t>15 de septiembre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9838B456-0040-4733-84BA-A2C80ACFC778}" type="slidenum">
              <a:rPr lang="es-PR" altLang="en-US"/>
              <a:pPr/>
              <a:t>‹#›</a:t>
            </a:fld>
            <a:endParaRPr lang="es-PR" altLang="en-US"/>
          </a:p>
        </p:txBody>
      </p:sp>
    </p:spTree>
    <p:extLst>
      <p:ext uri="{BB962C8B-B14F-4D97-AF65-F5344CB8AC3E}">
        <p14:creationId xmlns:p14="http://schemas.microsoft.com/office/powerpoint/2010/main" val="2664786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3AE5B1C-0384-499A-9270-D850812709EF}"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38099761"/>
      </p:ext>
    </p:extLst>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63FC6D93-0A32-41BA-AB7C-6F9269F4E8E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28235126"/>
      </p:ext>
    </p:extLst>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3E64993C-7D65-48A2-93F3-36FEC830A3C6}"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25193304"/>
      </p:ext>
    </p:extLst>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A62062A0-DF63-4C85-B593-9A872A4EBE5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23680488"/>
      </p:ext>
    </p:extLst>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62980A9-21B9-4C04-BCE9-635D935807E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51521995"/>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1A2D1318-0AE5-4D78-99BC-0FBC31985CBF}" type="datetime4">
              <a:rPr lang="es-PR" altLang="en-US">
                <a:solidFill>
                  <a:srgbClr val="1C1C1C"/>
                </a:solidFill>
              </a:rPr>
              <a:pPr/>
              <a:t>15 de septiembre de 2015</a:t>
            </a:fld>
            <a:endParaRPr lang="es-PR" altLang="en-US">
              <a:solidFill>
                <a:srgbClr val="1C1C1C"/>
              </a:solidFill>
            </a:endParaRPr>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solidFill>
                  <a:srgbClr val="1C1C1C"/>
                </a:solidFill>
              </a:rPr>
              <a:t>Iglesia Bíblica Bautista</a:t>
            </a:r>
          </a:p>
          <a:p>
            <a:r>
              <a:rPr lang="es-PR" altLang="en-US">
                <a:solidFill>
                  <a:srgbClr val="1C1C1C"/>
                </a:solidFill>
              </a:rPr>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E88CDECA-A78A-45AE-98AF-B47B1CF2EDA0}" type="slidenum">
              <a:rPr lang="es-PR" altLang="en-US">
                <a:solidFill>
                  <a:srgbClr val="1C1C1C"/>
                </a:solidFill>
              </a:rPr>
              <a:pPr/>
              <a:t>‹#›</a:t>
            </a:fld>
            <a:endParaRPr lang="es-PR" altLang="en-US">
              <a:solidFill>
                <a:srgbClr val="1C1C1C"/>
              </a:solidFill>
            </a:endParaRPr>
          </a:p>
        </p:txBody>
      </p:sp>
    </p:spTree>
    <p:extLst>
      <p:ext uri="{BB962C8B-B14F-4D97-AF65-F5344CB8AC3E}">
        <p14:creationId xmlns:p14="http://schemas.microsoft.com/office/powerpoint/2010/main" val="4019176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66C5979-FF44-45FC-AA8C-E8530BD2B4B9}" type="datetime4">
              <a:rPr lang="es-PR" altLang="en-US">
                <a:solidFill>
                  <a:srgbClr val="000000"/>
                </a:solidFill>
              </a:rPr>
              <a:pPr/>
              <a:t>15 de septiembre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61E4003F-C3CE-46BA-B48E-9AACB9E5BCA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702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98CAB34-F727-4B90-A2B5-D51171CB930C}" type="datetime4">
              <a:rPr lang="es-PR" altLang="en-US">
                <a:solidFill>
                  <a:srgbClr val="000000"/>
                </a:solidFill>
              </a:rPr>
              <a:pPr/>
              <a:t>15 de septiembre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7FE8369F-CBA0-4243-8DA5-1F014939FAE4}"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9575583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DD167EA-2313-42CD-92A1-A897697A97B0}" type="datetime4">
              <a:rPr lang="es-PR" altLang="en-US">
                <a:solidFill>
                  <a:srgbClr val="000000"/>
                </a:solidFill>
              </a:rPr>
              <a:pPr/>
              <a:t>15 de septiembre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63A997BE-F404-4A5A-8CF6-F27471DB107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5100273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C9C1B783-26C1-44C3-B74D-392D6042B3E1}" type="datetime4">
              <a:rPr lang="es-PR" altLang="en-US">
                <a:solidFill>
                  <a:srgbClr val="000000"/>
                </a:solidFill>
              </a:rPr>
              <a:pPr/>
              <a:t>15 de septiembre de 2015</a:t>
            </a:fld>
            <a:endParaRPr lang="es-PR"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9" name="Slide Number Placeholder 8"/>
          <p:cNvSpPr>
            <a:spLocks noGrp="1"/>
          </p:cNvSpPr>
          <p:nvPr>
            <p:ph type="sldNum" sz="quarter" idx="12"/>
          </p:nvPr>
        </p:nvSpPr>
        <p:spPr/>
        <p:txBody>
          <a:bodyPr/>
          <a:lstStyle>
            <a:lvl1pPr>
              <a:defRPr/>
            </a:lvl1pPr>
          </a:lstStyle>
          <a:p>
            <a:fld id="{5E696A9D-44A3-4C89-B786-EB54EA030E6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681167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08F113F-42FF-4330-946A-DD0D52EF50DF}" type="datetime4">
              <a:rPr lang="es-PR" altLang="en-US"/>
              <a:pPr/>
              <a:t>15 de septiembre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4CBA4AD-EDD6-4EEA-93BC-8DCFA34BE14E}" type="slidenum">
              <a:rPr lang="es-PR" altLang="en-US"/>
              <a:pPr/>
              <a:t>‹#›</a:t>
            </a:fld>
            <a:endParaRPr lang="es-PR" altLang="en-US"/>
          </a:p>
        </p:txBody>
      </p:sp>
    </p:spTree>
    <p:extLst>
      <p:ext uri="{BB962C8B-B14F-4D97-AF65-F5344CB8AC3E}">
        <p14:creationId xmlns:p14="http://schemas.microsoft.com/office/powerpoint/2010/main" val="2961290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5314138-FBE4-48FF-B1B4-74833D88DEDD}" type="datetime4">
              <a:rPr lang="es-PR" altLang="en-US">
                <a:solidFill>
                  <a:srgbClr val="000000"/>
                </a:solidFill>
              </a:rPr>
              <a:pPr/>
              <a:t>15 de septiembre de 2015</a:t>
            </a:fld>
            <a:endParaRPr lang="es-PR"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5" name="Slide Number Placeholder 4"/>
          <p:cNvSpPr>
            <a:spLocks noGrp="1"/>
          </p:cNvSpPr>
          <p:nvPr>
            <p:ph type="sldNum" sz="quarter" idx="12"/>
          </p:nvPr>
        </p:nvSpPr>
        <p:spPr/>
        <p:txBody>
          <a:bodyPr/>
          <a:lstStyle>
            <a:lvl1pPr>
              <a:defRPr/>
            </a:lvl1pPr>
          </a:lstStyle>
          <a:p>
            <a:fld id="{52657442-E37D-4E91-9CC3-7A1D3AD2A73B}"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624814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1A3FBB4-EF86-468E-9AF0-57C93E932859}" type="datetime4">
              <a:rPr lang="es-PR" altLang="en-US">
                <a:solidFill>
                  <a:srgbClr val="000000"/>
                </a:solidFill>
              </a:rPr>
              <a:pPr/>
              <a:t>15 de septiembre de 2015</a:t>
            </a:fld>
            <a:endParaRPr lang="es-PR"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4" name="Slide Number Placeholder 3"/>
          <p:cNvSpPr>
            <a:spLocks noGrp="1"/>
          </p:cNvSpPr>
          <p:nvPr>
            <p:ph type="sldNum" sz="quarter" idx="12"/>
          </p:nvPr>
        </p:nvSpPr>
        <p:spPr/>
        <p:txBody>
          <a:bodyPr/>
          <a:lstStyle>
            <a:lvl1pPr>
              <a:defRPr/>
            </a:lvl1pPr>
          </a:lstStyle>
          <a:p>
            <a:fld id="{AE7C8939-9602-4590-B4A7-8CAC742A94FE}"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5822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41E0E2C-3C13-4DC3-8EE3-E83DCCF21D1A}" type="datetime4">
              <a:rPr lang="es-PR" altLang="en-US">
                <a:solidFill>
                  <a:srgbClr val="000000"/>
                </a:solidFill>
              </a:rPr>
              <a:pPr/>
              <a:t>15 de septiembre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D8C29E1E-1390-4506-BCD8-5DD0704E88E1}"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1865948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ED246-3FFD-48CC-BBBA-7DAEEEF66D68}" type="datetime4">
              <a:rPr lang="es-PR" altLang="en-US">
                <a:solidFill>
                  <a:srgbClr val="000000"/>
                </a:solidFill>
              </a:rPr>
              <a:pPr/>
              <a:t>15 de septiembre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C48448D4-0ECA-4E2C-88EC-A70570CC3C6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5236560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569FA11-630D-49BF-9E69-C68B0CEA49EE}" type="datetime4">
              <a:rPr lang="es-PR" altLang="en-US">
                <a:solidFill>
                  <a:srgbClr val="000000"/>
                </a:solidFill>
              </a:rPr>
              <a:pPr/>
              <a:t>15 de septiembre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D62BDA69-AE9E-41F3-AB18-DF41A2A04438}"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4005521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43084A4-EED1-4FE1-B04D-396178096F89}" type="datetime4">
              <a:rPr lang="es-PR" altLang="en-US">
                <a:solidFill>
                  <a:srgbClr val="000000"/>
                </a:solidFill>
              </a:rPr>
              <a:pPr/>
              <a:t>15 de septiembre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48CB2E36-72EE-4355-BC1A-4155B6ACC363}"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3373940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C3C6908B-307A-4A3D-BFDE-F4023DB694C1}" type="datetime4">
              <a:rPr lang="es-PR" altLang="en-US">
                <a:solidFill>
                  <a:srgbClr val="000000"/>
                </a:solidFill>
              </a:rPr>
              <a:pPr/>
              <a:t>15 de septiembre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35501A93-A05A-436A-8177-32B1F8C3FD4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351525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182688" y="41513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F773F66C-AF93-4D45-B5AD-DF63AA491A50}" type="datetime4">
              <a:rPr lang="es-PR" altLang="en-US">
                <a:solidFill>
                  <a:srgbClr val="000000"/>
                </a:solidFill>
              </a:rPr>
              <a:pPr/>
              <a:t>15 de septiembre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CA5009ED-6C77-4415-A590-9933934960FC}"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7701918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A5ABA212-EF0B-43D8-BAAF-FB6323C4313E}" type="datetime4">
              <a:rPr lang="es-PR" altLang="en-US">
                <a:solidFill>
                  <a:srgbClr val="000000"/>
                </a:solidFill>
              </a:rPr>
              <a:pPr/>
              <a:t>15 de septiembre de 2015</a:t>
            </a:fld>
            <a:endParaRPr lang="es-PR" altLang="en-US">
              <a:solidFill>
                <a:srgbClr val="000000"/>
              </a:solidFill>
            </a:endParaRPr>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7D30AAC4-5931-45C1-B4A4-5FE941C9D290}"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855433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F473FE5-FF6E-48DE-BC74-88A5649C07E8}" type="datetime4">
              <a:rPr lang="es-PR" altLang="en-US"/>
              <a:pPr/>
              <a:t>15 de septiembre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2D23B9AE-CA87-406E-A573-BE36BB51ED52}" type="slidenum">
              <a:rPr lang="es-PR" altLang="en-US"/>
              <a:pPr/>
              <a:t>‹#›</a:t>
            </a:fld>
            <a:endParaRPr lang="es-PR" altLang="en-US"/>
          </a:p>
        </p:txBody>
      </p:sp>
    </p:spTree>
    <p:extLst>
      <p:ext uri="{BB962C8B-B14F-4D97-AF65-F5344CB8AC3E}">
        <p14:creationId xmlns:p14="http://schemas.microsoft.com/office/powerpoint/2010/main" val="3879498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51F75444-403A-4B68-A5EB-E97666AEF1DD}" type="datetime4">
              <a:rPr lang="es-PR" altLang="en-US"/>
              <a:pPr/>
              <a:t>15 de septiembre de 2015</a:t>
            </a:fld>
            <a:endParaRPr lang="es-PR" altLang="en-US"/>
          </a:p>
        </p:txBody>
      </p:sp>
      <p:sp>
        <p:nvSpPr>
          <p:cNvPr id="8" name="Footer Placeholder 7"/>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9" name="Slide Number Placeholder 8"/>
          <p:cNvSpPr>
            <a:spLocks noGrp="1"/>
          </p:cNvSpPr>
          <p:nvPr>
            <p:ph type="sldNum" sz="quarter" idx="12"/>
          </p:nvPr>
        </p:nvSpPr>
        <p:spPr/>
        <p:txBody>
          <a:bodyPr/>
          <a:lstStyle>
            <a:lvl1pPr>
              <a:defRPr/>
            </a:lvl1pPr>
          </a:lstStyle>
          <a:p>
            <a:fld id="{8491CAE3-3A4A-4765-824B-28BBA680F4A3}" type="slidenum">
              <a:rPr lang="es-PR" altLang="en-US"/>
              <a:pPr/>
              <a:t>‹#›</a:t>
            </a:fld>
            <a:endParaRPr lang="es-PR" altLang="en-US"/>
          </a:p>
        </p:txBody>
      </p:sp>
    </p:spTree>
    <p:extLst>
      <p:ext uri="{BB962C8B-B14F-4D97-AF65-F5344CB8AC3E}">
        <p14:creationId xmlns:p14="http://schemas.microsoft.com/office/powerpoint/2010/main" val="127644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9273408-27F8-4DFD-BFC3-61BA0F32BDB5}" type="datetime4">
              <a:rPr lang="es-PR" altLang="en-US"/>
              <a:pPr/>
              <a:t>15 de septiembre de 2015</a:t>
            </a:fld>
            <a:endParaRPr lang="es-PR" altLang="en-US"/>
          </a:p>
        </p:txBody>
      </p:sp>
      <p:sp>
        <p:nvSpPr>
          <p:cNvPr id="4" name="Footer Placeholder 3"/>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5" name="Slide Number Placeholder 4"/>
          <p:cNvSpPr>
            <a:spLocks noGrp="1"/>
          </p:cNvSpPr>
          <p:nvPr>
            <p:ph type="sldNum" sz="quarter" idx="12"/>
          </p:nvPr>
        </p:nvSpPr>
        <p:spPr/>
        <p:txBody>
          <a:bodyPr/>
          <a:lstStyle>
            <a:lvl1pPr>
              <a:defRPr/>
            </a:lvl1pPr>
          </a:lstStyle>
          <a:p>
            <a:fld id="{E8351723-0CF8-4B90-B6F8-B8061B43EBA5}" type="slidenum">
              <a:rPr lang="es-PR" altLang="en-US"/>
              <a:pPr/>
              <a:t>‹#›</a:t>
            </a:fld>
            <a:endParaRPr lang="es-PR" altLang="en-US"/>
          </a:p>
        </p:txBody>
      </p:sp>
    </p:spTree>
    <p:extLst>
      <p:ext uri="{BB962C8B-B14F-4D97-AF65-F5344CB8AC3E}">
        <p14:creationId xmlns:p14="http://schemas.microsoft.com/office/powerpoint/2010/main" val="809161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E588D9C-FF89-47CE-B541-9F4BB7B51E2A}" type="datetime4">
              <a:rPr lang="es-PR" altLang="en-US"/>
              <a:pPr/>
              <a:t>15 de septiembre de 2015</a:t>
            </a:fld>
            <a:endParaRPr lang="es-PR" altLang="en-US"/>
          </a:p>
        </p:txBody>
      </p:sp>
      <p:sp>
        <p:nvSpPr>
          <p:cNvPr id="3" name="Footer Placeholder 2"/>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4" name="Slide Number Placeholder 3"/>
          <p:cNvSpPr>
            <a:spLocks noGrp="1"/>
          </p:cNvSpPr>
          <p:nvPr>
            <p:ph type="sldNum" sz="quarter" idx="12"/>
          </p:nvPr>
        </p:nvSpPr>
        <p:spPr/>
        <p:txBody>
          <a:bodyPr/>
          <a:lstStyle>
            <a:lvl1pPr>
              <a:defRPr/>
            </a:lvl1pPr>
          </a:lstStyle>
          <a:p>
            <a:fld id="{74530085-7BEE-43F2-B675-D1BB419BB2AF}" type="slidenum">
              <a:rPr lang="es-PR" altLang="en-US"/>
              <a:pPr/>
              <a:t>‹#›</a:t>
            </a:fld>
            <a:endParaRPr lang="es-PR" altLang="en-US"/>
          </a:p>
        </p:txBody>
      </p:sp>
    </p:spTree>
    <p:extLst>
      <p:ext uri="{BB962C8B-B14F-4D97-AF65-F5344CB8AC3E}">
        <p14:creationId xmlns:p14="http://schemas.microsoft.com/office/powerpoint/2010/main" val="199730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71EAA50-0FCE-453F-AB75-866DA7C94169}" type="datetime4">
              <a:rPr lang="es-PR" altLang="en-US"/>
              <a:pPr/>
              <a:t>15 de septiembre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FB630070-5E83-4DA2-A8B1-773EF8C4C4FA}" type="slidenum">
              <a:rPr lang="es-PR" altLang="en-US"/>
              <a:pPr/>
              <a:t>‹#›</a:t>
            </a:fld>
            <a:endParaRPr lang="es-PR" altLang="en-US"/>
          </a:p>
        </p:txBody>
      </p:sp>
    </p:spTree>
    <p:extLst>
      <p:ext uri="{BB962C8B-B14F-4D97-AF65-F5344CB8AC3E}">
        <p14:creationId xmlns:p14="http://schemas.microsoft.com/office/powerpoint/2010/main" val="50696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47C872F-0DCE-46B5-B903-10666E9EEA38}" type="datetime4">
              <a:rPr lang="es-PR" altLang="en-US"/>
              <a:pPr/>
              <a:t>15 de septiembre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C9F7C520-B3BA-4AAC-8BF9-06D206EB741A}" type="slidenum">
              <a:rPr lang="es-PR" altLang="en-US"/>
              <a:pPr/>
              <a:t>‹#›</a:t>
            </a:fld>
            <a:endParaRPr lang="es-PR" altLang="en-US"/>
          </a:p>
        </p:txBody>
      </p:sp>
    </p:spTree>
    <p:extLst>
      <p:ext uri="{BB962C8B-B14F-4D97-AF65-F5344CB8AC3E}">
        <p14:creationId xmlns:p14="http://schemas.microsoft.com/office/powerpoint/2010/main" val="3029385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i="0"/>
            </a:lvl1pPr>
          </a:lstStyle>
          <a:p>
            <a:fld id="{77955871-EF1C-40D9-B5E1-467A7584815B}" type="datetime4">
              <a:rPr lang="es-PR" altLang="en-US"/>
              <a:pPr/>
              <a:t>15 de septiembre de 2015</a:t>
            </a:fld>
            <a:endParaRPr lang="es-PR" altLang="en-US"/>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i="0"/>
            </a:lvl1pPr>
          </a:lstStyle>
          <a:p>
            <a:r>
              <a:rPr lang="es-PR" altLang="en-US"/>
              <a:t>Iglesia Bíblica Bautista</a:t>
            </a:r>
          </a:p>
          <a:p>
            <a:r>
              <a:rPr lang="es-PR" altLang="en-US"/>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i="0"/>
            </a:lvl1pPr>
          </a:lstStyle>
          <a:p>
            <a:fld id="{C22FEBAA-CDB1-41E8-B384-43F9507997CC}" type="slidenum">
              <a:rPr lang="es-PR" altLang="en-US"/>
              <a:pPr/>
              <a:t>‹#›</a:t>
            </a:fld>
            <a:endParaRPr lang="es-PR" alt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i="0">
              <a:solidFill>
                <a:prstClr val="white">
                  <a:tint val="75000"/>
                </a:prstClr>
              </a:solidFill>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i="0">
              <a:solidFill>
                <a:prstClr val="white">
                  <a:tint val="75000"/>
                </a:prstClr>
              </a:solidFill>
              <a:cs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i="0" smtClean="0">
                <a:solidFill>
                  <a:prstClr val="white">
                    <a:tint val="75000"/>
                  </a:prstClr>
                </a:solidFill>
                <a:cs typeface="Arial" charset="0"/>
              </a:rPr>
              <a:pPr/>
              <a:t>‹#›</a:t>
            </a:fld>
            <a:endParaRPr lang="en-US" i="0">
              <a:solidFill>
                <a:prstClr val="white">
                  <a:tint val="75000"/>
                </a:prstClr>
              </a:solidFill>
              <a:cs typeface="Arial" charset="0"/>
            </a:endParaRPr>
          </a:p>
        </p:txBody>
      </p:sp>
    </p:spTree>
    <p:extLst>
      <p:ext uri="{BB962C8B-B14F-4D97-AF65-F5344CB8AC3E}">
        <p14:creationId xmlns:p14="http://schemas.microsoft.com/office/powerpoint/2010/main" val="2788292156"/>
      </p:ext>
    </p:extLst>
  </p:cSld>
  <p:clrMap bg1="dk1" tx1="lt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400"/>
            </a:lvl1pPr>
          </a:lstStyle>
          <a:p>
            <a:fld id="{E6E7D851-B4D8-4460-B898-81164C32FE93}" type="datetime4">
              <a:rPr lang="es-PR" altLang="en-US" i="0" smtClean="0">
                <a:solidFill>
                  <a:srgbClr val="000000"/>
                </a:solidFill>
              </a:rPr>
              <a:pPr/>
              <a:t>15 de septiembre de 2015</a:t>
            </a:fld>
            <a:endParaRPr lang="es-PR" altLang="en-US" i="0" smtClean="0">
              <a:solidFill>
                <a:srgbClr val="000000"/>
              </a:solidFill>
            </a:endParaRPr>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400"/>
            </a:lvl1pPr>
          </a:lstStyle>
          <a:p>
            <a:r>
              <a:rPr lang="es-PR" altLang="en-US" i="0" smtClean="0">
                <a:solidFill>
                  <a:srgbClr val="000000"/>
                </a:solidFill>
              </a:rPr>
              <a:t>Iglesia Bíblica Bautista</a:t>
            </a:r>
          </a:p>
          <a:p>
            <a:r>
              <a:rPr lang="es-PR" altLang="en-US" i="0" smtClean="0">
                <a:solidFill>
                  <a:srgbClr val="000000"/>
                </a:solidFill>
              </a:rPr>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400"/>
            </a:lvl1pPr>
          </a:lstStyle>
          <a:p>
            <a:fld id="{43B9EEBA-640A-445D-A103-842C62EF13E8}" type="slidenum">
              <a:rPr lang="es-PR" altLang="en-US" i="0" smtClean="0">
                <a:solidFill>
                  <a:srgbClr val="000000"/>
                </a:solidFill>
              </a:rPr>
              <a:pPr/>
              <a:t>‹#›</a:t>
            </a:fld>
            <a:endParaRPr lang="es-PR" altLang="en-US" i="0" smtClean="0">
              <a:solidFill>
                <a:srgbClr val="000000"/>
              </a:solidFill>
            </a:endParaRPr>
          </a:p>
        </p:txBody>
      </p:sp>
    </p:spTree>
    <p:extLst>
      <p:ext uri="{BB962C8B-B14F-4D97-AF65-F5344CB8AC3E}">
        <p14:creationId xmlns:p14="http://schemas.microsoft.com/office/powerpoint/2010/main" val="39070503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454073"/>
          </a:xfrm>
          <a:prstGeom prst="rect">
            <a:avLst/>
          </a:prstGeom>
        </p:spPr>
      </p:pic>
      <p:sp>
        <p:nvSpPr>
          <p:cNvPr id="238596" name="Rectangle 4"/>
          <p:cNvSpPr>
            <a:spLocks noGrp="1" noChangeArrowheads="1"/>
          </p:cNvSpPr>
          <p:nvPr>
            <p:ph type="body" sz="half" idx="4294967295"/>
          </p:nvPr>
        </p:nvSpPr>
        <p:spPr>
          <a:xfrm>
            <a:off x="3962401" y="198714"/>
            <a:ext cx="4952998" cy="5004077"/>
          </a:xfrm>
          <a:solidFill>
            <a:schemeClr val="tx1">
              <a:alpha val="32000"/>
            </a:schemeClr>
          </a:solidFill>
          <a:ln/>
          <a:effectLst>
            <a:softEdge rad="127000"/>
          </a:effectLst>
        </p:spPr>
        <p:txBody>
          <a:bodyPr anchor="ctr">
            <a:normAutofit fontScale="92500" lnSpcReduction="10000"/>
          </a:bodyPr>
          <a:lstStyle/>
          <a:p>
            <a:pPr marL="0" indent="0" algn="ctr">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Estudio #37 </a:t>
            </a:r>
          </a:p>
          <a:p>
            <a:pPr marL="0" indent="0" algn="ctr">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La Incomparable Invitación</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15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septiembre de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2015</a:t>
            </a:r>
          </a:p>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(Isaías capítulos 54 y 55)</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0" y="5638800"/>
            <a:ext cx="9143999" cy="397430"/>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rgbClr val="3333CC"/>
              </a:buClr>
              <a:buSzPct val="60000"/>
            </a:pPr>
            <a:r>
              <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3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12: Las Incomparables Buenas Nuevas</a:t>
            </a:r>
            <a:endPar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2946148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p>
            <a:fld id="{82668109-AF29-4C3D-85AA-8C5D6D36007C}" type="slidenum">
              <a:rPr lang="es-PR" altLang="en-US"/>
              <a:pPr/>
              <a:t>10</a:t>
            </a:fld>
            <a:endParaRPr lang="es-PR" altLang="en-US"/>
          </a:p>
        </p:txBody>
      </p:sp>
      <p:sp>
        <p:nvSpPr>
          <p:cNvPr id="82125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821251" name="Rectangle 3"/>
          <p:cNvSpPr>
            <a:spLocks noGrp="1" noChangeArrowheads="1"/>
          </p:cNvSpPr>
          <p:nvPr>
            <p:ph type="body" sz="half" idx="1"/>
          </p:nvPr>
        </p:nvSpPr>
        <p:spPr>
          <a:xfrm>
            <a:off x="533400" y="2133600"/>
            <a:ext cx="4191000" cy="4114800"/>
          </a:xfrm>
        </p:spPr>
        <p:txBody>
          <a:bodyPr/>
          <a:lstStyle/>
          <a:p>
            <a:r>
              <a:rPr lang="es-PR" altLang="en-US" dirty="0">
                <a:latin typeface="Candara" panose="020E0502030303020204" pitchFamily="34" charset="0"/>
              </a:rPr>
              <a:t>Por eso cuenta Josefo (un historiador del siglo 1) que muchos de ellos no estaban dispuestos a dejar sus posesiones.</a:t>
            </a:r>
          </a:p>
        </p:txBody>
      </p:sp>
      <p:pic>
        <p:nvPicPr>
          <p:cNvPr id="821265" name="Picture 17" descr="judios_oleolienzo79x99"/>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36415" y="1827212"/>
            <a:ext cx="4607585" cy="3735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161376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821265"/>
                                        </p:tgtEl>
                                        <p:attrNameLst>
                                          <p:attrName>style.visibility</p:attrName>
                                        </p:attrNameLst>
                                      </p:cBhvr>
                                      <p:to>
                                        <p:strVal val="visible"/>
                                      </p:to>
                                    </p:set>
                                    <p:anim calcmode="lin" valueType="num">
                                      <p:cBhvr>
                                        <p:cTn id="7" dur="500" fill="hold"/>
                                        <p:tgtEl>
                                          <p:spTgt spid="821265"/>
                                        </p:tgtEl>
                                        <p:attrNameLst>
                                          <p:attrName>ppt_w</p:attrName>
                                        </p:attrNameLst>
                                      </p:cBhvr>
                                      <p:tavLst>
                                        <p:tav tm="0">
                                          <p:val>
                                            <p:fltVal val="0"/>
                                          </p:val>
                                        </p:tav>
                                        <p:tav tm="100000">
                                          <p:val>
                                            <p:strVal val="#ppt_w"/>
                                          </p:val>
                                        </p:tav>
                                      </p:tavLst>
                                    </p:anim>
                                    <p:anim calcmode="lin" valueType="num">
                                      <p:cBhvr>
                                        <p:cTn id="8" dur="500" fill="hold"/>
                                        <p:tgtEl>
                                          <p:spTgt spid="821265"/>
                                        </p:tgtEl>
                                        <p:attrNameLst>
                                          <p:attrName>ppt_h</p:attrName>
                                        </p:attrNameLst>
                                      </p:cBhvr>
                                      <p:tavLst>
                                        <p:tav tm="0">
                                          <p:val>
                                            <p:fltVal val="0"/>
                                          </p:val>
                                        </p:tav>
                                        <p:tav tm="100000">
                                          <p:val>
                                            <p:strVal val="#ppt_h"/>
                                          </p:val>
                                        </p:tav>
                                      </p:tavLst>
                                    </p:anim>
                                    <p:animEffect transition="in" filter="fade">
                                      <p:cBhvr>
                                        <p:cTn id="9" dur="500"/>
                                        <p:tgtEl>
                                          <p:spTgt spid="821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0913D50E-7E75-4FA6-8C92-A7F029175791}" type="slidenum">
              <a:rPr lang="es-PR" altLang="en-US"/>
              <a:pPr/>
              <a:t>11</a:t>
            </a:fld>
            <a:endParaRPr lang="es-PR" altLang="en-US"/>
          </a:p>
        </p:txBody>
      </p:sp>
      <p:sp>
        <p:nvSpPr>
          <p:cNvPr id="819202"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819203" name="Rectangle 3"/>
          <p:cNvSpPr>
            <a:spLocks noGrp="1" noChangeArrowheads="1"/>
          </p:cNvSpPr>
          <p:nvPr>
            <p:ph type="body" sz="half" idx="1"/>
          </p:nvPr>
        </p:nvSpPr>
        <p:spPr>
          <a:xfrm>
            <a:off x="228600" y="2133600"/>
            <a:ext cx="4061213" cy="4343400"/>
          </a:xfrm>
        </p:spPr>
        <p:txBody>
          <a:bodyPr/>
          <a:lstStyle/>
          <a:p>
            <a:r>
              <a:rPr lang="es-PR" altLang="en-US" dirty="0">
                <a:latin typeface="Candara" panose="020E0502030303020204" pitchFamily="34" charset="0"/>
              </a:rPr>
              <a:t>Para contrarrestar esta tendencia el profeta les habla de la protección de Dios en el viaje y les hace una invitación muy especial a seguir al Señor.</a:t>
            </a:r>
          </a:p>
        </p:txBody>
      </p:sp>
      <p:pic>
        <p:nvPicPr>
          <p:cNvPr id="819221" name="Picture 21" descr="amos-preach"/>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289813" y="1828800"/>
            <a:ext cx="4854187" cy="3505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716094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819221"/>
                                        </p:tgtEl>
                                        <p:attrNameLst>
                                          <p:attrName>style.visibility</p:attrName>
                                        </p:attrNameLst>
                                      </p:cBhvr>
                                      <p:to>
                                        <p:strVal val="visible"/>
                                      </p:to>
                                    </p:set>
                                    <p:animEffect transition="in" filter="diamond(in)">
                                      <p:cBhvr>
                                        <p:cTn id="7" dur="2000"/>
                                        <p:tgtEl>
                                          <p:spTgt spid="819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generosidad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55.1-5</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12</a:t>
            </a:fld>
            <a:endParaRPr lang="es-PR" altLang="en-US"/>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5368"/>
          <a:stretch/>
        </p:blipFill>
        <p:spPr>
          <a:xfrm>
            <a:off x="-10602" y="1676400"/>
            <a:ext cx="9180002" cy="5181601"/>
          </a:xfrm>
          <a:prstGeom prst="rect">
            <a:avLst/>
          </a:prstGeom>
        </p:spPr>
      </p:pic>
    </p:spTree>
    <p:extLst>
      <p:ext uri="{BB962C8B-B14F-4D97-AF65-F5344CB8AC3E}">
        <p14:creationId xmlns:p14="http://schemas.microsoft.com/office/powerpoint/2010/main" val="8510320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generosidad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55.1-5</a:t>
            </a:r>
          </a:p>
        </p:txBody>
      </p:sp>
      <p:sp>
        <p:nvSpPr>
          <p:cNvPr id="729091" name="Rectangle 3"/>
          <p:cNvSpPr>
            <a:spLocks noGrp="1" noChangeArrowheads="1"/>
          </p:cNvSpPr>
          <p:nvPr>
            <p:ph idx="1"/>
          </p:nvPr>
        </p:nvSpPr>
        <p:spPr>
          <a:xfrm>
            <a:off x="457199" y="2133600"/>
            <a:ext cx="8486775" cy="4567238"/>
          </a:xfrm>
        </p:spPr>
        <p:txBody>
          <a:bodyPr>
            <a:normAutofit lnSpcReduction="10000"/>
          </a:bodyPr>
          <a:lstStyle/>
          <a:p>
            <a:r>
              <a:rPr lang="es-ES" dirty="0">
                <a:latin typeface="Candara" panose="020E0502030303020204" pitchFamily="34" charset="0"/>
              </a:rPr>
              <a:t>“</a:t>
            </a:r>
            <a:r>
              <a:rPr lang="es-ES" i="1" dirty="0">
                <a:latin typeface="Candara" panose="020E0502030303020204" pitchFamily="34" charset="0"/>
              </a:rPr>
              <a:t>A todos los sedientos: Venid a las aguas; y los que no tienen dinero, venid, comprad y comed. Venid, comprad sin dinero y sin precio, vino y leche</a:t>
            </a:r>
            <a:r>
              <a:rPr lang="es-ES" i="1" dirty="0" smtClean="0">
                <a:latin typeface="Candara" panose="020E0502030303020204" pitchFamily="34" charset="0"/>
              </a:rPr>
              <a:t>. ¿</a:t>
            </a:r>
            <a:r>
              <a:rPr lang="es-ES" i="1" dirty="0">
                <a:latin typeface="Candara" panose="020E0502030303020204" pitchFamily="34" charset="0"/>
              </a:rPr>
              <a:t>Por qué gastáis el dinero en lo que no es pan, y vuestro trabajo en lo que no sacia? Oídme atentamente, y comed del bien, y se deleitará vuestra alma con grosura</a:t>
            </a:r>
            <a:r>
              <a:rPr lang="es-ES" i="1" dirty="0" smtClean="0">
                <a:latin typeface="Candara" panose="020E0502030303020204" pitchFamily="34" charset="0"/>
              </a:rPr>
              <a:t>. Inclinad </a:t>
            </a:r>
            <a:r>
              <a:rPr lang="es-ES" i="1" dirty="0">
                <a:latin typeface="Candara" panose="020E0502030303020204" pitchFamily="34" charset="0"/>
              </a:rPr>
              <a:t>vuestro oído, y venid a mí; oíd, y vivirá vuestra alma; y haré con vosotros pacto eterno, las misericordias firmes a </a:t>
            </a:r>
            <a:r>
              <a:rPr lang="es-ES" i="1" dirty="0" smtClean="0">
                <a:latin typeface="Candara" panose="020E0502030303020204" pitchFamily="34" charset="0"/>
              </a:rPr>
              <a:t>David…”</a:t>
            </a:r>
            <a:endParaRPr lang="es-ES" dirty="0">
              <a:solidFill>
                <a:srgbClr val="FF0000"/>
              </a:solidFill>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13</a:t>
            </a:fld>
            <a:endParaRPr lang="es-PR" altLang="en-US"/>
          </a:p>
        </p:txBody>
      </p:sp>
    </p:spTree>
    <p:extLst>
      <p:ext uri="{BB962C8B-B14F-4D97-AF65-F5344CB8AC3E}">
        <p14:creationId xmlns:p14="http://schemas.microsoft.com/office/powerpoint/2010/main" val="419012863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generosidad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55.1-5</a:t>
            </a:r>
          </a:p>
        </p:txBody>
      </p:sp>
      <p:sp>
        <p:nvSpPr>
          <p:cNvPr id="729091" name="Rectangle 3"/>
          <p:cNvSpPr>
            <a:spLocks noGrp="1" noChangeArrowheads="1"/>
          </p:cNvSpPr>
          <p:nvPr>
            <p:ph idx="1"/>
          </p:nvPr>
        </p:nvSpPr>
        <p:spPr>
          <a:xfrm>
            <a:off x="457200" y="2137076"/>
            <a:ext cx="8382000" cy="4416124"/>
          </a:xfrm>
        </p:spPr>
        <p:txBody>
          <a:bodyPr>
            <a:normAutofit/>
          </a:bodyPr>
          <a:lstStyle/>
          <a:p>
            <a:r>
              <a:rPr lang="es-ES" dirty="0" smtClean="0">
                <a:latin typeface="Candara" panose="020E0502030303020204" pitchFamily="34" charset="0"/>
              </a:rPr>
              <a:t>“</a:t>
            </a:r>
            <a:r>
              <a:rPr lang="es-ES" i="1" dirty="0" smtClean="0">
                <a:latin typeface="Candara" panose="020E0502030303020204" pitchFamily="34" charset="0"/>
              </a:rPr>
              <a:t>…He </a:t>
            </a:r>
            <a:r>
              <a:rPr lang="es-ES" i="1" dirty="0">
                <a:latin typeface="Candara" panose="020E0502030303020204" pitchFamily="34" charset="0"/>
              </a:rPr>
              <a:t>aquí que yo lo di por testigo a los pueblos, por jefe y por maestro a las naciones</a:t>
            </a:r>
            <a:r>
              <a:rPr lang="es-ES" i="1" dirty="0" smtClean="0">
                <a:latin typeface="Candara" panose="020E0502030303020204" pitchFamily="34" charset="0"/>
              </a:rPr>
              <a:t>. He </a:t>
            </a:r>
            <a:r>
              <a:rPr lang="es-ES" i="1" dirty="0">
                <a:latin typeface="Candara" panose="020E0502030303020204" pitchFamily="34" charset="0"/>
              </a:rPr>
              <a:t>aquí, llamarás a gente que no conociste, y gentes que no te conocieron correrán a ti, por causa de Jehová tu Dios, y del Santo de Israel que te ha honrado.</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Isaías 55.1–5, RVR60) </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14</a:t>
            </a:fld>
            <a:endParaRPr lang="es-PR" altLang="en-US"/>
          </a:p>
        </p:txBody>
      </p:sp>
    </p:spTree>
    <p:extLst>
      <p:ext uri="{BB962C8B-B14F-4D97-AF65-F5344CB8AC3E}">
        <p14:creationId xmlns:p14="http://schemas.microsoft.com/office/powerpoint/2010/main" val="386711737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generosidad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55.1-5</a:t>
            </a:r>
          </a:p>
        </p:txBody>
      </p:sp>
      <p:sp>
        <p:nvSpPr>
          <p:cNvPr id="729091" name="Rectangle 3"/>
          <p:cNvSpPr>
            <a:spLocks noGrp="1" noChangeArrowheads="1"/>
          </p:cNvSpPr>
          <p:nvPr>
            <p:ph idx="1"/>
          </p:nvPr>
        </p:nvSpPr>
        <p:spPr>
          <a:xfrm>
            <a:off x="228600" y="2137076"/>
            <a:ext cx="4131052" cy="4416124"/>
          </a:xfrm>
        </p:spPr>
        <p:txBody>
          <a:bodyPr>
            <a:normAutofit fontScale="92500" lnSpcReduction="20000"/>
          </a:bodyPr>
          <a:lstStyle/>
          <a:p>
            <a:r>
              <a:rPr lang="es-ES" dirty="0">
                <a:solidFill>
                  <a:srgbClr val="FF0000"/>
                </a:solidFill>
                <a:latin typeface="Candara" panose="020E0502030303020204" pitchFamily="34" charset="0"/>
              </a:rPr>
              <a:t>55:1</a:t>
            </a:r>
            <a:r>
              <a:rPr lang="es-ES" dirty="0">
                <a:latin typeface="Candara" panose="020E0502030303020204" pitchFamily="34" charset="0"/>
              </a:rPr>
              <a:t> El Espíritu de Dios envía una invitación evangelística a Israel para que vuelva, y al mismo tiempo invita a todos en todo lugar al banquete del evangelio. </a:t>
            </a:r>
            <a:endParaRPr lang="es-ES" dirty="0" smtClean="0">
              <a:latin typeface="Candara" panose="020E0502030303020204" pitchFamily="34" charset="0"/>
            </a:endParaRPr>
          </a:p>
          <a:p>
            <a:r>
              <a:rPr lang="es-ES" dirty="0" smtClean="0">
                <a:latin typeface="Candara" panose="020E0502030303020204" pitchFamily="34" charset="0"/>
              </a:rPr>
              <a:t>Todo </a:t>
            </a:r>
            <a:r>
              <a:rPr lang="es-ES" dirty="0">
                <a:latin typeface="Candara" panose="020E0502030303020204" pitchFamily="34" charset="0"/>
              </a:rPr>
              <a:t>lo necesario es tener conciencia de necesidad (sed).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15</a:t>
            </a:fld>
            <a:endParaRPr lang="es-PR" altLang="en-US"/>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436" r="39244"/>
          <a:stretch/>
        </p:blipFill>
        <p:spPr>
          <a:xfrm>
            <a:off x="4572000" y="1828800"/>
            <a:ext cx="4587498" cy="5038388"/>
          </a:xfrm>
          <a:prstGeom prst="rect">
            <a:avLst/>
          </a:prstGeom>
        </p:spPr>
      </p:pic>
    </p:spTree>
    <p:extLst>
      <p:ext uri="{BB962C8B-B14F-4D97-AF65-F5344CB8AC3E}">
        <p14:creationId xmlns:p14="http://schemas.microsoft.com/office/powerpoint/2010/main" val="79908081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generosidad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55.1-5</a:t>
            </a:r>
          </a:p>
        </p:txBody>
      </p:sp>
      <p:sp>
        <p:nvSpPr>
          <p:cNvPr id="729091" name="Rectangle 3"/>
          <p:cNvSpPr>
            <a:spLocks noGrp="1" noChangeArrowheads="1"/>
          </p:cNvSpPr>
          <p:nvPr>
            <p:ph idx="1"/>
          </p:nvPr>
        </p:nvSpPr>
        <p:spPr>
          <a:xfrm>
            <a:off x="152400" y="2137076"/>
            <a:ext cx="4419600" cy="4416124"/>
          </a:xfrm>
        </p:spPr>
        <p:txBody>
          <a:bodyPr>
            <a:normAutofit lnSpcReduction="10000"/>
          </a:bodyPr>
          <a:lstStyle/>
          <a:p>
            <a:r>
              <a:rPr lang="es-ES" dirty="0" smtClean="0">
                <a:latin typeface="Candara" panose="020E0502030303020204" pitchFamily="34" charset="0"/>
              </a:rPr>
              <a:t>Las </a:t>
            </a:r>
            <a:r>
              <a:rPr lang="es-ES" dirty="0">
                <a:latin typeface="Candara" panose="020E0502030303020204" pitchFamily="34" charset="0"/>
              </a:rPr>
              <a:t>bendiciones son las aguas del Espíritu Santo, el vino del gozo, y la leche de la buena Palabra de Dios. </a:t>
            </a:r>
            <a:endParaRPr lang="es-ES" dirty="0" smtClean="0">
              <a:latin typeface="Candara" panose="020E0502030303020204" pitchFamily="34" charset="0"/>
            </a:endParaRPr>
          </a:p>
          <a:p>
            <a:r>
              <a:rPr lang="es-ES" dirty="0" smtClean="0">
                <a:latin typeface="Candara" panose="020E0502030303020204" pitchFamily="34" charset="0"/>
              </a:rPr>
              <a:t>Son </a:t>
            </a:r>
            <a:r>
              <a:rPr lang="es-ES" dirty="0">
                <a:latin typeface="Candara" panose="020E0502030303020204" pitchFamily="34" charset="0"/>
              </a:rPr>
              <a:t>el don gratuito de la gracia, sin dinero y sin precio</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16</a:t>
            </a:fld>
            <a:endParaRPr lang="es-PR" alt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5436" r="39244"/>
          <a:stretch/>
        </p:blipFill>
        <p:spPr>
          <a:xfrm>
            <a:off x="4572000" y="1828800"/>
            <a:ext cx="4587498" cy="5038388"/>
          </a:xfrm>
          <a:prstGeom prst="rect">
            <a:avLst/>
          </a:prstGeom>
        </p:spPr>
      </p:pic>
    </p:spTree>
    <p:extLst>
      <p:ext uri="{BB962C8B-B14F-4D97-AF65-F5344CB8AC3E}">
        <p14:creationId xmlns:p14="http://schemas.microsoft.com/office/powerpoint/2010/main" val="330912563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generosidad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55.1-5</a:t>
            </a:r>
          </a:p>
        </p:txBody>
      </p:sp>
      <p:sp>
        <p:nvSpPr>
          <p:cNvPr id="729091" name="Rectangle 3"/>
          <p:cNvSpPr>
            <a:spLocks noGrp="1" noChangeArrowheads="1"/>
          </p:cNvSpPr>
          <p:nvPr>
            <p:ph idx="1"/>
          </p:nvPr>
        </p:nvSpPr>
        <p:spPr>
          <a:xfrm>
            <a:off x="457200" y="2137076"/>
            <a:ext cx="3902452" cy="4416124"/>
          </a:xfrm>
        </p:spPr>
        <p:txBody>
          <a:bodyPr>
            <a:normAutofit fontScale="92500" lnSpcReduction="10000"/>
          </a:bodyPr>
          <a:lstStyle/>
          <a:p>
            <a:r>
              <a:rPr lang="es-ES" dirty="0">
                <a:solidFill>
                  <a:srgbClr val="FF0000"/>
                </a:solidFill>
                <a:latin typeface="Candara" panose="020E0502030303020204" pitchFamily="34" charset="0"/>
              </a:rPr>
              <a:t>55:2–5</a:t>
            </a:r>
            <a:r>
              <a:rPr lang="es-ES" dirty="0">
                <a:latin typeface="Candara" panose="020E0502030303020204" pitchFamily="34" charset="0"/>
              </a:rPr>
              <a:t> En su alejamiento de Dios, Israel ha malgastado su energía y recursos.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verdadera satisfacción y deleite duradero se encuentran sólo en el Señor.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17</a:t>
            </a:fld>
            <a:endParaRPr lang="es-PR" alt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5436" r="39244"/>
          <a:stretch/>
        </p:blipFill>
        <p:spPr>
          <a:xfrm>
            <a:off x="4572000" y="1828800"/>
            <a:ext cx="4587498" cy="5038388"/>
          </a:xfrm>
          <a:prstGeom prst="rect">
            <a:avLst/>
          </a:prstGeom>
        </p:spPr>
      </p:pic>
    </p:spTree>
    <p:extLst>
      <p:ext uri="{BB962C8B-B14F-4D97-AF65-F5344CB8AC3E}">
        <p14:creationId xmlns:p14="http://schemas.microsoft.com/office/powerpoint/2010/main" val="270789357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generosidad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55.1-5</a:t>
            </a:r>
          </a:p>
        </p:txBody>
      </p:sp>
      <p:sp>
        <p:nvSpPr>
          <p:cNvPr id="729091" name="Rectangle 3"/>
          <p:cNvSpPr>
            <a:spLocks noGrp="1" noChangeArrowheads="1"/>
          </p:cNvSpPr>
          <p:nvPr>
            <p:ph idx="1"/>
          </p:nvPr>
        </p:nvSpPr>
        <p:spPr>
          <a:xfrm>
            <a:off x="457200" y="2137076"/>
            <a:ext cx="3902452" cy="4416124"/>
          </a:xfrm>
        </p:spPr>
        <p:txBody>
          <a:bodyPr>
            <a:normAutofit/>
          </a:bodyPr>
          <a:lstStyle/>
          <a:p>
            <a:r>
              <a:rPr lang="es-ES" dirty="0" smtClean="0">
                <a:latin typeface="Candara" panose="020E0502030303020204" pitchFamily="34" charset="0"/>
              </a:rPr>
              <a:t>Si </a:t>
            </a:r>
            <a:r>
              <a:rPr lang="es-ES" dirty="0">
                <a:latin typeface="Candara" panose="020E0502030303020204" pitchFamily="34" charset="0"/>
              </a:rPr>
              <a:t>Israel se vuelve al Señor, recibirá las misericordias firmes prometidas a David en el pacto eterno </a:t>
            </a:r>
            <a:r>
              <a:rPr lang="es-ES" dirty="0" smtClean="0">
                <a:latin typeface="Candara" panose="020E0502030303020204" pitchFamily="34" charset="0"/>
              </a:rPr>
              <a:t>(</a:t>
            </a:r>
            <a:r>
              <a:rPr lang="es-ES" dirty="0" smtClean="0">
                <a:solidFill>
                  <a:srgbClr val="FF0000"/>
                </a:solidFill>
                <a:latin typeface="Candara" panose="020E0502030303020204" pitchFamily="34" charset="0"/>
              </a:rPr>
              <a:t>Salmo </a:t>
            </a:r>
            <a:r>
              <a:rPr lang="es-ES" dirty="0">
                <a:solidFill>
                  <a:srgbClr val="FF0000"/>
                </a:solidFill>
                <a:latin typeface="Candara" panose="020E0502030303020204" pitchFamily="34" charset="0"/>
              </a:rPr>
              <a:t>89:3–4, 28–29</a:t>
            </a:r>
            <a:r>
              <a:rPr lang="es-ES" dirty="0">
                <a:latin typeface="Candara" panose="020E0502030303020204" pitchFamily="34" charset="0"/>
              </a:rPr>
              <a:t>).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18</a:t>
            </a:fld>
            <a:endParaRPr lang="es-PR" alt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5436" r="39244"/>
          <a:stretch/>
        </p:blipFill>
        <p:spPr>
          <a:xfrm>
            <a:off x="4572000" y="1828800"/>
            <a:ext cx="4587498" cy="5038388"/>
          </a:xfrm>
          <a:prstGeom prst="rect">
            <a:avLst/>
          </a:prstGeom>
        </p:spPr>
      </p:pic>
    </p:spTree>
    <p:extLst>
      <p:ext uri="{BB962C8B-B14F-4D97-AF65-F5344CB8AC3E}">
        <p14:creationId xmlns:p14="http://schemas.microsoft.com/office/powerpoint/2010/main" val="281743268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generosidad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55.1-5</a:t>
            </a:r>
          </a:p>
        </p:txBody>
      </p:sp>
      <p:sp>
        <p:nvSpPr>
          <p:cNvPr id="729091" name="Rectangle 3"/>
          <p:cNvSpPr>
            <a:spLocks noGrp="1" noChangeArrowheads="1"/>
          </p:cNvSpPr>
          <p:nvPr>
            <p:ph idx="1"/>
          </p:nvPr>
        </p:nvSpPr>
        <p:spPr>
          <a:xfrm>
            <a:off x="457200" y="2137076"/>
            <a:ext cx="4114800" cy="4416124"/>
          </a:xfrm>
        </p:spPr>
        <p:txBody>
          <a:bodyPr>
            <a:normAutofit fontScale="92500" lnSpcReduction="20000"/>
          </a:bodyPr>
          <a:lstStyle/>
          <a:p>
            <a:r>
              <a:rPr lang="es-ES" dirty="0" smtClean="0">
                <a:latin typeface="Candara" panose="020E0502030303020204" pitchFamily="34" charset="0"/>
              </a:rPr>
              <a:t>Estas </a:t>
            </a:r>
            <a:r>
              <a:rPr lang="es-ES" dirty="0">
                <a:latin typeface="Candara" panose="020E0502030303020204" pitchFamily="34" charset="0"/>
              </a:rPr>
              <a:t>bendiciones se cumplen en el Señor Jesucristo y Su reinado glorioso. </a:t>
            </a:r>
            <a:endParaRPr lang="es-ES" dirty="0" smtClean="0">
              <a:latin typeface="Candara" panose="020E0502030303020204" pitchFamily="34" charset="0"/>
            </a:endParaRPr>
          </a:p>
          <a:p>
            <a:r>
              <a:rPr lang="es-ES" dirty="0" smtClean="0">
                <a:latin typeface="Candara" panose="020E0502030303020204" pitchFamily="34" charset="0"/>
              </a:rPr>
              <a:t>Las </a:t>
            </a:r>
            <a:r>
              <a:rPr lang="es-ES" dirty="0">
                <a:latin typeface="Candara" panose="020E0502030303020204" pitchFamily="34" charset="0"/>
              </a:rPr>
              <a:t>naciones gentiles también tendrán parte en los beneficios del reino, y habrá relaciones amistosas entre Israel y las naciones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19</a:t>
            </a:fld>
            <a:endParaRPr lang="es-PR" alt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5436" r="39244"/>
          <a:stretch/>
        </p:blipFill>
        <p:spPr>
          <a:xfrm>
            <a:off x="4572000" y="1828800"/>
            <a:ext cx="4587498" cy="5038388"/>
          </a:xfrm>
          <a:prstGeom prst="rect">
            <a:avLst/>
          </a:prstGeom>
        </p:spPr>
      </p:pic>
    </p:spTree>
    <p:extLst>
      <p:ext uri="{BB962C8B-B14F-4D97-AF65-F5344CB8AC3E}">
        <p14:creationId xmlns:p14="http://schemas.microsoft.com/office/powerpoint/2010/main" val="291764246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5004" r="15431"/>
          <a:stretch/>
        </p:blipFill>
        <p:spPr>
          <a:xfrm>
            <a:off x="0" y="0"/>
            <a:ext cx="3886200" cy="6857999"/>
          </a:xfrm>
          <a:prstGeom prst="rect">
            <a:avLst/>
          </a:prstGeom>
        </p:spPr>
      </p:pic>
      <p:sp>
        <p:nvSpPr>
          <p:cNvPr id="5" name="Rectangle 4"/>
          <p:cNvSpPr/>
          <p:nvPr/>
        </p:nvSpPr>
        <p:spPr>
          <a:xfrm>
            <a:off x="3886200" y="0"/>
            <a:ext cx="5257800" cy="6858000"/>
          </a:xfrm>
          <a:prstGeom prst="rect">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0">
              <a:solidFill>
                <a:prstClr val="white"/>
              </a:solidFill>
            </a:endParaRPr>
          </a:p>
        </p:txBody>
      </p:sp>
      <p:sp>
        <p:nvSpPr>
          <p:cNvPr id="2" name="Slide Number Placeholder 1"/>
          <p:cNvSpPr>
            <a:spLocks noGrp="1"/>
          </p:cNvSpPr>
          <p:nvPr>
            <p:ph type="sldNum" sz="quarter" idx="12"/>
          </p:nvPr>
        </p:nvSpPr>
        <p:spPr/>
        <p:txBody>
          <a:bodyPr/>
          <a:lstStyle/>
          <a:p>
            <a:fld id="{03AE5B1C-0384-499A-9270-D850812709EF}" type="slidenum">
              <a:rPr lang="en-US" smtClean="0">
                <a:solidFill>
                  <a:prstClr val="white">
                    <a:tint val="75000"/>
                  </a:prstClr>
                </a:solidFill>
              </a:rPr>
              <a:pPr/>
              <a:t>2</a:t>
            </a:fld>
            <a:endParaRPr lang="en-US">
              <a:solidFill>
                <a:prstClr val="white">
                  <a:tint val="75000"/>
                </a:prstClr>
              </a:solidFill>
            </a:endParaRPr>
          </a:p>
        </p:txBody>
      </p:sp>
      <p:sp>
        <p:nvSpPr>
          <p:cNvPr id="4" name="TextBox 3"/>
          <p:cNvSpPr txBox="1"/>
          <p:nvPr/>
        </p:nvSpPr>
        <p:spPr>
          <a:xfrm>
            <a:off x="3810000" y="211515"/>
            <a:ext cx="5410200" cy="6571030"/>
          </a:xfrm>
          <a:prstGeom prst="rect">
            <a:avLst/>
          </a:prstGeom>
          <a:noFill/>
        </p:spPr>
        <p:txBody>
          <a:bodyPr wrap="square" rtlCol="0">
            <a:spAutoFit/>
          </a:bodyPr>
          <a:lstStyle/>
          <a:p>
            <a:pPr algn="ctr">
              <a:spcAft>
                <a:spcPts val="600"/>
              </a:spcAft>
            </a:pPr>
            <a:r>
              <a:rPr lang="es-PR" i="0" dirty="0" smtClean="0">
                <a:solidFill>
                  <a:prstClr val="white"/>
                </a:solidFill>
                <a:cs typeface="Arial" charset="0"/>
              </a:rPr>
              <a:t>Unidad 9: El Dios incomparable prepara el camino</a:t>
            </a:r>
          </a:p>
          <a:p>
            <a:pPr marL="625475" indent="-392113">
              <a:spcAft>
                <a:spcPts val="0"/>
              </a:spcAft>
              <a:buFont typeface="+mj-lt"/>
              <a:buAutoNum type="arabicPeriod" startAt="27"/>
              <a:tabLst>
                <a:tab pos="1082675" algn="l"/>
              </a:tabLst>
            </a:pPr>
            <a:r>
              <a:rPr lang="es-PR" i="0" dirty="0" smtClean="0">
                <a:solidFill>
                  <a:prstClr val="white"/>
                </a:solidFill>
                <a:cs typeface="Arial" charset="0"/>
              </a:rPr>
              <a:t>Dios acusa a su pueblo</a:t>
            </a:r>
          </a:p>
          <a:p>
            <a:pPr marL="625475" indent="-392113">
              <a:spcAft>
                <a:spcPts val="0"/>
              </a:spcAft>
              <a:buFont typeface="+mj-lt"/>
              <a:buAutoNum type="arabicPeriod" startAt="27"/>
              <a:tabLst>
                <a:tab pos="1082675" algn="l"/>
              </a:tabLst>
            </a:pPr>
            <a:r>
              <a:rPr lang="es-PR" i="0" dirty="0">
                <a:solidFill>
                  <a:prstClr val="white"/>
                </a:solidFill>
                <a:cs typeface="Arial" charset="0"/>
              </a:rPr>
              <a:t>Dios </a:t>
            </a:r>
            <a:r>
              <a:rPr lang="es-PR" i="0" dirty="0" smtClean="0">
                <a:solidFill>
                  <a:prstClr val="white"/>
                </a:solidFill>
                <a:cs typeface="Arial" charset="0"/>
              </a:rPr>
              <a:t>llama a </a:t>
            </a:r>
            <a:r>
              <a:rPr lang="es-PR" i="0" dirty="0">
                <a:solidFill>
                  <a:prstClr val="white"/>
                </a:solidFill>
                <a:cs typeface="Arial" charset="0"/>
              </a:rPr>
              <a:t>su </a:t>
            </a:r>
            <a:r>
              <a:rPr lang="es-PR" i="0" dirty="0" smtClean="0">
                <a:solidFill>
                  <a:prstClr val="white"/>
                </a:solidFill>
                <a:cs typeface="Arial" charset="0"/>
              </a:rPr>
              <a:t>profeta</a:t>
            </a:r>
            <a:endParaRPr lang="es-PR" i="0" dirty="0">
              <a:solidFill>
                <a:prstClr val="white"/>
              </a:solidFill>
              <a:cs typeface="Arial" charset="0"/>
            </a:endParaRPr>
          </a:p>
          <a:p>
            <a:pPr marL="625475" indent="-392113">
              <a:spcAft>
                <a:spcPts val="0"/>
              </a:spcAft>
              <a:buFont typeface="+mj-lt"/>
              <a:buAutoNum type="arabicPeriod" startAt="27"/>
              <a:tabLst>
                <a:tab pos="1082675" algn="l"/>
              </a:tabLst>
            </a:pPr>
            <a:r>
              <a:rPr lang="es-PR" i="0" dirty="0">
                <a:solidFill>
                  <a:prstClr val="white"/>
                </a:solidFill>
                <a:cs typeface="Arial" charset="0"/>
              </a:rPr>
              <a:t>Dios </a:t>
            </a:r>
            <a:r>
              <a:rPr lang="es-PR" i="0" dirty="0" smtClean="0">
                <a:solidFill>
                  <a:prstClr val="white"/>
                </a:solidFill>
                <a:cs typeface="Arial" charset="0"/>
              </a:rPr>
              <a:t>da esperanza a </a:t>
            </a:r>
            <a:r>
              <a:rPr lang="es-PR" i="0" dirty="0">
                <a:solidFill>
                  <a:prstClr val="white"/>
                </a:solidFill>
                <a:cs typeface="Arial" charset="0"/>
              </a:rPr>
              <a:t>su </a:t>
            </a:r>
            <a:r>
              <a:rPr lang="es-PR" i="0" dirty="0" smtClean="0">
                <a:solidFill>
                  <a:prstClr val="white"/>
                </a:solidFill>
                <a:cs typeface="Arial" charset="0"/>
              </a:rPr>
              <a:t>pueblo</a:t>
            </a:r>
          </a:p>
          <a:p>
            <a:pPr>
              <a:tabLst>
                <a:tab pos="914400" algn="l"/>
              </a:tabLst>
            </a:pPr>
            <a:endParaRPr lang="es-PR" i="0" dirty="0" smtClean="0">
              <a:solidFill>
                <a:prstClr val="white"/>
              </a:solidFill>
              <a:cs typeface="Arial" charset="0"/>
            </a:endParaRPr>
          </a:p>
          <a:p>
            <a:pPr algn="ctr">
              <a:spcAft>
                <a:spcPts val="600"/>
              </a:spcAft>
            </a:pPr>
            <a:r>
              <a:rPr lang="es-PR" i="0" dirty="0" smtClean="0">
                <a:solidFill>
                  <a:prstClr val="white"/>
                </a:solidFill>
                <a:cs typeface="Arial" charset="0"/>
              </a:rPr>
              <a:t>Unidad 10: El Dios incomparable y su pueblo escogido</a:t>
            </a:r>
          </a:p>
          <a:p>
            <a:pPr marL="625475" indent="-392113">
              <a:buFont typeface="+mj-lt"/>
              <a:buAutoNum type="arabicPeriod" startAt="30"/>
              <a:tabLst>
                <a:tab pos="1082675" algn="l"/>
              </a:tabLst>
            </a:pPr>
            <a:r>
              <a:rPr lang="es-PR" i="0" dirty="0" smtClean="0">
                <a:solidFill>
                  <a:prstClr val="white"/>
                </a:solidFill>
                <a:cs typeface="Arial" charset="0"/>
              </a:rPr>
              <a:t>Sufrimiento y juicio</a:t>
            </a:r>
            <a:endParaRPr lang="es-PR" i="0" dirty="0">
              <a:solidFill>
                <a:prstClr val="white"/>
              </a:solidFill>
              <a:cs typeface="Arial" charset="0"/>
            </a:endParaRPr>
          </a:p>
          <a:p>
            <a:pPr marL="625475" indent="-392113">
              <a:buFontTx/>
              <a:buAutoNum type="arabicPeriod" startAt="30"/>
              <a:tabLst>
                <a:tab pos="1082675" algn="l"/>
              </a:tabLst>
            </a:pPr>
            <a:r>
              <a:rPr lang="en-US" i="0" dirty="0" smtClean="0">
                <a:solidFill>
                  <a:prstClr val="white"/>
                </a:solidFill>
                <a:cs typeface="Arial" charset="0"/>
              </a:rPr>
              <a:t>La </a:t>
            </a:r>
            <a:r>
              <a:rPr lang="en-US" i="0" dirty="0" err="1" smtClean="0">
                <a:solidFill>
                  <a:prstClr val="white"/>
                </a:solidFill>
                <a:cs typeface="Arial" charset="0"/>
              </a:rPr>
              <a:t>debilidad</a:t>
            </a:r>
            <a:r>
              <a:rPr lang="en-US" i="0" dirty="0" smtClean="0">
                <a:solidFill>
                  <a:prstClr val="white"/>
                </a:solidFill>
                <a:cs typeface="Arial" charset="0"/>
              </a:rPr>
              <a:t> del hombre y el </a:t>
            </a:r>
            <a:r>
              <a:rPr lang="en-US" i="0" dirty="0" err="1" smtClean="0">
                <a:solidFill>
                  <a:prstClr val="white"/>
                </a:solidFill>
                <a:cs typeface="Arial" charset="0"/>
              </a:rPr>
              <a:t>poder</a:t>
            </a:r>
            <a:r>
              <a:rPr lang="en-US" i="0" dirty="0" smtClean="0">
                <a:solidFill>
                  <a:prstClr val="white"/>
                </a:solidFill>
                <a:cs typeface="Arial" charset="0"/>
              </a:rPr>
              <a:t> de Dios</a:t>
            </a:r>
            <a:endParaRPr lang="es-PR" i="0" dirty="0">
              <a:solidFill>
                <a:prstClr val="white"/>
              </a:solidFill>
              <a:cs typeface="Arial" charset="0"/>
            </a:endParaRPr>
          </a:p>
          <a:p>
            <a:pPr marL="625475" indent="-392113">
              <a:buFontTx/>
              <a:buAutoNum type="arabicPeriod" startAt="30"/>
              <a:tabLst>
                <a:tab pos="1082675" algn="l"/>
              </a:tabLst>
            </a:pPr>
            <a:r>
              <a:rPr lang="en-US" i="0" dirty="0" smtClean="0">
                <a:solidFill>
                  <a:prstClr val="white"/>
                </a:solidFill>
                <a:effectLst>
                  <a:outerShdw blurRad="38100" dist="38100" dir="2700000" algn="tl">
                    <a:srgbClr val="000000">
                      <a:alpha val="43137"/>
                    </a:srgbClr>
                  </a:outerShdw>
                </a:effectLst>
                <a:cs typeface="Arial" charset="0"/>
              </a:rPr>
              <a:t>El </a:t>
            </a:r>
            <a:r>
              <a:rPr lang="en-US" i="0" dirty="0" err="1" smtClean="0">
                <a:solidFill>
                  <a:prstClr val="white"/>
                </a:solidFill>
                <a:effectLst>
                  <a:outerShdw blurRad="38100" dist="38100" dir="2700000" algn="tl">
                    <a:srgbClr val="000000">
                      <a:alpha val="43137"/>
                    </a:srgbClr>
                  </a:outerShdw>
                </a:effectLst>
                <a:cs typeface="Arial" charset="0"/>
              </a:rPr>
              <a:t>gozo</a:t>
            </a:r>
            <a:r>
              <a:rPr lang="en-US" i="0" dirty="0" smtClean="0">
                <a:solidFill>
                  <a:prstClr val="white"/>
                </a:solidFill>
                <a:effectLst>
                  <a:outerShdw blurRad="38100" dist="38100" dir="2700000" algn="tl">
                    <a:srgbClr val="000000">
                      <a:alpha val="43137"/>
                    </a:srgbClr>
                  </a:outerShdw>
                </a:effectLst>
                <a:cs typeface="Arial" charset="0"/>
              </a:rPr>
              <a:t> de </a:t>
            </a:r>
            <a:r>
              <a:rPr lang="en-US" i="0" dirty="0" err="1" smtClean="0">
                <a:solidFill>
                  <a:prstClr val="white"/>
                </a:solidFill>
                <a:effectLst>
                  <a:outerShdw blurRad="38100" dist="38100" dir="2700000" algn="tl">
                    <a:srgbClr val="000000">
                      <a:alpha val="43137"/>
                    </a:srgbClr>
                  </a:outerShdw>
                </a:effectLst>
                <a:cs typeface="Arial" charset="0"/>
              </a:rPr>
              <a:t>los</a:t>
            </a:r>
            <a:r>
              <a:rPr lang="en-US" i="0" dirty="0" smtClean="0">
                <a:solidFill>
                  <a:prstClr val="white"/>
                </a:solidFill>
                <a:effectLst>
                  <a:outerShdw blurRad="38100" dist="38100" dir="2700000" algn="tl">
                    <a:srgbClr val="000000">
                      <a:alpha val="43137"/>
                    </a:srgbClr>
                  </a:outerShdw>
                </a:effectLst>
                <a:cs typeface="Arial" charset="0"/>
              </a:rPr>
              <a:t> </a:t>
            </a:r>
            <a:r>
              <a:rPr lang="en-US" i="0" dirty="0" err="1" smtClean="0">
                <a:solidFill>
                  <a:prstClr val="white"/>
                </a:solidFill>
                <a:effectLst>
                  <a:outerShdw blurRad="38100" dist="38100" dir="2700000" algn="tl">
                    <a:srgbClr val="000000">
                      <a:alpha val="43137"/>
                    </a:srgbClr>
                  </a:outerShdw>
                </a:effectLst>
                <a:cs typeface="Arial" charset="0"/>
              </a:rPr>
              <a:t>redimidos</a:t>
            </a:r>
            <a:endParaRPr lang="es-PR" i="0" dirty="0" smtClean="0">
              <a:solidFill>
                <a:prstClr val="white"/>
              </a:solidFill>
              <a:effectLst>
                <a:outerShdw blurRad="38100" dist="38100" dir="2700000" algn="tl">
                  <a:srgbClr val="000000">
                    <a:alpha val="43137"/>
                  </a:srgbClr>
                </a:outerShdw>
              </a:effectLst>
              <a:cs typeface="Arial" charset="0"/>
            </a:endParaRPr>
          </a:p>
          <a:p>
            <a:pPr marL="625475" indent="-392113">
              <a:buFontTx/>
              <a:buAutoNum type="arabicPeriod" startAt="30"/>
              <a:tabLst>
                <a:tab pos="1082675" algn="l"/>
              </a:tabLst>
            </a:pPr>
            <a:endParaRPr lang="es-PR" i="0" dirty="0">
              <a:solidFill>
                <a:prstClr val="white"/>
              </a:solidFill>
              <a:cs typeface="Arial" charset="0"/>
            </a:endParaRPr>
          </a:p>
          <a:p>
            <a:pPr algn="ctr">
              <a:spcAft>
                <a:spcPts val="600"/>
              </a:spcAft>
            </a:pPr>
            <a:r>
              <a:rPr lang="es-PR" i="0" dirty="0">
                <a:solidFill>
                  <a:prstClr val="white"/>
                </a:solidFill>
                <a:cs typeface="Arial" charset="0"/>
              </a:rPr>
              <a:t>Unidad </a:t>
            </a:r>
            <a:r>
              <a:rPr lang="es-PR" i="0" dirty="0" smtClean="0">
                <a:solidFill>
                  <a:prstClr val="white"/>
                </a:solidFill>
                <a:cs typeface="Arial" charset="0"/>
              </a:rPr>
              <a:t>11: </a:t>
            </a:r>
            <a:r>
              <a:rPr lang="es-PR" i="0" dirty="0">
                <a:solidFill>
                  <a:prstClr val="white"/>
                </a:solidFill>
                <a:cs typeface="Arial" charset="0"/>
              </a:rPr>
              <a:t>El Dios </a:t>
            </a:r>
            <a:r>
              <a:rPr lang="es-PR" i="0" dirty="0" smtClean="0">
                <a:solidFill>
                  <a:prstClr val="white"/>
                </a:solidFill>
                <a:cs typeface="Arial" charset="0"/>
              </a:rPr>
              <a:t>incomparable consuela a su pueblo</a:t>
            </a:r>
            <a:endParaRPr lang="es-PR" i="0" dirty="0">
              <a:solidFill>
                <a:prstClr val="white"/>
              </a:solidFill>
              <a:cs typeface="Arial" charset="0"/>
            </a:endParaRPr>
          </a:p>
          <a:p>
            <a:pPr marL="625475" indent="-392113">
              <a:buFont typeface="+mj-lt"/>
              <a:buAutoNum type="arabicPeriod" startAt="33"/>
              <a:tabLst>
                <a:tab pos="1082675" algn="l"/>
              </a:tabLst>
            </a:pPr>
            <a:r>
              <a:rPr lang="es-PR" i="0" dirty="0" smtClean="0">
                <a:solidFill>
                  <a:prstClr val="white"/>
                </a:solidFill>
                <a:cs typeface="Arial" charset="0"/>
              </a:rPr>
              <a:t>Consolación</a:t>
            </a:r>
            <a:r>
              <a:rPr lang="en-US" i="0" dirty="0" smtClean="0">
                <a:solidFill>
                  <a:prstClr val="white"/>
                </a:solidFill>
                <a:cs typeface="Arial" charset="0"/>
              </a:rPr>
              <a:t> y </a:t>
            </a:r>
            <a:r>
              <a:rPr lang="es-PR" i="0" dirty="0" smtClean="0">
                <a:solidFill>
                  <a:prstClr val="white"/>
                </a:solidFill>
                <a:cs typeface="Arial" charset="0"/>
              </a:rPr>
              <a:t>renovación</a:t>
            </a:r>
          </a:p>
          <a:p>
            <a:pPr marL="625475" indent="-392113">
              <a:buFontTx/>
              <a:buAutoNum type="arabicPeriod" startAt="33"/>
              <a:tabLst>
                <a:tab pos="1082675" algn="l"/>
              </a:tabLst>
            </a:pPr>
            <a:r>
              <a:rPr lang="en-US" i="0" dirty="0" smtClean="0">
                <a:solidFill>
                  <a:prstClr val="white"/>
                </a:solidFill>
                <a:cs typeface="Arial" charset="0"/>
              </a:rPr>
              <a:t>El </a:t>
            </a:r>
            <a:r>
              <a:rPr lang="es-PR" i="0" dirty="0" smtClean="0">
                <a:solidFill>
                  <a:prstClr val="white"/>
                </a:solidFill>
                <a:cs typeface="Arial" charset="0"/>
              </a:rPr>
              <a:t>invencible</a:t>
            </a:r>
            <a:r>
              <a:rPr lang="en-US" i="0" dirty="0" smtClean="0">
                <a:solidFill>
                  <a:prstClr val="white"/>
                </a:solidFill>
                <a:cs typeface="Arial" charset="0"/>
              </a:rPr>
              <a:t> </a:t>
            </a:r>
            <a:r>
              <a:rPr lang="es-PR" i="0" dirty="0" smtClean="0">
                <a:solidFill>
                  <a:prstClr val="white"/>
                </a:solidFill>
                <a:cs typeface="Arial" charset="0"/>
              </a:rPr>
              <a:t>amor</a:t>
            </a:r>
            <a:r>
              <a:rPr lang="en-US" i="0" dirty="0" smtClean="0">
                <a:solidFill>
                  <a:prstClr val="white"/>
                </a:solidFill>
                <a:cs typeface="Arial" charset="0"/>
              </a:rPr>
              <a:t> de Dios</a:t>
            </a:r>
            <a:endParaRPr lang="es-PR" i="0" dirty="0">
              <a:solidFill>
                <a:prstClr val="white"/>
              </a:solidFill>
              <a:cs typeface="Arial" charset="0"/>
            </a:endParaRPr>
          </a:p>
          <a:p>
            <a:pPr marL="625475" indent="-392113">
              <a:buFontTx/>
              <a:buAutoNum type="arabicPeriod" startAt="33"/>
              <a:tabLst>
                <a:tab pos="1082675" algn="l"/>
              </a:tabLst>
            </a:pPr>
            <a:r>
              <a:rPr lang="es-PR" i="0" dirty="0" smtClean="0">
                <a:solidFill>
                  <a:prstClr val="white"/>
                </a:solidFill>
                <a:cs typeface="Arial" charset="0"/>
              </a:rPr>
              <a:t>Restauración y misión</a:t>
            </a:r>
            <a:endParaRPr lang="es-PR" i="0" dirty="0">
              <a:solidFill>
                <a:prstClr val="white"/>
              </a:solidFill>
              <a:cs typeface="Arial" charset="0"/>
            </a:endParaRPr>
          </a:p>
          <a:p>
            <a:pPr marL="625475" indent="-392113">
              <a:buFontTx/>
              <a:buAutoNum type="arabicPeriod" startAt="33"/>
              <a:tabLst>
                <a:tab pos="1082675" algn="l"/>
              </a:tabLst>
            </a:pPr>
            <a:endParaRPr lang="es-PR" i="0" dirty="0" smtClean="0">
              <a:solidFill>
                <a:prstClr val="white"/>
              </a:solidFill>
              <a:cs typeface="Arial" charset="0"/>
            </a:endParaRPr>
          </a:p>
          <a:p>
            <a:pPr algn="ctr">
              <a:spcAft>
                <a:spcPts val="600"/>
              </a:spcAft>
            </a:pPr>
            <a:r>
              <a:rPr lang="es-PR" i="0" dirty="0">
                <a:solidFill>
                  <a:prstClr val="white"/>
                </a:solidFill>
                <a:cs typeface="Arial" charset="0"/>
              </a:rPr>
              <a:t>Unidad </a:t>
            </a:r>
            <a:r>
              <a:rPr lang="es-PR" i="0" dirty="0" smtClean="0">
                <a:solidFill>
                  <a:prstClr val="white"/>
                </a:solidFill>
                <a:cs typeface="Arial" charset="0"/>
              </a:rPr>
              <a:t>12: Las incomparables buenas nuevas </a:t>
            </a:r>
            <a:endParaRPr lang="es-PR" i="0" dirty="0">
              <a:solidFill>
                <a:prstClr val="white"/>
              </a:solidFill>
              <a:cs typeface="Arial" charset="0"/>
            </a:endParaRPr>
          </a:p>
          <a:p>
            <a:pPr marL="625475" indent="-392113">
              <a:buFont typeface="+mj-lt"/>
              <a:buAutoNum type="arabicPeriod" startAt="36"/>
              <a:tabLst>
                <a:tab pos="1082675" algn="l"/>
              </a:tabLst>
            </a:pPr>
            <a:r>
              <a:rPr lang="es-PR" i="0" dirty="0" smtClean="0">
                <a:solidFill>
                  <a:prstClr val="white"/>
                </a:solidFill>
                <a:cs typeface="Arial" charset="0"/>
              </a:rPr>
              <a:t>Buenas nuevas de perdón</a:t>
            </a:r>
            <a:endParaRPr lang="es-PR" i="0" dirty="0">
              <a:solidFill>
                <a:prstClr val="white"/>
              </a:solidFill>
              <a:cs typeface="Arial" charset="0"/>
            </a:endParaRPr>
          </a:p>
          <a:p>
            <a:pPr marL="625475" indent="-392113">
              <a:buFontTx/>
              <a:buAutoNum type="arabicPeriod" startAt="36"/>
              <a:tabLst>
                <a:tab pos="1082675" algn="l"/>
              </a:tabLst>
            </a:pPr>
            <a:r>
              <a:rPr lang="en-US" b="1" i="0" dirty="0" smtClean="0">
                <a:solidFill>
                  <a:prstClr val="white"/>
                </a:solidFill>
                <a:cs typeface="Arial" charset="0"/>
              </a:rPr>
              <a:t>La incomparable </a:t>
            </a:r>
            <a:r>
              <a:rPr lang="es-PR" b="1" i="0" dirty="0" smtClean="0">
                <a:solidFill>
                  <a:prstClr val="white"/>
                </a:solidFill>
                <a:cs typeface="Arial" charset="0"/>
              </a:rPr>
              <a:t>invitación</a:t>
            </a:r>
          </a:p>
          <a:p>
            <a:pPr marL="625475" indent="-392113">
              <a:buFontTx/>
              <a:buAutoNum type="arabicPeriod" startAt="36"/>
              <a:tabLst>
                <a:tab pos="1082675" algn="l"/>
              </a:tabLst>
            </a:pPr>
            <a:r>
              <a:rPr lang="es-PR" i="0" dirty="0" smtClean="0">
                <a:solidFill>
                  <a:prstClr val="white"/>
                </a:solidFill>
                <a:cs typeface="Arial" charset="0"/>
              </a:rPr>
              <a:t>Le religión verdadera</a:t>
            </a:r>
          </a:p>
          <a:p>
            <a:pPr marL="625475" indent="-392113">
              <a:buFontTx/>
              <a:buAutoNum type="arabicPeriod" startAt="36"/>
              <a:tabLst>
                <a:tab pos="1082675" algn="l"/>
              </a:tabLst>
            </a:pPr>
            <a:r>
              <a:rPr lang="es-PR" i="0" dirty="0" smtClean="0">
                <a:solidFill>
                  <a:prstClr val="white"/>
                </a:solidFill>
                <a:cs typeface="Arial" charset="0"/>
              </a:rPr>
              <a:t>Buenas nuevas de gran gozo</a:t>
            </a:r>
            <a:endParaRPr lang="es-PR" i="0" dirty="0">
              <a:solidFill>
                <a:prstClr val="white"/>
              </a:solidFill>
              <a:cs typeface="Arial" charset="0"/>
            </a:endParaRPr>
          </a:p>
        </p:txBody>
      </p:sp>
      <p:sp>
        <p:nvSpPr>
          <p:cNvPr id="6" name="TextBox 5"/>
          <p:cNvSpPr txBox="1"/>
          <p:nvPr/>
        </p:nvSpPr>
        <p:spPr>
          <a:xfrm>
            <a:off x="266234" y="6248400"/>
            <a:ext cx="3415487" cy="584775"/>
          </a:xfrm>
          <a:prstGeom prst="rect">
            <a:avLst/>
          </a:prstGeom>
          <a:solidFill>
            <a:schemeClr val="tx1">
              <a:lumMod val="95000"/>
            </a:schemeClr>
          </a:solidFill>
        </p:spPr>
        <p:txBody>
          <a:bodyPr wrap="none" rtlCol="0">
            <a:spAutoFit/>
          </a:bodyPr>
          <a:lstStyle/>
          <a:p>
            <a:pPr algn="ctr"/>
            <a:r>
              <a:rPr lang="en-US" sz="1600" i="0" dirty="0" smtClean="0">
                <a:solidFill>
                  <a:prstClr val="black"/>
                </a:solidFill>
                <a:cs typeface="Arial" charset="0"/>
              </a:rPr>
              <a:t>EL Expositor </a:t>
            </a:r>
            <a:r>
              <a:rPr lang="es-PR" sz="1600" i="0" dirty="0" smtClean="0">
                <a:solidFill>
                  <a:prstClr val="black"/>
                </a:solidFill>
                <a:cs typeface="Arial" charset="0"/>
              </a:rPr>
              <a:t>Bíblico</a:t>
            </a:r>
            <a:r>
              <a:rPr lang="en-US" sz="1600" i="0" dirty="0" smtClean="0">
                <a:solidFill>
                  <a:prstClr val="black"/>
                </a:solidFill>
                <a:cs typeface="Arial" charset="0"/>
              </a:rPr>
              <a:t>: La </a:t>
            </a:r>
            <a:r>
              <a:rPr lang="es-PR" sz="1600" i="0" dirty="0" smtClean="0">
                <a:solidFill>
                  <a:prstClr val="black"/>
                </a:solidFill>
                <a:cs typeface="Arial" charset="0"/>
              </a:rPr>
              <a:t>Biblia Libro </a:t>
            </a:r>
          </a:p>
          <a:p>
            <a:pPr algn="ctr"/>
            <a:r>
              <a:rPr lang="es-PR" sz="1600" i="0" dirty="0" smtClean="0">
                <a:solidFill>
                  <a:prstClr val="black"/>
                </a:solidFill>
                <a:cs typeface="Arial" charset="0"/>
              </a:rPr>
              <a:t>por Libro</a:t>
            </a:r>
            <a:r>
              <a:rPr lang="en-US" sz="1600" i="0" dirty="0" smtClean="0">
                <a:solidFill>
                  <a:prstClr val="black"/>
                </a:solidFill>
                <a:cs typeface="Arial" charset="0"/>
              </a:rPr>
              <a:t>, Vol. 6.</a:t>
            </a:r>
            <a:endParaRPr lang="en-US" sz="1600" i="0" dirty="0">
              <a:solidFill>
                <a:prstClr val="black"/>
              </a:solidFill>
              <a:cs typeface="Arial" charset="0"/>
            </a:endParaRPr>
          </a:p>
        </p:txBody>
      </p:sp>
    </p:spTree>
    <p:extLst>
      <p:ext uri="{BB962C8B-B14F-4D97-AF65-F5344CB8AC3E}">
        <p14:creationId xmlns:p14="http://schemas.microsoft.com/office/powerpoint/2010/main" val="726970817"/>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Invitación al arrepentimiento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55.6-9</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20</a:t>
            </a:fld>
            <a:endParaRPr lang="es-PR" altLang="en-US"/>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10240"/>
          <a:stretch/>
        </p:blipFill>
        <p:spPr>
          <a:xfrm>
            <a:off x="0" y="1676401"/>
            <a:ext cx="9144000" cy="5181600"/>
          </a:xfrm>
          <a:prstGeom prst="rect">
            <a:avLst/>
          </a:prstGeom>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Invitación al arrepentimiento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55.6-9</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21</a:t>
            </a:fld>
            <a:endParaRPr lang="es-PR" altLang="en-US"/>
          </a:p>
        </p:txBody>
      </p:sp>
      <p:sp>
        <p:nvSpPr>
          <p:cNvPr id="2" name="Content Placeholder 1"/>
          <p:cNvSpPr>
            <a:spLocks noGrp="1"/>
          </p:cNvSpPr>
          <p:nvPr>
            <p:ph idx="1"/>
          </p:nvPr>
        </p:nvSpPr>
        <p:spPr>
          <a:xfrm>
            <a:off x="380999" y="2147372"/>
            <a:ext cx="8562975" cy="4553466"/>
          </a:xfrm>
        </p:spPr>
        <p:txBody>
          <a:bodyPr>
            <a:normAutofit fontScale="92500" lnSpcReduction="20000"/>
          </a:bodyPr>
          <a:lstStyle/>
          <a:p>
            <a:r>
              <a:rPr lang="es-ES" dirty="0">
                <a:latin typeface="Candara" panose="020E0502030303020204" pitchFamily="34" charset="0"/>
              </a:rPr>
              <a:t>“</a:t>
            </a:r>
            <a:r>
              <a:rPr lang="es-ES" i="1" dirty="0">
                <a:latin typeface="Candara" panose="020E0502030303020204" pitchFamily="34" charset="0"/>
              </a:rPr>
              <a:t>Buscad a Jehová mientras puede ser hallado, llamadle en tanto que está cercano. Deje el impío su camino, y el hombre inicuo sus pensamientos, y vuélvase a Jehová, el cual tendrá de él misericordia, y al Dios nuestro, el cual será amplio en perdonar. Porque mis pensamientos no son vuestros pensamientos, ni vuestros caminos mis caminos, dijo Jehová. Como son más altos los cielos que la tierra, así son mis caminos más altos que vuestros caminos, y mis pensamientos más que vuestros pensamientos.</a:t>
            </a:r>
            <a:r>
              <a:rPr lang="es-ES" dirty="0">
                <a:latin typeface="Candara" panose="020E0502030303020204" pitchFamily="34" charset="0"/>
              </a:rPr>
              <a:t>” </a:t>
            </a:r>
            <a:r>
              <a:rPr lang="es-ES" dirty="0">
                <a:solidFill>
                  <a:srgbClr val="FF0000"/>
                </a:solidFill>
                <a:latin typeface="Candara" panose="020E0502030303020204" pitchFamily="34" charset="0"/>
              </a:rPr>
              <a:t>(Isaías 55.6–9, RVR60) </a:t>
            </a:r>
          </a:p>
        </p:txBody>
      </p:sp>
    </p:spTree>
    <p:extLst>
      <p:ext uri="{BB962C8B-B14F-4D97-AF65-F5344CB8AC3E}">
        <p14:creationId xmlns:p14="http://schemas.microsoft.com/office/powerpoint/2010/main" val="364529585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Invitación al arrepentimiento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55.6-9</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22</a:t>
            </a:fld>
            <a:endParaRPr lang="es-PR" altLang="en-US"/>
          </a:p>
        </p:txBody>
      </p:sp>
      <p:sp>
        <p:nvSpPr>
          <p:cNvPr id="2" name="Content Placeholder 1"/>
          <p:cNvSpPr>
            <a:spLocks noGrp="1"/>
          </p:cNvSpPr>
          <p:nvPr>
            <p:ph idx="1"/>
          </p:nvPr>
        </p:nvSpPr>
        <p:spPr>
          <a:xfrm>
            <a:off x="380999" y="2147372"/>
            <a:ext cx="4419601" cy="4553466"/>
          </a:xfrm>
        </p:spPr>
        <p:txBody>
          <a:bodyPr>
            <a:normAutofit lnSpcReduction="10000"/>
          </a:bodyPr>
          <a:lstStyle/>
          <a:p>
            <a:r>
              <a:rPr lang="es-ES" dirty="0">
                <a:solidFill>
                  <a:srgbClr val="FF0000"/>
                </a:solidFill>
                <a:latin typeface="Candara" panose="020E0502030303020204" pitchFamily="34" charset="0"/>
              </a:rPr>
              <a:t>55:6–7</a:t>
            </a:r>
            <a:r>
              <a:rPr lang="es-ES" dirty="0">
                <a:latin typeface="Candara" panose="020E0502030303020204" pitchFamily="34" charset="0"/>
              </a:rPr>
              <a:t> La senda de bendición yace en buscar a Jehová y dejar el pecado. </a:t>
            </a:r>
            <a:endParaRPr lang="es-ES" dirty="0" smtClean="0">
              <a:latin typeface="Candara" panose="020E0502030303020204" pitchFamily="34" charset="0"/>
            </a:endParaRPr>
          </a:p>
          <a:p>
            <a:r>
              <a:rPr lang="es-ES" dirty="0" smtClean="0">
                <a:latin typeface="Candara" panose="020E0502030303020204" pitchFamily="34" charset="0"/>
              </a:rPr>
              <a:t>Aquellos </a:t>
            </a:r>
            <a:r>
              <a:rPr lang="es-ES" dirty="0">
                <a:latin typeface="Candara" panose="020E0502030303020204" pitchFamily="34" charset="0"/>
              </a:rPr>
              <a:t>que se vuelvan al Señor de esta manera hallarán que Él rebosa de misericordia y perdón</a:t>
            </a:r>
            <a:r>
              <a:rPr lang="es-ES" dirty="0" smtClean="0">
                <a:latin typeface="Candara" panose="020E0502030303020204" pitchFamily="34" charset="0"/>
              </a:rPr>
              <a:t>.</a:t>
            </a:r>
            <a:endParaRPr lang="es-ES" dirty="0">
              <a:latin typeface="Candara" panose="020E0502030303020204" pitchFamily="34" charset="0"/>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45660"/>
          <a:stretch/>
        </p:blipFill>
        <p:spPr>
          <a:xfrm>
            <a:off x="4800600" y="1811875"/>
            <a:ext cx="4343400" cy="5046125"/>
          </a:xfrm>
          <a:prstGeom prst="rect">
            <a:avLst/>
          </a:prstGeom>
        </p:spPr>
      </p:pic>
    </p:spTree>
    <p:extLst>
      <p:ext uri="{BB962C8B-B14F-4D97-AF65-F5344CB8AC3E}">
        <p14:creationId xmlns:p14="http://schemas.microsoft.com/office/powerpoint/2010/main" val="235355582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Invitación al arrepentimiento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55.6-9</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23</a:t>
            </a:fld>
            <a:endParaRPr lang="es-PR" altLang="en-US"/>
          </a:p>
        </p:txBody>
      </p:sp>
      <p:sp>
        <p:nvSpPr>
          <p:cNvPr id="2" name="Content Placeholder 1"/>
          <p:cNvSpPr>
            <a:spLocks noGrp="1"/>
          </p:cNvSpPr>
          <p:nvPr>
            <p:ph idx="1"/>
          </p:nvPr>
        </p:nvSpPr>
        <p:spPr>
          <a:xfrm>
            <a:off x="380999" y="2147372"/>
            <a:ext cx="4419601" cy="4553466"/>
          </a:xfrm>
        </p:spPr>
        <p:txBody>
          <a:bodyPr>
            <a:normAutofit fontScale="92500" lnSpcReduction="10000"/>
          </a:bodyPr>
          <a:lstStyle/>
          <a:p>
            <a:r>
              <a:rPr lang="es-ES" dirty="0">
                <a:solidFill>
                  <a:srgbClr val="FF0000"/>
                </a:solidFill>
                <a:latin typeface="Candara" panose="020E0502030303020204" pitchFamily="34" charset="0"/>
              </a:rPr>
              <a:t>55:8–9</a:t>
            </a:r>
            <a:r>
              <a:rPr lang="es-ES" dirty="0">
                <a:latin typeface="Candara" panose="020E0502030303020204" pitchFamily="34" charset="0"/>
              </a:rPr>
              <a:t> Los hombres no deben juzgar a Jehová con sus propios caminos y pensamientos. </a:t>
            </a:r>
            <a:endParaRPr lang="es-ES" dirty="0" smtClean="0">
              <a:latin typeface="Candara" panose="020E0502030303020204" pitchFamily="34" charset="0"/>
            </a:endParaRPr>
          </a:p>
          <a:p>
            <a:r>
              <a:rPr lang="es-ES" dirty="0" smtClean="0">
                <a:latin typeface="Candara" panose="020E0502030303020204" pitchFamily="34" charset="0"/>
              </a:rPr>
              <a:t>Él </a:t>
            </a:r>
            <a:r>
              <a:rPr lang="es-ES" dirty="0">
                <a:latin typeface="Candara" panose="020E0502030303020204" pitchFamily="34" charset="0"/>
              </a:rPr>
              <a:t>piensa y actúa de maneras que trascienden a todo lo que el hombre pudiera imaginar jamás. </a:t>
            </a:r>
            <a:endParaRPr lang="es-ES" dirty="0" smtClean="0">
              <a:latin typeface="Candara" panose="020E0502030303020204" pitchFamily="34" charset="0"/>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45660"/>
          <a:stretch/>
        </p:blipFill>
        <p:spPr>
          <a:xfrm>
            <a:off x="4800600" y="1811875"/>
            <a:ext cx="4343400" cy="5046125"/>
          </a:xfrm>
          <a:prstGeom prst="rect">
            <a:avLst/>
          </a:prstGeom>
        </p:spPr>
      </p:pic>
    </p:spTree>
    <p:extLst>
      <p:ext uri="{BB962C8B-B14F-4D97-AF65-F5344CB8AC3E}">
        <p14:creationId xmlns:p14="http://schemas.microsoft.com/office/powerpoint/2010/main" val="15934782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Invitación al arrepentimiento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55.6-9</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24</a:t>
            </a:fld>
            <a:endParaRPr lang="es-PR" altLang="en-US"/>
          </a:p>
        </p:txBody>
      </p:sp>
      <p:sp>
        <p:nvSpPr>
          <p:cNvPr id="2" name="Content Placeholder 1"/>
          <p:cNvSpPr>
            <a:spLocks noGrp="1"/>
          </p:cNvSpPr>
          <p:nvPr>
            <p:ph idx="1"/>
          </p:nvPr>
        </p:nvSpPr>
        <p:spPr>
          <a:xfrm>
            <a:off x="380999" y="2147372"/>
            <a:ext cx="4419601" cy="4553466"/>
          </a:xfrm>
        </p:spPr>
        <p:txBody>
          <a:bodyPr>
            <a:normAutofit/>
          </a:bodyPr>
          <a:lstStyle/>
          <a:p>
            <a:r>
              <a:rPr lang="es-ES" dirty="0" smtClean="0">
                <a:latin typeface="Candara" panose="020E0502030303020204" pitchFamily="34" charset="0"/>
              </a:rPr>
              <a:t>No </a:t>
            </a:r>
            <a:r>
              <a:rPr lang="es-ES" dirty="0">
                <a:latin typeface="Candara" panose="020E0502030303020204" pitchFamily="34" charset="0"/>
              </a:rPr>
              <a:t>hay mayor ejemplo de esto que el plan de salvación del evangelio, que viene todo de la gracia de Dios y no deja lugar para el esfuerzo personal</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45660"/>
          <a:stretch/>
        </p:blipFill>
        <p:spPr>
          <a:xfrm>
            <a:off x="4800600" y="1811875"/>
            <a:ext cx="4343400" cy="5046125"/>
          </a:xfrm>
          <a:prstGeom prst="rect">
            <a:avLst/>
          </a:prstGeom>
        </p:spPr>
      </p:pic>
    </p:spTree>
    <p:extLst>
      <p:ext uri="{BB962C8B-B14F-4D97-AF65-F5344CB8AC3E}">
        <p14:creationId xmlns:p14="http://schemas.microsoft.com/office/powerpoint/2010/main" val="994432239"/>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palabra eficaz</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55.10-11</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25</a:t>
            </a:fld>
            <a:endParaRPr lang="es-PR" altLang="en-US"/>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824"/>
          <a:stretch/>
        </p:blipFill>
        <p:spPr>
          <a:xfrm>
            <a:off x="0" y="1697065"/>
            <a:ext cx="9144000" cy="5160936"/>
          </a:xfrm>
          <a:prstGeom prst="rect">
            <a:avLst/>
          </a:prstGeom>
        </p:spPr>
      </p:pic>
    </p:spTree>
    <p:extLst>
      <p:ext uri="{BB962C8B-B14F-4D97-AF65-F5344CB8AC3E}">
        <p14:creationId xmlns:p14="http://schemas.microsoft.com/office/powerpoint/2010/main" val="277885093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palabra eficaz</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55.10-11</a:t>
            </a:r>
          </a:p>
        </p:txBody>
      </p:sp>
      <p:sp>
        <p:nvSpPr>
          <p:cNvPr id="797699" name="Rectangle 3"/>
          <p:cNvSpPr>
            <a:spLocks noGrp="1" noChangeArrowheads="1"/>
          </p:cNvSpPr>
          <p:nvPr>
            <p:ph idx="1"/>
          </p:nvPr>
        </p:nvSpPr>
        <p:spPr>
          <a:xfrm>
            <a:off x="228600" y="2017713"/>
            <a:ext cx="8726488" cy="4114800"/>
          </a:xfrm>
        </p:spPr>
        <p:txBody>
          <a:bodyPr/>
          <a:lstStyle/>
          <a:p>
            <a:r>
              <a:rPr lang="es-ES" sz="2800" dirty="0">
                <a:latin typeface="Candara" panose="020E0502030303020204" pitchFamily="34" charset="0"/>
              </a:rPr>
              <a:t>“</a:t>
            </a:r>
            <a:r>
              <a:rPr lang="es-ES" sz="2800" i="1" dirty="0">
                <a:latin typeface="Candara" panose="020E0502030303020204" pitchFamily="34" charset="0"/>
              </a:rPr>
              <a:t>Porque como desciende de los cielos la lluvia y la nieve, y no vuelve allá, sino que riega la tierra, y la hace germinar y producir, y da semilla al que siembra, y pan al que come, así será mi palabra que sale de mi boca; no volverá a mí vacía, sino que hará lo que yo quiero, y será prosperada en aquello para que la envié.</a:t>
            </a:r>
            <a:r>
              <a:rPr lang="es-ES" sz="2800" dirty="0">
                <a:latin typeface="Candara" panose="020E0502030303020204" pitchFamily="34" charset="0"/>
              </a:rPr>
              <a:t>” </a:t>
            </a:r>
            <a:endParaRPr lang="es-ES" sz="2800" dirty="0" smtClean="0">
              <a:latin typeface="Candara" panose="020E0502030303020204" pitchFamily="34" charset="0"/>
            </a:endParaRPr>
          </a:p>
          <a:p>
            <a:pPr marL="0" indent="0">
              <a:buNone/>
            </a:pPr>
            <a:r>
              <a:rPr lang="es-ES" sz="2800" dirty="0">
                <a:solidFill>
                  <a:srgbClr val="FF0000"/>
                </a:solidFill>
                <a:latin typeface="Candara" panose="020E0502030303020204" pitchFamily="34" charset="0"/>
              </a:rPr>
              <a:t>	</a:t>
            </a:r>
            <a:r>
              <a:rPr lang="es-ES" sz="2800" dirty="0" smtClean="0">
                <a:solidFill>
                  <a:srgbClr val="FF0000"/>
                </a:solidFill>
                <a:latin typeface="Candara" panose="020E0502030303020204" pitchFamily="34" charset="0"/>
              </a:rPr>
              <a:t>(</a:t>
            </a:r>
            <a:r>
              <a:rPr lang="es-ES" sz="2800" dirty="0">
                <a:solidFill>
                  <a:srgbClr val="FF0000"/>
                </a:solidFill>
                <a:latin typeface="Candara" panose="020E0502030303020204" pitchFamily="34" charset="0"/>
              </a:rPr>
              <a:t>Isaías 55.10–11,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26</a:t>
            </a:fld>
            <a:endParaRPr lang="es-PR" alt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palabra eficaz</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55.10-11</a:t>
            </a:r>
          </a:p>
        </p:txBody>
      </p:sp>
      <p:sp>
        <p:nvSpPr>
          <p:cNvPr id="797699" name="Rectangle 3"/>
          <p:cNvSpPr>
            <a:spLocks noGrp="1" noChangeArrowheads="1"/>
          </p:cNvSpPr>
          <p:nvPr>
            <p:ph idx="1"/>
          </p:nvPr>
        </p:nvSpPr>
        <p:spPr>
          <a:xfrm>
            <a:off x="228600" y="2017712"/>
            <a:ext cx="3810000" cy="4683125"/>
          </a:xfrm>
        </p:spPr>
        <p:txBody>
          <a:bodyPr>
            <a:normAutofit fontScale="92500" lnSpcReduction="20000"/>
          </a:bodyPr>
          <a:lstStyle/>
          <a:p>
            <a:r>
              <a:rPr lang="es-ES" dirty="0">
                <a:solidFill>
                  <a:srgbClr val="FF0000"/>
                </a:solidFill>
                <a:latin typeface="Candara" panose="020E0502030303020204" pitchFamily="34" charset="0"/>
              </a:rPr>
              <a:t>55:10–11</a:t>
            </a:r>
            <a:r>
              <a:rPr lang="es-ES" dirty="0">
                <a:latin typeface="Candara" panose="020E0502030303020204" pitchFamily="34" charset="0"/>
              </a:rPr>
              <a:t> La palabra de Dios es tan irresistible y eficaz como la lluvia y la nieve. </a:t>
            </a:r>
            <a:endParaRPr lang="es-ES" dirty="0" smtClean="0">
              <a:latin typeface="Candara" panose="020E0502030303020204" pitchFamily="34" charset="0"/>
            </a:endParaRPr>
          </a:p>
          <a:p>
            <a:r>
              <a:rPr lang="es-ES" dirty="0" smtClean="0">
                <a:latin typeface="Candara" panose="020E0502030303020204" pitchFamily="34" charset="0"/>
              </a:rPr>
              <a:t>Ni </a:t>
            </a:r>
            <a:r>
              <a:rPr lang="es-ES" dirty="0">
                <a:latin typeface="Candara" panose="020E0502030303020204" pitchFamily="34" charset="0"/>
              </a:rPr>
              <a:t>siquiera todos los ejércitos del mundo unidos pueden detenerlas, y Su Palabra cumple Sus propósitos.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27</a:t>
            </a:fld>
            <a:endParaRPr lang="es-PR" altLang="en-US"/>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632" r="38597"/>
          <a:stretch/>
        </p:blipFill>
        <p:spPr>
          <a:xfrm>
            <a:off x="4038600" y="1842341"/>
            <a:ext cx="5105400" cy="5045364"/>
          </a:xfrm>
          <a:prstGeom prst="rect">
            <a:avLst/>
          </a:prstGeom>
        </p:spPr>
      </p:pic>
    </p:spTree>
    <p:extLst>
      <p:ext uri="{BB962C8B-B14F-4D97-AF65-F5344CB8AC3E}">
        <p14:creationId xmlns:p14="http://schemas.microsoft.com/office/powerpoint/2010/main" val="57099189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palabra eficaz</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55.10-11</a:t>
            </a:r>
          </a:p>
        </p:txBody>
      </p:sp>
      <p:sp>
        <p:nvSpPr>
          <p:cNvPr id="797699" name="Rectangle 3"/>
          <p:cNvSpPr>
            <a:spLocks noGrp="1" noChangeArrowheads="1"/>
          </p:cNvSpPr>
          <p:nvPr>
            <p:ph idx="1"/>
          </p:nvPr>
        </p:nvSpPr>
        <p:spPr>
          <a:xfrm>
            <a:off x="228600" y="2017712"/>
            <a:ext cx="3810000" cy="4459287"/>
          </a:xfrm>
        </p:spPr>
        <p:txBody>
          <a:bodyPr>
            <a:normAutofit/>
          </a:bodyPr>
          <a:lstStyle/>
          <a:p>
            <a:r>
              <a:rPr lang="es-ES" dirty="0" smtClean="0">
                <a:latin typeface="Candara" panose="020E0502030303020204" pitchFamily="34" charset="0"/>
              </a:rPr>
              <a:t>La </a:t>
            </a:r>
            <a:r>
              <a:rPr lang="es-ES" dirty="0">
                <a:latin typeface="Candara" panose="020E0502030303020204" pitchFamily="34" charset="0"/>
              </a:rPr>
              <a:t>Palabra de Dios nunca fracasa en conseguir sus objetivos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28</a:t>
            </a:fld>
            <a:endParaRPr lang="es-PR" altLang="en-US"/>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632" r="38597"/>
          <a:stretch/>
        </p:blipFill>
        <p:spPr>
          <a:xfrm>
            <a:off x="4038600" y="1842341"/>
            <a:ext cx="5105400" cy="5045364"/>
          </a:xfrm>
          <a:prstGeom prst="rect">
            <a:avLst/>
          </a:prstGeom>
        </p:spPr>
      </p:pic>
    </p:spTree>
    <p:extLst>
      <p:ext uri="{BB962C8B-B14F-4D97-AF65-F5344CB8AC3E}">
        <p14:creationId xmlns:p14="http://schemas.microsoft.com/office/powerpoint/2010/main" val="251991626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palabra eficaz</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55.10-11</a:t>
            </a:r>
          </a:p>
        </p:txBody>
      </p:sp>
      <p:sp>
        <p:nvSpPr>
          <p:cNvPr id="797699" name="Rectangle 3"/>
          <p:cNvSpPr>
            <a:spLocks noGrp="1" noChangeArrowheads="1"/>
          </p:cNvSpPr>
          <p:nvPr>
            <p:ph idx="1"/>
          </p:nvPr>
        </p:nvSpPr>
        <p:spPr>
          <a:xfrm>
            <a:off x="228600" y="2017713"/>
            <a:ext cx="8229600" cy="4114800"/>
          </a:xfrm>
        </p:spPr>
        <p:txBody>
          <a:bodyPr>
            <a:normAutofit/>
          </a:bodyPr>
          <a:lstStyle/>
          <a:p>
            <a:r>
              <a:rPr lang="es-ES" i="1" dirty="0">
                <a:latin typeface="Candara" panose="020E0502030303020204" pitchFamily="34" charset="0"/>
              </a:rPr>
              <a:t>«Así será mi palabra que sale de mi boca; no volverá a mí vacía, sino que hará lo que yo quiero, y será prosperada en aquello para que la envié</a:t>
            </a:r>
            <a:r>
              <a:rPr lang="es-ES" i="1" dirty="0" smtClean="0">
                <a:latin typeface="Candara" panose="020E0502030303020204" pitchFamily="34" charset="0"/>
              </a:rPr>
              <a:t>».</a:t>
            </a:r>
            <a:endParaRPr lang="es-ES" i="1"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29</a:t>
            </a:fld>
            <a:endParaRPr lang="es-PR" altLang="en-US"/>
          </a:p>
        </p:txBody>
      </p:sp>
    </p:spTree>
    <p:extLst>
      <p:ext uri="{BB962C8B-B14F-4D97-AF65-F5344CB8AC3E}">
        <p14:creationId xmlns:p14="http://schemas.microsoft.com/office/powerpoint/2010/main" val="299425266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865091"/>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3</a:t>
            </a:fld>
            <a:endParaRPr lang="en-US">
              <a:solidFill>
                <a:srgbClr val="000000"/>
              </a:solidFill>
            </a:endParaRPr>
          </a:p>
        </p:txBody>
      </p:sp>
      <p:sp>
        <p:nvSpPr>
          <p:cNvPr id="4098" name="Rectangle 2"/>
          <p:cNvSpPr>
            <a:spLocks noGrp="1" noChangeArrowheads="1"/>
          </p:cNvSpPr>
          <p:nvPr>
            <p:ph type="title"/>
          </p:nvPr>
        </p:nvSpPr>
        <p:spPr>
          <a:xfrm>
            <a:off x="136311" y="0"/>
            <a:ext cx="3649663" cy="838200"/>
          </a:xfrm>
        </p:spPr>
        <p:txBody>
          <a:bodyPr/>
          <a:lstStyle/>
          <a:p>
            <a:pPr eaLnBrk="1" hangingPunct="1"/>
            <a:r>
              <a:rPr lang="es-PR"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3505200" y="76200"/>
            <a:ext cx="5441951" cy="685800"/>
          </a:xfrm>
        </p:spPr>
        <p:txBody>
          <a:bodyPr/>
          <a:lstStyle/>
          <a:p>
            <a:r>
              <a:rPr lang="es-ES" sz="40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Isaías </a:t>
            </a:r>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54 y 55</a:t>
            </a:r>
            <a:endParaRPr lang="es-PR" sz="3600"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8" name="Rectangle 2"/>
          <p:cNvSpPr txBox="1">
            <a:spLocks noChangeArrowheads="1"/>
          </p:cNvSpPr>
          <p:nvPr/>
        </p:nvSpPr>
        <p:spPr bwMode="auto">
          <a:xfrm>
            <a:off x="136311" y="2629491"/>
            <a:ext cx="36496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a:lstStyle>
          <a:p>
            <a:r>
              <a:rPr lang="es-PR"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Texto básico</a:t>
            </a:r>
            <a:endParaRPr lang="es-PR"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9" name="Rectangle 3"/>
          <p:cNvSpPr txBox="1">
            <a:spLocks noChangeArrowheads="1"/>
          </p:cNvSpPr>
          <p:nvPr/>
        </p:nvSpPr>
        <p:spPr bwMode="auto">
          <a:xfrm>
            <a:off x="3581400" y="2767475"/>
            <a:ext cx="5441951"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Isaías 55.1-13</a:t>
            </a:r>
          </a:p>
        </p:txBody>
      </p:sp>
    </p:spTree>
    <p:extLst>
      <p:ext uri="{BB962C8B-B14F-4D97-AF65-F5344CB8AC3E}">
        <p14:creationId xmlns:p14="http://schemas.microsoft.com/office/powerpoint/2010/main" val="1094663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Un regreso gozoso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55.12-13</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30</a:t>
            </a:fld>
            <a:endParaRPr lang="es-PR" altLang="en-US"/>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0240"/>
          <a:stretch/>
        </p:blipFill>
        <p:spPr>
          <a:xfrm>
            <a:off x="-18081" y="1694623"/>
            <a:ext cx="9162081" cy="5163378"/>
          </a:xfrm>
          <a:prstGeom prst="rect">
            <a:avLst/>
          </a:prstGeom>
        </p:spPr>
      </p:pic>
    </p:spTree>
    <p:extLst>
      <p:ext uri="{BB962C8B-B14F-4D97-AF65-F5344CB8AC3E}">
        <p14:creationId xmlns:p14="http://schemas.microsoft.com/office/powerpoint/2010/main" val="118723430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Un regreso gozoso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55.12-13</a:t>
            </a:r>
          </a:p>
        </p:txBody>
      </p:sp>
      <p:sp>
        <p:nvSpPr>
          <p:cNvPr id="797699" name="Rectangle 3"/>
          <p:cNvSpPr>
            <a:spLocks noGrp="1" noChangeArrowheads="1"/>
          </p:cNvSpPr>
          <p:nvPr>
            <p:ph idx="1"/>
          </p:nvPr>
        </p:nvSpPr>
        <p:spPr>
          <a:xfrm>
            <a:off x="228600" y="2017712"/>
            <a:ext cx="8726488" cy="4535487"/>
          </a:xfrm>
        </p:spPr>
        <p:txBody>
          <a:bodyPr>
            <a:normAutofit/>
          </a:bodyPr>
          <a:lstStyle/>
          <a:p>
            <a:r>
              <a:rPr lang="es-ES" sz="2800" dirty="0">
                <a:latin typeface="Candara" panose="020E0502030303020204" pitchFamily="34" charset="0"/>
              </a:rPr>
              <a:t>“</a:t>
            </a:r>
            <a:r>
              <a:rPr lang="es-ES" sz="2800" i="1" dirty="0">
                <a:latin typeface="Candara" panose="020E0502030303020204" pitchFamily="34" charset="0"/>
              </a:rPr>
              <a:t>Porque con alegría saldréis, y con paz seréis vueltos; los montes y los collados levantarán canción delante de vosotros, y todos los árboles del campo darán palmadas de aplauso. En lugar de la zarza crecerá ciprés, y en lugar de la ortiga crecerá arrayán; y será a Jehová por nombre, por señal eterna que nunca será raída.</a:t>
            </a:r>
            <a:r>
              <a:rPr lang="es-ES" sz="2800" dirty="0">
                <a:latin typeface="Candara" panose="020E0502030303020204" pitchFamily="34" charset="0"/>
              </a:rPr>
              <a:t>” </a:t>
            </a:r>
            <a:endParaRPr lang="es-ES" sz="2800" dirty="0" smtClean="0">
              <a:latin typeface="Candara" panose="020E0502030303020204" pitchFamily="34" charset="0"/>
            </a:endParaRPr>
          </a:p>
          <a:p>
            <a:pPr marL="0" indent="0">
              <a:buNone/>
            </a:pPr>
            <a:r>
              <a:rPr lang="es-ES" sz="2800" dirty="0">
                <a:solidFill>
                  <a:srgbClr val="FF0000"/>
                </a:solidFill>
                <a:latin typeface="Candara" panose="020E0502030303020204" pitchFamily="34" charset="0"/>
              </a:rPr>
              <a:t>	</a:t>
            </a:r>
            <a:r>
              <a:rPr lang="es-ES" sz="2800" dirty="0" smtClean="0">
                <a:solidFill>
                  <a:srgbClr val="FF0000"/>
                </a:solidFill>
                <a:latin typeface="Candara" panose="020E0502030303020204" pitchFamily="34" charset="0"/>
              </a:rPr>
              <a:t>(</a:t>
            </a:r>
            <a:r>
              <a:rPr lang="es-ES" sz="2800" dirty="0">
                <a:solidFill>
                  <a:srgbClr val="FF0000"/>
                </a:solidFill>
                <a:latin typeface="Candara" panose="020E0502030303020204" pitchFamily="34" charset="0"/>
              </a:rPr>
              <a:t>Isaías 55.12–13,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31</a:t>
            </a:fld>
            <a:endParaRPr lang="es-PR" altLang="en-US"/>
          </a:p>
        </p:txBody>
      </p:sp>
    </p:spTree>
    <p:extLst>
      <p:ext uri="{BB962C8B-B14F-4D97-AF65-F5344CB8AC3E}">
        <p14:creationId xmlns:p14="http://schemas.microsoft.com/office/powerpoint/2010/main" val="177432715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Un regreso gozoso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55.12-13</a:t>
            </a:r>
          </a:p>
        </p:txBody>
      </p:sp>
      <p:sp>
        <p:nvSpPr>
          <p:cNvPr id="797699" name="Rectangle 3"/>
          <p:cNvSpPr>
            <a:spLocks noGrp="1" noChangeArrowheads="1"/>
          </p:cNvSpPr>
          <p:nvPr>
            <p:ph idx="1"/>
          </p:nvPr>
        </p:nvSpPr>
        <p:spPr>
          <a:xfrm>
            <a:off x="228600" y="2017712"/>
            <a:ext cx="4599122" cy="4535487"/>
          </a:xfrm>
        </p:spPr>
        <p:txBody>
          <a:bodyPr>
            <a:normAutofit fontScale="92500" lnSpcReduction="20000"/>
          </a:bodyPr>
          <a:lstStyle/>
          <a:p>
            <a:r>
              <a:rPr lang="es-ES" dirty="0">
                <a:solidFill>
                  <a:srgbClr val="FF0000"/>
                </a:solidFill>
                <a:latin typeface="Candara" panose="020E0502030303020204" pitchFamily="34" charset="0"/>
              </a:rPr>
              <a:t>55:12–13 </a:t>
            </a:r>
            <a:r>
              <a:rPr lang="es-ES" dirty="0">
                <a:latin typeface="Candara" panose="020E0502030303020204" pitchFamily="34" charset="0"/>
              </a:rPr>
              <a:t>Aquellos que buscan al Señor saldrán de la tierra de cautiverio con alegría, y viajarán a sus hogares con paz. </a:t>
            </a:r>
            <a:endParaRPr lang="es-ES" dirty="0" smtClean="0">
              <a:latin typeface="Candara" panose="020E0502030303020204" pitchFamily="34" charset="0"/>
            </a:endParaRPr>
          </a:p>
          <a:p>
            <a:r>
              <a:rPr lang="es-ES" dirty="0" smtClean="0">
                <a:latin typeface="Candara" panose="020E0502030303020204" pitchFamily="34" charset="0"/>
              </a:rPr>
              <a:t>Toda </a:t>
            </a:r>
            <a:r>
              <a:rPr lang="es-ES" dirty="0">
                <a:latin typeface="Candara" panose="020E0502030303020204" pitchFamily="34" charset="0"/>
              </a:rPr>
              <a:t>la naturaleza se gozará en su liberación.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tierra será liberada de la maldición, lo cual resultará en abundancia de fruto.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32</a:t>
            </a:fld>
            <a:endParaRPr lang="es-PR" altLang="en-US"/>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48648"/>
          <a:stretch/>
        </p:blipFill>
        <p:spPr>
          <a:xfrm>
            <a:off x="4827722" y="1812982"/>
            <a:ext cx="4343400" cy="5045018"/>
          </a:xfrm>
          <a:prstGeom prst="rect">
            <a:avLst/>
          </a:prstGeom>
        </p:spPr>
      </p:pic>
    </p:spTree>
    <p:extLst>
      <p:ext uri="{BB962C8B-B14F-4D97-AF65-F5344CB8AC3E}">
        <p14:creationId xmlns:p14="http://schemas.microsoft.com/office/powerpoint/2010/main" val="2975607128"/>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Un regreso gozoso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55.12-13</a:t>
            </a:r>
          </a:p>
        </p:txBody>
      </p:sp>
      <p:sp>
        <p:nvSpPr>
          <p:cNvPr id="797699" name="Rectangle 3"/>
          <p:cNvSpPr>
            <a:spLocks noGrp="1" noChangeArrowheads="1"/>
          </p:cNvSpPr>
          <p:nvPr>
            <p:ph idx="1"/>
          </p:nvPr>
        </p:nvSpPr>
        <p:spPr>
          <a:xfrm>
            <a:off x="228600" y="2017712"/>
            <a:ext cx="4375150" cy="4535487"/>
          </a:xfrm>
        </p:spPr>
        <p:txBody>
          <a:bodyPr>
            <a:normAutofit fontScale="92500"/>
          </a:bodyPr>
          <a:lstStyle/>
          <a:p>
            <a:r>
              <a:rPr lang="es-ES" dirty="0" smtClean="0">
                <a:latin typeface="Candara" panose="020E0502030303020204" pitchFamily="34" charset="0"/>
              </a:rPr>
              <a:t>En </a:t>
            </a:r>
            <a:r>
              <a:rPr lang="es-ES" dirty="0">
                <a:latin typeface="Candara" panose="020E0502030303020204" pitchFamily="34" charset="0"/>
              </a:rPr>
              <a:t>lugar de la zarza y la ortiga, crecerá el cipreses y el arrayán. </a:t>
            </a:r>
            <a:endParaRPr lang="es-ES" dirty="0" smtClean="0">
              <a:latin typeface="Candara" panose="020E0502030303020204" pitchFamily="34" charset="0"/>
            </a:endParaRPr>
          </a:p>
          <a:p>
            <a:r>
              <a:rPr lang="es-ES" dirty="0" smtClean="0">
                <a:latin typeface="Candara" panose="020E0502030303020204" pitchFamily="34" charset="0"/>
              </a:rPr>
              <a:t>Todas </a:t>
            </a:r>
            <a:r>
              <a:rPr lang="es-ES" dirty="0">
                <a:latin typeface="Candara" panose="020E0502030303020204" pitchFamily="34" charset="0"/>
              </a:rPr>
              <a:t>las demás bendiciones mileniales traerán renombre a Jehová y serán por señal eterna de Su gracia y de su bondad</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33</a:t>
            </a:fld>
            <a:endParaRPr lang="es-PR" altLang="en-US"/>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48648"/>
          <a:stretch/>
        </p:blipFill>
        <p:spPr>
          <a:xfrm>
            <a:off x="4827722" y="1812982"/>
            <a:ext cx="4343400" cy="5045018"/>
          </a:xfrm>
          <a:prstGeom prst="rect">
            <a:avLst/>
          </a:prstGeom>
        </p:spPr>
      </p:pic>
    </p:spTree>
    <p:extLst>
      <p:ext uri="{BB962C8B-B14F-4D97-AF65-F5344CB8AC3E}">
        <p14:creationId xmlns:p14="http://schemas.microsoft.com/office/powerpoint/2010/main" val="2273355186"/>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34</a:t>
            </a:fld>
            <a:endParaRPr lang="es-PR" altLang="en-US"/>
          </a:p>
        </p:txBody>
      </p:sp>
      <p:sp>
        <p:nvSpPr>
          <p:cNvPr id="30617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Wingdings" panose="05000000000000000000" pitchFamily="2" charset="2"/>
              <a:buAutoNum type="arabicPeriod"/>
            </a:pPr>
            <a:r>
              <a:rPr lang="es-PR" altLang="en-US" dirty="0" smtClean="0">
                <a:latin typeface="Candara" panose="020E0502030303020204" pitchFamily="34" charset="0"/>
              </a:rPr>
              <a:t>Sólo Dios puede satisfacer las necesidades más profundas del ser humano.</a:t>
            </a:r>
          </a:p>
          <a:p>
            <a:pPr marL="1009650" lvl="1" indent="-609600">
              <a:buSzPct val="85000"/>
              <a:buFont typeface="Wingdings" panose="05000000000000000000" pitchFamily="2" charset="2"/>
              <a:buAutoNum type="arabicPeriod"/>
            </a:pPr>
            <a:r>
              <a:rPr lang="es-PR" altLang="en-US" dirty="0" smtClean="0">
                <a:latin typeface="Candara" panose="020E0502030303020204" pitchFamily="34" charset="0"/>
              </a:rPr>
              <a:t>Su invitación es a la salvación y a una vida de obediencia a Él.</a:t>
            </a:r>
          </a:p>
          <a:p>
            <a:pPr marL="1009650" lvl="1" indent="-609600">
              <a:buSzPct val="85000"/>
              <a:buFont typeface="Wingdings" panose="05000000000000000000" pitchFamily="2" charset="2"/>
              <a:buAutoNum type="arabicPeriod"/>
            </a:pPr>
            <a:r>
              <a:rPr lang="es-PR" altLang="en-US" dirty="0" smtClean="0">
                <a:latin typeface="Candara" panose="020E0502030303020204" pitchFamily="34" charset="0"/>
              </a:rPr>
              <a:t>Esta relación con el Señor dará paz y descanso al creyente fiel y encontrará así la vida abundante y de verdadero significado.</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1"/>
            <a:ext cx="2971800" cy="17725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35</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2"/>
            </a:pPr>
            <a:r>
              <a:rPr lang="es-PR" altLang="en-US" dirty="0" smtClean="0">
                <a:latin typeface="Candara" panose="020E0502030303020204" pitchFamily="34" charset="0"/>
              </a:rPr>
              <a:t>El día de la salvación y redención se ha acercado y el momento de obedecer y seguir a Dios ha llegado.</a:t>
            </a:r>
          </a:p>
          <a:p>
            <a:pPr marL="1009650" lvl="1" indent="-609600">
              <a:buSzPct val="85000"/>
              <a:buFont typeface="+mj-lt"/>
              <a:buAutoNum type="arabicPeriod"/>
            </a:pPr>
            <a:r>
              <a:rPr lang="es-PR" altLang="en-US" dirty="0" smtClean="0">
                <a:latin typeface="Candara" panose="020E0502030303020204" pitchFamily="34" charset="0"/>
              </a:rPr>
              <a:t>Hay urgencia en la invitación.</a:t>
            </a:r>
          </a:p>
          <a:p>
            <a:pPr marL="1009650" lvl="1" indent="-609600">
              <a:buSzPct val="85000"/>
              <a:buFont typeface="+mj-lt"/>
              <a:buAutoNum type="arabicPeriod"/>
            </a:pPr>
            <a:r>
              <a:rPr lang="es-PR" altLang="en-US" dirty="0" smtClean="0">
                <a:latin typeface="Candara" panose="020E0502030303020204" pitchFamily="34" charset="0"/>
              </a:rPr>
              <a:t>Debemos compartirla con la personas que todavía no la hayan aceptado.</a:t>
            </a:r>
          </a:p>
          <a:p>
            <a:pPr marL="1009650" lvl="1" indent="-609600">
              <a:buSzPct val="85000"/>
              <a:buFont typeface="+mj-lt"/>
              <a:buAutoNum type="arabicPeriod"/>
            </a:pPr>
            <a:r>
              <a:rPr lang="es-PR" altLang="en-US" dirty="0" smtClean="0">
                <a:latin typeface="Candara" panose="020E0502030303020204" pitchFamily="34" charset="0"/>
              </a:rPr>
              <a:t>Para los que han dejado de obedecer y seguir al Señor, hay que pedirles que vuelvan al Señor; Él tendrá misericordia de ellos porque es amplio en perdonar.</a:t>
            </a:r>
            <a:endParaRPr lang="es-PR" altLang="en-US" dirty="0">
              <a:latin typeface="Candara" panose="020E0502030303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1"/>
            <a:ext cx="2971800" cy="1772574"/>
          </a:xfrm>
          <a:prstGeom prst="rect">
            <a:avLst/>
          </a:prstGeom>
        </p:spPr>
      </p:pic>
    </p:spTree>
    <p:extLst>
      <p:ext uri="{BB962C8B-B14F-4D97-AF65-F5344CB8AC3E}">
        <p14:creationId xmlns:p14="http://schemas.microsoft.com/office/powerpoint/2010/main" val="30627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06179">
                                            <p:txEl>
                                              <p:pRg st="3" end="3"/>
                                            </p:txEl>
                                          </p:spTgt>
                                        </p:tgtEl>
                                        <p:attrNameLst>
                                          <p:attrName>style.visibility</p:attrName>
                                        </p:attrNameLst>
                                      </p:cBhvr>
                                      <p:to>
                                        <p:strVal val="visible"/>
                                      </p:to>
                                    </p:set>
                                    <p:animEffect transition="in" filter="dissolve">
                                      <p:cBhvr>
                                        <p:cTn id="16" dur="500"/>
                                        <p:tgtEl>
                                          <p:spTgt spid="3061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36</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lnSpc>
                <a:spcPct val="90000"/>
              </a:lnSpc>
              <a:buSzPct val="85000"/>
              <a:buFont typeface="Wingdings" panose="05000000000000000000" pitchFamily="2" charset="2"/>
              <a:buAutoNum type="arabicPeriod" startAt="3"/>
            </a:pPr>
            <a:r>
              <a:rPr lang="es-PR" altLang="en-US" dirty="0">
                <a:latin typeface="Candara" panose="020E0502030303020204" pitchFamily="34" charset="0"/>
              </a:rPr>
              <a:t>Dios entra en pacto con nosotros al recibir su invitación y dejar nuestro pecado.</a:t>
            </a:r>
          </a:p>
          <a:p>
            <a:pPr marL="990600" lvl="1" indent="-533400">
              <a:lnSpc>
                <a:spcPct val="90000"/>
              </a:lnSpc>
              <a:buSzPct val="85000"/>
              <a:buFont typeface="Wingdings" panose="05000000000000000000" pitchFamily="2" charset="2"/>
              <a:buAutoNum type="arabicPeriod"/>
            </a:pPr>
            <a:r>
              <a:rPr lang="es-PR" altLang="en-US" dirty="0">
                <a:latin typeface="Candara" panose="020E0502030303020204" pitchFamily="34" charset="0"/>
              </a:rPr>
              <a:t>Él cumple el pacto por medio de su misericordia en nuestras vidas.</a:t>
            </a:r>
          </a:p>
          <a:p>
            <a:pPr marL="990600" lvl="1" indent="-533400">
              <a:lnSpc>
                <a:spcPct val="90000"/>
              </a:lnSpc>
              <a:buSzPct val="85000"/>
              <a:buFont typeface="Wingdings" panose="05000000000000000000" pitchFamily="2" charset="2"/>
              <a:buAutoNum type="arabicPeriod"/>
            </a:pPr>
            <a:r>
              <a:rPr lang="es-PR" altLang="en-US" dirty="0">
                <a:latin typeface="Candara" panose="020E0502030303020204" pitchFamily="34" charset="0"/>
              </a:rPr>
              <a:t>Lo que se espera de nosotros es nuestra lealtad incondicional, siendo un testimonio a todos los que nos rodean por medio de nuestras acciones y nuestras palabras.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1"/>
            <a:ext cx="2971800" cy="1772574"/>
          </a:xfrm>
          <a:prstGeom prst="rect">
            <a:avLst/>
          </a:prstGeom>
        </p:spPr>
      </p:pic>
    </p:spTree>
    <p:extLst>
      <p:ext uri="{BB962C8B-B14F-4D97-AF65-F5344CB8AC3E}">
        <p14:creationId xmlns:p14="http://schemas.microsoft.com/office/powerpoint/2010/main" val="2947731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37</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Wingdings" panose="05000000000000000000" pitchFamily="2" charset="2"/>
              <a:buAutoNum type="arabicPeriod" startAt="4"/>
            </a:pPr>
            <a:r>
              <a:rPr lang="es-PR" altLang="en-US" dirty="0">
                <a:latin typeface="Candara" panose="020E0502030303020204" pitchFamily="34" charset="0"/>
              </a:rPr>
              <a:t>Dios es siempre fiel a sus promesas y su Palabra siempre se cumple.</a:t>
            </a:r>
          </a:p>
          <a:p>
            <a:pPr marL="990600" lvl="1" indent="-533400">
              <a:buSzPct val="85000"/>
              <a:buFont typeface="Wingdings" panose="05000000000000000000" pitchFamily="2" charset="2"/>
              <a:buAutoNum type="arabicPeriod"/>
            </a:pPr>
            <a:r>
              <a:rPr lang="es-PR" altLang="en-US" dirty="0">
                <a:latin typeface="Candara" panose="020E0502030303020204" pitchFamily="34" charset="0"/>
              </a:rPr>
              <a:t>Nuestro Dios hace promesas y las cumple.</a:t>
            </a:r>
          </a:p>
          <a:p>
            <a:pPr marL="990600" lvl="1" indent="-533400">
              <a:buSzPct val="85000"/>
              <a:buFont typeface="Wingdings" panose="05000000000000000000" pitchFamily="2" charset="2"/>
              <a:buAutoNum type="arabicPeriod"/>
            </a:pPr>
            <a:r>
              <a:rPr lang="es-PR" altLang="en-US" dirty="0">
                <a:latin typeface="Candara" panose="020E0502030303020204" pitchFamily="34" charset="0"/>
              </a:rPr>
              <a:t>Su obrar en nuestra vida hará que se cumpla el propósito por el cual nos creó.</a:t>
            </a:r>
          </a:p>
          <a:p>
            <a:pPr marL="990600" lvl="1" indent="-533400">
              <a:buSzPct val="85000"/>
              <a:buFont typeface="Wingdings" panose="05000000000000000000" pitchFamily="2" charset="2"/>
              <a:buAutoNum type="arabicPeriod"/>
            </a:pPr>
            <a:r>
              <a:rPr lang="es-PR" altLang="en-US" dirty="0">
                <a:latin typeface="Candara" panose="020E0502030303020204" pitchFamily="34" charset="0"/>
              </a:rPr>
              <a:t>Hay que buscarle, escucharle y seguirle con fidelidad.</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1"/>
            <a:ext cx="2971800" cy="1772574"/>
          </a:xfrm>
          <a:prstGeom prst="rect">
            <a:avLst/>
          </a:prstGeom>
        </p:spPr>
      </p:pic>
    </p:spTree>
    <p:extLst>
      <p:ext uri="{BB962C8B-B14F-4D97-AF65-F5344CB8AC3E}">
        <p14:creationId xmlns:p14="http://schemas.microsoft.com/office/powerpoint/2010/main" val="300477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06179">
                                            <p:txEl>
                                              <p:pRg st="3" end="3"/>
                                            </p:txEl>
                                          </p:spTgt>
                                        </p:tgtEl>
                                        <p:attrNameLst>
                                          <p:attrName>style.visibility</p:attrName>
                                        </p:attrNameLst>
                                      </p:cBhvr>
                                      <p:to>
                                        <p:strVal val="visible"/>
                                      </p:to>
                                    </p:set>
                                    <p:animEffect transition="in" filter="dissolve">
                                      <p:cBhvr>
                                        <p:cTn id="16" dur="500"/>
                                        <p:tgtEl>
                                          <p:spTgt spid="3061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38</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850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(Isaías 1-5).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6,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smtClean="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a:t>
            </a:r>
            <a:r>
              <a:rPr lang="es-ES" sz="1400" dirty="0" smtClean="0">
                <a:latin typeface="Candara" panose="020E0502030303020204" pitchFamily="34" charset="0"/>
                <a:cs typeface="Calibri" pitchFamily="34" charset="0"/>
              </a:rPr>
              <a:t>Puebla</a:t>
            </a: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1999.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Isaías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España: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Gillis</a:t>
            </a:r>
            <a:r>
              <a:rPr lang="es-PR" sz="1400" dirty="0" smtClean="0">
                <a:latin typeface="Candara" panose="020E0502030303020204"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Isaías.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a:t>
            </a:r>
            <a:r>
              <a:rPr lang="es-PR" sz="1400" dirty="0" smtClean="0">
                <a:latin typeface="Candara" panose="020E0502030303020204" pitchFamily="34" charset="0"/>
                <a:cs typeface="Calibri" pitchFamily="34" charset="0"/>
              </a:rPr>
              <a:t>Hispano: </a:t>
            </a:r>
            <a:r>
              <a:rPr lang="es-PR" sz="1400" dirty="0">
                <a:latin typeface="Candara" panose="020E0502030303020204" pitchFamily="34" charset="0"/>
                <a:cs typeface="Calibri" pitchFamily="34" charset="0"/>
              </a:rPr>
              <a:t>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PR" sz="1400" dirty="0" err="1" smtClean="0">
                <a:latin typeface="Candara" panose="020E0502030303020204" pitchFamily="34" charset="0"/>
                <a:cs typeface="Calibri" pitchFamily="34" charset="0"/>
              </a:rPr>
              <a:t>Hoff</a:t>
            </a:r>
            <a:r>
              <a:rPr lang="es-PR" sz="1400" dirty="0">
                <a:latin typeface="Candara" panose="020E0502030303020204" pitchFamily="34" charset="0"/>
                <a:cs typeface="Calibri" pitchFamily="34" charset="0"/>
              </a:rPr>
              <a:t>, Pablo. Libros </a:t>
            </a:r>
            <a:r>
              <a:rPr lang="es-PR" sz="1400" dirty="0" err="1">
                <a:latin typeface="Candara" panose="020E0502030303020204" pitchFamily="34" charset="0"/>
                <a:cs typeface="Calibri" pitchFamily="34" charset="0"/>
              </a:rPr>
              <a:t>poéticos</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Poesía</a:t>
            </a:r>
            <a:r>
              <a:rPr lang="es-PR" sz="1400" dirty="0">
                <a:latin typeface="Candara" panose="020E0502030303020204" pitchFamily="34" charset="0"/>
                <a:cs typeface="Calibri" pitchFamily="34" charset="0"/>
              </a:rPr>
              <a:t> y </a:t>
            </a:r>
            <a:r>
              <a:rPr lang="es-PR" sz="1400" dirty="0" err="1">
                <a:latin typeface="Candara" panose="020E0502030303020204" pitchFamily="34" charset="0"/>
                <a:cs typeface="Calibri" pitchFamily="34" charset="0"/>
              </a:rPr>
              <a:t>sabiduría</a:t>
            </a:r>
            <a:r>
              <a:rPr lang="es-PR" sz="1400" dirty="0">
                <a:latin typeface="Candara" panose="020E0502030303020204" pitchFamily="34" charset="0"/>
                <a:cs typeface="Calibri" pitchFamily="34" charset="0"/>
              </a:rPr>
              <a:t> de Israel. Miami, FL: Editorial Vida, 1998.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38</a:t>
            </a:fld>
            <a:endParaRPr lang="en-US" sz="1400">
              <a:solidFill>
                <a:srgbClr val="000000"/>
              </a:solidFill>
            </a:endParaRPr>
          </a:p>
        </p:txBody>
      </p:sp>
    </p:spTree>
    <p:extLst>
      <p:ext uri="{BB962C8B-B14F-4D97-AF65-F5344CB8AC3E}">
        <p14:creationId xmlns:p14="http://schemas.microsoft.com/office/powerpoint/2010/main" val="4054963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r="2439"/>
          <a:stretch/>
        </p:blipFill>
        <p:spPr>
          <a:xfrm>
            <a:off x="0" y="-1"/>
            <a:ext cx="9144000" cy="6863773"/>
          </a:xfrm>
          <a:prstGeom prst="rect">
            <a:avLst/>
          </a:prstGeom>
        </p:spPr>
      </p:pic>
      <p:sp>
        <p:nvSpPr>
          <p:cNvPr id="238596" name="Rectangle 4"/>
          <p:cNvSpPr>
            <a:spLocks noGrp="1" noChangeArrowheads="1"/>
          </p:cNvSpPr>
          <p:nvPr>
            <p:ph type="body" sz="half" idx="4294967295"/>
          </p:nvPr>
        </p:nvSpPr>
        <p:spPr>
          <a:xfrm>
            <a:off x="228601" y="990600"/>
            <a:ext cx="4267200" cy="5410200"/>
          </a:xfr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“La Religión Verdadera”</a:t>
            </a:r>
            <a:endParaRPr lang="es-ES"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(Isaías 56 a 59)</a:t>
            </a:r>
            <a:endPar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22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septiembre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2015</a:t>
            </a:r>
          </a:p>
        </p:txBody>
      </p:sp>
      <p:sp>
        <p:nvSpPr>
          <p:cNvPr id="6" name="Text Box 5"/>
          <p:cNvSpPr txBox="1">
            <a:spLocks noChangeArrowheads="1"/>
          </p:cNvSpPr>
          <p:nvPr/>
        </p:nvSpPr>
        <p:spPr bwMode="auto">
          <a:xfrm>
            <a:off x="5065433" y="6472238"/>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0"/>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
        <p:nvSpPr>
          <p:cNvPr id="3" name="AutoShape 2" descr="http://distantshores.org/images/rg/19/19_Ps_52_01_RG.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10613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ollos"/>
          <p:cNvPicPr>
            <a:picLocks noChangeAspect="1" noChangeArrowheads="1"/>
          </p:cNvPicPr>
          <p:nvPr/>
        </p:nvPicPr>
        <p:blipFill>
          <a:blip r:embed="rId3" cstate="email">
            <a:lum bright="10000" contrast="2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5"/>
          <p:cNvSpPr>
            <a:spLocks noGrp="1"/>
          </p:cNvSpPr>
          <p:nvPr>
            <p:ph type="sldNum" sz="quarter" idx="12"/>
          </p:nvPr>
        </p:nvSpPr>
        <p:spPr/>
        <p:txBody>
          <a:bodyPr/>
          <a:lstStyle/>
          <a:p>
            <a:fld id="{0D4A1DA4-C0EE-4DA4-9CBA-9705CE185F09}" type="slidenum">
              <a:rPr lang="es-PR" altLang="en-US"/>
              <a:pPr/>
              <a:t>4</a:t>
            </a:fld>
            <a:endParaRPr lang="es-PR" altLang="en-US"/>
          </a:p>
        </p:txBody>
      </p:sp>
      <p:sp>
        <p:nvSpPr>
          <p:cNvPr id="29698" name="Rectangle 2"/>
          <p:cNvSpPr>
            <a:spLocks noGrp="1" noChangeArrowheads="1"/>
          </p:cNvSpPr>
          <p:nvPr>
            <p:ph type="title"/>
          </p:nvPr>
        </p:nvSpPr>
        <p:spPr>
          <a:xfrm>
            <a:off x="2286000" y="214313"/>
            <a:ext cx="6657975" cy="1077913"/>
          </a:xfrm>
        </p:spPr>
        <p:txBody>
          <a:bodyPr/>
          <a:lstStyle/>
          <a:p>
            <a:r>
              <a:rPr lang="es-PR" altLang="en-US" dirty="0">
                <a:latin typeface="Candara" panose="020E0502030303020204" pitchFamily="34" charset="0"/>
              </a:rPr>
              <a:t>Versículo Clave:</a:t>
            </a:r>
          </a:p>
        </p:txBody>
      </p:sp>
      <p:sp>
        <p:nvSpPr>
          <p:cNvPr id="29720" name="Rectangle 24"/>
          <p:cNvSpPr>
            <a:spLocks noGrp="1" noChangeArrowheads="1"/>
          </p:cNvSpPr>
          <p:nvPr>
            <p:ph type="body" idx="1"/>
          </p:nvPr>
        </p:nvSpPr>
        <p:spPr>
          <a:xfrm>
            <a:off x="2286000" y="1292226"/>
            <a:ext cx="6669088" cy="4840287"/>
          </a:xfrm>
        </p:spPr>
        <p:txBody>
          <a:bodyPr>
            <a:normAutofit fontScale="92500"/>
          </a:bodyPr>
          <a:lstStyle/>
          <a:p>
            <a:r>
              <a:rPr lang="es-ES" sz="3600" dirty="0">
                <a:latin typeface="Candara" panose="020E0502030303020204" pitchFamily="34" charset="0"/>
              </a:rPr>
              <a:t>“</a:t>
            </a:r>
            <a:r>
              <a:rPr lang="es-ES" sz="3600" i="1" dirty="0">
                <a:latin typeface="Candara" panose="020E0502030303020204" pitchFamily="34" charset="0"/>
              </a:rPr>
              <a:t>Buscad a Jehová mientras puede ser hallado, llamadle en tanto que está cercano. Deje el impío su camino, y el hombre inicuo sus pensamientos, y vuélvase a Jehová, el cual tendrá de él misericordia, y al Dios nuestro, el cual será amplio en perdonar.</a:t>
            </a:r>
            <a:r>
              <a:rPr lang="es-ES" sz="3600" dirty="0">
                <a:latin typeface="Candara" panose="020E0502030303020204" pitchFamily="34" charset="0"/>
              </a:rPr>
              <a:t>” </a:t>
            </a:r>
            <a:endParaRPr lang="es-ES" sz="3600" dirty="0" smtClean="0">
              <a:latin typeface="Candara" panose="020E0502030303020204" pitchFamily="34" charset="0"/>
            </a:endParaRPr>
          </a:p>
          <a:p>
            <a:pPr marL="0" indent="0">
              <a:buNone/>
            </a:pPr>
            <a:r>
              <a:rPr lang="es-ES" sz="3600" dirty="0">
                <a:latin typeface="Candara" panose="020E0502030303020204" pitchFamily="34" charset="0"/>
              </a:rPr>
              <a:t>	</a:t>
            </a:r>
            <a:r>
              <a:rPr lang="es-ES" sz="3600" dirty="0" smtClean="0">
                <a:solidFill>
                  <a:srgbClr val="FF0000"/>
                </a:solidFill>
                <a:latin typeface="Candara" panose="020E0502030303020204" pitchFamily="34" charset="0"/>
              </a:rPr>
              <a:t>(</a:t>
            </a:r>
            <a:r>
              <a:rPr lang="es-ES" sz="3600" dirty="0">
                <a:solidFill>
                  <a:srgbClr val="FF0000"/>
                </a:solidFill>
                <a:latin typeface="Candara" panose="020E0502030303020204" pitchFamily="34" charset="0"/>
              </a:rPr>
              <a:t>Isaías 55.6–7, RVR60)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40</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45214"/>
            <a:ext cx="7924800" cy="6636586"/>
          </a:xfrm>
          <a:prstGeom prst="rect">
            <a:avLst/>
          </a:prstGeom>
          <a:noFill/>
        </p:spPr>
      </p:pic>
    </p:spTree>
    <p:extLst>
      <p:ext uri="{BB962C8B-B14F-4D97-AF65-F5344CB8AC3E}">
        <p14:creationId xmlns:p14="http://schemas.microsoft.com/office/powerpoint/2010/main" val="617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72727"/>
          </a:xfrm>
          <a:prstGeom prst="rect">
            <a:avLst/>
          </a:prstGeom>
        </p:spPr>
      </p:pic>
      <p:sp>
        <p:nvSpPr>
          <p:cNvPr id="3" name="Content Placeholder 2"/>
          <p:cNvSpPr>
            <a:spLocks noGrp="1"/>
          </p:cNvSpPr>
          <p:nvPr>
            <p:ph idx="1"/>
          </p:nvPr>
        </p:nvSpPr>
        <p:spPr>
          <a:xfrm>
            <a:off x="228600" y="914400"/>
            <a:ext cx="5562600" cy="1981200"/>
          </a:xfrm>
        </p:spPr>
        <p:txBody>
          <a:bodyPr/>
          <a:lstStyle/>
          <a:p>
            <a:pPr marL="0" indent="0">
              <a:buNone/>
            </a:pPr>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La invitación de Dios es para todos los que, reconociendo sus necesidades espirituales, se vuelven a Él y aceptan voluntariamente el don que Él les ofrece: eterna salvación a través de su Siervo Sufriente y entrada a su pacto eterno.</a:t>
            </a:r>
            <a:endParaRPr lang="es-PR"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5</a:t>
            </a:fld>
            <a:endParaRPr lang="en-US" dirty="0"/>
          </a:p>
        </p:txBody>
      </p:sp>
      <p:sp>
        <p:nvSpPr>
          <p:cNvPr id="6" name="Title 1"/>
          <p:cNvSpPr>
            <a:spLocks noGrp="1"/>
          </p:cNvSpPr>
          <p:nvPr>
            <p:ph type="title"/>
          </p:nvPr>
        </p:nvSpPr>
        <p:spPr>
          <a:xfrm>
            <a:off x="4524375" y="0"/>
            <a:ext cx="3878261" cy="700086"/>
          </a:xfrm>
        </p:spPr>
        <p:txBody>
          <a:bodyPr/>
          <a:lstStyle/>
          <a:p>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Verdad Central</a:t>
            </a:r>
            <a:endParaRPr lang="es-PR"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1429505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304800" y="1981200"/>
            <a:ext cx="8382000" cy="4876800"/>
          </a:xfrm>
          <a:noFill/>
          <a:effectLst>
            <a:outerShdw blurRad="50800" dist="38100" dir="2700000" algn="tl" rotWithShape="0">
              <a:prstClr val="black">
                <a:alpha val="40000"/>
              </a:prstClr>
            </a:outerShdw>
          </a:effectLst>
        </p:spPr>
        <p:txBody>
          <a:bodyPr>
            <a:normAutofit lnSpcReduction="10000"/>
          </a:bodyPr>
          <a:lstStyle/>
          <a:p>
            <a:r>
              <a:rPr lang="es-ES" sz="3600" dirty="0" smtClean="0">
                <a:latin typeface="Candara" panose="020E0502030303020204" pitchFamily="34" charset="0"/>
                <a:cs typeface="Calibri" pitchFamily="34" charset="0"/>
              </a:rPr>
              <a:t>La generosidad de Dios</a:t>
            </a:r>
          </a:p>
          <a:p>
            <a:pPr lvl="1"/>
            <a:r>
              <a:rPr lang="es-PR" sz="3200" dirty="0">
                <a:solidFill>
                  <a:srgbClr val="FF0000"/>
                </a:solidFill>
                <a:latin typeface="Candara" panose="020E0502030303020204" pitchFamily="34" charset="0"/>
                <a:cs typeface="Calibri" pitchFamily="34" charset="0"/>
              </a:rPr>
              <a:t>Isaías </a:t>
            </a:r>
            <a:r>
              <a:rPr lang="es-PR" sz="3200" dirty="0" smtClean="0">
                <a:solidFill>
                  <a:srgbClr val="FF0000"/>
                </a:solidFill>
                <a:latin typeface="Candara" panose="020E0502030303020204" pitchFamily="34" charset="0"/>
                <a:cs typeface="Calibri" pitchFamily="34" charset="0"/>
              </a:rPr>
              <a:t>55.1-5</a:t>
            </a:r>
            <a:endParaRPr lang="es-PR" sz="3200" dirty="0">
              <a:solidFill>
                <a:srgbClr val="FF0000"/>
              </a:solidFill>
              <a:latin typeface="Candara" panose="020E0502030303020204" pitchFamily="34" charset="0"/>
              <a:cs typeface="Calibri" pitchFamily="34" charset="0"/>
            </a:endParaRPr>
          </a:p>
          <a:p>
            <a:r>
              <a:rPr lang="es-ES" sz="3600" dirty="0" smtClean="0">
                <a:latin typeface="Candara" panose="020E0502030303020204" pitchFamily="34" charset="0"/>
                <a:cs typeface="Calibri" pitchFamily="34" charset="0"/>
              </a:rPr>
              <a:t>Invitación al arrepentimiento</a:t>
            </a:r>
            <a:endParaRPr lang="es-ES" sz="3600" dirty="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Isaías 55.6-9</a:t>
            </a:r>
            <a:endParaRPr lang="es-PR" sz="3200" dirty="0">
              <a:solidFill>
                <a:srgbClr val="FF0000"/>
              </a:solidFill>
              <a:latin typeface="Candara" panose="020E0502030303020204" pitchFamily="34" charset="0"/>
              <a:cs typeface="Calibri" pitchFamily="34" charset="0"/>
            </a:endParaRPr>
          </a:p>
          <a:p>
            <a:r>
              <a:rPr lang="es-ES" sz="3600" dirty="0" smtClean="0">
                <a:latin typeface="Candara" panose="020E0502030303020204" pitchFamily="34" charset="0"/>
                <a:cs typeface="Calibri" pitchFamily="34" charset="0"/>
              </a:rPr>
              <a:t>La palabra eficaz</a:t>
            </a:r>
            <a:endParaRPr lang="es-ES" sz="3600" dirty="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Isaías 55.10-11</a:t>
            </a:r>
          </a:p>
          <a:p>
            <a:r>
              <a:rPr lang="es-ES" sz="3600" dirty="0" smtClean="0">
                <a:latin typeface="Candara" panose="020E0502030303020204" pitchFamily="34" charset="0"/>
                <a:cs typeface="Calibri" pitchFamily="34" charset="0"/>
              </a:rPr>
              <a:t>Un regreso gozoso</a:t>
            </a:r>
            <a:endParaRPr lang="es-ES" sz="3600" dirty="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Isaías </a:t>
            </a:r>
            <a:r>
              <a:rPr lang="es-PR" sz="3200" dirty="0" smtClean="0">
                <a:solidFill>
                  <a:srgbClr val="FF0000"/>
                </a:solidFill>
                <a:latin typeface="Candara" panose="020E0502030303020204" pitchFamily="34" charset="0"/>
                <a:cs typeface="Calibri" pitchFamily="34" charset="0"/>
              </a:rPr>
              <a:t>55.12-13</a:t>
            </a:r>
            <a:endParaRPr lang="es-PR" sz="3200" dirty="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6</a:t>
            </a:fld>
            <a:endParaRPr lang="en-US" dirty="0">
              <a:solidFill>
                <a:srgbClr val="000000"/>
              </a:solidFill>
            </a:endParaRPr>
          </a:p>
        </p:txBody>
      </p:sp>
    </p:spTree>
    <p:extLst>
      <p:ext uri="{BB962C8B-B14F-4D97-AF65-F5344CB8AC3E}">
        <p14:creationId xmlns:p14="http://schemas.microsoft.com/office/powerpoint/2010/main" val="1727114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7</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3"/>
            <a:ext cx="4306888" cy="4114800"/>
          </a:xfrm>
        </p:spPr>
        <p:txBody>
          <a:bodyPr/>
          <a:lstStyle/>
          <a:p>
            <a:r>
              <a:rPr lang="es-PR" altLang="en-US" dirty="0">
                <a:latin typeface="Candara" panose="020E0502030303020204" pitchFamily="34" charset="0"/>
              </a:rPr>
              <a:t>Los </a:t>
            </a:r>
            <a:r>
              <a:rPr lang="es-PR" altLang="en-US" dirty="0">
                <a:solidFill>
                  <a:srgbClr val="FF0000"/>
                </a:solidFill>
                <a:latin typeface="Candara" panose="020E0502030303020204" pitchFamily="34" charset="0"/>
              </a:rPr>
              <a:t>capítulos 54 </a:t>
            </a:r>
            <a:r>
              <a:rPr lang="es-PR" altLang="en-US" dirty="0">
                <a:latin typeface="Candara" panose="020E0502030303020204" pitchFamily="34" charset="0"/>
              </a:rPr>
              <a:t>y </a:t>
            </a:r>
            <a:r>
              <a:rPr lang="es-PR" altLang="en-US" dirty="0">
                <a:solidFill>
                  <a:srgbClr val="FF0000"/>
                </a:solidFill>
                <a:latin typeface="Candara" panose="020E0502030303020204" pitchFamily="34" charset="0"/>
              </a:rPr>
              <a:t>55</a:t>
            </a:r>
            <a:r>
              <a:rPr lang="es-PR" altLang="en-US" dirty="0">
                <a:latin typeface="Candara" panose="020E0502030303020204" pitchFamily="34" charset="0"/>
              </a:rPr>
              <a:t> forman la conclusión de la segunda parte del libro de Isaías.</a:t>
            </a:r>
          </a:p>
        </p:txBody>
      </p:sp>
      <p:pic>
        <p:nvPicPr>
          <p:cNvPr id="790541" name="Picture 13" descr="isaía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562600" y="2017712"/>
            <a:ext cx="2595563" cy="48192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92525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90541"/>
                                        </p:tgtEl>
                                        <p:attrNameLst>
                                          <p:attrName>style.visibility</p:attrName>
                                        </p:attrNameLst>
                                      </p:cBhvr>
                                      <p:to>
                                        <p:strVal val="visible"/>
                                      </p:to>
                                    </p:set>
                                    <p:animEffect transition="in" filter="dissolve">
                                      <p:cBhvr>
                                        <p:cTn id="7" dur="500"/>
                                        <p:tgtEl>
                                          <p:spTgt spid="7905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BE6BE56-BE9D-4FA9-B2E0-95E9F4B23039}" type="slidenum">
              <a:rPr lang="es-PR" altLang="en-US"/>
              <a:pPr/>
              <a:t>8</a:t>
            </a:fld>
            <a:endParaRPr lang="es-PR" altLang="en-US"/>
          </a:p>
        </p:txBody>
      </p:sp>
      <p:sp>
        <p:nvSpPr>
          <p:cNvPr id="705538"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05539" name="Rectangle 3"/>
          <p:cNvSpPr>
            <a:spLocks noGrp="1" noChangeArrowheads="1"/>
          </p:cNvSpPr>
          <p:nvPr>
            <p:ph type="body" sz="half" idx="1"/>
          </p:nvPr>
        </p:nvSpPr>
        <p:spPr>
          <a:xfrm>
            <a:off x="609600" y="2133600"/>
            <a:ext cx="3810000" cy="4114800"/>
          </a:xfrm>
        </p:spPr>
        <p:txBody>
          <a:bodyPr/>
          <a:lstStyle/>
          <a:p>
            <a:r>
              <a:rPr lang="es-PR" altLang="en-US" dirty="0">
                <a:latin typeface="Candara" panose="020E0502030303020204" pitchFamily="34" charset="0"/>
              </a:rPr>
              <a:t>Ciro el Grande, Emperador de Persia, había conquistado a Babilonia.</a:t>
            </a:r>
          </a:p>
          <a:p>
            <a:r>
              <a:rPr lang="es-PR" altLang="en-US" dirty="0">
                <a:latin typeface="Candara" panose="020E0502030303020204" pitchFamily="34" charset="0"/>
              </a:rPr>
              <a:t>Estamos en el año 540 </a:t>
            </a:r>
            <a:r>
              <a:rPr lang="es-PR" altLang="en-US" dirty="0" err="1">
                <a:latin typeface="Candara" panose="020E0502030303020204" pitchFamily="34" charset="0"/>
              </a:rPr>
              <a:t>a.c.</a:t>
            </a:r>
            <a:endParaRPr lang="es-PR" altLang="en-US" dirty="0">
              <a:latin typeface="Candara" panose="020E0502030303020204" pitchFamily="34" charset="0"/>
            </a:endParaRPr>
          </a:p>
        </p:txBody>
      </p:sp>
      <p:pic>
        <p:nvPicPr>
          <p:cNvPr id="705559" name="Picture 23" descr="cyrus_portrait"/>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53000" y="1859352"/>
            <a:ext cx="4170336" cy="500440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131696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705559"/>
                                        </p:tgtEl>
                                        <p:attrNameLst>
                                          <p:attrName>style.visibility</p:attrName>
                                        </p:attrNameLst>
                                      </p:cBhvr>
                                      <p:to>
                                        <p:strVal val="visible"/>
                                      </p:to>
                                    </p:set>
                                    <p:animEffect transition="in" filter="strips(downLeft)">
                                      <p:cBhvr>
                                        <p:cTn id="7" dur="500"/>
                                        <p:tgtEl>
                                          <p:spTgt spid="705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E239019E-7EA7-4977-881C-D473884652B3}" type="slidenum">
              <a:rPr lang="es-PR" altLang="en-US"/>
              <a:pPr/>
              <a:t>9</a:t>
            </a:fld>
            <a:endParaRPr lang="es-PR" altLang="en-US"/>
          </a:p>
        </p:txBody>
      </p:sp>
      <p:sp>
        <p:nvSpPr>
          <p:cNvPr id="817154"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817155" name="Rectangle 3"/>
          <p:cNvSpPr>
            <a:spLocks noGrp="1" noChangeArrowheads="1"/>
          </p:cNvSpPr>
          <p:nvPr>
            <p:ph type="body" sz="half" idx="1"/>
          </p:nvPr>
        </p:nvSpPr>
        <p:spPr>
          <a:xfrm>
            <a:off x="228600" y="2133600"/>
            <a:ext cx="4740722" cy="4567238"/>
          </a:xfrm>
        </p:spPr>
        <p:txBody>
          <a:bodyPr>
            <a:normAutofit fontScale="92500"/>
          </a:bodyPr>
          <a:lstStyle/>
          <a:p>
            <a:r>
              <a:rPr lang="es-PR" altLang="en-US" dirty="0">
                <a:latin typeface="Candara" panose="020E0502030303020204" pitchFamily="34" charset="0"/>
              </a:rPr>
              <a:t>El cautiverio de Babilonia no era del todo duro para los judíos.</a:t>
            </a:r>
          </a:p>
          <a:p>
            <a:r>
              <a:rPr lang="es-PR" altLang="en-US" dirty="0">
                <a:latin typeface="Candara" panose="020E0502030303020204" pitchFamily="34" charset="0"/>
              </a:rPr>
              <a:t>Vivían en colonias.</a:t>
            </a:r>
          </a:p>
          <a:p>
            <a:pPr lvl="1"/>
            <a:r>
              <a:rPr lang="es-PR" altLang="en-US" dirty="0">
                <a:latin typeface="Candara" panose="020E0502030303020204" pitchFamily="34" charset="0"/>
              </a:rPr>
              <a:t>Algunos compraron propiedades.</a:t>
            </a:r>
          </a:p>
          <a:p>
            <a:pPr lvl="1"/>
            <a:r>
              <a:rPr lang="es-PR" altLang="en-US" dirty="0">
                <a:latin typeface="Candara" panose="020E0502030303020204" pitchFamily="34" charset="0"/>
              </a:rPr>
              <a:t>Algunos abrieron negocios.</a:t>
            </a:r>
          </a:p>
          <a:p>
            <a:pPr lvl="1"/>
            <a:r>
              <a:rPr lang="es-PR" altLang="en-US" dirty="0">
                <a:latin typeface="Candara" panose="020E0502030303020204" pitchFamily="34" charset="0"/>
              </a:rPr>
              <a:t>Y hasta tuvieron cuentas bancarias.</a:t>
            </a:r>
          </a:p>
        </p:txBody>
      </p:sp>
      <p:pic>
        <p:nvPicPr>
          <p:cNvPr id="817169" name="Picture 17" descr="Festival"/>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4284"/>
          <a:stretch/>
        </p:blipFill>
        <p:spPr>
          <a:xfrm>
            <a:off x="4969321" y="1828800"/>
            <a:ext cx="415408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49792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817169"/>
                                        </p:tgtEl>
                                        <p:attrNameLst>
                                          <p:attrName>style.visibility</p:attrName>
                                        </p:attrNameLst>
                                      </p:cBhvr>
                                      <p:to>
                                        <p:strVal val="visible"/>
                                      </p:to>
                                    </p:set>
                                    <p:animEffect transition="in" filter="fade">
                                      <p:cBhvr>
                                        <p:cTn id="7" dur="1000"/>
                                        <p:tgtEl>
                                          <p:spTgt spid="817169"/>
                                        </p:tgtEl>
                                      </p:cBhvr>
                                    </p:animEffect>
                                    <p:anim calcmode="lin" valueType="num">
                                      <p:cBhvr>
                                        <p:cTn id="8" dur="1000" fill="hold"/>
                                        <p:tgtEl>
                                          <p:spTgt spid="817169"/>
                                        </p:tgtEl>
                                        <p:attrNameLst>
                                          <p:attrName>ppt_x</p:attrName>
                                        </p:attrNameLst>
                                      </p:cBhvr>
                                      <p:tavLst>
                                        <p:tav tm="0">
                                          <p:val>
                                            <p:strVal val="#ppt_x"/>
                                          </p:val>
                                        </p:tav>
                                        <p:tav tm="100000">
                                          <p:val>
                                            <p:strVal val="#ppt_x"/>
                                          </p:val>
                                        </p:tav>
                                      </p:tavLst>
                                    </p:anim>
                                    <p:anim calcmode="lin" valueType="num">
                                      <p:cBhvr>
                                        <p:cTn id="9" dur="1000" fill="hold"/>
                                        <p:tgtEl>
                                          <p:spTgt spid="8171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12859</TotalTime>
  <Words>2171</Words>
  <Application>Microsoft Office PowerPoint</Application>
  <PresentationFormat>On-screen Show (4:3)</PresentationFormat>
  <Paragraphs>237</Paragraphs>
  <Slides>40</Slides>
  <Notes>38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40</vt:i4>
      </vt:variant>
    </vt:vector>
  </HeadingPairs>
  <TitlesOfParts>
    <vt:vector size="48" baseType="lpstr">
      <vt:lpstr>Arial</vt:lpstr>
      <vt:lpstr>Calibri</vt:lpstr>
      <vt:lpstr>Candara</vt:lpstr>
      <vt:lpstr>Tahoma</vt:lpstr>
      <vt:lpstr>Wingdings</vt:lpstr>
      <vt:lpstr>Blends</vt:lpstr>
      <vt:lpstr>Office Theme</vt:lpstr>
      <vt:lpstr>1_Blends</vt:lpstr>
      <vt:lpstr>PowerPoint Presentation</vt:lpstr>
      <vt:lpstr>PowerPoint Presentation</vt:lpstr>
      <vt:lpstr>Contexto</vt:lpstr>
      <vt:lpstr>Versículo Clave:</vt:lpstr>
      <vt:lpstr>Verdad Central</vt:lpstr>
      <vt:lpstr>Bosquejo de Estudio</vt:lpstr>
      <vt:lpstr>Trasfondo Histórico</vt:lpstr>
      <vt:lpstr>Trasfondo Histórico</vt:lpstr>
      <vt:lpstr>Trasfondo Histórico</vt:lpstr>
      <vt:lpstr>Trasfondo Histórico</vt:lpstr>
      <vt:lpstr>Trasfondo Histórico</vt:lpstr>
      <vt:lpstr>La generosidad de Dios Isaías 55.1-5</vt:lpstr>
      <vt:lpstr>La generosidad de Dios Isaías 55.1-5</vt:lpstr>
      <vt:lpstr>La generosidad de Dios Isaías 55.1-5</vt:lpstr>
      <vt:lpstr>La generosidad de Dios Isaías 55.1-5</vt:lpstr>
      <vt:lpstr>La generosidad de Dios Isaías 55.1-5</vt:lpstr>
      <vt:lpstr>La generosidad de Dios Isaías 55.1-5</vt:lpstr>
      <vt:lpstr>La generosidad de Dios Isaías 55.1-5</vt:lpstr>
      <vt:lpstr>La generosidad de Dios Isaías 55.1-5</vt:lpstr>
      <vt:lpstr>Invitación al arrepentimiento Isaías 55.6-9</vt:lpstr>
      <vt:lpstr>Invitación al arrepentimiento Isaías 55.6-9</vt:lpstr>
      <vt:lpstr>Invitación al arrepentimiento Isaías 55.6-9</vt:lpstr>
      <vt:lpstr>Invitación al arrepentimiento Isaías 55.6-9</vt:lpstr>
      <vt:lpstr>Invitación al arrepentimiento Isaías 55.6-9</vt:lpstr>
      <vt:lpstr>La palabra eficaz Isaías 55.10-11</vt:lpstr>
      <vt:lpstr>La palabra eficaz Isaías 55.10-11</vt:lpstr>
      <vt:lpstr>La palabra eficaz Isaías 55.10-11</vt:lpstr>
      <vt:lpstr>La palabra eficaz Isaías 55.10-11</vt:lpstr>
      <vt:lpstr>La palabra eficaz Isaías 55.10-11</vt:lpstr>
      <vt:lpstr>Un regreso gozoso Isaías 55.12-13</vt:lpstr>
      <vt:lpstr>Un regreso gozoso Isaías 55.12-13</vt:lpstr>
      <vt:lpstr>Un regreso gozoso Isaías 55.12-13</vt:lpstr>
      <vt:lpstr>Un regreso gozoso Isaías 55.12-13</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Isaías</dc:title>
  <dc:creator>Tito Ortega</dc:creator>
  <cp:lastModifiedBy>Tito</cp:lastModifiedBy>
  <cp:revision>1514</cp:revision>
  <cp:lastPrinted>2015-09-15T20:29:00Z</cp:lastPrinted>
  <dcterms:created xsi:type="dcterms:W3CDTF">2006-02-07T19:22:35Z</dcterms:created>
  <dcterms:modified xsi:type="dcterms:W3CDTF">2015-09-15T23:02:53Z</dcterms:modified>
</cp:coreProperties>
</file>