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5" r:id="rId2"/>
    <p:sldMasterId id="2147483677" r:id="rId3"/>
  </p:sldMasterIdLst>
  <p:notesMasterIdLst>
    <p:notesMasterId r:id="rId59"/>
  </p:notesMasterIdLst>
  <p:handoutMasterIdLst>
    <p:handoutMasterId r:id="rId60"/>
  </p:handoutMasterIdLst>
  <p:sldIdLst>
    <p:sldId id="621" r:id="rId4"/>
    <p:sldId id="637" r:id="rId5"/>
    <p:sldId id="620" r:id="rId6"/>
    <p:sldId id="277" r:id="rId7"/>
    <p:sldId id="638" r:id="rId8"/>
    <p:sldId id="622" r:id="rId9"/>
    <p:sldId id="673" r:id="rId10"/>
    <p:sldId id="674" r:id="rId11"/>
    <p:sldId id="700" r:id="rId12"/>
    <p:sldId id="675" r:id="rId13"/>
    <p:sldId id="626" r:id="rId14"/>
    <p:sldId id="701" r:id="rId15"/>
    <p:sldId id="706" r:id="rId16"/>
    <p:sldId id="707" r:id="rId17"/>
    <p:sldId id="708" r:id="rId18"/>
    <p:sldId id="709" r:id="rId19"/>
    <p:sldId id="710" r:id="rId20"/>
    <p:sldId id="734" r:id="rId21"/>
    <p:sldId id="711" r:id="rId22"/>
    <p:sldId id="604" r:id="rId23"/>
    <p:sldId id="627" r:id="rId24"/>
    <p:sldId id="712" r:id="rId25"/>
    <p:sldId id="713" r:id="rId26"/>
    <p:sldId id="714" r:id="rId27"/>
    <p:sldId id="715" r:id="rId28"/>
    <p:sldId id="628" r:id="rId29"/>
    <p:sldId id="605" r:id="rId30"/>
    <p:sldId id="704" r:id="rId31"/>
    <p:sldId id="716" r:id="rId32"/>
    <p:sldId id="717" r:id="rId33"/>
    <p:sldId id="718" r:id="rId34"/>
    <p:sldId id="721" r:id="rId35"/>
    <p:sldId id="719" r:id="rId36"/>
    <p:sldId id="722" r:id="rId37"/>
    <p:sldId id="724" r:id="rId38"/>
    <p:sldId id="720" r:id="rId39"/>
    <p:sldId id="723" r:id="rId40"/>
    <p:sldId id="725" r:id="rId41"/>
    <p:sldId id="702" r:id="rId42"/>
    <p:sldId id="703" r:id="rId43"/>
    <p:sldId id="726" r:id="rId44"/>
    <p:sldId id="727" r:id="rId45"/>
    <p:sldId id="728" r:id="rId46"/>
    <p:sldId id="729" r:id="rId47"/>
    <p:sldId id="730" r:id="rId48"/>
    <p:sldId id="731" r:id="rId49"/>
    <p:sldId id="732" r:id="rId50"/>
    <p:sldId id="733" r:id="rId51"/>
    <p:sldId id="411" r:id="rId52"/>
    <p:sldId id="659" r:id="rId53"/>
    <p:sldId id="660" r:id="rId54"/>
    <p:sldId id="705" r:id="rId55"/>
    <p:sldId id="623" r:id="rId56"/>
    <p:sldId id="624" r:id="rId57"/>
    <p:sldId id="625" r:id="rId58"/>
  </p:sldIdLst>
  <p:sldSz cx="9144000" cy="6858000" type="screen4x3"/>
  <p:notesSz cx="6858000" cy="9144000"/>
  <p:defaultTextStyle>
    <a:defPPr>
      <a:defRPr lang="es-PR"/>
    </a:defPPr>
    <a:lvl1pPr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9900"/>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2" autoAdjust="0"/>
    <p:restoredTop sz="92290" autoAdjust="0"/>
  </p:normalViewPr>
  <p:slideViewPr>
    <p:cSldViewPr>
      <p:cViewPr varScale="1">
        <p:scale>
          <a:sx n="116" d="100"/>
          <a:sy n="116" d="100"/>
        </p:scale>
        <p:origin x="1470" y="108"/>
      </p:cViewPr>
      <p:guideLst>
        <p:guide orient="horz" pos="2160"/>
        <p:guide pos="2880"/>
      </p:guideLst>
    </p:cSldViewPr>
  </p:slideViewPr>
  <p:outlineViewPr>
    <p:cViewPr>
      <p:scale>
        <a:sx n="33" d="100"/>
        <a:sy n="33" d="100"/>
      </p:scale>
      <p:origin x="0" y="-30276"/>
    </p:cViewPr>
  </p:outlineViewPr>
  <p:notesTextViewPr>
    <p:cViewPr>
      <p:scale>
        <a:sx n="100" d="100"/>
        <a:sy n="100" d="100"/>
      </p:scale>
      <p:origin x="0" y="0"/>
    </p:cViewPr>
  </p:notesTextViewPr>
  <p:sorterViewPr>
    <p:cViewPr varScale="1">
      <p:scale>
        <a:sx n="1" d="1"/>
        <a:sy n="1" d="1"/>
      </p:scale>
      <p:origin x="0" y="-33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5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37786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6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a:latin typeface="Arial" panose="020B0604020202020204" pitchFamily="34" charset="0"/>
              </a:defRPr>
            </a:lvl1pPr>
          </a:lstStyle>
          <a:p>
            <a:fld id="{00F95429-DE5D-4EBC-ACF9-F9C5662236BC}" type="slidenum">
              <a:rPr lang="es-PR" altLang="en-US"/>
              <a:pPr/>
              <a:t>‹#›</a:t>
            </a:fld>
            <a:endParaRPr lang="es-PR" altLang="en-US"/>
          </a:p>
        </p:txBody>
      </p:sp>
    </p:spTree>
    <p:extLst>
      <p:ext uri="{BB962C8B-B14F-4D97-AF65-F5344CB8AC3E}">
        <p14:creationId xmlns:p14="http://schemas.microsoft.com/office/powerpoint/2010/main" val="678062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1771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17715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a:latin typeface="Arial" panose="020B0604020202020204" pitchFamily="34" charset="0"/>
              </a:defRPr>
            </a:lvl1pPr>
          </a:lstStyle>
          <a:p>
            <a:fld id="{2D018915-2F3D-4842-9BDF-98071C70EB46}" type="slidenum">
              <a:rPr lang="es-PR" altLang="en-US"/>
              <a:pPr/>
              <a:t>‹#›</a:t>
            </a:fld>
            <a:endParaRPr lang="es-PR" altLang="en-US"/>
          </a:p>
        </p:txBody>
      </p:sp>
    </p:spTree>
    <p:extLst>
      <p:ext uri="{BB962C8B-B14F-4D97-AF65-F5344CB8AC3E}">
        <p14:creationId xmlns:p14="http://schemas.microsoft.com/office/powerpoint/2010/main" val="6306692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879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12</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99068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13</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35805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14</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82839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15</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04862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84372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849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57003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69068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0653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629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3</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890327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05393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52135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60310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00484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155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6790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03618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46755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59011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65760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691DC-E801-4F89-A3C9-7BAEB860E98E}" type="slidenum">
              <a:rPr lang="es-PR" altLang="en-US"/>
              <a:pPr/>
              <a:t>4</a:t>
            </a:fld>
            <a:endParaRPr lang="es-PR" alt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889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9584627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977116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34</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678600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79216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728537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918322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993333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323635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186459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889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6</a:t>
            </a:fld>
            <a:endParaRPr lang="en-US">
              <a:solidFill>
                <a:srgbClr val="000000"/>
              </a:solidFill>
            </a:endParaRPr>
          </a:p>
        </p:txBody>
      </p:sp>
    </p:spTree>
    <p:extLst>
      <p:ext uri="{BB962C8B-B14F-4D97-AF65-F5344CB8AC3E}">
        <p14:creationId xmlns:p14="http://schemas.microsoft.com/office/powerpoint/2010/main" val="237583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811506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87656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44</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421942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830744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644613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344740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367536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49</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056403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50</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462430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51</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30539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EC1E3B-00E0-4665-BDB1-AE837335EA52}" type="slidenum">
              <a:rPr lang="es-PR" altLang="en-US">
                <a:solidFill>
                  <a:srgbClr val="000000"/>
                </a:solidFill>
              </a:rPr>
              <a:pPr/>
              <a:t>7</a:t>
            </a:fld>
            <a:endParaRPr lang="es-PR" altLang="en-US">
              <a:solidFill>
                <a:srgbClr val="000000"/>
              </a:solidFill>
            </a:endParaRPr>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906572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52</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702719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08706" y="8893153"/>
            <a:ext cx="3066733" cy="468316"/>
          </a:xfrm>
          <a:prstGeom prst="rect">
            <a:avLst/>
          </a:prstGeom>
          <a:noFill/>
          <a:ln w="9525">
            <a:noFill/>
            <a:miter lim="800000"/>
            <a:headEnd/>
            <a:tailEnd/>
          </a:ln>
        </p:spPr>
        <p:txBody>
          <a:bodyPr lIns="93925" tIns="46962" rIns="93925" bIns="46962" anchor="b"/>
          <a:lstStyle/>
          <a:p>
            <a:pPr algn="r"/>
            <a:fld id="{A81C3BFB-BBE1-4283-851A-447CDD52158C}" type="slidenum">
              <a:rPr lang="en-US" sz="1200">
                <a:solidFill>
                  <a:srgbClr val="000000"/>
                </a:solidFill>
                <a:latin typeface="Arial" charset="0"/>
              </a:rPr>
              <a:pPr algn="r"/>
              <a:t>53</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0047422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54</a:t>
            </a:fld>
            <a:endParaRPr lang="en-US" smtClean="0">
              <a:solidFill>
                <a:srgbClr val="000000"/>
              </a:solidFill>
            </a:endParaRPr>
          </a:p>
        </p:txBody>
      </p:sp>
    </p:spTree>
    <p:extLst>
      <p:ext uri="{BB962C8B-B14F-4D97-AF65-F5344CB8AC3E}">
        <p14:creationId xmlns:p14="http://schemas.microsoft.com/office/powerpoint/2010/main" val="3773029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55</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96975" y="701675"/>
            <a:ext cx="4683125" cy="35115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13869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BAAF76-44B7-4E99-8686-F5F1B8E141BC}" type="slidenum">
              <a:rPr lang="es-PR" altLang="en-US">
                <a:solidFill>
                  <a:srgbClr val="000000"/>
                </a:solidFill>
              </a:rPr>
              <a:pPr/>
              <a:t>8</a:t>
            </a:fld>
            <a:endParaRPr lang="es-PR" altLang="en-US">
              <a:solidFill>
                <a:srgbClr val="000000"/>
              </a:solidFill>
            </a:endParaRPr>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73871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BAAF76-44B7-4E99-8686-F5F1B8E141BC}" type="slidenum">
              <a:rPr lang="es-PR" altLang="en-US">
                <a:solidFill>
                  <a:srgbClr val="000000"/>
                </a:solidFill>
              </a:rPr>
              <a:pPr/>
              <a:t>9</a:t>
            </a:fld>
            <a:endParaRPr lang="es-PR" altLang="en-US">
              <a:solidFill>
                <a:srgbClr val="000000"/>
              </a:solidFill>
            </a:endParaRPr>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18202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4D13FF-4C3C-44D9-9501-BCF97F57AAA6}" type="slidenum">
              <a:rPr lang="es-PR" altLang="en-US">
                <a:solidFill>
                  <a:srgbClr val="000000"/>
                </a:solidFill>
              </a:rPr>
              <a:pPr/>
              <a:t>10</a:t>
            </a:fld>
            <a:endParaRPr lang="es-PR" altLang="en-US">
              <a:solidFill>
                <a:srgbClr val="000000"/>
              </a:solidFill>
            </a:endParaRPr>
          </a:p>
        </p:txBody>
      </p:sp>
      <p:sp>
        <p:nvSpPr>
          <p:cNvPr id="818178" name="Rectangle 2"/>
          <p:cNvSpPr>
            <a:spLocks noGrp="1" noRot="1" noChangeAspect="1" noChangeArrowheads="1" noTextEdit="1"/>
          </p:cNvSpPr>
          <p:nvPr>
            <p:ph type="sldImg"/>
          </p:nvPr>
        </p:nvSpPr>
        <p:spPr>
          <a:ln/>
        </p:spPr>
      </p:sp>
      <p:sp>
        <p:nvSpPr>
          <p:cNvPr id="8181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86956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11</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226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pPr/>
              <a:t>06 de septiembre de 2015</a:t>
            </a:fld>
            <a:endParaRPr lang="es-PR" altLang="en-US"/>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t>Iglesia Bíblica Bautista</a:t>
            </a:r>
          </a:p>
          <a:p>
            <a:r>
              <a:rPr lang="es-PR" altLang="en-US"/>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pPr/>
              <a:t>‹#›</a:t>
            </a:fld>
            <a:endParaRPr lang="es-P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pPr/>
              <a:t>06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pPr/>
              <a:t>‹#›</a:t>
            </a:fld>
            <a:endParaRPr lang="es-PR" altLang="en-US"/>
          </a:p>
        </p:txBody>
      </p:sp>
    </p:spTree>
    <p:extLst>
      <p:ext uri="{BB962C8B-B14F-4D97-AF65-F5344CB8AC3E}">
        <p14:creationId xmlns:p14="http://schemas.microsoft.com/office/powerpoint/2010/main" val="9973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pPr/>
              <a:t>06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pPr/>
              <a:t>‹#›</a:t>
            </a:fld>
            <a:endParaRPr lang="es-PR" altLang="en-US"/>
          </a:p>
        </p:txBody>
      </p:sp>
    </p:spTree>
    <p:extLst>
      <p:ext uri="{BB962C8B-B14F-4D97-AF65-F5344CB8AC3E}">
        <p14:creationId xmlns:p14="http://schemas.microsoft.com/office/powerpoint/2010/main" val="63731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pPr/>
              <a:t>‹#›</a:t>
            </a:fld>
            <a:endParaRPr lang="es-PR" altLang="en-US"/>
          </a:p>
        </p:txBody>
      </p:sp>
    </p:spTree>
    <p:extLst>
      <p:ext uri="{BB962C8B-B14F-4D97-AF65-F5344CB8AC3E}">
        <p14:creationId xmlns:p14="http://schemas.microsoft.com/office/powerpoint/2010/main" val="214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pPr/>
              <a:t>06 de septiembre de 2015</a:t>
            </a:fld>
            <a:endParaRPr lang="es-PR"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pPr/>
              <a:t>‹#›</a:t>
            </a:fld>
            <a:endParaRPr lang="es-PR" altLang="en-US"/>
          </a:p>
        </p:txBody>
      </p:sp>
    </p:spTree>
    <p:extLst>
      <p:ext uri="{BB962C8B-B14F-4D97-AF65-F5344CB8AC3E}">
        <p14:creationId xmlns:p14="http://schemas.microsoft.com/office/powerpoint/2010/main" val="90888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DBDBD18-52EC-4543-95A7-94002FFBA35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50733322"/>
      </p:ext>
    </p:extLst>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921E7F7E-33AA-4283-8B9E-027FB821B55F}"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25324673"/>
      </p:ext>
    </p:extLst>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0C7FCE1-6554-404F-86D6-A65B7CF1D196}"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29647861"/>
      </p:ext>
    </p:extLst>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B5F66C4B-4773-43DA-A1DB-4AFD6C3304D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54947685"/>
      </p:ext>
    </p:extLst>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9603FDD6-FB54-4892-B09D-2EA4B7474091}"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19860405"/>
      </p:ext>
    </p:extLst>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D4F163F-9188-4589-9629-C6C2491F6D6D}"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4814769"/>
      </p:ext>
    </p:extLst>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pPr/>
              <a:t>06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pPr/>
              <a:t>‹#›</a:t>
            </a:fld>
            <a:endParaRPr lang="es-PR" altLang="en-US"/>
          </a:p>
        </p:txBody>
      </p:sp>
    </p:spTree>
    <p:extLst>
      <p:ext uri="{BB962C8B-B14F-4D97-AF65-F5344CB8AC3E}">
        <p14:creationId xmlns:p14="http://schemas.microsoft.com/office/powerpoint/2010/main" val="2664786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3AE5B1C-0384-499A-9270-D850812709EF}"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38099761"/>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63FC6D93-0A32-41BA-AB7C-6F9269F4E8E9}"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28235126"/>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E64993C-7D65-48A2-93F3-36FEC830A3C6}"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425193304"/>
      </p:ext>
    </p:extLst>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A62062A0-DF63-4C85-B593-9A872A4EBE5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23680488"/>
      </p:ext>
    </p:extLst>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F62980A9-21B9-4C04-BCE9-635D935807EE}"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51521995"/>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1A2D1318-0AE5-4D78-99BC-0FBC31985CBF}" type="datetime4">
              <a:rPr lang="es-PR" altLang="en-US">
                <a:solidFill>
                  <a:srgbClr val="1C1C1C"/>
                </a:solidFill>
              </a:rPr>
              <a:pPr/>
              <a:t>06 de septiembre de 2015</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E88CDECA-A78A-45AE-98AF-B47B1CF2EDA0}"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4019176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66C5979-FF44-45FC-AA8C-E8530BD2B4B9}" type="datetime4">
              <a:rPr lang="es-PR" altLang="en-US">
                <a:solidFill>
                  <a:srgbClr val="000000"/>
                </a:solidFill>
              </a:rPr>
              <a:pPr/>
              <a:t>06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61E4003F-C3CE-46BA-B48E-9AACB9E5BCA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702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98CAB34-F727-4B90-A2B5-D51171CB930C}" type="datetime4">
              <a:rPr lang="es-PR" altLang="en-US">
                <a:solidFill>
                  <a:srgbClr val="000000"/>
                </a:solidFill>
              </a:rPr>
              <a:pPr/>
              <a:t>06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7FE8369F-CBA0-4243-8DA5-1F014939FAE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9575583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DD167EA-2313-42CD-92A1-A897697A97B0}" type="datetime4">
              <a:rPr lang="es-PR" altLang="en-US">
                <a:solidFill>
                  <a:srgbClr val="000000"/>
                </a:solidFill>
              </a:rPr>
              <a:pPr/>
              <a:t>06 de septiembre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63A997BE-F404-4A5A-8CF6-F27471DB107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510027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C9C1B783-26C1-44C3-B74D-392D6042B3E1}" type="datetime4">
              <a:rPr lang="es-PR" altLang="en-US">
                <a:solidFill>
                  <a:srgbClr val="000000"/>
                </a:solidFill>
              </a:rPr>
              <a:pPr/>
              <a:t>06 de septiembre de 2015</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5E696A9D-44A3-4C89-B786-EB54EA030E6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681167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pPr/>
              <a:t>06 de septiembre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pPr/>
              <a:t>‹#›</a:t>
            </a:fld>
            <a:endParaRPr lang="es-PR" altLang="en-US"/>
          </a:p>
        </p:txBody>
      </p:sp>
    </p:spTree>
    <p:extLst>
      <p:ext uri="{BB962C8B-B14F-4D97-AF65-F5344CB8AC3E}">
        <p14:creationId xmlns:p14="http://schemas.microsoft.com/office/powerpoint/2010/main" val="2961290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314138-FBE4-48FF-B1B4-74833D88DEDD}" type="datetime4">
              <a:rPr lang="es-PR" altLang="en-US">
                <a:solidFill>
                  <a:srgbClr val="000000"/>
                </a:solidFill>
              </a:rPr>
              <a:pPr/>
              <a:t>06 de septiembre de 2015</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52657442-E37D-4E91-9CC3-7A1D3AD2A73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624814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1A3FBB4-EF86-468E-9AF0-57C93E932859}" type="datetime4">
              <a:rPr lang="es-PR" altLang="en-US">
                <a:solidFill>
                  <a:srgbClr val="000000"/>
                </a:solidFill>
              </a:rPr>
              <a:pPr/>
              <a:t>06 de septiembre de 2015</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AE7C8939-9602-4590-B4A7-8CAC742A94FE}"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5822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41E0E2C-3C13-4DC3-8EE3-E83DCCF21D1A}" type="datetime4">
              <a:rPr lang="es-PR" altLang="en-US">
                <a:solidFill>
                  <a:srgbClr val="000000"/>
                </a:solidFill>
              </a:rPr>
              <a:pPr/>
              <a:t>06 de septiembre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D8C29E1E-1390-4506-BCD8-5DD0704E88E1}"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865948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ED246-3FFD-48CC-BBBA-7DAEEEF66D68}" type="datetime4">
              <a:rPr lang="es-PR" altLang="en-US">
                <a:solidFill>
                  <a:srgbClr val="000000"/>
                </a:solidFill>
              </a:rPr>
              <a:pPr/>
              <a:t>06 de septiembre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C48448D4-0ECA-4E2C-88EC-A70570CC3C6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523656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69FA11-630D-49BF-9E69-C68B0CEA49EE}" type="datetime4">
              <a:rPr lang="es-PR" altLang="en-US">
                <a:solidFill>
                  <a:srgbClr val="000000"/>
                </a:solidFill>
              </a:rPr>
              <a:pPr/>
              <a:t>06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D62BDA69-AE9E-41F3-AB18-DF41A2A0443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005521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43084A4-EED1-4FE1-B04D-396178096F89}" type="datetime4">
              <a:rPr lang="es-PR" altLang="en-US">
                <a:solidFill>
                  <a:srgbClr val="000000"/>
                </a:solidFill>
              </a:rPr>
              <a:pPr/>
              <a:t>06 de septiembre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48CB2E36-72EE-4355-BC1A-4155B6ACC36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3373940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C3C6908B-307A-4A3D-BFDE-F4023DB694C1}" type="datetime4">
              <a:rPr lang="es-PR" altLang="en-US">
                <a:solidFill>
                  <a:srgbClr val="000000"/>
                </a:solidFill>
              </a:rPr>
              <a:pPr/>
              <a:t>06 de septiembre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35501A93-A05A-436A-8177-32B1F8C3FD4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351525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F773F66C-AF93-4D45-B5AD-DF63AA491A50}" type="datetime4">
              <a:rPr lang="es-PR" altLang="en-US">
                <a:solidFill>
                  <a:srgbClr val="000000"/>
                </a:solidFill>
              </a:rPr>
              <a:pPr/>
              <a:t>06 de septiembre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CA5009ED-6C77-4415-A590-9933934960F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770191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A5ABA212-EF0B-43D8-BAAF-FB6323C4313E}" type="datetime4">
              <a:rPr lang="es-PR" altLang="en-US">
                <a:solidFill>
                  <a:srgbClr val="000000"/>
                </a:solidFill>
              </a:rPr>
              <a:pPr/>
              <a:t>06 de septiembre de 2015</a:t>
            </a:fld>
            <a:endParaRPr lang="es-PR" altLang="en-US">
              <a:solidFill>
                <a:srgbClr val="000000"/>
              </a:solidFill>
            </a:endParaRPr>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7D30AAC4-5931-45C1-B4A4-5FE941C9D29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55433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pPr/>
              <a:t>06 de septiembre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pPr/>
              <a:t>‹#›</a:t>
            </a:fld>
            <a:endParaRPr lang="es-PR" altLang="en-US"/>
          </a:p>
        </p:txBody>
      </p:sp>
    </p:spTree>
    <p:extLst>
      <p:ext uri="{BB962C8B-B14F-4D97-AF65-F5344CB8AC3E}">
        <p14:creationId xmlns:p14="http://schemas.microsoft.com/office/powerpoint/2010/main" val="387949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pPr/>
              <a:t>06 de septiembre de 2015</a:t>
            </a:fld>
            <a:endParaRPr lang="es-PR" altLang="en-US"/>
          </a:p>
        </p:txBody>
      </p:sp>
      <p:sp>
        <p:nvSpPr>
          <p:cNvPr id="8" name="Footer Placeholder 7"/>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pPr/>
              <a:t>‹#›</a:t>
            </a:fld>
            <a:endParaRPr lang="es-PR" altLang="en-US"/>
          </a:p>
        </p:txBody>
      </p:sp>
    </p:spTree>
    <p:extLst>
      <p:ext uri="{BB962C8B-B14F-4D97-AF65-F5344CB8AC3E}">
        <p14:creationId xmlns:p14="http://schemas.microsoft.com/office/powerpoint/2010/main" val="127644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pPr/>
              <a:t>06 de septiembre de 2015</a:t>
            </a:fld>
            <a:endParaRPr lang="es-PR" altLang="en-US"/>
          </a:p>
        </p:txBody>
      </p:sp>
      <p:sp>
        <p:nvSpPr>
          <p:cNvPr id="4" name="Footer Placeholder 3"/>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pPr/>
              <a:t>‹#›</a:t>
            </a:fld>
            <a:endParaRPr lang="es-PR" altLang="en-US"/>
          </a:p>
        </p:txBody>
      </p:sp>
    </p:spTree>
    <p:extLst>
      <p:ext uri="{BB962C8B-B14F-4D97-AF65-F5344CB8AC3E}">
        <p14:creationId xmlns:p14="http://schemas.microsoft.com/office/powerpoint/2010/main" val="8091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pPr/>
              <a:t>06 de septiembre de 2015</a:t>
            </a:fld>
            <a:endParaRPr lang="es-PR" altLang="en-US"/>
          </a:p>
        </p:txBody>
      </p:sp>
      <p:sp>
        <p:nvSpPr>
          <p:cNvPr id="3" name="Footer Placeholder 2"/>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pPr/>
              <a:t>‹#›</a:t>
            </a:fld>
            <a:endParaRPr lang="es-PR" altLang="en-US"/>
          </a:p>
        </p:txBody>
      </p:sp>
    </p:spTree>
    <p:extLst>
      <p:ext uri="{BB962C8B-B14F-4D97-AF65-F5344CB8AC3E}">
        <p14:creationId xmlns:p14="http://schemas.microsoft.com/office/powerpoint/2010/main" val="19973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pPr/>
              <a:t>06 de septiembre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pPr/>
              <a:t>‹#›</a:t>
            </a:fld>
            <a:endParaRPr lang="es-PR" altLang="en-US"/>
          </a:p>
        </p:txBody>
      </p:sp>
    </p:spTree>
    <p:extLst>
      <p:ext uri="{BB962C8B-B14F-4D97-AF65-F5344CB8AC3E}">
        <p14:creationId xmlns:p14="http://schemas.microsoft.com/office/powerpoint/2010/main" val="5069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pPr/>
              <a:t>06 de septiembre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pPr/>
              <a:t>‹#›</a:t>
            </a:fld>
            <a:endParaRPr lang="es-PR" altLang="en-US"/>
          </a:p>
        </p:txBody>
      </p:sp>
    </p:spTree>
    <p:extLst>
      <p:ext uri="{BB962C8B-B14F-4D97-AF65-F5344CB8AC3E}">
        <p14:creationId xmlns:p14="http://schemas.microsoft.com/office/powerpoint/2010/main" val="30293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pPr/>
              <a:t>06 de septiembre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t>Iglesia Bíblica Bautista</a:t>
            </a:r>
          </a:p>
          <a:p>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pPr/>
              <a:t>‹#›</a:t>
            </a:fld>
            <a:endParaRPr lang="es-PR"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i="0">
              <a:solidFill>
                <a:prstClr val="white">
                  <a:tint val="75000"/>
                </a:prstClr>
              </a:solidFill>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i="0">
              <a:solidFill>
                <a:prstClr val="white">
                  <a:tint val="75000"/>
                </a:prstClr>
              </a:solidFill>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i="0" smtClean="0">
                <a:solidFill>
                  <a:prstClr val="white">
                    <a:tint val="75000"/>
                  </a:prstClr>
                </a:solidFill>
                <a:cs typeface="Arial" charset="0"/>
              </a:rPr>
              <a:pPr/>
              <a:t>‹#›</a:t>
            </a:fld>
            <a:endParaRPr lang="en-US" i="0">
              <a:solidFill>
                <a:prstClr val="white">
                  <a:tint val="75000"/>
                </a:prstClr>
              </a:solidFill>
              <a:cs typeface="Arial" charset="0"/>
            </a:endParaRPr>
          </a:p>
        </p:txBody>
      </p:sp>
    </p:spTree>
    <p:extLst>
      <p:ext uri="{BB962C8B-B14F-4D97-AF65-F5344CB8AC3E}">
        <p14:creationId xmlns:p14="http://schemas.microsoft.com/office/powerpoint/2010/main" val="2788292156"/>
      </p:ext>
    </p:extLst>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400"/>
            </a:lvl1pPr>
          </a:lstStyle>
          <a:p>
            <a:fld id="{E6E7D851-B4D8-4460-B898-81164C32FE93}" type="datetime4">
              <a:rPr lang="es-PR" altLang="en-US" i="0" smtClean="0">
                <a:solidFill>
                  <a:srgbClr val="000000"/>
                </a:solidFill>
              </a:rPr>
              <a:pPr/>
              <a:t>06 de septiembre de 2015</a:t>
            </a:fld>
            <a:endParaRPr lang="es-PR" altLang="en-US" i="0" smtClean="0">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r>
              <a:rPr lang="es-PR" altLang="en-US" i="0" smtClean="0">
                <a:solidFill>
                  <a:srgbClr val="000000"/>
                </a:solidFill>
              </a:rPr>
              <a:t>Iglesia Bíblica Bautista</a:t>
            </a:r>
          </a:p>
          <a:p>
            <a:r>
              <a:rPr lang="es-PR" altLang="en-US" i="0" smtClean="0">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fld id="{43B9EEBA-640A-445D-A103-842C62EF13E8}" type="slidenum">
              <a:rPr lang="es-PR" altLang="en-US" i="0" smtClean="0">
                <a:solidFill>
                  <a:srgbClr val="000000"/>
                </a:solidFill>
              </a:rPr>
              <a:pPr/>
              <a:t>‹#›</a:t>
            </a:fld>
            <a:endParaRPr lang="es-PR" altLang="en-US" i="0" smtClean="0">
              <a:solidFill>
                <a:srgbClr val="000000"/>
              </a:solidFill>
            </a:endParaRPr>
          </a:p>
        </p:txBody>
      </p:sp>
    </p:spTree>
    <p:extLst>
      <p:ext uri="{BB962C8B-B14F-4D97-AF65-F5344CB8AC3E}">
        <p14:creationId xmlns:p14="http://schemas.microsoft.com/office/powerpoint/2010/main" val="39070503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7.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9.wdp"/></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9.wdp"/></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9.wdp"/></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9.wdp"/></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0.wdp"/></Relationships>
</file>

<file path=ppt/slides/_rels/slide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1" y="0"/>
            <a:ext cx="9144000" cy="6096000"/>
          </a:xfrm>
          <a:prstGeom prst="rect">
            <a:avLst/>
          </a:prstGeom>
        </p:spPr>
      </p:pic>
      <p:sp>
        <p:nvSpPr>
          <p:cNvPr id="238596" name="Rectangle 4"/>
          <p:cNvSpPr>
            <a:spLocks noGrp="1" noChangeArrowheads="1"/>
          </p:cNvSpPr>
          <p:nvPr>
            <p:ph type="body" sz="half" idx="4294967295"/>
          </p:nvPr>
        </p:nvSpPr>
        <p:spPr>
          <a:xfrm>
            <a:off x="228599" y="198715"/>
            <a:ext cx="8686800" cy="4191000"/>
          </a:xfrm>
          <a:solidFill>
            <a:schemeClr val="tx1">
              <a:alpha val="32000"/>
            </a:schemeClr>
          </a:solidFill>
          <a:ln/>
          <a:effectLst>
            <a:softEdge rad="127000"/>
          </a:effectLst>
        </p:spPr>
        <p:txBody>
          <a:bodyPr anchor="ctr"/>
          <a:lstStyle/>
          <a:p>
            <a:pPr marL="0" indent="0" algn="ctr">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36 </a:t>
            </a:r>
          </a:p>
          <a:p>
            <a:pPr marL="0" indent="0" algn="ctr">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Buenas</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 Nuevas de Perdón</a:t>
            </a:r>
            <a:endPar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8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septiembre 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2015</a:t>
            </a: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capítulos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51.1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al </a:t>
            </a: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53.12)</a:t>
            </a:r>
            <a:endParaRPr lang="es-ES"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5638800"/>
            <a:ext cx="9143999" cy="397430"/>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12: Las Incomparables Buenas Nuevas</a:t>
            </a:r>
            <a:endPar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4614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76A31905-8153-42E1-A6B9-0444F7168577}" type="slidenum">
              <a:rPr lang="es-PR" altLang="en-US">
                <a:solidFill>
                  <a:srgbClr val="000000"/>
                </a:solidFill>
              </a:rPr>
              <a:pPr/>
              <a:t>10</a:t>
            </a:fld>
            <a:endParaRPr lang="es-PR" altLang="en-US">
              <a:solidFill>
                <a:srgbClr val="000000"/>
              </a:solidFill>
            </a:endParaRPr>
          </a:p>
        </p:txBody>
      </p:sp>
      <p:sp>
        <p:nvSpPr>
          <p:cNvPr id="817154"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817155" name="Rectangle 3"/>
          <p:cNvSpPr>
            <a:spLocks noGrp="1" noChangeArrowheads="1"/>
          </p:cNvSpPr>
          <p:nvPr>
            <p:ph type="body" sz="half" idx="1"/>
          </p:nvPr>
        </p:nvSpPr>
        <p:spPr>
          <a:xfrm>
            <a:off x="228600" y="2133600"/>
            <a:ext cx="4876800" cy="4114800"/>
          </a:xfrm>
        </p:spPr>
        <p:txBody>
          <a:bodyPr/>
          <a:lstStyle/>
          <a:p>
            <a:pPr>
              <a:lnSpc>
                <a:spcPct val="90000"/>
              </a:lnSpc>
            </a:pPr>
            <a:r>
              <a:rPr lang="es-PR" altLang="en-US" sz="2800" dirty="0" smtClean="0">
                <a:latin typeface="Candara" panose="020E0502030303020204" pitchFamily="34" charset="0"/>
              </a:rPr>
              <a:t>Por eso Dios les va a librar de ese cautiverio de 70 años.  </a:t>
            </a:r>
          </a:p>
          <a:p>
            <a:pPr>
              <a:lnSpc>
                <a:spcPct val="90000"/>
              </a:lnSpc>
            </a:pPr>
            <a:r>
              <a:rPr lang="es-PR" altLang="en-US" sz="2800" dirty="0" smtClean="0">
                <a:latin typeface="Candara" panose="020E0502030303020204" pitchFamily="34" charset="0"/>
              </a:rPr>
              <a:t>Sin embargo, antes de hacerlo, su propio pecado tiene que ser quitado.</a:t>
            </a:r>
          </a:p>
          <a:p>
            <a:pPr>
              <a:lnSpc>
                <a:spcPct val="90000"/>
              </a:lnSpc>
            </a:pPr>
            <a:r>
              <a:rPr lang="es-PR" altLang="en-US" sz="2800" dirty="0" smtClean="0">
                <a:latin typeface="Candara" panose="020E0502030303020204" pitchFamily="34" charset="0"/>
              </a:rPr>
              <a:t>Dios anuncia su propósito de hacerlo por medio de su siervo, refiriéndose al Mesías.</a:t>
            </a:r>
            <a:endParaRPr lang="es-PR" altLang="en-US" sz="2800" dirty="0">
              <a:latin typeface="Candara" panose="020E0502030303020204" pitchFamily="34" charset="0"/>
            </a:endParaRP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92967" y="1826418"/>
            <a:ext cx="3773687" cy="5031582"/>
          </a:xfrm>
          <a:prstGeom prst="rect">
            <a:avLst/>
          </a:prstGeom>
        </p:spPr>
      </p:pic>
    </p:spTree>
    <p:extLst>
      <p:ext uri="{BB962C8B-B14F-4D97-AF65-F5344CB8AC3E}">
        <p14:creationId xmlns:p14="http://schemas.microsoft.com/office/powerpoint/2010/main" val="3945319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a:t>
            </a:r>
            <a:r>
              <a:rPr lang="es-ES" dirty="0" smtClean="0">
                <a:latin typeface="Candara" panose="020E0502030303020204" pitchFamily="34" charset="0"/>
                <a:cs typeface="Calibri" pitchFamily="34" charset="0"/>
              </a:rPr>
              <a:t>Dios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52.13-15</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11</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676400"/>
            <a:ext cx="9144000" cy="5181600"/>
          </a:xfrm>
          <a:prstGeom prst="rect">
            <a:avLst/>
          </a:prstGeom>
        </p:spPr>
      </p:pic>
    </p:spTree>
    <p:extLst>
      <p:ext uri="{BB962C8B-B14F-4D97-AF65-F5344CB8AC3E}">
        <p14:creationId xmlns:p14="http://schemas.microsoft.com/office/powerpoint/2010/main" val="8510320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8382000" cy="4416124"/>
          </a:xfrm>
        </p:spPr>
        <p:txBody>
          <a:bodyPr>
            <a:normAutofit fontScale="92500"/>
          </a:bodyPr>
          <a:lstStyle/>
          <a:p>
            <a:r>
              <a:rPr lang="es-ES" dirty="0">
                <a:latin typeface="Candara" panose="020E0502030303020204" pitchFamily="34" charset="0"/>
              </a:rPr>
              <a:t>“</a:t>
            </a:r>
            <a:r>
              <a:rPr lang="es-ES" i="1" dirty="0">
                <a:latin typeface="Candara" panose="020E0502030303020204" pitchFamily="34" charset="0"/>
              </a:rPr>
              <a:t>He aquí que mi siervo será prosperado, será engrandecido y exaltado, y será puesto muy en alto</a:t>
            </a:r>
            <a:r>
              <a:rPr lang="es-ES" i="1" dirty="0" smtClean="0">
                <a:latin typeface="Candara" panose="020E0502030303020204" pitchFamily="34" charset="0"/>
              </a:rPr>
              <a:t>. Como </a:t>
            </a:r>
            <a:r>
              <a:rPr lang="es-ES" i="1" dirty="0">
                <a:latin typeface="Candara" panose="020E0502030303020204" pitchFamily="34" charset="0"/>
              </a:rPr>
              <a:t>se asombraron de ti muchos, de tal manera fue desfigurado de los hombres su parecer, y su hermosura más que la de los hijos de los hombres</a:t>
            </a:r>
            <a:r>
              <a:rPr lang="es-ES" i="1" dirty="0" smtClean="0">
                <a:latin typeface="Candara" panose="020E0502030303020204" pitchFamily="34" charset="0"/>
              </a:rPr>
              <a:t>, así </a:t>
            </a:r>
            <a:r>
              <a:rPr lang="es-ES" i="1" dirty="0">
                <a:latin typeface="Candara" panose="020E0502030303020204" pitchFamily="34" charset="0"/>
              </a:rPr>
              <a:t>asombrará él a muchas naciones; los reyes cerrarán ante él la boca, porque verán lo que nunca les fue contado, y entenderán lo que jamás habían oído.</a:t>
            </a:r>
            <a:r>
              <a:rPr lang="es-ES" dirty="0">
                <a:latin typeface="Candara" panose="020E0502030303020204" pitchFamily="34" charset="0"/>
              </a:rPr>
              <a:t>” </a:t>
            </a:r>
            <a:r>
              <a:rPr lang="es-ES" dirty="0">
                <a:solidFill>
                  <a:srgbClr val="FF0000"/>
                </a:solidFill>
                <a:latin typeface="Candara" panose="020E0502030303020204" pitchFamily="34" charset="0"/>
              </a:rPr>
              <a:t>(Isaías 52.13–15, RVR60)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12</a:t>
            </a:fld>
            <a:endParaRPr lang="es-PR" altLang="en-US"/>
          </a:p>
        </p:txBody>
      </p:sp>
    </p:spTree>
    <p:extLst>
      <p:ext uri="{BB962C8B-B14F-4D97-AF65-F5344CB8AC3E}">
        <p14:creationId xmlns:p14="http://schemas.microsoft.com/office/powerpoint/2010/main" val="419012863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a:bodyPr>
          <a:lstStyle/>
          <a:p>
            <a:r>
              <a:rPr lang="es-ES" dirty="0">
                <a:solidFill>
                  <a:srgbClr val="FF0000"/>
                </a:solidFill>
                <a:latin typeface="Candara" panose="020E0502030303020204" pitchFamily="34" charset="0"/>
              </a:rPr>
              <a:t>52:13. </a:t>
            </a:r>
            <a:r>
              <a:rPr lang="es-ES" dirty="0">
                <a:latin typeface="Candara" panose="020E0502030303020204" pitchFamily="34" charset="0"/>
              </a:rPr>
              <a:t>En este </a:t>
            </a:r>
            <a:r>
              <a:rPr lang="es-ES" dirty="0" smtClean="0">
                <a:latin typeface="Candara" panose="020E0502030303020204" pitchFamily="34" charset="0"/>
              </a:rPr>
              <a:t>verso </a:t>
            </a:r>
            <a:r>
              <a:rPr lang="es-ES" dirty="0">
                <a:latin typeface="Candara" panose="020E0502030303020204" pitchFamily="34" charset="0"/>
              </a:rPr>
              <a:t>se mencionan dos aspectos importantes: el Siervo actuará con sabiduría y hará </a:t>
            </a:r>
            <a:r>
              <a:rPr lang="es-ES" dirty="0" smtClean="0">
                <a:latin typeface="Candara" panose="020E0502030303020204" pitchFamily="34" charset="0"/>
              </a:rPr>
              <a:t>lo </a:t>
            </a:r>
            <a:r>
              <a:rPr lang="es-ES" dirty="0">
                <a:latin typeface="Candara" panose="020E0502030303020204" pitchFamily="34" charset="0"/>
              </a:rPr>
              <a:t>que el Señor quiera que haga, y será engrandecido.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13</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55258548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fontScale="92500"/>
          </a:bodyPr>
          <a:lstStyle/>
          <a:p>
            <a:r>
              <a:rPr lang="es-ES" dirty="0" smtClean="0">
                <a:latin typeface="Candara" panose="020E0502030303020204" pitchFamily="34" charset="0"/>
              </a:rPr>
              <a:t>Ser </a:t>
            </a:r>
            <a:r>
              <a:rPr lang="es-ES" dirty="0">
                <a:latin typeface="Candara" panose="020E0502030303020204" pitchFamily="34" charset="0"/>
              </a:rPr>
              <a:t>puesto muy en alto no se refiere a la clase de muerte que padeció en la cruz, sino a que será exaltado hasta la diestra de Dios (</a:t>
            </a:r>
            <a:r>
              <a:rPr lang="es-ES" dirty="0" smtClean="0">
                <a:solidFill>
                  <a:srgbClr val="FF0000"/>
                </a:solidFill>
                <a:latin typeface="Candara" panose="020E0502030303020204" pitchFamily="34" charset="0"/>
              </a:rPr>
              <a:t>Filipenses </a:t>
            </a:r>
            <a:r>
              <a:rPr lang="es-ES" dirty="0">
                <a:solidFill>
                  <a:srgbClr val="FF0000"/>
                </a:solidFill>
                <a:latin typeface="Candara" panose="020E0502030303020204" pitchFamily="34" charset="0"/>
              </a:rPr>
              <a:t>2:9; </a:t>
            </a:r>
            <a:r>
              <a:rPr lang="es-ES" dirty="0" smtClean="0">
                <a:solidFill>
                  <a:srgbClr val="FF0000"/>
                </a:solidFill>
                <a:latin typeface="Candara" panose="020E0502030303020204" pitchFamily="34" charset="0"/>
              </a:rPr>
              <a:t>Colosenses </a:t>
            </a:r>
            <a:r>
              <a:rPr lang="es-ES" dirty="0">
                <a:solidFill>
                  <a:srgbClr val="FF0000"/>
                </a:solidFill>
                <a:latin typeface="Candara" panose="020E0502030303020204" pitchFamily="34" charset="0"/>
              </a:rPr>
              <a:t>3:1; </a:t>
            </a:r>
            <a:r>
              <a:rPr lang="es-ES" dirty="0" smtClean="0">
                <a:solidFill>
                  <a:srgbClr val="FF0000"/>
                </a:solidFill>
                <a:latin typeface="Candara" panose="020E0502030303020204" pitchFamily="34" charset="0"/>
              </a:rPr>
              <a:t>Hebreos 1:3</a:t>
            </a:r>
            <a:r>
              <a:rPr lang="es-ES" dirty="0">
                <a:solidFill>
                  <a:srgbClr val="FF0000"/>
                </a:solidFill>
                <a:latin typeface="Candara" panose="020E0502030303020204" pitchFamily="34" charset="0"/>
              </a:rPr>
              <a:t>; 8:1; 10:12; 12:2; 1 </a:t>
            </a:r>
            <a:r>
              <a:rPr lang="es-ES" dirty="0" smtClean="0">
                <a:solidFill>
                  <a:srgbClr val="FF0000"/>
                </a:solidFill>
                <a:latin typeface="Candara" panose="020E0502030303020204" pitchFamily="34" charset="0"/>
              </a:rPr>
              <a:t>Pedro </a:t>
            </a:r>
            <a:r>
              <a:rPr lang="es-ES" dirty="0">
                <a:solidFill>
                  <a:srgbClr val="FF0000"/>
                </a:solidFill>
                <a:latin typeface="Candara" panose="020E0502030303020204" pitchFamily="34" charset="0"/>
              </a:rPr>
              <a:t>3:22</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14</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416504597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fontScale="85000" lnSpcReduction="10000"/>
          </a:bodyPr>
          <a:lstStyle/>
          <a:p>
            <a:r>
              <a:rPr lang="es-ES" dirty="0">
                <a:solidFill>
                  <a:srgbClr val="FF0000"/>
                </a:solidFill>
                <a:latin typeface="Candara" panose="020E0502030303020204" pitchFamily="34" charset="0"/>
              </a:rPr>
              <a:t>52:14. </a:t>
            </a:r>
            <a:r>
              <a:rPr lang="es-ES" dirty="0">
                <a:latin typeface="Candara" panose="020E0502030303020204" pitchFamily="34" charset="0"/>
              </a:rPr>
              <a:t>Muchos se asombrarán del Siervo. ¿Quiénes son esos muchos?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probable que se refiera a la gente de “muchas naciones” y sus “reyes” (</a:t>
            </a:r>
            <a:r>
              <a:rPr lang="es-ES" dirty="0">
                <a:solidFill>
                  <a:srgbClr val="FF0000"/>
                </a:solidFill>
                <a:latin typeface="Candara" panose="020E0502030303020204" pitchFamily="34" charset="0"/>
              </a:rPr>
              <a:t>v. 15</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Según </a:t>
            </a:r>
            <a:r>
              <a:rPr lang="es-ES" dirty="0">
                <a:latin typeface="Candara" panose="020E0502030303020204" pitchFamily="34" charset="0"/>
              </a:rPr>
              <a:t>los estándares humanos, Jesús no tenía ningún atractivo cuando estuvo en la tierra (</a:t>
            </a:r>
            <a:r>
              <a:rPr lang="es-ES" dirty="0">
                <a:solidFill>
                  <a:srgbClr val="FF0000"/>
                </a:solidFill>
                <a:latin typeface="Candara" panose="020E0502030303020204" pitchFamily="34" charset="0"/>
              </a:rPr>
              <a:t>53:3</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15</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157977795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fontScale="92500"/>
          </a:bodyPr>
          <a:lstStyle/>
          <a:p>
            <a:r>
              <a:rPr lang="es-ES" dirty="0" smtClean="0">
                <a:latin typeface="Candara" panose="020E0502030303020204" pitchFamily="34" charset="0"/>
              </a:rPr>
              <a:t>Sin </a:t>
            </a:r>
            <a:r>
              <a:rPr lang="es-ES" dirty="0">
                <a:latin typeface="Candara" panose="020E0502030303020204" pitchFamily="34" charset="0"/>
              </a:rPr>
              <a:t>embargo, cuando la gente lo vea en su segunda venida, aquellos que no lo consideraron importante quedarán absolutamente perplejos. </a:t>
            </a:r>
            <a:endParaRPr lang="es-ES" dirty="0" smtClean="0">
              <a:latin typeface="Candara" panose="020E0502030303020204" pitchFamily="34" charset="0"/>
            </a:endParaRPr>
          </a:p>
          <a:p>
            <a:r>
              <a:rPr lang="es-ES" dirty="0" smtClean="0">
                <a:latin typeface="Candara" panose="020E0502030303020204" pitchFamily="34" charset="0"/>
              </a:rPr>
              <a:t>Lo </a:t>
            </a:r>
            <a:r>
              <a:rPr lang="es-ES" dirty="0">
                <a:latin typeface="Candara" panose="020E0502030303020204" pitchFamily="34" charset="0"/>
              </a:rPr>
              <a:t>verán de una manera totalmente diferente</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16</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301513189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lnSpcReduction="10000"/>
          </a:bodyPr>
          <a:lstStyle/>
          <a:p>
            <a:r>
              <a:rPr lang="es-ES" dirty="0">
                <a:solidFill>
                  <a:srgbClr val="FF0000"/>
                </a:solidFill>
                <a:latin typeface="Candara" panose="020E0502030303020204" pitchFamily="34" charset="0"/>
              </a:rPr>
              <a:t>52:15. </a:t>
            </a:r>
            <a:r>
              <a:rPr lang="es-ES" dirty="0">
                <a:latin typeface="Candara" panose="020E0502030303020204" pitchFamily="34" charset="0"/>
              </a:rPr>
              <a:t>El Siervo asombrará </a:t>
            </a:r>
            <a:r>
              <a:rPr lang="es-ES" dirty="0" smtClean="0">
                <a:latin typeface="Candara" panose="020E0502030303020204" pitchFamily="34" charset="0"/>
              </a:rPr>
              <a:t>(literalmente “rociará”, “esparcirá”) </a:t>
            </a:r>
            <a:r>
              <a:rPr lang="es-ES" dirty="0">
                <a:latin typeface="Candara" panose="020E0502030303020204" pitchFamily="34" charset="0"/>
              </a:rPr>
              <a:t>a muchas naciones. </a:t>
            </a:r>
            <a:endParaRPr lang="es-ES" dirty="0" smtClean="0">
              <a:latin typeface="Candara" panose="020E0502030303020204" pitchFamily="34" charset="0"/>
            </a:endParaRPr>
          </a:p>
          <a:p>
            <a:r>
              <a:rPr lang="es-ES" dirty="0" smtClean="0">
                <a:latin typeface="Candara" panose="020E0502030303020204" pitchFamily="34" charset="0"/>
              </a:rPr>
              <a:t>“</a:t>
            </a:r>
            <a:r>
              <a:rPr lang="es-ES" dirty="0">
                <a:latin typeface="Candara" panose="020E0502030303020204" pitchFamily="34" charset="0"/>
              </a:rPr>
              <a:t>Rociar” está asociado con la limpieza que realizaba el sacerdote bajo la ley mosaica (</a:t>
            </a:r>
            <a:r>
              <a:rPr lang="es-ES" dirty="0" smtClean="0">
                <a:solidFill>
                  <a:srgbClr val="FF0000"/>
                </a:solidFill>
                <a:latin typeface="Candara" panose="020E0502030303020204" pitchFamily="34" charset="0"/>
              </a:rPr>
              <a:t>Levítico </a:t>
            </a:r>
            <a:r>
              <a:rPr lang="es-ES" dirty="0">
                <a:solidFill>
                  <a:srgbClr val="FF0000"/>
                </a:solidFill>
                <a:latin typeface="Candara" panose="020E0502030303020204" pitchFamily="34" charset="0"/>
              </a:rPr>
              <a:t>4:6; 8:11; 14:7</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17</a:t>
            </a:fld>
            <a:endParaRPr lang="es-PR" altLang="en-US"/>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262054709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lnSpcReduction="10000"/>
          </a:bodyPr>
          <a:lstStyle/>
          <a:p>
            <a:r>
              <a:rPr lang="es-ES" dirty="0" smtClean="0">
                <a:latin typeface="Candara" panose="020E0502030303020204" pitchFamily="34" charset="0"/>
              </a:rPr>
              <a:t>Este </a:t>
            </a:r>
            <a:r>
              <a:rPr lang="es-ES" dirty="0">
                <a:latin typeface="Candara" panose="020E0502030303020204" pitchFamily="34" charset="0"/>
              </a:rPr>
              <a:t>Siervo, a quien muchos no habían dado importancia, proveerá a las naciones y a los reyes de lo más importante para ellos, i.e., limpieza de su pecado </a:t>
            </a:r>
            <a:r>
              <a:rPr lang="es-ES" dirty="0" smtClean="0">
                <a:latin typeface="Candara" panose="020E0502030303020204" pitchFamily="34" charset="0"/>
              </a:rPr>
              <a:t>(vea </a:t>
            </a:r>
            <a:r>
              <a:rPr lang="es-ES" dirty="0" smtClean="0">
                <a:solidFill>
                  <a:srgbClr val="FF0000"/>
                </a:solidFill>
                <a:latin typeface="Candara" panose="020E0502030303020204" pitchFamily="34" charset="0"/>
              </a:rPr>
              <a:t>Juan </a:t>
            </a:r>
            <a:r>
              <a:rPr lang="es-ES" dirty="0">
                <a:solidFill>
                  <a:srgbClr val="FF0000"/>
                </a:solidFill>
                <a:latin typeface="Candara" panose="020E0502030303020204" pitchFamily="34" charset="0"/>
              </a:rPr>
              <a:t>1:29; </a:t>
            </a:r>
            <a:r>
              <a:rPr lang="es-ES" dirty="0" smtClean="0">
                <a:solidFill>
                  <a:srgbClr val="FF0000"/>
                </a:solidFill>
                <a:latin typeface="Candara" panose="020E0502030303020204" pitchFamily="34" charset="0"/>
              </a:rPr>
              <a:t>Hebreos </a:t>
            </a:r>
            <a:r>
              <a:rPr lang="es-ES" dirty="0">
                <a:solidFill>
                  <a:srgbClr val="FF0000"/>
                </a:solidFill>
                <a:latin typeface="Candara" panose="020E0502030303020204" pitchFamily="34" charset="0"/>
              </a:rPr>
              <a:t>10:14</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18</a:t>
            </a:fld>
            <a:endParaRPr lang="es-PR" altLang="en-US"/>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399104869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exaltado por Dios  </a:t>
            </a:r>
            <a:r>
              <a:rPr lang="es-PR" sz="4000" dirty="0">
                <a:solidFill>
                  <a:srgbClr val="FF0000"/>
                </a:solidFill>
                <a:latin typeface="Candara" panose="020E0502030303020204" pitchFamily="34" charset="0"/>
                <a:cs typeface="Calibri" pitchFamily="34" charset="0"/>
              </a:rPr>
              <a:t>Isaías 52.13-15</a:t>
            </a:r>
            <a:endParaRPr lang="es-PR" sz="4000"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200" y="2137076"/>
            <a:ext cx="4724400" cy="4416124"/>
          </a:xfrm>
        </p:spPr>
        <p:txBody>
          <a:bodyPr>
            <a:normAutofit fontScale="85000" lnSpcReduction="20000"/>
          </a:bodyPr>
          <a:lstStyle/>
          <a:p>
            <a:r>
              <a:rPr lang="es-ES" dirty="0" smtClean="0">
                <a:latin typeface="Candara" panose="020E0502030303020204" pitchFamily="34" charset="0"/>
              </a:rPr>
              <a:t>Por </a:t>
            </a:r>
            <a:r>
              <a:rPr lang="es-ES" dirty="0">
                <a:latin typeface="Candara" panose="020E0502030303020204" pitchFamily="34" charset="0"/>
              </a:rPr>
              <a:t>esa razón, cerrarán ante él la boca. </a:t>
            </a:r>
            <a:endParaRPr lang="es-ES" dirty="0" smtClean="0">
              <a:latin typeface="Candara" panose="020E0502030303020204" pitchFamily="34" charset="0"/>
            </a:endParaRPr>
          </a:p>
          <a:p>
            <a:r>
              <a:rPr lang="es-ES" dirty="0" smtClean="0">
                <a:latin typeface="Candara" panose="020E0502030303020204" pitchFamily="34" charset="0"/>
              </a:rPr>
              <a:t>Quedarán </a:t>
            </a:r>
            <a:r>
              <a:rPr lang="es-ES" dirty="0">
                <a:latin typeface="Candara" panose="020E0502030303020204" pitchFamily="34" charset="0"/>
              </a:rPr>
              <a:t>estupefactos cuando se den cuenta de su mala evaluación acerca del Siervo. </a:t>
            </a:r>
            <a:endParaRPr lang="es-ES" dirty="0" smtClean="0">
              <a:latin typeface="Candara" panose="020E0502030303020204" pitchFamily="34" charset="0"/>
            </a:endParaRPr>
          </a:p>
          <a:p>
            <a:r>
              <a:rPr lang="es-ES" dirty="0" smtClean="0">
                <a:latin typeface="Candara" panose="020E0502030303020204" pitchFamily="34" charset="0"/>
              </a:rPr>
              <a:t>No </a:t>
            </a:r>
            <a:r>
              <a:rPr lang="es-ES" dirty="0">
                <a:latin typeface="Candara" panose="020E0502030303020204" pitchFamily="34" charset="0"/>
              </a:rPr>
              <a:t>hallarán qué decir cuando reconozcan su error. </a:t>
            </a:r>
            <a:endParaRPr lang="es-ES" dirty="0" smtClean="0">
              <a:latin typeface="Candara" panose="020E0502030303020204" pitchFamily="34" charset="0"/>
            </a:endParaRPr>
          </a:p>
          <a:p>
            <a:r>
              <a:rPr lang="es-ES" dirty="0" smtClean="0">
                <a:latin typeface="Candara" panose="020E0502030303020204" pitchFamily="34" charset="0"/>
              </a:rPr>
              <a:t>A </a:t>
            </a:r>
            <a:r>
              <a:rPr lang="es-ES" dirty="0">
                <a:latin typeface="Candara" panose="020E0502030303020204" pitchFamily="34" charset="0"/>
              </a:rPr>
              <a:t>su tiempo, lo verán exaltado en su segunda venida, y finalmente verán y entenderán</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19</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148379707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5004" r="15431"/>
          <a:stretch/>
        </p:blipFill>
        <p:spPr>
          <a:xfrm>
            <a:off x="0" y="0"/>
            <a:ext cx="3886200" cy="6857999"/>
          </a:xfrm>
          <a:prstGeom prst="rect">
            <a:avLst/>
          </a:prstGeom>
        </p:spPr>
      </p:pic>
      <p:sp>
        <p:nvSpPr>
          <p:cNvPr id="5" name="Rectangle 4"/>
          <p:cNvSpPr/>
          <p:nvPr/>
        </p:nvSpPr>
        <p:spPr>
          <a:xfrm>
            <a:off x="3886200" y="0"/>
            <a:ext cx="5257800" cy="6858000"/>
          </a:xfrm>
          <a:prstGeom prst="rec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0">
              <a:solidFill>
                <a:prstClr val="white"/>
              </a:solidFill>
            </a:endParaRPr>
          </a:p>
        </p:txBody>
      </p:sp>
      <p:sp>
        <p:nvSpPr>
          <p:cNvPr id="2" name="Slide Number Placeholder 1"/>
          <p:cNvSpPr>
            <a:spLocks noGrp="1"/>
          </p:cNvSpPr>
          <p:nvPr>
            <p:ph type="sldNum" sz="quarter" idx="12"/>
          </p:nvPr>
        </p:nvSpPr>
        <p:spPr/>
        <p:txBody>
          <a:bodyPr/>
          <a:lstStyle/>
          <a:p>
            <a:fld id="{03AE5B1C-0384-499A-9270-D850812709EF}" type="slidenum">
              <a:rPr lang="en-US" smtClean="0">
                <a:solidFill>
                  <a:prstClr val="white">
                    <a:tint val="75000"/>
                  </a:prstClr>
                </a:solidFill>
              </a:rPr>
              <a:pPr/>
              <a:t>2</a:t>
            </a:fld>
            <a:endParaRPr lang="en-US">
              <a:solidFill>
                <a:prstClr val="white">
                  <a:tint val="75000"/>
                </a:prstClr>
              </a:solidFill>
            </a:endParaRPr>
          </a:p>
        </p:txBody>
      </p:sp>
      <p:sp>
        <p:nvSpPr>
          <p:cNvPr id="4" name="TextBox 3"/>
          <p:cNvSpPr txBox="1"/>
          <p:nvPr/>
        </p:nvSpPr>
        <p:spPr>
          <a:xfrm>
            <a:off x="3810000" y="211515"/>
            <a:ext cx="5410200" cy="6571030"/>
          </a:xfrm>
          <a:prstGeom prst="rect">
            <a:avLst/>
          </a:prstGeom>
          <a:noFill/>
        </p:spPr>
        <p:txBody>
          <a:bodyPr wrap="square" rtlCol="0">
            <a:spAutoFit/>
          </a:bodyPr>
          <a:lstStyle/>
          <a:p>
            <a:pPr algn="ctr">
              <a:spcAft>
                <a:spcPts val="600"/>
              </a:spcAft>
            </a:pPr>
            <a:r>
              <a:rPr lang="es-PR" i="0" dirty="0" smtClean="0">
                <a:solidFill>
                  <a:prstClr val="white"/>
                </a:solidFill>
                <a:cs typeface="Arial" charset="0"/>
              </a:rPr>
              <a:t>Unidad 9: El Dios incomparable prepara el camino</a:t>
            </a:r>
          </a:p>
          <a:p>
            <a:pPr marL="625475" indent="-392113">
              <a:spcAft>
                <a:spcPts val="0"/>
              </a:spcAft>
              <a:buFont typeface="+mj-lt"/>
              <a:buAutoNum type="arabicPeriod" startAt="27"/>
              <a:tabLst>
                <a:tab pos="1082675" algn="l"/>
              </a:tabLst>
            </a:pPr>
            <a:r>
              <a:rPr lang="es-PR" i="0" dirty="0" smtClean="0">
                <a:solidFill>
                  <a:prstClr val="white"/>
                </a:solidFill>
                <a:cs typeface="Arial" charset="0"/>
              </a:rPr>
              <a:t>Dios acusa a su pueblo</a:t>
            </a:r>
          </a:p>
          <a:p>
            <a:pPr marL="625475" indent="-392113">
              <a:spcAft>
                <a:spcPts val="0"/>
              </a:spcAft>
              <a:buFont typeface="+mj-lt"/>
              <a:buAutoNum type="arabicPeriod" startAt="27"/>
              <a:tabLst>
                <a:tab pos="1082675" algn="l"/>
              </a:tabLst>
            </a:pPr>
            <a:r>
              <a:rPr lang="es-PR" i="0" dirty="0">
                <a:solidFill>
                  <a:prstClr val="white"/>
                </a:solidFill>
                <a:cs typeface="Arial" charset="0"/>
              </a:rPr>
              <a:t>Dios </a:t>
            </a:r>
            <a:r>
              <a:rPr lang="es-PR" i="0" dirty="0" smtClean="0">
                <a:solidFill>
                  <a:prstClr val="white"/>
                </a:solidFill>
                <a:cs typeface="Arial" charset="0"/>
              </a:rPr>
              <a:t>llama a </a:t>
            </a:r>
            <a:r>
              <a:rPr lang="es-PR" i="0" dirty="0">
                <a:solidFill>
                  <a:prstClr val="white"/>
                </a:solidFill>
                <a:cs typeface="Arial" charset="0"/>
              </a:rPr>
              <a:t>su </a:t>
            </a:r>
            <a:r>
              <a:rPr lang="es-PR" i="0" dirty="0" smtClean="0">
                <a:solidFill>
                  <a:prstClr val="white"/>
                </a:solidFill>
                <a:cs typeface="Arial" charset="0"/>
              </a:rPr>
              <a:t>profeta</a:t>
            </a:r>
            <a:endParaRPr lang="es-PR" i="0" dirty="0">
              <a:solidFill>
                <a:prstClr val="white"/>
              </a:solidFill>
              <a:cs typeface="Arial" charset="0"/>
            </a:endParaRPr>
          </a:p>
          <a:p>
            <a:pPr marL="625475" indent="-392113">
              <a:spcAft>
                <a:spcPts val="0"/>
              </a:spcAft>
              <a:buFont typeface="+mj-lt"/>
              <a:buAutoNum type="arabicPeriod" startAt="27"/>
              <a:tabLst>
                <a:tab pos="1082675" algn="l"/>
              </a:tabLst>
            </a:pPr>
            <a:r>
              <a:rPr lang="es-PR" i="0" dirty="0">
                <a:solidFill>
                  <a:prstClr val="white"/>
                </a:solidFill>
                <a:cs typeface="Arial" charset="0"/>
              </a:rPr>
              <a:t>Dios </a:t>
            </a:r>
            <a:r>
              <a:rPr lang="es-PR" i="0" dirty="0" smtClean="0">
                <a:solidFill>
                  <a:prstClr val="white"/>
                </a:solidFill>
                <a:cs typeface="Arial" charset="0"/>
              </a:rPr>
              <a:t>da esperanza a </a:t>
            </a:r>
            <a:r>
              <a:rPr lang="es-PR" i="0" dirty="0">
                <a:solidFill>
                  <a:prstClr val="white"/>
                </a:solidFill>
                <a:cs typeface="Arial" charset="0"/>
              </a:rPr>
              <a:t>su </a:t>
            </a:r>
            <a:r>
              <a:rPr lang="es-PR" i="0" dirty="0" smtClean="0">
                <a:solidFill>
                  <a:prstClr val="white"/>
                </a:solidFill>
                <a:cs typeface="Arial" charset="0"/>
              </a:rPr>
              <a:t>pueblo</a:t>
            </a:r>
          </a:p>
          <a:p>
            <a:pPr>
              <a:tabLst>
                <a:tab pos="914400" algn="l"/>
              </a:tabLst>
            </a:pPr>
            <a:endParaRPr lang="es-PR" i="0" dirty="0" smtClean="0">
              <a:solidFill>
                <a:prstClr val="white"/>
              </a:solidFill>
              <a:cs typeface="Arial" charset="0"/>
            </a:endParaRPr>
          </a:p>
          <a:p>
            <a:pPr algn="ctr">
              <a:spcAft>
                <a:spcPts val="600"/>
              </a:spcAft>
            </a:pPr>
            <a:r>
              <a:rPr lang="es-PR" i="0" dirty="0" smtClean="0">
                <a:solidFill>
                  <a:prstClr val="white"/>
                </a:solidFill>
                <a:cs typeface="Arial" charset="0"/>
              </a:rPr>
              <a:t>Unidad 10: El Dios incomparable y su pueblo escogido</a:t>
            </a:r>
          </a:p>
          <a:p>
            <a:pPr marL="625475" indent="-392113">
              <a:buFont typeface="+mj-lt"/>
              <a:buAutoNum type="arabicPeriod" startAt="30"/>
              <a:tabLst>
                <a:tab pos="1082675" algn="l"/>
              </a:tabLst>
            </a:pPr>
            <a:r>
              <a:rPr lang="es-PR" i="0" dirty="0" smtClean="0">
                <a:solidFill>
                  <a:prstClr val="white"/>
                </a:solidFill>
                <a:cs typeface="Arial" charset="0"/>
              </a:rPr>
              <a:t>Sufrimiento y juicio</a:t>
            </a:r>
            <a:endParaRPr lang="es-PR" i="0" dirty="0">
              <a:solidFill>
                <a:prstClr val="white"/>
              </a:solidFill>
              <a:cs typeface="Arial" charset="0"/>
            </a:endParaRPr>
          </a:p>
          <a:p>
            <a:pPr marL="625475" indent="-392113">
              <a:buFontTx/>
              <a:buAutoNum type="arabicPeriod" startAt="30"/>
              <a:tabLst>
                <a:tab pos="1082675" algn="l"/>
              </a:tabLst>
            </a:pPr>
            <a:r>
              <a:rPr lang="en-US" i="0" dirty="0" smtClean="0">
                <a:solidFill>
                  <a:prstClr val="white"/>
                </a:solidFill>
                <a:cs typeface="Arial" charset="0"/>
              </a:rPr>
              <a:t>La </a:t>
            </a:r>
            <a:r>
              <a:rPr lang="en-US" i="0" dirty="0" err="1" smtClean="0">
                <a:solidFill>
                  <a:prstClr val="white"/>
                </a:solidFill>
                <a:cs typeface="Arial" charset="0"/>
              </a:rPr>
              <a:t>debilidad</a:t>
            </a:r>
            <a:r>
              <a:rPr lang="en-US" i="0" dirty="0" smtClean="0">
                <a:solidFill>
                  <a:prstClr val="white"/>
                </a:solidFill>
                <a:cs typeface="Arial" charset="0"/>
              </a:rPr>
              <a:t> del hombre y el </a:t>
            </a:r>
            <a:r>
              <a:rPr lang="en-US" i="0" dirty="0" err="1" smtClean="0">
                <a:solidFill>
                  <a:prstClr val="white"/>
                </a:solidFill>
                <a:cs typeface="Arial" charset="0"/>
              </a:rPr>
              <a:t>poder</a:t>
            </a:r>
            <a:r>
              <a:rPr lang="en-US" i="0" dirty="0" smtClean="0">
                <a:solidFill>
                  <a:prstClr val="white"/>
                </a:solidFill>
                <a:cs typeface="Arial" charset="0"/>
              </a:rPr>
              <a:t> de Dios</a:t>
            </a:r>
            <a:endParaRPr lang="es-PR" i="0" dirty="0">
              <a:solidFill>
                <a:prstClr val="white"/>
              </a:solidFill>
              <a:cs typeface="Arial" charset="0"/>
            </a:endParaRPr>
          </a:p>
          <a:p>
            <a:pPr marL="625475" indent="-392113">
              <a:buFontTx/>
              <a:buAutoNum type="arabicPeriod" startAt="30"/>
              <a:tabLst>
                <a:tab pos="1082675" algn="l"/>
              </a:tabLst>
            </a:pPr>
            <a:r>
              <a:rPr lang="en-US" i="0" dirty="0" smtClean="0">
                <a:solidFill>
                  <a:prstClr val="white"/>
                </a:solidFill>
                <a:effectLst>
                  <a:outerShdw blurRad="38100" dist="38100" dir="2700000" algn="tl">
                    <a:srgbClr val="000000">
                      <a:alpha val="43137"/>
                    </a:srgbClr>
                  </a:outerShdw>
                </a:effectLst>
                <a:cs typeface="Arial" charset="0"/>
              </a:rPr>
              <a:t>El </a:t>
            </a:r>
            <a:r>
              <a:rPr lang="en-US" i="0" dirty="0" err="1" smtClean="0">
                <a:solidFill>
                  <a:prstClr val="white"/>
                </a:solidFill>
                <a:effectLst>
                  <a:outerShdw blurRad="38100" dist="38100" dir="2700000" algn="tl">
                    <a:srgbClr val="000000">
                      <a:alpha val="43137"/>
                    </a:srgbClr>
                  </a:outerShdw>
                </a:effectLst>
                <a:cs typeface="Arial" charset="0"/>
              </a:rPr>
              <a:t>gozo</a:t>
            </a:r>
            <a:r>
              <a:rPr lang="en-US" i="0" dirty="0" smtClean="0">
                <a:solidFill>
                  <a:prstClr val="white"/>
                </a:solidFill>
                <a:effectLst>
                  <a:outerShdw blurRad="38100" dist="38100" dir="2700000" algn="tl">
                    <a:srgbClr val="000000">
                      <a:alpha val="43137"/>
                    </a:srgbClr>
                  </a:outerShdw>
                </a:effectLst>
                <a:cs typeface="Arial" charset="0"/>
              </a:rPr>
              <a:t> de </a:t>
            </a:r>
            <a:r>
              <a:rPr lang="en-US" i="0" dirty="0" err="1" smtClean="0">
                <a:solidFill>
                  <a:prstClr val="white"/>
                </a:solidFill>
                <a:effectLst>
                  <a:outerShdw blurRad="38100" dist="38100" dir="2700000" algn="tl">
                    <a:srgbClr val="000000">
                      <a:alpha val="43137"/>
                    </a:srgbClr>
                  </a:outerShdw>
                </a:effectLst>
                <a:cs typeface="Arial" charset="0"/>
              </a:rPr>
              <a:t>los</a:t>
            </a:r>
            <a:r>
              <a:rPr lang="en-US" i="0" dirty="0" smtClean="0">
                <a:solidFill>
                  <a:prstClr val="white"/>
                </a:solidFill>
                <a:effectLst>
                  <a:outerShdw blurRad="38100" dist="38100" dir="2700000" algn="tl">
                    <a:srgbClr val="000000">
                      <a:alpha val="43137"/>
                    </a:srgbClr>
                  </a:outerShdw>
                </a:effectLst>
                <a:cs typeface="Arial" charset="0"/>
              </a:rPr>
              <a:t> </a:t>
            </a:r>
            <a:r>
              <a:rPr lang="en-US" i="0" dirty="0" err="1" smtClean="0">
                <a:solidFill>
                  <a:prstClr val="white"/>
                </a:solidFill>
                <a:effectLst>
                  <a:outerShdw blurRad="38100" dist="38100" dir="2700000" algn="tl">
                    <a:srgbClr val="000000">
                      <a:alpha val="43137"/>
                    </a:srgbClr>
                  </a:outerShdw>
                </a:effectLst>
                <a:cs typeface="Arial" charset="0"/>
              </a:rPr>
              <a:t>redimidos</a:t>
            </a:r>
            <a:endParaRPr lang="es-PR" i="0" dirty="0" smtClean="0">
              <a:solidFill>
                <a:prstClr val="white"/>
              </a:solidFill>
              <a:effectLst>
                <a:outerShdw blurRad="38100" dist="38100" dir="2700000" algn="tl">
                  <a:srgbClr val="000000">
                    <a:alpha val="43137"/>
                  </a:srgbClr>
                </a:outerShdw>
              </a:effectLst>
              <a:cs typeface="Arial" charset="0"/>
            </a:endParaRPr>
          </a:p>
          <a:p>
            <a:pPr marL="625475" indent="-392113">
              <a:buFontTx/>
              <a:buAutoNum type="arabicPeriod" startAt="30"/>
              <a:tabLst>
                <a:tab pos="1082675" algn="l"/>
              </a:tabLst>
            </a:pPr>
            <a:endParaRPr lang="es-PR" i="0" dirty="0">
              <a:solidFill>
                <a:prstClr val="white"/>
              </a:solidFill>
              <a:cs typeface="Arial" charset="0"/>
            </a:endParaRPr>
          </a:p>
          <a:p>
            <a:pPr algn="ctr">
              <a:spcAft>
                <a:spcPts val="600"/>
              </a:spcAft>
            </a:pPr>
            <a:r>
              <a:rPr lang="es-PR" i="0" dirty="0">
                <a:solidFill>
                  <a:prstClr val="white"/>
                </a:solidFill>
                <a:cs typeface="Arial" charset="0"/>
              </a:rPr>
              <a:t>Unidad </a:t>
            </a:r>
            <a:r>
              <a:rPr lang="es-PR" i="0" dirty="0" smtClean="0">
                <a:solidFill>
                  <a:prstClr val="white"/>
                </a:solidFill>
                <a:cs typeface="Arial" charset="0"/>
              </a:rPr>
              <a:t>11: </a:t>
            </a:r>
            <a:r>
              <a:rPr lang="es-PR" i="0" dirty="0">
                <a:solidFill>
                  <a:prstClr val="white"/>
                </a:solidFill>
                <a:cs typeface="Arial" charset="0"/>
              </a:rPr>
              <a:t>El Dios </a:t>
            </a:r>
            <a:r>
              <a:rPr lang="es-PR" i="0" dirty="0" smtClean="0">
                <a:solidFill>
                  <a:prstClr val="white"/>
                </a:solidFill>
                <a:cs typeface="Arial" charset="0"/>
              </a:rPr>
              <a:t>incomparable consuela a su pueblo</a:t>
            </a:r>
            <a:endParaRPr lang="es-PR" i="0" dirty="0">
              <a:solidFill>
                <a:prstClr val="white"/>
              </a:solidFill>
              <a:cs typeface="Arial" charset="0"/>
            </a:endParaRPr>
          </a:p>
          <a:p>
            <a:pPr marL="625475" indent="-392113">
              <a:buFont typeface="+mj-lt"/>
              <a:buAutoNum type="arabicPeriod" startAt="33"/>
              <a:tabLst>
                <a:tab pos="1082675" algn="l"/>
              </a:tabLst>
            </a:pPr>
            <a:r>
              <a:rPr lang="es-PR" i="0" dirty="0" smtClean="0">
                <a:solidFill>
                  <a:prstClr val="white"/>
                </a:solidFill>
                <a:cs typeface="Arial" charset="0"/>
              </a:rPr>
              <a:t>Consolación</a:t>
            </a:r>
            <a:r>
              <a:rPr lang="en-US" i="0" dirty="0" smtClean="0">
                <a:solidFill>
                  <a:prstClr val="white"/>
                </a:solidFill>
                <a:cs typeface="Arial" charset="0"/>
              </a:rPr>
              <a:t> y </a:t>
            </a:r>
            <a:r>
              <a:rPr lang="es-PR" i="0" dirty="0" smtClean="0">
                <a:solidFill>
                  <a:prstClr val="white"/>
                </a:solidFill>
                <a:cs typeface="Arial" charset="0"/>
              </a:rPr>
              <a:t>renovación</a:t>
            </a:r>
          </a:p>
          <a:p>
            <a:pPr marL="625475" indent="-392113">
              <a:buFontTx/>
              <a:buAutoNum type="arabicPeriod" startAt="33"/>
              <a:tabLst>
                <a:tab pos="1082675" algn="l"/>
              </a:tabLst>
            </a:pPr>
            <a:r>
              <a:rPr lang="en-US" i="0" dirty="0" smtClean="0">
                <a:solidFill>
                  <a:prstClr val="white"/>
                </a:solidFill>
                <a:cs typeface="Arial" charset="0"/>
              </a:rPr>
              <a:t>El </a:t>
            </a:r>
            <a:r>
              <a:rPr lang="es-PR" i="0" dirty="0" smtClean="0">
                <a:solidFill>
                  <a:prstClr val="white"/>
                </a:solidFill>
                <a:cs typeface="Arial" charset="0"/>
              </a:rPr>
              <a:t>invencible</a:t>
            </a:r>
            <a:r>
              <a:rPr lang="en-US" i="0" dirty="0" smtClean="0">
                <a:solidFill>
                  <a:prstClr val="white"/>
                </a:solidFill>
                <a:cs typeface="Arial" charset="0"/>
              </a:rPr>
              <a:t> </a:t>
            </a:r>
            <a:r>
              <a:rPr lang="es-PR" i="0" dirty="0" smtClean="0">
                <a:solidFill>
                  <a:prstClr val="white"/>
                </a:solidFill>
                <a:cs typeface="Arial" charset="0"/>
              </a:rPr>
              <a:t>amor</a:t>
            </a:r>
            <a:r>
              <a:rPr lang="en-US" i="0" dirty="0" smtClean="0">
                <a:solidFill>
                  <a:prstClr val="white"/>
                </a:solidFill>
                <a:cs typeface="Arial" charset="0"/>
              </a:rPr>
              <a:t> de Dios</a:t>
            </a:r>
            <a:endParaRPr lang="es-PR" i="0" dirty="0">
              <a:solidFill>
                <a:prstClr val="white"/>
              </a:solidFill>
              <a:cs typeface="Arial" charset="0"/>
            </a:endParaRPr>
          </a:p>
          <a:p>
            <a:pPr marL="625475" indent="-392113">
              <a:buFontTx/>
              <a:buAutoNum type="arabicPeriod" startAt="33"/>
              <a:tabLst>
                <a:tab pos="1082675" algn="l"/>
              </a:tabLst>
            </a:pPr>
            <a:r>
              <a:rPr lang="es-PR" i="0" dirty="0" smtClean="0">
                <a:solidFill>
                  <a:prstClr val="white"/>
                </a:solidFill>
                <a:cs typeface="Arial" charset="0"/>
              </a:rPr>
              <a:t>Restauración y misión</a:t>
            </a:r>
            <a:endParaRPr lang="es-PR" i="0" dirty="0">
              <a:solidFill>
                <a:prstClr val="white"/>
              </a:solidFill>
              <a:cs typeface="Arial" charset="0"/>
            </a:endParaRPr>
          </a:p>
          <a:p>
            <a:pPr marL="625475" indent="-392113">
              <a:buFontTx/>
              <a:buAutoNum type="arabicPeriod" startAt="33"/>
              <a:tabLst>
                <a:tab pos="1082675" algn="l"/>
              </a:tabLst>
            </a:pPr>
            <a:endParaRPr lang="es-PR" i="0" dirty="0" smtClean="0">
              <a:solidFill>
                <a:prstClr val="white"/>
              </a:solidFill>
              <a:cs typeface="Arial" charset="0"/>
            </a:endParaRPr>
          </a:p>
          <a:p>
            <a:pPr algn="ctr">
              <a:spcAft>
                <a:spcPts val="600"/>
              </a:spcAft>
            </a:pPr>
            <a:r>
              <a:rPr lang="es-PR" i="0" dirty="0">
                <a:solidFill>
                  <a:prstClr val="white"/>
                </a:solidFill>
                <a:cs typeface="Arial" charset="0"/>
              </a:rPr>
              <a:t>Unidad </a:t>
            </a:r>
            <a:r>
              <a:rPr lang="es-PR" i="0" dirty="0" smtClean="0">
                <a:solidFill>
                  <a:prstClr val="white"/>
                </a:solidFill>
                <a:cs typeface="Arial" charset="0"/>
              </a:rPr>
              <a:t>12: Las incomparables buenas nuevas </a:t>
            </a:r>
            <a:endParaRPr lang="es-PR" i="0" dirty="0">
              <a:solidFill>
                <a:prstClr val="white"/>
              </a:solidFill>
              <a:cs typeface="Arial" charset="0"/>
            </a:endParaRPr>
          </a:p>
          <a:p>
            <a:pPr marL="625475" indent="-392113">
              <a:buFont typeface="+mj-lt"/>
              <a:buAutoNum type="arabicPeriod" startAt="36"/>
              <a:tabLst>
                <a:tab pos="1082675" algn="l"/>
              </a:tabLst>
            </a:pPr>
            <a:r>
              <a:rPr lang="es-PR" b="1" i="0" dirty="0" smtClean="0">
                <a:solidFill>
                  <a:prstClr val="white"/>
                </a:solidFill>
                <a:cs typeface="Arial" charset="0"/>
              </a:rPr>
              <a:t>Buenas nuevas de perdón</a:t>
            </a:r>
            <a:endParaRPr lang="es-PR" b="1" i="0" dirty="0">
              <a:solidFill>
                <a:prstClr val="white"/>
              </a:solidFill>
              <a:cs typeface="Arial" charset="0"/>
            </a:endParaRPr>
          </a:p>
          <a:p>
            <a:pPr marL="625475" indent="-392113">
              <a:buFontTx/>
              <a:buAutoNum type="arabicPeriod" startAt="36"/>
              <a:tabLst>
                <a:tab pos="1082675" algn="l"/>
              </a:tabLst>
            </a:pPr>
            <a:r>
              <a:rPr lang="en-US" i="0" dirty="0" smtClean="0">
                <a:solidFill>
                  <a:prstClr val="white"/>
                </a:solidFill>
                <a:cs typeface="Arial" charset="0"/>
              </a:rPr>
              <a:t>La incomparable </a:t>
            </a:r>
            <a:r>
              <a:rPr lang="es-PR" i="0" dirty="0" smtClean="0">
                <a:solidFill>
                  <a:prstClr val="white"/>
                </a:solidFill>
                <a:cs typeface="Arial" charset="0"/>
              </a:rPr>
              <a:t>invitación</a:t>
            </a:r>
          </a:p>
          <a:p>
            <a:pPr marL="625475" indent="-392113">
              <a:buFontTx/>
              <a:buAutoNum type="arabicPeriod" startAt="36"/>
              <a:tabLst>
                <a:tab pos="1082675" algn="l"/>
              </a:tabLst>
            </a:pPr>
            <a:r>
              <a:rPr lang="es-PR" i="0" dirty="0" smtClean="0">
                <a:solidFill>
                  <a:prstClr val="white"/>
                </a:solidFill>
                <a:cs typeface="Arial" charset="0"/>
              </a:rPr>
              <a:t>Le religión verdadera</a:t>
            </a:r>
          </a:p>
          <a:p>
            <a:pPr marL="625475" indent="-392113">
              <a:buFontTx/>
              <a:buAutoNum type="arabicPeriod" startAt="36"/>
              <a:tabLst>
                <a:tab pos="1082675" algn="l"/>
              </a:tabLst>
            </a:pPr>
            <a:r>
              <a:rPr lang="es-PR" i="0" dirty="0" smtClean="0">
                <a:solidFill>
                  <a:prstClr val="white"/>
                </a:solidFill>
                <a:cs typeface="Arial" charset="0"/>
              </a:rPr>
              <a:t>Buenas nuevas de gran gozo</a:t>
            </a:r>
            <a:endParaRPr lang="es-PR" i="0" dirty="0">
              <a:solidFill>
                <a:prstClr val="white"/>
              </a:solidFill>
              <a:cs typeface="Arial" charset="0"/>
            </a:endParaRPr>
          </a:p>
        </p:txBody>
      </p:sp>
      <p:sp>
        <p:nvSpPr>
          <p:cNvPr id="6" name="TextBox 5"/>
          <p:cNvSpPr txBox="1"/>
          <p:nvPr/>
        </p:nvSpPr>
        <p:spPr>
          <a:xfrm>
            <a:off x="266234" y="6248400"/>
            <a:ext cx="3415487" cy="584775"/>
          </a:xfrm>
          <a:prstGeom prst="rect">
            <a:avLst/>
          </a:prstGeom>
          <a:solidFill>
            <a:schemeClr val="tx1">
              <a:lumMod val="95000"/>
            </a:schemeClr>
          </a:solidFill>
        </p:spPr>
        <p:txBody>
          <a:bodyPr wrap="none" rtlCol="0">
            <a:spAutoFit/>
          </a:bodyPr>
          <a:lstStyle/>
          <a:p>
            <a:pPr algn="ctr"/>
            <a:r>
              <a:rPr lang="en-US" sz="1600" i="0" dirty="0" smtClean="0">
                <a:solidFill>
                  <a:prstClr val="black"/>
                </a:solidFill>
                <a:cs typeface="Arial" charset="0"/>
              </a:rPr>
              <a:t>EL Expositor </a:t>
            </a:r>
            <a:r>
              <a:rPr lang="es-PR" sz="1600" i="0" dirty="0" smtClean="0">
                <a:solidFill>
                  <a:prstClr val="black"/>
                </a:solidFill>
                <a:cs typeface="Arial" charset="0"/>
              </a:rPr>
              <a:t>Bíblico</a:t>
            </a:r>
            <a:r>
              <a:rPr lang="en-US" sz="1600" i="0" dirty="0" smtClean="0">
                <a:solidFill>
                  <a:prstClr val="black"/>
                </a:solidFill>
                <a:cs typeface="Arial" charset="0"/>
              </a:rPr>
              <a:t>: La </a:t>
            </a:r>
            <a:r>
              <a:rPr lang="es-PR" sz="1600" i="0" dirty="0" smtClean="0">
                <a:solidFill>
                  <a:prstClr val="black"/>
                </a:solidFill>
                <a:cs typeface="Arial" charset="0"/>
              </a:rPr>
              <a:t>Biblia Libro </a:t>
            </a:r>
          </a:p>
          <a:p>
            <a:pPr algn="ctr"/>
            <a:r>
              <a:rPr lang="es-PR" sz="1600" i="0" dirty="0" smtClean="0">
                <a:solidFill>
                  <a:prstClr val="black"/>
                </a:solidFill>
                <a:cs typeface="Arial" charset="0"/>
              </a:rPr>
              <a:t>por Libro</a:t>
            </a:r>
            <a:r>
              <a:rPr lang="en-US" sz="1600" i="0" dirty="0" smtClean="0">
                <a:solidFill>
                  <a:prstClr val="black"/>
                </a:solidFill>
                <a:cs typeface="Arial" charset="0"/>
              </a:rPr>
              <a:t>, Vol. 6.</a:t>
            </a:r>
            <a:endParaRPr lang="en-US" sz="1600" i="0" dirty="0">
              <a:solidFill>
                <a:prstClr val="black"/>
              </a:solidFill>
              <a:cs typeface="Arial" charset="0"/>
            </a:endParaRPr>
          </a:p>
        </p:txBody>
      </p:sp>
    </p:spTree>
    <p:extLst>
      <p:ext uri="{BB962C8B-B14F-4D97-AF65-F5344CB8AC3E}">
        <p14:creationId xmlns:p14="http://schemas.microsoft.com/office/powerpoint/2010/main" val="726970817"/>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despreciado y </a:t>
            </a:r>
            <a:r>
              <a:rPr lang="es-ES" dirty="0" smtClean="0">
                <a:latin typeface="Candara" panose="020E0502030303020204" pitchFamily="34" charset="0"/>
                <a:cs typeface="Calibri" pitchFamily="34" charset="0"/>
              </a:rPr>
              <a:t>desechado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53.1-3</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20</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676401"/>
            <a:ext cx="9144000" cy="5181600"/>
          </a:xfrm>
          <a:prstGeom prst="rect">
            <a:avLst/>
          </a:prstGeom>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despreciado y desechado  </a:t>
            </a:r>
            <a:r>
              <a:rPr lang="es-PR" sz="4000" dirty="0">
                <a:solidFill>
                  <a:srgbClr val="FF0000"/>
                </a:solidFill>
                <a:latin typeface="Candara" panose="020E0502030303020204" pitchFamily="34" charset="0"/>
                <a:cs typeface="Calibri" pitchFamily="34" charset="0"/>
              </a:rPr>
              <a:t>Isaías 53.1-3</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21</a:t>
            </a:fld>
            <a:endParaRPr lang="es-PR" altLang="en-US"/>
          </a:p>
        </p:txBody>
      </p:sp>
      <p:sp>
        <p:nvSpPr>
          <p:cNvPr id="2" name="Content Placeholder 1"/>
          <p:cNvSpPr>
            <a:spLocks noGrp="1"/>
          </p:cNvSpPr>
          <p:nvPr>
            <p:ph idx="1"/>
          </p:nvPr>
        </p:nvSpPr>
        <p:spPr>
          <a:xfrm>
            <a:off x="380999" y="2147372"/>
            <a:ext cx="8562975" cy="4553466"/>
          </a:xfrm>
        </p:spPr>
        <p:txBody>
          <a:bodyPr>
            <a:normAutofit fontScale="92500" lnSpcReduction="10000"/>
          </a:bodyPr>
          <a:lstStyle/>
          <a:p>
            <a:r>
              <a:rPr lang="es-ES" dirty="0">
                <a:latin typeface="Candara" panose="020E0502030303020204" pitchFamily="34" charset="0"/>
              </a:rPr>
              <a:t>“</a:t>
            </a:r>
            <a:r>
              <a:rPr lang="es-ES" i="1" dirty="0">
                <a:latin typeface="Candara" panose="020E0502030303020204" pitchFamily="34" charset="0"/>
              </a:rPr>
              <a:t>¿Quién ha creído a nuestro anuncio? ¿y sobre quién se ha manifestado el brazo de Jehová</a:t>
            </a:r>
            <a:r>
              <a:rPr lang="es-ES" i="1" dirty="0" smtClean="0">
                <a:latin typeface="Candara" panose="020E0502030303020204" pitchFamily="34" charset="0"/>
              </a:rPr>
              <a:t>? Subirá </a:t>
            </a:r>
            <a:r>
              <a:rPr lang="es-ES" i="1" dirty="0">
                <a:latin typeface="Candara" panose="020E0502030303020204" pitchFamily="34" charset="0"/>
              </a:rPr>
              <a:t>cual renuevo delante de él, y como raíz de tierra seca; no hay parecer en él, ni hermosura; le veremos, mas sin atractivo para que le deseemos</a:t>
            </a:r>
            <a:r>
              <a:rPr lang="es-ES" i="1" dirty="0" smtClean="0">
                <a:latin typeface="Candara" panose="020E0502030303020204" pitchFamily="34" charset="0"/>
              </a:rPr>
              <a:t>. Despreciado </a:t>
            </a:r>
            <a:r>
              <a:rPr lang="es-ES" i="1" dirty="0">
                <a:latin typeface="Candara" panose="020E0502030303020204" pitchFamily="34" charset="0"/>
              </a:rPr>
              <a:t>y desechado entre los hombres, varón de dolores, experimentado en quebranto; y como que escondimos de él el rostro, fue menospreciado, y no lo estimamos.</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Isaías 53.1–3, RVR60) </a:t>
            </a:r>
          </a:p>
        </p:txBody>
      </p:sp>
    </p:spTree>
    <p:extLst>
      <p:ext uri="{BB962C8B-B14F-4D97-AF65-F5344CB8AC3E}">
        <p14:creationId xmlns:p14="http://schemas.microsoft.com/office/powerpoint/2010/main" val="364529585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despreciado y desechado  </a:t>
            </a:r>
            <a:r>
              <a:rPr lang="es-PR" sz="4000" dirty="0">
                <a:solidFill>
                  <a:srgbClr val="FF0000"/>
                </a:solidFill>
                <a:latin typeface="Candara" panose="020E0502030303020204" pitchFamily="34" charset="0"/>
                <a:cs typeface="Calibri" pitchFamily="34" charset="0"/>
              </a:rPr>
              <a:t>Isaías 53.1-3</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22</a:t>
            </a:fld>
            <a:endParaRPr lang="es-PR" altLang="en-US"/>
          </a:p>
        </p:txBody>
      </p:sp>
      <p:sp>
        <p:nvSpPr>
          <p:cNvPr id="2" name="Content Placeholder 1"/>
          <p:cNvSpPr>
            <a:spLocks noGrp="1"/>
          </p:cNvSpPr>
          <p:nvPr>
            <p:ph idx="1"/>
          </p:nvPr>
        </p:nvSpPr>
        <p:spPr>
          <a:xfrm>
            <a:off x="380999" y="2147372"/>
            <a:ext cx="4800601" cy="4553466"/>
          </a:xfrm>
        </p:spPr>
        <p:txBody>
          <a:bodyPr>
            <a:normAutofit fontScale="92500" lnSpcReduction="20000"/>
          </a:bodyPr>
          <a:lstStyle/>
          <a:p>
            <a:r>
              <a:rPr lang="es-ES" dirty="0">
                <a:solidFill>
                  <a:srgbClr val="FF0000"/>
                </a:solidFill>
                <a:latin typeface="Candara" panose="020E0502030303020204" pitchFamily="34" charset="0"/>
              </a:rPr>
              <a:t>53:1</a:t>
            </a:r>
            <a:r>
              <a:rPr lang="es-ES" dirty="0">
                <a:latin typeface="Candara" panose="020E0502030303020204" pitchFamily="34" charset="0"/>
              </a:rPr>
              <a:t> El remanente arrepentido de Israel recuerda que cuando se dio el anuncio de la primera venida del Mesías, no creyeron sino unos pocos. </a:t>
            </a:r>
            <a:endParaRPr lang="es-ES" dirty="0" smtClean="0">
              <a:latin typeface="Candara" panose="020E0502030303020204" pitchFamily="34" charset="0"/>
            </a:endParaRPr>
          </a:p>
          <a:p>
            <a:r>
              <a:rPr lang="es-ES" dirty="0" smtClean="0">
                <a:latin typeface="Candara" panose="020E0502030303020204" pitchFamily="34" charset="0"/>
              </a:rPr>
              <a:t>Y </a:t>
            </a:r>
            <a:r>
              <a:rPr lang="es-ES" dirty="0">
                <a:latin typeface="Candara" panose="020E0502030303020204" pitchFamily="34" charset="0"/>
              </a:rPr>
              <a:t>por lo tanto, el poder salvador de Jehová tampoco se manifestó más que a unos pocos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lum bright="4000" contrast="1000"/>
            <a:extLst>
              <a:ext uri="{BEBA8EAE-BF5A-486C-A8C5-ECC9F3942E4B}">
                <a14:imgProps xmlns:a14="http://schemas.microsoft.com/office/drawing/2010/main">
                  <a14:imgLayer r:embed="rId4">
                    <a14:imgEffect>
                      <a14:sharpenSoften amount="25000"/>
                    </a14:imgEffect>
                    <a14:imgEffect>
                      <a14:brightnessContrast bright="2000"/>
                    </a14:imgEffect>
                  </a14:imgLayer>
                </a14:imgProps>
              </a:ext>
              <a:ext uri="{28A0092B-C50C-407E-A947-70E740481C1C}">
                <a14:useLocalDpi xmlns:a14="http://schemas.microsoft.com/office/drawing/2010/main"/>
              </a:ext>
            </a:extLst>
          </a:blip>
          <a:srcRect/>
          <a:stretch/>
        </p:blipFill>
        <p:spPr>
          <a:xfrm>
            <a:off x="5562600" y="1828800"/>
            <a:ext cx="3581400" cy="5029200"/>
          </a:xfrm>
          <a:prstGeom prst="rect">
            <a:avLst/>
          </a:prstGeom>
        </p:spPr>
      </p:pic>
    </p:spTree>
    <p:extLst>
      <p:ext uri="{BB962C8B-B14F-4D97-AF65-F5344CB8AC3E}">
        <p14:creationId xmlns:p14="http://schemas.microsoft.com/office/powerpoint/2010/main" val="38189764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despreciado y desechado  </a:t>
            </a:r>
            <a:r>
              <a:rPr lang="es-PR" sz="4000" dirty="0">
                <a:solidFill>
                  <a:srgbClr val="FF0000"/>
                </a:solidFill>
                <a:latin typeface="Candara" panose="020E0502030303020204" pitchFamily="34" charset="0"/>
                <a:cs typeface="Calibri" pitchFamily="34" charset="0"/>
              </a:rPr>
              <a:t>Isaías 53.1-3</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23</a:t>
            </a:fld>
            <a:endParaRPr lang="es-PR" altLang="en-US"/>
          </a:p>
        </p:txBody>
      </p:sp>
      <p:sp>
        <p:nvSpPr>
          <p:cNvPr id="2" name="Content Placeholder 1"/>
          <p:cNvSpPr>
            <a:spLocks noGrp="1"/>
          </p:cNvSpPr>
          <p:nvPr>
            <p:ph idx="1"/>
          </p:nvPr>
        </p:nvSpPr>
        <p:spPr>
          <a:xfrm>
            <a:off x="380999" y="2147372"/>
            <a:ext cx="4800601" cy="4553466"/>
          </a:xfrm>
        </p:spPr>
        <p:txBody>
          <a:bodyPr>
            <a:normAutofit fontScale="85000" lnSpcReduction="20000"/>
          </a:bodyPr>
          <a:lstStyle/>
          <a:p>
            <a:r>
              <a:rPr lang="es-ES" dirty="0">
                <a:solidFill>
                  <a:srgbClr val="FF0000"/>
                </a:solidFill>
                <a:latin typeface="Candara" panose="020E0502030303020204" pitchFamily="34" charset="0"/>
              </a:rPr>
              <a:t>53:2</a:t>
            </a:r>
            <a:r>
              <a:rPr lang="es-ES" dirty="0">
                <a:latin typeface="Candara" panose="020E0502030303020204" pitchFamily="34" charset="0"/>
              </a:rPr>
              <a:t> El Señor Jesús subió ante la mirada y el deleite de Jehová como una planta tierna y exótica en este mundo de pecado. </a:t>
            </a:r>
            <a:endParaRPr lang="es-ES" dirty="0" smtClean="0">
              <a:latin typeface="Candara" panose="020E0502030303020204" pitchFamily="34" charset="0"/>
            </a:endParaRPr>
          </a:p>
          <a:p>
            <a:r>
              <a:rPr lang="es-ES" dirty="0" smtClean="0">
                <a:latin typeface="Candara" panose="020E0502030303020204" pitchFamily="34" charset="0"/>
              </a:rPr>
              <a:t>Fue </a:t>
            </a:r>
            <a:r>
              <a:rPr lang="es-ES" dirty="0">
                <a:latin typeface="Candara" panose="020E0502030303020204" pitchFamily="34" charset="0"/>
              </a:rPr>
              <a:t>como una raíz de tierra seca. </a:t>
            </a:r>
            <a:endParaRPr lang="es-ES" dirty="0" smtClean="0">
              <a:latin typeface="Candara" panose="020E0502030303020204" pitchFamily="34" charset="0"/>
            </a:endParaRPr>
          </a:p>
          <a:p>
            <a:r>
              <a:rPr lang="es-ES" dirty="0" smtClean="0">
                <a:latin typeface="Candara" panose="020E0502030303020204" pitchFamily="34" charset="0"/>
              </a:rPr>
              <a:t>Israel </a:t>
            </a:r>
            <a:r>
              <a:rPr lang="es-ES" dirty="0">
                <a:latin typeface="Candara" panose="020E0502030303020204" pitchFamily="34" charset="0"/>
              </a:rPr>
              <a:t>era la tierra seca, un suelo de lo más improbable.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nación no pudo ver hermosura en Él, nada en Su parecer que les atrajese</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cstate="screen">
            <a:lum bright="4000" contrast="1000"/>
            <a:extLst>
              <a:ext uri="{BEBA8EAE-BF5A-486C-A8C5-ECC9F3942E4B}">
                <a14:imgProps xmlns:a14="http://schemas.microsoft.com/office/drawing/2010/main">
                  <a14:imgLayer r:embed="rId4">
                    <a14:imgEffect>
                      <a14:sharpenSoften amount="25000"/>
                    </a14:imgEffect>
                    <a14:imgEffect>
                      <a14:brightnessContrast bright="2000"/>
                    </a14:imgEffect>
                  </a14:imgLayer>
                </a14:imgProps>
              </a:ext>
              <a:ext uri="{28A0092B-C50C-407E-A947-70E740481C1C}">
                <a14:useLocalDpi xmlns:a14="http://schemas.microsoft.com/office/drawing/2010/main"/>
              </a:ext>
            </a:extLst>
          </a:blip>
          <a:srcRect/>
          <a:stretch/>
        </p:blipFill>
        <p:spPr>
          <a:xfrm>
            <a:off x="5562600" y="1828800"/>
            <a:ext cx="3581400" cy="5029200"/>
          </a:xfrm>
          <a:prstGeom prst="rect">
            <a:avLst/>
          </a:prstGeom>
        </p:spPr>
      </p:pic>
    </p:spTree>
    <p:extLst>
      <p:ext uri="{BB962C8B-B14F-4D97-AF65-F5344CB8AC3E}">
        <p14:creationId xmlns:p14="http://schemas.microsoft.com/office/powerpoint/2010/main" val="313983809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despreciado y desechado  </a:t>
            </a:r>
            <a:r>
              <a:rPr lang="es-PR" sz="4000" dirty="0">
                <a:solidFill>
                  <a:srgbClr val="FF0000"/>
                </a:solidFill>
                <a:latin typeface="Candara" panose="020E0502030303020204" pitchFamily="34" charset="0"/>
                <a:cs typeface="Calibri" pitchFamily="34" charset="0"/>
              </a:rPr>
              <a:t>Isaías 53.1-3</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24</a:t>
            </a:fld>
            <a:endParaRPr lang="es-PR" altLang="en-US"/>
          </a:p>
        </p:txBody>
      </p:sp>
      <p:sp>
        <p:nvSpPr>
          <p:cNvPr id="2" name="Content Placeholder 1"/>
          <p:cNvSpPr>
            <a:spLocks noGrp="1"/>
          </p:cNvSpPr>
          <p:nvPr>
            <p:ph idx="1"/>
          </p:nvPr>
        </p:nvSpPr>
        <p:spPr>
          <a:xfrm>
            <a:off x="381000" y="2180323"/>
            <a:ext cx="4800601" cy="4553466"/>
          </a:xfrm>
        </p:spPr>
        <p:txBody>
          <a:bodyPr>
            <a:normAutofit fontScale="77500" lnSpcReduction="20000"/>
          </a:bodyPr>
          <a:lstStyle/>
          <a:p>
            <a:r>
              <a:rPr lang="es-ES" dirty="0">
                <a:solidFill>
                  <a:srgbClr val="FF0000"/>
                </a:solidFill>
                <a:latin typeface="Candara" panose="020E0502030303020204" pitchFamily="34" charset="0"/>
              </a:rPr>
              <a:t>53:3 </a:t>
            </a:r>
            <a:r>
              <a:rPr lang="es-ES" dirty="0">
                <a:latin typeface="Candara" panose="020E0502030303020204" pitchFamily="34" charset="0"/>
              </a:rPr>
              <a:t>Despreciado y desechado, fue un Varón de dolores que conocía lo que era el sufrimiento. </a:t>
            </a:r>
            <a:endParaRPr lang="es-ES" dirty="0" smtClean="0">
              <a:latin typeface="Candara" panose="020E0502030303020204" pitchFamily="34" charset="0"/>
            </a:endParaRPr>
          </a:p>
          <a:p>
            <a:r>
              <a:rPr lang="es-ES" dirty="0" smtClean="0">
                <a:latin typeface="Candara" panose="020E0502030303020204" pitchFamily="34" charset="0"/>
              </a:rPr>
              <a:t>A </a:t>
            </a:r>
            <a:r>
              <a:rPr lang="es-ES" dirty="0">
                <a:latin typeface="Candara" panose="020E0502030303020204" pitchFamily="34" charset="0"/>
              </a:rPr>
              <a:t>los hombres les resultaba repulsivo; ni aun Israel le apreció.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se expresa en nuestro himno: «Levantado fue Jesús, en la vergonzosa cruz…», que es una traducción libre del himno de Philip </a:t>
            </a:r>
            <a:r>
              <a:rPr lang="es-ES" dirty="0" err="1">
                <a:latin typeface="Candara" panose="020E0502030303020204" pitchFamily="34" charset="0"/>
              </a:rPr>
              <a:t>Bliss</a:t>
            </a:r>
            <a:r>
              <a:rPr lang="es-ES" dirty="0">
                <a:latin typeface="Candara" panose="020E0502030303020204" pitchFamily="34" charset="0"/>
              </a:rPr>
              <a:t>, cuya letra se traduce, más literalmente, así</a:t>
            </a:r>
            <a:r>
              <a:rPr lang="es-ES" dirty="0" smtClean="0">
                <a:latin typeface="Candara" panose="020E0502030303020204" pitchFamily="34" charset="0"/>
              </a:rPr>
              <a:t>:</a:t>
            </a:r>
            <a:endParaRPr lang="es-ES" dirty="0">
              <a:latin typeface="Candara" panose="020E0502030303020204" pitchFamily="34" charset="0"/>
            </a:endParaRPr>
          </a:p>
        </p:txBody>
      </p:sp>
      <p:pic>
        <p:nvPicPr>
          <p:cNvPr id="3" name="Picture 2"/>
          <p:cNvPicPr>
            <a:picLocks noChangeAspect="1"/>
          </p:cNvPicPr>
          <p:nvPr/>
        </p:nvPicPr>
        <p:blipFill rotWithShape="1">
          <a:blip r:embed="rId3" cstate="screen">
            <a:lum bright="4000" contrast="1000"/>
            <a:extLst>
              <a:ext uri="{BEBA8EAE-BF5A-486C-A8C5-ECC9F3942E4B}">
                <a14:imgProps xmlns:a14="http://schemas.microsoft.com/office/drawing/2010/main">
                  <a14:imgLayer r:embed="rId4">
                    <a14:imgEffect>
                      <a14:sharpenSoften amount="25000"/>
                    </a14:imgEffect>
                    <a14:imgEffect>
                      <a14:brightnessContrast bright="2000"/>
                    </a14:imgEffect>
                  </a14:imgLayer>
                </a14:imgProps>
              </a:ext>
              <a:ext uri="{28A0092B-C50C-407E-A947-70E740481C1C}">
                <a14:useLocalDpi xmlns:a14="http://schemas.microsoft.com/office/drawing/2010/main"/>
              </a:ext>
            </a:extLst>
          </a:blip>
          <a:srcRect/>
          <a:stretch/>
        </p:blipFill>
        <p:spPr>
          <a:xfrm>
            <a:off x="5562600" y="1828800"/>
            <a:ext cx="3581400" cy="5029200"/>
          </a:xfrm>
          <a:prstGeom prst="rect">
            <a:avLst/>
          </a:prstGeom>
        </p:spPr>
      </p:pic>
    </p:spTree>
    <p:extLst>
      <p:ext uri="{BB962C8B-B14F-4D97-AF65-F5344CB8AC3E}">
        <p14:creationId xmlns:p14="http://schemas.microsoft.com/office/powerpoint/2010/main" val="28458538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despreciado y desechado  </a:t>
            </a:r>
            <a:r>
              <a:rPr lang="es-PR" sz="4000" dirty="0">
                <a:solidFill>
                  <a:srgbClr val="FF0000"/>
                </a:solidFill>
                <a:latin typeface="Candara" panose="020E0502030303020204" pitchFamily="34" charset="0"/>
                <a:cs typeface="Calibri" pitchFamily="34" charset="0"/>
              </a:rPr>
              <a:t>Isaías 53.1-3</a:t>
            </a:r>
            <a:endParaRPr lang="es-PR" sz="40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25</a:t>
            </a:fld>
            <a:endParaRPr lang="es-PR" altLang="en-US"/>
          </a:p>
        </p:txBody>
      </p:sp>
      <p:sp>
        <p:nvSpPr>
          <p:cNvPr id="2" name="Content Placeholder 1"/>
          <p:cNvSpPr>
            <a:spLocks noGrp="1"/>
          </p:cNvSpPr>
          <p:nvPr>
            <p:ph idx="1"/>
          </p:nvPr>
        </p:nvSpPr>
        <p:spPr>
          <a:xfrm>
            <a:off x="381000" y="2180323"/>
            <a:ext cx="7848600" cy="4553466"/>
          </a:xfrm>
        </p:spPr>
        <p:txBody>
          <a:bodyPr>
            <a:normAutofit fontScale="92500" lnSpcReduction="10000"/>
          </a:bodyPr>
          <a:lstStyle/>
          <a:p>
            <a:pPr marL="0" indent="0">
              <a:buNone/>
            </a:pPr>
            <a:r>
              <a:rPr lang="es-ES" dirty="0">
                <a:latin typeface="Candara" panose="020E0502030303020204" pitchFamily="34" charset="0"/>
              </a:rPr>
              <a:t>«“Varón de dolores”, ¡qué nombre</a:t>
            </a:r>
          </a:p>
          <a:p>
            <a:pPr marL="0" indent="0">
              <a:buNone/>
            </a:pPr>
            <a:r>
              <a:rPr lang="es-ES" dirty="0">
                <a:latin typeface="Candara" panose="020E0502030303020204" pitchFamily="34" charset="0"/>
              </a:rPr>
              <a:t>Del Hijo de Dios hecho hombre</a:t>
            </a:r>
          </a:p>
          <a:p>
            <a:pPr marL="0" indent="0">
              <a:buNone/>
            </a:pPr>
            <a:r>
              <a:rPr lang="es-ES" dirty="0">
                <a:latin typeface="Candara" panose="020E0502030303020204" pitchFamily="34" charset="0"/>
              </a:rPr>
              <a:t>Para rescatarme a mí pecador!</a:t>
            </a:r>
          </a:p>
          <a:p>
            <a:pPr marL="0" indent="0">
              <a:buNone/>
            </a:pPr>
            <a:r>
              <a:rPr lang="es-ES" dirty="0">
                <a:latin typeface="Candara" panose="020E0502030303020204" pitchFamily="34" charset="0"/>
              </a:rPr>
              <a:t>¡Aleluya! ¡Qué Salvador!</a:t>
            </a:r>
          </a:p>
          <a:p>
            <a:pPr marL="0" indent="0">
              <a:buNone/>
            </a:pPr>
            <a:r>
              <a:rPr lang="es-ES" dirty="0">
                <a:latin typeface="Candara" panose="020E0502030303020204" pitchFamily="34" charset="0"/>
              </a:rPr>
              <a:t>En mi lugar fue condenado,</a:t>
            </a:r>
          </a:p>
          <a:p>
            <a:pPr marL="0" indent="0">
              <a:buNone/>
            </a:pPr>
            <a:r>
              <a:rPr lang="es-ES" dirty="0">
                <a:latin typeface="Candara" panose="020E0502030303020204" pitchFamily="34" charset="0"/>
              </a:rPr>
              <a:t>Mofa y vergüenza soportando;</a:t>
            </a:r>
          </a:p>
          <a:p>
            <a:pPr marL="0" indent="0">
              <a:buNone/>
            </a:pPr>
            <a:r>
              <a:rPr lang="es-ES" dirty="0">
                <a:latin typeface="Candara" panose="020E0502030303020204" pitchFamily="34" charset="0"/>
              </a:rPr>
              <a:t>Selló con Su sangre mi perdón;</a:t>
            </a:r>
          </a:p>
          <a:p>
            <a:pPr marL="0" indent="0">
              <a:buNone/>
            </a:pPr>
            <a:r>
              <a:rPr lang="es-ES" dirty="0">
                <a:latin typeface="Candara" panose="020E0502030303020204" pitchFamily="34" charset="0"/>
              </a:rPr>
              <a:t>¡Aleluya! ¡Qué Salvador!».</a:t>
            </a:r>
          </a:p>
          <a:p>
            <a:pPr marL="0" indent="0">
              <a:buNone/>
            </a:pPr>
            <a:r>
              <a:rPr lang="es-ES" i="1" dirty="0" smtClean="0">
                <a:latin typeface="Candara" panose="020E0502030303020204" pitchFamily="34" charset="0"/>
              </a:rPr>
              <a:t>			- Philip </a:t>
            </a:r>
            <a:r>
              <a:rPr lang="es-ES" i="1" dirty="0">
                <a:latin typeface="Candara" panose="020E0502030303020204" pitchFamily="34" charset="0"/>
              </a:rPr>
              <a:t>P. </a:t>
            </a:r>
            <a:r>
              <a:rPr lang="es-ES" i="1" dirty="0" err="1" smtClean="0">
                <a:latin typeface="Candara" panose="020E0502030303020204" pitchFamily="34" charset="0"/>
              </a:rPr>
              <a:t>Bliss</a:t>
            </a:r>
            <a:endParaRPr lang="es-ES" i="1" dirty="0">
              <a:latin typeface="Candara" panose="020E0502030303020204" pitchFamily="34" charset="0"/>
            </a:endParaRPr>
          </a:p>
        </p:txBody>
      </p:sp>
    </p:spTree>
    <p:extLst>
      <p:ext uri="{BB962C8B-B14F-4D97-AF65-F5344CB8AC3E}">
        <p14:creationId xmlns:p14="http://schemas.microsoft.com/office/powerpoint/2010/main" val="91774650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a:t>
            </a:r>
            <a:r>
              <a:rPr lang="es-ES" dirty="0" smtClean="0">
                <a:latin typeface="Candara" panose="020E0502030303020204" pitchFamily="34" charset="0"/>
                <a:cs typeface="Calibri" pitchFamily="34" charset="0"/>
              </a:rPr>
              <a:t>demás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53.4-9</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26</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676399"/>
            <a:ext cx="9144000" cy="5179541"/>
          </a:xfrm>
          <a:prstGeom prst="rect">
            <a:avLst/>
          </a:prstGeom>
        </p:spPr>
      </p:pic>
    </p:spTree>
    <p:extLst>
      <p:ext uri="{BB962C8B-B14F-4D97-AF65-F5344CB8AC3E}">
        <p14:creationId xmlns:p14="http://schemas.microsoft.com/office/powerpoint/2010/main" val="277885093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726488" cy="4114800"/>
          </a:xfrm>
        </p:spPr>
        <p:txBody>
          <a:bodyPr/>
          <a:lstStyle/>
          <a:p>
            <a:r>
              <a:rPr lang="es-ES" sz="2800" dirty="0">
                <a:latin typeface="Candara" panose="020E0502030303020204" pitchFamily="34" charset="0"/>
              </a:rPr>
              <a:t>“</a:t>
            </a:r>
            <a:r>
              <a:rPr lang="es-ES" sz="2800" i="1" dirty="0">
                <a:latin typeface="Candara" panose="020E0502030303020204" pitchFamily="34" charset="0"/>
              </a:rPr>
              <a:t>Ciertamente llevó él nuestras enfermedades, y sufrió nuestros dolores; y nosotros le tuvimos por azotado, por herido de Dios y abatido. Mas él herido fue por nuestras rebeliones, molido por nuestros pecados; el castigo de nuestra paz fue sobre él, y por su llaga fuimos nosotros curados. Todos nosotros nos descarriamos como ovejas, cada cual se apartó por su camino; mas Jehová cargó en él el pecado de todos </a:t>
            </a:r>
            <a:r>
              <a:rPr lang="es-ES" sz="2800" i="1" dirty="0" smtClean="0">
                <a:latin typeface="Candara" panose="020E0502030303020204" pitchFamily="34" charset="0"/>
              </a:rPr>
              <a:t>nosotros…”</a:t>
            </a:r>
            <a:endParaRPr lang="es-ES" sz="2800"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27</a:t>
            </a:fld>
            <a:endParaRPr lang="es-PR" alt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726488" cy="4114800"/>
          </a:xfrm>
        </p:spPr>
        <p:txBody>
          <a:bodyPr/>
          <a:lstStyle/>
          <a:p>
            <a:r>
              <a:rPr lang="es-ES" sz="2800" dirty="0" smtClean="0">
                <a:latin typeface="Candara" panose="020E0502030303020204" pitchFamily="34" charset="0"/>
              </a:rPr>
              <a:t>“</a:t>
            </a:r>
            <a:r>
              <a:rPr lang="es-ES" sz="2800" i="1" dirty="0" smtClean="0">
                <a:latin typeface="Candara" panose="020E0502030303020204" pitchFamily="34" charset="0"/>
              </a:rPr>
              <a:t>…Angustiado </a:t>
            </a:r>
            <a:r>
              <a:rPr lang="es-ES" sz="2800" i="1" dirty="0">
                <a:latin typeface="Candara" panose="020E0502030303020204" pitchFamily="34" charset="0"/>
              </a:rPr>
              <a:t>él, y afligido, no abrió su boca; como cordero fue llevado al matadero; y como oveja delante de sus trasquiladores, enmudeció, y no abrió su boca. Por cárcel y por juicio fue quitado; y su generación, ¿quién la contará? Porque fue cortado de la tierra de los vivientes, y por la rebelión de mi pueblo fue herido. Y se dispuso con los impíos su sepultura, mas con los ricos fue en su muerte; aunque nunca hizo maldad, ni hubo engaño en su boca.</a:t>
            </a:r>
            <a:r>
              <a:rPr lang="es-ES" sz="2800" dirty="0">
                <a:latin typeface="Candara" panose="020E0502030303020204" pitchFamily="34" charset="0"/>
              </a:rPr>
              <a:t>” </a:t>
            </a:r>
            <a:r>
              <a:rPr lang="es-ES" sz="2800" dirty="0">
                <a:solidFill>
                  <a:srgbClr val="FF0000"/>
                </a:solidFill>
                <a:latin typeface="Candara" panose="020E0502030303020204" pitchFamily="34" charset="0"/>
              </a:rPr>
              <a:t>(Isaías 53.4–9,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28</a:t>
            </a:fld>
            <a:endParaRPr lang="es-PR" altLang="en-US"/>
          </a:p>
        </p:txBody>
      </p:sp>
    </p:spTree>
    <p:extLst>
      <p:ext uri="{BB962C8B-B14F-4D97-AF65-F5344CB8AC3E}">
        <p14:creationId xmlns:p14="http://schemas.microsoft.com/office/powerpoint/2010/main" val="350710912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4953000" cy="4114800"/>
          </a:xfrm>
        </p:spPr>
        <p:txBody>
          <a:bodyPr>
            <a:normAutofit fontScale="85000" lnSpcReduction="10000"/>
          </a:bodyPr>
          <a:lstStyle/>
          <a:p>
            <a:r>
              <a:rPr lang="es-ES" dirty="0">
                <a:solidFill>
                  <a:srgbClr val="FF0000"/>
                </a:solidFill>
                <a:latin typeface="Candara" panose="020E0502030303020204" pitchFamily="34" charset="0"/>
              </a:rPr>
              <a:t>53:4–6</a:t>
            </a:r>
            <a:r>
              <a:rPr lang="es-ES" dirty="0">
                <a:latin typeface="Candara" panose="020E0502030303020204" pitchFamily="34" charset="0"/>
              </a:rPr>
              <a:t> Ahora el remanente sabe y reconoce la verdad en cuanto a Él. </a:t>
            </a:r>
            <a:endParaRPr lang="es-ES" dirty="0" smtClean="0">
              <a:latin typeface="Candara" panose="020E0502030303020204" pitchFamily="34" charset="0"/>
            </a:endParaRPr>
          </a:p>
          <a:p>
            <a:r>
              <a:rPr lang="es-ES" dirty="0" smtClean="0">
                <a:latin typeface="Candara" panose="020E0502030303020204" pitchFamily="34" charset="0"/>
              </a:rPr>
              <a:t>Confiesan</a:t>
            </a:r>
            <a:r>
              <a:rPr lang="es-ES" dirty="0">
                <a:latin typeface="Candara" panose="020E0502030303020204" pitchFamily="34" charset="0"/>
              </a:rPr>
              <a:t>: </a:t>
            </a:r>
            <a:r>
              <a:rPr lang="es-ES" i="1" dirty="0">
                <a:latin typeface="Candara" panose="020E0502030303020204" pitchFamily="34" charset="0"/>
              </a:rPr>
              <a:t>«Fueron nuestras enfermedades las que Él llevó; nuestros dolores los que sufrió. </a:t>
            </a:r>
            <a:endParaRPr lang="es-ES" i="1" dirty="0" smtClean="0">
              <a:latin typeface="Candara" panose="020E0502030303020204" pitchFamily="34" charset="0"/>
            </a:endParaRPr>
          </a:p>
          <a:p>
            <a:r>
              <a:rPr lang="es-ES" i="1" dirty="0" smtClean="0">
                <a:latin typeface="Candara" panose="020E0502030303020204" pitchFamily="34" charset="0"/>
              </a:rPr>
              <a:t>Cuando </a:t>
            </a:r>
            <a:r>
              <a:rPr lang="es-ES" i="1" dirty="0">
                <a:latin typeface="Candara" panose="020E0502030303020204" pitchFamily="34" charset="0"/>
              </a:rPr>
              <a:t>le vimos en la cruz, pensamos que Dios le castigaba por Sus propios pecados. </a:t>
            </a:r>
            <a:endParaRPr lang="es-ES" i="1"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29</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06314" y="1828800"/>
            <a:ext cx="3962400" cy="5029200"/>
          </a:xfrm>
          <a:prstGeom prst="rect">
            <a:avLst/>
          </a:prstGeom>
        </p:spPr>
      </p:pic>
    </p:spTree>
    <p:extLst>
      <p:ext uri="{BB962C8B-B14F-4D97-AF65-F5344CB8AC3E}">
        <p14:creationId xmlns:p14="http://schemas.microsoft.com/office/powerpoint/2010/main" val="238048050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357"/>
            <a:ext cx="9144000" cy="4614863"/>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3</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51.1 a 53.12</a:t>
            </a:r>
            <a:endParaRPr lang="es-PR" sz="3600"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8" name="Rectangle 2"/>
          <p:cNvSpPr txBox="1">
            <a:spLocks noChangeArrowheads="1"/>
          </p:cNvSpPr>
          <p:nvPr/>
        </p:nvSpPr>
        <p:spPr bwMode="auto">
          <a:xfrm>
            <a:off x="136311" y="2629491"/>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81400" y="2767475"/>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Isaías </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52.13 a 53.12</a:t>
            </a:r>
            <a:endPar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Tree>
    <p:extLst>
      <p:ext uri="{BB962C8B-B14F-4D97-AF65-F5344CB8AC3E}">
        <p14:creationId xmlns:p14="http://schemas.microsoft.com/office/powerpoint/2010/main" val="109466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4953000" cy="4114800"/>
          </a:xfrm>
        </p:spPr>
        <p:txBody>
          <a:bodyPr>
            <a:normAutofit fontScale="77500" lnSpcReduction="20000"/>
          </a:bodyPr>
          <a:lstStyle/>
          <a:p>
            <a:r>
              <a:rPr lang="es-ES" i="1" dirty="0" smtClean="0">
                <a:latin typeface="Candara" panose="020E0502030303020204" pitchFamily="34" charset="0"/>
              </a:rPr>
              <a:t>Mas </a:t>
            </a:r>
            <a:r>
              <a:rPr lang="es-ES" i="1" dirty="0">
                <a:latin typeface="Candara" panose="020E0502030303020204" pitchFamily="34" charset="0"/>
              </a:rPr>
              <a:t>¡no! Fue por nuestras rebeliones, por nuestros pecados, y para que nosotros podamos tener paz, para que podamos ser sanados. </a:t>
            </a:r>
            <a:endParaRPr lang="es-ES" i="1" dirty="0" smtClean="0">
              <a:latin typeface="Candara" panose="020E0502030303020204" pitchFamily="34" charset="0"/>
            </a:endParaRPr>
          </a:p>
          <a:p>
            <a:r>
              <a:rPr lang="es-ES" i="1" dirty="0" smtClean="0">
                <a:latin typeface="Candara" panose="020E0502030303020204" pitchFamily="34" charset="0"/>
              </a:rPr>
              <a:t>La </a:t>
            </a:r>
            <a:r>
              <a:rPr lang="es-ES" i="1" dirty="0">
                <a:latin typeface="Candara" panose="020E0502030303020204" pitchFamily="34" charset="0"/>
              </a:rPr>
              <a:t>verdad es que nosotros fuimos los que nos descarriamos y andamos en nuestros propios caminos, y Jehová cargó nuestra iniquidad sobre Él, el Sustituto inmaculado</a:t>
            </a:r>
            <a:r>
              <a:rPr lang="es-ES" i="1" dirty="0" smtClean="0">
                <a:latin typeface="Candara" panose="020E0502030303020204" pitchFamily="34" charset="0"/>
              </a:rPr>
              <a:t>».</a:t>
            </a:r>
            <a:endParaRPr lang="es-ES" i="1"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30</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06314" y="1828800"/>
            <a:ext cx="3962400" cy="5029200"/>
          </a:xfrm>
          <a:prstGeom prst="rect">
            <a:avLst/>
          </a:prstGeom>
        </p:spPr>
      </p:pic>
    </p:spTree>
    <p:extLst>
      <p:ext uri="{BB962C8B-B14F-4D97-AF65-F5344CB8AC3E}">
        <p14:creationId xmlns:p14="http://schemas.microsoft.com/office/powerpoint/2010/main" val="234017433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305800" cy="41148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y estando en la condición de hombre, se humilló a sí mismo, haciéndose obediente hasta la muerte, y muerte de cruz.</a:t>
            </a:r>
            <a:r>
              <a:rPr lang="es-ES" dirty="0">
                <a:latin typeface="Candara" panose="020E0502030303020204" pitchFamily="34" charset="0"/>
              </a:rPr>
              <a:t>” </a:t>
            </a:r>
            <a:r>
              <a:rPr lang="es-ES" dirty="0">
                <a:solidFill>
                  <a:srgbClr val="FF0000"/>
                </a:solidFill>
                <a:latin typeface="Candara" panose="020E0502030303020204" pitchFamily="34" charset="0"/>
              </a:rPr>
              <a:t>(Filipenses 2.8,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31</a:t>
            </a:fld>
            <a:endParaRPr lang="es-PR" altLang="en-US"/>
          </a:p>
        </p:txBody>
      </p:sp>
    </p:spTree>
    <p:extLst>
      <p:ext uri="{BB962C8B-B14F-4D97-AF65-F5344CB8AC3E}">
        <p14:creationId xmlns:p14="http://schemas.microsoft.com/office/powerpoint/2010/main" val="244190584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305800" cy="4114800"/>
          </a:xfrm>
        </p:spPr>
        <p:txBody>
          <a:bodyPr>
            <a:normAutofit fontScale="92500" lnSpcReduction="20000"/>
          </a:bodyPr>
          <a:lstStyle/>
          <a:p>
            <a:r>
              <a:rPr lang="es-ES" dirty="0">
                <a:latin typeface="Candara" panose="020E0502030303020204" pitchFamily="34" charset="0"/>
              </a:rPr>
              <a:t>“</a:t>
            </a:r>
            <a:r>
              <a:rPr lang="es-ES" i="1" dirty="0">
                <a:latin typeface="Candara" panose="020E0502030303020204" pitchFamily="34" charset="0"/>
              </a:rPr>
              <a:t>quien llevó él mismo nuestros pecados en su cuerpo sobre el madero, para que nosotros, estando muertos a los pecados, vivamos a la justicia; y por cuya herida fuisteis sanados</a:t>
            </a:r>
            <a:r>
              <a:rPr lang="es-ES" i="1" dirty="0" smtClean="0">
                <a:latin typeface="Candara" panose="020E0502030303020204" pitchFamily="34" charset="0"/>
              </a:rPr>
              <a:t>.</a:t>
            </a:r>
            <a:r>
              <a:rPr lang="es-ES" dirty="0" smtClean="0">
                <a:latin typeface="Candara" panose="020E0502030303020204" pitchFamily="34" charset="0"/>
              </a:rPr>
              <a:t>”</a:t>
            </a: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Pedro 2.24, RVR60)</a:t>
            </a:r>
            <a:r>
              <a:rPr lang="es-ES" dirty="0">
                <a:latin typeface="Candara" panose="020E0502030303020204" pitchFamily="34" charset="0"/>
              </a:rPr>
              <a:t> </a:t>
            </a:r>
            <a:endParaRPr lang="es-ES" dirty="0" smtClean="0">
              <a:latin typeface="Candara" panose="020E0502030303020204" pitchFamily="34" charset="0"/>
            </a:endParaRPr>
          </a:p>
          <a:p>
            <a:r>
              <a:rPr lang="es-ES" dirty="0">
                <a:latin typeface="Candara" panose="020E0502030303020204" pitchFamily="34" charset="0"/>
              </a:rPr>
              <a:t>“</a:t>
            </a:r>
            <a:r>
              <a:rPr lang="es-ES" i="1" dirty="0">
                <a:latin typeface="Candara" panose="020E0502030303020204" pitchFamily="34" charset="0"/>
              </a:rPr>
              <a:t>Porque también Cristo padeció una sola vez por los pecados, el justo por los injustos, para llevarnos a Dios, siendo a la verdad muerto en la carne, pero vivificado en espíritu</a:t>
            </a:r>
            <a:r>
              <a:rPr lang="es-ES" i="1" dirty="0" smtClean="0">
                <a:latin typeface="Candara" panose="020E0502030303020204" pitchFamily="34" charset="0"/>
              </a:rPr>
              <a:t>;</a:t>
            </a:r>
            <a:r>
              <a:rPr lang="es-ES" dirty="0" smtClean="0">
                <a:latin typeface="Candara" panose="020E0502030303020204" pitchFamily="34" charset="0"/>
              </a:rPr>
              <a:t>”</a:t>
            </a: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Pedro 3.18,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32</a:t>
            </a:fld>
            <a:endParaRPr lang="es-PR" altLang="en-US"/>
          </a:p>
        </p:txBody>
      </p:sp>
    </p:spTree>
    <p:extLst>
      <p:ext uri="{BB962C8B-B14F-4D97-AF65-F5344CB8AC3E}">
        <p14:creationId xmlns:p14="http://schemas.microsoft.com/office/powerpoint/2010/main" val="3045572788"/>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4953000" cy="4114800"/>
          </a:xfrm>
        </p:spPr>
        <p:txBody>
          <a:bodyPr>
            <a:normAutofit fontScale="77500" lnSpcReduction="20000"/>
          </a:bodyPr>
          <a:lstStyle/>
          <a:p>
            <a:r>
              <a:rPr lang="es-ES" dirty="0">
                <a:solidFill>
                  <a:srgbClr val="FF0000"/>
                </a:solidFill>
                <a:latin typeface="Candara" panose="020E0502030303020204" pitchFamily="34" charset="0"/>
              </a:rPr>
              <a:t>53:7–8</a:t>
            </a:r>
            <a:r>
              <a:rPr lang="es-ES" dirty="0">
                <a:latin typeface="Candara" panose="020E0502030303020204" pitchFamily="34" charset="0"/>
              </a:rPr>
              <a:t> Como un cordero, esto es, en silencio y sin quejarse delante de sus trasquiladores, sufrió la cruz. </a:t>
            </a:r>
            <a:endParaRPr lang="es-ES" dirty="0" smtClean="0">
              <a:latin typeface="Candara" panose="020E0502030303020204" pitchFamily="34" charset="0"/>
            </a:endParaRPr>
          </a:p>
          <a:p>
            <a:r>
              <a:rPr lang="es-ES" dirty="0" smtClean="0">
                <a:latin typeface="Candara" panose="020E0502030303020204" pitchFamily="34" charset="0"/>
              </a:rPr>
              <a:t>Para </a:t>
            </a:r>
            <a:r>
              <a:rPr lang="es-ES" dirty="0">
                <a:latin typeface="Candara" panose="020E0502030303020204" pitchFamily="34" charset="0"/>
              </a:rPr>
              <a:t>Él no hubo prisión o juicio justo (o «por opresión y por juicio fue quitado»). </a:t>
            </a:r>
            <a:endParaRPr lang="es-ES" dirty="0" smtClean="0">
              <a:latin typeface="Candara" panose="020E0502030303020204" pitchFamily="34" charset="0"/>
            </a:endParaRPr>
          </a:p>
          <a:p>
            <a:r>
              <a:rPr lang="es-ES" dirty="0" smtClean="0">
                <a:latin typeface="Candara" panose="020E0502030303020204" pitchFamily="34" charset="0"/>
              </a:rPr>
              <a:t>Parecía </a:t>
            </a:r>
            <a:r>
              <a:rPr lang="es-ES" dirty="0">
                <a:latin typeface="Candara" panose="020E0502030303020204" pitchFamily="34" charset="0"/>
              </a:rPr>
              <a:t>imposible que pudiese tener descendencia, ya que fue cortado en la flor de la vida, muerto por los pecados del pueblo</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33</a:t>
            </a:fld>
            <a:endParaRPr lang="es-PR" altLang="en-US"/>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06314" y="1828800"/>
            <a:ext cx="3962400" cy="5029200"/>
          </a:xfrm>
          <a:prstGeom prst="rect">
            <a:avLst/>
          </a:prstGeom>
        </p:spPr>
      </p:pic>
    </p:spTree>
    <p:extLst>
      <p:ext uri="{BB962C8B-B14F-4D97-AF65-F5344CB8AC3E}">
        <p14:creationId xmlns:p14="http://schemas.microsoft.com/office/powerpoint/2010/main" val="2662899804"/>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153400" cy="41148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quien cuando le maldecían, no respondía con maldición; cuando padecía, no amenazaba, sino encomendaba la causa al que juzga justamente;</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Pedro 2.23,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34</a:t>
            </a:fld>
            <a:endParaRPr lang="es-PR" altLang="en-US"/>
          </a:p>
        </p:txBody>
      </p:sp>
    </p:spTree>
    <p:extLst>
      <p:ext uri="{BB962C8B-B14F-4D97-AF65-F5344CB8AC3E}">
        <p14:creationId xmlns:p14="http://schemas.microsoft.com/office/powerpoint/2010/main" val="99604726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153400" cy="41148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Al que no conoció pecado, por nosotros lo hizo pecado, para que nosotros fuésemos hechos justicia de Dios en él.</a:t>
            </a:r>
            <a:r>
              <a:rPr lang="es-ES" dirty="0">
                <a:latin typeface="Candara" panose="020E0502030303020204" pitchFamily="34" charset="0"/>
              </a:rPr>
              <a:t>” </a:t>
            </a:r>
            <a:r>
              <a:rPr lang="es-ES" dirty="0">
                <a:solidFill>
                  <a:srgbClr val="FF0000"/>
                </a:solidFill>
                <a:latin typeface="Candara" panose="020E0502030303020204" pitchFamily="34" charset="0"/>
              </a:rPr>
              <a:t>(2 Corintios 5.21,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35</a:t>
            </a:fld>
            <a:endParaRPr lang="es-PR" altLang="en-US"/>
          </a:p>
        </p:txBody>
      </p:sp>
    </p:spTree>
    <p:extLst>
      <p:ext uri="{BB962C8B-B14F-4D97-AF65-F5344CB8AC3E}">
        <p14:creationId xmlns:p14="http://schemas.microsoft.com/office/powerpoint/2010/main" val="321600846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4953000" cy="4114800"/>
          </a:xfrm>
        </p:spPr>
        <p:txBody>
          <a:bodyPr>
            <a:normAutofit fontScale="85000" lnSpcReduction="10000"/>
          </a:bodyPr>
          <a:lstStyle/>
          <a:p>
            <a:r>
              <a:rPr lang="es-ES" dirty="0">
                <a:solidFill>
                  <a:srgbClr val="FF0000"/>
                </a:solidFill>
                <a:latin typeface="Candara" panose="020E0502030303020204" pitchFamily="34" charset="0"/>
              </a:rPr>
              <a:t>53:9</a:t>
            </a:r>
            <a:r>
              <a:rPr lang="es-ES" dirty="0">
                <a:latin typeface="Candara" panose="020E0502030303020204" pitchFamily="34" charset="0"/>
              </a:rPr>
              <a:t> Los impíos tramaron sepultarle con los criminales, pero Dios anuló su plan, y con los ricos fue en Su muerte, en el sepulcro nuevo de José de </a:t>
            </a:r>
            <a:r>
              <a:rPr lang="es-ES" dirty="0" err="1">
                <a:latin typeface="Candara" panose="020E0502030303020204" pitchFamily="34" charset="0"/>
              </a:rPr>
              <a:t>Arimatea</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hombres disponían para Él un entierro deshonroso aunque Él nunca hizo mal ni dijo una mentira</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36</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5206314" y="1828800"/>
            <a:ext cx="3962400" cy="5029200"/>
          </a:xfrm>
          <a:prstGeom prst="rect">
            <a:avLst/>
          </a:prstGeom>
        </p:spPr>
      </p:pic>
    </p:spTree>
    <p:extLst>
      <p:ext uri="{BB962C8B-B14F-4D97-AF65-F5344CB8AC3E}">
        <p14:creationId xmlns:p14="http://schemas.microsoft.com/office/powerpoint/2010/main" val="313083388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534400" cy="41148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Entonces los judíos, por cuanto era la preparación de la pascua, a fin de que los cuerpos no quedasen en la cruz en el día de reposo (pues aquel día de reposo era de gran solemnidad), rogaron a Pilato que se les quebrasen las piernas, y fuesen quitados de allí.</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Juan 19.31,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37</a:t>
            </a:fld>
            <a:endParaRPr lang="es-PR" altLang="en-US"/>
          </a:p>
        </p:txBody>
      </p:sp>
    </p:spTree>
    <p:extLst>
      <p:ext uri="{BB962C8B-B14F-4D97-AF65-F5344CB8AC3E}">
        <p14:creationId xmlns:p14="http://schemas.microsoft.com/office/powerpoint/2010/main" val="898759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da su vida por los demás  </a:t>
            </a:r>
            <a:r>
              <a:rPr lang="es-PR" sz="4000" dirty="0">
                <a:solidFill>
                  <a:srgbClr val="FF0000"/>
                </a:solidFill>
                <a:latin typeface="Candara" panose="020E0502030303020204" pitchFamily="34" charset="0"/>
                <a:cs typeface="Calibri" pitchFamily="34" charset="0"/>
              </a:rPr>
              <a:t>Isaías 53.4-9</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3"/>
            <a:ext cx="8534400" cy="4114800"/>
          </a:xfrm>
        </p:spPr>
        <p:txBody>
          <a:bodyPr>
            <a:normAutofit fontScale="92500" lnSpcReduction="20000"/>
          </a:bodyPr>
          <a:lstStyle/>
          <a:p>
            <a:r>
              <a:rPr lang="es-ES" dirty="0">
                <a:latin typeface="Candara" panose="020E0502030303020204" pitchFamily="34" charset="0"/>
              </a:rPr>
              <a:t>“</a:t>
            </a:r>
            <a:r>
              <a:rPr lang="es-ES" i="1" dirty="0">
                <a:latin typeface="Candara" panose="020E0502030303020204" pitchFamily="34" charset="0"/>
              </a:rPr>
              <a:t>Cuando llegó la noche, vino un hombre rico de </a:t>
            </a:r>
            <a:r>
              <a:rPr lang="es-ES" i="1" dirty="0" err="1">
                <a:latin typeface="Candara" panose="020E0502030303020204" pitchFamily="34" charset="0"/>
              </a:rPr>
              <a:t>Arimatea</a:t>
            </a:r>
            <a:r>
              <a:rPr lang="es-ES" i="1" dirty="0">
                <a:latin typeface="Candara" panose="020E0502030303020204" pitchFamily="34" charset="0"/>
              </a:rPr>
              <a:t>, llamado José, que también había sido discípulo de Jesús. Este fue a Pilato y pidió el cuerpo de Jesús. Entonces Pilato mandó que se le diese el cuerpo. Y tomando José el cuerpo, lo envolvió en una sábana limpia, y lo puso en su sepulcro nuevo, que había labrado en la peña; y después de hacer rodar una gran piedra a la entrada del sepulcro, se fue.</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Mateo 27.57–60,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38</a:t>
            </a:fld>
            <a:endParaRPr lang="es-PR" altLang="en-US"/>
          </a:p>
        </p:txBody>
      </p:sp>
    </p:spTree>
    <p:extLst>
      <p:ext uri="{BB962C8B-B14F-4D97-AF65-F5344CB8AC3E}">
        <p14:creationId xmlns:p14="http://schemas.microsoft.com/office/powerpoint/2010/main" val="292761902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a:t>
            </a:r>
            <a:r>
              <a:rPr lang="es-ES" dirty="0" smtClean="0">
                <a:latin typeface="Candara" panose="020E0502030303020204" pitchFamily="34" charset="0"/>
                <a:cs typeface="Calibri" pitchFamily="34" charset="0"/>
              </a:rPr>
              <a:t>perdón  </a:t>
            </a:r>
            <a:r>
              <a:rPr lang="es-PR" sz="4000" dirty="0" smtClean="0">
                <a:solidFill>
                  <a:srgbClr val="FF0000"/>
                </a:solidFill>
                <a:latin typeface="Candara" panose="020E0502030303020204" pitchFamily="34" charset="0"/>
                <a:cs typeface="Calibri" pitchFamily="34" charset="0"/>
              </a:rPr>
              <a:t>Isaías </a:t>
            </a:r>
            <a:r>
              <a:rPr lang="es-PR" sz="4000" dirty="0">
                <a:solidFill>
                  <a:srgbClr val="FF0000"/>
                </a:solidFill>
                <a:latin typeface="Candara" panose="020E0502030303020204" pitchFamily="34" charset="0"/>
                <a:cs typeface="Calibri" pitchFamily="34" charset="0"/>
              </a:rPr>
              <a:t>53.10-12</a:t>
            </a:r>
            <a:endParaRPr lang="es-PR" sz="4000" dirty="0">
              <a:solidFill>
                <a:srgbClr val="FF0000"/>
              </a:solidFill>
              <a:latin typeface="Candara" panose="020E0502030303020204" pitchFamily="34" charset="0"/>
              <a:cs typeface="Calibri"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39</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4119" y="1676400"/>
            <a:ext cx="9144000" cy="5181600"/>
          </a:xfrm>
          <a:prstGeom prst="rect">
            <a:avLst/>
          </a:prstGeom>
        </p:spPr>
      </p:pic>
    </p:spTree>
    <p:extLst>
      <p:ext uri="{BB962C8B-B14F-4D97-AF65-F5344CB8AC3E}">
        <p14:creationId xmlns:p14="http://schemas.microsoft.com/office/powerpoint/2010/main" val="118723430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ollos"/>
          <p:cNvPicPr>
            <a:picLocks noChangeAspect="1" noChangeArrowheads="1"/>
          </p:cNvPicPr>
          <p:nvPr/>
        </p:nvPicPr>
        <p:blipFill>
          <a:blip r:embed="rId3" cstate="email">
            <a:lum bright="10000" contrast="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fld id="{0D4A1DA4-C0EE-4DA4-9CBA-9705CE185F09}" type="slidenum">
              <a:rPr lang="es-PR" altLang="en-US"/>
              <a:pPr/>
              <a:t>4</a:t>
            </a:fld>
            <a:endParaRPr lang="es-PR" altLang="en-US"/>
          </a:p>
        </p:txBody>
      </p:sp>
      <p:sp>
        <p:nvSpPr>
          <p:cNvPr id="29698" name="Rectangle 2"/>
          <p:cNvSpPr>
            <a:spLocks noGrp="1" noChangeArrowheads="1"/>
          </p:cNvSpPr>
          <p:nvPr>
            <p:ph type="title"/>
          </p:nvPr>
        </p:nvSpPr>
        <p:spPr>
          <a:xfrm>
            <a:off x="2286000" y="214313"/>
            <a:ext cx="6657975" cy="1077913"/>
          </a:xfrm>
        </p:spPr>
        <p:txBody>
          <a:bodyPr/>
          <a:lstStyle/>
          <a:p>
            <a:r>
              <a:rPr lang="es-PR" altLang="en-US" dirty="0">
                <a:latin typeface="Candara" panose="020E0502030303020204" pitchFamily="34" charset="0"/>
              </a:rPr>
              <a:t>Versículo Clave:</a:t>
            </a:r>
          </a:p>
        </p:txBody>
      </p:sp>
      <p:sp>
        <p:nvSpPr>
          <p:cNvPr id="29720" name="Rectangle 24"/>
          <p:cNvSpPr>
            <a:spLocks noGrp="1" noChangeArrowheads="1"/>
          </p:cNvSpPr>
          <p:nvPr>
            <p:ph type="body" idx="1"/>
          </p:nvPr>
        </p:nvSpPr>
        <p:spPr>
          <a:xfrm>
            <a:off x="2286000" y="1292226"/>
            <a:ext cx="6669088" cy="4840287"/>
          </a:xfrm>
        </p:spPr>
        <p:txBody>
          <a:bodyPr/>
          <a:lstStyle/>
          <a:p>
            <a:r>
              <a:rPr lang="es-ES" sz="3600" dirty="0">
                <a:latin typeface="Candara" panose="020E0502030303020204" pitchFamily="34" charset="0"/>
              </a:rPr>
              <a:t>“</a:t>
            </a:r>
            <a:r>
              <a:rPr lang="es-ES" sz="3600" i="1" dirty="0">
                <a:latin typeface="Candara" panose="020E0502030303020204" pitchFamily="34" charset="0"/>
              </a:rPr>
              <a:t>Mas él herido fue por nuestras rebeliones, molido por nuestros pecados; el castigo de nuestra paz fue sobre él, y por su llaga fuimos nosotros curados.</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smtClean="0">
                <a:solidFill>
                  <a:srgbClr val="FF0000"/>
                </a:solidFill>
                <a:latin typeface="Candara" panose="020E0502030303020204" pitchFamily="34" charset="0"/>
              </a:rPr>
              <a:t>	(</a:t>
            </a:r>
            <a:r>
              <a:rPr lang="es-ES" sz="3600" dirty="0">
                <a:solidFill>
                  <a:srgbClr val="FF0000"/>
                </a:solidFill>
                <a:latin typeface="Candara" panose="020E0502030303020204" pitchFamily="34" charset="0"/>
              </a:rPr>
              <a:t>Isaías 53.5, RVR60)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726488" cy="4535487"/>
          </a:xfrm>
        </p:spPr>
        <p:txBody>
          <a:bodyPr>
            <a:normAutofit fontScale="92500"/>
          </a:bodyPr>
          <a:lstStyle/>
          <a:p>
            <a:r>
              <a:rPr lang="es-ES" sz="2800" dirty="0">
                <a:latin typeface="Candara" panose="020E0502030303020204" pitchFamily="34" charset="0"/>
              </a:rPr>
              <a:t>“</a:t>
            </a:r>
            <a:r>
              <a:rPr lang="es-ES" sz="2800" i="1" dirty="0">
                <a:latin typeface="Candara" panose="020E0502030303020204" pitchFamily="34" charset="0"/>
              </a:rPr>
              <a:t>Con todo eso, Jehová quiso quebrantarlo, sujetándole a padecimiento. Cuando haya puesto su vida en expiación por el pecado, verá linaje, vivirá por largos días, y la voluntad de Jehová será en su mano prosperada. Verá el fruto de la aflicción de su alma, y quedará satisfecho; por su conocimiento justificará mi siervo justo a muchos, y llevará las iniquidades de ellos. Por tanto, yo le daré parte con los grandes, y con los fuertes repartirá despojos; por cuanto derramó su vida hasta la muerte, y fue contado con los pecadores, habiendo él llevado el pecado de muchos, y orado por los transgresores.</a:t>
            </a:r>
            <a:r>
              <a:rPr lang="es-ES" sz="2800" dirty="0">
                <a:latin typeface="Candara" panose="020E0502030303020204" pitchFamily="34" charset="0"/>
              </a:rPr>
              <a:t>” </a:t>
            </a:r>
            <a:r>
              <a:rPr lang="es-ES" sz="2800" dirty="0">
                <a:solidFill>
                  <a:srgbClr val="FF0000"/>
                </a:solidFill>
                <a:latin typeface="Candara" panose="020E0502030303020204" pitchFamily="34" charset="0"/>
              </a:rPr>
              <a:t>(Isaías 53.10–12,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40</a:t>
            </a:fld>
            <a:endParaRPr lang="es-PR" altLang="en-US"/>
          </a:p>
        </p:txBody>
      </p:sp>
    </p:spTree>
    <p:extLst>
      <p:ext uri="{BB962C8B-B14F-4D97-AF65-F5344CB8AC3E}">
        <p14:creationId xmlns:p14="http://schemas.microsoft.com/office/powerpoint/2010/main" val="177432715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181600" cy="4535487"/>
          </a:xfrm>
        </p:spPr>
        <p:txBody>
          <a:bodyPr>
            <a:normAutofit fontScale="92500" lnSpcReduction="10000"/>
          </a:bodyPr>
          <a:lstStyle/>
          <a:p>
            <a:r>
              <a:rPr lang="es-ES" dirty="0">
                <a:solidFill>
                  <a:srgbClr val="FF0000"/>
                </a:solidFill>
                <a:latin typeface="Candara" panose="020E0502030303020204" pitchFamily="34" charset="0"/>
              </a:rPr>
              <a:t>53:10–11a</a:t>
            </a:r>
            <a:r>
              <a:rPr lang="es-ES" dirty="0">
                <a:latin typeface="Candara" panose="020E0502030303020204" pitchFamily="34" charset="0"/>
              </a:rPr>
              <a:t> Con todo, Jehová tuvo a bien quebrantarlo, y sujetarlo a padecimiento. </a:t>
            </a:r>
            <a:endParaRPr lang="es-ES" dirty="0" smtClean="0">
              <a:latin typeface="Candara" panose="020E0502030303020204" pitchFamily="34" charset="0"/>
            </a:endParaRPr>
          </a:p>
          <a:p>
            <a:r>
              <a:rPr lang="es-ES" dirty="0" smtClean="0">
                <a:latin typeface="Candara" panose="020E0502030303020204" pitchFamily="34" charset="0"/>
              </a:rPr>
              <a:t>Cuando </a:t>
            </a:r>
            <a:r>
              <a:rPr lang="es-ES" dirty="0">
                <a:latin typeface="Candara" panose="020E0502030303020204" pitchFamily="34" charset="0"/>
              </a:rPr>
              <a:t>Su vida haya sido puesta en expiación por el pecado, verá linaje, esto es, todos los que han creído en Él, y vivirá por largos días, viviendo en el poder de una vida indestructible.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41</a:t>
            </a:fld>
            <a:endParaRPr lang="es-PR" altLang="en-US"/>
          </a:p>
        </p:txBody>
      </p:sp>
      <p:pic>
        <p:nvPicPr>
          <p:cNvPr id="4" name="Picture 3"/>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0" y="1822622"/>
            <a:ext cx="3886200" cy="5035378"/>
          </a:xfrm>
          <a:prstGeom prst="rect">
            <a:avLst/>
          </a:prstGeom>
        </p:spPr>
      </p:pic>
    </p:spTree>
    <p:extLst>
      <p:ext uri="{BB962C8B-B14F-4D97-AF65-F5344CB8AC3E}">
        <p14:creationId xmlns:p14="http://schemas.microsoft.com/office/powerpoint/2010/main" val="127730594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181600" cy="4535487"/>
          </a:xfrm>
        </p:spPr>
        <p:txBody>
          <a:bodyPr>
            <a:normAutofit/>
          </a:bodyPr>
          <a:lstStyle/>
          <a:p>
            <a:r>
              <a:rPr lang="es-ES" dirty="0" smtClean="0">
                <a:latin typeface="Candara" panose="020E0502030303020204" pitchFamily="34" charset="0"/>
              </a:rPr>
              <a:t>Él </a:t>
            </a:r>
            <a:r>
              <a:rPr lang="es-ES" dirty="0">
                <a:latin typeface="Candara" panose="020E0502030303020204" pitchFamily="34" charset="0"/>
              </a:rPr>
              <a:t>realizará todos los propósitos de Dios. </a:t>
            </a:r>
            <a:endParaRPr lang="es-ES" dirty="0" smtClean="0">
              <a:latin typeface="Candara" panose="020E0502030303020204" pitchFamily="34" charset="0"/>
            </a:endParaRPr>
          </a:p>
          <a:p>
            <a:r>
              <a:rPr lang="es-ES" dirty="0" smtClean="0">
                <a:latin typeface="Candara" panose="020E0502030303020204" pitchFamily="34" charset="0"/>
              </a:rPr>
              <a:t>Viendo </a:t>
            </a:r>
            <a:r>
              <a:rPr lang="es-ES" dirty="0">
                <a:latin typeface="Candara" panose="020E0502030303020204" pitchFamily="34" charset="0"/>
              </a:rPr>
              <a:t>las multitudes de esos que han sido redimidos por Su sangre, quedará satisfecho</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42</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0" y="1822622"/>
            <a:ext cx="3886200" cy="5035378"/>
          </a:xfrm>
          <a:prstGeom prst="rect">
            <a:avLst/>
          </a:prstGeom>
        </p:spPr>
      </p:pic>
    </p:spTree>
    <p:extLst>
      <p:ext uri="{BB962C8B-B14F-4D97-AF65-F5344CB8AC3E}">
        <p14:creationId xmlns:p14="http://schemas.microsoft.com/office/powerpoint/2010/main" val="392102777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029200" cy="4535487"/>
          </a:xfrm>
        </p:spPr>
        <p:txBody>
          <a:bodyPr>
            <a:normAutofit fontScale="92500" lnSpcReduction="10000"/>
          </a:bodyPr>
          <a:lstStyle/>
          <a:p>
            <a:r>
              <a:rPr lang="es-ES" dirty="0">
                <a:solidFill>
                  <a:srgbClr val="FF0000"/>
                </a:solidFill>
                <a:latin typeface="Candara" panose="020E0502030303020204" pitchFamily="34" charset="0"/>
              </a:rPr>
              <a:t>53:11b</a:t>
            </a:r>
            <a:r>
              <a:rPr lang="es-ES" dirty="0">
                <a:latin typeface="Candara" panose="020E0502030303020204" pitchFamily="34" charset="0"/>
              </a:rPr>
              <a:t> «Por su conocimiento justificará mi siervo justo a muchos».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puede significar que Su conocimiento de la voluntad del Padre le llevó a la cruz, y es por Su muerte y por su resurrección que puede considerar justos a los creyentes.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43</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0" y="1822622"/>
            <a:ext cx="3886200" cy="5035378"/>
          </a:xfrm>
          <a:prstGeom prst="rect">
            <a:avLst/>
          </a:prstGeom>
        </p:spPr>
      </p:pic>
    </p:spTree>
    <p:extLst>
      <p:ext uri="{BB962C8B-B14F-4D97-AF65-F5344CB8AC3E}">
        <p14:creationId xmlns:p14="http://schemas.microsoft.com/office/powerpoint/2010/main" val="73065115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382000" cy="4535487"/>
          </a:xfrm>
        </p:spPr>
        <p:txBody>
          <a:bodyPr>
            <a:normAutofit/>
          </a:bodyPr>
          <a:lstStyle/>
          <a:p>
            <a:r>
              <a:rPr lang="es-ES" dirty="0" smtClean="0">
                <a:latin typeface="Candara" panose="020E0502030303020204" pitchFamily="34" charset="0"/>
              </a:rPr>
              <a:t>O puede también significar: «por el conocimiento de Él», es decir, que es por llegar a conocerle que los hombres son justificados (</a:t>
            </a:r>
            <a:r>
              <a:rPr lang="es-ES" dirty="0" smtClean="0">
                <a:solidFill>
                  <a:srgbClr val="FF0000"/>
                </a:solidFill>
                <a:latin typeface="Candara" panose="020E0502030303020204" pitchFamily="34" charset="0"/>
              </a:rPr>
              <a:t>Juan 17:3</a:t>
            </a:r>
            <a:r>
              <a:rPr lang="es-ES" dirty="0" smtClean="0">
                <a:latin typeface="Candara" panose="020E0502030303020204" pitchFamily="34" charset="0"/>
              </a:rPr>
              <a:t>). </a:t>
            </a:r>
          </a:p>
          <a:p>
            <a:r>
              <a:rPr lang="es-ES" dirty="0">
                <a:latin typeface="Candara" panose="020E0502030303020204" pitchFamily="34" charset="0"/>
              </a:rPr>
              <a:t>“</a:t>
            </a:r>
            <a:r>
              <a:rPr lang="es-ES" i="1" dirty="0">
                <a:latin typeface="Candara" panose="020E0502030303020204" pitchFamily="34" charset="0"/>
              </a:rPr>
              <a:t>Y esta es la vida eterna: que te conozcan a ti, el único Dios verdadero, y a Jesucristo, a quien has enviado.</a:t>
            </a:r>
            <a:r>
              <a:rPr lang="es-ES" dirty="0">
                <a:latin typeface="Candara" panose="020E0502030303020204" pitchFamily="34" charset="0"/>
              </a:rPr>
              <a:t>” </a:t>
            </a:r>
            <a:r>
              <a:rPr lang="es-ES" dirty="0">
                <a:solidFill>
                  <a:srgbClr val="FF0000"/>
                </a:solidFill>
                <a:latin typeface="Candara" panose="020E0502030303020204" pitchFamily="34" charset="0"/>
              </a:rPr>
              <a:t>(Juan 17.3, RVR60) </a:t>
            </a:r>
          </a:p>
          <a:p>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44</a:t>
            </a:fld>
            <a:endParaRPr lang="es-PR" altLang="en-US"/>
          </a:p>
        </p:txBody>
      </p:sp>
    </p:spTree>
    <p:extLst>
      <p:ext uri="{BB962C8B-B14F-4D97-AF65-F5344CB8AC3E}">
        <p14:creationId xmlns:p14="http://schemas.microsoft.com/office/powerpoint/2010/main" val="2943692131"/>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382000" cy="4535487"/>
          </a:xfrm>
        </p:spPr>
        <p:txBody>
          <a:bodyPr>
            <a:normAutofit/>
          </a:bodyPr>
          <a:lstStyle/>
          <a:p>
            <a:r>
              <a:rPr lang="es-ES" dirty="0" smtClean="0">
                <a:latin typeface="Candara" panose="020E0502030303020204" pitchFamily="34" charset="0"/>
              </a:rPr>
              <a:t>En </a:t>
            </a:r>
            <a:r>
              <a:rPr lang="es-ES" dirty="0">
                <a:latin typeface="Candara" panose="020E0502030303020204" pitchFamily="34" charset="0"/>
              </a:rPr>
              <a:t>ambos casos, la justificación es posible para «muchos», porque Él ha llevado sus iniquidades (ver «muchos» en </a:t>
            </a:r>
            <a:r>
              <a:rPr lang="es-ES" dirty="0" smtClean="0">
                <a:solidFill>
                  <a:srgbClr val="FF0000"/>
                </a:solidFill>
                <a:latin typeface="Candara" panose="020E0502030303020204" pitchFamily="34" charset="0"/>
              </a:rPr>
              <a:t>Romanos </a:t>
            </a:r>
            <a:r>
              <a:rPr lang="es-ES" dirty="0">
                <a:solidFill>
                  <a:srgbClr val="FF0000"/>
                </a:solidFill>
                <a:latin typeface="Candara" panose="020E0502030303020204" pitchFamily="34" charset="0"/>
              </a:rPr>
              <a:t>5:19</a:t>
            </a:r>
            <a:r>
              <a:rPr lang="es-ES" dirty="0" smtClean="0">
                <a:latin typeface="Candara" panose="020E0502030303020204" pitchFamily="34" charset="0"/>
              </a:rPr>
              <a:t>).</a:t>
            </a:r>
          </a:p>
          <a:p>
            <a:r>
              <a:rPr lang="es-ES" dirty="0">
                <a:latin typeface="Candara" panose="020E0502030303020204" pitchFamily="34" charset="0"/>
              </a:rPr>
              <a:t>“</a:t>
            </a:r>
            <a:r>
              <a:rPr lang="es-ES" i="1" dirty="0">
                <a:latin typeface="Candara" panose="020E0502030303020204" pitchFamily="34" charset="0"/>
              </a:rPr>
              <a:t>Porque así como por la desobediencia de un hombre los muchos fueron constituidos pecadores, así también por la obediencia de uno, los muchos serán constituidos justos.</a:t>
            </a:r>
            <a:r>
              <a:rPr lang="es-ES" dirty="0">
                <a:latin typeface="Candara" panose="020E0502030303020204" pitchFamily="34" charset="0"/>
              </a:rPr>
              <a:t>” </a:t>
            </a:r>
            <a:r>
              <a:rPr lang="es-ES" dirty="0">
                <a:solidFill>
                  <a:srgbClr val="FF0000"/>
                </a:solidFill>
                <a:latin typeface="Candara" panose="020E0502030303020204" pitchFamily="34" charset="0"/>
              </a:rPr>
              <a:t>(Romanos 5.19,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45</a:t>
            </a:fld>
            <a:endParaRPr lang="es-PR" altLang="en-US"/>
          </a:p>
        </p:txBody>
      </p:sp>
    </p:spTree>
    <p:extLst>
      <p:ext uri="{BB962C8B-B14F-4D97-AF65-F5344CB8AC3E}">
        <p14:creationId xmlns:p14="http://schemas.microsoft.com/office/powerpoint/2010/main" val="2123167818"/>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535487"/>
          </a:xfrm>
        </p:spPr>
        <p:txBody>
          <a:bodyPr>
            <a:normAutofit fontScale="85000" lnSpcReduction="10000"/>
          </a:bodyPr>
          <a:lstStyle/>
          <a:p>
            <a:r>
              <a:rPr lang="es-ES" dirty="0">
                <a:solidFill>
                  <a:srgbClr val="FF0000"/>
                </a:solidFill>
                <a:latin typeface="Candara" panose="020E0502030303020204" pitchFamily="34" charset="0"/>
              </a:rPr>
              <a:t>53:12</a:t>
            </a:r>
            <a:r>
              <a:rPr lang="es-ES" dirty="0">
                <a:latin typeface="Candara" panose="020E0502030303020204" pitchFamily="34" charset="0"/>
              </a:rPr>
              <a:t> Otro resultado de Su obra consumada es que Jehová le dará parte con los grandes, esto es, con los santos cuya grandeza yace sólo en su relación con Él. </a:t>
            </a:r>
            <a:endParaRPr lang="es-ES" dirty="0" smtClean="0">
              <a:latin typeface="Candara" panose="020E0502030303020204" pitchFamily="34" charset="0"/>
            </a:endParaRPr>
          </a:p>
          <a:p>
            <a:r>
              <a:rPr lang="es-ES" dirty="0" smtClean="0">
                <a:latin typeface="Candara" panose="020E0502030303020204" pitchFamily="34" charset="0"/>
              </a:rPr>
              <a:t>Y </a:t>
            </a:r>
            <a:r>
              <a:rPr lang="es-ES" dirty="0">
                <a:latin typeface="Candara" panose="020E0502030303020204" pitchFamily="34" charset="0"/>
              </a:rPr>
              <a:t>con los fuertes repartirá despojos; de nuevo aquí los fuertes son aquellos creyentes que son débiles en sí mismos pero fuertes en el Señor</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46</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0" y="1822622"/>
            <a:ext cx="3886200" cy="5035378"/>
          </a:xfrm>
          <a:prstGeom prst="rect">
            <a:avLst/>
          </a:prstGeom>
        </p:spPr>
      </p:pic>
    </p:spTree>
    <p:extLst>
      <p:ext uri="{BB962C8B-B14F-4D97-AF65-F5344CB8AC3E}">
        <p14:creationId xmlns:p14="http://schemas.microsoft.com/office/powerpoint/2010/main" val="3490993605"/>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382000" cy="4535487"/>
          </a:xfrm>
        </p:spPr>
        <p:txBody>
          <a:bodyPr>
            <a:normAutofit/>
          </a:bodyPr>
          <a:lstStyle/>
          <a:p>
            <a:r>
              <a:rPr lang="es-ES" dirty="0">
                <a:latin typeface="Candara" panose="020E0502030303020204" pitchFamily="34" charset="0"/>
              </a:rPr>
              <a:t>Se dan cuatro razones de Su triunfo glorioso. </a:t>
            </a:r>
            <a:endParaRPr lang="es-ES" dirty="0" smtClean="0">
              <a:latin typeface="Candara" panose="020E0502030303020204" pitchFamily="34" charset="0"/>
            </a:endParaRPr>
          </a:p>
          <a:p>
            <a:pPr lvl="1"/>
            <a:r>
              <a:rPr lang="es-ES" dirty="0" smtClean="0">
                <a:latin typeface="Candara" panose="020E0502030303020204" pitchFamily="34" charset="0"/>
              </a:rPr>
              <a:t>(</a:t>
            </a:r>
            <a:r>
              <a:rPr lang="es-ES" dirty="0">
                <a:latin typeface="Candara" panose="020E0502030303020204" pitchFamily="34" charset="0"/>
              </a:rPr>
              <a:t>1) Derramó Su vida hasta la muerte; </a:t>
            </a:r>
            <a:endParaRPr lang="es-ES" dirty="0" smtClean="0">
              <a:latin typeface="Candara" panose="020E0502030303020204" pitchFamily="34" charset="0"/>
            </a:endParaRPr>
          </a:p>
          <a:p>
            <a:pPr lvl="1"/>
            <a:r>
              <a:rPr lang="es-ES" dirty="0" smtClean="0">
                <a:latin typeface="Candara" panose="020E0502030303020204" pitchFamily="34" charset="0"/>
              </a:rPr>
              <a:t>(</a:t>
            </a:r>
            <a:r>
              <a:rPr lang="es-ES" dirty="0">
                <a:latin typeface="Candara" panose="020E0502030303020204" pitchFamily="34" charset="0"/>
              </a:rPr>
              <a:t>2) Fue contado con los pecadores, esto es, los dos ladrones; </a:t>
            </a:r>
            <a:endParaRPr lang="es-ES" dirty="0" smtClean="0">
              <a:latin typeface="Candara" panose="020E0502030303020204" pitchFamily="34" charset="0"/>
            </a:endParaRPr>
          </a:p>
          <a:p>
            <a:pPr lvl="1"/>
            <a:r>
              <a:rPr lang="es-ES" dirty="0" smtClean="0">
                <a:latin typeface="Candara" panose="020E0502030303020204" pitchFamily="34" charset="0"/>
              </a:rPr>
              <a:t>(</a:t>
            </a:r>
            <a:r>
              <a:rPr lang="es-ES" dirty="0">
                <a:latin typeface="Candara" panose="020E0502030303020204" pitchFamily="34" charset="0"/>
              </a:rPr>
              <a:t>3) Llevó el pecado de muchos; </a:t>
            </a:r>
            <a:endParaRPr lang="es-ES" dirty="0" smtClean="0">
              <a:latin typeface="Candara" panose="020E0502030303020204" pitchFamily="34" charset="0"/>
            </a:endParaRPr>
          </a:p>
          <a:p>
            <a:pPr lvl="1"/>
            <a:r>
              <a:rPr lang="es-ES" dirty="0" smtClean="0">
                <a:latin typeface="Candara" panose="020E0502030303020204" pitchFamily="34" charset="0"/>
              </a:rPr>
              <a:t>(</a:t>
            </a:r>
            <a:r>
              <a:rPr lang="es-ES" dirty="0">
                <a:latin typeface="Candara" panose="020E0502030303020204" pitchFamily="34" charset="0"/>
              </a:rPr>
              <a:t>4) Oró («</a:t>
            </a:r>
            <a:r>
              <a:rPr lang="es-ES" dirty="0" smtClean="0">
                <a:latin typeface="Candara" panose="020E0502030303020204" pitchFamily="34" charset="0"/>
              </a:rPr>
              <a:t>intercedió») </a:t>
            </a:r>
            <a:r>
              <a:rPr lang="es-ES" dirty="0">
                <a:latin typeface="Candara" panose="020E0502030303020204" pitchFamily="34" charset="0"/>
              </a:rPr>
              <a:t>por los transgresores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47</a:t>
            </a:fld>
            <a:endParaRPr lang="es-PR" altLang="en-US"/>
          </a:p>
        </p:txBody>
      </p:sp>
    </p:spTree>
    <p:extLst>
      <p:ext uri="{BB962C8B-B14F-4D97-AF65-F5344CB8AC3E}">
        <p14:creationId xmlns:p14="http://schemas.microsoft.com/office/powerpoint/2010/main" val="335690011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El Siervo Sufriente: mensaje de juicio y perdón  </a:t>
            </a:r>
            <a:r>
              <a:rPr lang="es-PR" sz="4000" dirty="0">
                <a:solidFill>
                  <a:srgbClr val="FF0000"/>
                </a:solidFill>
                <a:latin typeface="Candara" panose="020E0502030303020204" pitchFamily="34" charset="0"/>
                <a:cs typeface="Calibri" pitchFamily="34" charset="0"/>
              </a:rPr>
              <a:t>Isaías 53.10-12</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382000" cy="4535487"/>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por lo cual puede también salvar perpetuamente a los que por él se acercan a Dios, viviendo siempre para interceder por ellos.</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Hebreos 7.25,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48</a:t>
            </a:fld>
            <a:endParaRPr lang="es-PR" altLang="en-US"/>
          </a:p>
        </p:txBody>
      </p:sp>
    </p:spTree>
    <p:extLst>
      <p:ext uri="{BB962C8B-B14F-4D97-AF65-F5344CB8AC3E}">
        <p14:creationId xmlns:p14="http://schemas.microsoft.com/office/powerpoint/2010/main" val="368049964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49</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Wingdings" panose="05000000000000000000" pitchFamily="2" charset="2"/>
              <a:buAutoNum type="arabicPeriod"/>
            </a:pPr>
            <a:r>
              <a:rPr lang="es-PR" altLang="en-US" sz="2800" dirty="0" smtClean="0">
                <a:latin typeface="Candara" panose="020E0502030303020204" pitchFamily="34" charset="0"/>
              </a:rPr>
              <a:t>No debemos menospreciar la posición del Siervo.</a:t>
            </a:r>
            <a:endParaRPr lang="es-PR" altLang="en-US" sz="2800" dirty="0" smtClean="0">
              <a:latin typeface="Candara" panose="020E0502030303020204" pitchFamily="34" charset="0"/>
            </a:endParaRPr>
          </a:p>
          <a:p>
            <a:pPr marL="1009650" lvl="1" indent="-609600">
              <a:buSzPct val="85000"/>
              <a:buFont typeface="Wingdings" panose="05000000000000000000" pitchFamily="2" charset="2"/>
              <a:buAutoNum type="arabicPeriod"/>
            </a:pPr>
            <a:r>
              <a:rPr lang="es-PR" altLang="en-US" sz="2800" dirty="0" smtClean="0">
                <a:latin typeface="Candara" panose="020E0502030303020204" pitchFamily="34" charset="0"/>
              </a:rPr>
              <a:t>Es fácil aun hoy día menospreciar al siervo por su origen tan humilde y su sufrimiento tan horrible. </a:t>
            </a:r>
          </a:p>
          <a:p>
            <a:pPr marL="1009650" lvl="1" indent="-609600">
              <a:buSzPct val="85000"/>
              <a:buFont typeface="Wingdings" panose="05000000000000000000" pitchFamily="2" charset="2"/>
              <a:buAutoNum type="arabicPeriod"/>
            </a:pPr>
            <a:r>
              <a:rPr lang="es-PR" altLang="en-US" dirty="0" smtClean="0">
                <a:latin typeface="Candara" panose="020E0502030303020204" pitchFamily="34" charset="0"/>
              </a:rPr>
              <a:t>Muchos le ven como el “Mártir del Calvario” y nada más (</a:t>
            </a:r>
            <a:r>
              <a:rPr lang="es-PR" altLang="en-US" dirty="0" smtClean="0">
                <a:solidFill>
                  <a:srgbClr val="FF0000"/>
                </a:solidFill>
                <a:latin typeface="Candara" panose="020E0502030303020204" pitchFamily="34" charset="0"/>
              </a:rPr>
              <a:t>Isaías 53.1-3</a:t>
            </a:r>
            <a:r>
              <a:rPr lang="es-PR" altLang="en-US" dirty="0" smtClean="0">
                <a:latin typeface="Candara" panose="020E0502030303020204" pitchFamily="34" charset="0"/>
              </a:rPr>
              <a:t>).</a:t>
            </a:r>
            <a:endParaRPr lang="es-PR" altLang="en-US" sz="2800" dirty="0" smtClean="0">
              <a:latin typeface="Candara" panose="020E0502030303020204" pitchFamily="34" charset="0"/>
            </a:endParaRPr>
          </a:p>
        </p:txBody>
      </p:sp>
      <p:pic>
        <p:nvPicPr>
          <p:cNvPr id="7" name="Picture 6"/>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76999" y="0"/>
            <a:ext cx="2666999" cy="17779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11765"/>
          <a:stretch/>
        </p:blipFill>
        <p:spPr>
          <a:xfrm>
            <a:off x="0" y="0"/>
            <a:ext cx="9144000" cy="6858000"/>
          </a:xfrm>
          <a:prstGeom prst="rect">
            <a:avLst/>
          </a:prstGeom>
        </p:spPr>
      </p:pic>
      <p:sp>
        <p:nvSpPr>
          <p:cNvPr id="3" name="Content Placeholder 2"/>
          <p:cNvSpPr>
            <a:spLocks noGrp="1"/>
          </p:cNvSpPr>
          <p:nvPr>
            <p:ph idx="1"/>
          </p:nvPr>
        </p:nvSpPr>
        <p:spPr>
          <a:xfrm>
            <a:off x="228600" y="914400"/>
            <a:ext cx="5562600" cy="1981200"/>
          </a:xfrm>
        </p:spPr>
        <p:txBody>
          <a:bodyPr/>
          <a:lstStyle/>
          <a:p>
            <a:pPr marL="0" indent="0">
              <a:buNone/>
            </a:pPr>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El Dios incomparable </a:t>
            </a:r>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busca restaurar y mantener la relación del pacto con su pueblo por medio del sufrimiento vicario de su Siervo; el Siervo será exaltado por su fidelidad al llamado de Dios</a:t>
            </a:r>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5</a:t>
            </a:fld>
            <a:endParaRPr lang="en-US" dirty="0"/>
          </a:p>
        </p:txBody>
      </p:sp>
      <p:sp>
        <p:nvSpPr>
          <p:cNvPr id="6" name="Title 1"/>
          <p:cNvSpPr>
            <a:spLocks noGrp="1"/>
          </p:cNvSpPr>
          <p:nvPr>
            <p:ph type="title"/>
          </p:nvPr>
        </p:nvSpPr>
        <p:spPr>
          <a:xfrm>
            <a:off x="4524375" y="0"/>
            <a:ext cx="3878261" cy="700086"/>
          </a:xfrm>
        </p:spPr>
        <p:txBody>
          <a:bodyPr/>
          <a:lstStyle/>
          <a:p>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Verdad Central</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1429505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50</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2"/>
            </a:pPr>
            <a:r>
              <a:rPr lang="es-PR" altLang="en-US" sz="2800" dirty="0" smtClean="0">
                <a:latin typeface="Candara" panose="020E0502030303020204" pitchFamily="34" charset="0"/>
              </a:rPr>
              <a:t>El alcance del sufrimiento de Cristo.</a:t>
            </a:r>
          </a:p>
          <a:p>
            <a:pPr marL="1009650" lvl="1" indent="-609600">
              <a:buSzPct val="85000"/>
              <a:buFont typeface="+mj-lt"/>
              <a:buAutoNum type="arabicPeriod"/>
            </a:pPr>
            <a:r>
              <a:rPr lang="es-PR" altLang="en-US" dirty="0" smtClean="0">
                <a:latin typeface="Candara" panose="020E0502030303020204" pitchFamily="34" charset="0"/>
              </a:rPr>
              <a:t>La verdad más grande de la Biblia es que Cristo murió por nuestros pecados.  Fue herido por nuestros pecados; fue herido por nuestras rebeliones.</a:t>
            </a:r>
          </a:p>
          <a:p>
            <a:pPr marL="1009650" lvl="1" indent="-609600">
              <a:buSzPct val="85000"/>
              <a:buFont typeface="+mj-lt"/>
              <a:buAutoNum type="arabicPeriod"/>
            </a:pPr>
            <a:r>
              <a:rPr lang="es-PR" altLang="en-US" dirty="0" smtClean="0">
                <a:latin typeface="Candara" panose="020E0502030303020204" pitchFamily="34" charset="0"/>
              </a:rPr>
              <a:t>Por su sufrimiento hay perdón y alivio para nosotros.  Dios cargó en Él nuestro pecado.</a:t>
            </a:r>
          </a:p>
          <a:p>
            <a:pPr marL="1009650" lvl="1" indent="-609600">
              <a:buSzPct val="85000"/>
              <a:buFont typeface="+mj-lt"/>
              <a:buAutoNum type="arabicPeriod"/>
            </a:pPr>
            <a:r>
              <a:rPr lang="es-PR" altLang="en-US" dirty="0" smtClean="0">
                <a:latin typeface="Candara" panose="020E0502030303020204" pitchFamily="34" charset="0"/>
              </a:rPr>
              <a:t>La condición esencial para recibir el beneficio de su muerte es que le recibamos como Salvador.</a:t>
            </a:r>
            <a:r>
              <a:rPr lang="es-PR" altLang="en-US" dirty="0" smtClean="0">
                <a:latin typeface="Candara" panose="020E0502030303020204" pitchFamily="34" charset="0"/>
              </a:rPr>
              <a:t> </a:t>
            </a:r>
            <a:endParaRPr lang="es-PR" altLang="en-US" dirty="0">
              <a:latin typeface="Candara" panose="020E0502030303020204" pitchFamily="34" charset="0"/>
            </a:endParaRPr>
          </a:p>
        </p:txBody>
      </p:sp>
      <p:pic>
        <p:nvPicPr>
          <p:cNvPr id="7" name="Picture 6"/>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76999" y="0"/>
            <a:ext cx="2666999" cy="1777999"/>
          </a:xfrm>
          <a:prstGeom prst="rect">
            <a:avLst/>
          </a:prstGeom>
        </p:spPr>
      </p:pic>
    </p:spTree>
    <p:extLst>
      <p:ext uri="{BB962C8B-B14F-4D97-AF65-F5344CB8AC3E}">
        <p14:creationId xmlns:p14="http://schemas.microsoft.com/office/powerpoint/2010/main" val="30627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06179">
                                            <p:txEl>
                                              <p:pRg st="3" end="3"/>
                                            </p:txEl>
                                          </p:spTgt>
                                        </p:tgtEl>
                                        <p:attrNameLst>
                                          <p:attrName>style.visibility</p:attrName>
                                        </p:attrNameLst>
                                      </p:cBhvr>
                                      <p:to>
                                        <p:strVal val="visible"/>
                                      </p:to>
                                    </p:set>
                                    <p:animEffect transition="in" filter="dissolve">
                                      <p:cBhvr>
                                        <p:cTn id="16" dur="500"/>
                                        <p:tgtEl>
                                          <p:spTgt spid="3061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51</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3"/>
            </a:pPr>
            <a:r>
              <a:rPr lang="es-PR" altLang="en-US" sz="2800" dirty="0" smtClean="0">
                <a:latin typeface="Candara" panose="020E0502030303020204" pitchFamily="34" charset="0"/>
              </a:rPr>
              <a:t>La victoria del Siervo es completa y eterna; triunfó sobre el pecado y la muerte.</a:t>
            </a:r>
            <a:endParaRPr lang="es-PR" altLang="en-US" sz="2800" dirty="0" smtClean="0">
              <a:latin typeface="Candara" panose="020E0502030303020204" pitchFamily="34" charset="0"/>
            </a:endParaRPr>
          </a:p>
          <a:p>
            <a:pPr marL="1009650" lvl="1" indent="-609600">
              <a:buSzPct val="85000"/>
              <a:buFont typeface="+mj-lt"/>
              <a:buAutoNum type="arabicPeriod"/>
            </a:pPr>
            <a:r>
              <a:rPr lang="es-PR" altLang="en-US" dirty="0" smtClean="0">
                <a:latin typeface="Candara" panose="020E0502030303020204" pitchFamily="34" charset="0"/>
              </a:rPr>
              <a:t>Verá el fruto de su sufrimiento y quedará satisfecho por su obra.</a:t>
            </a:r>
          </a:p>
          <a:p>
            <a:pPr marL="1009650" lvl="1" indent="-609600">
              <a:buSzPct val="85000"/>
              <a:buFont typeface="+mj-lt"/>
              <a:buAutoNum type="arabicPeriod"/>
            </a:pPr>
            <a:r>
              <a:rPr lang="es-PR" altLang="en-US" dirty="0" smtClean="0">
                <a:latin typeface="Candara" panose="020E0502030303020204" pitchFamily="34" charset="0"/>
              </a:rPr>
              <a:t>Y nosotros tenemos uno que vive siempre para interceder por nosotros.</a:t>
            </a:r>
            <a:endParaRPr lang="es-PR" altLang="en-US" dirty="0" smtClean="0">
              <a:latin typeface="Candara" panose="020E0502030303020204" pitchFamily="34" charset="0"/>
            </a:endParaRPr>
          </a:p>
        </p:txBody>
      </p:sp>
      <p:pic>
        <p:nvPicPr>
          <p:cNvPr id="7" name="Picture 6"/>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76999" y="0"/>
            <a:ext cx="2666999" cy="1777999"/>
          </a:xfrm>
          <a:prstGeom prst="rect">
            <a:avLst/>
          </a:prstGeom>
        </p:spPr>
      </p:pic>
    </p:spTree>
    <p:extLst>
      <p:ext uri="{BB962C8B-B14F-4D97-AF65-F5344CB8AC3E}">
        <p14:creationId xmlns:p14="http://schemas.microsoft.com/office/powerpoint/2010/main" val="294773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52</a:t>
            </a:fld>
            <a:endParaRPr lang="es-PR" altLang="en-US"/>
          </a:p>
        </p:txBody>
      </p:sp>
      <p:sp>
        <p:nvSpPr>
          <p:cNvPr id="306178" name="Rectangle 2"/>
          <p:cNvSpPr>
            <a:spLocks noGrp="1" noChangeArrowheads="1"/>
          </p:cNvSpPr>
          <p:nvPr>
            <p:ph type="title"/>
          </p:nvPr>
        </p:nvSpPr>
        <p:spPr/>
        <p:txBody>
          <a:bodyPr/>
          <a:lstStyle/>
          <a:p>
            <a:r>
              <a:rPr lang="es-PR" altLang="en-US">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4"/>
            </a:pPr>
            <a:r>
              <a:rPr lang="es-PR" altLang="en-US" sz="2800" dirty="0" smtClean="0">
                <a:latin typeface="Candara" panose="020E0502030303020204" pitchFamily="34" charset="0"/>
              </a:rPr>
              <a:t>Es necesario entender la misión del Siervo para apreciar el plan de Dios.</a:t>
            </a:r>
            <a:endParaRPr lang="es-PR" altLang="en-US" sz="2800" dirty="0" smtClean="0">
              <a:latin typeface="Candara" panose="020E0502030303020204" pitchFamily="34" charset="0"/>
            </a:endParaRPr>
          </a:p>
          <a:p>
            <a:pPr marL="1009650" lvl="1" indent="-609600">
              <a:buSzPct val="85000"/>
              <a:buFont typeface="+mj-lt"/>
              <a:buAutoNum type="arabicPeriod"/>
            </a:pPr>
            <a:r>
              <a:rPr lang="es-PR" altLang="en-US" dirty="0" smtClean="0">
                <a:latin typeface="Candara" panose="020E0502030303020204" pitchFamily="34" charset="0"/>
              </a:rPr>
              <a:t>Si el problema del pecado es de carácter universal, se necesita también una solución universal.</a:t>
            </a:r>
          </a:p>
          <a:p>
            <a:pPr marL="1009650" lvl="1" indent="-609600">
              <a:buSzPct val="85000"/>
              <a:buFont typeface="+mj-lt"/>
              <a:buAutoNum type="arabicPeriod"/>
            </a:pPr>
            <a:r>
              <a:rPr lang="es-PR" altLang="en-US" dirty="0" smtClean="0">
                <a:latin typeface="Candara" panose="020E0502030303020204" pitchFamily="34" charset="0"/>
              </a:rPr>
              <a:t>Así como no se puede tratar de solucionar un cáncer con una aspirina, se necesita algo poderoso como los es el sacrificio en la cruz de Calvario para curar el pecado.</a:t>
            </a:r>
            <a:endParaRPr lang="es-PR" altLang="en-US" dirty="0" smtClean="0">
              <a:latin typeface="Candara" panose="020E0502030303020204" pitchFamily="34" charset="0"/>
            </a:endParaRPr>
          </a:p>
        </p:txBody>
      </p:sp>
      <p:pic>
        <p:nvPicPr>
          <p:cNvPr id="7" name="Picture 6"/>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76999" y="0"/>
            <a:ext cx="2666999" cy="1777999"/>
          </a:xfrm>
          <a:prstGeom prst="rect">
            <a:avLst/>
          </a:prstGeom>
        </p:spPr>
      </p:pic>
    </p:spTree>
    <p:extLst>
      <p:ext uri="{BB962C8B-B14F-4D97-AF65-F5344CB8AC3E}">
        <p14:creationId xmlns:p14="http://schemas.microsoft.com/office/powerpoint/2010/main" val="300477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dissolve">
                                      <p:cBhvr>
                                        <p:cTn id="13" dur="5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53</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850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(Isaías 1-5).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6,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Isaías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España: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Isaías.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a:t>
            </a:r>
            <a:r>
              <a:rPr lang="es-PR" sz="1400" dirty="0" smtClean="0">
                <a:latin typeface="Candara" panose="020E0502030303020204" pitchFamily="34" charset="0"/>
                <a:cs typeface="Calibri" pitchFamily="34" charset="0"/>
              </a:rPr>
              <a:t>Hispano: </a:t>
            </a:r>
            <a:r>
              <a:rPr lang="es-PR" sz="1400" dirty="0">
                <a:latin typeface="Candara" panose="020E0502030303020204" pitchFamily="34" charset="0"/>
                <a:cs typeface="Calibri" pitchFamily="34" charset="0"/>
              </a:rPr>
              <a:t>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err="1" smtClean="0">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53</a:t>
            </a:fld>
            <a:endParaRPr lang="en-US" sz="1400">
              <a:solidFill>
                <a:srgbClr val="000000"/>
              </a:solidFill>
            </a:endParaRPr>
          </a:p>
        </p:txBody>
      </p:sp>
    </p:spTree>
    <p:extLst>
      <p:ext uri="{BB962C8B-B14F-4D97-AF65-F5344CB8AC3E}">
        <p14:creationId xmlns:p14="http://schemas.microsoft.com/office/powerpoint/2010/main" val="405496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
            <a:ext cx="9144000" cy="6140733"/>
          </a:xfrm>
          <a:prstGeom prst="rect">
            <a:avLst/>
          </a:prstGeom>
        </p:spPr>
      </p:pic>
      <p:sp>
        <p:nvSpPr>
          <p:cNvPr id="238596" name="Rectangle 4"/>
          <p:cNvSpPr>
            <a:spLocks noGrp="1" noChangeArrowheads="1"/>
          </p:cNvSpPr>
          <p:nvPr>
            <p:ph type="body" sz="half" idx="4294967295"/>
          </p:nvPr>
        </p:nvSpPr>
        <p:spPr>
          <a:xfrm>
            <a:off x="228600" y="990600"/>
            <a:ext cx="8683625" cy="5410200"/>
          </a:xfr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Incomparable Invitación”</a:t>
            </a:r>
            <a:endPar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(Isaías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54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55)</a:t>
            </a:r>
            <a:endPar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septiembre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5433" y="6472238"/>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000000"/>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000000"/>
                </a:solidFill>
                <a:effectLst>
                  <a:outerShdw blurRad="38100" dist="38100" dir="2700000" algn="tl">
                    <a:srgbClr val="000000">
                      <a:alpha val="43137"/>
                    </a:srgbClr>
                  </a:outerShdw>
                </a:effectLst>
                <a:latin typeface="Candara" pitchFamily="34" charset="0"/>
              </a:rPr>
              <a:t>Aguadilla</a:t>
            </a:r>
            <a:endParaRPr lang="es-PR" dirty="0">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0"/>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
        <p:nvSpPr>
          <p:cNvPr id="3" name="AutoShape 2" descr="http://distantshores.org/images/rg/19/19_Ps_52_01_R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0613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55</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extLst>
      <p:ext uri="{BB962C8B-B14F-4D97-AF65-F5344CB8AC3E}">
        <p14:creationId xmlns:p14="http://schemas.microsoft.com/office/powerpoint/2010/main" val="61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304800" y="1981200"/>
            <a:ext cx="8382000" cy="4876800"/>
          </a:xfrm>
          <a:noFill/>
          <a:effectLst>
            <a:outerShdw blurRad="50800" dist="38100" dir="2700000" algn="tl" rotWithShape="0">
              <a:prstClr val="black">
                <a:alpha val="40000"/>
              </a:prstClr>
            </a:outerShdw>
          </a:effectLst>
        </p:spPr>
        <p:txBody>
          <a:bodyPr>
            <a:normAutofit fontScale="92500" lnSpcReduction="20000"/>
          </a:bodyPr>
          <a:lstStyle/>
          <a:p>
            <a:r>
              <a:rPr lang="es-ES" sz="3600" dirty="0" smtClean="0">
                <a:latin typeface="Candara" panose="020E0502030303020204" pitchFamily="34" charset="0"/>
                <a:cs typeface="Calibri" pitchFamily="34" charset="0"/>
              </a:rPr>
              <a:t>El Siervo Sufriente: exaltado por Dios</a:t>
            </a:r>
            <a:endParaRPr lang="es-ES" sz="3600" dirty="0" smtClean="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52.13-15</a:t>
            </a:r>
            <a:endParaRPr lang="es-PR" sz="3200" dirty="0">
              <a:solidFill>
                <a:srgbClr val="FF0000"/>
              </a:solidFill>
              <a:latin typeface="Candara" panose="020E0502030303020204" pitchFamily="34" charset="0"/>
              <a:cs typeface="Calibri" pitchFamily="34" charset="0"/>
            </a:endParaRPr>
          </a:p>
          <a:p>
            <a:r>
              <a:rPr lang="es-ES" sz="3600" dirty="0">
                <a:latin typeface="Candara" panose="020E0502030303020204" pitchFamily="34" charset="0"/>
                <a:cs typeface="Calibri" pitchFamily="34" charset="0"/>
              </a:rPr>
              <a:t>El Siervo Sufriente: </a:t>
            </a:r>
            <a:r>
              <a:rPr lang="es-ES" sz="3600" dirty="0" smtClean="0">
                <a:latin typeface="Candara" panose="020E0502030303020204" pitchFamily="34" charset="0"/>
                <a:cs typeface="Calibri" pitchFamily="34" charset="0"/>
              </a:rPr>
              <a:t>despreciado y desechado</a:t>
            </a:r>
            <a:endParaRPr lang="es-ES"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Isaías 53.1-3</a:t>
            </a:r>
            <a:endParaRPr lang="es-PR" sz="3200" dirty="0">
              <a:solidFill>
                <a:srgbClr val="FF0000"/>
              </a:solidFill>
              <a:latin typeface="Candara" panose="020E0502030303020204" pitchFamily="34" charset="0"/>
              <a:cs typeface="Calibri" pitchFamily="34" charset="0"/>
            </a:endParaRPr>
          </a:p>
          <a:p>
            <a:r>
              <a:rPr lang="es-ES" sz="3600" dirty="0">
                <a:latin typeface="Candara" panose="020E0502030303020204" pitchFamily="34" charset="0"/>
                <a:cs typeface="Calibri" pitchFamily="34" charset="0"/>
              </a:rPr>
              <a:t>El Siervo Sufriente: </a:t>
            </a:r>
            <a:r>
              <a:rPr lang="es-ES" sz="3600" dirty="0" smtClean="0">
                <a:latin typeface="Candara" panose="020E0502030303020204" pitchFamily="34" charset="0"/>
                <a:cs typeface="Calibri" pitchFamily="34" charset="0"/>
              </a:rPr>
              <a:t>da su vida por los demás</a:t>
            </a:r>
            <a:endParaRPr lang="es-ES"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Isaías 53.4-9</a:t>
            </a:r>
          </a:p>
          <a:p>
            <a:r>
              <a:rPr lang="es-ES" sz="3600" dirty="0">
                <a:latin typeface="Candara" panose="020E0502030303020204" pitchFamily="34" charset="0"/>
                <a:cs typeface="Calibri" pitchFamily="34" charset="0"/>
              </a:rPr>
              <a:t>El Siervo Sufriente: </a:t>
            </a:r>
            <a:r>
              <a:rPr lang="es-ES" sz="3600" dirty="0" smtClean="0">
                <a:latin typeface="Candara" panose="020E0502030303020204" pitchFamily="34" charset="0"/>
                <a:cs typeface="Calibri" pitchFamily="34" charset="0"/>
              </a:rPr>
              <a:t>mensaje de juicio y perdón</a:t>
            </a:r>
            <a:endParaRPr lang="es-ES"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Isaías </a:t>
            </a:r>
            <a:r>
              <a:rPr lang="es-PR" sz="3200" dirty="0" smtClean="0">
                <a:solidFill>
                  <a:srgbClr val="FF0000"/>
                </a:solidFill>
                <a:latin typeface="Candara" panose="020E0502030303020204" pitchFamily="34" charset="0"/>
                <a:cs typeface="Calibri" pitchFamily="34" charset="0"/>
              </a:rPr>
              <a:t>53.10-12</a:t>
            </a:r>
            <a:endParaRPr lang="es-PR" sz="3200" dirty="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6</a:t>
            </a:fld>
            <a:endParaRPr lang="en-US" dirty="0">
              <a:solidFill>
                <a:srgbClr val="000000"/>
              </a:solidFill>
            </a:endParaRPr>
          </a:p>
        </p:txBody>
      </p:sp>
    </p:spTree>
    <p:extLst>
      <p:ext uri="{BB962C8B-B14F-4D97-AF65-F5344CB8AC3E}">
        <p14:creationId xmlns:p14="http://schemas.microsoft.com/office/powerpoint/2010/main" val="172711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C5114A8-73C5-4432-B3EC-1DE55922A67C}" type="slidenum">
              <a:rPr lang="es-PR" altLang="en-US">
                <a:solidFill>
                  <a:srgbClr val="000000"/>
                </a:solidFill>
              </a:rPr>
              <a:pPr/>
              <a:t>7</a:t>
            </a:fld>
            <a:endParaRPr lang="es-PR" altLang="en-US">
              <a:solidFill>
                <a:srgbClr val="000000"/>
              </a:solidFill>
            </a:endParaRPr>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3"/>
            <a:ext cx="4724400" cy="4114800"/>
          </a:xfrm>
        </p:spPr>
        <p:txBody>
          <a:bodyPr/>
          <a:lstStyle/>
          <a:p>
            <a:r>
              <a:rPr lang="es-PR" altLang="en-US" sz="2800" dirty="0" smtClean="0">
                <a:latin typeface="Candara" panose="020E0502030303020204" pitchFamily="34" charset="0"/>
              </a:rPr>
              <a:t>Estos capítulos describen la situación de los israelitas en la víspera de la salida de Babilonia para regresar a su tierra. </a:t>
            </a:r>
          </a:p>
          <a:p>
            <a:r>
              <a:rPr lang="es-PR" altLang="en-US" sz="2800" dirty="0" smtClean="0">
                <a:latin typeface="Candara" panose="020E0502030303020204" pitchFamily="34" charset="0"/>
              </a:rPr>
              <a:t>Ciro el Grande, emperador de Persia, está a punto de conquistar a Babilonia.</a:t>
            </a:r>
            <a:endParaRPr lang="es-PR" altLang="en-US" sz="2800" dirty="0">
              <a:latin typeface="Candara" panose="020E0502030303020204" pitchFamily="34" charset="0"/>
            </a:endParaRPr>
          </a:p>
        </p:txBody>
      </p:sp>
      <p:pic>
        <p:nvPicPr>
          <p:cNvPr id="6" name="Picture 5"/>
          <p:cNvPicPr>
            <a:picLocks noChangeAspect="1"/>
          </p:cNvPicPr>
          <p:nvPr/>
        </p:nvPicPr>
        <p:blipFill>
          <a:blip r:embed="rId3"/>
          <a:stretch>
            <a:fillRect/>
          </a:stretch>
        </p:blipFill>
        <p:spPr>
          <a:xfrm>
            <a:off x="4913205" y="1828800"/>
            <a:ext cx="4230794" cy="5010150"/>
          </a:xfrm>
          <a:prstGeom prst="rect">
            <a:avLst/>
          </a:prstGeom>
        </p:spPr>
      </p:pic>
    </p:spTree>
    <p:extLst>
      <p:ext uri="{BB962C8B-B14F-4D97-AF65-F5344CB8AC3E}">
        <p14:creationId xmlns:p14="http://schemas.microsoft.com/office/powerpoint/2010/main" val="389926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DAD1549-1CEB-453A-B9C0-58E82B0B43FA}" type="slidenum">
              <a:rPr lang="es-PR" altLang="en-US">
                <a:solidFill>
                  <a:srgbClr val="000000"/>
                </a:solidFill>
              </a:rPr>
              <a:pPr/>
              <a:t>8</a:t>
            </a:fld>
            <a:endParaRPr lang="es-PR" altLang="en-US">
              <a:solidFill>
                <a:srgbClr val="000000"/>
              </a:solidFill>
            </a:endParaRPr>
          </a:p>
        </p:txBody>
      </p:sp>
      <p:sp>
        <p:nvSpPr>
          <p:cNvPr id="705538"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05539" name="Rectangle 3"/>
          <p:cNvSpPr>
            <a:spLocks noGrp="1" noChangeArrowheads="1"/>
          </p:cNvSpPr>
          <p:nvPr>
            <p:ph type="body" sz="half" idx="1"/>
          </p:nvPr>
        </p:nvSpPr>
        <p:spPr>
          <a:xfrm>
            <a:off x="457200" y="2133600"/>
            <a:ext cx="4724400" cy="4114800"/>
          </a:xfrm>
        </p:spPr>
        <p:txBody>
          <a:bodyPr/>
          <a:lstStyle/>
          <a:p>
            <a:r>
              <a:rPr lang="es-PR" altLang="en-US" sz="2800" dirty="0" smtClean="0">
                <a:latin typeface="Candara" panose="020E0502030303020204" pitchFamily="34" charset="0"/>
              </a:rPr>
              <a:t>Est</a:t>
            </a:r>
            <a:r>
              <a:rPr lang="es-PR" altLang="en-US" sz="2800" dirty="0" smtClean="0">
                <a:latin typeface="Candara" panose="020E0502030303020204" pitchFamily="34" charset="0"/>
              </a:rPr>
              <a:t>a conquista está en los planes de Dios, ya que por ese medio su pueblo alcanzará la liberación.</a:t>
            </a:r>
          </a:p>
          <a:p>
            <a:r>
              <a:rPr lang="es-PR" altLang="en-US" sz="2800" dirty="0" smtClean="0">
                <a:latin typeface="Candara" panose="020E0502030303020204" pitchFamily="34" charset="0"/>
              </a:rPr>
              <a:t>Por lo tanto los </a:t>
            </a:r>
            <a:r>
              <a:rPr lang="es-PR" altLang="en-US" sz="2800" dirty="0" smtClean="0">
                <a:solidFill>
                  <a:srgbClr val="FF0000"/>
                </a:solidFill>
                <a:latin typeface="Candara" panose="020E0502030303020204" pitchFamily="34" charset="0"/>
              </a:rPr>
              <a:t>capítulos 51 al 53</a:t>
            </a:r>
            <a:r>
              <a:rPr lang="es-PR" altLang="en-US" sz="2800" dirty="0" smtClean="0">
                <a:latin typeface="Candara" panose="020E0502030303020204" pitchFamily="34" charset="0"/>
              </a:rPr>
              <a:t> se escribieron para animar a los hebreos en esta hora crítica de su historia. </a:t>
            </a:r>
            <a:endParaRPr lang="es-PR" altLang="en-US" sz="2800" dirty="0" smtClean="0">
              <a:latin typeface="Candara" panose="020E0502030303020204" pitchFamily="34" charset="0"/>
            </a:endParaRPr>
          </a:p>
        </p:txBody>
      </p:sp>
      <p:pic>
        <p:nvPicPr>
          <p:cNvPr id="6" name="Picture 5"/>
          <p:cNvPicPr>
            <a:picLocks noChangeAspect="1"/>
          </p:cNvPicPr>
          <p:nvPr/>
        </p:nvPicPr>
        <p:blipFill>
          <a:blip r:embed="rId3"/>
          <a:stretch>
            <a:fillRect/>
          </a:stretch>
        </p:blipFill>
        <p:spPr>
          <a:xfrm>
            <a:off x="5584269" y="1828800"/>
            <a:ext cx="3559731" cy="5029200"/>
          </a:xfrm>
          <a:prstGeom prst="rect">
            <a:avLst/>
          </a:prstGeom>
        </p:spPr>
      </p:pic>
    </p:spTree>
    <p:extLst>
      <p:ext uri="{BB962C8B-B14F-4D97-AF65-F5344CB8AC3E}">
        <p14:creationId xmlns:p14="http://schemas.microsoft.com/office/powerpoint/2010/main" val="1158293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DAD1549-1CEB-453A-B9C0-58E82B0B43FA}" type="slidenum">
              <a:rPr lang="es-PR" altLang="en-US">
                <a:solidFill>
                  <a:srgbClr val="000000"/>
                </a:solidFill>
              </a:rPr>
              <a:pPr/>
              <a:t>9</a:t>
            </a:fld>
            <a:endParaRPr lang="es-PR" altLang="en-US">
              <a:solidFill>
                <a:srgbClr val="000000"/>
              </a:solidFill>
            </a:endParaRPr>
          </a:p>
        </p:txBody>
      </p:sp>
      <p:sp>
        <p:nvSpPr>
          <p:cNvPr id="705538"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05539" name="Rectangle 3"/>
          <p:cNvSpPr>
            <a:spLocks noGrp="1" noChangeArrowheads="1"/>
          </p:cNvSpPr>
          <p:nvPr>
            <p:ph type="body" sz="half" idx="1"/>
          </p:nvPr>
        </p:nvSpPr>
        <p:spPr>
          <a:xfrm>
            <a:off x="609600" y="2133600"/>
            <a:ext cx="4343400" cy="4114800"/>
          </a:xfrm>
        </p:spPr>
        <p:txBody>
          <a:bodyPr/>
          <a:lstStyle/>
          <a:p>
            <a:r>
              <a:rPr lang="es-PR" altLang="en-US" sz="2800" dirty="0" smtClean="0">
                <a:latin typeface="Candara" panose="020E0502030303020204" pitchFamily="34" charset="0"/>
              </a:rPr>
              <a:t>Son capítulos de consolación.  El tiempo de la ira de Dios ha pasado.</a:t>
            </a:r>
          </a:p>
          <a:p>
            <a:r>
              <a:rPr lang="es-PR" altLang="en-US" sz="2800" dirty="0" smtClean="0">
                <a:latin typeface="Candara" panose="020E0502030303020204" pitchFamily="34" charset="0"/>
              </a:rPr>
              <a:t>Una misión nueva se les ha dado: ¡la de anunciar al mundo entero que Dios reina!</a:t>
            </a:r>
            <a:endParaRPr lang="es-PR" altLang="en-US" sz="2800" dirty="0" smtClean="0">
              <a:latin typeface="Candara" panose="020E0502030303020204" pitchFamily="34" charset="0"/>
            </a:endParaRPr>
          </a:p>
        </p:txBody>
      </p:sp>
      <p:pic>
        <p:nvPicPr>
          <p:cNvPr id="6" name="Picture 5"/>
          <p:cNvPicPr>
            <a:picLocks noChangeAspect="1"/>
          </p:cNvPicPr>
          <p:nvPr/>
        </p:nvPicPr>
        <p:blipFill>
          <a:blip r:embed="rId3"/>
          <a:stretch>
            <a:fillRect/>
          </a:stretch>
        </p:blipFill>
        <p:spPr>
          <a:xfrm>
            <a:off x="5584269" y="1828800"/>
            <a:ext cx="3559731" cy="5029200"/>
          </a:xfrm>
          <a:prstGeom prst="rect">
            <a:avLst/>
          </a:prstGeom>
        </p:spPr>
      </p:pic>
    </p:spTree>
    <p:extLst>
      <p:ext uri="{BB962C8B-B14F-4D97-AF65-F5344CB8AC3E}">
        <p14:creationId xmlns:p14="http://schemas.microsoft.com/office/powerpoint/2010/main" val="2554795298"/>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12623</TotalTime>
  <Words>3611</Words>
  <Application>Microsoft Office PowerPoint</Application>
  <PresentationFormat>On-screen Show (4:3)</PresentationFormat>
  <Paragraphs>326</Paragraphs>
  <Slides>55</Slides>
  <Notes>53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55</vt:i4>
      </vt:variant>
    </vt:vector>
  </HeadingPairs>
  <TitlesOfParts>
    <vt:vector size="63" baseType="lpstr">
      <vt:lpstr>Arial</vt:lpstr>
      <vt:lpstr>Calibri</vt:lpstr>
      <vt:lpstr>Candara</vt:lpstr>
      <vt:lpstr>Tahoma</vt:lpstr>
      <vt:lpstr>Wingdings</vt:lpstr>
      <vt:lpstr>Blends</vt:lpstr>
      <vt:lpstr>Office Theme</vt:lpstr>
      <vt:lpstr>1_Blends</vt:lpstr>
      <vt:lpstr>PowerPoint Presentation</vt:lpstr>
      <vt:lpstr>PowerPoint Presentation</vt:lpstr>
      <vt:lpstr>Contexto</vt:lpstr>
      <vt:lpstr>Versículo Clave:</vt:lpstr>
      <vt:lpstr>Verdad Central</vt:lpstr>
      <vt:lpstr>Bosquejo de Estudio</vt:lpstr>
      <vt:lpstr>Trasfondo Histórico</vt:lpstr>
      <vt:lpstr>Trasfondo Histórico</vt:lpstr>
      <vt:lpstr>Trasfondo Histórico</vt:lpstr>
      <vt:lpstr>Trasfondo Histórico</vt:lpstr>
      <vt:lpstr>El Siervo Sufriente: exaltado por Dios  Isaías 52.13-15</vt:lpstr>
      <vt:lpstr>El Siervo Sufriente: exaltado por Dios  Isaías 52.13-15</vt:lpstr>
      <vt:lpstr>El Siervo Sufriente: exaltado por Dios  Isaías 52.13-15</vt:lpstr>
      <vt:lpstr>El Siervo Sufriente: exaltado por Dios  Isaías 52.13-15</vt:lpstr>
      <vt:lpstr>El Siervo Sufriente: exaltado por Dios  Isaías 52.13-15</vt:lpstr>
      <vt:lpstr>El Siervo Sufriente: exaltado por Dios  Isaías 52.13-15</vt:lpstr>
      <vt:lpstr>El Siervo Sufriente: exaltado por Dios  Isaías 52.13-15</vt:lpstr>
      <vt:lpstr>El Siervo Sufriente: exaltado por Dios  Isaías 52.13-15</vt:lpstr>
      <vt:lpstr>El Siervo Sufriente: exaltado por Dios  Isaías 52.13-15</vt:lpstr>
      <vt:lpstr>El Siervo Sufriente: despreciado y desechado  Isaías 53.1-3</vt:lpstr>
      <vt:lpstr>El Siervo Sufriente: despreciado y desechado  Isaías 53.1-3</vt:lpstr>
      <vt:lpstr>El Siervo Sufriente: despreciado y desechado  Isaías 53.1-3</vt:lpstr>
      <vt:lpstr>El Siervo Sufriente: despreciado y desechado  Isaías 53.1-3</vt:lpstr>
      <vt:lpstr>El Siervo Sufriente: despreciado y desechado  Isaías 53.1-3</vt:lpstr>
      <vt:lpstr>El Siervo Sufriente: despreciado y desechado  Isaías 53.1-3</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da su vida por los demás  Isaías 53.4-9</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El Siervo Sufriente: mensaje de juicio y perdón  Isaías 53.10-12</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Isaías</dc:title>
  <dc:creator>Tito Ortega</dc:creator>
  <cp:lastModifiedBy>Tito</cp:lastModifiedBy>
  <cp:revision>1461</cp:revision>
  <dcterms:created xsi:type="dcterms:W3CDTF">2006-02-07T19:22:35Z</dcterms:created>
  <dcterms:modified xsi:type="dcterms:W3CDTF">2015-09-08T22:54:08Z</dcterms:modified>
</cp:coreProperties>
</file>