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29"/>
  </p:notesMasterIdLst>
  <p:handoutMasterIdLst>
    <p:handoutMasterId r:id="rId30"/>
  </p:handoutMasterIdLst>
  <p:sldIdLst>
    <p:sldId id="901" r:id="rId3"/>
    <p:sldId id="1627" r:id="rId4"/>
    <p:sldId id="530" r:id="rId5"/>
    <p:sldId id="1315" r:id="rId6"/>
    <p:sldId id="1645" r:id="rId7"/>
    <p:sldId id="1265" r:id="rId8"/>
    <p:sldId id="1309" r:id="rId9"/>
    <p:sldId id="1595" r:id="rId10"/>
    <p:sldId id="1763" r:id="rId11"/>
    <p:sldId id="1768" r:id="rId12"/>
    <p:sldId id="757" r:id="rId13"/>
    <p:sldId id="1284" r:id="rId14"/>
    <p:sldId id="1765" r:id="rId15"/>
    <p:sldId id="1322" r:id="rId16"/>
    <p:sldId id="1610" r:id="rId17"/>
    <p:sldId id="1766" r:id="rId18"/>
    <p:sldId id="1769" r:id="rId19"/>
    <p:sldId id="1742" r:id="rId20"/>
    <p:sldId id="1743" r:id="rId21"/>
    <p:sldId id="1767" r:id="rId22"/>
    <p:sldId id="1759" r:id="rId23"/>
    <p:sldId id="1770" r:id="rId24"/>
    <p:sldId id="1370" r:id="rId25"/>
    <p:sldId id="542" r:id="rId26"/>
    <p:sldId id="1371" r:id="rId27"/>
    <p:sldId id="269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285633"/>
    <a:srgbClr val="502604"/>
    <a:srgbClr val="660066"/>
    <a:srgbClr val="996633"/>
    <a:srgbClr val="104C2D"/>
    <a:srgbClr val="1D7D42"/>
    <a:srgbClr val="9900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3428" autoAdjust="0"/>
  </p:normalViewPr>
  <p:slideViewPr>
    <p:cSldViewPr>
      <p:cViewPr varScale="1">
        <p:scale>
          <a:sx n="116" d="100"/>
          <a:sy n="116" d="100"/>
        </p:scale>
        <p:origin x="14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5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8/15/2015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10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6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59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46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31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90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07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2"/>
            <a:ext cx="3037840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63" tIns="47032" rIns="94063" bIns="4703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24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173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8/15/2015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2eat2drink.files.wordpress.com/2012/12/dcs_1802-sunrise-p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10: El Dios incomparable y su pueblo escogido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32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“El gozo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de los redimidos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Isaías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34-39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11 de agosto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Líbano </a:t>
            </a:r>
            <a:r>
              <a:rPr lang="es-ES" dirty="0">
                <a:latin typeface="Candara" panose="020E0502030303020204" pitchFamily="34" charset="0"/>
              </a:rPr>
              <a:t>… Carmelo y </a:t>
            </a:r>
            <a:r>
              <a:rPr lang="es-ES" dirty="0" err="1">
                <a:latin typeface="Candara" panose="020E0502030303020204" pitchFamily="34" charset="0"/>
              </a:rPr>
              <a:t>Sarón</a:t>
            </a:r>
            <a:r>
              <a:rPr lang="es-ES" dirty="0">
                <a:latin typeface="Candara" panose="020E0502030303020204" pitchFamily="34" charset="0"/>
              </a:rPr>
              <a:t>, que se estaban haciendo estériles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33:9 </a:t>
            </a:r>
            <a:r>
              <a:rPr lang="es-ES" dirty="0">
                <a:latin typeface="Candara" panose="020E0502030303020204" pitchFamily="34" charset="0"/>
              </a:rPr>
              <a:t>y el comentario allí), volverán a ser fructíferos suelos agrícolas.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pueblo de esas áreas verá la gloria de Dios, i.e., la fructificación que produce la justicia; verán al que morará entre ellos como rey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33.17</a:t>
            </a:r>
            <a:r>
              <a:rPr lang="es-ES" dirty="0" smtClean="0">
                <a:latin typeface="Candara" panose="020E0502030303020204" pitchFamily="34" charset="0"/>
              </a:rPr>
              <a:t>).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625475" indent="-625475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800" dirty="0">
                <a:latin typeface="Candara" panose="020E0502030303020204" pitchFamily="34" charset="0"/>
              </a:rPr>
              <a:t>La incomparable gloria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(35:1-2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930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305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>
                <a:latin typeface="Candara" panose="020E0502030303020204" pitchFamily="34" charset="0"/>
              </a:rPr>
              <a:t>Los débiles recibirán ánimo y esperanza (35:3-4</a:t>
            </a:r>
            <a:r>
              <a:rPr lang="es-PR" sz="4800" dirty="0" smtClean="0">
                <a:latin typeface="Candara" panose="020E0502030303020204" pitchFamily="34" charset="0"/>
              </a:rPr>
              <a:t>)</a:t>
            </a:r>
            <a:endParaRPr lang="es-PR" sz="4800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http://hdwallpaperia.com/wp-content/uploads/2013/10/Desert-Background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690687"/>
            <a:ext cx="9144000" cy="520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“Fortaleced las manos cansadas, afirmad las rodillas endebles</a:t>
            </a:r>
            <a:r>
              <a:rPr lang="es-ES" i="1" dirty="0" smtClean="0">
                <a:latin typeface="Candara" panose="020E0502030303020204" pitchFamily="34" charset="0"/>
              </a:rPr>
              <a:t>. Decid </a:t>
            </a:r>
            <a:r>
              <a:rPr lang="es-ES" i="1" dirty="0">
                <a:latin typeface="Candara" panose="020E0502030303020204" pitchFamily="34" charset="0"/>
              </a:rPr>
              <a:t>a los de corazón apocado: Esforzaos, no temáis; he aquí que vuestro Dios viene con retribución, con pago; Dios mismo vendrá, y os salvará</a:t>
            </a:r>
            <a:r>
              <a:rPr lang="es-ES" i="1" dirty="0" smtClean="0">
                <a:latin typeface="Candara" panose="020E0502030303020204" pitchFamily="34" charset="0"/>
              </a:rPr>
              <a:t>.”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305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>
                <a:latin typeface="Candara" panose="020E0502030303020204" pitchFamily="34" charset="0"/>
              </a:rPr>
              <a:t>Los débiles recibirán ánimo y esperanza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(35:3-4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32004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Isaías </a:t>
            </a:r>
            <a:r>
              <a:rPr lang="es-ES" dirty="0">
                <a:latin typeface="Candara" panose="020E0502030303020204" pitchFamily="34" charset="0"/>
              </a:rPr>
              <a:t>habla de nuevo de la gente de su tiempo. Él animó al remanente de creyentes a que vivieran en conformidad con las estipulaciones </a:t>
            </a:r>
            <a:r>
              <a:rPr lang="es-ES" dirty="0" err="1">
                <a:latin typeface="Candara" panose="020E0502030303020204" pitchFamily="34" charset="0"/>
              </a:rPr>
              <a:t>pactales</a:t>
            </a:r>
            <a:r>
              <a:rPr lang="es-ES" dirty="0">
                <a:latin typeface="Candara" panose="020E0502030303020204" pitchFamily="34" charset="0"/>
              </a:rPr>
              <a:t> de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Debían </a:t>
            </a:r>
            <a:r>
              <a:rPr lang="es-ES" dirty="0">
                <a:latin typeface="Candara" panose="020E0502030303020204" pitchFamily="34" charset="0"/>
              </a:rPr>
              <a:t>animar a los deprimidos (los de manos cansadas), a los aterrados (los de rodillas endebles), y a los de corazón apocado porque Dios en retribución los </a:t>
            </a:r>
            <a:r>
              <a:rPr lang="es-ES" dirty="0" smtClean="0">
                <a:latin typeface="Candara" panose="020E0502030303020204" pitchFamily="34" charset="0"/>
              </a:rPr>
              <a:t>salvará.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3058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>
                <a:latin typeface="Candara" panose="020E0502030303020204" pitchFamily="34" charset="0"/>
              </a:rPr>
              <a:t>Los débiles recibirán ánimo y esperanza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(35:3-4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663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>
                <a:latin typeface="Candara" panose="020E0502030303020204" pitchFamily="34" charset="0"/>
              </a:rPr>
              <a:t>Los milagros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(35:5-7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</a:p>
        </p:txBody>
      </p:sp>
      <p:pic>
        <p:nvPicPr>
          <p:cNvPr id="3074" name="Picture 2" descr="http://everydaydreamholiday.com/wp-content/uploads/2012/12/wadi-bani-khalid_oma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724023"/>
            <a:ext cx="9144000" cy="513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0574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“Entonces los ojos de los ciegos serán abiertos, y los oídos de los sordos se abrirán. Entonces el cojo saltará como un ciervo, y cantará la lengua del mudo; porque aguas serán cavadas en el desierto, y torrentes en la soledad. El lugar seco se convertirá en estanque, y el sequedal en manaderos de aguas; en la morada de chacales, en su guarida, será lugar de cañas y juncos</a:t>
            </a:r>
            <a:r>
              <a:rPr lang="es-ES" i="1" dirty="0" smtClean="0">
                <a:latin typeface="Candara" panose="020E0502030303020204" pitchFamily="34" charset="0"/>
              </a:rPr>
              <a:t>.”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>
                <a:latin typeface="Candara" panose="020E0502030303020204" pitchFamily="34" charset="0"/>
              </a:rPr>
              <a:t>Los milagros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(35:5-7)</a:t>
            </a:r>
            <a:endParaRPr lang="es-PR" sz="48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En ese tiempo ocurrirán cambios en la gente y en la </a:t>
            </a:r>
            <a:r>
              <a:rPr lang="es-ES" dirty="0" smtClean="0">
                <a:latin typeface="Candara" panose="020E0502030303020204" pitchFamily="34" charset="0"/>
              </a:rPr>
              <a:t>tierra por </a:t>
            </a:r>
            <a:r>
              <a:rPr lang="es-ES" dirty="0">
                <a:latin typeface="Candara" panose="020E0502030303020204" pitchFamily="34" charset="0"/>
              </a:rPr>
              <a:t>causa del poder sanador de Dios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33:24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>
                <a:latin typeface="Candara" panose="020E0502030303020204" pitchFamily="34" charset="0"/>
              </a:rPr>
              <a:t>ciegos verán, los sordos oirán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32:3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42:7</a:t>
            </a:r>
            <a:r>
              <a:rPr lang="es-ES" dirty="0">
                <a:latin typeface="Candara" panose="020E0502030303020204" pitchFamily="34" charset="0"/>
              </a:rPr>
              <a:t>), el cojo saltará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33:23</a:t>
            </a:r>
            <a:r>
              <a:rPr lang="es-ES" dirty="0">
                <a:latin typeface="Candara" panose="020E0502030303020204" pitchFamily="34" charset="0"/>
              </a:rPr>
              <a:t>), y la lengua del mudo cantará.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Mesías hará todo esto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>
                <a:latin typeface="Candara" panose="020E0502030303020204" pitchFamily="34" charset="0"/>
              </a:rPr>
              <a:t>Los milagros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(35:5-7)</a:t>
            </a:r>
            <a:endParaRPr lang="es-PR" sz="48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679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tierra cambiará de estar seca a contar con un buen suministro de agua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35:1–2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41:18; 43:19–20; 44:3–4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aguas serán abundantes, propiciando que crezcan la hierba, cañas y juncos, que requieren mucha agua.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Al </a:t>
            </a:r>
            <a:r>
              <a:rPr lang="es-ES" dirty="0">
                <a:latin typeface="Candara" panose="020E0502030303020204" pitchFamily="34" charset="0"/>
              </a:rPr>
              <a:t>vivir el Señor entre su </a:t>
            </a:r>
            <a:r>
              <a:rPr lang="es-ES" dirty="0" smtClean="0">
                <a:latin typeface="Candara" panose="020E0502030303020204" pitchFamily="34" charset="0"/>
              </a:rPr>
              <a:t>pueblo, </a:t>
            </a:r>
            <a:r>
              <a:rPr lang="es-ES" dirty="0">
                <a:latin typeface="Candara" panose="020E0502030303020204" pitchFamily="34" charset="0"/>
              </a:rPr>
              <a:t>Dios dará a los suyos sanidad física y fecundidad agrícola</a:t>
            </a:r>
            <a:r>
              <a:rPr lang="es-ES" dirty="0" smtClean="0">
                <a:latin typeface="Candara" panose="020E0502030303020204" pitchFamily="34" charset="0"/>
              </a:rPr>
              <a:t>. 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>
                <a:latin typeface="Candara" panose="020E0502030303020204" pitchFamily="34" charset="0"/>
              </a:rPr>
              <a:t>Los milagros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(35:5-7)</a:t>
            </a:r>
            <a:endParaRPr lang="es-PR" sz="48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501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49" y="304800"/>
            <a:ext cx="8413751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>
                <a:latin typeface="Candara" panose="020E0502030303020204" pitchFamily="34" charset="0"/>
              </a:rPr>
              <a:t> Incomparable y </a:t>
            </a:r>
            <a:r>
              <a:rPr lang="en-US" dirty="0" err="1" smtClean="0">
                <a:latin typeface="Candara" panose="020E0502030303020204" pitchFamily="34" charset="0"/>
              </a:rPr>
              <a:t>perpetuo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gozo</a:t>
            </a:r>
            <a:r>
              <a:rPr lang="en-US" dirty="0" smtClean="0">
                <a:latin typeface="Candara" panose="020E0502030303020204" pitchFamily="34" charset="0"/>
              </a:rPr>
              <a:t> de los </a:t>
            </a:r>
            <a:r>
              <a:rPr lang="en-US" dirty="0" err="1" smtClean="0">
                <a:latin typeface="Candara" panose="020E0502030303020204" pitchFamily="34" charset="0"/>
              </a:rPr>
              <a:t>redimidos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</a:p>
        </p:txBody>
      </p:sp>
      <p:pic>
        <p:nvPicPr>
          <p:cNvPr id="6146" name="Picture 2" descr="http://vagabond3.com/wp-content/uploads/2010/12/IMG_0187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766887"/>
            <a:ext cx="9144000" cy="509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647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1336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“Y habrá allí calzada y camino, y será llamado Camino de Santidad; no pasará inmundo por él, sino que él mismo estará con ellos; el que anduviere en este camino, por torpe que sea, no se extraviará. No habrá allí león, ni fiera subirá por él, ni allí se hallará, para que caminen los redimidos</a:t>
            </a:r>
            <a:r>
              <a:rPr lang="es-ES" i="1" dirty="0" smtClean="0">
                <a:latin typeface="Candara" panose="020E0502030303020204" pitchFamily="34" charset="0"/>
              </a:rPr>
              <a:t>...”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49" y="304800"/>
            <a:ext cx="8413751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>
                <a:latin typeface="Candara" panose="020E0502030303020204" pitchFamily="34" charset="0"/>
              </a:rPr>
              <a:t> Incomparable </a:t>
            </a:r>
            <a:r>
              <a:rPr lang="en-US" dirty="0">
                <a:latin typeface="Candara" panose="020E0502030303020204" pitchFamily="34" charset="0"/>
              </a:rPr>
              <a:t>y </a:t>
            </a:r>
            <a:r>
              <a:rPr lang="en-US" dirty="0" err="1">
                <a:latin typeface="Candara" panose="020E0502030303020204" pitchFamily="34" charset="0"/>
              </a:rPr>
              <a:t>perpetuo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gozo</a:t>
            </a:r>
            <a:r>
              <a:rPr lang="en-US" dirty="0">
                <a:latin typeface="Candara" panose="020E0502030303020204" pitchFamily="34" charset="0"/>
              </a:rPr>
              <a:t> de los </a:t>
            </a:r>
            <a:r>
              <a:rPr lang="en-US" dirty="0" err="1">
                <a:latin typeface="Candara" panose="020E0502030303020204" pitchFamily="34" charset="0"/>
              </a:rPr>
              <a:t>redimidos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87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8862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0" y="211515"/>
            <a:ext cx="54102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PR" dirty="0" smtClean="0"/>
              <a:t>Unidad 9: El Dios incomparable prepara el camino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 smtClean="0"/>
              <a:t>Dios acusa a su pueblo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/>
              <a:t>Dios </a:t>
            </a:r>
            <a:r>
              <a:rPr lang="es-PR" dirty="0" smtClean="0"/>
              <a:t>llama a </a:t>
            </a:r>
            <a:r>
              <a:rPr lang="es-PR" dirty="0"/>
              <a:t>su </a:t>
            </a:r>
            <a:r>
              <a:rPr lang="es-PR" dirty="0" smtClean="0"/>
              <a:t>profeta</a:t>
            </a:r>
            <a:endParaRPr lang="es-PR" dirty="0"/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/>
              <a:t>Dios </a:t>
            </a:r>
            <a:r>
              <a:rPr lang="es-PR" dirty="0" smtClean="0"/>
              <a:t>da esperanza a </a:t>
            </a:r>
            <a:r>
              <a:rPr lang="es-PR" dirty="0"/>
              <a:t>su </a:t>
            </a:r>
            <a:r>
              <a:rPr lang="es-PR" dirty="0" smtClean="0"/>
              <a:t>pueblo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 smtClean="0"/>
              <a:t>Unidad 10: El Dios incomparable y su pueblo escogido</a:t>
            </a:r>
          </a:p>
          <a:p>
            <a:pPr marL="625475" indent="-392113">
              <a:buFont typeface="+mj-lt"/>
              <a:buAutoNum type="arabicPeriod" startAt="30"/>
              <a:tabLst>
                <a:tab pos="1082675" algn="l"/>
              </a:tabLst>
            </a:pPr>
            <a:r>
              <a:rPr lang="es-PR" dirty="0" smtClean="0"/>
              <a:t>Sufrimiento y juicio</a:t>
            </a:r>
            <a:endParaRPr lang="es-PR" dirty="0"/>
          </a:p>
          <a:p>
            <a:pPr marL="625475" indent="-392113">
              <a:buAutoNum type="arabicPeriod" startAt="30"/>
              <a:tabLst>
                <a:tab pos="1082675" algn="l"/>
              </a:tabLst>
            </a:pPr>
            <a:r>
              <a:rPr lang="en-US" dirty="0" smtClean="0"/>
              <a:t>La </a:t>
            </a:r>
            <a:r>
              <a:rPr lang="en-US" dirty="0" err="1" smtClean="0"/>
              <a:t>debilidad</a:t>
            </a:r>
            <a:r>
              <a:rPr lang="en-US" dirty="0" smtClean="0"/>
              <a:t> del hombre y el </a:t>
            </a:r>
            <a:r>
              <a:rPr lang="en-US" dirty="0" err="1" smtClean="0"/>
              <a:t>poder</a:t>
            </a:r>
            <a:r>
              <a:rPr lang="en-US" dirty="0" smtClean="0"/>
              <a:t> de Dios</a:t>
            </a:r>
            <a:endParaRPr lang="es-PR" dirty="0"/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gozo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redimidos</a:t>
            </a:r>
            <a:endParaRPr lang="es-P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25475" indent="-392113">
              <a:buAutoNum type="arabicPeriod" startAt="30"/>
              <a:tabLst>
                <a:tab pos="1082675" algn="l"/>
              </a:tabLst>
            </a:pPr>
            <a:endParaRPr lang="es-PR" dirty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11: </a:t>
            </a:r>
            <a:r>
              <a:rPr lang="es-PR" dirty="0"/>
              <a:t>El Dios </a:t>
            </a:r>
            <a:r>
              <a:rPr lang="es-PR" dirty="0" smtClean="0"/>
              <a:t>incomparable consuela a su pueblo</a:t>
            </a:r>
            <a:endParaRPr lang="es-PR" dirty="0"/>
          </a:p>
          <a:p>
            <a:pPr marL="625475" indent="-392113">
              <a:buFont typeface="+mj-lt"/>
              <a:buAutoNum type="arabicPeriod" startAt="33"/>
              <a:tabLst>
                <a:tab pos="1082675" algn="l"/>
              </a:tabLst>
            </a:pPr>
            <a:r>
              <a:rPr lang="es-PR" dirty="0" smtClean="0"/>
              <a:t>Consolación</a:t>
            </a:r>
            <a:r>
              <a:rPr lang="en-US" dirty="0" smtClean="0"/>
              <a:t> y </a:t>
            </a:r>
            <a:r>
              <a:rPr lang="es-PR" dirty="0" smtClean="0"/>
              <a:t>renovación</a:t>
            </a:r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r>
              <a:rPr lang="en-US" dirty="0" smtClean="0"/>
              <a:t>El </a:t>
            </a:r>
            <a:r>
              <a:rPr lang="es-PR" dirty="0" smtClean="0"/>
              <a:t>invencible</a:t>
            </a:r>
            <a:r>
              <a:rPr lang="en-US" dirty="0" smtClean="0"/>
              <a:t> </a:t>
            </a:r>
            <a:r>
              <a:rPr lang="es-PR" dirty="0" smtClean="0"/>
              <a:t>amor</a:t>
            </a:r>
            <a:r>
              <a:rPr lang="en-US" dirty="0" smtClean="0"/>
              <a:t> de Dios</a:t>
            </a:r>
            <a:endParaRPr lang="es-PR" dirty="0"/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r>
              <a:rPr lang="es-PR" dirty="0" smtClean="0"/>
              <a:t>Restauración y misión</a:t>
            </a:r>
            <a:endParaRPr lang="es-PR" dirty="0"/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12: Las incomparables buenas nuevas </a:t>
            </a:r>
            <a:endParaRPr lang="es-PR" dirty="0"/>
          </a:p>
          <a:p>
            <a:pPr marL="625475" indent="-392113">
              <a:buFont typeface="+mj-lt"/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Buenas nuevas de perdón</a:t>
            </a:r>
            <a:endParaRPr lang="es-PR" dirty="0"/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n-US" dirty="0" smtClean="0"/>
              <a:t>La incomparable </a:t>
            </a:r>
            <a:r>
              <a:rPr lang="es-PR" dirty="0" smtClean="0"/>
              <a:t>invitación</a:t>
            </a:r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Le religión verdadera</a:t>
            </a:r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Buenas nuevas de gran gozo</a:t>
            </a:r>
            <a:endParaRPr lang="es-PR" dirty="0"/>
          </a:p>
        </p:txBody>
      </p:sp>
      <p:sp>
        <p:nvSpPr>
          <p:cNvPr id="6" name="TextBox 5"/>
          <p:cNvSpPr txBox="1"/>
          <p:nvPr/>
        </p:nvSpPr>
        <p:spPr>
          <a:xfrm>
            <a:off x="266234" y="6248400"/>
            <a:ext cx="3415487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EL Expositor </a:t>
            </a:r>
            <a:r>
              <a:rPr lang="es-PR" sz="1600" dirty="0" smtClean="0">
                <a:solidFill>
                  <a:schemeClr val="bg1"/>
                </a:solidFill>
              </a:rPr>
              <a:t>Bíblico</a:t>
            </a:r>
            <a:r>
              <a:rPr lang="en-US" sz="1600" dirty="0" smtClean="0">
                <a:solidFill>
                  <a:schemeClr val="bg1"/>
                </a:solidFill>
              </a:rPr>
              <a:t>: La </a:t>
            </a:r>
            <a:r>
              <a:rPr lang="es-PR" sz="1600" dirty="0" smtClean="0">
                <a:solidFill>
                  <a:schemeClr val="bg1"/>
                </a:solidFill>
              </a:rPr>
              <a:t>Biblia Libro </a:t>
            </a:r>
          </a:p>
          <a:p>
            <a:pPr algn="ctr"/>
            <a:r>
              <a:rPr lang="es-PR" sz="1600" dirty="0" smtClean="0">
                <a:solidFill>
                  <a:schemeClr val="bg1"/>
                </a:solidFill>
              </a:rPr>
              <a:t>por Libro</a:t>
            </a:r>
            <a:r>
              <a:rPr lang="en-US" sz="1600" dirty="0" smtClean="0">
                <a:solidFill>
                  <a:schemeClr val="bg1"/>
                </a:solidFill>
              </a:rPr>
              <a:t>, Vol. 6.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1336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i="1" dirty="0" smtClean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...</a:t>
            </a:r>
            <a:r>
              <a:rPr lang="es-ES" i="1" dirty="0" smtClean="0">
                <a:latin typeface="Candara" panose="020E0502030303020204" pitchFamily="34" charset="0"/>
              </a:rPr>
              <a:t>Y </a:t>
            </a:r>
            <a:r>
              <a:rPr lang="es-ES" i="1" dirty="0">
                <a:latin typeface="Candara" panose="020E0502030303020204" pitchFamily="34" charset="0"/>
              </a:rPr>
              <a:t>los redimidos de Jehová volverán, y vendrán a Sion con alegría; y gozo perpetuo será sobre sus cabezas; y tendrán gozo y alegría, y huirán la tristeza y el gemido</a:t>
            </a:r>
            <a:r>
              <a:rPr lang="es-ES" i="1" dirty="0" smtClean="0">
                <a:latin typeface="Candara" panose="020E0502030303020204" pitchFamily="34" charset="0"/>
              </a:rPr>
              <a:t>.”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49" y="304800"/>
            <a:ext cx="8413751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>
                <a:latin typeface="Candara" panose="020E0502030303020204" pitchFamily="34" charset="0"/>
              </a:rPr>
              <a:t> Incomparable y </a:t>
            </a:r>
            <a:r>
              <a:rPr lang="en-US" dirty="0" err="1">
                <a:latin typeface="Candara" panose="020E0502030303020204" pitchFamily="34" charset="0"/>
              </a:rPr>
              <a:t>perpetuo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gozo</a:t>
            </a:r>
            <a:r>
              <a:rPr lang="en-US" dirty="0">
                <a:latin typeface="Candara" panose="020E0502030303020204" pitchFamily="34" charset="0"/>
              </a:rPr>
              <a:t> de los </a:t>
            </a:r>
            <a:r>
              <a:rPr lang="en-US" dirty="0" err="1">
                <a:latin typeface="Candara" panose="020E0502030303020204" pitchFamily="34" charset="0"/>
              </a:rPr>
              <a:t>redimidos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14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Los cientos de kilómetros de la ruta desértica que llevará a Jerusalén serán convertidos en un «Camino de Santidad», exclusivo para los redimidos de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regreso de Israel desde todos los puntos del mundo refleja la alegría y el gozo que acompañarán al traslado de los creyentes a la casa del Padre cuando vuelva el Señor Jesús</a:t>
            </a:r>
            <a:r>
              <a:rPr lang="es-ES" dirty="0" smtClean="0">
                <a:latin typeface="Candara" panose="020E0502030303020204" pitchFamily="34" charset="0"/>
              </a:rPr>
              <a:t>. </a:t>
            </a:r>
            <a:r>
              <a:rPr lang="en-US" dirty="0" smtClean="0">
                <a:latin typeface="Candara" panose="020E0502030303020204" pitchFamily="34" charset="0"/>
              </a:rPr>
              <a:t>(MacDonald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49" y="304800"/>
            <a:ext cx="8413751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>
                <a:latin typeface="Candara" panose="020E0502030303020204" pitchFamily="34" charset="0"/>
              </a:rPr>
              <a:t> Incomparable y </a:t>
            </a:r>
            <a:r>
              <a:rPr lang="en-US" dirty="0" err="1">
                <a:latin typeface="Candara" panose="020E0502030303020204" pitchFamily="34" charset="0"/>
              </a:rPr>
              <a:t>perpetuo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gozo</a:t>
            </a:r>
            <a:r>
              <a:rPr lang="en-US" dirty="0">
                <a:latin typeface="Candara" panose="020E0502030303020204" pitchFamily="34" charset="0"/>
              </a:rPr>
              <a:t> de los </a:t>
            </a:r>
            <a:r>
              <a:rPr lang="en-US" dirty="0" err="1">
                <a:latin typeface="Candara" panose="020E0502030303020204" pitchFamily="34" charset="0"/>
              </a:rPr>
              <a:t>redimidos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588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algunas ediciones de la Biblia, los encabezamientos de cada pasaje dicen cosas como «Bendiciones de la Iglesia» y «Maldiciones de Israel».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realidad, casi todas estas predicciones se refieren directamente a Israel, ya sean bendiciones o maldiciones, y la Iglesia entra en escena después o quizá como </a:t>
            </a:r>
            <a:r>
              <a:rPr lang="es-ES" dirty="0" smtClean="0">
                <a:latin typeface="Candara" panose="020E0502030303020204" pitchFamily="34" charset="0"/>
              </a:rPr>
              <a:t>aplicación. </a:t>
            </a:r>
            <a:r>
              <a:rPr lang="en-US" dirty="0" smtClean="0">
                <a:latin typeface="Candara" panose="020E0502030303020204" pitchFamily="34" charset="0"/>
              </a:rPr>
              <a:t>(MacDonald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30249" y="304800"/>
            <a:ext cx="8413751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>
                <a:latin typeface="Candara" panose="020E0502030303020204" pitchFamily="34" charset="0"/>
              </a:rPr>
              <a:t> Incomparable y </a:t>
            </a:r>
            <a:r>
              <a:rPr lang="en-US" dirty="0" err="1">
                <a:latin typeface="Candara" panose="020E0502030303020204" pitchFamily="34" charset="0"/>
              </a:rPr>
              <a:t>perpetuo</a:t>
            </a:r>
            <a:r>
              <a:rPr lang="en-US" dirty="0">
                <a:latin typeface="Candara" panose="020E0502030303020204" pitchFamily="34" charset="0"/>
              </a:rPr>
              <a:t> </a:t>
            </a:r>
            <a:r>
              <a:rPr lang="en-US" dirty="0" err="1">
                <a:latin typeface="Candara" panose="020E0502030303020204" pitchFamily="34" charset="0"/>
              </a:rPr>
              <a:t>gozo</a:t>
            </a:r>
            <a:r>
              <a:rPr lang="en-US" dirty="0">
                <a:latin typeface="Candara" panose="020E0502030303020204" pitchFamily="34" charset="0"/>
              </a:rPr>
              <a:t> de los </a:t>
            </a:r>
            <a:r>
              <a:rPr lang="en-US" dirty="0" err="1">
                <a:latin typeface="Candara" panose="020E0502030303020204" pitchFamily="34" charset="0"/>
              </a:rPr>
              <a:t>redimidos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110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Aplicaciones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28838"/>
            <a:ext cx="8639176" cy="442436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anose="020E0502030303020204" pitchFamily="34" charset="0"/>
              </a:rPr>
              <a:t>Hay gozo perpetuo para los redimidos.</a:t>
            </a:r>
          </a:p>
          <a:p>
            <a:pPr>
              <a:spcAft>
                <a:spcPts val="600"/>
              </a:spcAft>
            </a:pPr>
            <a:r>
              <a:rPr lang="es-PR" dirty="0" smtClean="0">
                <a:latin typeface="Candara" panose="020E0502030303020204" pitchFamily="34" charset="0"/>
              </a:rPr>
              <a:t>En la naturaleza vemos la gloria de Dios.</a:t>
            </a:r>
          </a:p>
          <a:p>
            <a:pPr>
              <a:spcAft>
                <a:spcPts val="600"/>
              </a:spcAft>
            </a:pPr>
            <a:r>
              <a:rPr lang="es-PR" dirty="0" smtClean="0">
                <a:latin typeface="Candara" panose="020E0502030303020204" pitchFamily="34" charset="0"/>
              </a:rPr>
              <a:t>Podemos fortalecer a los </a:t>
            </a:r>
            <a:r>
              <a:rPr lang="en-US" dirty="0" err="1" smtClean="0">
                <a:latin typeface="Candara" panose="020E0502030303020204" pitchFamily="34" charset="0"/>
              </a:rPr>
              <a:t>débiles</a:t>
            </a:r>
            <a:r>
              <a:rPr lang="en-US" dirty="0" smtClean="0">
                <a:latin typeface="Candara" panose="020E0502030303020204" pitchFamily="34" charset="0"/>
              </a:rPr>
              <a:t> con la </a:t>
            </a:r>
            <a:r>
              <a:rPr lang="en-US" dirty="0" err="1" smtClean="0">
                <a:latin typeface="Candara" panose="020E0502030303020204" pitchFamily="34" charset="0"/>
              </a:rPr>
              <a:t>verdad</a:t>
            </a:r>
            <a:r>
              <a:rPr lang="en-US" dirty="0" smtClean="0">
                <a:latin typeface="Candara" panose="020E0502030303020204" pitchFamily="34" charset="0"/>
              </a:rPr>
              <a:t> que Dios </a:t>
            </a:r>
            <a:r>
              <a:rPr lang="en-US" dirty="0" err="1" smtClean="0">
                <a:latin typeface="Candara" panose="020E0502030303020204" pitchFamily="34" charset="0"/>
              </a:rPr>
              <a:t>vendrá</a:t>
            </a:r>
            <a:r>
              <a:rPr lang="en-US" dirty="0" smtClean="0">
                <a:latin typeface="Candara" panose="020E0502030303020204" pitchFamily="34" charset="0"/>
              </a:rPr>
              <a:t> y </a:t>
            </a:r>
            <a:r>
              <a:rPr lang="en-US" dirty="0" err="1" smtClean="0">
                <a:latin typeface="Candara" panose="020E0502030303020204" pitchFamily="34" charset="0"/>
              </a:rPr>
              <a:t>salvará</a:t>
            </a:r>
            <a:r>
              <a:rPr lang="en-US" dirty="0" smtClean="0">
                <a:latin typeface="Candara" panose="020E0502030303020204" pitchFamily="34" charset="0"/>
              </a:rPr>
              <a:t> a </a:t>
            </a:r>
            <a:r>
              <a:rPr lang="en-US" dirty="0" err="1" smtClean="0">
                <a:latin typeface="Candara" panose="020E0502030303020204" pitchFamily="34" charset="0"/>
              </a:rPr>
              <a:t>los</a:t>
            </a:r>
            <a:r>
              <a:rPr lang="en-US" dirty="0" smtClean="0">
                <a:latin typeface="Candara" panose="020E0502030303020204" pitchFamily="34" charset="0"/>
              </a:rPr>
              <a:t> que </a:t>
            </a:r>
            <a:r>
              <a:rPr lang="en-US" dirty="0" err="1" smtClean="0">
                <a:latin typeface="Candara" panose="020E0502030303020204" pitchFamily="34" charset="0"/>
              </a:rPr>
              <a:t>creen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Él</a:t>
            </a:r>
            <a:r>
              <a:rPr lang="en-US" dirty="0" smtClean="0">
                <a:latin typeface="Candara" panose="020E0502030303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Candara" panose="020E0502030303020204" pitchFamily="34" charset="0"/>
              </a:rPr>
              <a:t>Dios </a:t>
            </a:r>
            <a:r>
              <a:rPr lang="en-US" dirty="0" err="1" smtClean="0">
                <a:latin typeface="Candara" panose="020E0502030303020204" pitchFamily="34" charset="0"/>
              </a:rPr>
              <a:t>nos</a:t>
            </a:r>
            <a:r>
              <a:rPr lang="en-US" dirty="0" smtClean="0">
                <a:latin typeface="Candara" panose="020E0502030303020204" pitchFamily="34" charset="0"/>
              </a:rPr>
              <a:t> ha </a:t>
            </a:r>
            <a:r>
              <a:rPr lang="en-US" dirty="0" err="1" smtClean="0">
                <a:latin typeface="Candara" panose="020E0502030303020204" pitchFamily="34" charset="0"/>
              </a:rPr>
              <a:t>preparado</a:t>
            </a:r>
            <a:r>
              <a:rPr lang="en-US" dirty="0" smtClean="0">
                <a:latin typeface="Candara" panose="020E0502030303020204" pitchFamily="34" charset="0"/>
              </a:rPr>
              <a:t> un “</a:t>
            </a:r>
            <a:r>
              <a:rPr lang="en-US" dirty="0" err="1" smtClean="0">
                <a:latin typeface="Candara" panose="020E0502030303020204" pitchFamily="34" charset="0"/>
              </a:rPr>
              <a:t>camino</a:t>
            </a:r>
            <a:r>
              <a:rPr lang="en-US" dirty="0" smtClean="0">
                <a:latin typeface="Candara" panose="020E0502030303020204" pitchFamily="34" charset="0"/>
              </a:rPr>
              <a:t> de </a:t>
            </a:r>
            <a:r>
              <a:rPr lang="en-US" dirty="0" err="1" smtClean="0">
                <a:latin typeface="Candara" panose="020E0502030303020204" pitchFamily="34" charset="0"/>
              </a:rPr>
              <a:t>santidad”que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nos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lleva</a:t>
            </a:r>
            <a:r>
              <a:rPr lang="en-US" dirty="0" smtClean="0">
                <a:latin typeface="Candara" panose="020E0502030303020204" pitchFamily="34" charset="0"/>
              </a:rPr>
              <a:t> a </a:t>
            </a:r>
            <a:r>
              <a:rPr lang="en-US" dirty="0" err="1" smtClean="0">
                <a:latin typeface="Candara" panose="020E0502030303020204" pitchFamily="34" charset="0"/>
              </a:rPr>
              <a:t>través</a:t>
            </a:r>
            <a:r>
              <a:rPr lang="en-US" dirty="0" smtClean="0">
                <a:latin typeface="Candara" panose="020E0502030303020204" pitchFamily="34" charset="0"/>
              </a:rPr>
              <a:t> de </a:t>
            </a:r>
            <a:r>
              <a:rPr lang="en-US" dirty="0" err="1" smtClean="0">
                <a:latin typeface="Candara" panose="020E0502030303020204" pitchFamily="34" charset="0"/>
              </a:rPr>
              <a:t>todo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peligro</a:t>
            </a:r>
            <a:r>
              <a:rPr lang="en-US" dirty="0" smtClean="0">
                <a:latin typeface="Candara" panose="020E0502030303020204" pitchFamily="34" charset="0"/>
              </a:rPr>
              <a:t> hasta </a:t>
            </a:r>
            <a:r>
              <a:rPr lang="en-US" dirty="0" err="1" smtClean="0">
                <a:latin typeface="Candara" panose="020E0502030303020204" pitchFamily="34" charset="0"/>
              </a:rPr>
              <a:t>llegar</a:t>
            </a:r>
            <a:r>
              <a:rPr lang="en-US" dirty="0" smtClean="0">
                <a:latin typeface="Candara" panose="020E0502030303020204" pitchFamily="34" charset="0"/>
              </a:rPr>
              <a:t> a </a:t>
            </a:r>
            <a:r>
              <a:rPr lang="en-US" dirty="0" err="1" smtClean="0">
                <a:latin typeface="Candara" panose="020E0502030303020204" pitchFamily="34" charset="0"/>
              </a:rPr>
              <a:t>su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presencia</a:t>
            </a:r>
            <a:r>
              <a:rPr lang="en-US" dirty="0" smtClean="0">
                <a:latin typeface="Candara" panose="020E0502030303020204" pitchFamily="34" charset="0"/>
              </a:rPr>
              <a:t> para que </a:t>
            </a:r>
            <a:r>
              <a:rPr lang="en-US" dirty="0" err="1" smtClean="0">
                <a:latin typeface="Candara" panose="020E0502030303020204" pitchFamily="34" charset="0"/>
              </a:rPr>
              <a:t>podamos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disfrutar</a:t>
            </a:r>
            <a:r>
              <a:rPr lang="en-US" dirty="0" smtClean="0">
                <a:latin typeface="Candara" panose="020E0502030303020204" pitchFamily="34" charset="0"/>
              </a:rPr>
              <a:t>  de </a:t>
            </a:r>
            <a:r>
              <a:rPr lang="en-US" dirty="0" err="1" smtClean="0">
                <a:latin typeface="Candara" panose="020E0502030303020204" pitchFamily="34" charset="0"/>
              </a:rPr>
              <a:t>gozo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perpetuo</a:t>
            </a:r>
            <a:r>
              <a:rPr lang="en-US" dirty="0" smtClean="0">
                <a:latin typeface="Candara" panose="020E0502030303020204" pitchFamily="34" charset="0"/>
              </a:rPr>
              <a:t>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93913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>
                <a:latin typeface="Candara" panose="020E0502030303020204" pitchFamily="34" charset="0"/>
              </a:rPr>
              <a:t>Lloyd, Roberto. Estudios </a:t>
            </a:r>
            <a:r>
              <a:rPr lang="es-ES" sz="1800" dirty="0" err="1">
                <a:latin typeface="Candara" panose="020E0502030303020204" pitchFamily="34" charset="0"/>
              </a:rPr>
              <a:t>Bı́blicos</a:t>
            </a:r>
            <a:r>
              <a:rPr lang="es-ES" sz="1800" dirty="0">
                <a:latin typeface="Candara" panose="020E0502030303020204" pitchFamily="34" charset="0"/>
              </a:rPr>
              <a:t> ELA: </a:t>
            </a:r>
            <a:r>
              <a:rPr lang="es-ES" sz="1800" dirty="0" err="1">
                <a:latin typeface="Candara" panose="020E0502030303020204" pitchFamily="34" charset="0"/>
              </a:rPr>
              <a:t>íTu</a:t>
            </a:r>
            <a:r>
              <a:rPr lang="es-ES" sz="1800" dirty="0">
                <a:latin typeface="Candara" panose="020E0502030303020204" pitchFamily="34" charset="0"/>
              </a:rPr>
              <a:t> Dios reina! (</a:t>
            </a:r>
            <a:r>
              <a:rPr lang="es-ES" sz="1800" dirty="0" err="1">
                <a:latin typeface="Candara" panose="020E0502030303020204" pitchFamily="34" charset="0"/>
              </a:rPr>
              <a:t>Isaı́as</a:t>
            </a:r>
            <a:r>
              <a:rPr lang="es-ES" sz="1800" dirty="0">
                <a:latin typeface="Candara" panose="020E0502030303020204" pitchFamily="34" charset="0"/>
              </a:rPr>
              <a:t> y Miqueas). Puebla, Pue., </a:t>
            </a:r>
            <a:r>
              <a:rPr lang="es-ES" sz="1800" dirty="0" err="1">
                <a:latin typeface="Candara" panose="020E0502030303020204" pitchFamily="34" charset="0"/>
              </a:rPr>
              <a:t>México</a:t>
            </a:r>
            <a:r>
              <a:rPr lang="es-ES" sz="1800" dirty="0">
                <a:latin typeface="Candara" panose="020E0502030303020204" pitchFamily="34" charset="0"/>
              </a:rPr>
              <a:t>: Ediciones Las </a:t>
            </a:r>
            <a:r>
              <a:rPr lang="es-ES" sz="1800" dirty="0" err="1">
                <a:latin typeface="Candara" panose="020E0502030303020204" pitchFamily="34" charset="0"/>
              </a:rPr>
              <a:t>Américas</a:t>
            </a:r>
            <a:r>
              <a:rPr lang="es-ES" sz="1800" dirty="0">
                <a:latin typeface="Candara" panose="020E0502030303020204" pitchFamily="34" charset="0"/>
              </a:rPr>
              <a:t>, A. C., 1995. </a:t>
            </a:r>
            <a:r>
              <a:rPr lang="es-ES" sz="1800" dirty="0" err="1">
                <a:latin typeface="Candara" panose="020E0502030303020204" pitchFamily="34" charset="0"/>
              </a:rPr>
              <a:t>Print</a:t>
            </a:r>
            <a:r>
              <a:rPr lang="es-ES" sz="1800" dirty="0">
                <a:latin typeface="Candara" panose="020E0502030303020204" pitchFamily="34" charset="0"/>
              </a:rPr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 smtClean="0">
                <a:latin typeface="Candara" panose="020E0502030303020204" pitchFamily="34" charset="0"/>
              </a:rPr>
              <a:t>MacDonald</a:t>
            </a:r>
            <a:r>
              <a:rPr lang="en-US" sz="1800" dirty="0">
                <a:latin typeface="Candara" panose="020E0502030303020204" pitchFamily="34" charset="0"/>
              </a:rPr>
              <a:t>, William. </a:t>
            </a:r>
            <a:r>
              <a:rPr lang="en-US" sz="1800" dirty="0" err="1">
                <a:latin typeface="Candara" panose="020E0502030303020204" pitchFamily="34" charset="0"/>
              </a:rPr>
              <a:t>Comentario</a:t>
            </a:r>
            <a:r>
              <a:rPr lang="en-US" sz="1800" dirty="0">
                <a:latin typeface="Candara" panose="020E0502030303020204" pitchFamily="34" charset="0"/>
              </a:rPr>
              <a:t> </a:t>
            </a:r>
            <a:r>
              <a:rPr lang="en-US" sz="1800" dirty="0" err="1" smtClean="0">
                <a:latin typeface="Candara" panose="020E0502030303020204" pitchFamily="34" charset="0"/>
              </a:rPr>
              <a:t>Bíblico</a:t>
            </a:r>
            <a:r>
              <a:rPr lang="en-US" sz="1800" dirty="0" smtClean="0">
                <a:latin typeface="Candara" panose="020E0502030303020204" pitchFamily="34" charset="0"/>
              </a:rPr>
              <a:t> </a:t>
            </a:r>
            <a:r>
              <a:rPr lang="en-US" sz="1800" dirty="0">
                <a:latin typeface="Candara" panose="020E0502030303020204" pitchFamily="34" charset="0"/>
              </a:rPr>
              <a:t>de William MacDonald: </a:t>
            </a:r>
            <a:r>
              <a:rPr lang="en-US" sz="1800" dirty="0" err="1">
                <a:latin typeface="Candara" panose="020E0502030303020204" pitchFamily="34" charset="0"/>
              </a:rPr>
              <a:t>Antiguo</a:t>
            </a:r>
            <a:r>
              <a:rPr lang="en-US" sz="1800" dirty="0">
                <a:latin typeface="Candara" panose="020E0502030303020204" pitchFamily="34" charset="0"/>
              </a:rPr>
              <a:t> </a:t>
            </a:r>
            <a:r>
              <a:rPr lang="en-US" sz="1800" dirty="0" err="1">
                <a:latin typeface="Candara" panose="020E0502030303020204" pitchFamily="34" charset="0"/>
              </a:rPr>
              <a:t>Testamento</a:t>
            </a:r>
            <a:r>
              <a:rPr lang="en-US" sz="1800" dirty="0">
                <a:latin typeface="Candara" panose="020E0502030303020204" pitchFamily="34" charset="0"/>
              </a:rPr>
              <a:t> y Nuevo </a:t>
            </a:r>
            <a:r>
              <a:rPr lang="en-US" sz="1800" dirty="0" err="1">
                <a:latin typeface="Candara" panose="020E0502030303020204" pitchFamily="34" charset="0"/>
              </a:rPr>
              <a:t>Testamento</a:t>
            </a:r>
            <a:r>
              <a:rPr lang="en-US" sz="1800" dirty="0">
                <a:latin typeface="Candara" panose="020E0502030303020204" pitchFamily="34" charset="0"/>
              </a:rPr>
              <a:t>. </a:t>
            </a:r>
            <a:r>
              <a:rPr lang="en-US" sz="1800" dirty="0" err="1">
                <a:latin typeface="Candara" panose="020E0502030303020204" pitchFamily="34" charset="0"/>
              </a:rPr>
              <a:t>Viladecavalls</a:t>
            </a:r>
            <a:r>
              <a:rPr lang="en-US" sz="1800" dirty="0">
                <a:latin typeface="Candara" panose="020E0502030303020204" pitchFamily="34" charset="0"/>
              </a:rPr>
              <a:t> (Barcelona), </a:t>
            </a:r>
            <a:r>
              <a:rPr lang="en-US" sz="1800" dirty="0" err="1" smtClean="0">
                <a:latin typeface="Candara" panose="020E0502030303020204" pitchFamily="34" charset="0"/>
              </a:rPr>
              <a:t>España</a:t>
            </a:r>
            <a:r>
              <a:rPr lang="en-US" sz="1800" dirty="0">
                <a:latin typeface="Candara" panose="020E0502030303020204" pitchFamily="34" charset="0"/>
              </a:rPr>
              <a:t>: Editorial CLIE, 2004</a:t>
            </a:r>
            <a:r>
              <a:rPr lang="en-US" sz="1800" dirty="0" smtClean="0">
                <a:latin typeface="Candara" panose="020E0502030303020204" pitchFamily="34" charset="0"/>
              </a:rPr>
              <a:t>. Print.</a:t>
            </a:r>
            <a:endParaRPr lang="en-US" sz="1800" dirty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800" dirty="0" err="1" smtClean="0">
                <a:latin typeface="Candara" panose="020E0502030303020204" pitchFamily="34" charset="0"/>
              </a:rPr>
              <a:t>Stanton</a:t>
            </a:r>
            <a:r>
              <a:rPr lang="es-PR" sz="1800" dirty="0" smtClean="0">
                <a:latin typeface="Candara" panose="020E0502030303020204" pitchFamily="34" charset="0"/>
              </a:rPr>
              <a:t>, Ted O., et al, eds. </a:t>
            </a:r>
            <a:r>
              <a:rPr lang="es-PR" sz="1800" i="1" dirty="0" smtClean="0">
                <a:latin typeface="Candara" panose="020E0502030303020204" pitchFamily="34" charset="0"/>
              </a:rPr>
              <a:t>El Expositor Bíblico: La Biblia, Libro por Libro</a:t>
            </a:r>
            <a:r>
              <a:rPr lang="es-PR" sz="1800" dirty="0" smtClean="0">
                <a:latin typeface="Candara" panose="020E0502030303020204" pitchFamily="34" charset="0"/>
              </a:rPr>
              <a:t>, Maestros de jóvenes y Adultos, Volumen 6. 4ta Ed. El Paso, Texas: Casa Bautista de Publicaciones, 2000, c1996. 234-240.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 smtClean="0">
                <a:latin typeface="Candara" panose="020E0502030303020204" pitchFamily="34" charset="0"/>
              </a:rPr>
              <a:t>Wiersbe</a:t>
            </a:r>
            <a:r>
              <a:rPr lang="es-ES" sz="1800" dirty="0">
                <a:latin typeface="Candara" panose="020E0502030303020204" pitchFamily="34" charset="0"/>
              </a:rPr>
              <a:t>, Warren W. Bosquejos expositivos de la Biblia: Antiguo y Nuevo Testamento. </a:t>
            </a:r>
            <a:r>
              <a:rPr lang="es-ES" sz="1800" dirty="0" err="1">
                <a:latin typeface="Candara" panose="020E0502030303020204" pitchFamily="34" charset="0"/>
              </a:rPr>
              <a:t>electronic</a:t>
            </a:r>
            <a:r>
              <a:rPr lang="es-ES" sz="1800" dirty="0">
                <a:latin typeface="Candara" panose="020E0502030303020204" pitchFamily="34" charset="0"/>
              </a:rPr>
              <a:t> ed. Nashville: Editorial Caribe, 1995. </a:t>
            </a:r>
            <a:r>
              <a:rPr lang="es-ES" sz="1800" dirty="0" err="1">
                <a:latin typeface="Candara" panose="020E0502030303020204" pitchFamily="34" charset="0"/>
              </a:rPr>
              <a:t>Print</a:t>
            </a:r>
            <a:r>
              <a:rPr lang="es-ES" sz="1800" dirty="0" smtClean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996"/>
            <a:ext cx="9144000" cy="6871996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25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>
                <a:latin typeface="Candara" panose="020E0502030303020204" pitchFamily="34" charset="0"/>
              </a:rPr>
              <a:t>Próximo </a:t>
            </a:r>
            <a:r>
              <a:rPr lang="es-PR" dirty="0" smtClean="0">
                <a:latin typeface="Candara" panose="020E0502030303020204" pitchFamily="34" charset="0"/>
              </a:rPr>
              <a:t>Estudio (Libro 6)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11: El Dios incomparable consuela a su pueblo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Estudio 33: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“Consolación y renovación”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Isa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ía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 40-41)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18 de agosto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0" y="228600"/>
            <a:ext cx="7543800" cy="6317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3581400" cy="35814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anose="020E0502030303020204" pitchFamily="34" charset="0"/>
              </a:rPr>
              <a:t>Isaías</a:t>
            </a:r>
          </a:p>
          <a:p>
            <a:pPr lvl="1" eaLnBrk="1" hangingPunct="1"/>
            <a:r>
              <a:rPr lang="es-PR" dirty="0" smtClean="0">
                <a:latin typeface="Candara" panose="020E0502030303020204" pitchFamily="34" charset="0"/>
              </a:rPr>
              <a:t>34 a 39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Texto básico:</a:t>
            </a: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Isaías 35:1-10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https://upload.wikimedia.org/wikipedia/commons/4/43/120.The_Prophet_Isaiah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1"/>
            <a:ext cx="5486400" cy="685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Texto clave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2133600"/>
            <a:ext cx="5257800" cy="2362200"/>
          </a:xfrm>
        </p:spPr>
        <p:txBody>
          <a:bodyPr/>
          <a:lstStyle/>
          <a:p>
            <a:pPr marL="233363" indent="-233363"/>
            <a:r>
              <a:rPr lang="es-ES" sz="2800" i="1" dirty="0">
                <a:latin typeface="Candara" panose="020E0502030303020204" pitchFamily="34" charset="0"/>
              </a:rPr>
              <a:t>“Fortaleced las manos cansadas, afirmad las rodillas endebles</a:t>
            </a:r>
            <a:r>
              <a:rPr lang="es-ES" sz="2800" i="1" dirty="0" smtClean="0">
                <a:latin typeface="Candara" panose="020E0502030303020204" pitchFamily="34" charset="0"/>
              </a:rPr>
              <a:t>. Decid </a:t>
            </a:r>
            <a:r>
              <a:rPr lang="es-ES" sz="2800" i="1" dirty="0">
                <a:latin typeface="Candara" panose="020E0502030303020204" pitchFamily="34" charset="0"/>
              </a:rPr>
              <a:t>a los de corazón apocado: Esforzaos, no temáis; he aquí que vuestro Dios viene con retribución, con pago; Dios mismo vendrá, y os salvará.” </a:t>
            </a: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(Isaías 35.3–4, RVR60)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828800"/>
            <a:ext cx="3886200" cy="50292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4114800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El Dios incomparable trae bendición y </a:t>
            </a:r>
            <a:r>
              <a:rPr lang="es-PR" dirty="0" err="1" smtClean="0">
                <a:latin typeface="Candara" panose="020E0502030303020204" pitchFamily="34" charset="0"/>
              </a:rPr>
              <a:t>salvaci</a:t>
            </a:r>
            <a:r>
              <a:rPr lang="en-US" dirty="0" err="1" smtClean="0">
                <a:latin typeface="Candara" panose="020E0502030303020204" pitchFamily="34" charset="0"/>
              </a:rPr>
              <a:t>ón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tanto</a:t>
            </a:r>
            <a:r>
              <a:rPr lang="en-US" dirty="0" smtClean="0">
                <a:latin typeface="Candara" panose="020E0502030303020204" pitchFamily="34" charset="0"/>
              </a:rPr>
              <a:t> a la </a:t>
            </a:r>
            <a:r>
              <a:rPr lang="en-US" dirty="0" err="1" smtClean="0">
                <a:latin typeface="Candara" panose="020E0502030303020204" pitchFamily="34" charset="0"/>
              </a:rPr>
              <a:t>naturaleza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como</a:t>
            </a:r>
            <a:r>
              <a:rPr lang="en-US" dirty="0" smtClean="0">
                <a:latin typeface="Candara" panose="020E0502030303020204" pitchFamily="34" charset="0"/>
              </a:rPr>
              <a:t> al pueblo que </a:t>
            </a:r>
            <a:r>
              <a:rPr lang="en-US" dirty="0" err="1" smtClean="0">
                <a:latin typeface="Candara" panose="020E0502030303020204" pitchFamily="34" charset="0"/>
              </a:rPr>
              <a:t>han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sido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estériles</a:t>
            </a:r>
            <a:r>
              <a:rPr lang="en-US" dirty="0" smtClean="0">
                <a:latin typeface="Candara" panose="020E0502030303020204" pitchFamily="34" charset="0"/>
              </a:rPr>
              <a:t> y </a:t>
            </a:r>
            <a:r>
              <a:rPr lang="en-US" dirty="0" err="1" smtClean="0">
                <a:latin typeface="Candara" panose="020E0502030303020204" pitchFamily="34" charset="0"/>
              </a:rPr>
              <a:t>están</a:t>
            </a:r>
            <a:r>
              <a:rPr lang="en-US" dirty="0" smtClean="0">
                <a:latin typeface="Candara" panose="020E0502030303020204" pitchFamily="34" charset="0"/>
              </a:rPr>
              <a:t> tristes. </a:t>
            </a:r>
          </a:p>
          <a:p>
            <a:r>
              <a:rPr lang="en-US" dirty="0" smtClean="0">
                <a:latin typeface="Candara" panose="020E0502030303020204" pitchFamily="34" charset="0"/>
              </a:rPr>
              <a:t>Los que </a:t>
            </a:r>
            <a:r>
              <a:rPr lang="en-US" dirty="0" err="1" smtClean="0">
                <a:latin typeface="Candara" panose="020E0502030303020204" pitchFamily="34" charset="0"/>
              </a:rPr>
              <a:t>esperan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en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Él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vivirán</a:t>
            </a:r>
            <a:r>
              <a:rPr lang="en-US" dirty="0" smtClean="0">
                <a:latin typeface="Candara" panose="020E0502030303020204" pitchFamily="34" charset="0"/>
              </a:rPr>
              <a:t> la </a:t>
            </a:r>
            <a:r>
              <a:rPr lang="en-US" dirty="0" err="1" smtClean="0">
                <a:latin typeface="Candara" panose="020E0502030303020204" pitchFamily="34" charset="0"/>
              </a:rPr>
              <a:t>alegría</a:t>
            </a:r>
            <a:r>
              <a:rPr lang="en-US" dirty="0" smtClean="0">
                <a:latin typeface="Candara" panose="020E0502030303020204" pitchFamily="34" charset="0"/>
              </a:rPr>
              <a:t> de la </a:t>
            </a:r>
            <a:r>
              <a:rPr lang="en-US" dirty="0" err="1" smtClean="0">
                <a:latin typeface="Candara" panose="020E0502030303020204" pitchFamily="34" charset="0"/>
              </a:rPr>
              <a:t>redención</a:t>
            </a:r>
            <a:r>
              <a:rPr lang="en-US" dirty="0" smtClean="0">
                <a:latin typeface="Candara" panose="020E0502030303020204" pitchFamily="34" charset="0"/>
              </a:rPr>
              <a:t> y del </a:t>
            </a:r>
            <a:r>
              <a:rPr lang="en-US" dirty="0" err="1" smtClean="0">
                <a:latin typeface="Candara" panose="020E0502030303020204" pitchFamily="34" charset="0"/>
              </a:rPr>
              <a:t>gozo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perpetuo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Verdad Central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02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anose="020E0502030303020204" pitchFamily="34" charset="0"/>
              </a:rPr>
              <a:t>Bosquejo de Estudio</a:t>
            </a:r>
            <a:endParaRPr lang="es-PR" dirty="0">
              <a:latin typeface="Candara" panose="020E0502030303020204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7848600" cy="4267200"/>
          </a:xfrm>
        </p:spPr>
        <p:txBody>
          <a:bodyPr>
            <a:noAutofit/>
          </a:bodyPr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La incomparable gloria de Dios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(35:1-2)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Los débiles recibirán ánimo y esperanza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(35:3-4)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>
                <a:latin typeface="Candara" panose="020E0502030303020204" pitchFamily="34" charset="0"/>
              </a:rPr>
              <a:t>Los milagros de Dios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(35:5-7)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>
                <a:latin typeface="Candara" panose="020E0502030303020204" pitchFamily="34" charset="0"/>
              </a:rPr>
              <a:t>El incomparable y </a:t>
            </a:r>
            <a:r>
              <a:rPr lang="en-US" sz="3600" dirty="0" err="1" smtClean="0">
                <a:latin typeface="Candara" panose="020E0502030303020204" pitchFamily="34" charset="0"/>
              </a:rPr>
              <a:t>perpetuo</a:t>
            </a:r>
            <a:r>
              <a:rPr lang="en-US" sz="3600" dirty="0" smtClean="0">
                <a:latin typeface="Candara" panose="020E0502030303020204" pitchFamily="34" charset="0"/>
              </a:rPr>
              <a:t> </a:t>
            </a:r>
            <a:r>
              <a:rPr lang="en-US" sz="3600" dirty="0" err="1" smtClean="0">
                <a:latin typeface="Candara" panose="020E0502030303020204" pitchFamily="34" charset="0"/>
              </a:rPr>
              <a:t>gozo</a:t>
            </a:r>
            <a:r>
              <a:rPr lang="en-US" sz="3600" dirty="0" smtClean="0">
                <a:latin typeface="Candara" panose="020E0502030303020204" pitchFamily="34" charset="0"/>
              </a:rPr>
              <a:t> de </a:t>
            </a:r>
            <a:r>
              <a:rPr lang="en-US" sz="3600" dirty="0" err="1" smtClean="0">
                <a:latin typeface="Candara" panose="020E0502030303020204" pitchFamily="34" charset="0"/>
              </a:rPr>
              <a:t>los</a:t>
            </a:r>
            <a:r>
              <a:rPr lang="en-US" sz="3600" dirty="0" smtClean="0">
                <a:latin typeface="Candara" panose="020E0502030303020204" pitchFamily="34" charset="0"/>
              </a:rPr>
              <a:t> </a:t>
            </a:r>
            <a:r>
              <a:rPr lang="en-US" sz="3600" dirty="0" err="1" smtClean="0">
                <a:latin typeface="Candara" panose="020E0502030303020204" pitchFamily="34" charset="0"/>
              </a:rPr>
              <a:t>redimidos</a:t>
            </a:r>
            <a:r>
              <a:rPr lang="en-US" sz="3600" dirty="0" smtClean="0">
                <a:latin typeface="Candara" panose="020E0502030303020204" pitchFamily="34" charset="0"/>
              </a:rPr>
              <a:t>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(35:8-10)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625475" indent="-625475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800" dirty="0">
                <a:latin typeface="Candara" panose="020E0502030303020204" pitchFamily="34" charset="0"/>
              </a:rPr>
              <a:t>La incomparable gloria de Dios (35:1-2</a:t>
            </a:r>
            <a:r>
              <a:rPr lang="es-PR" sz="4800" dirty="0" smtClean="0">
                <a:latin typeface="Candara" panose="020E0502030303020204" pitchFamily="34" charset="0"/>
              </a:rPr>
              <a:t>)</a:t>
            </a:r>
            <a:endParaRPr lang="es-PR" sz="4800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http://i.huffpost.com/gen/2421834/images/o-FLOWER-DESERT-facebook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692274"/>
            <a:ext cx="9144000" cy="516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153400" cy="3200400"/>
          </a:xfrm>
        </p:spPr>
        <p:txBody>
          <a:bodyPr/>
          <a:lstStyle/>
          <a:p>
            <a:pPr marL="0" indent="0">
              <a:buNone/>
            </a:pPr>
            <a:r>
              <a:rPr lang="es-ES" i="1" dirty="0">
                <a:latin typeface="Candara" panose="020E0502030303020204" pitchFamily="34" charset="0"/>
              </a:rPr>
              <a:t>“Se alegrarán el desierto y la soledad; el yermo se gozará y florecerá como la rosa</a:t>
            </a:r>
            <a:r>
              <a:rPr lang="es-ES" i="1" dirty="0" smtClean="0">
                <a:latin typeface="Candara" panose="020E0502030303020204" pitchFamily="34" charset="0"/>
              </a:rPr>
              <a:t>. Florecerá </a:t>
            </a:r>
            <a:r>
              <a:rPr lang="es-ES" i="1" dirty="0">
                <a:latin typeface="Candara" panose="020E0502030303020204" pitchFamily="34" charset="0"/>
              </a:rPr>
              <a:t>profusamente, y también se alegrará y cantará con júbilo; la gloria del Líbano le será dada, la hermosura del Carmelo y de </a:t>
            </a:r>
            <a:r>
              <a:rPr lang="es-ES" i="1" dirty="0" err="1">
                <a:latin typeface="Candara" panose="020E0502030303020204" pitchFamily="34" charset="0"/>
              </a:rPr>
              <a:t>Sarón</a:t>
            </a:r>
            <a:r>
              <a:rPr lang="es-ES" i="1" dirty="0">
                <a:latin typeface="Candara" panose="020E0502030303020204" pitchFamily="34" charset="0"/>
              </a:rPr>
              <a:t>. Ellos verán la gloria de Jehová, la hermosura del Dios nuestro</a:t>
            </a:r>
            <a:r>
              <a:rPr lang="es-ES" i="1" dirty="0" smtClean="0">
                <a:latin typeface="Candara" panose="020E0502030303020204" pitchFamily="34" charset="0"/>
              </a:rPr>
              <a:t>.”</a:t>
            </a:r>
            <a:endParaRPr lang="es-ES" i="1" dirty="0">
              <a:latin typeface="Candara" panose="020E050203030302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625475" indent="-625475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800" dirty="0">
                <a:latin typeface="Candara" panose="020E0502030303020204" pitchFamily="34" charset="0"/>
              </a:rPr>
              <a:t>La incomparable gloria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(35:1-2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En el milenio, la tierra seca se convertirá en suelo agrícola fértil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32:15</a:t>
            </a:r>
            <a:r>
              <a:rPr lang="es-ES" dirty="0">
                <a:latin typeface="Candara" panose="020E0502030303020204" pitchFamily="34" charset="0"/>
              </a:rPr>
              <a:t>). Las regiones áridas de la nación se volverán feraces (expresado de manera figurada como estando alegre) y florecerán.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evidente que Dios realizará cambios climáticos que producirán más lluvia en esas áreas.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err="1" smtClean="0">
                <a:latin typeface="Candara" panose="020E0502030303020204" pitchFamily="34" charset="0"/>
              </a:rPr>
              <a:t>Walvoord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625475" indent="-625475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4800" dirty="0">
                <a:latin typeface="Candara" panose="020E0502030303020204" pitchFamily="34" charset="0"/>
              </a:rPr>
              <a:t>La incomparable gloria de Dios </a:t>
            </a:r>
            <a:r>
              <a:rPr lang="es-PR" sz="4800" dirty="0">
                <a:solidFill>
                  <a:srgbClr val="FF0000"/>
                </a:solidFill>
                <a:latin typeface="Candara" panose="020E0502030303020204" pitchFamily="34" charset="0"/>
              </a:rPr>
              <a:t>(35:1-2</a:t>
            </a:r>
            <a:r>
              <a:rPr lang="es-PR" sz="4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)</a:t>
            </a:r>
            <a:endParaRPr lang="es-PR" sz="48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218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90837</TotalTime>
  <Words>1467</Words>
  <Application>Microsoft Office PowerPoint</Application>
  <PresentationFormat>On-screen Show (4:3)</PresentationFormat>
  <Paragraphs>171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PowerPoint Presentation</vt:lpstr>
      <vt:lpstr>Contexto</vt:lpstr>
      <vt:lpstr>Texto clave</vt:lpstr>
      <vt:lpstr>Verdad Central</vt:lpstr>
      <vt:lpstr>Bosquejo de Estudio</vt:lpstr>
      <vt:lpstr>La incomparable gloria de Dios (35:1-2)</vt:lpstr>
      <vt:lpstr>La incomparable gloria de Dios (35:1-2)</vt:lpstr>
      <vt:lpstr>La incomparable gloria de Dios (35:1-2)</vt:lpstr>
      <vt:lpstr>La incomparable gloria de Dios (35:1-2)</vt:lpstr>
      <vt:lpstr>Los débiles recibirán ánimo y esperanza (35:3-4)</vt:lpstr>
      <vt:lpstr>Los débiles recibirán ánimo y esperanza (35:3-4)</vt:lpstr>
      <vt:lpstr>Los débiles recibirán ánimo y esperanza (35:3-4)</vt:lpstr>
      <vt:lpstr>Los milagros de Dios (35:5-7)</vt:lpstr>
      <vt:lpstr>Los milagros de Dios (35:5-7)</vt:lpstr>
      <vt:lpstr>Los milagros de Dios (35:5-7)</vt:lpstr>
      <vt:lpstr>Los milagros de Dios (35:5-7)</vt:lpstr>
      <vt:lpstr> Incomparable y perpetuo gozo de los redimidos (35:8-10)</vt:lpstr>
      <vt:lpstr> Incomparable y perpetuo gozo de los redimidos (35:8-10)</vt:lpstr>
      <vt:lpstr> Incomparable y perpetuo gozo de los redimidos (35:8-10)</vt:lpstr>
      <vt:lpstr> Incomparable y perpetuo gozo de los redimidos (35:8-10)</vt:lpstr>
      <vt:lpstr> Incomparable y perpetuo gozo de los redimidos (35:8-10)</vt:lpstr>
      <vt:lpstr>Aplicaciones</vt:lpstr>
      <vt:lpstr>Bibliografía</vt:lpstr>
      <vt:lpstr>Próximo Estudio (Libro 6)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</dc:title>
  <dc:creator>JRIVERA</dc:creator>
  <cp:lastModifiedBy>Tito</cp:lastModifiedBy>
  <cp:revision>3371</cp:revision>
  <cp:lastPrinted>2015-03-10T23:05:30Z</cp:lastPrinted>
  <dcterms:created xsi:type="dcterms:W3CDTF">2007-01-24T21:53:34Z</dcterms:created>
  <dcterms:modified xsi:type="dcterms:W3CDTF">2015-08-15T17:32:32Z</dcterms:modified>
</cp:coreProperties>
</file>