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89" r:id="rId2"/>
  </p:sldMasterIdLst>
  <p:notesMasterIdLst>
    <p:notesMasterId r:id="rId50"/>
  </p:notesMasterIdLst>
  <p:handoutMasterIdLst>
    <p:handoutMasterId r:id="rId51"/>
  </p:handoutMasterIdLst>
  <p:sldIdLst>
    <p:sldId id="901" r:id="rId3"/>
    <p:sldId id="1627" r:id="rId4"/>
    <p:sldId id="530" r:id="rId5"/>
    <p:sldId id="1315" r:id="rId6"/>
    <p:sldId id="1645" r:id="rId7"/>
    <p:sldId id="1265" r:id="rId8"/>
    <p:sldId id="1755" r:id="rId9"/>
    <p:sldId id="1756" r:id="rId10"/>
    <p:sldId id="1309" r:id="rId11"/>
    <p:sldId id="1595" r:id="rId12"/>
    <p:sldId id="1751" r:id="rId13"/>
    <p:sldId id="1733" r:id="rId14"/>
    <p:sldId id="1757" r:id="rId15"/>
    <p:sldId id="757" r:id="rId16"/>
    <p:sldId id="1284" r:id="rId17"/>
    <p:sldId id="1752" r:id="rId18"/>
    <p:sldId id="1750" r:id="rId19"/>
    <p:sldId id="1322" r:id="rId20"/>
    <p:sldId id="1610" r:id="rId21"/>
    <p:sldId id="1753" r:id="rId22"/>
    <p:sldId id="1724" r:id="rId23"/>
    <p:sldId id="1758" r:id="rId24"/>
    <p:sldId id="1742" r:id="rId25"/>
    <p:sldId id="1743" r:id="rId26"/>
    <p:sldId id="1754" r:id="rId27"/>
    <p:sldId id="1744" r:id="rId28"/>
    <p:sldId id="1759" r:id="rId29"/>
    <p:sldId id="1760" r:id="rId30"/>
    <p:sldId id="1761" r:id="rId31"/>
    <p:sldId id="1762" r:id="rId32"/>
    <p:sldId id="1763" r:id="rId33"/>
    <p:sldId id="1764" r:id="rId34"/>
    <p:sldId id="1765" r:id="rId35"/>
    <p:sldId id="1766" r:id="rId36"/>
    <p:sldId id="1768" r:id="rId37"/>
    <p:sldId id="1767" r:id="rId38"/>
    <p:sldId id="1769" r:id="rId39"/>
    <p:sldId id="1770" r:id="rId40"/>
    <p:sldId id="1771" r:id="rId41"/>
    <p:sldId id="1772" r:id="rId42"/>
    <p:sldId id="1773" r:id="rId43"/>
    <p:sldId id="1774" r:id="rId44"/>
    <p:sldId id="1370" r:id="rId45"/>
    <p:sldId id="1775" r:id="rId46"/>
    <p:sldId id="542" r:id="rId47"/>
    <p:sldId id="1371" r:id="rId48"/>
    <p:sldId id="269" r:id="rId49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AMES RIVERA" initials="JR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A50021"/>
    <a:srgbClr val="285633"/>
    <a:srgbClr val="502604"/>
    <a:srgbClr val="660066"/>
    <a:srgbClr val="996633"/>
    <a:srgbClr val="104C2D"/>
    <a:srgbClr val="1D7D42"/>
    <a:srgbClr val="990099"/>
    <a:srgbClr val="33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51" autoAdjust="0"/>
    <p:restoredTop sz="93476" autoAdjust="0"/>
  </p:normalViewPr>
  <p:slideViewPr>
    <p:cSldViewPr>
      <p:cViewPr varScale="1">
        <p:scale>
          <a:sx n="113" d="100"/>
          <a:sy n="113" d="100"/>
        </p:scale>
        <p:origin x="147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7781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notesMaster" Target="notesMasters/notesMaster1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commentAuthors" Target="commentAuthor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4067" tIns="47034" rIns="94067" bIns="4703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9" y="0"/>
            <a:ext cx="3037840" cy="464820"/>
          </a:xfrm>
          <a:prstGeom prst="rect">
            <a:avLst/>
          </a:prstGeom>
        </p:spPr>
        <p:txBody>
          <a:bodyPr vert="horz" lIns="94067" tIns="47034" rIns="94067" bIns="47034" rtlCol="0"/>
          <a:lstStyle>
            <a:lvl1pPr algn="r">
              <a:defRPr sz="1200"/>
            </a:lvl1pPr>
          </a:lstStyle>
          <a:p>
            <a:fld id="{852B88E5-B5CA-42A6-8C8D-771217504241}" type="datetimeFigureOut">
              <a:rPr lang="en-US" smtClean="0"/>
              <a:pPr/>
              <a:t>7/27/2015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6"/>
            <a:ext cx="3037840" cy="464820"/>
          </a:xfrm>
          <a:prstGeom prst="rect">
            <a:avLst/>
          </a:prstGeom>
        </p:spPr>
        <p:txBody>
          <a:bodyPr vert="horz" lIns="94067" tIns="47034" rIns="94067" bIns="4703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9" y="8829966"/>
            <a:ext cx="3037840" cy="464820"/>
          </a:xfrm>
          <a:prstGeom prst="rect">
            <a:avLst/>
          </a:prstGeom>
        </p:spPr>
        <p:txBody>
          <a:bodyPr vert="horz" lIns="94067" tIns="47034" rIns="94067" bIns="47034" rtlCol="0" anchor="b"/>
          <a:lstStyle>
            <a:lvl1pPr algn="r">
              <a:defRPr sz="1200"/>
            </a:lvl1pPr>
          </a:lstStyle>
          <a:p>
            <a:fld id="{FD945C08-F24C-4AF2-AD69-0EE14E38D76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73766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9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8500"/>
            <a:ext cx="4645025" cy="34845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1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6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9" y="8829966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4067" tIns="47034" rIns="94067" bIns="47034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3975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690036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78677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0865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3487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367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87387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785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57594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54464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61853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5188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BC9417E-63BB-449D-BC72-FFE2165E801D}" type="slidenum">
              <a:rPr lang="en-US" smtClean="0">
                <a:solidFill>
                  <a:srgbClr val="000000"/>
                </a:solidFill>
              </a:rPr>
              <a:pPr/>
              <a:t>3</a:t>
            </a:fld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38762092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16902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122" name="Rectangle 7"/>
          <p:cNvSpPr txBox="1">
            <a:spLocks noGrp="1" noChangeArrowheads="1"/>
          </p:cNvSpPr>
          <p:nvPr/>
        </p:nvSpPr>
        <p:spPr bwMode="auto">
          <a:xfrm>
            <a:off x="3970939" y="8829822"/>
            <a:ext cx="3037840" cy="464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063" tIns="47032" rIns="94063" bIns="47032" anchor="b"/>
          <a:lstStyle/>
          <a:p>
            <a:pPr algn="r"/>
            <a:fld id="{A81C3BFB-BBE1-4283-851A-447CDD52158C}" type="slidenum">
              <a:rPr lang="en-US" sz="1200">
                <a:solidFill>
                  <a:srgbClr val="000000"/>
                </a:solidFill>
                <a:latin typeface="Arial" charset="0"/>
              </a:rPr>
              <a:pPr algn="r"/>
              <a:t>45</a:t>
            </a:fld>
            <a:endParaRPr lang="en-US" sz="1200" dirty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261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1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PR" dirty="0" smtClean="0"/>
          </a:p>
        </p:txBody>
      </p:sp>
    </p:spTree>
    <p:extLst>
      <p:ext uri="{BB962C8B-B14F-4D97-AF65-F5344CB8AC3E}">
        <p14:creationId xmlns:p14="http://schemas.microsoft.com/office/powerpoint/2010/main" val="6423993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921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921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A654D7-4969-4874-B696-F79E6491E7A0}" type="slidenum">
              <a:rPr lang="en-US" smtClean="0"/>
              <a:pPr/>
              <a:t>46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4519413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47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8500"/>
            <a:ext cx="4645025" cy="3484563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8304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76332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407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528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38252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22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5803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1AE53EB-D1E5-4283-970F-AB0C5B9D6071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0700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s-P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PR"/>
          </a:p>
        </p:txBody>
      </p:sp>
      <p:sp>
        <p:nvSpPr>
          <p:cNvPr id="5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1321620-7B8A-449A-98FB-69EC33E1586B}" type="datetime1">
              <a:rPr lang="en-US"/>
              <a:pPr/>
              <a:t>7/27/2015</a:t>
            </a:fld>
            <a:endParaRPr lang="en-US"/>
          </a:p>
        </p:txBody>
      </p:sp>
      <p:sp>
        <p:nvSpPr>
          <p:cNvPr id="6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426BC6-9C44-4822-8B07-F963A8030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  <p:sldLayoutId id="2147483688" r:id="rId13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9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smedia.org/resources/illustrations/sweet-publishing/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st-takla.org/Gallery/Bible/Illustrations/Bible-Slides/OT/Hosea.html" TargetMode="Externa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69522" cy="6868886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42151" y="6248400"/>
            <a:ext cx="1905000" cy="457200"/>
          </a:xfrm>
        </p:spPr>
        <p:txBody>
          <a:bodyPr/>
          <a:lstStyle/>
          <a:p>
            <a:fld id="{6168C845-AC6A-4CB1-AD25-7DB23307EAA9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0" y="6211669"/>
            <a:ext cx="3048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dirty="0">
                <a:solidFill>
                  <a:schemeClr val="tx2"/>
                </a:solidFill>
                <a:latin typeface="Arial" charset="0"/>
              </a:rPr>
              <a:t>Iglesia Bíblica Bautista de </a:t>
            </a:r>
            <a:r>
              <a:rPr lang="es-PR" dirty="0" smtClean="0">
                <a:solidFill>
                  <a:schemeClr val="tx2"/>
                </a:solidFill>
                <a:latin typeface="Arial" charset="0"/>
              </a:rPr>
              <a:t>Aguadilla</a:t>
            </a:r>
            <a:endParaRPr lang="es-PR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791200" y="6211669"/>
            <a:ext cx="33528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s-PR" i="1" dirty="0">
                <a:solidFill>
                  <a:schemeClr val="tx2"/>
                </a:solidFill>
                <a:latin typeface="Arial" charset="0"/>
              </a:rPr>
              <a:t>La Biblia Libro por Libro, CBP</a:t>
            </a:r>
            <a:r>
              <a:rPr lang="en-US" i="1" baseline="30000" dirty="0">
                <a:solidFill>
                  <a:schemeClr val="tx2"/>
                </a:solidFill>
                <a:latin typeface="Arial" charset="0"/>
              </a:rPr>
              <a:t>®</a:t>
            </a:r>
            <a:endParaRPr lang="en-US" dirty="0">
              <a:solidFill>
                <a:schemeClr val="tx2"/>
              </a:solidFill>
              <a:latin typeface="Arial" charset="0"/>
            </a:endParaRPr>
          </a:p>
        </p:txBody>
      </p:sp>
      <p:pic>
        <p:nvPicPr>
          <p:cNvPr id="17" name="Picture 7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057400" y="6515100"/>
            <a:ext cx="6858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rgbClr val="4F81BD">
              <a:alpha val="42000"/>
            </a:srgbClr>
          </a:solidFill>
          <a:ln w="9525">
            <a:noFill/>
            <a:miter lim="800000"/>
            <a:headEnd/>
            <a:tailEnd/>
          </a:ln>
        </p:spPr>
      </p:pic>
      <p:sp>
        <p:nvSpPr>
          <p:cNvPr id="12" name="Rectangle 4"/>
          <p:cNvSpPr txBox="1">
            <a:spLocks noChangeArrowheads="1"/>
          </p:cNvSpPr>
          <p:nvPr/>
        </p:nvSpPr>
        <p:spPr>
          <a:xfrm>
            <a:off x="342900" y="990600"/>
            <a:ext cx="8458200" cy="45720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>
            <a:noFill/>
          </a:ln>
          <a:effectLst>
            <a:softEdge rad="12700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Unidad 9: El Dios incomparable prepara el camino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Estudio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28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:</a:t>
            </a:r>
          </a:p>
          <a:p>
            <a:pPr lvl="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“Dios llama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a su profeta</a:t>
            </a:r>
            <a:r>
              <a:rPr kumimoji="0" lang="en-US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”    </a:t>
            </a:r>
            <a:r>
              <a:rPr kumimoji="0" lang="es-PR" sz="44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         </a:t>
            </a:r>
            <a:r>
              <a:rPr kumimoji="0" lang="es-PR" sz="44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             (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Isaías</a:t>
            </a:r>
            <a:r>
              <a:rPr kumimoji="0" lang="es-PR" sz="3600" b="0" i="0" u="none" strike="noStrike" kern="1200" cap="none" spc="0" normalizeH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5-8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  <a:cs typeface="+mn-cs"/>
              </a:rPr>
              <a:t>14 de julio</a:t>
            </a:r>
            <a:r>
              <a:rPr kumimoji="0" lang="es-PR" sz="3600" b="0" i="0" u="none" strike="noStrike" kern="1200" cap="none" spc="0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andara" pitchFamily="34" charset="0"/>
                <a:ea typeface="+mn-ea"/>
                <a:cs typeface="+mn-cs"/>
              </a:rPr>
              <a:t> de 2015</a:t>
            </a:r>
            <a:endParaRPr kumimoji="0" lang="es-PR" sz="3600" b="0" i="0" u="none" strike="noStrike" kern="1200" cap="none" spc="0" normalizeH="0" baseline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andara" pitchFamily="34" charset="0"/>
              <a:ea typeface="+mn-ea"/>
              <a:cs typeface="+mn-cs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10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1534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 el año que murió el rey </a:t>
            </a:r>
            <a:r>
              <a:rPr lang="es-ES" dirty="0" err="1"/>
              <a:t>Uzías</a:t>
            </a:r>
            <a:r>
              <a:rPr lang="es-ES" dirty="0"/>
              <a:t> vi yo al Señor sentado sobre un trono alto y sublime, y sus faldas llenaban el templo</a:t>
            </a:r>
            <a:r>
              <a:rPr lang="es-ES" dirty="0" smtClean="0"/>
              <a:t>. Por </a:t>
            </a:r>
            <a:r>
              <a:rPr lang="es-ES" dirty="0"/>
              <a:t>encima de él había serafines; cada uno tenía seis alas; con dos cubrían sus rostros, con dos cubrían sus pies, y con dos volaban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8077200" cy="1462087"/>
          </a:xfrm>
        </p:spPr>
        <p:txBody>
          <a:bodyPr/>
          <a:lstStyle/>
          <a:p>
            <a:pPr marL="401638" indent="-401638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4800" dirty="0"/>
              <a:t>Dios se </a:t>
            </a:r>
            <a:r>
              <a:rPr lang="es-PR" sz="4800" dirty="0"/>
              <a:t>revela a su profeta (6:1-4</a:t>
            </a:r>
            <a:r>
              <a:rPr lang="es-PR" sz="4800" dirty="0" smtClean="0"/>
              <a:t>)</a:t>
            </a:r>
            <a:endParaRPr lang="es-PR" sz="4800" dirty="0"/>
          </a:p>
        </p:txBody>
      </p:sp>
    </p:spTree>
    <p:extLst>
      <p:ext uri="{BB962C8B-B14F-4D97-AF65-F5344CB8AC3E}">
        <p14:creationId xmlns:p14="http://schemas.microsoft.com/office/powerpoint/2010/main" val="12310919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11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1534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el uno al otro daba voces, diciendo: Santo, santo, santo, Jehová de los ejércitos; toda la tierra está llena de su gloria</a:t>
            </a:r>
            <a:r>
              <a:rPr lang="es-ES" dirty="0" smtClean="0"/>
              <a:t>. Y </a:t>
            </a:r>
            <a:r>
              <a:rPr lang="es-ES" dirty="0"/>
              <a:t>los quiciales de las puertas se estremecieron con la voz del que clamaba, y la casa se llenó de humo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8077200" cy="1462087"/>
          </a:xfrm>
        </p:spPr>
        <p:txBody>
          <a:bodyPr/>
          <a:lstStyle/>
          <a:p>
            <a:pPr marL="401638" indent="-401638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4800" dirty="0"/>
              <a:t>Dios se </a:t>
            </a:r>
            <a:r>
              <a:rPr lang="es-PR" sz="4800" dirty="0"/>
              <a:t>revela a su profeta (6:1-4</a:t>
            </a:r>
            <a:r>
              <a:rPr lang="es-PR" sz="4800" dirty="0" smtClean="0"/>
              <a:t>)</a:t>
            </a:r>
            <a:endParaRPr lang="es-PR" sz="4800" dirty="0"/>
          </a:p>
        </p:txBody>
      </p:sp>
    </p:spTree>
    <p:extLst>
      <p:ext uri="{BB962C8B-B14F-4D97-AF65-F5344CB8AC3E}">
        <p14:creationId xmlns:p14="http://schemas.microsoft.com/office/powerpoint/2010/main" val="235007298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>
                <a:solidFill>
                  <a:schemeClr val="tx2"/>
                </a:solidFill>
              </a:rPr>
              <a:t>6:1 </a:t>
            </a:r>
            <a:r>
              <a:rPr lang="es-ES" dirty="0"/>
              <a:t>En el año que murió el rey </a:t>
            </a:r>
            <a:r>
              <a:rPr lang="es-ES" dirty="0" err="1"/>
              <a:t>Uzías</a:t>
            </a:r>
            <a:r>
              <a:rPr lang="es-ES" dirty="0"/>
              <a:t>, Isaías tuvo una visión del Rey de reyes. </a:t>
            </a:r>
            <a:endParaRPr lang="es-ES" dirty="0" smtClean="0"/>
          </a:p>
          <a:p>
            <a:pPr lvl="1"/>
            <a:r>
              <a:rPr lang="es-ES" dirty="0" smtClean="0"/>
              <a:t>Por </a:t>
            </a:r>
            <a:r>
              <a:rPr lang="es-ES" dirty="0">
                <a:solidFill>
                  <a:schemeClr val="tx2"/>
                </a:solidFill>
              </a:rPr>
              <a:t>Juan 12:39</a:t>
            </a:r>
            <a:r>
              <a:rPr lang="es-ES" dirty="0"/>
              <a:t>, entendemos que el Rey que él vio no era otro que el Señor Jesucristo. E. C. </a:t>
            </a:r>
            <a:r>
              <a:rPr lang="es-ES" dirty="0" err="1"/>
              <a:t>Jennings</a:t>
            </a:r>
            <a:r>
              <a:rPr lang="es-ES" dirty="0"/>
              <a:t> comenta:</a:t>
            </a:r>
          </a:p>
          <a:p>
            <a:pPr lvl="1"/>
            <a:r>
              <a:rPr lang="es-ES" dirty="0"/>
              <a:t>«Él, como Juan de </a:t>
            </a:r>
            <a:r>
              <a:rPr lang="es-ES" dirty="0" err="1"/>
              <a:t>Patmos</a:t>
            </a:r>
            <a:r>
              <a:rPr lang="es-ES" dirty="0"/>
              <a:t>, está: “en el Espíritu”, y ve a </a:t>
            </a:r>
            <a:r>
              <a:rPr lang="es-ES" dirty="0" err="1"/>
              <a:t>Adón</a:t>
            </a:r>
            <a:r>
              <a:rPr lang="es-ES" dirty="0"/>
              <a:t> (el nombre de Dios como el Señor supremo de todo; y aquí, como en </a:t>
            </a:r>
            <a:r>
              <a:rPr lang="es-ES" dirty="0">
                <a:solidFill>
                  <a:schemeClr val="tx2"/>
                </a:solidFill>
              </a:rPr>
              <a:t>Romanos 9:5</a:t>
            </a:r>
            <a:r>
              <a:rPr lang="es-ES" dirty="0"/>
              <a:t>, “Cristo, el cual es Dios sobre todas las </a:t>
            </a:r>
            <a:r>
              <a:rPr lang="es-ES" dirty="0" smtClean="0"/>
              <a:t>cosas). </a:t>
            </a:r>
            <a:r>
              <a:rPr lang="en-US" dirty="0" smtClean="0"/>
              <a:t>(MacDonald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8077200" cy="1462087"/>
          </a:xfrm>
        </p:spPr>
        <p:txBody>
          <a:bodyPr/>
          <a:lstStyle/>
          <a:p>
            <a:pPr marL="401638" indent="-401638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4800" dirty="0"/>
              <a:t>Dios se </a:t>
            </a:r>
            <a:r>
              <a:rPr lang="es-PR" sz="4800" dirty="0"/>
              <a:t>revela a su profeta (6:1-4</a:t>
            </a:r>
            <a:r>
              <a:rPr lang="es-PR" sz="4800" dirty="0" smtClean="0"/>
              <a:t>)</a:t>
            </a:r>
            <a:endParaRPr lang="es-PR" sz="4800" dirty="0"/>
          </a:p>
        </p:txBody>
      </p:sp>
    </p:spTree>
    <p:extLst>
      <p:ext uri="{BB962C8B-B14F-4D97-AF65-F5344CB8AC3E}">
        <p14:creationId xmlns:p14="http://schemas.microsoft.com/office/powerpoint/2010/main" val="10014558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017713"/>
            <a:ext cx="8650288" cy="4114800"/>
          </a:xfrm>
        </p:spPr>
        <p:txBody>
          <a:bodyPr/>
          <a:lstStyle/>
          <a:p>
            <a:r>
              <a:rPr lang="es-ES" dirty="0" smtClean="0">
                <a:solidFill>
                  <a:schemeClr val="tx2"/>
                </a:solidFill>
              </a:rPr>
              <a:t>6:2–5</a:t>
            </a:r>
            <a:r>
              <a:rPr lang="es-ES" dirty="0" smtClean="0"/>
              <a:t> </a:t>
            </a:r>
            <a:r>
              <a:rPr lang="es-ES" dirty="0"/>
              <a:t>Sirviéndole había seres celestiales llamados serafines, con «cuatro alas para reverenciar y dos para servir». </a:t>
            </a:r>
            <a:endParaRPr lang="es-ES" dirty="0" smtClean="0"/>
          </a:p>
          <a:p>
            <a:pPr lvl="1"/>
            <a:r>
              <a:rPr lang="es-ES" dirty="0" smtClean="0"/>
              <a:t>Éstos </a:t>
            </a:r>
            <a:r>
              <a:rPr lang="es-ES" dirty="0"/>
              <a:t>celebran la santidad de Dios y requieren que los siervos de Dios sean limpiados antes de servirle</a:t>
            </a:r>
            <a:r>
              <a:rPr lang="es-ES" dirty="0" smtClean="0"/>
              <a:t>. </a:t>
            </a:r>
            <a:r>
              <a:rPr lang="en-US" dirty="0" smtClean="0"/>
              <a:t>(MacDonald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8077200" cy="1462087"/>
          </a:xfrm>
        </p:spPr>
        <p:txBody>
          <a:bodyPr/>
          <a:lstStyle/>
          <a:p>
            <a:pPr marL="401638" indent="-401638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4800" dirty="0"/>
              <a:t>Dios se </a:t>
            </a:r>
            <a:r>
              <a:rPr lang="es-PR" sz="4800" dirty="0"/>
              <a:t>revela a su profeta (6:1-4</a:t>
            </a:r>
            <a:r>
              <a:rPr lang="es-PR" sz="4800" dirty="0" smtClean="0"/>
              <a:t>)</a:t>
            </a:r>
            <a:endParaRPr lang="es-PR" sz="4800" dirty="0"/>
          </a:p>
        </p:txBody>
      </p:sp>
    </p:spTree>
    <p:extLst>
      <p:ext uri="{BB962C8B-B14F-4D97-AF65-F5344CB8AC3E}">
        <p14:creationId xmlns:p14="http://schemas.microsoft.com/office/powerpoint/2010/main" val="26321699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28676" name="AutoShape 4" descr="https://sites.google.com/site/arxonmixail/Lot20Sodom20pillar20salt.jpg"/>
          <p:cNvSpPr>
            <a:spLocks noChangeAspect="1" noChangeArrowheads="1"/>
          </p:cNvSpPr>
          <p:nvPr/>
        </p:nvSpPr>
        <p:spPr bwMode="auto">
          <a:xfrm>
            <a:off x="63500" y="-136525"/>
            <a:ext cx="7620000" cy="98012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82296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es-PR" sz="4800" dirty="0"/>
              <a:t>Dios limpia el pecado del profeta arrepentido (6:5-7</a:t>
            </a:r>
            <a:r>
              <a:rPr lang="es-PR" sz="4800" dirty="0" smtClean="0"/>
              <a:t>)</a:t>
            </a:r>
            <a:endParaRPr lang="es-PR" sz="4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889" y="2393797"/>
            <a:ext cx="5733711" cy="4027932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3058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“Entonces dije: ¡Ay de mí! que soy muerto; porque siendo hombre inmundo de labios, y habitando en medio de pueblo que tiene labios inmundos, han visto mis ojos al Rey, Jehová de los ejércitos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82296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es-PR" sz="4800" dirty="0"/>
              <a:t>Dios limpia el pecado del profeta arrepentido (6:5-7</a:t>
            </a:r>
            <a:r>
              <a:rPr lang="es-PR" sz="4800" dirty="0" smtClean="0"/>
              <a:t>)</a:t>
            </a:r>
            <a:endParaRPr lang="es-PR" sz="48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362200"/>
            <a:ext cx="8305800" cy="32004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voló hacia mí uno de los serafines, teniendo en su mano un carbón encendido, tomado del altar con unas tenazas; y tocando con él sobre mi boca, dijo: He aquí que esto tocó tus labios, y es quitada tu culpa, y limpio tu pecado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82296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es-PR" sz="4800" dirty="0"/>
              <a:t>Dios limpia el pecado del profeta arrepentido (6:5-7</a:t>
            </a:r>
            <a:r>
              <a:rPr lang="es-PR" sz="4800" dirty="0" smtClean="0"/>
              <a:t>)</a:t>
            </a:r>
            <a:endParaRPr lang="es-PR" sz="4800" dirty="0"/>
          </a:p>
        </p:txBody>
      </p:sp>
    </p:spTree>
    <p:extLst>
      <p:ext uri="{BB962C8B-B14F-4D97-AF65-F5344CB8AC3E}">
        <p14:creationId xmlns:p14="http://schemas.microsoft.com/office/powerpoint/2010/main" val="89195584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305800" cy="3200400"/>
          </a:xfrm>
        </p:spPr>
        <p:txBody>
          <a:bodyPr/>
          <a:lstStyle/>
          <a:p>
            <a:r>
              <a:rPr lang="es-ES" dirty="0"/>
              <a:t>La visión produjo profunda convicción de pecado en el profeta, llevándole al punto de confesión.</a:t>
            </a:r>
          </a:p>
          <a:p>
            <a:r>
              <a:rPr lang="es-ES" dirty="0">
                <a:solidFill>
                  <a:schemeClr val="tx2"/>
                </a:solidFill>
              </a:rPr>
              <a:t>6:6–8 </a:t>
            </a:r>
            <a:r>
              <a:rPr lang="es-ES" dirty="0"/>
              <a:t>La limpieza siguió inmediatamente después, y fue entonces cuando Isaías oyó la llamada del Señor. </a:t>
            </a:r>
            <a:endParaRPr lang="es-ES" dirty="0" smtClean="0"/>
          </a:p>
          <a:p>
            <a:r>
              <a:rPr lang="es-ES" dirty="0" smtClean="0"/>
              <a:t>Con </a:t>
            </a:r>
            <a:r>
              <a:rPr lang="es-ES" dirty="0"/>
              <a:t>prontitud se consagró al Señor y se le entregó su cometido</a:t>
            </a:r>
            <a:r>
              <a:rPr lang="es-ES" dirty="0" smtClean="0"/>
              <a:t>. </a:t>
            </a:r>
            <a:r>
              <a:rPr lang="en-US" dirty="0" smtClean="0"/>
              <a:t>(MacDonald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228600"/>
            <a:ext cx="8229600" cy="1462087"/>
          </a:xfrm>
        </p:spPr>
        <p:txBody>
          <a:bodyPr/>
          <a:lstStyle/>
          <a:p>
            <a:pPr marL="742950" indent="-742950">
              <a:spcBef>
                <a:spcPts val="60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es-PR" sz="4800" dirty="0"/>
              <a:t>Dios limpia el pecado del profeta arrepentido (6:5-7</a:t>
            </a:r>
            <a:r>
              <a:rPr lang="es-PR" sz="4800" dirty="0" smtClean="0"/>
              <a:t>)</a:t>
            </a:r>
            <a:endParaRPr lang="es-PR" sz="4800" dirty="0"/>
          </a:p>
        </p:txBody>
      </p:sp>
    </p:spTree>
    <p:extLst>
      <p:ext uri="{BB962C8B-B14F-4D97-AF65-F5344CB8AC3E}">
        <p14:creationId xmlns:p14="http://schemas.microsoft.com/office/powerpoint/2010/main" val="8918670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18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7467600" cy="1462087"/>
          </a:xfrm>
        </p:spPr>
        <p:txBody>
          <a:bodyPr/>
          <a:lstStyle/>
          <a:p>
            <a:pPr marL="746125" indent="-746125">
              <a:spcAft>
                <a:spcPts val="600"/>
              </a:spcAft>
              <a:buFont typeface="+mj-lt"/>
              <a:buAutoNum type="arabicPeriod" startAt="3"/>
            </a:pPr>
            <a:r>
              <a:rPr lang="es-PR" sz="4800" dirty="0"/>
              <a:t>Dios llama a Isaías</a:t>
            </a:r>
            <a:r>
              <a:rPr lang="en-US" sz="4800" dirty="0"/>
              <a:t> a </a:t>
            </a:r>
            <a:r>
              <a:rPr lang="es-PR" sz="4800" dirty="0"/>
              <a:t>servirle (6:8-10</a:t>
            </a:r>
            <a:r>
              <a:rPr lang="es-PR" sz="4800" dirty="0" smtClean="0"/>
              <a:t>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3000" y="2133600"/>
            <a:ext cx="6781800" cy="4480832"/>
          </a:xfrm>
          <a:prstGeom prst="rect">
            <a:avLst/>
          </a:prstGeom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49249" y="2286000"/>
            <a:ext cx="8489951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“Después oí la voz del Señor, que decía: ¿A quién enviaré, y quién irá por nosotros? Entonces respondí yo: Heme aquí, envíame a mí. Y dijo: Anda, y di a este pueblo: Oíd bien, y no entendáis; ved por cierto, mas no comprendáis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19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7467600" cy="1462087"/>
          </a:xfrm>
        </p:spPr>
        <p:txBody>
          <a:bodyPr/>
          <a:lstStyle/>
          <a:p>
            <a:pPr marL="746125" indent="-746125">
              <a:spcAft>
                <a:spcPts val="600"/>
              </a:spcAft>
              <a:buFont typeface="+mj-lt"/>
              <a:buAutoNum type="arabicPeriod" startAt="3"/>
            </a:pPr>
            <a:r>
              <a:rPr lang="es-PR" sz="4800" dirty="0"/>
              <a:t>Dios llama a Isaías</a:t>
            </a:r>
            <a:r>
              <a:rPr lang="en-US" sz="4800" dirty="0"/>
              <a:t> a </a:t>
            </a:r>
            <a:r>
              <a:rPr lang="es-PR" sz="4800" dirty="0"/>
              <a:t>servirle (6:8-10</a:t>
            </a:r>
            <a:r>
              <a:rPr lang="es-PR" sz="4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218842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04" r="15431"/>
          <a:stretch/>
        </p:blipFill>
        <p:spPr>
          <a:xfrm>
            <a:off x="0" y="28574"/>
            <a:ext cx="3886200" cy="68294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886200" y="0"/>
            <a:ext cx="5257800" cy="6858000"/>
          </a:xfrm>
          <a:prstGeom prst="rect">
            <a:avLst/>
          </a:prstGeom>
          <a:solidFill>
            <a:srgbClr val="A5002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810000" y="211515"/>
            <a:ext cx="5410200" cy="6571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s-PR" dirty="0" smtClean="0"/>
              <a:t>Unidad 9: El Dios incomparable prepara el camino</a:t>
            </a:r>
          </a:p>
          <a:p>
            <a:pPr marL="625475" indent="-392113">
              <a:spcAft>
                <a:spcPts val="0"/>
              </a:spcAft>
              <a:buFont typeface="+mj-lt"/>
              <a:buAutoNum type="arabicPeriod" startAt="27"/>
              <a:tabLst>
                <a:tab pos="1082675" algn="l"/>
              </a:tabLst>
            </a:pPr>
            <a:r>
              <a:rPr lang="es-PR" dirty="0" smtClean="0"/>
              <a:t>Dios acusa a su pueblo</a:t>
            </a:r>
          </a:p>
          <a:p>
            <a:pPr marL="625475" indent="-392113">
              <a:spcAft>
                <a:spcPts val="0"/>
              </a:spcAft>
              <a:buFont typeface="+mj-lt"/>
              <a:buAutoNum type="arabicPeriod" startAt="27"/>
              <a:tabLst>
                <a:tab pos="1082675" algn="l"/>
              </a:tabLst>
            </a:pPr>
            <a:r>
              <a:rPr lang="es-PR" dirty="0"/>
              <a:t>Dios </a:t>
            </a:r>
            <a:r>
              <a:rPr lang="es-PR" dirty="0" smtClean="0"/>
              <a:t>llama a </a:t>
            </a:r>
            <a:r>
              <a:rPr lang="es-PR" dirty="0"/>
              <a:t>su </a:t>
            </a:r>
            <a:r>
              <a:rPr lang="es-PR" dirty="0" smtClean="0"/>
              <a:t>profeta</a:t>
            </a:r>
            <a:endParaRPr lang="es-PR" dirty="0"/>
          </a:p>
          <a:p>
            <a:pPr marL="625475" indent="-392113">
              <a:spcAft>
                <a:spcPts val="0"/>
              </a:spcAft>
              <a:buFont typeface="+mj-lt"/>
              <a:buAutoNum type="arabicPeriod" startAt="27"/>
              <a:tabLst>
                <a:tab pos="1082675" algn="l"/>
              </a:tabLst>
            </a:pPr>
            <a:r>
              <a:rPr lang="es-PR" dirty="0"/>
              <a:t>Dios </a:t>
            </a:r>
            <a:r>
              <a:rPr lang="es-PR" dirty="0" smtClean="0"/>
              <a:t>da esperanza a </a:t>
            </a:r>
            <a:r>
              <a:rPr lang="es-PR" dirty="0"/>
              <a:t>su pueblo</a:t>
            </a:r>
          </a:p>
          <a:p>
            <a:pPr>
              <a:tabLst>
                <a:tab pos="914400" algn="l"/>
              </a:tabLst>
            </a:pPr>
            <a:endParaRPr lang="es-PR" dirty="0" smtClean="0"/>
          </a:p>
          <a:p>
            <a:pPr algn="ctr">
              <a:spcAft>
                <a:spcPts val="600"/>
              </a:spcAft>
            </a:pPr>
            <a:r>
              <a:rPr lang="es-PR" dirty="0"/>
              <a:t>Unidad </a:t>
            </a:r>
            <a:r>
              <a:rPr lang="es-PR" dirty="0" smtClean="0"/>
              <a:t>10</a:t>
            </a:r>
            <a:r>
              <a:rPr lang="es-PR" dirty="0"/>
              <a:t>: El Dios </a:t>
            </a:r>
            <a:r>
              <a:rPr lang="es-PR" dirty="0" smtClean="0"/>
              <a:t>incomparable y su pueblo escogido</a:t>
            </a:r>
            <a:endParaRPr lang="es-PR" dirty="0"/>
          </a:p>
          <a:p>
            <a:pPr marL="625475" indent="-392113">
              <a:buFont typeface="+mj-lt"/>
              <a:buAutoNum type="arabicPeriod" startAt="30"/>
              <a:tabLst>
                <a:tab pos="1082675" algn="l"/>
              </a:tabLst>
            </a:pPr>
            <a:r>
              <a:rPr lang="es-PR" dirty="0" smtClean="0"/>
              <a:t>Sufrimiento y juicio</a:t>
            </a:r>
            <a:endParaRPr lang="es-PR" dirty="0"/>
          </a:p>
          <a:p>
            <a:pPr marL="625475" indent="-392113">
              <a:buAutoNum type="arabicPeriod" startAt="30"/>
              <a:tabLst>
                <a:tab pos="1082675" algn="l"/>
              </a:tabLst>
            </a:pPr>
            <a:r>
              <a:rPr lang="en-US" dirty="0" smtClean="0"/>
              <a:t>La </a:t>
            </a:r>
            <a:r>
              <a:rPr lang="en-US" dirty="0" err="1" smtClean="0"/>
              <a:t>debilidad</a:t>
            </a:r>
            <a:r>
              <a:rPr lang="en-US" dirty="0" smtClean="0"/>
              <a:t> del hombre y el </a:t>
            </a:r>
            <a:r>
              <a:rPr lang="en-US" dirty="0" err="1" smtClean="0"/>
              <a:t>poder</a:t>
            </a:r>
            <a:r>
              <a:rPr lang="en-US" dirty="0" smtClean="0"/>
              <a:t> de Dios</a:t>
            </a:r>
            <a:endParaRPr lang="es-PR" dirty="0"/>
          </a:p>
          <a:p>
            <a:pPr marL="625475" indent="-392113">
              <a:buFontTx/>
              <a:buAutoNum type="arabicPeriod" startAt="30"/>
              <a:tabLst>
                <a:tab pos="1082675" algn="l"/>
              </a:tabLst>
            </a:pPr>
            <a:r>
              <a:rPr lang="en-US" dirty="0" smtClean="0"/>
              <a:t>El </a:t>
            </a:r>
            <a:r>
              <a:rPr lang="en-US" dirty="0" err="1" smtClean="0"/>
              <a:t>gozo</a:t>
            </a:r>
            <a:r>
              <a:rPr lang="en-US" dirty="0" smtClean="0"/>
              <a:t> de </a:t>
            </a:r>
            <a:r>
              <a:rPr lang="en-US" dirty="0" err="1" smtClean="0"/>
              <a:t>los</a:t>
            </a:r>
            <a:r>
              <a:rPr lang="en-US" dirty="0" smtClean="0"/>
              <a:t> </a:t>
            </a:r>
            <a:r>
              <a:rPr lang="en-US" dirty="0" err="1" smtClean="0"/>
              <a:t>redimidos</a:t>
            </a:r>
            <a:endParaRPr lang="es-PR" dirty="0" smtClean="0"/>
          </a:p>
          <a:p>
            <a:pPr marL="625475" indent="-392113">
              <a:buAutoNum type="arabicPeriod" startAt="30"/>
              <a:tabLst>
                <a:tab pos="1082675" algn="l"/>
              </a:tabLst>
            </a:pPr>
            <a:endParaRPr lang="es-PR" dirty="0"/>
          </a:p>
          <a:p>
            <a:pPr algn="ctr">
              <a:spcAft>
                <a:spcPts val="600"/>
              </a:spcAft>
            </a:pPr>
            <a:r>
              <a:rPr lang="es-PR" dirty="0"/>
              <a:t>Unidad </a:t>
            </a:r>
            <a:r>
              <a:rPr lang="es-PR" dirty="0" smtClean="0"/>
              <a:t>11: </a:t>
            </a:r>
            <a:r>
              <a:rPr lang="es-PR" dirty="0"/>
              <a:t>El Dios </a:t>
            </a:r>
            <a:r>
              <a:rPr lang="es-PR" dirty="0" smtClean="0"/>
              <a:t>incomparable consuela a su pueblo</a:t>
            </a:r>
            <a:endParaRPr lang="es-PR" dirty="0"/>
          </a:p>
          <a:p>
            <a:pPr marL="625475" indent="-392113">
              <a:buFont typeface="+mj-lt"/>
              <a:buAutoNum type="arabicPeriod" startAt="33"/>
              <a:tabLst>
                <a:tab pos="1082675" algn="l"/>
              </a:tabLst>
            </a:pPr>
            <a:r>
              <a:rPr lang="es-PR" dirty="0" smtClean="0"/>
              <a:t>Consolación</a:t>
            </a:r>
            <a:r>
              <a:rPr lang="en-US" dirty="0" smtClean="0"/>
              <a:t> y </a:t>
            </a:r>
            <a:r>
              <a:rPr lang="es-PR" dirty="0" smtClean="0"/>
              <a:t>renovación</a:t>
            </a:r>
          </a:p>
          <a:p>
            <a:pPr marL="625475" indent="-392113">
              <a:buAutoNum type="arabicPeriod" startAt="33"/>
              <a:tabLst>
                <a:tab pos="1082675" algn="l"/>
              </a:tabLst>
            </a:pPr>
            <a:r>
              <a:rPr lang="en-US" dirty="0" smtClean="0"/>
              <a:t>El </a:t>
            </a:r>
            <a:r>
              <a:rPr lang="es-PR" dirty="0" smtClean="0"/>
              <a:t>invencible</a:t>
            </a:r>
            <a:r>
              <a:rPr lang="en-US" dirty="0" smtClean="0"/>
              <a:t> </a:t>
            </a:r>
            <a:r>
              <a:rPr lang="es-PR" dirty="0" smtClean="0"/>
              <a:t>amor</a:t>
            </a:r>
            <a:r>
              <a:rPr lang="en-US" dirty="0" smtClean="0"/>
              <a:t> de Dios</a:t>
            </a:r>
            <a:endParaRPr lang="es-PR" dirty="0"/>
          </a:p>
          <a:p>
            <a:pPr marL="625475" indent="-392113">
              <a:buAutoNum type="arabicPeriod" startAt="33"/>
              <a:tabLst>
                <a:tab pos="1082675" algn="l"/>
              </a:tabLst>
            </a:pPr>
            <a:r>
              <a:rPr lang="es-PR" dirty="0" smtClean="0"/>
              <a:t>Restauración y misión</a:t>
            </a:r>
            <a:endParaRPr lang="es-PR" dirty="0"/>
          </a:p>
          <a:p>
            <a:pPr marL="625475" indent="-392113">
              <a:buAutoNum type="arabicPeriod" startAt="33"/>
              <a:tabLst>
                <a:tab pos="1082675" algn="l"/>
              </a:tabLst>
            </a:pPr>
            <a:endParaRPr lang="es-PR" dirty="0" smtClean="0"/>
          </a:p>
          <a:p>
            <a:pPr algn="ctr">
              <a:spcAft>
                <a:spcPts val="600"/>
              </a:spcAft>
            </a:pPr>
            <a:r>
              <a:rPr lang="es-PR" dirty="0"/>
              <a:t>Unidad </a:t>
            </a:r>
            <a:r>
              <a:rPr lang="es-PR" dirty="0" smtClean="0"/>
              <a:t>12: Las incomparables buenas nuevas </a:t>
            </a:r>
            <a:endParaRPr lang="es-PR" dirty="0"/>
          </a:p>
          <a:p>
            <a:pPr marL="625475" indent="-392113">
              <a:buFont typeface="+mj-lt"/>
              <a:buAutoNum type="arabicPeriod" startAt="36"/>
              <a:tabLst>
                <a:tab pos="1082675" algn="l"/>
              </a:tabLst>
            </a:pPr>
            <a:r>
              <a:rPr lang="es-PR" dirty="0" smtClean="0"/>
              <a:t>Buenas nuevas de perdón</a:t>
            </a:r>
            <a:endParaRPr lang="es-PR" dirty="0"/>
          </a:p>
          <a:p>
            <a:pPr marL="625475" indent="-392113">
              <a:buAutoNum type="arabicPeriod" startAt="36"/>
              <a:tabLst>
                <a:tab pos="1082675" algn="l"/>
              </a:tabLst>
            </a:pPr>
            <a:r>
              <a:rPr lang="en-US" dirty="0" smtClean="0"/>
              <a:t>La incomparable </a:t>
            </a:r>
            <a:r>
              <a:rPr lang="es-PR" dirty="0" smtClean="0"/>
              <a:t>invitación</a:t>
            </a:r>
          </a:p>
          <a:p>
            <a:pPr marL="625475" indent="-392113">
              <a:buAutoNum type="arabicPeriod" startAt="36"/>
              <a:tabLst>
                <a:tab pos="1082675" algn="l"/>
              </a:tabLst>
            </a:pPr>
            <a:r>
              <a:rPr lang="es-PR" dirty="0" smtClean="0"/>
              <a:t>Le religión verdadera</a:t>
            </a:r>
          </a:p>
          <a:p>
            <a:pPr marL="625475" indent="-392113">
              <a:buAutoNum type="arabicPeriod" startAt="36"/>
              <a:tabLst>
                <a:tab pos="1082675" algn="l"/>
              </a:tabLst>
            </a:pPr>
            <a:r>
              <a:rPr lang="es-PR" dirty="0" smtClean="0"/>
              <a:t>Buenas nuevas de gran gozo</a:t>
            </a:r>
            <a:endParaRPr lang="es-PR" dirty="0"/>
          </a:p>
        </p:txBody>
      </p:sp>
      <p:sp>
        <p:nvSpPr>
          <p:cNvPr id="6" name="TextBox 5"/>
          <p:cNvSpPr txBox="1"/>
          <p:nvPr/>
        </p:nvSpPr>
        <p:spPr>
          <a:xfrm>
            <a:off x="266234" y="6248400"/>
            <a:ext cx="34154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>
                <a:solidFill>
                  <a:schemeClr val="bg1"/>
                </a:solidFill>
              </a:rPr>
              <a:t>EL Expositor </a:t>
            </a:r>
            <a:r>
              <a:rPr lang="es-PR" sz="1600" dirty="0" smtClean="0">
                <a:solidFill>
                  <a:schemeClr val="bg1"/>
                </a:solidFill>
              </a:rPr>
              <a:t>Bíblico</a:t>
            </a:r>
            <a:r>
              <a:rPr lang="en-US" sz="1600" dirty="0" smtClean="0">
                <a:solidFill>
                  <a:schemeClr val="bg1"/>
                </a:solidFill>
              </a:rPr>
              <a:t>: La </a:t>
            </a:r>
            <a:r>
              <a:rPr lang="es-PR" sz="1600" dirty="0" smtClean="0">
                <a:solidFill>
                  <a:schemeClr val="bg1"/>
                </a:solidFill>
              </a:rPr>
              <a:t>Biblia Libro </a:t>
            </a:r>
          </a:p>
          <a:p>
            <a:pPr algn="ctr"/>
            <a:r>
              <a:rPr lang="es-PR" sz="1600" dirty="0" smtClean="0">
                <a:solidFill>
                  <a:schemeClr val="bg1"/>
                </a:solidFill>
              </a:rPr>
              <a:t>por Libro</a:t>
            </a:r>
            <a:r>
              <a:rPr lang="en-US" sz="1600" dirty="0" smtClean="0">
                <a:solidFill>
                  <a:schemeClr val="bg1"/>
                </a:solidFill>
              </a:rPr>
              <a:t>, Vol. 6.</a:t>
            </a:r>
            <a:endParaRPr lang="en-US" sz="1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83436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49249" y="2286000"/>
            <a:ext cx="8489951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Engruesa </a:t>
            </a:r>
            <a:r>
              <a:rPr lang="es-ES" dirty="0"/>
              <a:t>el corazón de este pueblo, y agrava sus oídos, y ciega sus ojos, para que no vea con sus ojos, ni oiga con sus oídos, ni su corazón entienda, ni se convierta, y haya para él sanidad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20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7467600" cy="1462087"/>
          </a:xfrm>
        </p:spPr>
        <p:txBody>
          <a:bodyPr/>
          <a:lstStyle/>
          <a:p>
            <a:pPr marL="746125" indent="-746125">
              <a:spcAft>
                <a:spcPts val="600"/>
              </a:spcAft>
              <a:buFont typeface="+mj-lt"/>
              <a:buAutoNum type="arabicPeriod" startAt="3"/>
            </a:pPr>
            <a:r>
              <a:rPr lang="es-PR" sz="4800" dirty="0"/>
              <a:t>Dios llama a Isaías</a:t>
            </a:r>
            <a:r>
              <a:rPr lang="en-US" sz="4800" dirty="0"/>
              <a:t> a </a:t>
            </a:r>
            <a:r>
              <a:rPr lang="es-PR" sz="4800" dirty="0"/>
              <a:t>servirle (6:8-10</a:t>
            </a:r>
            <a:r>
              <a:rPr lang="es-PR" sz="4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81277206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489950" cy="4114800"/>
          </a:xfrm>
        </p:spPr>
        <p:txBody>
          <a:bodyPr/>
          <a:lstStyle/>
          <a:p>
            <a:r>
              <a:rPr lang="es-ES" dirty="0">
                <a:solidFill>
                  <a:schemeClr val="tx2"/>
                </a:solidFill>
              </a:rPr>
              <a:t>6:9–10</a:t>
            </a:r>
            <a:r>
              <a:rPr lang="es-ES" dirty="0"/>
              <a:t> Tenía que declarar la Palabra del Señor a un pueblo que estaría cegado y endurecido judicialmente por el rechazo del mensaje. </a:t>
            </a:r>
            <a:endParaRPr lang="es-ES" dirty="0" smtClean="0"/>
          </a:p>
          <a:p>
            <a:pPr lvl="1"/>
            <a:r>
              <a:rPr lang="es-ES" dirty="0" smtClean="0"/>
              <a:t>Los </a:t>
            </a:r>
            <a:r>
              <a:rPr lang="es-ES" dirty="0">
                <a:solidFill>
                  <a:schemeClr val="tx2"/>
                </a:solidFill>
              </a:rPr>
              <a:t>versículos 9 y 10 </a:t>
            </a:r>
            <a:r>
              <a:rPr lang="es-ES" dirty="0"/>
              <a:t>no describen la meta del ministerio de Isaías, sino el resultado inevitable de éste. </a:t>
            </a:r>
            <a:r>
              <a:rPr lang="es-ES" dirty="0" smtClean="0"/>
              <a:t>(</a:t>
            </a:r>
            <a:r>
              <a:rPr lang="en-US" dirty="0" smtClean="0"/>
              <a:t>MacDonald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21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7467600" cy="1462087"/>
          </a:xfrm>
        </p:spPr>
        <p:txBody>
          <a:bodyPr/>
          <a:lstStyle/>
          <a:p>
            <a:pPr marL="746125" indent="-746125">
              <a:spcAft>
                <a:spcPts val="600"/>
              </a:spcAft>
              <a:buFont typeface="+mj-lt"/>
              <a:buAutoNum type="arabicPeriod" startAt="3"/>
            </a:pPr>
            <a:r>
              <a:rPr lang="es-PR" sz="4800" dirty="0"/>
              <a:t>Dios llama a Isaías</a:t>
            </a:r>
            <a:r>
              <a:rPr lang="en-US" sz="4800" dirty="0"/>
              <a:t> a </a:t>
            </a:r>
            <a:r>
              <a:rPr lang="es-PR" sz="4800" dirty="0"/>
              <a:t>servirle (6:8-10</a:t>
            </a:r>
            <a:r>
              <a:rPr lang="es-PR" sz="4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4477021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489950" cy="4114800"/>
          </a:xfrm>
        </p:spPr>
        <p:txBody>
          <a:bodyPr/>
          <a:lstStyle/>
          <a:p>
            <a:r>
              <a:rPr lang="es-ES" dirty="0" smtClean="0"/>
              <a:t>Estos </a:t>
            </a:r>
            <a:r>
              <a:rPr lang="es-ES" dirty="0"/>
              <a:t>versículos se citan en el </a:t>
            </a:r>
            <a:r>
              <a:rPr lang="es-ES" dirty="0" smtClean="0"/>
              <a:t>NT </a:t>
            </a:r>
            <a:r>
              <a:rPr lang="es-ES" dirty="0"/>
              <a:t>para explicar el rechazo de Israel al Mesías. Vine escribe:</a:t>
            </a:r>
          </a:p>
          <a:p>
            <a:pPr lvl="1"/>
            <a:r>
              <a:rPr lang="es-ES" dirty="0"/>
              <a:t>«El pueblo había pervertido sus caminos de forma tan persistente, que habían traspasado toda posibilidad de conversión y sanidad</a:t>
            </a:r>
            <a:r>
              <a:rPr lang="es-ES" dirty="0" smtClean="0"/>
              <a:t>.</a:t>
            </a:r>
          </a:p>
          <a:p>
            <a:pPr lvl="1"/>
            <a:r>
              <a:rPr lang="es-ES" dirty="0" smtClean="0"/>
              <a:t>Un </a:t>
            </a:r>
            <a:r>
              <a:rPr lang="es-ES" dirty="0"/>
              <a:t>hombre puede endurecerse en el mal hasta el punto en que llegue a una condición </a:t>
            </a:r>
            <a:r>
              <a:rPr lang="es-ES" dirty="0" smtClean="0"/>
              <a:t>irremediable […]». (</a:t>
            </a:r>
            <a:r>
              <a:rPr lang="en-US" dirty="0" smtClean="0"/>
              <a:t>MacDonald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22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7467600" cy="1462087"/>
          </a:xfrm>
        </p:spPr>
        <p:txBody>
          <a:bodyPr/>
          <a:lstStyle/>
          <a:p>
            <a:pPr marL="746125" indent="-746125">
              <a:spcAft>
                <a:spcPts val="600"/>
              </a:spcAft>
              <a:buFont typeface="+mj-lt"/>
              <a:buAutoNum type="arabicPeriod" startAt="3"/>
            </a:pPr>
            <a:r>
              <a:rPr lang="es-PR" sz="4800" dirty="0"/>
              <a:t>Dios llama a Isaías</a:t>
            </a:r>
            <a:r>
              <a:rPr lang="en-US" sz="4800" dirty="0"/>
              <a:t> a </a:t>
            </a:r>
            <a:r>
              <a:rPr lang="es-PR" sz="4800" dirty="0"/>
              <a:t>servirle (6:8-10</a:t>
            </a:r>
            <a:r>
              <a:rPr lang="es-PR" sz="4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68836140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23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11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8077200" cy="1462087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 typeface="+mj-lt"/>
              <a:buAutoNum type="arabicPeriod" startAt="4"/>
            </a:pPr>
            <a:r>
              <a:rPr lang="es-PR" sz="4800" dirty="0"/>
              <a:t>Dios anuncia la tarea difícil de su profeta (6:11-13</a:t>
            </a:r>
            <a:r>
              <a:rPr lang="es-PR" sz="4800" dirty="0" smtClean="0"/>
              <a:t>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2024062"/>
            <a:ext cx="5661423" cy="452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6479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49249" y="2286000"/>
            <a:ext cx="8489951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/>
              <a:t>“Y yo dije: ¿Hasta cuándo, Señor? Y respondió él: Hasta que las ciudades estén asoladas y sin morador, y no haya hombre en las casas, y la tierra esté hecha un desierto; hasta que Jehová haya echado lejos a los hombres, y multiplicado los lugares abandonados en medio de la tierra</a:t>
            </a:r>
            <a:r>
              <a:rPr lang="es-ES" dirty="0" smtClean="0"/>
              <a:t>...”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24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8077200" cy="1462087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 typeface="+mj-lt"/>
              <a:buAutoNum type="arabicPeriod" startAt="4"/>
            </a:pPr>
            <a:r>
              <a:rPr lang="es-PR" sz="4800" dirty="0"/>
              <a:t>Dios anuncia la tarea difícil de su profeta (6:11-13</a:t>
            </a:r>
            <a:r>
              <a:rPr lang="es-PR" sz="4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9818770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349249" y="2286000"/>
            <a:ext cx="8489951" cy="4114800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“</a:t>
            </a:r>
            <a:r>
              <a:rPr lang="es-ES" dirty="0"/>
              <a:t>...</a:t>
            </a:r>
            <a:r>
              <a:rPr lang="es-ES" dirty="0" smtClean="0"/>
              <a:t>Y </a:t>
            </a:r>
            <a:r>
              <a:rPr lang="es-ES" dirty="0"/>
              <a:t>si quedare aún en ella la décima parte, ésta volverá a ser destruida; pero como el roble y la encina, que al ser cortados aún queda el tronco, así será el tronco, la simiente santa</a:t>
            </a:r>
            <a:r>
              <a:rPr lang="es-ES" dirty="0" smtClean="0"/>
              <a:t>.”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25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8077200" cy="1462087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 typeface="+mj-lt"/>
              <a:buAutoNum type="arabicPeriod" startAt="4"/>
            </a:pPr>
            <a:r>
              <a:rPr lang="es-PR" sz="4800" dirty="0"/>
              <a:t>Dios anuncia la tarea difícil de su profeta (6:11-13</a:t>
            </a:r>
            <a:r>
              <a:rPr lang="es-PR" sz="4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98169800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489950" cy="4114800"/>
          </a:xfrm>
        </p:spPr>
        <p:txBody>
          <a:bodyPr/>
          <a:lstStyle/>
          <a:p>
            <a:r>
              <a:rPr lang="es-ES" dirty="0">
                <a:solidFill>
                  <a:schemeClr val="tx2"/>
                </a:solidFill>
              </a:rPr>
              <a:t>6:11–13 </a:t>
            </a:r>
            <a:r>
              <a:rPr lang="es-ES" dirty="0"/>
              <a:t>La pregunta: «¿Hasta cuándo?» se refiere a cuánto más prolongaría Dios Sus juicios sobre Su pueblo. </a:t>
            </a:r>
            <a:endParaRPr lang="es-ES" dirty="0" smtClean="0"/>
          </a:p>
          <a:p>
            <a:r>
              <a:rPr lang="es-ES" dirty="0" smtClean="0"/>
              <a:t>La </a:t>
            </a:r>
            <a:r>
              <a:rPr lang="es-ES" dirty="0"/>
              <a:t>respuesta fue: «hasta que las ciudades estén asoladas y sin morador, y no haya hombre en las casas, y la tierra esté hecha un desierto; hasta que Jehová haya echado lejos a los hombres». </a:t>
            </a:r>
            <a:r>
              <a:rPr lang="en-US" dirty="0" smtClean="0"/>
              <a:t>(MacDonald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26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8077200" cy="1462087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 typeface="+mj-lt"/>
              <a:buAutoNum type="arabicPeriod" startAt="4"/>
            </a:pPr>
            <a:r>
              <a:rPr lang="es-PR" sz="4800" dirty="0"/>
              <a:t>Dios anuncia la tarea difícil de su profeta (6:11-13</a:t>
            </a:r>
            <a:r>
              <a:rPr lang="es-PR" sz="4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51469558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489950" cy="4114800"/>
          </a:xfrm>
        </p:spPr>
        <p:txBody>
          <a:bodyPr/>
          <a:lstStyle/>
          <a:p>
            <a:r>
              <a:rPr lang="es-ES" dirty="0" smtClean="0"/>
              <a:t>Dios </a:t>
            </a:r>
            <a:r>
              <a:rPr lang="es-ES" dirty="0"/>
              <a:t>dejará un remanente (una décima parte), pero aun éste tendrá que pasar por profunda tribulación. </a:t>
            </a:r>
            <a:endParaRPr lang="es-ES" dirty="0" smtClean="0"/>
          </a:p>
          <a:p>
            <a:r>
              <a:rPr lang="es-ES" dirty="0" smtClean="0"/>
              <a:t>Esta </a:t>
            </a:r>
            <a:r>
              <a:rPr lang="es-ES" dirty="0"/>
              <a:t>simiente santa es como el tronco vivo de un gran árbol que sobrevive después de que el resto del árbol haya sido destruido</a:t>
            </a:r>
            <a:r>
              <a:rPr lang="es-ES" dirty="0" smtClean="0"/>
              <a:t>. </a:t>
            </a:r>
            <a:r>
              <a:rPr lang="en-US" dirty="0" smtClean="0"/>
              <a:t>(MacDonald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27</a:t>
            </a:fld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9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228600"/>
            <a:ext cx="8077200" cy="1462087"/>
          </a:xfrm>
        </p:spPr>
        <p:txBody>
          <a:bodyPr/>
          <a:lstStyle/>
          <a:p>
            <a:pPr marL="457200" indent="-457200">
              <a:spcAft>
                <a:spcPts val="600"/>
              </a:spcAft>
              <a:buFont typeface="+mj-lt"/>
              <a:buAutoNum type="arabicPeriod" startAt="4"/>
            </a:pPr>
            <a:r>
              <a:rPr lang="es-PR" sz="4800" dirty="0"/>
              <a:t>Dios anuncia la tarea difícil de su profeta (6:11-13</a:t>
            </a:r>
            <a:r>
              <a:rPr lang="es-PR" sz="48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59758827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114800"/>
          </a:xfrm>
        </p:spPr>
        <p:txBody>
          <a:bodyPr/>
          <a:lstStyle/>
          <a:p>
            <a:r>
              <a:rPr lang="es-ES" dirty="0" err="1" smtClean="0"/>
              <a:t>Cap</a:t>
            </a:r>
            <a:r>
              <a:rPr lang="en-US" dirty="0" err="1" smtClean="0"/>
              <a:t>ítulos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tx2"/>
                </a:solidFill>
              </a:rPr>
              <a:t>7-8</a:t>
            </a:r>
          </a:p>
          <a:p>
            <a:r>
              <a:rPr lang="es-ES" dirty="0" smtClean="0"/>
              <a:t>Los </a:t>
            </a:r>
            <a:r>
              <a:rPr lang="es-ES" dirty="0">
                <a:solidFill>
                  <a:schemeClr val="tx2"/>
                </a:solidFill>
              </a:rPr>
              <a:t>capítulos 7–12 </a:t>
            </a:r>
            <a:r>
              <a:rPr lang="es-ES" dirty="0" smtClean="0"/>
              <a:t>– titulados </a:t>
            </a:r>
            <a:r>
              <a:rPr lang="es-ES" dirty="0"/>
              <a:t>«Libro de Emanuel</a:t>
            </a:r>
            <a:r>
              <a:rPr lang="es-ES" dirty="0" smtClean="0"/>
              <a:t>»: profecías </a:t>
            </a:r>
            <a:r>
              <a:rPr lang="es-ES" dirty="0"/>
              <a:t>acerca de Cristo.</a:t>
            </a:r>
          </a:p>
          <a:p>
            <a:pPr lvl="1"/>
            <a:r>
              <a:rPr lang="es-ES" dirty="0"/>
              <a:t>Entre </a:t>
            </a:r>
            <a:r>
              <a:rPr lang="es-ES" dirty="0" smtClean="0">
                <a:solidFill>
                  <a:schemeClr val="tx2"/>
                </a:solidFill>
              </a:rPr>
              <a:t>capítulos </a:t>
            </a:r>
            <a:r>
              <a:rPr lang="es-ES" dirty="0">
                <a:solidFill>
                  <a:schemeClr val="tx2"/>
                </a:solidFill>
              </a:rPr>
              <a:t>6 y 7</a:t>
            </a:r>
            <a:r>
              <a:rPr lang="es-ES" dirty="0"/>
              <a:t>, Isaías pasa del reinado de </a:t>
            </a:r>
            <a:r>
              <a:rPr lang="es-ES" dirty="0" err="1"/>
              <a:t>Jotam</a:t>
            </a:r>
            <a:r>
              <a:rPr lang="es-ES" dirty="0"/>
              <a:t> </a:t>
            </a:r>
            <a:r>
              <a:rPr lang="es-ES" dirty="0" smtClean="0"/>
              <a:t>a </a:t>
            </a:r>
            <a:r>
              <a:rPr lang="es-ES" dirty="0"/>
              <a:t>narrativa </a:t>
            </a:r>
            <a:r>
              <a:rPr lang="es-ES" dirty="0" smtClean="0"/>
              <a:t>en tiempo </a:t>
            </a:r>
            <a:r>
              <a:rPr lang="es-ES" dirty="0"/>
              <a:t>de </a:t>
            </a:r>
            <a:r>
              <a:rPr lang="es-ES" dirty="0" err="1"/>
              <a:t>Acaz</a:t>
            </a:r>
            <a:r>
              <a:rPr lang="es-ES" dirty="0"/>
              <a:t>. </a:t>
            </a:r>
            <a:endParaRPr lang="es-ES" dirty="0" smtClean="0"/>
          </a:p>
          <a:p>
            <a:pPr lvl="1"/>
            <a:r>
              <a:rPr lang="es-ES" dirty="0" smtClean="0"/>
              <a:t>Alianza entre Siria </a:t>
            </a:r>
            <a:r>
              <a:rPr lang="es-ES" dirty="0"/>
              <a:t>e Israel (Efraín) </a:t>
            </a:r>
            <a:r>
              <a:rPr lang="es-ES" dirty="0" smtClean="0"/>
              <a:t>contra </a:t>
            </a:r>
            <a:r>
              <a:rPr lang="es-ES" dirty="0"/>
              <a:t>Judá y </a:t>
            </a:r>
            <a:r>
              <a:rPr lang="es-ES" dirty="0" smtClean="0"/>
              <a:t>amenazan </a:t>
            </a:r>
            <a:r>
              <a:rPr lang="es-ES" dirty="0"/>
              <a:t>a Jerusalén</a:t>
            </a:r>
            <a:r>
              <a:rPr lang="es-ES" dirty="0" smtClean="0"/>
              <a:t>.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Desenlace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5601031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114800"/>
          </a:xfrm>
        </p:spPr>
        <p:txBody>
          <a:bodyPr/>
          <a:lstStyle/>
          <a:p>
            <a:r>
              <a:rPr lang="es-ES" dirty="0" smtClean="0"/>
              <a:t>Mensaje </a:t>
            </a:r>
            <a:r>
              <a:rPr lang="es-ES" dirty="0"/>
              <a:t>principal </a:t>
            </a:r>
            <a:r>
              <a:rPr lang="es-ES" dirty="0" smtClean="0">
                <a:solidFill>
                  <a:schemeClr val="tx2"/>
                </a:solidFill>
              </a:rPr>
              <a:t>capítulos </a:t>
            </a:r>
            <a:r>
              <a:rPr lang="es-ES" dirty="0">
                <a:solidFill>
                  <a:schemeClr val="tx2"/>
                </a:solidFill>
              </a:rPr>
              <a:t>7–37</a:t>
            </a:r>
            <a:r>
              <a:rPr lang="es-ES" dirty="0"/>
              <a:t> </a:t>
            </a:r>
            <a:r>
              <a:rPr lang="es-ES" dirty="0" smtClean="0"/>
              <a:t>– Confianza </a:t>
            </a:r>
            <a:r>
              <a:rPr lang="es-ES" dirty="0"/>
              <a:t>en el Señor. </a:t>
            </a:r>
            <a:endParaRPr lang="es-ES" dirty="0" smtClean="0"/>
          </a:p>
          <a:p>
            <a:pPr lvl="1"/>
            <a:r>
              <a:rPr lang="es-ES" dirty="0" smtClean="0"/>
              <a:t>En </a:t>
            </a:r>
            <a:r>
              <a:rPr lang="es-ES" dirty="0"/>
              <a:t>medio de </a:t>
            </a:r>
            <a:r>
              <a:rPr lang="es-ES" dirty="0" smtClean="0"/>
              <a:t>sus </a:t>
            </a:r>
            <a:r>
              <a:rPr lang="es-ES" dirty="0"/>
              <a:t>crisis, Israel debía aprender a esperar en </a:t>
            </a:r>
            <a:r>
              <a:rPr lang="es-ES" dirty="0" smtClean="0"/>
              <a:t>Dios. </a:t>
            </a:r>
          </a:p>
          <a:p>
            <a:pPr lvl="1"/>
            <a:r>
              <a:rPr lang="es-ES" i="1" dirty="0" smtClean="0"/>
              <a:t>Confiar</a:t>
            </a:r>
            <a:r>
              <a:rPr lang="es-ES" i="1" dirty="0"/>
              <a:t>, esperar, creer </a:t>
            </a:r>
            <a:r>
              <a:rPr lang="es-ES" dirty="0"/>
              <a:t>y sus sustantivos respectivos se usan 27 veces en estos capítulos desde </a:t>
            </a:r>
            <a:r>
              <a:rPr lang="es-ES" dirty="0">
                <a:solidFill>
                  <a:schemeClr val="tx2"/>
                </a:solidFill>
              </a:rPr>
              <a:t>7:9b </a:t>
            </a:r>
            <a:r>
              <a:rPr lang="es-ES" dirty="0"/>
              <a:t>hasta </a:t>
            </a:r>
            <a:r>
              <a:rPr lang="es-ES" dirty="0">
                <a:solidFill>
                  <a:schemeClr val="tx2"/>
                </a:solidFill>
              </a:rPr>
              <a:t>37:10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Desenlace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06338155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B40BEE61-78A7-4B3C-8981-FE4F09B794B2}" type="slidenum">
              <a:rPr lang="en-US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838200"/>
            <a:ext cx="3649663" cy="838200"/>
          </a:xfrm>
        </p:spPr>
        <p:txBody>
          <a:bodyPr/>
          <a:lstStyle/>
          <a:p>
            <a:pPr eaLnBrk="1" hangingPunct="1"/>
            <a:r>
              <a:rPr lang="es-PR" dirty="0" smtClean="0"/>
              <a:t>Contexto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2362200"/>
            <a:ext cx="3581400" cy="3581400"/>
          </a:xfrm>
        </p:spPr>
        <p:txBody>
          <a:bodyPr/>
          <a:lstStyle/>
          <a:p>
            <a:pPr eaLnBrk="1" hangingPunct="1"/>
            <a:r>
              <a:rPr lang="es-PR" dirty="0" smtClean="0"/>
              <a:t>Isaías</a:t>
            </a:r>
          </a:p>
          <a:p>
            <a:pPr lvl="1" eaLnBrk="1" hangingPunct="1"/>
            <a:r>
              <a:rPr lang="es-PR" dirty="0" smtClean="0"/>
              <a:t>6 a 8</a:t>
            </a:r>
          </a:p>
          <a:p>
            <a:r>
              <a:rPr lang="es-PR" dirty="0" smtClean="0"/>
              <a:t>Texto básico:</a:t>
            </a:r>
          </a:p>
          <a:p>
            <a:pPr lvl="1"/>
            <a:r>
              <a:rPr lang="es-PR" dirty="0" smtClean="0"/>
              <a:t>Isaías 6:1-13</a:t>
            </a:r>
            <a:endParaRPr lang="es-PR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0650" y="2381250"/>
            <a:ext cx="2495550" cy="333375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114800"/>
          </a:xfrm>
        </p:spPr>
        <p:txBody>
          <a:bodyPr/>
          <a:lstStyle/>
          <a:p>
            <a:r>
              <a:rPr lang="es-ES" dirty="0" err="1" smtClean="0"/>
              <a:t>Situaci</a:t>
            </a:r>
            <a:r>
              <a:rPr lang="en-US" dirty="0" err="1" smtClean="0"/>
              <a:t>ón</a:t>
            </a:r>
            <a:r>
              <a:rPr lang="en-US" dirty="0" smtClean="0"/>
              <a:t> </a:t>
            </a:r>
            <a:r>
              <a:rPr lang="en-US" dirty="0" err="1" smtClean="0"/>
              <a:t>histórica</a:t>
            </a:r>
            <a:endParaRPr lang="en-US" dirty="0" smtClean="0"/>
          </a:p>
          <a:p>
            <a:pPr lvl="1"/>
            <a:r>
              <a:rPr lang="es-ES" dirty="0" smtClean="0">
                <a:solidFill>
                  <a:schemeClr val="tx2"/>
                </a:solidFill>
              </a:rPr>
              <a:t>7:1–2</a:t>
            </a:r>
            <a:r>
              <a:rPr lang="es-ES" dirty="0">
                <a:solidFill>
                  <a:schemeClr val="tx2"/>
                </a:solidFill>
              </a:rPr>
              <a:t>, 5–6</a:t>
            </a:r>
            <a:r>
              <a:rPr lang="es-ES" dirty="0"/>
              <a:t>. Asiria </a:t>
            </a:r>
            <a:r>
              <a:rPr lang="es-ES" dirty="0" smtClean="0"/>
              <a:t>movilizando y conquistando hacia </a:t>
            </a:r>
            <a:r>
              <a:rPr lang="es-ES" dirty="0"/>
              <a:t>el </a:t>
            </a:r>
            <a:r>
              <a:rPr lang="es-ES" dirty="0" smtClean="0"/>
              <a:t>occidente. </a:t>
            </a:r>
          </a:p>
          <a:p>
            <a:pPr lvl="1"/>
            <a:r>
              <a:rPr lang="es-ES" dirty="0" smtClean="0"/>
              <a:t>Alianza Israel y Siria para </a:t>
            </a:r>
            <a:r>
              <a:rPr lang="es-ES" dirty="0"/>
              <a:t>resistir </a:t>
            </a:r>
            <a:r>
              <a:rPr lang="es-ES" dirty="0" smtClean="0"/>
              <a:t>ataque Asirio </a:t>
            </a:r>
          </a:p>
          <a:p>
            <a:pPr lvl="1"/>
            <a:r>
              <a:rPr lang="es-ES" dirty="0" smtClean="0"/>
              <a:t>Querían </a:t>
            </a:r>
            <a:r>
              <a:rPr lang="es-ES" dirty="0"/>
              <a:t>que </a:t>
            </a:r>
            <a:r>
              <a:rPr lang="es-ES" dirty="0" smtClean="0"/>
              <a:t>Judá </a:t>
            </a:r>
            <a:r>
              <a:rPr lang="es-ES" dirty="0"/>
              <a:t>se uniera a ellos. </a:t>
            </a:r>
            <a:endParaRPr lang="es-ES" dirty="0" smtClean="0"/>
          </a:p>
          <a:p>
            <a:pPr lvl="1"/>
            <a:r>
              <a:rPr lang="es-ES" dirty="0" smtClean="0"/>
              <a:t>Rey </a:t>
            </a:r>
            <a:r>
              <a:rPr lang="es-ES" dirty="0" err="1"/>
              <a:t>Acaz</a:t>
            </a:r>
            <a:r>
              <a:rPr lang="es-ES" dirty="0"/>
              <a:t> no quiso </a:t>
            </a:r>
            <a:r>
              <a:rPr lang="es-ES" dirty="0" smtClean="0"/>
              <a:t>colaborar; Israel </a:t>
            </a:r>
            <a:r>
              <a:rPr lang="es-ES" dirty="0"/>
              <a:t>y Siria atacaron a </a:t>
            </a:r>
            <a:r>
              <a:rPr lang="es-ES" dirty="0" smtClean="0"/>
              <a:t>Jerusalén. </a:t>
            </a:r>
          </a:p>
          <a:p>
            <a:pPr lvl="1"/>
            <a:r>
              <a:rPr lang="es-ES" dirty="0" smtClean="0"/>
              <a:t>¿</a:t>
            </a:r>
            <a:r>
              <a:rPr lang="es-ES" dirty="0"/>
              <a:t>Qué debían hacer los israelitas? Simplemente confiar en el Soberano Santo que nunca los abandonaría. El año era 734 a.C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Desenlace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4095406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>
                <a:solidFill>
                  <a:schemeClr val="tx2"/>
                </a:solidFill>
              </a:rPr>
              <a:t>vv. 3–9</a:t>
            </a:r>
            <a:r>
              <a:rPr lang="es-ES" dirty="0"/>
              <a:t>). </a:t>
            </a:r>
            <a:r>
              <a:rPr lang="es-ES" dirty="0" smtClean="0"/>
              <a:t>Jehová les </a:t>
            </a:r>
            <a:r>
              <a:rPr lang="es-ES" dirty="0"/>
              <a:t>dio tres frases para quitarles el temor</a:t>
            </a:r>
            <a:r>
              <a:rPr lang="es-ES" dirty="0" smtClean="0"/>
              <a:t>.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“</a:t>
            </a:r>
            <a:r>
              <a:rPr lang="es-ES" dirty="0"/>
              <a:t>Un remanente volverá” </a:t>
            </a:r>
            <a:r>
              <a:rPr lang="es-ES" dirty="0" smtClean="0"/>
              <a:t>(significado </a:t>
            </a:r>
            <a:r>
              <a:rPr lang="es-ES" dirty="0"/>
              <a:t>del nombre del hijo de Isaías, </a:t>
            </a:r>
            <a:r>
              <a:rPr lang="es-ES" dirty="0" err="1" smtClean="0"/>
              <a:t>Sear-jasub</a:t>
            </a:r>
            <a:r>
              <a:rPr lang="es-ES" dirty="0" smtClean="0"/>
              <a:t>; </a:t>
            </a:r>
            <a:r>
              <a:rPr lang="es-ES" dirty="0" smtClean="0">
                <a:solidFill>
                  <a:schemeClr val="tx2"/>
                </a:solidFill>
              </a:rPr>
              <a:t>v</a:t>
            </a:r>
            <a:r>
              <a:rPr lang="es-ES" dirty="0">
                <a:solidFill>
                  <a:schemeClr val="tx2"/>
                </a:solidFill>
              </a:rPr>
              <a:t>. 3</a:t>
            </a:r>
            <a:r>
              <a:rPr lang="es-ES" dirty="0" smtClean="0"/>
              <a:t>).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Son </a:t>
            </a:r>
            <a:r>
              <a:rPr lang="es-ES" dirty="0"/>
              <a:t>“cabos de tizón que humean” (</a:t>
            </a:r>
            <a:r>
              <a:rPr lang="es-ES" dirty="0">
                <a:solidFill>
                  <a:schemeClr val="tx2"/>
                </a:solidFill>
              </a:rPr>
              <a:t>v. 4</a:t>
            </a:r>
            <a:r>
              <a:rPr lang="es-ES" dirty="0"/>
              <a:t>), prontos a apagarse. </a:t>
            </a:r>
            <a:r>
              <a:rPr lang="es-ES" dirty="0" smtClean="0"/>
              <a:t>[…] De </a:t>
            </a:r>
            <a:r>
              <a:rPr lang="es-ES" dirty="0"/>
              <a:t>hecho, en 732 a.C</a:t>
            </a:r>
            <a:r>
              <a:rPr lang="es-ES" dirty="0" smtClean="0"/>
              <a:t>., </a:t>
            </a:r>
            <a:r>
              <a:rPr lang="es-ES" dirty="0"/>
              <a:t>dos años después, ambos </a:t>
            </a:r>
            <a:r>
              <a:rPr lang="es-ES" dirty="0" smtClean="0"/>
              <a:t>reyes murieron. (Lloyd)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Desenlace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6929124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114800"/>
          </a:xfrm>
        </p:spPr>
        <p:txBody>
          <a:bodyPr/>
          <a:lstStyle/>
          <a:p>
            <a:r>
              <a:rPr lang="es-ES" dirty="0" smtClean="0"/>
              <a:t>(</a:t>
            </a:r>
            <a:r>
              <a:rPr lang="es-ES" dirty="0">
                <a:solidFill>
                  <a:schemeClr val="tx2"/>
                </a:solidFill>
              </a:rPr>
              <a:t>vv. 3–9</a:t>
            </a:r>
            <a:r>
              <a:rPr lang="es-ES" dirty="0"/>
              <a:t>). </a:t>
            </a:r>
            <a:r>
              <a:rPr lang="es-ES" dirty="0" smtClean="0"/>
              <a:t>Jehová les </a:t>
            </a:r>
            <a:r>
              <a:rPr lang="es-ES" dirty="0"/>
              <a:t>dio tres frases para quitarles el temor</a:t>
            </a:r>
            <a:r>
              <a:rPr lang="es-ES" dirty="0" smtClean="0"/>
              <a:t>.</a:t>
            </a:r>
          </a:p>
          <a:p>
            <a:pPr marL="971550" lvl="1" indent="-514350">
              <a:buFont typeface="+mj-lt"/>
              <a:buAutoNum type="arabicPeriod" startAt="3"/>
            </a:pPr>
            <a:r>
              <a:rPr lang="es-ES" dirty="0" smtClean="0"/>
              <a:t>“</a:t>
            </a:r>
            <a:r>
              <a:rPr lang="es-ES" dirty="0"/>
              <a:t>No subsistirá, ni será” (</a:t>
            </a:r>
            <a:r>
              <a:rPr lang="es-ES" dirty="0">
                <a:solidFill>
                  <a:schemeClr val="tx2"/>
                </a:solidFill>
              </a:rPr>
              <a:t>v. 7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Para </a:t>
            </a:r>
            <a:r>
              <a:rPr lang="es-ES" dirty="0"/>
              <a:t>el año 669 a.C. Israel perdería totalmente su identidad (</a:t>
            </a:r>
            <a:r>
              <a:rPr lang="es-ES" dirty="0">
                <a:solidFill>
                  <a:schemeClr val="tx2"/>
                </a:solidFill>
              </a:rPr>
              <a:t>vv. 8–9a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Ese </a:t>
            </a:r>
            <a:r>
              <a:rPr lang="es-ES" dirty="0"/>
              <a:t>año </a:t>
            </a:r>
            <a:r>
              <a:rPr lang="es-ES" dirty="0" smtClean="0"/>
              <a:t>los </a:t>
            </a:r>
            <a:r>
              <a:rPr lang="es-ES" dirty="0"/>
              <a:t>asirios transportaron tantos gentiles para que poblaran el reino del norte, que la nación dejó de existir (</a:t>
            </a:r>
            <a:r>
              <a:rPr lang="es-ES" dirty="0">
                <a:solidFill>
                  <a:schemeClr val="tx2"/>
                </a:solidFill>
              </a:rPr>
              <a:t>Esdras 4:2; 2 Reyes 17:24</a:t>
            </a:r>
            <a:r>
              <a:rPr lang="es-ES" dirty="0" smtClean="0"/>
              <a:t>). (Lloyd)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Desenlace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60216892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114800"/>
          </a:xfrm>
        </p:spPr>
        <p:txBody>
          <a:bodyPr/>
          <a:lstStyle/>
          <a:p>
            <a:r>
              <a:rPr lang="es-ES" dirty="0" smtClean="0"/>
              <a:t>Con </a:t>
            </a:r>
            <a:r>
              <a:rPr lang="es-ES" dirty="0"/>
              <a:t>estos dichos, la gente tenía todo lo que necesitaba para confiar, pero Dios les dio una palabra adicional, instándoles a ejercer su fe: </a:t>
            </a:r>
            <a:endParaRPr lang="es-ES" dirty="0" smtClean="0"/>
          </a:p>
          <a:p>
            <a:pPr lvl="1"/>
            <a:r>
              <a:rPr lang="es-ES" dirty="0" smtClean="0"/>
              <a:t>“</a:t>
            </a:r>
            <a:r>
              <a:rPr lang="es-ES" dirty="0"/>
              <a:t>Si vosotros no creyereis, de cierto no permaneceréis” (</a:t>
            </a:r>
            <a:r>
              <a:rPr lang="es-ES" dirty="0">
                <a:solidFill>
                  <a:schemeClr val="tx2"/>
                </a:solidFill>
              </a:rPr>
              <a:t>v. 9b</a:t>
            </a:r>
            <a:r>
              <a:rPr lang="es-ES" dirty="0" smtClean="0"/>
              <a:t>). (Lloyd)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33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Desenlace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68352117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114800"/>
          </a:xfrm>
        </p:spPr>
        <p:txBody>
          <a:bodyPr/>
          <a:lstStyle/>
          <a:p>
            <a:r>
              <a:rPr lang="es-ES" dirty="0" smtClean="0"/>
              <a:t>No </a:t>
            </a:r>
            <a:r>
              <a:rPr lang="es-ES" dirty="0"/>
              <a:t>teman, sino confíen en la señal de Emanuel (</a:t>
            </a:r>
            <a:r>
              <a:rPr lang="es-ES" dirty="0">
                <a:solidFill>
                  <a:schemeClr val="tx2"/>
                </a:solidFill>
              </a:rPr>
              <a:t>vv. 10–17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Jehová ofreció </a:t>
            </a:r>
            <a:r>
              <a:rPr lang="es-ES" dirty="0"/>
              <a:t>dar </a:t>
            </a:r>
            <a:r>
              <a:rPr lang="es-ES" dirty="0" smtClean="0"/>
              <a:t>señal </a:t>
            </a:r>
            <a:r>
              <a:rPr lang="es-ES" dirty="0"/>
              <a:t>a </a:t>
            </a:r>
            <a:r>
              <a:rPr lang="es-ES" dirty="0" err="1"/>
              <a:t>Acaz</a:t>
            </a:r>
            <a:r>
              <a:rPr lang="es-ES" dirty="0"/>
              <a:t> para reforzar su fe en los dichos divinos. </a:t>
            </a:r>
            <a:endParaRPr lang="es-ES" dirty="0" smtClean="0"/>
          </a:p>
          <a:p>
            <a:pPr lvl="1"/>
            <a:r>
              <a:rPr lang="es-ES" dirty="0" err="1" smtClean="0"/>
              <a:t>Acaz</a:t>
            </a:r>
            <a:r>
              <a:rPr lang="es-ES" dirty="0" smtClean="0"/>
              <a:t> rechazó </a:t>
            </a:r>
            <a:r>
              <a:rPr lang="es-ES" dirty="0"/>
              <a:t>la oferta </a:t>
            </a:r>
            <a:r>
              <a:rPr lang="es-ES" dirty="0" smtClean="0"/>
              <a:t>(</a:t>
            </a:r>
            <a:r>
              <a:rPr lang="es-ES" dirty="0">
                <a:solidFill>
                  <a:schemeClr val="tx2"/>
                </a:solidFill>
              </a:rPr>
              <a:t>vv. 10–12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Hizo </a:t>
            </a:r>
            <a:r>
              <a:rPr lang="es-ES" dirty="0"/>
              <a:t>alianza con Asiria para </a:t>
            </a:r>
            <a:r>
              <a:rPr lang="es-ES" dirty="0" smtClean="0"/>
              <a:t>pelear contra Israel </a:t>
            </a:r>
            <a:r>
              <a:rPr lang="es-ES" dirty="0"/>
              <a:t>y </a:t>
            </a:r>
            <a:r>
              <a:rPr lang="es-ES" dirty="0" smtClean="0"/>
              <a:t>Siria (</a:t>
            </a:r>
            <a:r>
              <a:rPr lang="es-ES" dirty="0">
                <a:solidFill>
                  <a:schemeClr val="tx2"/>
                </a:solidFill>
              </a:rPr>
              <a:t>2 Reyes 16</a:t>
            </a:r>
            <a:r>
              <a:rPr lang="es-ES" dirty="0" smtClean="0"/>
              <a:t>). (Lloyd)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34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Desenlace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5908060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114800"/>
          </a:xfrm>
        </p:spPr>
        <p:txBody>
          <a:bodyPr/>
          <a:lstStyle/>
          <a:p>
            <a:r>
              <a:rPr lang="es-ES" dirty="0" smtClean="0"/>
              <a:t>Señal (</a:t>
            </a:r>
            <a:r>
              <a:rPr lang="es-ES" dirty="0">
                <a:solidFill>
                  <a:schemeClr val="tx2"/>
                </a:solidFill>
              </a:rPr>
              <a:t>vv. 13–17</a:t>
            </a:r>
            <a:r>
              <a:rPr lang="es-ES" dirty="0"/>
              <a:t>). </a:t>
            </a:r>
            <a:r>
              <a:rPr lang="es-ES" dirty="0" smtClean="0"/>
              <a:t>Anuncio del </a:t>
            </a:r>
            <a:r>
              <a:rPr lang="es-ES" dirty="0"/>
              <a:t>nacimiento de un niño cuya madre era virgen. </a:t>
            </a:r>
            <a:endParaRPr lang="es-ES" dirty="0" smtClean="0"/>
          </a:p>
          <a:p>
            <a:pPr lvl="1"/>
            <a:r>
              <a:rPr lang="es-ES" dirty="0" smtClean="0"/>
              <a:t>Su nombre – Emanuel</a:t>
            </a:r>
            <a:r>
              <a:rPr lang="es-ES" dirty="0"/>
              <a:t>, “Dios está con nosotros”. </a:t>
            </a:r>
            <a:endParaRPr lang="es-ES" dirty="0" smtClean="0"/>
          </a:p>
          <a:p>
            <a:pPr lvl="1"/>
            <a:r>
              <a:rPr lang="es-ES" dirty="0" smtClean="0"/>
              <a:t>Cada </a:t>
            </a:r>
            <a:r>
              <a:rPr lang="es-ES" dirty="0"/>
              <a:t>vez que los judíos lo vieran, serían confrontados por el hecho de que Dios estaba con ellos y podían confiar en él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Desenlace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18646695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114800"/>
          </a:xfrm>
        </p:spPr>
        <p:txBody>
          <a:bodyPr/>
          <a:lstStyle/>
          <a:p>
            <a:r>
              <a:rPr lang="es-ES" dirty="0" smtClean="0"/>
              <a:t>Dos </a:t>
            </a:r>
            <a:r>
              <a:rPr lang="es-ES" dirty="0"/>
              <a:t>aspectos de la señal. </a:t>
            </a:r>
            <a:endParaRPr lang="es-E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s-ES" dirty="0" smtClean="0"/>
              <a:t>El </a:t>
            </a:r>
            <a:r>
              <a:rPr lang="es-ES" dirty="0"/>
              <a:t>primero es el </a:t>
            </a:r>
            <a:r>
              <a:rPr lang="es-ES" dirty="0" smtClean="0"/>
              <a:t>histórico. </a:t>
            </a:r>
          </a:p>
          <a:p>
            <a:pPr lvl="1"/>
            <a:r>
              <a:rPr lang="es-ES" dirty="0" smtClean="0"/>
              <a:t>Antes </a:t>
            </a:r>
            <a:r>
              <a:rPr lang="es-ES" dirty="0"/>
              <a:t>de que el niño llegara a la edad de raciocinio, los dos monarcas enemigos serían derrotados (</a:t>
            </a:r>
            <a:r>
              <a:rPr lang="es-ES" dirty="0">
                <a:solidFill>
                  <a:schemeClr val="tx2"/>
                </a:solidFill>
              </a:rPr>
              <a:t>vv. 15–16</a:t>
            </a:r>
            <a:r>
              <a:rPr lang="es-ES" dirty="0"/>
              <a:t>) y el aliado de Judá (Asiria) se convertiría en su perseguidor (</a:t>
            </a:r>
            <a:r>
              <a:rPr lang="es-ES" dirty="0">
                <a:solidFill>
                  <a:schemeClr val="tx2"/>
                </a:solidFill>
              </a:rPr>
              <a:t>v. 17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Todo </a:t>
            </a:r>
            <a:r>
              <a:rPr lang="es-ES" dirty="0"/>
              <a:t>esto sucedió históricamente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36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Desenlace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6558911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114800"/>
          </a:xfrm>
        </p:spPr>
        <p:txBody>
          <a:bodyPr/>
          <a:lstStyle/>
          <a:p>
            <a:r>
              <a:rPr lang="es-ES" dirty="0" smtClean="0"/>
              <a:t>Dos </a:t>
            </a:r>
            <a:r>
              <a:rPr lang="es-ES" dirty="0"/>
              <a:t>aspectos de la señal. </a:t>
            </a:r>
            <a:endParaRPr lang="es-ES" dirty="0" smtClean="0"/>
          </a:p>
          <a:p>
            <a:pPr marL="971550" lvl="1" indent="-514350">
              <a:buFont typeface="+mj-lt"/>
              <a:buAutoNum type="arabicPeriod" startAt="2"/>
            </a:pPr>
            <a:r>
              <a:rPr lang="es-ES" dirty="0" smtClean="0"/>
              <a:t>El </a:t>
            </a:r>
            <a:r>
              <a:rPr lang="es-ES" dirty="0"/>
              <a:t>segundo aspecto es el profético. </a:t>
            </a:r>
            <a:endParaRPr lang="es-ES" dirty="0" smtClean="0"/>
          </a:p>
          <a:p>
            <a:pPr lvl="1"/>
            <a:r>
              <a:rPr lang="es-ES" dirty="0" smtClean="0">
                <a:solidFill>
                  <a:schemeClr val="tx2"/>
                </a:solidFill>
              </a:rPr>
              <a:t>Mateo</a:t>
            </a:r>
            <a:r>
              <a:rPr lang="es-ES" dirty="0"/>
              <a:t>, en </a:t>
            </a:r>
            <a:r>
              <a:rPr lang="es-ES" dirty="0">
                <a:solidFill>
                  <a:schemeClr val="tx2"/>
                </a:solidFill>
              </a:rPr>
              <a:t>1:23</a:t>
            </a:r>
            <a:r>
              <a:rPr lang="es-ES" dirty="0"/>
              <a:t>, bajo inspiración del Espíritu Santo, cita </a:t>
            </a:r>
            <a:r>
              <a:rPr lang="es-ES" dirty="0">
                <a:solidFill>
                  <a:schemeClr val="tx2"/>
                </a:solidFill>
              </a:rPr>
              <a:t>Isaías 7:14 </a:t>
            </a:r>
            <a:r>
              <a:rPr lang="es-ES" dirty="0"/>
              <a:t>como respaldo para la doctrina de la concepción y nacimiento virginal de Cristo, el Mesías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37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Desenlace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3660039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114800"/>
          </a:xfrm>
        </p:spPr>
        <p:txBody>
          <a:bodyPr/>
          <a:lstStyle/>
          <a:p>
            <a:r>
              <a:rPr lang="es-ES" dirty="0"/>
              <a:t>Confianza en la palabra del Señor </a:t>
            </a:r>
            <a:r>
              <a:rPr lang="es-ES" dirty="0">
                <a:solidFill>
                  <a:schemeClr val="tx2"/>
                </a:solidFill>
              </a:rPr>
              <a:t>8:1–20</a:t>
            </a:r>
          </a:p>
          <a:p>
            <a:pPr lvl="1"/>
            <a:r>
              <a:rPr lang="es-ES" dirty="0" smtClean="0"/>
              <a:t>Palabra </a:t>
            </a:r>
            <a:r>
              <a:rPr lang="es-ES" dirty="0"/>
              <a:t>de Dios </a:t>
            </a:r>
            <a:r>
              <a:rPr lang="es-ES" dirty="0" smtClean="0"/>
              <a:t>–cuatro </a:t>
            </a:r>
            <a:r>
              <a:rPr lang="es-ES" dirty="0"/>
              <a:t>mensajes breves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s-ES" dirty="0"/>
              <a:t>La señal de </a:t>
            </a:r>
            <a:r>
              <a:rPr lang="es-ES" dirty="0" err="1"/>
              <a:t>Maher-salal-hasbaz</a:t>
            </a:r>
            <a:r>
              <a:rPr lang="es-ES" dirty="0"/>
              <a:t> (</a:t>
            </a:r>
            <a:r>
              <a:rPr lang="es-ES" dirty="0">
                <a:solidFill>
                  <a:schemeClr val="tx2"/>
                </a:solidFill>
              </a:rPr>
              <a:t>vv. 1–4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El </a:t>
            </a:r>
            <a:r>
              <a:rPr lang="es-ES" dirty="0"/>
              <a:t>significado de este nombre: “El despojo se apresura, la presa se precipita”, aseguraba la derrota de Damasco (Siria) y Samaria (Israel) por las tropas asirias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Desenlace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8311899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114800"/>
          </a:xfrm>
        </p:spPr>
        <p:txBody>
          <a:bodyPr/>
          <a:lstStyle/>
          <a:p>
            <a:r>
              <a:rPr lang="es-ES" dirty="0"/>
              <a:t>Confianza en la palabra del Señor </a:t>
            </a:r>
            <a:r>
              <a:rPr lang="es-ES" dirty="0">
                <a:solidFill>
                  <a:schemeClr val="tx2"/>
                </a:solidFill>
              </a:rPr>
              <a:t>8:1–20</a:t>
            </a:r>
          </a:p>
          <a:p>
            <a:pPr lvl="1"/>
            <a:r>
              <a:rPr lang="es-ES" dirty="0" smtClean="0"/>
              <a:t>Palabra </a:t>
            </a:r>
            <a:r>
              <a:rPr lang="es-ES" dirty="0"/>
              <a:t>de Dios </a:t>
            </a:r>
            <a:r>
              <a:rPr lang="es-ES" dirty="0" smtClean="0"/>
              <a:t>–cuatro </a:t>
            </a:r>
            <a:r>
              <a:rPr lang="es-ES" dirty="0"/>
              <a:t>mensajes breves</a:t>
            </a:r>
          </a:p>
          <a:p>
            <a:pPr marL="971550" lvl="1" indent="-514350">
              <a:buFont typeface="+mj-lt"/>
              <a:buAutoNum type="arabicPeriod" startAt="2"/>
            </a:pPr>
            <a:r>
              <a:rPr lang="es-ES" dirty="0" smtClean="0"/>
              <a:t>Jerusalén </a:t>
            </a:r>
            <a:r>
              <a:rPr lang="es-ES" dirty="0"/>
              <a:t>y Judá serían atacadas por Asiria (</a:t>
            </a:r>
            <a:r>
              <a:rPr lang="es-ES" dirty="0">
                <a:solidFill>
                  <a:schemeClr val="tx2"/>
                </a:solidFill>
              </a:rPr>
              <a:t>vv. </a:t>
            </a:r>
            <a:r>
              <a:rPr lang="es-ES" dirty="0" smtClean="0">
                <a:solidFill>
                  <a:schemeClr val="tx2"/>
                </a:solidFill>
              </a:rPr>
              <a:t>5–10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Los </a:t>
            </a:r>
            <a:r>
              <a:rPr lang="es-ES" dirty="0"/>
              <a:t>asirios cubrirían la tierra causando destrucción como la de una inundación (</a:t>
            </a:r>
            <a:r>
              <a:rPr lang="es-ES" dirty="0">
                <a:solidFill>
                  <a:schemeClr val="tx2"/>
                </a:solidFill>
              </a:rPr>
              <a:t>vv. 5–8a</a:t>
            </a:r>
            <a:r>
              <a:rPr lang="es-ES" dirty="0"/>
              <a:t>) o un ave de rapiña (</a:t>
            </a:r>
            <a:r>
              <a:rPr lang="es-ES" dirty="0">
                <a:solidFill>
                  <a:schemeClr val="tx2"/>
                </a:solidFill>
              </a:rPr>
              <a:t>v. 8b</a:t>
            </a:r>
            <a:r>
              <a:rPr lang="es-ES" dirty="0"/>
              <a:t>) pero no prevalecerían, porque el Santo de Israel estaba con su pueblo (</a:t>
            </a:r>
            <a:r>
              <a:rPr lang="es-ES" dirty="0">
                <a:solidFill>
                  <a:schemeClr val="tx2"/>
                </a:solidFill>
              </a:rPr>
              <a:t>vv. 8b–10</a:t>
            </a:r>
            <a:r>
              <a:rPr lang="es-ES" dirty="0" smtClean="0"/>
              <a:t>). (Lloyd)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39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Desenlace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8276798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286000"/>
            <a:ext cx="3886200" cy="2362200"/>
          </a:xfrm>
        </p:spPr>
        <p:txBody>
          <a:bodyPr/>
          <a:lstStyle/>
          <a:p>
            <a:r>
              <a:rPr lang="es-ES" sz="2800" dirty="0"/>
              <a:t>“Después oí la voz del Señor, que decía: ¿A quién enviaré, y quién irá por nosotros? Entonces respondí yo: Heme aquí, envíame a mí.” </a:t>
            </a:r>
            <a:r>
              <a:rPr lang="es-ES" sz="2800" dirty="0" smtClean="0"/>
              <a:t>(</a:t>
            </a:r>
            <a:r>
              <a:rPr lang="es-ES" sz="2800" dirty="0" smtClean="0">
                <a:solidFill>
                  <a:schemeClr val="tx2"/>
                </a:solidFill>
              </a:rPr>
              <a:t>Isaías 6.8, </a:t>
            </a:r>
            <a:r>
              <a:rPr lang="es-ES" sz="2800" dirty="0">
                <a:solidFill>
                  <a:schemeClr val="tx2"/>
                </a:solidFill>
              </a:rPr>
              <a:t>RVR60</a:t>
            </a:r>
            <a:r>
              <a:rPr lang="es-ES" sz="2800" dirty="0"/>
              <a:t>)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453" y="2290665"/>
            <a:ext cx="3105150" cy="381000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114800"/>
          </a:xfrm>
        </p:spPr>
        <p:txBody>
          <a:bodyPr/>
          <a:lstStyle/>
          <a:p>
            <a:r>
              <a:rPr lang="es-ES" dirty="0"/>
              <a:t>Confianza en la palabra del Señor </a:t>
            </a:r>
            <a:r>
              <a:rPr lang="es-ES" dirty="0">
                <a:solidFill>
                  <a:schemeClr val="tx2"/>
                </a:solidFill>
              </a:rPr>
              <a:t>8:1–20</a:t>
            </a:r>
          </a:p>
          <a:p>
            <a:pPr lvl="1"/>
            <a:r>
              <a:rPr lang="es-ES" dirty="0" smtClean="0"/>
              <a:t>Palabra </a:t>
            </a:r>
            <a:r>
              <a:rPr lang="es-ES" dirty="0"/>
              <a:t>de Dios </a:t>
            </a:r>
            <a:r>
              <a:rPr lang="es-ES" dirty="0" smtClean="0"/>
              <a:t>–cuatro </a:t>
            </a:r>
            <a:r>
              <a:rPr lang="es-ES" dirty="0"/>
              <a:t>mensajes breves</a:t>
            </a:r>
          </a:p>
          <a:p>
            <a:pPr marL="971550" lvl="1" indent="-514350">
              <a:buFont typeface="+mj-lt"/>
              <a:buAutoNum type="arabicPeriod" startAt="3"/>
            </a:pPr>
            <a:r>
              <a:rPr lang="es-ES" dirty="0" smtClean="0"/>
              <a:t>Jehová </a:t>
            </a:r>
            <a:r>
              <a:rPr lang="es-ES" dirty="0"/>
              <a:t>sería salvación (santuario) para los que confían y castigo (tropezadero) para los incrédulos (</a:t>
            </a:r>
            <a:r>
              <a:rPr lang="es-ES" dirty="0">
                <a:solidFill>
                  <a:schemeClr val="tx2"/>
                </a:solidFill>
              </a:rPr>
              <a:t>vv. 11–15</a:t>
            </a:r>
            <a:r>
              <a:rPr lang="es-ES" dirty="0"/>
              <a:t>). </a:t>
            </a:r>
            <a:endParaRPr lang="es-ES" dirty="0" smtClean="0"/>
          </a:p>
          <a:p>
            <a:pPr lvl="1"/>
            <a:r>
              <a:rPr lang="es-ES" dirty="0" smtClean="0"/>
              <a:t>La </a:t>
            </a:r>
            <a:r>
              <a:rPr lang="es-ES" dirty="0"/>
              <a:t>única forma de escapar de la vara disciplinaria era poniendo su confianza en el Señor</a:t>
            </a:r>
            <a:r>
              <a:rPr lang="es-ES" dirty="0" smtClean="0"/>
              <a:t>. (Lloyd)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40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Desenlace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326120012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114800"/>
          </a:xfrm>
        </p:spPr>
        <p:txBody>
          <a:bodyPr/>
          <a:lstStyle/>
          <a:p>
            <a:r>
              <a:rPr lang="es-ES" dirty="0"/>
              <a:t>Confianza en la palabra del Señor </a:t>
            </a:r>
            <a:r>
              <a:rPr lang="es-ES" dirty="0">
                <a:solidFill>
                  <a:schemeClr val="tx2"/>
                </a:solidFill>
              </a:rPr>
              <a:t>8:1–20</a:t>
            </a:r>
          </a:p>
          <a:p>
            <a:pPr lvl="1"/>
            <a:r>
              <a:rPr lang="es-ES" dirty="0" smtClean="0"/>
              <a:t>Palabra </a:t>
            </a:r>
            <a:r>
              <a:rPr lang="es-ES" dirty="0"/>
              <a:t>de Dios </a:t>
            </a:r>
            <a:r>
              <a:rPr lang="es-ES" dirty="0" smtClean="0"/>
              <a:t>–cuatro </a:t>
            </a:r>
            <a:r>
              <a:rPr lang="es-ES" dirty="0"/>
              <a:t>mensajes breves</a:t>
            </a:r>
          </a:p>
          <a:p>
            <a:pPr marL="971550" lvl="1" indent="-514350">
              <a:buFont typeface="+mj-lt"/>
              <a:buAutoNum type="arabicPeriod" startAt="4"/>
            </a:pPr>
            <a:r>
              <a:rPr lang="es-ES" dirty="0" smtClean="0"/>
              <a:t>Confíen en la palabra del Señor exclusivamente (</a:t>
            </a:r>
            <a:r>
              <a:rPr lang="es-ES" dirty="0" smtClean="0">
                <a:solidFill>
                  <a:schemeClr val="tx2"/>
                </a:solidFill>
              </a:rPr>
              <a:t>vv. 16–20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“A la ley y al testimonio” es el llamado a confiar en Jehová (</a:t>
            </a:r>
            <a:r>
              <a:rPr lang="es-ES" dirty="0" smtClean="0">
                <a:solidFill>
                  <a:schemeClr val="tx2"/>
                </a:solidFill>
              </a:rPr>
              <a:t>v. 16, 20a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Era inútil buscar el consejo de los adivinos (</a:t>
            </a:r>
            <a:r>
              <a:rPr lang="es-ES" dirty="0" smtClean="0">
                <a:solidFill>
                  <a:schemeClr val="tx2"/>
                </a:solidFill>
              </a:rPr>
              <a:t>v. 19</a:t>
            </a:r>
            <a:r>
              <a:rPr lang="es-ES" dirty="0" smtClean="0"/>
              <a:t>) porque Dios ya había hablado. (Lloyd)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41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Desenlace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15507226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229600" cy="4114800"/>
          </a:xfrm>
        </p:spPr>
        <p:txBody>
          <a:bodyPr/>
          <a:lstStyle/>
          <a:p>
            <a:r>
              <a:rPr lang="es-ES" dirty="0" smtClean="0"/>
              <a:t>Confianza en la liberación del Señor </a:t>
            </a:r>
            <a:r>
              <a:rPr lang="es-ES" dirty="0" smtClean="0">
                <a:solidFill>
                  <a:schemeClr val="tx2"/>
                </a:solidFill>
              </a:rPr>
              <a:t>8:21</a:t>
            </a:r>
          </a:p>
          <a:p>
            <a:pPr lvl="1"/>
            <a:r>
              <a:rPr lang="es-ES" dirty="0" smtClean="0"/>
              <a:t>La oscuridad reinante (</a:t>
            </a:r>
            <a:r>
              <a:rPr lang="es-ES" dirty="0" smtClean="0">
                <a:solidFill>
                  <a:schemeClr val="tx2"/>
                </a:solidFill>
              </a:rPr>
              <a:t>8:21–9:1a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Estos textos relatan el resultado de la invasión asiria. </a:t>
            </a:r>
          </a:p>
          <a:p>
            <a:pPr lvl="1"/>
            <a:r>
              <a:rPr lang="es-ES" dirty="0" smtClean="0">
                <a:solidFill>
                  <a:schemeClr val="tx2"/>
                </a:solidFill>
              </a:rPr>
              <a:t>Segundo Reyes 15:29 </a:t>
            </a:r>
            <a:r>
              <a:rPr lang="es-ES" dirty="0" smtClean="0"/>
              <a:t>relata cómo </a:t>
            </a:r>
            <a:r>
              <a:rPr lang="es-ES" dirty="0" err="1" smtClean="0"/>
              <a:t>Tiglat-pileser</a:t>
            </a:r>
            <a:r>
              <a:rPr lang="es-ES" dirty="0" smtClean="0"/>
              <a:t> III tomó la región de Neftalí y Zabulón en Galilea. </a:t>
            </a:r>
          </a:p>
          <a:p>
            <a:pPr lvl="1"/>
            <a:r>
              <a:rPr lang="es-ES" dirty="0" smtClean="0"/>
              <a:t>El cuadro es sumamente grave y deprimente. Prevalecían las tinieblas y la oscuridad. (Lloyd)</a:t>
            </a:r>
            <a:endParaRPr lang="es-E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42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Desenlace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867542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Aplicaciones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133600"/>
            <a:ext cx="8305800" cy="41148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s-PR" dirty="0" smtClean="0"/>
              <a:t>La necesidad más apremiante de una persona es la de ser perdonada.</a:t>
            </a:r>
          </a:p>
          <a:p>
            <a:pPr>
              <a:spcAft>
                <a:spcPts val="600"/>
              </a:spcAft>
            </a:pPr>
            <a:r>
              <a:rPr lang="es-PR" dirty="0" smtClean="0"/>
              <a:t>El arrepentimiento no viene por mirar nuestro pecado sin la santidad de Dios y su gran amor.</a:t>
            </a:r>
          </a:p>
          <a:p>
            <a:pPr>
              <a:spcAft>
                <a:spcPts val="600"/>
              </a:spcAft>
            </a:pPr>
            <a:r>
              <a:rPr lang="es-PR" dirty="0" smtClean="0"/>
              <a:t>No necesitamos hacer nada ritual para ser perdonados, sino que somos perdonados por la gracia de Dios según nuestra fe.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Texto clave</a:t>
            </a:r>
            <a:endParaRPr lang="es-P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28600" y="2286000"/>
            <a:ext cx="3886200" cy="2362200"/>
          </a:xfrm>
        </p:spPr>
        <p:txBody>
          <a:bodyPr/>
          <a:lstStyle/>
          <a:p>
            <a:r>
              <a:rPr lang="es-ES" sz="2800" dirty="0"/>
              <a:t>“Después oí la voz del Señor, que decía: ¿A quién enviaré, y quién irá por nosotros? Entonces respondí yo: Heme aquí, envíame a mí.” </a:t>
            </a:r>
            <a:r>
              <a:rPr lang="es-ES" sz="2800" dirty="0" smtClean="0"/>
              <a:t>(</a:t>
            </a:r>
            <a:r>
              <a:rPr lang="es-ES" sz="2800" dirty="0" smtClean="0">
                <a:solidFill>
                  <a:schemeClr val="tx2"/>
                </a:solidFill>
              </a:rPr>
              <a:t>Isaías 6.8, </a:t>
            </a:r>
            <a:r>
              <a:rPr lang="es-ES" sz="2800" dirty="0">
                <a:solidFill>
                  <a:schemeClr val="tx2"/>
                </a:solidFill>
              </a:rPr>
              <a:t>RVR60</a:t>
            </a:r>
            <a:r>
              <a:rPr lang="es-ES" sz="2800" dirty="0"/>
              <a:t>)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426BC6-9C44-4822-8B07-F963A8030F45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1453" y="2290665"/>
            <a:ext cx="310515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673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/>
          <a:p>
            <a:pPr>
              <a:defRPr/>
            </a:pPr>
            <a:fld id="{218A1B8D-2211-4267-85EA-46D8260B611F}" type="slidenum">
              <a:rPr lang="en-US">
                <a:solidFill>
                  <a:srgbClr val="000000"/>
                </a:solidFill>
              </a:rPr>
              <a:pPr>
                <a:defRPr/>
              </a:pPr>
              <a:t>45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s-PR" dirty="0" smtClean="0"/>
              <a:t>Bibliografía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2093913"/>
            <a:ext cx="8534400" cy="4459287"/>
          </a:xfrm>
        </p:spPr>
        <p:txBody>
          <a:bodyPr/>
          <a:lstStyle/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/>
              <a:t>Lloyd, Roberto. Estudios </a:t>
            </a:r>
            <a:r>
              <a:rPr lang="es-ES" sz="1800" dirty="0" err="1"/>
              <a:t>Bı́blicos</a:t>
            </a:r>
            <a:r>
              <a:rPr lang="es-ES" sz="1800" dirty="0"/>
              <a:t> ELA: </a:t>
            </a:r>
            <a:r>
              <a:rPr lang="es-ES" sz="1800" dirty="0" err="1"/>
              <a:t>íTu</a:t>
            </a:r>
            <a:r>
              <a:rPr lang="es-ES" sz="1800" dirty="0"/>
              <a:t> Dios reina! (</a:t>
            </a:r>
            <a:r>
              <a:rPr lang="es-ES" sz="1800" dirty="0" err="1"/>
              <a:t>Isaı́as</a:t>
            </a:r>
            <a:r>
              <a:rPr lang="es-ES" sz="1800" dirty="0"/>
              <a:t> y Miqueas). Puebla, Pue., </a:t>
            </a:r>
            <a:r>
              <a:rPr lang="es-ES" sz="1800" dirty="0" err="1"/>
              <a:t>México</a:t>
            </a:r>
            <a:r>
              <a:rPr lang="es-ES" sz="1800" dirty="0"/>
              <a:t>: Ediciones Las </a:t>
            </a:r>
            <a:r>
              <a:rPr lang="es-ES" sz="1800" dirty="0" err="1"/>
              <a:t>Américas</a:t>
            </a:r>
            <a:r>
              <a:rPr lang="es-ES" sz="1800" dirty="0"/>
              <a:t>, A. C., 1995. </a:t>
            </a:r>
            <a:r>
              <a:rPr lang="es-ES" sz="1800" dirty="0" err="1"/>
              <a:t>Print</a:t>
            </a:r>
            <a:r>
              <a:rPr lang="es-ES" sz="1800" dirty="0"/>
              <a:t>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n-US" sz="1800" dirty="0" smtClean="0"/>
              <a:t>MacDonald</a:t>
            </a:r>
            <a:r>
              <a:rPr lang="en-US" sz="1800" dirty="0"/>
              <a:t>, William. </a:t>
            </a:r>
            <a:r>
              <a:rPr lang="en-US" sz="1800" dirty="0" err="1"/>
              <a:t>Comentario</a:t>
            </a:r>
            <a:r>
              <a:rPr lang="en-US" sz="1800" dirty="0"/>
              <a:t> </a:t>
            </a:r>
            <a:r>
              <a:rPr lang="en-US" sz="1800" dirty="0" err="1" smtClean="0"/>
              <a:t>Bíblico</a:t>
            </a:r>
            <a:r>
              <a:rPr lang="en-US" sz="1800" dirty="0" smtClean="0"/>
              <a:t> </a:t>
            </a:r>
            <a:r>
              <a:rPr lang="en-US" sz="1800" dirty="0"/>
              <a:t>de William MacDonald: </a:t>
            </a:r>
            <a:r>
              <a:rPr lang="en-US" sz="1800" dirty="0" err="1"/>
              <a:t>Antiguo</a:t>
            </a:r>
            <a:r>
              <a:rPr lang="en-US" sz="1800" dirty="0"/>
              <a:t> </a:t>
            </a:r>
            <a:r>
              <a:rPr lang="en-US" sz="1800" dirty="0" err="1"/>
              <a:t>Testamento</a:t>
            </a:r>
            <a:r>
              <a:rPr lang="en-US" sz="1800" dirty="0"/>
              <a:t> y Nuevo </a:t>
            </a:r>
            <a:r>
              <a:rPr lang="en-US" sz="1800" dirty="0" err="1"/>
              <a:t>Testamento</a:t>
            </a:r>
            <a:r>
              <a:rPr lang="en-US" sz="1800" dirty="0"/>
              <a:t>. </a:t>
            </a:r>
            <a:r>
              <a:rPr lang="en-US" sz="1800" dirty="0" err="1"/>
              <a:t>Viladecavalls</a:t>
            </a:r>
            <a:r>
              <a:rPr lang="en-US" sz="1800" dirty="0"/>
              <a:t> (Barcelona), </a:t>
            </a:r>
            <a:r>
              <a:rPr lang="en-US" sz="1800" dirty="0" err="1" smtClean="0"/>
              <a:t>España</a:t>
            </a:r>
            <a:r>
              <a:rPr lang="en-US" sz="1800" dirty="0"/>
              <a:t>: Editorial CLIE, 2004</a:t>
            </a:r>
            <a:r>
              <a:rPr lang="en-US" sz="1800" dirty="0" smtClean="0"/>
              <a:t>. Print.</a:t>
            </a:r>
            <a:endParaRPr lang="en-US" sz="1800" dirty="0"/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PR" sz="1800" dirty="0" err="1" smtClean="0"/>
              <a:t>Stanton</a:t>
            </a:r>
            <a:r>
              <a:rPr lang="es-PR" sz="1800" dirty="0" smtClean="0"/>
              <a:t>, Ted O., et al, eds. </a:t>
            </a:r>
            <a:r>
              <a:rPr lang="es-PR" sz="1800" i="1" dirty="0" smtClean="0"/>
              <a:t>El Expositor Bíblico: La Biblia, Libro por Libro</a:t>
            </a:r>
            <a:r>
              <a:rPr lang="es-PR" sz="1800" dirty="0" smtClean="0"/>
              <a:t>, Maestros de jóvenes y Adultos, Volumen 6. 4ta Ed. El Paso, Texas: Casa Bautista de Publicaciones, 2000, c1996. 206-212.</a:t>
            </a:r>
          </a:p>
          <a:p>
            <a:pPr marL="342900" lvl="1" indent="-342900">
              <a:lnSpc>
                <a:spcPct val="80000"/>
              </a:lnSpc>
              <a:spcAft>
                <a:spcPts val="6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 err="1" smtClean="0"/>
              <a:t>Wiersbe</a:t>
            </a:r>
            <a:r>
              <a:rPr lang="es-ES" sz="1800" dirty="0"/>
              <a:t>, Warren W. Bosquejos expositivos de la Biblia: Antiguo y Nuevo Testamento. </a:t>
            </a:r>
            <a:r>
              <a:rPr lang="es-ES" sz="1800" dirty="0" err="1"/>
              <a:t>electronic</a:t>
            </a:r>
            <a:r>
              <a:rPr lang="es-ES" sz="1800" dirty="0"/>
              <a:t> ed. Nashville: Editorial Caribe, 1995. </a:t>
            </a:r>
            <a:r>
              <a:rPr lang="es-ES" sz="1800" dirty="0" err="1"/>
              <a:t>Print</a:t>
            </a:r>
            <a:r>
              <a:rPr lang="es-ES" sz="1800" dirty="0" smtClean="0"/>
              <a:t>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s-ES" sz="1800" dirty="0" smtClean="0">
                <a:latin typeface="+mj-lt"/>
                <a:hlinkClick r:id="rId3"/>
              </a:rPr>
              <a:t>http://www.dsmedia.org/resources/illustrations/sweet-publishing/</a:t>
            </a:r>
            <a:r>
              <a:rPr lang="es-ES" sz="1800" dirty="0" smtClean="0">
                <a:latin typeface="+mj-lt"/>
              </a:rPr>
              <a:t>  (imágenes).</a:t>
            </a:r>
          </a:p>
          <a:p>
            <a:pPr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1800" dirty="0" smtClean="0">
                <a:hlinkClick r:id="rId4"/>
              </a:rPr>
              <a:t>http://st-takla.org/Gallery/Bible/Illustrations/Bible-Slides/OT/Hosea.html</a:t>
            </a:r>
            <a:endParaRPr lang="en-US" sz="1800" dirty="0" smtClean="0"/>
          </a:p>
        </p:txBody>
      </p:sp>
      <p:sp>
        <p:nvSpPr>
          <p:cNvPr id="260100" name="Slide Number Placeholder 3"/>
          <p:cNvSpPr txBox="1">
            <a:spLocks noGrp="1"/>
          </p:cNvSpPr>
          <p:nvPr/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F4E463-F5E4-45E0-82AC-34CAC993DA12}" type="slidenum">
              <a:rPr lang="en-US" sz="1400">
                <a:solidFill>
                  <a:srgbClr val="000000"/>
                </a:solidFill>
              </a:rPr>
              <a:pPr algn="r"/>
              <a:t>45</a:t>
            </a:fld>
            <a:endParaRPr lang="en-US" sz="1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3110"/>
            <a:ext cx="9144000" cy="6854890"/>
          </a:xfrm>
          <a:prstGeom prst="rect">
            <a:avLst/>
          </a:prstGeom>
        </p:spPr>
      </p:pic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68C845-AC6A-4CB1-AD25-7DB23307EAA9}" type="slidenum">
              <a:rPr lang="en-US"/>
              <a:pPr/>
              <a:t>46</a:t>
            </a:fld>
            <a:endParaRPr lang="en-US"/>
          </a:p>
        </p:txBody>
      </p:sp>
      <p:sp>
        <p:nvSpPr>
          <p:cNvPr id="238595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685800" y="457200"/>
            <a:ext cx="7772400" cy="9144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/>
          <a:lstStyle/>
          <a:p>
            <a:pPr algn="ctr"/>
            <a:r>
              <a:rPr lang="es-PR" dirty="0"/>
              <a:t>Próximo </a:t>
            </a:r>
            <a:r>
              <a:rPr lang="es-PR" dirty="0" smtClean="0"/>
              <a:t>Estudio (Libro 6)</a:t>
            </a:r>
            <a:endParaRPr lang="es-PR" dirty="0"/>
          </a:p>
        </p:txBody>
      </p:sp>
      <p:sp>
        <p:nvSpPr>
          <p:cNvPr id="238596" name="Rectangle 4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5800" y="1371600"/>
            <a:ext cx="7772400" cy="4495800"/>
          </a:xfrm>
          <a:solidFill>
            <a:schemeClr val="bg1">
              <a:lumMod val="95000"/>
              <a:lumOff val="5000"/>
              <a:alpha val="45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3600" dirty="0">
                <a:solidFill>
                  <a:schemeClr val="tx2"/>
                </a:solidFill>
                <a:latin typeface="Candara" pitchFamily="34" charset="0"/>
              </a:rPr>
              <a:t>Unidad 9</a:t>
            </a:r>
            <a:r>
              <a:rPr lang="es-PR" sz="3600" dirty="0" smtClean="0">
                <a:solidFill>
                  <a:schemeClr val="tx2"/>
                </a:solidFill>
                <a:latin typeface="Candara" pitchFamily="34" charset="0"/>
              </a:rPr>
              <a:t>: El Dios incomparable prepara el camino</a:t>
            </a:r>
            <a:endParaRPr lang="es-PR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Estudio 29:</a:t>
            </a:r>
          </a:p>
          <a:p>
            <a:pPr marL="0" indent="0" algn="ctr">
              <a:spcAft>
                <a:spcPts val="600"/>
              </a:spcAft>
              <a:buFontTx/>
              <a:buNone/>
            </a:pPr>
            <a:r>
              <a:rPr lang="es-PR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“Dios da esperanza a su pueblo”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Isa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ía</a:t>
            </a: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9:1-12:6)</a:t>
            </a:r>
          </a:p>
          <a:p>
            <a:pPr marL="0" indent="0" algn="ctr">
              <a:buFontTx/>
              <a:buNone/>
              <a:tabLst>
                <a:tab pos="457200" algn="l"/>
              </a:tabLst>
            </a:pPr>
            <a:r>
              <a:rPr lang="es-P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 de julio de 2015</a:t>
            </a:r>
            <a:endParaRPr lang="es-P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38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3859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385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85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3859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85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23859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8595" grpId="0" animBg="1"/>
      <p:bldP spid="238596" grpId="0" build="p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47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286000"/>
            <a:ext cx="8229600" cy="4114800"/>
          </a:xfrm>
        </p:spPr>
        <p:txBody>
          <a:bodyPr/>
          <a:lstStyle/>
          <a:p>
            <a:r>
              <a:rPr lang="es-PR" dirty="0" smtClean="0"/>
              <a:t>El Dios incomparable preparó el camino de salvación</a:t>
            </a:r>
            <a:r>
              <a:rPr lang="en-US" dirty="0" smtClean="0"/>
              <a:t> </a:t>
            </a:r>
            <a:r>
              <a:rPr lang="es-PR" dirty="0" smtClean="0"/>
              <a:t>llamando al profeta, cuya responsabilidad fue dar un mensaje de juicio y de esperanza.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Verdad Central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10960246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Bosquejo de Estudio</a:t>
            </a:r>
            <a:endParaRPr lang="es-PR" dirty="0"/>
          </a:p>
        </p:txBody>
      </p:sp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2133600"/>
            <a:ext cx="8715376" cy="4267200"/>
          </a:xfrm>
        </p:spPr>
        <p:txBody>
          <a:bodyPr>
            <a:noAutofit/>
          </a:bodyPr>
          <a:lstStyle/>
          <a:p>
            <a:pPr marL="401638" indent="-401638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n-US" sz="3600" dirty="0" smtClean="0"/>
              <a:t>Dios se </a:t>
            </a:r>
            <a:r>
              <a:rPr lang="es-PR" sz="3600" dirty="0" smtClean="0"/>
              <a:t>revela a su profeta (</a:t>
            </a:r>
            <a:r>
              <a:rPr lang="es-PR" sz="3600" dirty="0" smtClean="0">
                <a:solidFill>
                  <a:schemeClr val="tx2"/>
                </a:solidFill>
              </a:rPr>
              <a:t>6:1-4</a:t>
            </a:r>
            <a:r>
              <a:rPr lang="es-PR" sz="3600" dirty="0" smtClean="0"/>
              <a:t>)</a:t>
            </a:r>
          </a:p>
          <a:p>
            <a:pPr marL="401638" indent="-401638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Dios limpia el pecado del profeta arrepentido (</a:t>
            </a:r>
            <a:r>
              <a:rPr lang="es-PR" sz="3600" dirty="0" smtClean="0">
                <a:solidFill>
                  <a:schemeClr val="tx2"/>
                </a:solidFill>
              </a:rPr>
              <a:t>6:5-7</a:t>
            </a:r>
            <a:r>
              <a:rPr lang="es-PR" sz="3600" dirty="0" smtClean="0"/>
              <a:t>)</a:t>
            </a:r>
          </a:p>
          <a:p>
            <a:pPr marL="401638" indent="-401638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Dios llama a Isaías</a:t>
            </a:r>
            <a:r>
              <a:rPr lang="en-US" sz="3600" dirty="0" smtClean="0"/>
              <a:t> a </a:t>
            </a:r>
            <a:r>
              <a:rPr lang="es-PR" sz="3600" dirty="0" smtClean="0"/>
              <a:t>servirle (</a:t>
            </a:r>
            <a:r>
              <a:rPr lang="es-PR" sz="3600" dirty="0" smtClean="0">
                <a:solidFill>
                  <a:schemeClr val="tx2"/>
                </a:solidFill>
              </a:rPr>
              <a:t>6:8-10</a:t>
            </a:r>
            <a:r>
              <a:rPr lang="es-PR" sz="3600" dirty="0" smtClean="0"/>
              <a:t>)</a:t>
            </a:r>
          </a:p>
          <a:p>
            <a:pPr marL="401638" indent="-401638">
              <a:spcBef>
                <a:spcPts val="600"/>
              </a:spcBef>
              <a:spcAft>
                <a:spcPts val="0"/>
              </a:spcAft>
              <a:buSzPct val="80000"/>
              <a:buFont typeface="+mj-lt"/>
              <a:buAutoNum type="arabicPeriod"/>
            </a:pPr>
            <a:r>
              <a:rPr lang="es-PR" sz="3600" dirty="0" smtClean="0"/>
              <a:t>Dios anuncia la tarea difícil de su profeta (</a:t>
            </a:r>
            <a:r>
              <a:rPr lang="es-PR" sz="3600" dirty="0" smtClean="0">
                <a:solidFill>
                  <a:schemeClr val="tx2"/>
                </a:solidFill>
              </a:rPr>
              <a:t>6:11-13</a:t>
            </a:r>
            <a:r>
              <a:rPr lang="es-PR" sz="3600" dirty="0" smtClean="0"/>
              <a:t>)</a:t>
            </a:r>
            <a:endParaRPr lang="es-PR" sz="3600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 smtClean="0">
                <a:solidFill>
                  <a:srgbClr val="000000"/>
                </a:solidFill>
              </a:rPr>
              <a:pPr/>
              <a:t>6</a:t>
            </a:fld>
            <a:endParaRPr lang="en-US" dirty="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3174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229600" cy="4114800"/>
          </a:xfrm>
        </p:spPr>
        <p:txBody>
          <a:bodyPr/>
          <a:lstStyle/>
          <a:p>
            <a:r>
              <a:rPr lang="es-PR" dirty="0" smtClean="0"/>
              <a:t>Capítulo</a:t>
            </a:r>
            <a:r>
              <a:rPr lang="en-US" dirty="0" smtClean="0"/>
              <a:t> 5</a:t>
            </a:r>
          </a:p>
          <a:p>
            <a:pPr lvl="1"/>
            <a:r>
              <a:rPr lang="es-PR" dirty="0" smtClean="0"/>
              <a:t>Dios, indignado por el pecado de su pueblo, anuncia su castigo inminente.</a:t>
            </a:r>
          </a:p>
          <a:p>
            <a:pPr lvl="1"/>
            <a:r>
              <a:rPr lang="es-PR" dirty="0" smtClean="0"/>
              <a:t>Seis lamentos:</a:t>
            </a:r>
          </a:p>
          <a:p>
            <a:pPr marL="801688" lvl="1" indent="-344488">
              <a:spcBef>
                <a:spcPts val="0"/>
              </a:spcBef>
              <a:buFont typeface="+mj-lt"/>
              <a:buAutoNum type="arabicPeriod"/>
            </a:pPr>
            <a:r>
              <a:rPr lang="es-PR" dirty="0" smtClean="0"/>
              <a:t>Contra la avaricia</a:t>
            </a:r>
          </a:p>
          <a:p>
            <a:pPr marL="801688" lvl="1" indent="-344488">
              <a:spcBef>
                <a:spcPts val="0"/>
              </a:spcBef>
              <a:buFont typeface="+mj-lt"/>
              <a:buAutoNum type="arabicPeriod"/>
            </a:pPr>
            <a:r>
              <a:rPr lang="es-PR" dirty="0" smtClean="0"/>
              <a:t>Sobre los borrachos (irreflexivos)</a:t>
            </a:r>
          </a:p>
          <a:p>
            <a:pPr marL="801688" lvl="1" indent="-344488">
              <a:spcBef>
                <a:spcPts val="0"/>
              </a:spcBef>
              <a:buFont typeface="+mj-lt"/>
              <a:buAutoNum type="arabicPeriod"/>
            </a:pPr>
            <a:r>
              <a:rPr lang="es-PR" dirty="0" smtClean="0"/>
              <a:t>Sobre mentirosos que desafían a Dios</a:t>
            </a:r>
          </a:p>
          <a:p>
            <a:pPr marL="801688" lvl="1" indent="-344488">
              <a:spcBef>
                <a:spcPts val="0"/>
              </a:spcBef>
              <a:buFont typeface="+mj-lt"/>
              <a:buAutoNum type="arabicPeriod"/>
            </a:pPr>
            <a:r>
              <a:rPr lang="es-PR" dirty="0" smtClean="0"/>
              <a:t>Sobre los que llaman a lo bueno malo</a:t>
            </a:r>
          </a:p>
          <a:p>
            <a:pPr marL="801688" lvl="1" indent="-344488">
              <a:spcBef>
                <a:spcPts val="0"/>
              </a:spcBef>
              <a:buFont typeface="+mj-lt"/>
              <a:buAutoNum type="arabicPeriod"/>
            </a:pPr>
            <a:r>
              <a:rPr lang="es-PR" dirty="0" smtClean="0"/>
              <a:t>Sobre los presuntuosos</a:t>
            </a:r>
          </a:p>
          <a:p>
            <a:pPr marL="801688" lvl="1" indent="-344488">
              <a:spcBef>
                <a:spcPts val="0"/>
              </a:spcBef>
              <a:buFont typeface="+mj-lt"/>
              <a:buAutoNum type="arabicPeriod"/>
            </a:pPr>
            <a:r>
              <a:rPr lang="es-PR" dirty="0" smtClean="0"/>
              <a:t>Sobe los jueces corruptos</a:t>
            </a:r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70060638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57400"/>
            <a:ext cx="8229600" cy="4114800"/>
          </a:xfrm>
        </p:spPr>
        <p:txBody>
          <a:bodyPr/>
          <a:lstStyle/>
          <a:p>
            <a:r>
              <a:rPr lang="es-ES" dirty="0"/>
              <a:t>Estos hombres impíos </a:t>
            </a:r>
            <a:r>
              <a:rPr lang="es-ES" dirty="0" smtClean="0"/>
              <a:t>[…] </a:t>
            </a:r>
            <a:r>
              <a:rPr lang="es-ES" dirty="0"/>
              <a:t>serán devorados como se consume la paja en un incendio. </a:t>
            </a:r>
            <a:endParaRPr lang="es-ES" dirty="0" smtClean="0"/>
          </a:p>
          <a:p>
            <a:r>
              <a:rPr lang="es-ES" dirty="0" smtClean="0"/>
              <a:t>Él </a:t>
            </a:r>
            <a:r>
              <a:rPr lang="es-ES" dirty="0"/>
              <a:t>silbará para llamar a los babilonios. Se acercan sus tropas, en las mejores condiciones físicas, perfectamente uniformados, bien armados. </a:t>
            </a:r>
            <a:r>
              <a:rPr lang="es-ES" dirty="0" smtClean="0"/>
              <a:t>[…] ¡</a:t>
            </a:r>
            <a:r>
              <a:rPr lang="es-ES" dirty="0"/>
              <a:t>Día tenebroso para Judá</a:t>
            </a:r>
            <a:r>
              <a:rPr lang="es-ES" dirty="0" smtClean="0"/>
              <a:t>! </a:t>
            </a:r>
            <a:r>
              <a:rPr lang="en-US" dirty="0" smtClean="0"/>
              <a:t>(MacDonald)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47192674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16B09203-8026-47FB-8251-8C4838F7468D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6" name="Rectangle 13"/>
          <p:cNvSpPr txBox="1">
            <a:spLocks noChangeArrowheads="1"/>
          </p:cNvSpPr>
          <p:nvPr/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algn="r">
              <a:defRPr/>
            </a:pPr>
            <a:fld id="{B40BEE61-78A7-4B3C-8981-FE4F09B794B2}" type="slidenum">
              <a:rPr lang="en-US" sz="1400" smtClean="0">
                <a:solidFill>
                  <a:srgbClr val="000000"/>
                </a:solidFill>
              </a:rPr>
              <a:pPr algn="r">
                <a:defRPr/>
              </a:pPr>
              <a:t>9</a:t>
            </a:fld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248400" y="3048000"/>
            <a:ext cx="2568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PR" dirty="0" smtClean="0">
                <a:solidFill>
                  <a:srgbClr val="000000"/>
                </a:solidFill>
              </a:rPr>
              <a:t> </a:t>
            </a:r>
            <a:endParaRPr lang="es-PR" dirty="0">
              <a:solidFill>
                <a:srgbClr val="000000"/>
              </a:solidFill>
            </a:endParaRP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152400"/>
            <a:ext cx="8077200" cy="1462087"/>
          </a:xfrm>
        </p:spPr>
        <p:txBody>
          <a:bodyPr/>
          <a:lstStyle/>
          <a:p>
            <a:pPr marL="401638" indent="-401638">
              <a:spcBef>
                <a:spcPts val="600"/>
              </a:spcBef>
              <a:spcAft>
                <a:spcPts val="0"/>
              </a:spcAft>
              <a:buSzPct val="100000"/>
              <a:buFont typeface="+mj-lt"/>
              <a:buAutoNum type="arabicPeriod"/>
            </a:pPr>
            <a:r>
              <a:rPr lang="en-US" sz="4800" dirty="0"/>
              <a:t>Dios se </a:t>
            </a:r>
            <a:r>
              <a:rPr lang="es-PR" sz="4800" dirty="0"/>
              <a:t>revela a su profeta (6:1-4</a:t>
            </a:r>
            <a:r>
              <a:rPr lang="es-PR" sz="4800" dirty="0" smtClean="0"/>
              <a:t>)</a:t>
            </a:r>
            <a:endParaRPr lang="es-PR" sz="4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200274"/>
            <a:ext cx="6268817" cy="4276726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ends 3">
    <a:dk1>
      <a:srgbClr val="000000"/>
    </a:dk1>
    <a:lt1>
      <a:srgbClr val="FFFFFF"/>
    </a:lt1>
    <a:dk2>
      <a:srgbClr val="333399"/>
    </a:dk2>
    <a:lt2>
      <a:srgbClr val="1C1C1C"/>
    </a:lt2>
    <a:accent1>
      <a:srgbClr val="00E4A8"/>
    </a:accent1>
    <a:accent2>
      <a:srgbClr val="FFCF01"/>
    </a:accent2>
    <a:accent3>
      <a:srgbClr val="FFFFFF"/>
    </a:accent3>
    <a:accent4>
      <a:srgbClr val="000000"/>
    </a:accent4>
    <a:accent5>
      <a:srgbClr val="AAEFD1"/>
    </a:accent5>
    <a:accent6>
      <a:srgbClr val="E7BB01"/>
    </a:accent6>
    <a:hlink>
      <a:srgbClr val="FF0000"/>
    </a:hlink>
    <a:folHlink>
      <a:srgbClr val="3333CC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90457</TotalTime>
  <Words>2700</Words>
  <Application>Microsoft Office PowerPoint</Application>
  <PresentationFormat>On-screen Show (4:3)</PresentationFormat>
  <Paragraphs>296</Paragraphs>
  <Slides>47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47</vt:i4>
      </vt:variant>
    </vt:vector>
  </HeadingPairs>
  <TitlesOfParts>
    <vt:vector size="54" baseType="lpstr">
      <vt:lpstr>Arial</vt:lpstr>
      <vt:lpstr>Calibri</vt:lpstr>
      <vt:lpstr>Candara</vt:lpstr>
      <vt:lpstr>Tahoma</vt:lpstr>
      <vt:lpstr>Wingdings</vt:lpstr>
      <vt:lpstr>Blends</vt:lpstr>
      <vt:lpstr>Office Theme</vt:lpstr>
      <vt:lpstr>PowerPoint Presentation</vt:lpstr>
      <vt:lpstr>PowerPoint Presentation</vt:lpstr>
      <vt:lpstr>Contexto</vt:lpstr>
      <vt:lpstr>Texto clave</vt:lpstr>
      <vt:lpstr>Verdad Central</vt:lpstr>
      <vt:lpstr>Bosquejo de Estudio</vt:lpstr>
      <vt:lpstr>Contexto</vt:lpstr>
      <vt:lpstr>Contexto</vt:lpstr>
      <vt:lpstr>Dios se revela a su profeta (6:1-4)</vt:lpstr>
      <vt:lpstr>Dios se revela a su profeta (6:1-4)</vt:lpstr>
      <vt:lpstr>Dios se revela a su profeta (6:1-4)</vt:lpstr>
      <vt:lpstr>Dios se revela a su profeta (6:1-4)</vt:lpstr>
      <vt:lpstr>Dios se revela a su profeta (6:1-4)</vt:lpstr>
      <vt:lpstr>Dios limpia el pecado del profeta arrepentido (6:5-7)</vt:lpstr>
      <vt:lpstr>Dios limpia el pecado del profeta arrepentido (6:5-7)</vt:lpstr>
      <vt:lpstr>Dios limpia el pecado del profeta arrepentido (6:5-7)</vt:lpstr>
      <vt:lpstr>Dios limpia el pecado del profeta arrepentido (6:5-7)</vt:lpstr>
      <vt:lpstr>Dios llama a Isaías a servirle (6:8-10)</vt:lpstr>
      <vt:lpstr>Dios llama a Isaías a servirle (6:8-10)</vt:lpstr>
      <vt:lpstr>Dios llama a Isaías a servirle (6:8-10)</vt:lpstr>
      <vt:lpstr>Dios llama a Isaías a servirle (6:8-10)</vt:lpstr>
      <vt:lpstr>Dios llama a Isaías a servirle (6:8-10)</vt:lpstr>
      <vt:lpstr>Dios anuncia la tarea difícil de su profeta (6:11-13)</vt:lpstr>
      <vt:lpstr>Dios anuncia la tarea difícil de su profeta (6:11-13)</vt:lpstr>
      <vt:lpstr>Dios anuncia la tarea difícil de su profeta (6:11-13)</vt:lpstr>
      <vt:lpstr>Dios anuncia la tarea difícil de su profeta (6:11-13)</vt:lpstr>
      <vt:lpstr>Dios anuncia la tarea difícil de su profeta (6:11-13)</vt:lpstr>
      <vt:lpstr>Desenlace</vt:lpstr>
      <vt:lpstr>Desenlace</vt:lpstr>
      <vt:lpstr>Desenlace</vt:lpstr>
      <vt:lpstr>Desenlace</vt:lpstr>
      <vt:lpstr>Desenlace</vt:lpstr>
      <vt:lpstr>Desenlace</vt:lpstr>
      <vt:lpstr>Desenlace</vt:lpstr>
      <vt:lpstr>Desenlace</vt:lpstr>
      <vt:lpstr>Desenlace</vt:lpstr>
      <vt:lpstr>Desenlace</vt:lpstr>
      <vt:lpstr>Desenlace</vt:lpstr>
      <vt:lpstr>Desenlace</vt:lpstr>
      <vt:lpstr>Desenlace</vt:lpstr>
      <vt:lpstr>Desenlace</vt:lpstr>
      <vt:lpstr>Desenlace</vt:lpstr>
      <vt:lpstr>Aplicaciones</vt:lpstr>
      <vt:lpstr>Texto clave</vt:lpstr>
      <vt:lpstr>Bibliografía</vt:lpstr>
      <vt:lpstr>Próximo Estudio (Libro 6)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28_dios_llama_a_su_profeta</dc:title>
  <dc:creator>JRIVERA</dc:creator>
  <cp:lastModifiedBy>Ortega, Tito (ISB-GSO Inks &amp; Supplies Dev. Sect. Mgr.)</cp:lastModifiedBy>
  <cp:revision>3331</cp:revision>
  <cp:lastPrinted>2015-03-10T23:05:30Z</cp:lastPrinted>
  <dcterms:created xsi:type="dcterms:W3CDTF">2007-01-24T21:53:34Z</dcterms:created>
  <dcterms:modified xsi:type="dcterms:W3CDTF">2015-07-28T02:25:20Z</dcterms:modified>
</cp:coreProperties>
</file>