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66"/>
  </p:notesMasterIdLst>
  <p:handoutMasterIdLst>
    <p:handoutMasterId r:id="rId67"/>
  </p:handoutMasterIdLst>
  <p:sldIdLst>
    <p:sldId id="376" r:id="rId2"/>
    <p:sldId id="258" r:id="rId3"/>
    <p:sldId id="289" r:id="rId4"/>
    <p:sldId id="260" r:id="rId5"/>
    <p:sldId id="412" r:id="rId6"/>
    <p:sldId id="264" r:id="rId7"/>
    <p:sldId id="413" r:id="rId8"/>
    <p:sldId id="437" r:id="rId9"/>
    <p:sldId id="456" r:id="rId10"/>
    <p:sldId id="631" r:id="rId11"/>
    <p:sldId id="637" r:id="rId12"/>
    <p:sldId id="642" r:id="rId13"/>
    <p:sldId id="643" r:id="rId14"/>
    <p:sldId id="646" r:id="rId15"/>
    <p:sldId id="645" r:id="rId16"/>
    <p:sldId id="647" r:id="rId17"/>
    <p:sldId id="648" r:id="rId18"/>
    <p:sldId id="649" r:id="rId19"/>
    <p:sldId id="652" r:id="rId20"/>
    <p:sldId id="650" r:id="rId21"/>
    <p:sldId id="653" r:id="rId22"/>
    <p:sldId id="589" r:id="rId23"/>
    <p:sldId id="632" r:id="rId24"/>
    <p:sldId id="654" r:id="rId25"/>
    <p:sldId id="655" r:id="rId26"/>
    <p:sldId id="657" r:id="rId27"/>
    <p:sldId id="656" r:id="rId28"/>
    <p:sldId id="638" r:id="rId29"/>
    <p:sldId id="639" r:id="rId30"/>
    <p:sldId id="640" r:id="rId31"/>
    <p:sldId id="658" r:id="rId32"/>
    <p:sldId id="573" r:id="rId33"/>
    <p:sldId id="633" r:id="rId34"/>
    <p:sldId id="635" r:id="rId35"/>
    <p:sldId id="661" r:id="rId36"/>
    <p:sldId id="662" r:id="rId37"/>
    <p:sldId id="670" r:id="rId38"/>
    <p:sldId id="659" r:id="rId39"/>
    <p:sldId id="660" r:id="rId40"/>
    <p:sldId id="664" r:id="rId41"/>
    <p:sldId id="666" r:id="rId42"/>
    <p:sldId id="668" r:id="rId43"/>
    <p:sldId id="672" r:id="rId44"/>
    <p:sldId id="674" r:id="rId45"/>
    <p:sldId id="673" r:id="rId46"/>
    <p:sldId id="675" r:id="rId47"/>
    <p:sldId id="669" r:id="rId48"/>
    <p:sldId id="681" r:id="rId49"/>
    <p:sldId id="601" r:id="rId50"/>
    <p:sldId id="634" r:id="rId51"/>
    <p:sldId id="636" r:id="rId52"/>
    <p:sldId id="677" r:id="rId53"/>
    <p:sldId id="676" r:id="rId54"/>
    <p:sldId id="678" r:id="rId55"/>
    <p:sldId id="679" r:id="rId56"/>
    <p:sldId id="351" r:id="rId57"/>
    <p:sldId id="680" r:id="rId58"/>
    <p:sldId id="550" r:id="rId59"/>
    <p:sldId id="682" r:id="rId60"/>
    <p:sldId id="683" r:id="rId61"/>
    <p:sldId id="630" r:id="rId62"/>
    <p:sldId id="298" r:id="rId63"/>
    <p:sldId id="420" r:id="rId64"/>
    <p:sldId id="299" r:id="rId65"/>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31" autoAdjust="0"/>
  </p:normalViewPr>
  <p:slideViewPr>
    <p:cSldViewPr>
      <p:cViewPr varScale="1">
        <p:scale>
          <a:sx n="104" d="100"/>
          <a:sy n="104" d="100"/>
        </p:scale>
        <p:origin x="174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2862" y="-10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E9E218-AF96-45B8-8687-A7C1B6572DA2}" type="doc">
      <dgm:prSet loTypeId="urn:microsoft.com/office/officeart/2005/8/layout/vList6" loCatId="list" qsTypeId="urn:microsoft.com/office/officeart/2005/8/quickstyle/3d2#10" qsCatId="3D" csTypeId="urn:microsoft.com/office/officeart/2005/8/colors/colorful5" csCatId="colorful" phldr="1"/>
      <dgm:spPr/>
      <dgm:t>
        <a:bodyPr/>
        <a:lstStyle/>
        <a:p>
          <a:endParaRPr lang="es-PR"/>
        </a:p>
      </dgm:t>
    </dgm:pt>
    <dgm:pt modelId="{E6A1BE78-3D9A-42CE-A44A-DCCC065E6398}">
      <dgm:prSet/>
      <dgm:spPr/>
      <dgm:t>
        <a:bodyPr/>
        <a:lstStyle/>
        <a:p>
          <a:r>
            <a:rPr lang="es-ES" b="1" dirty="0">
              <a:effectLst>
                <a:outerShdw blurRad="38100" dist="38100" dir="2700000" algn="tl">
                  <a:srgbClr val="000000">
                    <a:alpha val="43137"/>
                  </a:srgbClr>
                </a:outerShdw>
              </a:effectLst>
            </a:rPr>
            <a:t>LEVITA</a:t>
          </a:r>
          <a:endParaRPr lang="es-ES" dirty="0">
            <a:effectLst>
              <a:outerShdw blurRad="38100" dist="38100" dir="2700000" algn="tl">
                <a:srgbClr val="000000">
                  <a:alpha val="43137"/>
                </a:srgbClr>
              </a:outerShdw>
            </a:effectLst>
          </a:endParaRPr>
        </a:p>
      </dgm:t>
    </dgm:pt>
    <dgm:pt modelId="{2A64BC14-5DF2-4FDB-8203-F62D315D9CAF}" type="parTrans" cxnId="{525A6D83-A3B9-4BDB-94D8-D6648A8DCF93}">
      <dgm:prSet/>
      <dgm:spPr/>
      <dgm:t>
        <a:bodyPr/>
        <a:lstStyle/>
        <a:p>
          <a:endParaRPr lang="es-PR"/>
        </a:p>
      </dgm:t>
    </dgm:pt>
    <dgm:pt modelId="{9B3329CF-E3E2-4C0A-A639-05D5596984B1}" type="sibTrans" cxnId="{525A6D83-A3B9-4BDB-94D8-D6648A8DCF93}">
      <dgm:prSet/>
      <dgm:spPr/>
      <dgm:t>
        <a:bodyPr/>
        <a:lstStyle/>
        <a:p>
          <a:endParaRPr lang="es-PR"/>
        </a:p>
      </dgm:t>
    </dgm:pt>
    <dgm:pt modelId="{6EF64D48-6E9A-4B72-853C-1320CEE1E7C3}">
      <dgm:prSet/>
      <dgm:spPr/>
      <dgm:t>
        <a:bodyPr/>
        <a:lstStyle/>
        <a:p>
          <a:r>
            <a:rPr lang="es-ES" b="1" dirty="0"/>
            <a:t>Debía ser un hombre</a:t>
          </a:r>
          <a:br>
            <a:rPr lang="es-ES" b="1" dirty="0"/>
          </a:br>
          <a:r>
            <a:rPr lang="es-ES" b="1" dirty="0"/>
            <a:t>(</a:t>
          </a:r>
          <a:r>
            <a:rPr lang="es-ES" b="1" dirty="0">
              <a:solidFill>
                <a:srgbClr val="FF0000"/>
              </a:solidFill>
            </a:rPr>
            <a:t>5:1</a:t>
          </a:r>
          <a:r>
            <a:rPr lang="es-ES" b="1" dirty="0"/>
            <a:t>) </a:t>
          </a:r>
          <a:endParaRPr lang="es-ES" dirty="0"/>
        </a:p>
      </dgm:t>
    </dgm:pt>
    <dgm:pt modelId="{0C778205-395B-4B0C-A4E5-0E134B0D0CF4}" type="parTrans" cxnId="{F799CE45-260F-410A-95F9-7D33FE1CC732}">
      <dgm:prSet/>
      <dgm:spPr/>
      <dgm:t>
        <a:bodyPr/>
        <a:lstStyle/>
        <a:p>
          <a:endParaRPr lang="es-PR"/>
        </a:p>
      </dgm:t>
    </dgm:pt>
    <dgm:pt modelId="{FAE6E73F-6EFF-41E8-B9B7-676A14E76907}" type="sibTrans" cxnId="{F799CE45-260F-410A-95F9-7D33FE1CC732}">
      <dgm:prSet/>
      <dgm:spPr/>
      <dgm:t>
        <a:bodyPr/>
        <a:lstStyle/>
        <a:p>
          <a:endParaRPr lang="es-PR"/>
        </a:p>
      </dgm:t>
    </dgm:pt>
    <dgm:pt modelId="{D099C1D6-9BFF-4766-947C-696CDC4D1556}">
      <dgm:prSet/>
      <dgm:spPr/>
      <dgm:t>
        <a:bodyPr/>
        <a:lstStyle/>
        <a:p>
          <a:r>
            <a:rPr lang="es-ES" b="1" dirty="0"/>
            <a:t>Debía ser llamado por</a:t>
          </a:r>
          <a:br>
            <a:rPr lang="es-ES" b="1" dirty="0"/>
          </a:br>
          <a:r>
            <a:rPr lang="es-ES" b="1" dirty="0"/>
            <a:t>Dios (</a:t>
          </a:r>
          <a:r>
            <a:rPr lang="es-ES" b="1" dirty="0">
              <a:solidFill>
                <a:srgbClr val="FF0000"/>
              </a:solidFill>
            </a:rPr>
            <a:t>5:4</a:t>
          </a:r>
          <a:r>
            <a:rPr lang="es-ES" b="1" dirty="0"/>
            <a:t>)</a:t>
          </a:r>
          <a:endParaRPr lang="es-ES" dirty="0"/>
        </a:p>
      </dgm:t>
    </dgm:pt>
    <dgm:pt modelId="{A2B162F4-93BF-4727-BB90-8928EAD98684}" type="parTrans" cxnId="{20A19F35-0C35-4125-953E-4D7E7DDD28A9}">
      <dgm:prSet/>
      <dgm:spPr/>
      <dgm:t>
        <a:bodyPr/>
        <a:lstStyle/>
        <a:p>
          <a:endParaRPr lang="es-PR"/>
        </a:p>
      </dgm:t>
    </dgm:pt>
    <dgm:pt modelId="{8DFA17C9-8C04-4BA5-A137-B4F25C35B943}" type="sibTrans" cxnId="{20A19F35-0C35-4125-953E-4D7E7DDD28A9}">
      <dgm:prSet/>
      <dgm:spPr/>
      <dgm:t>
        <a:bodyPr/>
        <a:lstStyle/>
        <a:p>
          <a:endParaRPr lang="es-PR"/>
        </a:p>
      </dgm:t>
    </dgm:pt>
    <dgm:pt modelId="{CE49D6E3-6AF3-44CF-AED0-358A94823892}">
      <dgm:prSet/>
      <dgm:spPr/>
      <dgm:t>
        <a:bodyPr/>
        <a:lstStyle/>
        <a:p>
          <a:r>
            <a:rPr lang="es-ES" b="1" dirty="0">
              <a:effectLst>
                <a:outerShdw blurRad="38100" dist="38100" dir="2700000" algn="tl">
                  <a:srgbClr val="000000">
                    <a:alpha val="43137"/>
                  </a:srgbClr>
                </a:outerShdw>
              </a:effectLst>
            </a:rPr>
            <a:t>CRISTO</a:t>
          </a:r>
          <a:endParaRPr lang="es-ES" dirty="0">
            <a:effectLst>
              <a:outerShdw blurRad="38100" dist="38100" dir="2700000" algn="tl">
                <a:srgbClr val="000000">
                  <a:alpha val="43137"/>
                </a:srgbClr>
              </a:outerShdw>
            </a:effectLst>
          </a:endParaRPr>
        </a:p>
      </dgm:t>
    </dgm:pt>
    <dgm:pt modelId="{CD746919-01D6-4516-8ED5-4C5617CE7307}" type="parTrans" cxnId="{997A4DB3-39C5-4337-AC97-75DC6113B4AF}">
      <dgm:prSet/>
      <dgm:spPr/>
      <dgm:t>
        <a:bodyPr/>
        <a:lstStyle/>
        <a:p>
          <a:endParaRPr lang="es-PR"/>
        </a:p>
      </dgm:t>
    </dgm:pt>
    <dgm:pt modelId="{C0B28A4E-22E8-48B7-9F24-0568F5F4C743}" type="sibTrans" cxnId="{997A4DB3-39C5-4337-AC97-75DC6113B4AF}">
      <dgm:prSet/>
      <dgm:spPr/>
      <dgm:t>
        <a:bodyPr/>
        <a:lstStyle/>
        <a:p>
          <a:endParaRPr lang="es-PR"/>
        </a:p>
      </dgm:t>
    </dgm:pt>
    <dgm:pt modelId="{7BCEDECE-BE46-4451-82D0-946DE3F001FD}">
      <dgm:prSet/>
      <dgm:spPr/>
      <dgm:t>
        <a:bodyPr/>
        <a:lstStyle/>
        <a:p>
          <a:r>
            <a:rPr lang="es-ES" b="1" dirty="0"/>
            <a:t>Fue llamado por</a:t>
          </a:r>
          <a:br>
            <a:rPr lang="es-ES" b="1" dirty="0"/>
          </a:br>
          <a:r>
            <a:rPr lang="es-ES" b="1" dirty="0"/>
            <a:t>Dios (</a:t>
          </a:r>
          <a:r>
            <a:rPr lang="es-ES" b="1" dirty="0">
              <a:solidFill>
                <a:srgbClr val="FF0000"/>
              </a:solidFill>
            </a:rPr>
            <a:t>5:5, 6</a:t>
          </a:r>
          <a:r>
            <a:rPr lang="es-ES" b="1" dirty="0"/>
            <a:t>)</a:t>
          </a:r>
          <a:endParaRPr lang="es-ES" dirty="0"/>
        </a:p>
      </dgm:t>
    </dgm:pt>
    <dgm:pt modelId="{242AB132-FD89-49AB-B73D-0BB2E6954305}" type="parTrans" cxnId="{32E4C453-618A-46AD-A4A8-E50C3F59AC86}">
      <dgm:prSet/>
      <dgm:spPr/>
      <dgm:t>
        <a:bodyPr/>
        <a:lstStyle/>
        <a:p>
          <a:endParaRPr lang="es-PR"/>
        </a:p>
      </dgm:t>
    </dgm:pt>
    <dgm:pt modelId="{A361B4C3-0282-4457-857E-6FACCD775927}" type="sibTrans" cxnId="{32E4C453-618A-46AD-A4A8-E50C3F59AC86}">
      <dgm:prSet/>
      <dgm:spPr/>
      <dgm:t>
        <a:bodyPr/>
        <a:lstStyle/>
        <a:p>
          <a:endParaRPr lang="es-PR"/>
        </a:p>
      </dgm:t>
    </dgm:pt>
    <dgm:pt modelId="{12D8287D-60F4-4987-BE9A-887075F467A7}">
      <dgm:prSet/>
      <dgm:spPr/>
      <dgm:t>
        <a:bodyPr/>
        <a:lstStyle/>
        <a:p>
          <a:r>
            <a:rPr lang="es-ES" b="1" dirty="0"/>
            <a:t>Fue hombre</a:t>
          </a:r>
          <a:br>
            <a:rPr lang="es-ES" b="1" dirty="0"/>
          </a:br>
          <a:r>
            <a:rPr lang="es-ES" b="1" dirty="0"/>
            <a:t>(</a:t>
          </a:r>
          <a:r>
            <a:rPr lang="es-ES" b="1" dirty="0">
              <a:solidFill>
                <a:srgbClr val="FF0000"/>
              </a:solidFill>
            </a:rPr>
            <a:t>5:7–9</a:t>
          </a:r>
          <a:r>
            <a:rPr lang="es-ES" b="1" dirty="0"/>
            <a:t>) </a:t>
          </a:r>
          <a:endParaRPr lang="es-ES" dirty="0"/>
        </a:p>
      </dgm:t>
    </dgm:pt>
    <dgm:pt modelId="{62C2590A-1EEE-4A69-B8A1-4E46B9BB2DA3}" type="parTrans" cxnId="{B29CF9A1-6A06-43BF-AB3C-6AA9052A9585}">
      <dgm:prSet/>
      <dgm:spPr/>
      <dgm:t>
        <a:bodyPr/>
        <a:lstStyle/>
        <a:p>
          <a:endParaRPr lang="es-PR"/>
        </a:p>
      </dgm:t>
    </dgm:pt>
    <dgm:pt modelId="{41EC9324-BEED-4BB7-BF42-CB560BC66B45}" type="sibTrans" cxnId="{B29CF9A1-6A06-43BF-AB3C-6AA9052A9585}">
      <dgm:prSet/>
      <dgm:spPr/>
      <dgm:t>
        <a:bodyPr/>
        <a:lstStyle/>
        <a:p>
          <a:endParaRPr lang="es-PR"/>
        </a:p>
      </dgm:t>
    </dgm:pt>
    <dgm:pt modelId="{B06A29DF-3F99-414C-AA96-BEFF537CC5A3}" type="pres">
      <dgm:prSet presAssocID="{35E9E218-AF96-45B8-8687-A7C1B6572DA2}" presName="Name0" presStyleCnt="0">
        <dgm:presLayoutVars>
          <dgm:dir/>
          <dgm:animLvl val="lvl"/>
          <dgm:resizeHandles/>
        </dgm:presLayoutVars>
      </dgm:prSet>
      <dgm:spPr/>
    </dgm:pt>
    <dgm:pt modelId="{3794C5C7-533D-4D3A-81EC-26C81294FBA8}" type="pres">
      <dgm:prSet presAssocID="{E6A1BE78-3D9A-42CE-A44A-DCCC065E6398}" presName="linNode" presStyleCnt="0"/>
      <dgm:spPr/>
    </dgm:pt>
    <dgm:pt modelId="{7310BE09-8C0C-4D87-BF6D-94AC915C4494}" type="pres">
      <dgm:prSet presAssocID="{E6A1BE78-3D9A-42CE-A44A-DCCC065E6398}" presName="parentShp" presStyleLbl="node1" presStyleIdx="0" presStyleCnt="2">
        <dgm:presLayoutVars>
          <dgm:bulletEnabled val="1"/>
        </dgm:presLayoutVars>
      </dgm:prSet>
      <dgm:spPr/>
    </dgm:pt>
    <dgm:pt modelId="{41E76E46-0B08-4665-A331-F2EE7DBAE791}" type="pres">
      <dgm:prSet presAssocID="{E6A1BE78-3D9A-42CE-A44A-DCCC065E6398}" presName="childShp" presStyleLbl="bgAccFollowNode1" presStyleIdx="0" presStyleCnt="2">
        <dgm:presLayoutVars>
          <dgm:bulletEnabled val="1"/>
        </dgm:presLayoutVars>
      </dgm:prSet>
      <dgm:spPr/>
    </dgm:pt>
    <dgm:pt modelId="{6AFB4955-E806-4104-B1DD-69EF370B7E98}" type="pres">
      <dgm:prSet presAssocID="{9B3329CF-E3E2-4C0A-A639-05D5596984B1}" presName="spacing" presStyleCnt="0"/>
      <dgm:spPr/>
    </dgm:pt>
    <dgm:pt modelId="{DFB86D4A-C844-4990-B6AD-D6E4CC19BD9B}" type="pres">
      <dgm:prSet presAssocID="{CE49D6E3-6AF3-44CF-AED0-358A94823892}" presName="linNode" presStyleCnt="0"/>
      <dgm:spPr/>
    </dgm:pt>
    <dgm:pt modelId="{3AECE001-DDD0-4EFB-9909-8F8536BA9FD1}" type="pres">
      <dgm:prSet presAssocID="{CE49D6E3-6AF3-44CF-AED0-358A94823892}" presName="parentShp" presStyleLbl="node1" presStyleIdx="1" presStyleCnt="2">
        <dgm:presLayoutVars>
          <dgm:bulletEnabled val="1"/>
        </dgm:presLayoutVars>
      </dgm:prSet>
      <dgm:spPr/>
    </dgm:pt>
    <dgm:pt modelId="{5FDFC7FA-57A0-4236-A822-83A3ED930807}" type="pres">
      <dgm:prSet presAssocID="{CE49D6E3-6AF3-44CF-AED0-358A94823892}" presName="childShp" presStyleLbl="bgAccFollowNode1" presStyleIdx="1" presStyleCnt="2">
        <dgm:presLayoutVars>
          <dgm:bulletEnabled val="1"/>
        </dgm:presLayoutVars>
      </dgm:prSet>
      <dgm:spPr/>
    </dgm:pt>
  </dgm:ptLst>
  <dgm:cxnLst>
    <dgm:cxn modelId="{90CD330A-B8A6-4990-96E1-2960BC1625CC}" type="presOf" srcId="{E6A1BE78-3D9A-42CE-A44A-DCCC065E6398}" destId="{7310BE09-8C0C-4D87-BF6D-94AC915C4494}" srcOrd="0" destOrd="0" presId="urn:microsoft.com/office/officeart/2005/8/layout/vList6"/>
    <dgm:cxn modelId="{987FF317-E98F-4014-816D-67E001DADD6C}" type="presOf" srcId="{D099C1D6-9BFF-4766-947C-696CDC4D1556}" destId="{41E76E46-0B08-4665-A331-F2EE7DBAE791}" srcOrd="0" destOrd="1" presId="urn:microsoft.com/office/officeart/2005/8/layout/vList6"/>
    <dgm:cxn modelId="{20A19F35-0C35-4125-953E-4D7E7DDD28A9}" srcId="{E6A1BE78-3D9A-42CE-A44A-DCCC065E6398}" destId="{D099C1D6-9BFF-4766-947C-696CDC4D1556}" srcOrd="1" destOrd="0" parTransId="{A2B162F4-93BF-4727-BB90-8928EAD98684}" sibTransId="{8DFA17C9-8C04-4BA5-A137-B4F25C35B943}"/>
    <dgm:cxn modelId="{76F9A238-46FF-43E1-BBD3-4C0D54097D0C}" type="presOf" srcId="{6EF64D48-6E9A-4B72-853C-1320CEE1E7C3}" destId="{41E76E46-0B08-4665-A331-F2EE7DBAE791}" srcOrd="0" destOrd="0" presId="urn:microsoft.com/office/officeart/2005/8/layout/vList6"/>
    <dgm:cxn modelId="{1F8E103B-9A9F-48BE-B254-50E5E3C8530B}" type="presOf" srcId="{7BCEDECE-BE46-4451-82D0-946DE3F001FD}" destId="{5FDFC7FA-57A0-4236-A822-83A3ED930807}" srcOrd="0" destOrd="1" presId="urn:microsoft.com/office/officeart/2005/8/layout/vList6"/>
    <dgm:cxn modelId="{D6A28263-A189-4EB7-A148-15B7031348F3}" type="presOf" srcId="{12D8287D-60F4-4987-BE9A-887075F467A7}" destId="{5FDFC7FA-57A0-4236-A822-83A3ED930807}" srcOrd="0" destOrd="0" presId="urn:microsoft.com/office/officeart/2005/8/layout/vList6"/>
    <dgm:cxn modelId="{F799CE45-260F-410A-95F9-7D33FE1CC732}" srcId="{E6A1BE78-3D9A-42CE-A44A-DCCC065E6398}" destId="{6EF64D48-6E9A-4B72-853C-1320CEE1E7C3}" srcOrd="0" destOrd="0" parTransId="{0C778205-395B-4B0C-A4E5-0E134B0D0CF4}" sibTransId="{FAE6E73F-6EFF-41E8-B9B7-676A14E76907}"/>
    <dgm:cxn modelId="{32E4C453-618A-46AD-A4A8-E50C3F59AC86}" srcId="{CE49D6E3-6AF3-44CF-AED0-358A94823892}" destId="{7BCEDECE-BE46-4451-82D0-946DE3F001FD}" srcOrd="1" destOrd="0" parTransId="{242AB132-FD89-49AB-B73D-0BB2E6954305}" sibTransId="{A361B4C3-0282-4457-857E-6FACCD775927}"/>
    <dgm:cxn modelId="{AEA9B379-E28E-4334-A1D3-0136F143F658}" type="presOf" srcId="{35E9E218-AF96-45B8-8687-A7C1B6572DA2}" destId="{B06A29DF-3F99-414C-AA96-BEFF537CC5A3}" srcOrd="0" destOrd="0" presId="urn:microsoft.com/office/officeart/2005/8/layout/vList6"/>
    <dgm:cxn modelId="{525A6D83-A3B9-4BDB-94D8-D6648A8DCF93}" srcId="{35E9E218-AF96-45B8-8687-A7C1B6572DA2}" destId="{E6A1BE78-3D9A-42CE-A44A-DCCC065E6398}" srcOrd="0" destOrd="0" parTransId="{2A64BC14-5DF2-4FDB-8203-F62D315D9CAF}" sibTransId="{9B3329CF-E3E2-4C0A-A639-05D5596984B1}"/>
    <dgm:cxn modelId="{0B4BA485-D518-4427-9560-D88729427022}" type="presOf" srcId="{CE49D6E3-6AF3-44CF-AED0-358A94823892}" destId="{3AECE001-DDD0-4EFB-9909-8F8536BA9FD1}" srcOrd="0" destOrd="0" presId="urn:microsoft.com/office/officeart/2005/8/layout/vList6"/>
    <dgm:cxn modelId="{B29CF9A1-6A06-43BF-AB3C-6AA9052A9585}" srcId="{CE49D6E3-6AF3-44CF-AED0-358A94823892}" destId="{12D8287D-60F4-4987-BE9A-887075F467A7}" srcOrd="0" destOrd="0" parTransId="{62C2590A-1EEE-4A69-B8A1-4E46B9BB2DA3}" sibTransId="{41EC9324-BEED-4BB7-BF42-CB560BC66B45}"/>
    <dgm:cxn modelId="{997A4DB3-39C5-4337-AC97-75DC6113B4AF}" srcId="{35E9E218-AF96-45B8-8687-A7C1B6572DA2}" destId="{CE49D6E3-6AF3-44CF-AED0-358A94823892}" srcOrd="1" destOrd="0" parTransId="{CD746919-01D6-4516-8ED5-4C5617CE7307}" sibTransId="{C0B28A4E-22E8-48B7-9F24-0568F5F4C743}"/>
    <dgm:cxn modelId="{5CD0130C-C85A-4B1F-9A9F-0667770F9D9B}" type="presParOf" srcId="{B06A29DF-3F99-414C-AA96-BEFF537CC5A3}" destId="{3794C5C7-533D-4D3A-81EC-26C81294FBA8}" srcOrd="0" destOrd="0" presId="urn:microsoft.com/office/officeart/2005/8/layout/vList6"/>
    <dgm:cxn modelId="{E656A0FB-A0C3-4879-A2A0-C0D327515A64}" type="presParOf" srcId="{3794C5C7-533D-4D3A-81EC-26C81294FBA8}" destId="{7310BE09-8C0C-4D87-BF6D-94AC915C4494}" srcOrd="0" destOrd="0" presId="urn:microsoft.com/office/officeart/2005/8/layout/vList6"/>
    <dgm:cxn modelId="{1451F60B-7680-4652-8525-E151EC23C613}" type="presParOf" srcId="{3794C5C7-533D-4D3A-81EC-26C81294FBA8}" destId="{41E76E46-0B08-4665-A331-F2EE7DBAE791}" srcOrd="1" destOrd="0" presId="urn:microsoft.com/office/officeart/2005/8/layout/vList6"/>
    <dgm:cxn modelId="{B0F38038-AD29-4301-A229-3AD76C16374E}" type="presParOf" srcId="{B06A29DF-3F99-414C-AA96-BEFF537CC5A3}" destId="{6AFB4955-E806-4104-B1DD-69EF370B7E98}" srcOrd="1" destOrd="0" presId="urn:microsoft.com/office/officeart/2005/8/layout/vList6"/>
    <dgm:cxn modelId="{31C558F2-45F1-4E3A-9CC4-916826D17627}" type="presParOf" srcId="{B06A29DF-3F99-414C-AA96-BEFF537CC5A3}" destId="{DFB86D4A-C844-4990-B6AD-D6E4CC19BD9B}" srcOrd="2" destOrd="0" presId="urn:microsoft.com/office/officeart/2005/8/layout/vList6"/>
    <dgm:cxn modelId="{B0A57016-4CE2-4D91-BD84-5251BEFADA4C}" type="presParOf" srcId="{DFB86D4A-C844-4990-B6AD-D6E4CC19BD9B}" destId="{3AECE001-DDD0-4EFB-9909-8F8536BA9FD1}" srcOrd="0" destOrd="0" presId="urn:microsoft.com/office/officeart/2005/8/layout/vList6"/>
    <dgm:cxn modelId="{14A4A79C-6C8F-48DE-9A43-397D391E12BB}" type="presParOf" srcId="{DFB86D4A-C844-4990-B6AD-D6E4CC19BD9B}" destId="{5FDFC7FA-57A0-4236-A822-83A3ED93080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E9E218-AF96-45B8-8687-A7C1B6572DA2}" type="doc">
      <dgm:prSet loTypeId="urn:microsoft.com/office/officeart/2005/8/layout/vList6" loCatId="list" qsTypeId="urn:microsoft.com/office/officeart/2005/8/quickstyle/3d2#11" qsCatId="3D" csTypeId="urn:microsoft.com/office/officeart/2005/8/colors/colorful5" csCatId="colorful" phldr="1"/>
      <dgm:spPr/>
      <dgm:t>
        <a:bodyPr/>
        <a:lstStyle/>
        <a:p>
          <a:endParaRPr lang="es-PR"/>
        </a:p>
      </dgm:t>
    </dgm:pt>
    <dgm:pt modelId="{E6A1BE78-3D9A-42CE-A44A-DCCC065E6398}">
      <dgm:prSet/>
      <dgm:spPr/>
      <dgm:t>
        <a:bodyPr/>
        <a:lstStyle/>
        <a:p>
          <a:r>
            <a:rPr lang="es-ES" b="1" dirty="0">
              <a:effectLst>
                <a:outerShdw blurRad="38100" dist="38100" dir="2700000" algn="tl">
                  <a:srgbClr val="000000">
                    <a:alpha val="43137"/>
                  </a:srgbClr>
                </a:outerShdw>
              </a:effectLst>
            </a:rPr>
            <a:t>LEVITA</a:t>
          </a:r>
        </a:p>
        <a:p>
          <a:r>
            <a:rPr lang="es-ES" b="1" dirty="0">
              <a:effectLst>
                <a:outerShdw blurRad="38100" dist="38100" dir="2700000" algn="tl">
                  <a:srgbClr val="000000">
                    <a:alpha val="43137"/>
                  </a:srgbClr>
                </a:outerShdw>
              </a:effectLst>
            </a:rPr>
            <a:t>(sacerdocio de Aarón)</a:t>
          </a:r>
        </a:p>
        <a:p>
          <a:r>
            <a:rPr lang="es-ES" b="1" dirty="0">
              <a:effectLst>
                <a:outerShdw blurRad="38100" dist="38100" dir="2700000" algn="tl">
                  <a:srgbClr val="000000">
                    <a:alpha val="43137"/>
                  </a:srgbClr>
                </a:outerShdw>
              </a:effectLst>
            </a:rPr>
            <a:t>Éxodo 28.1 </a:t>
          </a:r>
          <a:endParaRPr lang="es-ES" dirty="0">
            <a:effectLst>
              <a:outerShdw blurRad="38100" dist="38100" dir="2700000" algn="tl">
                <a:srgbClr val="000000">
                  <a:alpha val="43137"/>
                </a:srgbClr>
              </a:outerShdw>
            </a:effectLst>
          </a:endParaRPr>
        </a:p>
      </dgm:t>
    </dgm:pt>
    <dgm:pt modelId="{2A64BC14-5DF2-4FDB-8203-F62D315D9CAF}" type="parTrans" cxnId="{525A6D83-A3B9-4BDB-94D8-D6648A8DCF93}">
      <dgm:prSet/>
      <dgm:spPr/>
      <dgm:t>
        <a:bodyPr/>
        <a:lstStyle/>
        <a:p>
          <a:endParaRPr lang="es-PR"/>
        </a:p>
      </dgm:t>
    </dgm:pt>
    <dgm:pt modelId="{9B3329CF-E3E2-4C0A-A639-05D5596984B1}" type="sibTrans" cxnId="{525A6D83-A3B9-4BDB-94D8-D6648A8DCF93}">
      <dgm:prSet/>
      <dgm:spPr/>
      <dgm:t>
        <a:bodyPr/>
        <a:lstStyle/>
        <a:p>
          <a:endParaRPr lang="es-PR"/>
        </a:p>
      </dgm:t>
    </dgm:pt>
    <dgm:pt modelId="{6EF64D48-6E9A-4B72-853C-1320CEE1E7C3}">
      <dgm:prSet/>
      <dgm:spPr/>
      <dgm:t>
        <a:bodyPr/>
        <a:lstStyle/>
        <a:p>
          <a:r>
            <a:rPr lang="es-ES" b="1" dirty="0"/>
            <a:t>Debía ser un hombre</a:t>
          </a:r>
          <a:br>
            <a:rPr lang="es-ES" b="1" dirty="0"/>
          </a:br>
          <a:r>
            <a:rPr lang="es-ES" b="1" dirty="0"/>
            <a:t>(</a:t>
          </a:r>
          <a:r>
            <a:rPr lang="es-ES" b="1" dirty="0">
              <a:solidFill>
                <a:srgbClr val="FF0000"/>
              </a:solidFill>
            </a:rPr>
            <a:t>5:1</a:t>
          </a:r>
          <a:r>
            <a:rPr lang="es-ES" b="1" dirty="0"/>
            <a:t>) </a:t>
          </a:r>
          <a:endParaRPr lang="es-ES" dirty="0"/>
        </a:p>
      </dgm:t>
    </dgm:pt>
    <dgm:pt modelId="{0C778205-395B-4B0C-A4E5-0E134B0D0CF4}" type="parTrans" cxnId="{F799CE45-260F-410A-95F9-7D33FE1CC732}">
      <dgm:prSet/>
      <dgm:spPr/>
      <dgm:t>
        <a:bodyPr/>
        <a:lstStyle/>
        <a:p>
          <a:endParaRPr lang="es-PR"/>
        </a:p>
      </dgm:t>
    </dgm:pt>
    <dgm:pt modelId="{FAE6E73F-6EFF-41E8-B9B7-676A14E76907}" type="sibTrans" cxnId="{F799CE45-260F-410A-95F9-7D33FE1CC732}">
      <dgm:prSet/>
      <dgm:spPr/>
      <dgm:t>
        <a:bodyPr/>
        <a:lstStyle/>
        <a:p>
          <a:endParaRPr lang="es-PR"/>
        </a:p>
      </dgm:t>
    </dgm:pt>
    <dgm:pt modelId="{D099C1D6-9BFF-4766-947C-696CDC4D1556}">
      <dgm:prSet/>
      <dgm:spPr/>
      <dgm:t>
        <a:bodyPr/>
        <a:lstStyle/>
        <a:p>
          <a:r>
            <a:rPr lang="es-ES" b="1" dirty="0"/>
            <a:t>Debía ser llamado por</a:t>
          </a:r>
          <a:br>
            <a:rPr lang="es-ES" b="1" dirty="0"/>
          </a:br>
          <a:r>
            <a:rPr lang="es-ES" b="1" dirty="0"/>
            <a:t>Dios (</a:t>
          </a:r>
          <a:r>
            <a:rPr lang="es-ES" b="1" dirty="0">
              <a:solidFill>
                <a:srgbClr val="FF0000"/>
              </a:solidFill>
            </a:rPr>
            <a:t>5:4</a:t>
          </a:r>
          <a:r>
            <a:rPr lang="es-ES" b="1" dirty="0"/>
            <a:t>)</a:t>
          </a:r>
          <a:endParaRPr lang="es-ES" dirty="0"/>
        </a:p>
      </dgm:t>
    </dgm:pt>
    <dgm:pt modelId="{A2B162F4-93BF-4727-BB90-8928EAD98684}" type="parTrans" cxnId="{20A19F35-0C35-4125-953E-4D7E7DDD28A9}">
      <dgm:prSet/>
      <dgm:spPr/>
      <dgm:t>
        <a:bodyPr/>
        <a:lstStyle/>
        <a:p>
          <a:endParaRPr lang="es-PR"/>
        </a:p>
      </dgm:t>
    </dgm:pt>
    <dgm:pt modelId="{8DFA17C9-8C04-4BA5-A137-B4F25C35B943}" type="sibTrans" cxnId="{20A19F35-0C35-4125-953E-4D7E7DDD28A9}">
      <dgm:prSet/>
      <dgm:spPr/>
      <dgm:t>
        <a:bodyPr/>
        <a:lstStyle/>
        <a:p>
          <a:endParaRPr lang="es-PR"/>
        </a:p>
      </dgm:t>
    </dgm:pt>
    <dgm:pt modelId="{CE49D6E3-6AF3-44CF-AED0-358A94823892}">
      <dgm:prSet/>
      <dgm:spPr/>
      <dgm:t>
        <a:bodyPr/>
        <a:lstStyle/>
        <a:p>
          <a:r>
            <a:rPr lang="es-ES" b="1" dirty="0">
              <a:effectLst>
                <a:outerShdw blurRad="38100" dist="38100" dir="2700000" algn="tl">
                  <a:srgbClr val="000000">
                    <a:alpha val="43137"/>
                  </a:srgbClr>
                </a:outerShdw>
              </a:effectLst>
            </a:rPr>
            <a:t>CRISTO (sacerdocio de Melquisedec)</a:t>
          </a:r>
        </a:p>
        <a:p>
          <a:r>
            <a:rPr lang="es-ES" b="1" dirty="0">
              <a:effectLst>
                <a:outerShdw blurRad="38100" dist="38100" dir="2700000" algn="tl">
                  <a:srgbClr val="000000">
                    <a:alpha val="43137"/>
                  </a:srgbClr>
                </a:outerShdw>
              </a:effectLst>
            </a:rPr>
            <a:t>Salmo 110.4 </a:t>
          </a:r>
          <a:endParaRPr lang="es-ES" dirty="0">
            <a:effectLst>
              <a:outerShdw blurRad="38100" dist="38100" dir="2700000" algn="tl">
                <a:srgbClr val="000000">
                  <a:alpha val="43137"/>
                </a:srgbClr>
              </a:outerShdw>
            </a:effectLst>
          </a:endParaRPr>
        </a:p>
      </dgm:t>
    </dgm:pt>
    <dgm:pt modelId="{CD746919-01D6-4516-8ED5-4C5617CE7307}" type="parTrans" cxnId="{997A4DB3-39C5-4337-AC97-75DC6113B4AF}">
      <dgm:prSet/>
      <dgm:spPr/>
      <dgm:t>
        <a:bodyPr/>
        <a:lstStyle/>
        <a:p>
          <a:endParaRPr lang="es-PR"/>
        </a:p>
      </dgm:t>
    </dgm:pt>
    <dgm:pt modelId="{C0B28A4E-22E8-48B7-9F24-0568F5F4C743}" type="sibTrans" cxnId="{997A4DB3-39C5-4337-AC97-75DC6113B4AF}">
      <dgm:prSet/>
      <dgm:spPr/>
      <dgm:t>
        <a:bodyPr/>
        <a:lstStyle/>
        <a:p>
          <a:endParaRPr lang="es-PR"/>
        </a:p>
      </dgm:t>
    </dgm:pt>
    <dgm:pt modelId="{7BCEDECE-BE46-4451-82D0-946DE3F001FD}">
      <dgm:prSet/>
      <dgm:spPr/>
      <dgm:t>
        <a:bodyPr/>
        <a:lstStyle/>
        <a:p>
          <a:r>
            <a:rPr lang="es-ES" b="1" dirty="0"/>
            <a:t>Fue llamado por</a:t>
          </a:r>
          <a:br>
            <a:rPr lang="es-ES" b="1" dirty="0"/>
          </a:br>
          <a:r>
            <a:rPr lang="es-ES" b="1" dirty="0"/>
            <a:t>Dios (</a:t>
          </a:r>
          <a:r>
            <a:rPr lang="es-ES" b="1" dirty="0">
              <a:solidFill>
                <a:srgbClr val="FF0000"/>
              </a:solidFill>
            </a:rPr>
            <a:t>5:5, 6</a:t>
          </a:r>
          <a:r>
            <a:rPr lang="es-ES" b="1" dirty="0"/>
            <a:t>)</a:t>
          </a:r>
          <a:endParaRPr lang="es-ES" dirty="0"/>
        </a:p>
      </dgm:t>
    </dgm:pt>
    <dgm:pt modelId="{242AB132-FD89-49AB-B73D-0BB2E6954305}" type="parTrans" cxnId="{32E4C453-618A-46AD-A4A8-E50C3F59AC86}">
      <dgm:prSet/>
      <dgm:spPr/>
      <dgm:t>
        <a:bodyPr/>
        <a:lstStyle/>
        <a:p>
          <a:endParaRPr lang="es-PR"/>
        </a:p>
      </dgm:t>
    </dgm:pt>
    <dgm:pt modelId="{A361B4C3-0282-4457-857E-6FACCD775927}" type="sibTrans" cxnId="{32E4C453-618A-46AD-A4A8-E50C3F59AC86}">
      <dgm:prSet/>
      <dgm:spPr/>
      <dgm:t>
        <a:bodyPr/>
        <a:lstStyle/>
        <a:p>
          <a:endParaRPr lang="es-PR"/>
        </a:p>
      </dgm:t>
    </dgm:pt>
    <dgm:pt modelId="{12D8287D-60F4-4987-BE9A-887075F467A7}">
      <dgm:prSet/>
      <dgm:spPr/>
      <dgm:t>
        <a:bodyPr/>
        <a:lstStyle/>
        <a:p>
          <a:r>
            <a:rPr lang="es-ES" b="1" dirty="0"/>
            <a:t>Fue hombre</a:t>
          </a:r>
          <a:br>
            <a:rPr lang="es-ES" b="1" dirty="0"/>
          </a:br>
          <a:r>
            <a:rPr lang="es-ES" b="1" dirty="0"/>
            <a:t>(</a:t>
          </a:r>
          <a:r>
            <a:rPr lang="es-ES" b="1" dirty="0">
              <a:solidFill>
                <a:srgbClr val="FF0000"/>
              </a:solidFill>
            </a:rPr>
            <a:t>5:7–9</a:t>
          </a:r>
          <a:r>
            <a:rPr lang="es-ES" b="1" dirty="0"/>
            <a:t>) </a:t>
          </a:r>
          <a:endParaRPr lang="es-ES" dirty="0"/>
        </a:p>
      </dgm:t>
    </dgm:pt>
    <dgm:pt modelId="{62C2590A-1EEE-4A69-B8A1-4E46B9BB2DA3}" type="parTrans" cxnId="{B29CF9A1-6A06-43BF-AB3C-6AA9052A9585}">
      <dgm:prSet/>
      <dgm:spPr/>
      <dgm:t>
        <a:bodyPr/>
        <a:lstStyle/>
        <a:p>
          <a:endParaRPr lang="es-PR"/>
        </a:p>
      </dgm:t>
    </dgm:pt>
    <dgm:pt modelId="{41EC9324-BEED-4BB7-BF42-CB560BC66B45}" type="sibTrans" cxnId="{B29CF9A1-6A06-43BF-AB3C-6AA9052A9585}">
      <dgm:prSet/>
      <dgm:spPr/>
      <dgm:t>
        <a:bodyPr/>
        <a:lstStyle/>
        <a:p>
          <a:endParaRPr lang="es-PR"/>
        </a:p>
      </dgm:t>
    </dgm:pt>
    <dgm:pt modelId="{B06A29DF-3F99-414C-AA96-BEFF537CC5A3}" type="pres">
      <dgm:prSet presAssocID="{35E9E218-AF96-45B8-8687-A7C1B6572DA2}" presName="Name0" presStyleCnt="0">
        <dgm:presLayoutVars>
          <dgm:dir/>
          <dgm:animLvl val="lvl"/>
          <dgm:resizeHandles/>
        </dgm:presLayoutVars>
      </dgm:prSet>
      <dgm:spPr/>
    </dgm:pt>
    <dgm:pt modelId="{3794C5C7-533D-4D3A-81EC-26C81294FBA8}" type="pres">
      <dgm:prSet presAssocID="{E6A1BE78-3D9A-42CE-A44A-DCCC065E6398}" presName="linNode" presStyleCnt="0"/>
      <dgm:spPr/>
    </dgm:pt>
    <dgm:pt modelId="{7310BE09-8C0C-4D87-BF6D-94AC915C4494}" type="pres">
      <dgm:prSet presAssocID="{E6A1BE78-3D9A-42CE-A44A-DCCC065E6398}" presName="parentShp" presStyleLbl="node1" presStyleIdx="0" presStyleCnt="2">
        <dgm:presLayoutVars>
          <dgm:bulletEnabled val="1"/>
        </dgm:presLayoutVars>
      </dgm:prSet>
      <dgm:spPr/>
    </dgm:pt>
    <dgm:pt modelId="{41E76E46-0B08-4665-A331-F2EE7DBAE791}" type="pres">
      <dgm:prSet presAssocID="{E6A1BE78-3D9A-42CE-A44A-DCCC065E6398}" presName="childShp" presStyleLbl="bgAccFollowNode1" presStyleIdx="0" presStyleCnt="2">
        <dgm:presLayoutVars>
          <dgm:bulletEnabled val="1"/>
        </dgm:presLayoutVars>
      </dgm:prSet>
      <dgm:spPr/>
    </dgm:pt>
    <dgm:pt modelId="{6AFB4955-E806-4104-B1DD-69EF370B7E98}" type="pres">
      <dgm:prSet presAssocID="{9B3329CF-E3E2-4C0A-A639-05D5596984B1}" presName="spacing" presStyleCnt="0"/>
      <dgm:spPr/>
    </dgm:pt>
    <dgm:pt modelId="{DFB86D4A-C844-4990-B6AD-D6E4CC19BD9B}" type="pres">
      <dgm:prSet presAssocID="{CE49D6E3-6AF3-44CF-AED0-358A94823892}" presName="linNode" presStyleCnt="0"/>
      <dgm:spPr/>
    </dgm:pt>
    <dgm:pt modelId="{3AECE001-DDD0-4EFB-9909-8F8536BA9FD1}" type="pres">
      <dgm:prSet presAssocID="{CE49D6E3-6AF3-44CF-AED0-358A94823892}" presName="parentShp" presStyleLbl="node1" presStyleIdx="1" presStyleCnt="2">
        <dgm:presLayoutVars>
          <dgm:bulletEnabled val="1"/>
        </dgm:presLayoutVars>
      </dgm:prSet>
      <dgm:spPr/>
    </dgm:pt>
    <dgm:pt modelId="{5FDFC7FA-57A0-4236-A822-83A3ED930807}" type="pres">
      <dgm:prSet presAssocID="{CE49D6E3-6AF3-44CF-AED0-358A94823892}" presName="childShp" presStyleLbl="bgAccFollowNode1" presStyleIdx="1" presStyleCnt="2">
        <dgm:presLayoutVars>
          <dgm:bulletEnabled val="1"/>
        </dgm:presLayoutVars>
      </dgm:prSet>
      <dgm:spPr/>
    </dgm:pt>
  </dgm:ptLst>
  <dgm:cxnLst>
    <dgm:cxn modelId="{C0FB6029-1DD8-41E2-9F63-06A0EACFB12A}" type="presOf" srcId="{35E9E218-AF96-45B8-8687-A7C1B6572DA2}" destId="{B06A29DF-3F99-414C-AA96-BEFF537CC5A3}" srcOrd="0" destOrd="0" presId="urn:microsoft.com/office/officeart/2005/8/layout/vList6"/>
    <dgm:cxn modelId="{B5CE2230-E737-470A-9B95-BEE1E5BBC1C3}" type="presOf" srcId="{7BCEDECE-BE46-4451-82D0-946DE3F001FD}" destId="{5FDFC7FA-57A0-4236-A822-83A3ED930807}" srcOrd="0" destOrd="1" presId="urn:microsoft.com/office/officeart/2005/8/layout/vList6"/>
    <dgm:cxn modelId="{20A19F35-0C35-4125-953E-4D7E7DDD28A9}" srcId="{E6A1BE78-3D9A-42CE-A44A-DCCC065E6398}" destId="{D099C1D6-9BFF-4766-947C-696CDC4D1556}" srcOrd="1" destOrd="0" parTransId="{A2B162F4-93BF-4727-BB90-8928EAD98684}" sibTransId="{8DFA17C9-8C04-4BA5-A137-B4F25C35B943}"/>
    <dgm:cxn modelId="{F799CE45-260F-410A-95F9-7D33FE1CC732}" srcId="{E6A1BE78-3D9A-42CE-A44A-DCCC065E6398}" destId="{6EF64D48-6E9A-4B72-853C-1320CEE1E7C3}" srcOrd="0" destOrd="0" parTransId="{0C778205-395B-4B0C-A4E5-0E134B0D0CF4}" sibTransId="{FAE6E73F-6EFF-41E8-B9B7-676A14E76907}"/>
    <dgm:cxn modelId="{32E4C453-618A-46AD-A4A8-E50C3F59AC86}" srcId="{CE49D6E3-6AF3-44CF-AED0-358A94823892}" destId="{7BCEDECE-BE46-4451-82D0-946DE3F001FD}" srcOrd="1" destOrd="0" parTransId="{242AB132-FD89-49AB-B73D-0BB2E6954305}" sibTransId="{A361B4C3-0282-4457-857E-6FACCD775927}"/>
    <dgm:cxn modelId="{F104BA56-7C03-42D9-B764-2F9B1F0BB503}" type="presOf" srcId="{CE49D6E3-6AF3-44CF-AED0-358A94823892}" destId="{3AECE001-DDD0-4EFB-9909-8F8536BA9FD1}" srcOrd="0" destOrd="0" presId="urn:microsoft.com/office/officeart/2005/8/layout/vList6"/>
    <dgm:cxn modelId="{D81C877A-E8E0-4D85-AA90-76778D8BC5E6}" type="presOf" srcId="{D099C1D6-9BFF-4766-947C-696CDC4D1556}" destId="{41E76E46-0B08-4665-A331-F2EE7DBAE791}" srcOrd="0" destOrd="1" presId="urn:microsoft.com/office/officeart/2005/8/layout/vList6"/>
    <dgm:cxn modelId="{525A6D83-A3B9-4BDB-94D8-D6648A8DCF93}" srcId="{35E9E218-AF96-45B8-8687-A7C1B6572DA2}" destId="{E6A1BE78-3D9A-42CE-A44A-DCCC065E6398}" srcOrd="0" destOrd="0" parTransId="{2A64BC14-5DF2-4FDB-8203-F62D315D9CAF}" sibTransId="{9B3329CF-E3E2-4C0A-A639-05D5596984B1}"/>
    <dgm:cxn modelId="{B29CF9A1-6A06-43BF-AB3C-6AA9052A9585}" srcId="{CE49D6E3-6AF3-44CF-AED0-358A94823892}" destId="{12D8287D-60F4-4987-BE9A-887075F467A7}" srcOrd="0" destOrd="0" parTransId="{62C2590A-1EEE-4A69-B8A1-4E46B9BB2DA3}" sibTransId="{41EC9324-BEED-4BB7-BF42-CB560BC66B45}"/>
    <dgm:cxn modelId="{997A4DB3-39C5-4337-AC97-75DC6113B4AF}" srcId="{35E9E218-AF96-45B8-8687-A7C1B6572DA2}" destId="{CE49D6E3-6AF3-44CF-AED0-358A94823892}" srcOrd="1" destOrd="0" parTransId="{CD746919-01D6-4516-8ED5-4C5617CE7307}" sibTransId="{C0B28A4E-22E8-48B7-9F24-0568F5F4C743}"/>
    <dgm:cxn modelId="{34E071D0-752C-468C-86C4-A9D09F178D1B}" type="presOf" srcId="{E6A1BE78-3D9A-42CE-A44A-DCCC065E6398}" destId="{7310BE09-8C0C-4D87-BF6D-94AC915C4494}" srcOrd="0" destOrd="0" presId="urn:microsoft.com/office/officeart/2005/8/layout/vList6"/>
    <dgm:cxn modelId="{E84C95E2-DE7F-4581-B1BE-F2A5205DFB63}" type="presOf" srcId="{12D8287D-60F4-4987-BE9A-887075F467A7}" destId="{5FDFC7FA-57A0-4236-A822-83A3ED930807}" srcOrd="0" destOrd="0" presId="urn:microsoft.com/office/officeart/2005/8/layout/vList6"/>
    <dgm:cxn modelId="{0B2656E9-6AF5-40F4-B06F-CBC699AC5233}" type="presOf" srcId="{6EF64D48-6E9A-4B72-853C-1320CEE1E7C3}" destId="{41E76E46-0B08-4665-A331-F2EE7DBAE791}" srcOrd="0" destOrd="0" presId="urn:microsoft.com/office/officeart/2005/8/layout/vList6"/>
    <dgm:cxn modelId="{93712244-F9D7-4D70-8232-64344B286DC1}" type="presParOf" srcId="{B06A29DF-3F99-414C-AA96-BEFF537CC5A3}" destId="{3794C5C7-533D-4D3A-81EC-26C81294FBA8}" srcOrd="0" destOrd="0" presId="urn:microsoft.com/office/officeart/2005/8/layout/vList6"/>
    <dgm:cxn modelId="{D0FB50B2-A3EE-4555-B759-C7F39EA50EE5}" type="presParOf" srcId="{3794C5C7-533D-4D3A-81EC-26C81294FBA8}" destId="{7310BE09-8C0C-4D87-BF6D-94AC915C4494}" srcOrd="0" destOrd="0" presId="urn:microsoft.com/office/officeart/2005/8/layout/vList6"/>
    <dgm:cxn modelId="{CB94E5A5-9F9A-4DAF-B66B-26B1CD96BC18}" type="presParOf" srcId="{3794C5C7-533D-4D3A-81EC-26C81294FBA8}" destId="{41E76E46-0B08-4665-A331-F2EE7DBAE791}" srcOrd="1" destOrd="0" presId="urn:microsoft.com/office/officeart/2005/8/layout/vList6"/>
    <dgm:cxn modelId="{8862EFB9-8C16-47D2-A8F0-1C8045DCD129}" type="presParOf" srcId="{B06A29DF-3F99-414C-AA96-BEFF537CC5A3}" destId="{6AFB4955-E806-4104-B1DD-69EF370B7E98}" srcOrd="1" destOrd="0" presId="urn:microsoft.com/office/officeart/2005/8/layout/vList6"/>
    <dgm:cxn modelId="{B3F583CA-FCDC-43D2-94DC-1125AC6C724B}" type="presParOf" srcId="{B06A29DF-3F99-414C-AA96-BEFF537CC5A3}" destId="{DFB86D4A-C844-4990-B6AD-D6E4CC19BD9B}" srcOrd="2" destOrd="0" presId="urn:microsoft.com/office/officeart/2005/8/layout/vList6"/>
    <dgm:cxn modelId="{7B938654-A8B9-48E9-B5E9-EF88AB917B42}" type="presParOf" srcId="{DFB86D4A-C844-4990-B6AD-D6E4CC19BD9B}" destId="{3AECE001-DDD0-4EFB-9909-8F8536BA9FD1}" srcOrd="0" destOrd="0" presId="urn:microsoft.com/office/officeart/2005/8/layout/vList6"/>
    <dgm:cxn modelId="{A62DC4BF-133B-4303-BD67-68170AC6517B}" type="presParOf" srcId="{DFB86D4A-C844-4990-B6AD-D6E4CC19BD9B}" destId="{5FDFC7FA-57A0-4236-A822-83A3ED93080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E9E218-AF96-45B8-8687-A7C1B6572DA2}" type="doc">
      <dgm:prSet loTypeId="urn:microsoft.com/office/officeart/2005/8/layout/vList6" loCatId="list" qsTypeId="urn:microsoft.com/office/officeart/2005/8/quickstyle/3d2#12" qsCatId="3D" csTypeId="urn:microsoft.com/office/officeart/2005/8/colors/colorful5" csCatId="colorful" phldr="1"/>
      <dgm:spPr/>
      <dgm:t>
        <a:bodyPr/>
        <a:lstStyle/>
        <a:p>
          <a:endParaRPr lang="es-PR"/>
        </a:p>
      </dgm:t>
    </dgm:pt>
    <dgm:pt modelId="{E6A1BE78-3D9A-42CE-A44A-DCCC065E6398}">
      <dgm:prSet/>
      <dgm:spPr/>
      <dgm:t>
        <a:bodyPr/>
        <a:lstStyle/>
        <a:p>
          <a:r>
            <a:rPr lang="es-ES" b="1" dirty="0">
              <a:effectLst>
                <a:outerShdw blurRad="38100" dist="38100" dir="2700000" algn="tl">
                  <a:srgbClr val="000000">
                    <a:alpha val="43137"/>
                  </a:srgbClr>
                </a:outerShdw>
              </a:effectLst>
            </a:rPr>
            <a:t>LEVITA</a:t>
          </a:r>
        </a:p>
        <a:p>
          <a:r>
            <a:rPr lang="es-ES" b="1" dirty="0">
              <a:effectLst>
                <a:outerShdw blurRad="38100" dist="38100" dir="2700000" algn="tl">
                  <a:srgbClr val="000000">
                    <a:alpha val="43137"/>
                  </a:srgbClr>
                </a:outerShdw>
              </a:effectLst>
            </a:rPr>
            <a:t>(sacerdocio de Aarón)</a:t>
          </a:r>
        </a:p>
        <a:p>
          <a:r>
            <a:rPr lang="es-ES" b="1" dirty="0">
              <a:effectLst>
                <a:outerShdw blurRad="38100" dist="38100" dir="2700000" algn="tl">
                  <a:srgbClr val="000000">
                    <a:alpha val="43137"/>
                  </a:srgbClr>
                </a:outerShdw>
              </a:effectLst>
            </a:rPr>
            <a:t>Éxodo 28.1 </a:t>
          </a:r>
          <a:endParaRPr lang="es-ES" dirty="0">
            <a:effectLst>
              <a:outerShdw blurRad="38100" dist="38100" dir="2700000" algn="tl">
                <a:srgbClr val="000000">
                  <a:alpha val="43137"/>
                </a:srgbClr>
              </a:outerShdw>
            </a:effectLst>
          </a:endParaRPr>
        </a:p>
      </dgm:t>
    </dgm:pt>
    <dgm:pt modelId="{2A64BC14-5DF2-4FDB-8203-F62D315D9CAF}" type="parTrans" cxnId="{525A6D83-A3B9-4BDB-94D8-D6648A8DCF93}">
      <dgm:prSet/>
      <dgm:spPr/>
      <dgm:t>
        <a:bodyPr/>
        <a:lstStyle/>
        <a:p>
          <a:endParaRPr lang="es-PR"/>
        </a:p>
      </dgm:t>
    </dgm:pt>
    <dgm:pt modelId="{9B3329CF-E3E2-4C0A-A639-05D5596984B1}" type="sibTrans" cxnId="{525A6D83-A3B9-4BDB-94D8-D6648A8DCF93}">
      <dgm:prSet/>
      <dgm:spPr/>
      <dgm:t>
        <a:bodyPr/>
        <a:lstStyle/>
        <a:p>
          <a:endParaRPr lang="es-PR"/>
        </a:p>
      </dgm:t>
    </dgm:pt>
    <dgm:pt modelId="{6EF64D48-6E9A-4B72-853C-1320CEE1E7C3}">
      <dgm:prSet/>
      <dgm:spPr/>
      <dgm:t>
        <a:bodyPr/>
        <a:lstStyle/>
        <a:p>
          <a:r>
            <a:rPr lang="es-ES" b="1" dirty="0"/>
            <a:t>Temporal</a:t>
          </a:r>
          <a:endParaRPr lang="es-ES" dirty="0"/>
        </a:p>
      </dgm:t>
    </dgm:pt>
    <dgm:pt modelId="{0C778205-395B-4B0C-A4E5-0E134B0D0CF4}" type="parTrans" cxnId="{F799CE45-260F-410A-95F9-7D33FE1CC732}">
      <dgm:prSet/>
      <dgm:spPr/>
      <dgm:t>
        <a:bodyPr/>
        <a:lstStyle/>
        <a:p>
          <a:endParaRPr lang="es-PR"/>
        </a:p>
      </dgm:t>
    </dgm:pt>
    <dgm:pt modelId="{FAE6E73F-6EFF-41E8-B9B7-676A14E76907}" type="sibTrans" cxnId="{F799CE45-260F-410A-95F9-7D33FE1CC732}">
      <dgm:prSet/>
      <dgm:spPr/>
      <dgm:t>
        <a:bodyPr/>
        <a:lstStyle/>
        <a:p>
          <a:endParaRPr lang="es-PR"/>
        </a:p>
      </dgm:t>
    </dgm:pt>
    <dgm:pt modelId="{CE49D6E3-6AF3-44CF-AED0-358A94823892}">
      <dgm:prSet/>
      <dgm:spPr/>
      <dgm:t>
        <a:bodyPr/>
        <a:lstStyle/>
        <a:p>
          <a:r>
            <a:rPr lang="es-ES" b="1" dirty="0">
              <a:effectLst>
                <a:outerShdw blurRad="38100" dist="38100" dir="2700000" algn="tl">
                  <a:srgbClr val="000000">
                    <a:alpha val="43137"/>
                  </a:srgbClr>
                </a:outerShdw>
              </a:effectLst>
            </a:rPr>
            <a:t>CRISTO (sacerdocio de Melquisedec)</a:t>
          </a:r>
        </a:p>
        <a:p>
          <a:r>
            <a:rPr lang="es-ES" b="1" dirty="0">
              <a:effectLst>
                <a:outerShdw blurRad="38100" dist="38100" dir="2700000" algn="tl">
                  <a:srgbClr val="000000">
                    <a:alpha val="43137"/>
                  </a:srgbClr>
                </a:outerShdw>
              </a:effectLst>
            </a:rPr>
            <a:t>Salmo 110.4 </a:t>
          </a:r>
          <a:endParaRPr lang="es-ES" dirty="0">
            <a:effectLst>
              <a:outerShdw blurRad="38100" dist="38100" dir="2700000" algn="tl">
                <a:srgbClr val="000000">
                  <a:alpha val="43137"/>
                </a:srgbClr>
              </a:outerShdw>
            </a:effectLst>
          </a:endParaRPr>
        </a:p>
      </dgm:t>
    </dgm:pt>
    <dgm:pt modelId="{CD746919-01D6-4516-8ED5-4C5617CE7307}" type="parTrans" cxnId="{997A4DB3-39C5-4337-AC97-75DC6113B4AF}">
      <dgm:prSet/>
      <dgm:spPr/>
      <dgm:t>
        <a:bodyPr/>
        <a:lstStyle/>
        <a:p>
          <a:endParaRPr lang="es-PR"/>
        </a:p>
      </dgm:t>
    </dgm:pt>
    <dgm:pt modelId="{C0B28A4E-22E8-48B7-9F24-0568F5F4C743}" type="sibTrans" cxnId="{997A4DB3-39C5-4337-AC97-75DC6113B4AF}">
      <dgm:prSet/>
      <dgm:spPr/>
      <dgm:t>
        <a:bodyPr/>
        <a:lstStyle/>
        <a:p>
          <a:endParaRPr lang="es-PR"/>
        </a:p>
      </dgm:t>
    </dgm:pt>
    <dgm:pt modelId="{12D8287D-60F4-4987-BE9A-887075F467A7}">
      <dgm:prSet/>
      <dgm:spPr/>
      <dgm:t>
        <a:bodyPr/>
        <a:lstStyle/>
        <a:p>
          <a:r>
            <a:rPr lang="es-ES" b="1" dirty="0"/>
            <a:t>Eterno</a:t>
          </a:r>
          <a:endParaRPr lang="es-ES" dirty="0"/>
        </a:p>
      </dgm:t>
    </dgm:pt>
    <dgm:pt modelId="{62C2590A-1EEE-4A69-B8A1-4E46B9BB2DA3}" type="parTrans" cxnId="{B29CF9A1-6A06-43BF-AB3C-6AA9052A9585}">
      <dgm:prSet/>
      <dgm:spPr/>
      <dgm:t>
        <a:bodyPr/>
        <a:lstStyle/>
        <a:p>
          <a:endParaRPr lang="es-PR"/>
        </a:p>
      </dgm:t>
    </dgm:pt>
    <dgm:pt modelId="{41EC9324-BEED-4BB7-BF42-CB560BC66B45}" type="sibTrans" cxnId="{B29CF9A1-6A06-43BF-AB3C-6AA9052A9585}">
      <dgm:prSet/>
      <dgm:spPr/>
      <dgm:t>
        <a:bodyPr/>
        <a:lstStyle/>
        <a:p>
          <a:endParaRPr lang="es-PR"/>
        </a:p>
      </dgm:t>
    </dgm:pt>
    <dgm:pt modelId="{B06A29DF-3F99-414C-AA96-BEFF537CC5A3}" type="pres">
      <dgm:prSet presAssocID="{35E9E218-AF96-45B8-8687-A7C1B6572DA2}" presName="Name0" presStyleCnt="0">
        <dgm:presLayoutVars>
          <dgm:dir/>
          <dgm:animLvl val="lvl"/>
          <dgm:resizeHandles/>
        </dgm:presLayoutVars>
      </dgm:prSet>
      <dgm:spPr/>
    </dgm:pt>
    <dgm:pt modelId="{3794C5C7-533D-4D3A-81EC-26C81294FBA8}" type="pres">
      <dgm:prSet presAssocID="{E6A1BE78-3D9A-42CE-A44A-DCCC065E6398}" presName="linNode" presStyleCnt="0"/>
      <dgm:spPr/>
    </dgm:pt>
    <dgm:pt modelId="{7310BE09-8C0C-4D87-BF6D-94AC915C4494}" type="pres">
      <dgm:prSet presAssocID="{E6A1BE78-3D9A-42CE-A44A-DCCC065E6398}" presName="parentShp" presStyleLbl="node1" presStyleIdx="0" presStyleCnt="2">
        <dgm:presLayoutVars>
          <dgm:bulletEnabled val="1"/>
        </dgm:presLayoutVars>
      </dgm:prSet>
      <dgm:spPr/>
    </dgm:pt>
    <dgm:pt modelId="{41E76E46-0B08-4665-A331-F2EE7DBAE791}" type="pres">
      <dgm:prSet presAssocID="{E6A1BE78-3D9A-42CE-A44A-DCCC065E6398}" presName="childShp" presStyleLbl="bgAccFollowNode1" presStyleIdx="0" presStyleCnt="2">
        <dgm:presLayoutVars>
          <dgm:bulletEnabled val="1"/>
        </dgm:presLayoutVars>
      </dgm:prSet>
      <dgm:spPr/>
    </dgm:pt>
    <dgm:pt modelId="{6AFB4955-E806-4104-B1DD-69EF370B7E98}" type="pres">
      <dgm:prSet presAssocID="{9B3329CF-E3E2-4C0A-A639-05D5596984B1}" presName="spacing" presStyleCnt="0"/>
      <dgm:spPr/>
    </dgm:pt>
    <dgm:pt modelId="{DFB86D4A-C844-4990-B6AD-D6E4CC19BD9B}" type="pres">
      <dgm:prSet presAssocID="{CE49D6E3-6AF3-44CF-AED0-358A94823892}" presName="linNode" presStyleCnt="0"/>
      <dgm:spPr/>
    </dgm:pt>
    <dgm:pt modelId="{3AECE001-DDD0-4EFB-9909-8F8536BA9FD1}" type="pres">
      <dgm:prSet presAssocID="{CE49D6E3-6AF3-44CF-AED0-358A94823892}" presName="parentShp" presStyleLbl="node1" presStyleIdx="1" presStyleCnt="2">
        <dgm:presLayoutVars>
          <dgm:bulletEnabled val="1"/>
        </dgm:presLayoutVars>
      </dgm:prSet>
      <dgm:spPr/>
    </dgm:pt>
    <dgm:pt modelId="{5FDFC7FA-57A0-4236-A822-83A3ED930807}" type="pres">
      <dgm:prSet presAssocID="{CE49D6E3-6AF3-44CF-AED0-358A94823892}" presName="childShp" presStyleLbl="bgAccFollowNode1" presStyleIdx="1" presStyleCnt="2">
        <dgm:presLayoutVars>
          <dgm:bulletEnabled val="1"/>
        </dgm:presLayoutVars>
      </dgm:prSet>
      <dgm:spPr/>
    </dgm:pt>
  </dgm:ptLst>
  <dgm:cxnLst>
    <dgm:cxn modelId="{931DF224-771B-4700-883F-D81169E34A82}" type="presOf" srcId="{CE49D6E3-6AF3-44CF-AED0-358A94823892}" destId="{3AECE001-DDD0-4EFB-9909-8F8536BA9FD1}" srcOrd="0" destOrd="0" presId="urn:microsoft.com/office/officeart/2005/8/layout/vList6"/>
    <dgm:cxn modelId="{F799CE45-260F-410A-95F9-7D33FE1CC732}" srcId="{E6A1BE78-3D9A-42CE-A44A-DCCC065E6398}" destId="{6EF64D48-6E9A-4B72-853C-1320CEE1E7C3}" srcOrd="0" destOrd="0" parTransId="{0C778205-395B-4B0C-A4E5-0E134B0D0CF4}" sibTransId="{FAE6E73F-6EFF-41E8-B9B7-676A14E76907}"/>
    <dgm:cxn modelId="{58393C6B-BAD2-4D7F-9E53-67B4DFB66BBF}" type="presOf" srcId="{12D8287D-60F4-4987-BE9A-887075F467A7}" destId="{5FDFC7FA-57A0-4236-A822-83A3ED930807}" srcOrd="0" destOrd="0" presId="urn:microsoft.com/office/officeart/2005/8/layout/vList6"/>
    <dgm:cxn modelId="{5C50504D-AC3B-4F5A-A5D8-7E5F43B97CD7}" type="presOf" srcId="{E6A1BE78-3D9A-42CE-A44A-DCCC065E6398}" destId="{7310BE09-8C0C-4D87-BF6D-94AC915C4494}" srcOrd="0" destOrd="0" presId="urn:microsoft.com/office/officeart/2005/8/layout/vList6"/>
    <dgm:cxn modelId="{FFC4BB72-5B4B-419D-B710-2B925B93E086}" type="presOf" srcId="{35E9E218-AF96-45B8-8687-A7C1B6572DA2}" destId="{B06A29DF-3F99-414C-AA96-BEFF537CC5A3}" srcOrd="0" destOrd="0" presId="urn:microsoft.com/office/officeart/2005/8/layout/vList6"/>
    <dgm:cxn modelId="{525A6D83-A3B9-4BDB-94D8-D6648A8DCF93}" srcId="{35E9E218-AF96-45B8-8687-A7C1B6572DA2}" destId="{E6A1BE78-3D9A-42CE-A44A-DCCC065E6398}" srcOrd="0" destOrd="0" parTransId="{2A64BC14-5DF2-4FDB-8203-F62D315D9CAF}" sibTransId="{9B3329CF-E3E2-4C0A-A639-05D5596984B1}"/>
    <dgm:cxn modelId="{C501FC8C-FE07-4AEE-96A9-68F94521959F}" type="presOf" srcId="{6EF64D48-6E9A-4B72-853C-1320CEE1E7C3}" destId="{41E76E46-0B08-4665-A331-F2EE7DBAE791}" srcOrd="0" destOrd="0" presId="urn:microsoft.com/office/officeart/2005/8/layout/vList6"/>
    <dgm:cxn modelId="{B29CF9A1-6A06-43BF-AB3C-6AA9052A9585}" srcId="{CE49D6E3-6AF3-44CF-AED0-358A94823892}" destId="{12D8287D-60F4-4987-BE9A-887075F467A7}" srcOrd="0" destOrd="0" parTransId="{62C2590A-1EEE-4A69-B8A1-4E46B9BB2DA3}" sibTransId="{41EC9324-BEED-4BB7-BF42-CB560BC66B45}"/>
    <dgm:cxn modelId="{997A4DB3-39C5-4337-AC97-75DC6113B4AF}" srcId="{35E9E218-AF96-45B8-8687-A7C1B6572DA2}" destId="{CE49D6E3-6AF3-44CF-AED0-358A94823892}" srcOrd="1" destOrd="0" parTransId="{CD746919-01D6-4516-8ED5-4C5617CE7307}" sibTransId="{C0B28A4E-22E8-48B7-9F24-0568F5F4C743}"/>
    <dgm:cxn modelId="{7A376BAB-D100-43F0-AF02-36806FAC2073}" type="presParOf" srcId="{B06A29DF-3F99-414C-AA96-BEFF537CC5A3}" destId="{3794C5C7-533D-4D3A-81EC-26C81294FBA8}" srcOrd="0" destOrd="0" presId="urn:microsoft.com/office/officeart/2005/8/layout/vList6"/>
    <dgm:cxn modelId="{DDC8A285-7BEB-42ED-B167-33F5FE4845B3}" type="presParOf" srcId="{3794C5C7-533D-4D3A-81EC-26C81294FBA8}" destId="{7310BE09-8C0C-4D87-BF6D-94AC915C4494}" srcOrd="0" destOrd="0" presId="urn:microsoft.com/office/officeart/2005/8/layout/vList6"/>
    <dgm:cxn modelId="{3A08747D-697A-4389-87B8-1D5502A2A225}" type="presParOf" srcId="{3794C5C7-533D-4D3A-81EC-26C81294FBA8}" destId="{41E76E46-0B08-4665-A331-F2EE7DBAE791}" srcOrd="1" destOrd="0" presId="urn:microsoft.com/office/officeart/2005/8/layout/vList6"/>
    <dgm:cxn modelId="{A8ED648B-EC18-4E76-8E7B-F40569CB094B}" type="presParOf" srcId="{B06A29DF-3F99-414C-AA96-BEFF537CC5A3}" destId="{6AFB4955-E806-4104-B1DD-69EF370B7E98}" srcOrd="1" destOrd="0" presId="urn:microsoft.com/office/officeart/2005/8/layout/vList6"/>
    <dgm:cxn modelId="{1E770B0A-EA84-46C5-BD92-8D2BC9F16FF4}" type="presParOf" srcId="{B06A29DF-3F99-414C-AA96-BEFF537CC5A3}" destId="{DFB86D4A-C844-4990-B6AD-D6E4CC19BD9B}" srcOrd="2" destOrd="0" presId="urn:microsoft.com/office/officeart/2005/8/layout/vList6"/>
    <dgm:cxn modelId="{02EC101E-6FFF-464D-BF7C-BD63FBB2F15B}" type="presParOf" srcId="{DFB86D4A-C844-4990-B6AD-D6E4CC19BD9B}" destId="{3AECE001-DDD0-4EFB-9909-8F8536BA9FD1}" srcOrd="0" destOrd="0" presId="urn:microsoft.com/office/officeart/2005/8/layout/vList6"/>
    <dgm:cxn modelId="{C1BE495F-7A72-4C3A-A7FF-F38679AD65B5}" type="presParOf" srcId="{DFB86D4A-C844-4990-B6AD-D6E4CC19BD9B}" destId="{5FDFC7FA-57A0-4236-A822-83A3ED93080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76E46-0B08-4665-A331-F2EE7DBAE791}">
      <dsp:nvSpPr>
        <dsp:cNvPr id="0" name=""/>
        <dsp:cNvSpPr/>
      </dsp:nvSpPr>
      <dsp:spPr>
        <a:xfrm>
          <a:off x="3108960" y="502"/>
          <a:ext cx="4663440" cy="1958950"/>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 sz="2500" b="1" kern="1200" dirty="0"/>
            <a:t>Debía ser un hombre</a:t>
          </a:r>
          <a:br>
            <a:rPr lang="es-ES" sz="2500" b="1" kern="1200" dirty="0"/>
          </a:br>
          <a:r>
            <a:rPr lang="es-ES" sz="2500" b="1" kern="1200" dirty="0"/>
            <a:t>(</a:t>
          </a:r>
          <a:r>
            <a:rPr lang="es-ES" sz="2500" b="1" kern="1200" dirty="0">
              <a:solidFill>
                <a:srgbClr val="FF0000"/>
              </a:solidFill>
            </a:rPr>
            <a:t>5:1</a:t>
          </a:r>
          <a:r>
            <a:rPr lang="es-ES" sz="2500" b="1" kern="1200" dirty="0"/>
            <a:t>) </a:t>
          </a:r>
          <a:endParaRPr lang="es-ES" sz="2500" kern="1200" dirty="0"/>
        </a:p>
        <a:p>
          <a:pPr marL="228600" lvl="1" indent="-228600" algn="l" defTabSz="1111250">
            <a:lnSpc>
              <a:spcPct val="90000"/>
            </a:lnSpc>
            <a:spcBef>
              <a:spcPct val="0"/>
            </a:spcBef>
            <a:spcAft>
              <a:spcPct val="15000"/>
            </a:spcAft>
            <a:buChar char="•"/>
          </a:pPr>
          <a:r>
            <a:rPr lang="es-ES" sz="2500" b="1" kern="1200" dirty="0"/>
            <a:t>Debía ser llamado por</a:t>
          </a:r>
          <a:br>
            <a:rPr lang="es-ES" sz="2500" b="1" kern="1200" dirty="0"/>
          </a:br>
          <a:r>
            <a:rPr lang="es-ES" sz="2500" b="1" kern="1200" dirty="0"/>
            <a:t>Dios (</a:t>
          </a:r>
          <a:r>
            <a:rPr lang="es-ES" sz="2500" b="1" kern="1200" dirty="0">
              <a:solidFill>
                <a:srgbClr val="FF0000"/>
              </a:solidFill>
            </a:rPr>
            <a:t>5:4</a:t>
          </a:r>
          <a:r>
            <a:rPr lang="es-ES" sz="2500" b="1" kern="1200" dirty="0"/>
            <a:t>)</a:t>
          </a:r>
          <a:endParaRPr lang="es-ES" sz="2500" kern="1200" dirty="0"/>
        </a:p>
      </dsp:txBody>
      <dsp:txXfrm>
        <a:off x="3108960" y="245371"/>
        <a:ext cx="3928834" cy="1469212"/>
      </dsp:txXfrm>
    </dsp:sp>
    <dsp:sp modelId="{7310BE09-8C0C-4D87-BF6D-94AC915C4494}">
      <dsp:nvSpPr>
        <dsp:cNvPr id="0" name=""/>
        <dsp:cNvSpPr/>
      </dsp:nvSpPr>
      <dsp:spPr>
        <a:xfrm>
          <a:off x="0" y="502"/>
          <a:ext cx="3108960" cy="195895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s-ES" sz="4900" b="1" kern="1200" dirty="0">
              <a:effectLst>
                <a:outerShdw blurRad="38100" dist="38100" dir="2700000" algn="tl">
                  <a:srgbClr val="000000">
                    <a:alpha val="43137"/>
                  </a:srgbClr>
                </a:outerShdw>
              </a:effectLst>
            </a:rPr>
            <a:t>LEVITA</a:t>
          </a:r>
          <a:endParaRPr lang="es-ES" sz="4900" kern="1200" dirty="0">
            <a:effectLst>
              <a:outerShdw blurRad="38100" dist="38100" dir="2700000" algn="tl">
                <a:srgbClr val="000000">
                  <a:alpha val="43137"/>
                </a:srgbClr>
              </a:outerShdw>
            </a:effectLst>
          </a:endParaRPr>
        </a:p>
      </dsp:txBody>
      <dsp:txXfrm>
        <a:off x="95628" y="96130"/>
        <a:ext cx="2917704" cy="1767694"/>
      </dsp:txXfrm>
    </dsp:sp>
    <dsp:sp modelId="{5FDFC7FA-57A0-4236-A822-83A3ED930807}">
      <dsp:nvSpPr>
        <dsp:cNvPr id="0" name=""/>
        <dsp:cNvSpPr/>
      </dsp:nvSpPr>
      <dsp:spPr>
        <a:xfrm>
          <a:off x="3108960" y="2155347"/>
          <a:ext cx="4663440" cy="1958950"/>
        </a:xfrm>
        <a:prstGeom prst="rightArrow">
          <a:avLst>
            <a:gd name="adj1" fmla="val 75000"/>
            <a:gd name="adj2" fmla="val 50000"/>
          </a:avLst>
        </a:prstGeom>
        <a:solidFill>
          <a:schemeClr val="accent5">
            <a:tint val="40000"/>
            <a:alpha val="90000"/>
            <a:hueOff val="-6755987"/>
            <a:satOff val="5072"/>
            <a:lumOff val="-5017"/>
            <a:alphaOff val="0"/>
          </a:schemeClr>
        </a:solidFill>
        <a:ln w="9525" cap="flat" cmpd="sng" algn="ctr">
          <a:solidFill>
            <a:schemeClr val="accent5">
              <a:tint val="40000"/>
              <a:alpha val="90000"/>
              <a:hueOff val="-6755987"/>
              <a:satOff val="5072"/>
              <a:lumOff val="-50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 sz="2500" b="1" kern="1200" dirty="0"/>
            <a:t>Fue hombre</a:t>
          </a:r>
          <a:br>
            <a:rPr lang="es-ES" sz="2500" b="1" kern="1200" dirty="0"/>
          </a:br>
          <a:r>
            <a:rPr lang="es-ES" sz="2500" b="1" kern="1200" dirty="0"/>
            <a:t>(</a:t>
          </a:r>
          <a:r>
            <a:rPr lang="es-ES" sz="2500" b="1" kern="1200" dirty="0">
              <a:solidFill>
                <a:srgbClr val="FF0000"/>
              </a:solidFill>
            </a:rPr>
            <a:t>5:7–9</a:t>
          </a:r>
          <a:r>
            <a:rPr lang="es-ES" sz="2500" b="1" kern="1200" dirty="0"/>
            <a:t>) </a:t>
          </a:r>
          <a:endParaRPr lang="es-ES" sz="2500" kern="1200" dirty="0"/>
        </a:p>
        <a:p>
          <a:pPr marL="228600" lvl="1" indent="-228600" algn="l" defTabSz="1111250">
            <a:lnSpc>
              <a:spcPct val="90000"/>
            </a:lnSpc>
            <a:spcBef>
              <a:spcPct val="0"/>
            </a:spcBef>
            <a:spcAft>
              <a:spcPct val="15000"/>
            </a:spcAft>
            <a:buChar char="•"/>
          </a:pPr>
          <a:r>
            <a:rPr lang="es-ES" sz="2500" b="1" kern="1200" dirty="0"/>
            <a:t>Fue llamado por</a:t>
          </a:r>
          <a:br>
            <a:rPr lang="es-ES" sz="2500" b="1" kern="1200" dirty="0"/>
          </a:br>
          <a:r>
            <a:rPr lang="es-ES" sz="2500" b="1" kern="1200" dirty="0"/>
            <a:t>Dios (</a:t>
          </a:r>
          <a:r>
            <a:rPr lang="es-ES" sz="2500" b="1" kern="1200" dirty="0">
              <a:solidFill>
                <a:srgbClr val="FF0000"/>
              </a:solidFill>
            </a:rPr>
            <a:t>5:5, 6</a:t>
          </a:r>
          <a:r>
            <a:rPr lang="es-ES" sz="2500" b="1" kern="1200" dirty="0"/>
            <a:t>)</a:t>
          </a:r>
          <a:endParaRPr lang="es-ES" sz="2500" kern="1200" dirty="0"/>
        </a:p>
      </dsp:txBody>
      <dsp:txXfrm>
        <a:off x="3108960" y="2400216"/>
        <a:ext cx="3928834" cy="1469212"/>
      </dsp:txXfrm>
    </dsp:sp>
    <dsp:sp modelId="{3AECE001-DDD0-4EFB-9909-8F8536BA9FD1}">
      <dsp:nvSpPr>
        <dsp:cNvPr id="0" name=""/>
        <dsp:cNvSpPr/>
      </dsp:nvSpPr>
      <dsp:spPr>
        <a:xfrm>
          <a:off x="0" y="2155347"/>
          <a:ext cx="3108960" cy="1958950"/>
        </a:xfrm>
        <a:prstGeom prst="roundRect">
          <a:avLst/>
        </a:prstGeom>
        <a:gradFill rotWithShape="0">
          <a:gsLst>
            <a:gs pos="0">
              <a:schemeClr val="accent5">
                <a:hueOff val="-6323450"/>
                <a:satOff val="30831"/>
                <a:lumOff val="-34708"/>
                <a:alphaOff val="0"/>
                <a:shade val="51000"/>
                <a:satMod val="130000"/>
              </a:schemeClr>
            </a:gs>
            <a:gs pos="80000">
              <a:schemeClr val="accent5">
                <a:hueOff val="-6323450"/>
                <a:satOff val="30831"/>
                <a:lumOff val="-34708"/>
                <a:alphaOff val="0"/>
                <a:shade val="93000"/>
                <a:satMod val="130000"/>
              </a:schemeClr>
            </a:gs>
            <a:gs pos="100000">
              <a:schemeClr val="accent5">
                <a:hueOff val="-6323450"/>
                <a:satOff val="30831"/>
                <a:lumOff val="-347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6690" tIns="93345" rIns="186690" bIns="93345" numCol="1" spcCol="1270" anchor="ctr" anchorCtr="0">
          <a:noAutofit/>
        </a:bodyPr>
        <a:lstStyle/>
        <a:p>
          <a:pPr marL="0" lvl="0" indent="0" algn="ctr" defTabSz="2178050">
            <a:lnSpc>
              <a:spcPct val="90000"/>
            </a:lnSpc>
            <a:spcBef>
              <a:spcPct val="0"/>
            </a:spcBef>
            <a:spcAft>
              <a:spcPct val="35000"/>
            </a:spcAft>
            <a:buNone/>
          </a:pPr>
          <a:r>
            <a:rPr lang="es-ES" sz="4900" b="1" kern="1200" dirty="0">
              <a:effectLst>
                <a:outerShdw blurRad="38100" dist="38100" dir="2700000" algn="tl">
                  <a:srgbClr val="000000">
                    <a:alpha val="43137"/>
                  </a:srgbClr>
                </a:outerShdw>
              </a:effectLst>
            </a:rPr>
            <a:t>CRISTO</a:t>
          </a:r>
          <a:endParaRPr lang="es-ES" sz="4900" kern="1200" dirty="0">
            <a:effectLst>
              <a:outerShdw blurRad="38100" dist="38100" dir="2700000" algn="tl">
                <a:srgbClr val="000000">
                  <a:alpha val="43137"/>
                </a:srgbClr>
              </a:outerShdw>
            </a:effectLst>
          </a:endParaRPr>
        </a:p>
      </dsp:txBody>
      <dsp:txXfrm>
        <a:off x="95628" y="2250975"/>
        <a:ext cx="2917704" cy="17676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76E46-0B08-4665-A331-F2EE7DBAE791}">
      <dsp:nvSpPr>
        <dsp:cNvPr id="0" name=""/>
        <dsp:cNvSpPr/>
      </dsp:nvSpPr>
      <dsp:spPr>
        <a:xfrm>
          <a:off x="3108960" y="502"/>
          <a:ext cx="4663440" cy="1958950"/>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 sz="2500" b="1" kern="1200" dirty="0"/>
            <a:t>Debía ser un hombre</a:t>
          </a:r>
          <a:br>
            <a:rPr lang="es-ES" sz="2500" b="1" kern="1200" dirty="0"/>
          </a:br>
          <a:r>
            <a:rPr lang="es-ES" sz="2500" b="1" kern="1200" dirty="0"/>
            <a:t>(</a:t>
          </a:r>
          <a:r>
            <a:rPr lang="es-ES" sz="2500" b="1" kern="1200" dirty="0">
              <a:solidFill>
                <a:srgbClr val="FF0000"/>
              </a:solidFill>
            </a:rPr>
            <a:t>5:1</a:t>
          </a:r>
          <a:r>
            <a:rPr lang="es-ES" sz="2500" b="1" kern="1200" dirty="0"/>
            <a:t>) </a:t>
          </a:r>
          <a:endParaRPr lang="es-ES" sz="2500" kern="1200" dirty="0"/>
        </a:p>
        <a:p>
          <a:pPr marL="228600" lvl="1" indent="-228600" algn="l" defTabSz="1111250">
            <a:lnSpc>
              <a:spcPct val="90000"/>
            </a:lnSpc>
            <a:spcBef>
              <a:spcPct val="0"/>
            </a:spcBef>
            <a:spcAft>
              <a:spcPct val="15000"/>
            </a:spcAft>
            <a:buChar char="•"/>
          </a:pPr>
          <a:r>
            <a:rPr lang="es-ES" sz="2500" b="1" kern="1200" dirty="0"/>
            <a:t>Debía ser llamado por</a:t>
          </a:r>
          <a:br>
            <a:rPr lang="es-ES" sz="2500" b="1" kern="1200" dirty="0"/>
          </a:br>
          <a:r>
            <a:rPr lang="es-ES" sz="2500" b="1" kern="1200" dirty="0"/>
            <a:t>Dios (</a:t>
          </a:r>
          <a:r>
            <a:rPr lang="es-ES" sz="2500" b="1" kern="1200" dirty="0">
              <a:solidFill>
                <a:srgbClr val="FF0000"/>
              </a:solidFill>
            </a:rPr>
            <a:t>5:4</a:t>
          </a:r>
          <a:r>
            <a:rPr lang="es-ES" sz="2500" b="1" kern="1200" dirty="0"/>
            <a:t>)</a:t>
          </a:r>
          <a:endParaRPr lang="es-ES" sz="2500" kern="1200" dirty="0"/>
        </a:p>
      </dsp:txBody>
      <dsp:txXfrm>
        <a:off x="3108960" y="245371"/>
        <a:ext cx="3928834" cy="1469212"/>
      </dsp:txXfrm>
    </dsp:sp>
    <dsp:sp modelId="{7310BE09-8C0C-4D87-BF6D-94AC915C4494}">
      <dsp:nvSpPr>
        <dsp:cNvPr id="0" name=""/>
        <dsp:cNvSpPr/>
      </dsp:nvSpPr>
      <dsp:spPr>
        <a:xfrm>
          <a:off x="0" y="502"/>
          <a:ext cx="3108960" cy="195895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LEVITA</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(sacerdocio de Aarón)</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Éxodo 28.1 </a:t>
          </a:r>
          <a:endParaRPr lang="es-ES" sz="2500" kern="1200" dirty="0">
            <a:effectLst>
              <a:outerShdw blurRad="38100" dist="38100" dir="2700000" algn="tl">
                <a:srgbClr val="000000">
                  <a:alpha val="43137"/>
                </a:srgbClr>
              </a:outerShdw>
            </a:effectLst>
          </a:endParaRPr>
        </a:p>
      </dsp:txBody>
      <dsp:txXfrm>
        <a:off x="95628" y="96130"/>
        <a:ext cx="2917704" cy="1767694"/>
      </dsp:txXfrm>
    </dsp:sp>
    <dsp:sp modelId="{5FDFC7FA-57A0-4236-A822-83A3ED930807}">
      <dsp:nvSpPr>
        <dsp:cNvPr id="0" name=""/>
        <dsp:cNvSpPr/>
      </dsp:nvSpPr>
      <dsp:spPr>
        <a:xfrm>
          <a:off x="3108960" y="2155347"/>
          <a:ext cx="4663440" cy="1958950"/>
        </a:xfrm>
        <a:prstGeom prst="rightArrow">
          <a:avLst>
            <a:gd name="adj1" fmla="val 75000"/>
            <a:gd name="adj2" fmla="val 50000"/>
          </a:avLst>
        </a:prstGeom>
        <a:solidFill>
          <a:schemeClr val="accent5">
            <a:tint val="40000"/>
            <a:alpha val="90000"/>
            <a:hueOff val="-6755987"/>
            <a:satOff val="5072"/>
            <a:lumOff val="-5017"/>
            <a:alphaOff val="0"/>
          </a:schemeClr>
        </a:solidFill>
        <a:ln w="9525" cap="flat" cmpd="sng" algn="ctr">
          <a:solidFill>
            <a:schemeClr val="accent5">
              <a:tint val="40000"/>
              <a:alpha val="90000"/>
              <a:hueOff val="-6755987"/>
              <a:satOff val="5072"/>
              <a:lumOff val="-50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ES" sz="2500" b="1" kern="1200" dirty="0"/>
            <a:t>Fue hombre</a:t>
          </a:r>
          <a:br>
            <a:rPr lang="es-ES" sz="2500" b="1" kern="1200" dirty="0"/>
          </a:br>
          <a:r>
            <a:rPr lang="es-ES" sz="2500" b="1" kern="1200" dirty="0"/>
            <a:t>(</a:t>
          </a:r>
          <a:r>
            <a:rPr lang="es-ES" sz="2500" b="1" kern="1200" dirty="0">
              <a:solidFill>
                <a:srgbClr val="FF0000"/>
              </a:solidFill>
            </a:rPr>
            <a:t>5:7–9</a:t>
          </a:r>
          <a:r>
            <a:rPr lang="es-ES" sz="2500" b="1" kern="1200" dirty="0"/>
            <a:t>) </a:t>
          </a:r>
          <a:endParaRPr lang="es-ES" sz="2500" kern="1200" dirty="0"/>
        </a:p>
        <a:p>
          <a:pPr marL="228600" lvl="1" indent="-228600" algn="l" defTabSz="1111250">
            <a:lnSpc>
              <a:spcPct val="90000"/>
            </a:lnSpc>
            <a:spcBef>
              <a:spcPct val="0"/>
            </a:spcBef>
            <a:spcAft>
              <a:spcPct val="15000"/>
            </a:spcAft>
            <a:buChar char="•"/>
          </a:pPr>
          <a:r>
            <a:rPr lang="es-ES" sz="2500" b="1" kern="1200" dirty="0"/>
            <a:t>Fue llamado por</a:t>
          </a:r>
          <a:br>
            <a:rPr lang="es-ES" sz="2500" b="1" kern="1200" dirty="0"/>
          </a:br>
          <a:r>
            <a:rPr lang="es-ES" sz="2500" b="1" kern="1200" dirty="0"/>
            <a:t>Dios (</a:t>
          </a:r>
          <a:r>
            <a:rPr lang="es-ES" sz="2500" b="1" kern="1200" dirty="0">
              <a:solidFill>
                <a:srgbClr val="FF0000"/>
              </a:solidFill>
            </a:rPr>
            <a:t>5:5, 6</a:t>
          </a:r>
          <a:r>
            <a:rPr lang="es-ES" sz="2500" b="1" kern="1200" dirty="0"/>
            <a:t>)</a:t>
          </a:r>
          <a:endParaRPr lang="es-ES" sz="2500" kern="1200" dirty="0"/>
        </a:p>
      </dsp:txBody>
      <dsp:txXfrm>
        <a:off x="3108960" y="2400216"/>
        <a:ext cx="3928834" cy="1469212"/>
      </dsp:txXfrm>
    </dsp:sp>
    <dsp:sp modelId="{3AECE001-DDD0-4EFB-9909-8F8536BA9FD1}">
      <dsp:nvSpPr>
        <dsp:cNvPr id="0" name=""/>
        <dsp:cNvSpPr/>
      </dsp:nvSpPr>
      <dsp:spPr>
        <a:xfrm>
          <a:off x="0" y="2155347"/>
          <a:ext cx="3108960" cy="1958950"/>
        </a:xfrm>
        <a:prstGeom prst="roundRect">
          <a:avLst/>
        </a:prstGeom>
        <a:gradFill rotWithShape="0">
          <a:gsLst>
            <a:gs pos="0">
              <a:schemeClr val="accent5">
                <a:hueOff val="-6323450"/>
                <a:satOff val="30831"/>
                <a:lumOff val="-34708"/>
                <a:alphaOff val="0"/>
                <a:shade val="51000"/>
                <a:satMod val="130000"/>
              </a:schemeClr>
            </a:gs>
            <a:gs pos="80000">
              <a:schemeClr val="accent5">
                <a:hueOff val="-6323450"/>
                <a:satOff val="30831"/>
                <a:lumOff val="-34708"/>
                <a:alphaOff val="0"/>
                <a:shade val="93000"/>
                <a:satMod val="130000"/>
              </a:schemeClr>
            </a:gs>
            <a:gs pos="100000">
              <a:schemeClr val="accent5">
                <a:hueOff val="-6323450"/>
                <a:satOff val="30831"/>
                <a:lumOff val="-347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CRISTO (sacerdocio de Melquisedec)</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Salmo 110.4 </a:t>
          </a:r>
          <a:endParaRPr lang="es-ES" sz="2500" kern="1200" dirty="0">
            <a:effectLst>
              <a:outerShdw blurRad="38100" dist="38100" dir="2700000" algn="tl">
                <a:srgbClr val="000000">
                  <a:alpha val="43137"/>
                </a:srgbClr>
              </a:outerShdw>
            </a:effectLst>
          </a:endParaRPr>
        </a:p>
      </dsp:txBody>
      <dsp:txXfrm>
        <a:off x="95628" y="2250975"/>
        <a:ext cx="2917704" cy="17676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76E46-0B08-4665-A331-F2EE7DBAE791}">
      <dsp:nvSpPr>
        <dsp:cNvPr id="0" name=""/>
        <dsp:cNvSpPr/>
      </dsp:nvSpPr>
      <dsp:spPr>
        <a:xfrm>
          <a:off x="3108960" y="502"/>
          <a:ext cx="4663440" cy="1958950"/>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9210" tIns="29210" rIns="29210" bIns="29210" numCol="1" spcCol="1270" anchor="t" anchorCtr="0">
          <a:noAutofit/>
        </a:bodyPr>
        <a:lstStyle/>
        <a:p>
          <a:pPr marL="285750" lvl="1" indent="-285750" algn="l" defTabSz="2044700">
            <a:lnSpc>
              <a:spcPct val="90000"/>
            </a:lnSpc>
            <a:spcBef>
              <a:spcPct val="0"/>
            </a:spcBef>
            <a:spcAft>
              <a:spcPct val="15000"/>
            </a:spcAft>
            <a:buChar char="•"/>
          </a:pPr>
          <a:r>
            <a:rPr lang="es-ES" sz="4600" b="1" kern="1200" dirty="0"/>
            <a:t>Temporal</a:t>
          </a:r>
          <a:endParaRPr lang="es-ES" sz="4600" kern="1200" dirty="0"/>
        </a:p>
      </dsp:txBody>
      <dsp:txXfrm>
        <a:off x="3108960" y="245371"/>
        <a:ext cx="3928834" cy="1469212"/>
      </dsp:txXfrm>
    </dsp:sp>
    <dsp:sp modelId="{7310BE09-8C0C-4D87-BF6D-94AC915C4494}">
      <dsp:nvSpPr>
        <dsp:cNvPr id="0" name=""/>
        <dsp:cNvSpPr/>
      </dsp:nvSpPr>
      <dsp:spPr>
        <a:xfrm>
          <a:off x="0" y="502"/>
          <a:ext cx="3108960" cy="195895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LEVITA</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(sacerdocio de Aarón)</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Éxodo 28.1 </a:t>
          </a:r>
          <a:endParaRPr lang="es-ES" sz="2500" kern="1200" dirty="0">
            <a:effectLst>
              <a:outerShdw blurRad="38100" dist="38100" dir="2700000" algn="tl">
                <a:srgbClr val="000000">
                  <a:alpha val="43137"/>
                </a:srgbClr>
              </a:outerShdw>
            </a:effectLst>
          </a:endParaRPr>
        </a:p>
      </dsp:txBody>
      <dsp:txXfrm>
        <a:off x="95628" y="96130"/>
        <a:ext cx="2917704" cy="1767694"/>
      </dsp:txXfrm>
    </dsp:sp>
    <dsp:sp modelId="{5FDFC7FA-57A0-4236-A822-83A3ED930807}">
      <dsp:nvSpPr>
        <dsp:cNvPr id="0" name=""/>
        <dsp:cNvSpPr/>
      </dsp:nvSpPr>
      <dsp:spPr>
        <a:xfrm>
          <a:off x="3108960" y="2155347"/>
          <a:ext cx="4663440" cy="1958950"/>
        </a:xfrm>
        <a:prstGeom prst="rightArrow">
          <a:avLst>
            <a:gd name="adj1" fmla="val 75000"/>
            <a:gd name="adj2" fmla="val 50000"/>
          </a:avLst>
        </a:prstGeom>
        <a:solidFill>
          <a:schemeClr val="accent5">
            <a:tint val="40000"/>
            <a:alpha val="90000"/>
            <a:hueOff val="-6755987"/>
            <a:satOff val="5072"/>
            <a:lumOff val="-5017"/>
            <a:alphaOff val="0"/>
          </a:schemeClr>
        </a:solidFill>
        <a:ln w="9525" cap="flat" cmpd="sng" algn="ctr">
          <a:solidFill>
            <a:schemeClr val="accent5">
              <a:tint val="40000"/>
              <a:alpha val="90000"/>
              <a:hueOff val="-6755987"/>
              <a:satOff val="5072"/>
              <a:lumOff val="-5017"/>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9210" tIns="29210" rIns="29210" bIns="29210" numCol="1" spcCol="1270" anchor="t" anchorCtr="0">
          <a:noAutofit/>
        </a:bodyPr>
        <a:lstStyle/>
        <a:p>
          <a:pPr marL="285750" lvl="1" indent="-285750" algn="l" defTabSz="2044700">
            <a:lnSpc>
              <a:spcPct val="90000"/>
            </a:lnSpc>
            <a:spcBef>
              <a:spcPct val="0"/>
            </a:spcBef>
            <a:spcAft>
              <a:spcPct val="15000"/>
            </a:spcAft>
            <a:buChar char="•"/>
          </a:pPr>
          <a:r>
            <a:rPr lang="es-ES" sz="4600" b="1" kern="1200" dirty="0"/>
            <a:t>Eterno</a:t>
          </a:r>
          <a:endParaRPr lang="es-ES" sz="4600" kern="1200" dirty="0"/>
        </a:p>
      </dsp:txBody>
      <dsp:txXfrm>
        <a:off x="3108960" y="2400216"/>
        <a:ext cx="3928834" cy="1469212"/>
      </dsp:txXfrm>
    </dsp:sp>
    <dsp:sp modelId="{3AECE001-DDD0-4EFB-9909-8F8536BA9FD1}">
      <dsp:nvSpPr>
        <dsp:cNvPr id="0" name=""/>
        <dsp:cNvSpPr/>
      </dsp:nvSpPr>
      <dsp:spPr>
        <a:xfrm>
          <a:off x="0" y="2155347"/>
          <a:ext cx="3108960" cy="1958950"/>
        </a:xfrm>
        <a:prstGeom prst="roundRect">
          <a:avLst/>
        </a:prstGeom>
        <a:gradFill rotWithShape="0">
          <a:gsLst>
            <a:gs pos="0">
              <a:schemeClr val="accent5">
                <a:hueOff val="-6323450"/>
                <a:satOff val="30831"/>
                <a:lumOff val="-34708"/>
                <a:alphaOff val="0"/>
                <a:shade val="51000"/>
                <a:satMod val="130000"/>
              </a:schemeClr>
            </a:gs>
            <a:gs pos="80000">
              <a:schemeClr val="accent5">
                <a:hueOff val="-6323450"/>
                <a:satOff val="30831"/>
                <a:lumOff val="-34708"/>
                <a:alphaOff val="0"/>
                <a:shade val="93000"/>
                <a:satMod val="130000"/>
              </a:schemeClr>
            </a:gs>
            <a:gs pos="100000">
              <a:schemeClr val="accent5">
                <a:hueOff val="-6323450"/>
                <a:satOff val="30831"/>
                <a:lumOff val="-3470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CRISTO (sacerdocio de Melquisedec)</a:t>
          </a:r>
        </a:p>
        <a:p>
          <a:pPr marL="0" lvl="0" indent="0" algn="ctr" defTabSz="1111250">
            <a:lnSpc>
              <a:spcPct val="90000"/>
            </a:lnSpc>
            <a:spcBef>
              <a:spcPct val="0"/>
            </a:spcBef>
            <a:spcAft>
              <a:spcPct val="35000"/>
            </a:spcAft>
            <a:buNone/>
          </a:pPr>
          <a:r>
            <a:rPr lang="es-ES" sz="2500" b="1" kern="1200" dirty="0">
              <a:effectLst>
                <a:outerShdw blurRad="38100" dist="38100" dir="2700000" algn="tl">
                  <a:srgbClr val="000000">
                    <a:alpha val="43137"/>
                  </a:srgbClr>
                </a:outerShdw>
              </a:effectLst>
            </a:rPr>
            <a:t>Salmo 110.4 </a:t>
          </a:r>
          <a:endParaRPr lang="es-ES" sz="2500" kern="1200" dirty="0">
            <a:effectLst>
              <a:outerShdw blurRad="38100" dist="38100" dir="2700000" algn="tl">
                <a:srgbClr val="000000">
                  <a:alpha val="43137"/>
                </a:srgbClr>
              </a:outerShdw>
            </a:effectLst>
          </a:endParaRPr>
        </a:p>
      </dsp:txBody>
      <dsp:txXfrm>
        <a:off x="95628" y="2250975"/>
        <a:ext cx="2917704" cy="176769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0">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1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1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2" tIns="45956" rIns="91912" bIns="45956"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98101" y="1"/>
            <a:ext cx="2982119" cy="464980"/>
          </a:xfrm>
          <a:prstGeom prst="rect">
            <a:avLst/>
          </a:prstGeom>
          <a:noFill/>
          <a:ln w="9525">
            <a:noFill/>
            <a:miter lim="800000"/>
            <a:headEnd/>
            <a:tailEnd/>
          </a:ln>
          <a:effectLst/>
        </p:spPr>
        <p:txBody>
          <a:bodyPr vert="horz" wrap="square" lIns="91912" tIns="45956" rIns="91912" bIns="45956"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829823"/>
            <a:ext cx="2982119" cy="464980"/>
          </a:xfrm>
          <a:prstGeom prst="rect">
            <a:avLst/>
          </a:prstGeom>
          <a:noFill/>
          <a:ln w="9525">
            <a:noFill/>
            <a:miter lim="800000"/>
            <a:headEnd/>
            <a:tailEnd/>
          </a:ln>
          <a:effectLst/>
        </p:spPr>
        <p:txBody>
          <a:bodyPr vert="horz" wrap="square" lIns="91912" tIns="45956" rIns="91912" bIns="45956"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98101" y="8829823"/>
            <a:ext cx="2982119" cy="464980"/>
          </a:xfrm>
          <a:prstGeom prst="rect">
            <a:avLst/>
          </a:prstGeom>
          <a:noFill/>
          <a:ln w="9525">
            <a:noFill/>
            <a:miter lim="800000"/>
            <a:headEnd/>
            <a:tailEnd/>
          </a:ln>
          <a:effectLst/>
        </p:spPr>
        <p:txBody>
          <a:bodyPr vert="horz" wrap="square" lIns="91912" tIns="45956" rIns="91912" bIns="45956" numCol="1" anchor="b" anchorCtr="0" compatLnSpc="1">
            <a:prstTxWarp prst="textNoShape">
              <a:avLst/>
            </a:prstTxWarp>
          </a:bodyPr>
          <a:lstStyle>
            <a:lvl1pPr algn="r">
              <a:defRPr sz="1200">
                <a:latin typeface="Arial" charset="0"/>
                <a:cs typeface="Arial" charset="0"/>
              </a:defRPr>
            </a:lvl1pPr>
          </a:lstStyle>
          <a:p>
            <a:pPr>
              <a:defRPr/>
            </a:pPr>
            <a:fld id="{0C9D4666-3684-4BEC-95BC-E757C05B9DF9}" type="slidenum">
              <a:rPr lang="en-US"/>
              <a:pPr>
                <a:defRPr/>
              </a:pPr>
              <a:t>‹#›</a:t>
            </a:fld>
            <a:endParaRPr lang="en-US"/>
          </a:p>
        </p:txBody>
      </p:sp>
    </p:spTree>
    <p:extLst>
      <p:ext uri="{BB962C8B-B14F-4D97-AF65-F5344CB8AC3E}">
        <p14:creationId xmlns:p14="http://schemas.microsoft.com/office/powerpoint/2010/main" val="3416339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2" tIns="45956" rIns="91912" bIns="45956"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98101" y="1"/>
            <a:ext cx="2982119" cy="464980"/>
          </a:xfrm>
          <a:prstGeom prst="rect">
            <a:avLst/>
          </a:prstGeom>
          <a:noFill/>
          <a:ln w="9525">
            <a:noFill/>
            <a:miter lim="800000"/>
            <a:headEnd/>
            <a:tailEnd/>
          </a:ln>
          <a:effectLst/>
        </p:spPr>
        <p:txBody>
          <a:bodyPr vert="horz" wrap="square" lIns="91912" tIns="45956" rIns="91912" bIns="45956"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19188" y="696913"/>
            <a:ext cx="4646612"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8182" y="4416510"/>
            <a:ext cx="5505450" cy="4183220"/>
          </a:xfrm>
          <a:prstGeom prst="rect">
            <a:avLst/>
          </a:prstGeom>
          <a:noFill/>
          <a:ln w="9525">
            <a:noFill/>
            <a:miter lim="800000"/>
            <a:headEnd/>
            <a:tailEnd/>
          </a:ln>
          <a:effectLst/>
        </p:spPr>
        <p:txBody>
          <a:bodyPr vert="horz" wrap="square" lIns="91912" tIns="45956" rIns="91912" bIns="459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9823"/>
            <a:ext cx="2982119" cy="464980"/>
          </a:xfrm>
          <a:prstGeom prst="rect">
            <a:avLst/>
          </a:prstGeom>
          <a:noFill/>
          <a:ln w="9525">
            <a:noFill/>
            <a:miter lim="800000"/>
            <a:headEnd/>
            <a:tailEnd/>
          </a:ln>
          <a:effectLst/>
        </p:spPr>
        <p:txBody>
          <a:bodyPr vert="horz" wrap="square" lIns="91912" tIns="45956" rIns="91912" bIns="45956"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98101" y="8829823"/>
            <a:ext cx="2982119" cy="464980"/>
          </a:xfrm>
          <a:prstGeom prst="rect">
            <a:avLst/>
          </a:prstGeom>
          <a:noFill/>
          <a:ln w="9525">
            <a:noFill/>
            <a:miter lim="800000"/>
            <a:headEnd/>
            <a:tailEnd/>
          </a:ln>
          <a:effectLst/>
        </p:spPr>
        <p:txBody>
          <a:bodyPr vert="horz" wrap="square" lIns="91912" tIns="45956" rIns="91912" bIns="45956" numCol="1" anchor="b" anchorCtr="0" compatLnSpc="1">
            <a:prstTxWarp prst="textNoShape">
              <a:avLst/>
            </a:prstTxWarp>
          </a:bodyPr>
          <a:lstStyle>
            <a:lvl1pPr algn="r">
              <a:defRPr sz="1200">
                <a:latin typeface="Arial" charset="0"/>
                <a:cs typeface="Arial" charset="0"/>
              </a:defRPr>
            </a:lvl1pPr>
          </a:lstStyle>
          <a:p>
            <a:pPr>
              <a:defRPr/>
            </a:pPr>
            <a:fld id="{6D9A94B9-DD5C-4DD7-99B3-A87AF5F189B0}" type="slidenum">
              <a:rPr lang="en-US"/>
              <a:pPr>
                <a:defRPr/>
              </a:pPr>
              <a:t>‹#›</a:t>
            </a:fld>
            <a:endParaRPr lang="en-US"/>
          </a:p>
        </p:txBody>
      </p:sp>
    </p:spTree>
    <p:extLst>
      <p:ext uri="{BB962C8B-B14F-4D97-AF65-F5344CB8AC3E}">
        <p14:creationId xmlns:p14="http://schemas.microsoft.com/office/powerpoint/2010/main" val="15572648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dirty="0">
              <a:latin typeface="Arial" pitchFamily="34" charset="0"/>
              <a:cs typeface="Arial" pitchFamily="34" charset="0"/>
            </a:endParaRPr>
          </a:p>
        </p:txBody>
      </p:sp>
    </p:spTree>
    <p:extLst>
      <p:ext uri="{BB962C8B-B14F-4D97-AF65-F5344CB8AC3E}">
        <p14:creationId xmlns:p14="http://schemas.microsoft.com/office/powerpoint/2010/main" val="278154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10</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416219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11</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588268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12</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70989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13</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6625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14</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79328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15</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931612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16</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72007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17</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931757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18</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94256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19</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24725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dirty="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28233037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20</a:t>
            </a:fld>
            <a:endParaRPr lang="en-US">
              <a:latin typeface="Arial" pitchFamily="34" charset="0"/>
              <a:cs typeface="Arial" pitchFamily="34" charset="0"/>
            </a:endParaRPr>
          </a:p>
        </p:txBody>
      </p:sp>
    </p:spTree>
    <p:extLst>
      <p:ext uri="{BB962C8B-B14F-4D97-AF65-F5344CB8AC3E}">
        <p14:creationId xmlns:p14="http://schemas.microsoft.com/office/powerpoint/2010/main" val="3753286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21</a:t>
            </a:fld>
            <a:endParaRPr lang="en-US">
              <a:latin typeface="Arial" pitchFamily="34" charset="0"/>
              <a:cs typeface="Arial" pitchFamily="34" charset="0"/>
            </a:endParaRPr>
          </a:p>
        </p:txBody>
      </p:sp>
    </p:spTree>
    <p:extLst>
      <p:ext uri="{BB962C8B-B14F-4D97-AF65-F5344CB8AC3E}">
        <p14:creationId xmlns:p14="http://schemas.microsoft.com/office/powerpoint/2010/main" val="1659094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22</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03201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23</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887708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24</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04630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25</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909364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26</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75285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27</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476348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28</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573765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29</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7537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A26F489-349D-4AAE-B531-47CFDD79F1F3}" type="slidenum">
              <a:rPr lang="en-US" smtClean="0">
                <a:latin typeface="Arial" pitchFamily="34" charset="0"/>
                <a:cs typeface="Arial" pitchFamily="34" charset="0"/>
              </a:rPr>
              <a:pPr/>
              <a:t>3</a:t>
            </a:fld>
            <a:endParaRPr lang="en-US">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59745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30</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13678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31</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6196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32</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513393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33</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721561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34</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600253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35</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354010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36</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913190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37</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358930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38</a:t>
            </a:fld>
            <a:endParaRPr lang="en-US">
              <a:latin typeface="Arial" pitchFamily="34" charset="0"/>
              <a:cs typeface="Arial" pitchFamily="34" charset="0"/>
            </a:endParaRPr>
          </a:p>
        </p:txBody>
      </p:sp>
    </p:spTree>
    <p:extLst>
      <p:ext uri="{BB962C8B-B14F-4D97-AF65-F5344CB8AC3E}">
        <p14:creationId xmlns:p14="http://schemas.microsoft.com/office/powerpoint/2010/main" val="30386342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39</a:t>
            </a:fld>
            <a:endParaRPr lang="en-US">
              <a:latin typeface="Arial" pitchFamily="34" charset="0"/>
              <a:cs typeface="Arial" pitchFamily="34" charset="0"/>
            </a:endParaRPr>
          </a:p>
        </p:txBody>
      </p:sp>
    </p:spTree>
    <p:extLst>
      <p:ext uri="{BB962C8B-B14F-4D97-AF65-F5344CB8AC3E}">
        <p14:creationId xmlns:p14="http://schemas.microsoft.com/office/powerpoint/2010/main" val="3546875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AD4443D-428A-4B2A-8784-327E70894C6F}"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64083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40</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598851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41</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4939148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42</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603675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43</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178221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44</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109063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45</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305468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46</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942090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47</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784427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48</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864915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49</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08118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C753AB4C-6BFF-4A47-843F-FF2445524E61}" type="slidenum">
              <a:rPr lang="en-US" sz="1200">
                <a:latin typeface="Arial" pitchFamily="34" charset="0"/>
              </a:rPr>
              <a:pPr algn="r"/>
              <a:t>5</a:t>
            </a:fld>
            <a:endParaRPr lang="en-US" sz="1200" dirty="0">
              <a:latin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7490161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50</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116017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51</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794043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52</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0654573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53</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91704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54</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9247917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55</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185457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56</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409546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57</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3981125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58</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538230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59</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859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0698403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60</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629451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61</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262197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62</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7828178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69636" name="Slide Number Placeholder 3"/>
          <p:cNvSpPr>
            <a:spLocks noGrp="1"/>
          </p:cNvSpPr>
          <p:nvPr>
            <p:ph type="sldNum" sz="quarter" idx="5"/>
          </p:nvPr>
        </p:nvSpPr>
        <p:spPr>
          <a:noFill/>
        </p:spPr>
        <p:txBody>
          <a:bodyPr/>
          <a:lstStyle/>
          <a:p>
            <a:fld id="{D7BB17DC-791F-4508-A3DA-A2DC4E03A47A}" type="slidenum">
              <a:rPr lang="en-US" smtClean="0">
                <a:latin typeface="Arial" pitchFamily="34" charset="0"/>
                <a:cs typeface="Arial" pitchFamily="34" charset="0"/>
              </a:rPr>
              <a:pPr/>
              <a:t>63</a:t>
            </a:fld>
            <a:endParaRPr lang="en-US">
              <a:latin typeface="Arial" pitchFamily="34" charset="0"/>
              <a:cs typeface="Arial" pitchFamily="34" charset="0"/>
            </a:endParaRPr>
          </a:p>
        </p:txBody>
      </p:sp>
    </p:spTree>
    <p:extLst>
      <p:ext uri="{BB962C8B-B14F-4D97-AF65-F5344CB8AC3E}">
        <p14:creationId xmlns:p14="http://schemas.microsoft.com/office/powerpoint/2010/main" val="3985049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9366874-5235-4623-8EEF-0B8552812B1B}" type="slidenum">
              <a:rPr lang="en-US" smtClean="0">
                <a:latin typeface="Arial" pitchFamily="34" charset="0"/>
                <a:cs typeface="Arial" pitchFamily="34" charset="0"/>
              </a:rPr>
              <a:pPr/>
              <a:t>64</a:t>
            </a:fld>
            <a:endParaRPr lang="en-US">
              <a:latin typeface="Arial" pitchFamily="34" charset="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967122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Tree>
    <p:extLst>
      <p:ext uri="{BB962C8B-B14F-4D97-AF65-F5344CB8AC3E}">
        <p14:creationId xmlns:p14="http://schemas.microsoft.com/office/powerpoint/2010/main" val="2515240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45060" name="Slide Number Placeholder 3"/>
          <p:cNvSpPr>
            <a:spLocks noGrp="1"/>
          </p:cNvSpPr>
          <p:nvPr>
            <p:ph type="sldNum" sz="quarter" idx="5"/>
          </p:nvPr>
        </p:nvSpPr>
        <p:spPr>
          <a:noFill/>
        </p:spPr>
        <p:txBody>
          <a:bodyPr/>
          <a:lstStyle/>
          <a:p>
            <a:fld id="{E87373D8-A490-4DAB-9232-AED9F9DBA16A}"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Tree>
    <p:extLst>
      <p:ext uri="{BB962C8B-B14F-4D97-AF65-F5344CB8AC3E}">
        <p14:creationId xmlns:p14="http://schemas.microsoft.com/office/powerpoint/2010/main" val="2579292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1" y="8829823"/>
            <a:ext cx="2982119" cy="464980"/>
          </a:xfrm>
          <a:prstGeom prst="rect">
            <a:avLst/>
          </a:prstGeom>
          <a:noFill/>
          <a:ln w="9525">
            <a:noFill/>
            <a:miter lim="800000"/>
            <a:headEnd/>
            <a:tailEnd/>
          </a:ln>
        </p:spPr>
        <p:txBody>
          <a:bodyPr lIns="91912" tIns="45956" rIns="91912" bIns="45956" anchor="b"/>
          <a:lstStyle/>
          <a:p>
            <a:pPr algn="r"/>
            <a:fld id="{264B0B17-EF09-49A4-80BF-C7666DA4AED1}" type="slidenum">
              <a:rPr lang="en-US" sz="1200">
                <a:latin typeface="Arial" pitchFamily="34" charset="0"/>
              </a:rPr>
              <a:pPr algn="r"/>
              <a:t>9</a:t>
            </a:fld>
            <a:endParaRPr lang="en-US" sz="1200" dirty="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7720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6F85B7-85B8-47C8-B688-821F9062480A}" type="slidenum">
              <a:rPr lang="en-US"/>
              <a:pPr>
                <a:defRPr/>
              </a:pPr>
              <a:t>‹#›</a:t>
            </a:fld>
            <a:endParaRPr lang="en-U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A04A7A5-2E96-4840-934D-F39A39A9ACF3}" type="slidenum">
              <a:rPr lang="en-US"/>
              <a:pPr>
                <a:defRPr/>
              </a:pPr>
              <a:t>‹#›</a:t>
            </a:fld>
            <a:endParaRPr lang="en-US"/>
          </a:p>
        </p:txBody>
      </p:sp>
    </p:spTree>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CDD5D15-EEB9-4AC0-AACE-22E6DA1F446F}" type="slidenum">
              <a:rPr lang="en-US"/>
              <a:pPr>
                <a:defRPr/>
              </a:pPr>
              <a:t>‹#›</a:t>
            </a:fld>
            <a:endParaRPr lang="en-US"/>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D9E6182-B932-4186-BDE6-0DBD27852A9E}" type="slidenum">
              <a:rPr lang="en-US"/>
              <a:pPr>
                <a:defRPr/>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16A6F3-73C0-4EA7-B59D-EF3876B99EF6}" type="slidenum">
              <a:rPr lang="en-US"/>
              <a:pPr>
                <a:defRPr/>
              </a:pPr>
              <a:t>‹#›</a:t>
            </a:fld>
            <a:endParaRPr lang="en-US"/>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EBC3452-AAE1-4BBF-9527-DE38303B04DF}" type="slidenum">
              <a:rPr lang="en-US"/>
              <a:pPr>
                <a:defRPr/>
              </a:pPr>
              <a:t>‹#›</a:t>
            </a:fld>
            <a:endParaRPr lang="en-U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5B1F731-6CEF-482D-A8E6-6B2B4971640B}" type="slidenum">
              <a:rPr lang="en-US"/>
              <a:pPr>
                <a:defRPr/>
              </a:pPr>
              <a:t>‹#›</a:t>
            </a:fld>
            <a:endParaRPr lang="en-U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DB5170A-1CF3-4AAB-8708-CB7FF237B876}" type="slidenum">
              <a:rPr lang="en-US"/>
              <a:pPr>
                <a:defRPr/>
              </a:pPr>
              <a:t>‹#›</a:t>
            </a:fld>
            <a:endParaRPr lang="en-U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D405FC9-3D40-411A-9802-A8AED3837834}" type="slidenum">
              <a:rPr lang="en-US"/>
              <a:pPr>
                <a:defRPr/>
              </a:pPr>
              <a:t>‹#›</a:t>
            </a:fld>
            <a:endParaRPr lang="en-U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cs typeface="Arial" charset="0"/>
              </a:defRPr>
            </a:lvl1pPr>
          </a:lstStyle>
          <a:p>
            <a:pPr>
              <a:defRPr/>
            </a:pPr>
            <a:fld id="{51C549FE-D7B7-4F92-B7F8-7CEE12D82D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spd="med">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iglesiabiblicabautista.org/archivos/estudios/estudios_sobre_las_fiestas_y_celebraciones/fiestas_biblicas/jesus_anunciado_en_las_fiestas_judias_fiestas_de_otono.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p:cNvSpPr/>
          <p:nvPr/>
        </p:nvSpPr>
        <p:spPr>
          <a:xfrm>
            <a:off x="0" y="0"/>
            <a:ext cx="4267200" cy="6858000"/>
          </a:xfrm>
          <a:prstGeom prst="rect">
            <a:avLst/>
          </a:prstGeom>
          <a:solidFill>
            <a:srgbClr val="FFFF0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49508" name="Rectangle 4"/>
          <p:cNvSpPr>
            <a:spLocks noGrp="1" noChangeArrowheads="1"/>
          </p:cNvSpPr>
          <p:nvPr>
            <p:ph type="ctrTitle" idx="4294967295"/>
          </p:nvPr>
        </p:nvSpPr>
        <p:spPr>
          <a:xfrm>
            <a:off x="304800" y="685800"/>
            <a:ext cx="3733800" cy="1371600"/>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bodyPr>
          <a:lstStyle/>
          <a:p>
            <a:pPr algn="ctr">
              <a:buClr>
                <a:schemeClr val="folHlink"/>
              </a:buClr>
              <a:buSzPct val="60000"/>
              <a:defRPr/>
            </a:pPr>
            <a:r>
              <a:rPr lang="es-PR" sz="4000" dirty="0">
                <a:solidFill>
                  <a:schemeClr val="bg1"/>
                </a:solidFill>
                <a:effectLst>
                  <a:outerShdw blurRad="38100" dist="38100" dir="2700000" algn="tl">
                    <a:srgbClr val="000000">
                      <a:alpha val="43137"/>
                    </a:srgbClr>
                  </a:outerShdw>
                </a:effectLst>
              </a:rPr>
              <a:t>Unidad 7: Dios Ha Hablado</a:t>
            </a:r>
            <a:endParaRPr lang="en-US" sz="4000" dirty="0">
              <a:solidFill>
                <a:schemeClr val="bg1"/>
              </a:solidFill>
              <a:effectLst>
                <a:outerShdw blurRad="38100" dist="38100" dir="2700000" algn="tl">
                  <a:srgbClr val="000000">
                    <a:alpha val="43137"/>
                  </a:srgbClr>
                </a:outerShdw>
              </a:effectLst>
            </a:endParaRPr>
          </a:p>
        </p:txBody>
      </p:sp>
      <p:sp>
        <p:nvSpPr>
          <p:cNvPr id="149509" name="Rectangle 5"/>
          <p:cNvSpPr>
            <a:spLocks noGrp="1" noChangeArrowheads="1"/>
          </p:cNvSpPr>
          <p:nvPr>
            <p:ph type="subTitle" idx="4294967295"/>
          </p:nvPr>
        </p:nvSpPr>
        <p:spPr>
          <a:xfrm>
            <a:off x="0" y="2209800"/>
            <a:ext cx="4267200" cy="3046988"/>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spAutoFit/>
          </a:bodyPr>
          <a:lstStyle/>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mj-lt"/>
                <a:ea typeface="+mj-ea"/>
                <a:cs typeface="+mj-cs"/>
              </a:rPr>
              <a:t>Estudio 30: </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mj-lt"/>
                <a:ea typeface="+mj-ea"/>
                <a:cs typeface="+mj-cs"/>
              </a:rPr>
              <a:t>Jesús, nuestro Gran Sumo Sacerdote</a:t>
            </a:r>
          </a:p>
          <a:p>
            <a:pPr marL="0" indent="0" algn="ctr">
              <a:spcBef>
                <a:spcPct val="0"/>
              </a:spcBef>
              <a:buFont typeface="Wingdings" pitchFamily="2" charset="2"/>
              <a:buNone/>
              <a:defRPr/>
            </a:pPr>
            <a:r>
              <a:rPr lang="es-PR" dirty="0">
                <a:solidFill>
                  <a:schemeClr val="bg1"/>
                </a:solidFill>
                <a:effectLst>
                  <a:outerShdw blurRad="38100" dist="38100" dir="2700000" algn="tl">
                    <a:srgbClr val="000000">
                      <a:alpha val="43137"/>
                    </a:srgbClr>
                  </a:outerShdw>
                </a:effectLst>
                <a:latin typeface="+mj-lt"/>
                <a:ea typeface="+mj-ea"/>
                <a:cs typeface="+mj-cs"/>
              </a:rPr>
              <a:t>22 de Agosto de 2017</a:t>
            </a:r>
          </a:p>
        </p:txBody>
      </p:sp>
      <p:sp>
        <p:nvSpPr>
          <p:cNvPr id="3077" name="Text Box 5"/>
          <p:cNvSpPr txBox="1">
            <a:spLocks noChangeArrowheads="1"/>
          </p:cNvSpPr>
          <p:nvPr/>
        </p:nvSpPr>
        <p:spPr bwMode="auto">
          <a:xfrm>
            <a:off x="762000" y="5562600"/>
            <a:ext cx="2895600" cy="641350"/>
          </a:xfrm>
          <a:prstGeom prst="rect">
            <a:avLst/>
          </a:prstGeom>
          <a:noFill/>
          <a:ln w="9525">
            <a:noFill/>
            <a:miter lim="800000"/>
            <a:headEnd/>
            <a:tailEnd/>
          </a:ln>
          <a:effectLst/>
        </p:spPr>
        <p:txBody>
          <a:bodyPr>
            <a:spAutoFit/>
          </a:bodyPr>
          <a:lstStyle/>
          <a:p>
            <a:pPr algn="ctr">
              <a:spcBef>
                <a:spcPct val="50000"/>
              </a:spcBef>
              <a:defRPr/>
            </a:pPr>
            <a:r>
              <a:rPr lang="es-PR" b="1" dirty="0">
                <a:solidFill>
                  <a:srgbClr val="002060"/>
                </a:solidFill>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srcRect/>
          <a:stretch>
            <a:fillRect/>
          </a:stretch>
        </p:blipFill>
        <p:spPr bwMode="auto">
          <a:xfrm>
            <a:off x="1828800" y="62484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4"/>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pic>
        <p:nvPicPr>
          <p:cNvPr id="52226" name="Picture 2" descr="http://www.tagnet.org/leondejuda/pictures/Jesus%20Sumo%20Sacerdote.JPG"/>
          <p:cNvPicPr>
            <a:picLocks noChangeAspect="1" noChangeArrowheads="1"/>
          </p:cNvPicPr>
          <p:nvPr/>
        </p:nvPicPr>
        <p:blipFill>
          <a:blip r:embed="rId5"/>
          <a:srcRect/>
          <a:stretch>
            <a:fillRect/>
          </a:stretch>
        </p:blipFill>
        <p:spPr bwMode="auto">
          <a:xfrm>
            <a:off x="4267201" y="0"/>
            <a:ext cx="4876800" cy="6864704"/>
          </a:xfrm>
          <a:prstGeom prst="rect">
            <a:avLst/>
          </a:prstGeom>
          <a:noFill/>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9">
                                            <p:txEl>
                                              <p:pRg st="2" end="2"/>
                                            </p:txEl>
                                          </p:spTgt>
                                        </p:tgtEl>
                                        <p:attrNameLst>
                                          <p:attrName>style.visibility</p:attrName>
                                        </p:attrNameLst>
                                      </p:cBhvr>
                                      <p:to>
                                        <p:strVal val="visible"/>
                                      </p:to>
                                    </p:set>
                                    <p:animEffect transition="in" filter="fade">
                                      <p:cBhvr>
                                        <p:cTn id="25" dur="1000"/>
                                        <p:tgtEl>
                                          <p:spTgt spid="14950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9508"/>
                                        </p:tgtEl>
                                        <p:attrNameLst>
                                          <p:attrName>style.visibility</p:attrName>
                                        </p:attrNameLst>
                                      </p:cBhvr>
                                      <p:to>
                                        <p:strVal val="visible"/>
                                      </p:to>
                                    </p:set>
                                    <p:animEffect transition="in" filter="fade">
                                      <p:cBhvr>
                                        <p:cTn id="28" dur="1000"/>
                                        <p:tgtEl>
                                          <p:spTgt spid="149508"/>
                                        </p:tgtEl>
                                      </p:cBhvr>
                                    </p:animEffect>
                                  </p:childTnLst>
                                </p:cTn>
                              </p:par>
                              <p:par>
                                <p:cTn id="29" presetID="10" presetClass="entr" presetSubtype="0" fill="hold" nodeType="withEffect">
                                  <p:stCondLst>
                                    <p:cond delay="0"/>
                                  </p:stCondLst>
                                  <p:childTnLst>
                                    <p:set>
                                      <p:cBhvr>
                                        <p:cTn id="30" dur="1" fill="hold">
                                          <p:stCondLst>
                                            <p:cond delay="0"/>
                                          </p:stCondLst>
                                        </p:cTn>
                                        <p:tgtEl>
                                          <p:spTgt spid="149526"/>
                                        </p:tgtEl>
                                        <p:attrNameLst>
                                          <p:attrName>style.visibility</p:attrName>
                                        </p:attrNameLst>
                                      </p:cBhvr>
                                      <p:to>
                                        <p:strVal val="visible"/>
                                      </p:to>
                                    </p:set>
                                    <p:animEffect transition="in" filter="fade">
                                      <p:cBhvr>
                                        <p:cTn id="31"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762000" y="1905000"/>
            <a:ext cx="8193088" cy="4114800"/>
          </a:xfrm>
        </p:spPr>
        <p:txBody>
          <a:bodyPr/>
          <a:lstStyle/>
          <a:p>
            <a:r>
              <a:rPr lang="es-ES" sz="2800" i="1" dirty="0"/>
              <a:t>"Por tanto, teniendo un gran sumo sacerdote que traspasó los cielos, Jesús el Hijo de Dios, retengamos nuestra profesión. Porque no tenemos un sumo sacerdote que no pueda compadecerse de nuestras debilidades, sino uno que fue tentado en todo según nuestra semejanza, pero sin pecado. Acerquémonos, pues, confiadamente al trono de la gracia, para alcanzar misericordia y hallar gracia para el oportuno socorro." </a:t>
            </a:r>
          </a:p>
          <a:p>
            <a:pPr>
              <a:buNone/>
            </a:pPr>
            <a:r>
              <a:rPr lang="es-ES" sz="2800" dirty="0"/>
              <a:t>	(</a:t>
            </a:r>
            <a:r>
              <a:rPr lang="es-ES" sz="2800" dirty="0">
                <a:solidFill>
                  <a:srgbClr val="FF0000"/>
                </a:solidFill>
              </a:rPr>
              <a:t>Hebreos 4.14-16, RVR60</a:t>
            </a:r>
            <a:r>
              <a:rPr lang="es-ES" sz="2800" dirty="0"/>
              <a:t>) </a:t>
            </a:r>
          </a:p>
          <a:p>
            <a:endParaRPr lang="es-PR" sz="2800" dirty="0"/>
          </a:p>
          <a:p>
            <a:pPr lvl="1"/>
            <a:r>
              <a:rPr lang="vi-VN" sz="2400" dirty="0"/>
              <a:t>  Reina Valera Revisada (1960). 1998. Miami: Sociedades Bı́blicas Unidas.</a:t>
            </a:r>
          </a:p>
          <a:p>
            <a:endParaRPr lang="es-PR" sz="2800" dirty="0"/>
          </a:p>
        </p:txBody>
      </p:sp>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304800" y="2133600"/>
            <a:ext cx="5410200" cy="4114800"/>
          </a:xfrm>
        </p:spPr>
        <p:txBody>
          <a:bodyPr/>
          <a:lstStyle/>
          <a:p>
            <a:r>
              <a:rPr lang="es-ES" sz="2800" b="1" dirty="0"/>
              <a:t>Definición del sacerdocio levítico</a:t>
            </a:r>
            <a:endParaRPr lang="es-ES" sz="2800" dirty="0"/>
          </a:p>
          <a:p>
            <a:r>
              <a:rPr lang="es-ES" sz="2800" dirty="0"/>
              <a:t>Del latín </a:t>
            </a:r>
            <a:r>
              <a:rPr lang="es-ES" sz="2800" i="1" dirty="0" err="1"/>
              <a:t>sacerdotium</a:t>
            </a:r>
            <a:r>
              <a:rPr lang="es-ES" sz="2800" dirty="0"/>
              <a:t>. </a:t>
            </a:r>
          </a:p>
          <a:p>
            <a:pPr lvl="1"/>
            <a:r>
              <a:rPr lang="es-ES" sz="2400" dirty="0"/>
              <a:t>Orden sacerdotal instituida por Dios en tiempos del Antiguo Testamento para mediar entre él y los hombres. Consistía de un sumo sacerdote o jefe y otros que le ayudaban. Todos pertenecían a la tribu de </a:t>
            </a:r>
            <a:r>
              <a:rPr lang="es-ES" sz="2400" dirty="0" err="1"/>
              <a:t>Leví</a:t>
            </a:r>
            <a:r>
              <a:rPr lang="es-ES" sz="2400" dirty="0"/>
              <a:t>.</a:t>
            </a:r>
            <a:endParaRPr lang="es-PR" sz="2800" dirty="0"/>
          </a:p>
        </p:txBody>
      </p:sp>
      <p:pic>
        <p:nvPicPr>
          <p:cNvPr id="123908" name="Picture 4" descr="http://www.keyway.ca/jpg/priest.jpg"/>
          <p:cNvPicPr>
            <a:picLocks noChangeAspect="1" noChangeArrowheads="1"/>
          </p:cNvPicPr>
          <p:nvPr/>
        </p:nvPicPr>
        <p:blipFill>
          <a:blip r:embed="rId3">
            <a:lum bright="10000" contrast="10000"/>
          </a:blip>
          <a:srcRect/>
          <a:stretch>
            <a:fillRect/>
          </a:stretch>
        </p:blipFill>
        <p:spPr bwMode="auto">
          <a:xfrm>
            <a:off x="6324600" y="1981200"/>
            <a:ext cx="1905000" cy="4876800"/>
          </a:xfrm>
          <a:prstGeom prst="rect">
            <a:avLst/>
          </a:prstGeom>
          <a:noFill/>
        </p:spPr>
      </p:pic>
    </p:spTree>
  </p:cSld>
  <p:clrMapOvr>
    <a:masterClrMapping/>
  </p:clrMapOvr>
  <p:transition spd="med">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762000" y="1905000"/>
            <a:ext cx="8193088" cy="4114800"/>
          </a:xfrm>
        </p:spPr>
        <p:txBody>
          <a:bodyPr/>
          <a:lstStyle/>
          <a:p>
            <a:r>
              <a:rPr lang="es-ES" sz="2800" i="1" dirty="0"/>
              <a:t>Requisitos del sumo sacerdote</a:t>
            </a:r>
            <a:endParaRPr lang="es-ES" sz="2800" dirty="0"/>
          </a:p>
          <a:p>
            <a:pPr lvl="1"/>
            <a:r>
              <a:rPr lang="es-ES" sz="2400" dirty="0"/>
              <a:t>Tenía que ser escogido de entre los hombres para poder representar a sus congéneres. Nunca hacía campaña para aspirar al puesto, sino que era llamado por Dios.</a:t>
            </a:r>
          </a:p>
          <a:p>
            <a:r>
              <a:rPr lang="es-ES" sz="2800" i="1" dirty="0"/>
              <a:t>Deberes del sumo sacerdote</a:t>
            </a:r>
            <a:endParaRPr lang="es-ES" sz="2800" dirty="0"/>
          </a:p>
          <a:p>
            <a:pPr lvl="1"/>
            <a:r>
              <a:rPr lang="es-ES" sz="2400" dirty="0"/>
              <a:t>Una vez al año, pasaba a través del velo que dividía el Lugar Santo del Lugar Santísimo en el templo y ofrecía un sacrificio para cubrir los pecados del pueblo por otro año, no sin antes presentar un sacrificio por su propio pecado. También ofrecía otras ofrendas. Era el representante del hombre ante Dios.</a:t>
            </a:r>
          </a:p>
        </p:txBody>
      </p:sp>
      <p:pic>
        <p:nvPicPr>
          <p:cNvPr id="7" name="Picture 6" descr="Día de expiación.jpg"/>
          <p:cNvPicPr>
            <a:picLocks noChangeAspect="1"/>
          </p:cNvPicPr>
          <p:nvPr/>
        </p:nvPicPr>
        <p:blipFill>
          <a:blip r:embed="rId3">
            <a:lum contrast="10000"/>
          </a:blip>
          <a:stretch>
            <a:fillRect/>
          </a:stretch>
        </p:blipFill>
        <p:spPr>
          <a:xfrm>
            <a:off x="7467600" y="0"/>
            <a:ext cx="1676400" cy="2460043"/>
          </a:xfrm>
          <a:prstGeom prst="rect">
            <a:avLst/>
          </a:prstGeom>
          <a:effectLst>
            <a:softEdge rad="63500"/>
          </a:effectLst>
        </p:spPr>
      </p:pic>
    </p:spTree>
  </p:cSld>
  <p:clrMapOvr>
    <a:masterClrMapping/>
  </p:clrMapOvr>
  <p:transition spd="med">
    <p:fade thruBlk="1"/>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pic>
        <p:nvPicPr>
          <p:cNvPr id="165890" name="Picture 2" descr="http://lhodges.files.wordpress.com/2007/09/tabernacle.jpg"/>
          <p:cNvPicPr>
            <a:picLocks noChangeAspect="1" noChangeArrowheads="1"/>
          </p:cNvPicPr>
          <p:nvPr/>
        </p:nvPicPr>
        <p:blipFill>
          <a:blip r:embed="rId3">
            <a:lum contrast="10000"/>
          </a:blip>
          <a:srcRect/>
          <a:stretch>
            <a:fillRect/>
          </a:stretch>
        </p:blipFill>
        <p:spPr bwMode="auto">
          <a:xfrm>
            <a:off x="0" y="0"/>
            <a:ext cx="9144000" cy="6858000"/>
          </a:xfrm>
          <a:prstGeom prst="rect">
            <a:avLst/>
          </a:prstGeom>
          <a:noFill/>
        </p:spPr>
      </p:pic>
      <p:sp>
        <p:nvSpPr>
          <p:cNvPr id="10" name="TextBox 9"/>
          <p:cNvSpPr txBox="1"/>
          <p:nvPr/>
        </p:nvSpPr>
        <p:spPr>
          <a:xfrm>
            <a:off x="6165684" y="0"/>
            <a:ext cx="2978316" cy="830997"/>
          </a:xfrm>
          <a:prstGeom prst="rect">
            <a:avLst/>
          </a:prstGeom>
          <a:noFill/>
        </p:spPr>
        <p:txBody>
          <a:bodyPr wrap="none" rtlCol="0">
            <a:spAutoFit/>
          </a:bodyPr>
          <a:lstStyle/>
          <a:p>
            <a:pPr algn="ctr"/>
            <a:r>
              <a:rPr lang="es-PR" sz="2400" dirty="0">
                <a:solidFill>
                  <a:schemeClr val="bg1"/>
                </a:solidFill>
              </a:rPr>
              <a:t>El Tabernáculo</a:t>
            </a:r>
          </a:p>
          <a:p>
            <a:pPr algn="ctr"/>
            <a:r>
              <a:rPr lang="es-PR" sz="2400" dirty="0">
                <a:solidFill>
                  <a:schemeClr val="bg1"/>
                </a:solidFill>
              </a:rPr>
              <a:t>(Éxodo 19, 34, y 40)</a:t>
            </a:r>
          </a:p>
        </p:txBody>
      </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10" name="TextBox 9"/>
          <p:cNvSpPr txBox="1"/>
          <p:nvPr/>
        </p:nvSpPr>
        <p:spPr>
          <a:xfrm>
            <a:off x="2819400" y="0"/>
            <a:ext cx="3422412" cy="461665"/>
          </a:xfrm>
          <a:prstGeom prst="rect">
            <a:avLst/>
          </a:prstGeom>
          <a:noFill/>
        </p:spPr>
        <p:txBody>
          <a:bodyPr wrap="none" rtlCol="0">
            <a:spAutoFit/>
          </a:bodyPr>
          <a:lstStyle/>
          <a:p>
            <a:pPr algn="ctr"/>
            <a:r>
              <a:rPr lang="es-PR" sz="2400" dirty="0"/>
              <a:t>Interior del Tabernáculo</a:t>
            </a:r>
          </a:p>
        </p:txBody>
      </p:sp>
      <p:pic>
        <p:nvPicPr>
          <p:cNvPr id="167938" name="Picture 2" descr="http://www.sanctuaryapplied.org/Joomla/images/stories/side_view_of_tabernacle_model_-_reduced.jpg"/>
          <p:cNvPicPr>
            <a:picLocks noChangeAspect="1" noChangeArrowheads="1"/>
          </p:cNvPicPr>
          <p:nvPr/>
        </p:nvPicPr>
        <p:blipFill>
          <a:blip r:embed="rId3">
            <a:lum contrast="10000"/>
          </a:blip>
          <a:srcRect/>
          <a:stretch>
            <a:fillRect/>
          </a:stretch>
        </p:blipFill>
        <p:spPr bwMode="auto">
          <a:xfrm>
            <a:off x="0" y="1181100"/>
            <a:ext cx="9144000" cy="4838700"/>
          </a:xfrm>
          <a:prstGeom prst="rect">
            <a:avLst/>
          </a:prstGeom>
          <a:noFill/>
        </p:spPr>
      </p:pic>
      <p:sp>
        <p:nvSpPr>
          <p:cNvPr id="6" name="TextBox 5"/>
          <p:cNvSpPr txBox="1"/>
          <p:nvPr/>
        </p:nvSpPr>
        <p:spPr>
          <a:xfrm>
            <a:off x="1453664" y="685800"/>
            <a:ext cx="1822936" cy="461665"/>
          </a:xfrm>
          <a:prstGeom prst="rect">
            <a:avLst/>
          </a:prstGeom>
          <a:noFill/>
        </p:spPr>
        <p:txBody>
          <a:bodyPr wrap="none" rtlCol="0">
            <a:spAutoFit/>
          </a:bodyPr>
          <a:lstStyle/>
          <a:p>
            <a:pPr algn="ctr"/>
            <a:r>
              <a:rPr lang="es-PR" sz="2400" dirty="0"/>
              <a:t>Lugar Santo</a:t>
            </a:r>
          </a:p>
        </p:txBody>
      </p:sp>
      <p:sp>
        <p:nvSpPr>
          <p:cNvPr id="7" name="TextBox 6"/>
          <p:cNvSpPr txBox="1"/>
          <p:nvPr/>
        </p:nvSpPr>
        <p:spPr>
          <a:xfrm>
            <a:off x="6400800" y="685800"/>
            <a:ext cx="2359941" cy="461665"/>
          </a:xfrm>
          <a:prstGeom prst="rect">
            <a:avLst/>
          </a:prstGeom>
          <a:noFill/>
        </p:spPr>
        <p:txBody>
          <a:bodyPr wrap="none" rtlCol="0">
            <a:spAutoFit/>
          </a:bodyPr>
          <a:lstStyle/>
          <a:p>
            <a:pPr algn="ctr"/>
            <a:r>
              <a:rPr lang="es-PR" sz="2400" dirty="0"/>
              <a:t>Lugar Santísimo</a:t>
            </a:r>
          </a:p>
        </p:txBody>
      </p:sp>
      <p:sp>
        <p:nvSpPr>
          <p:cNvPr id="8" name="TextBox 7"/>
          <p:cNvSpPr txBox="1"/>
          <p:nvPr/>
        </p:nvSpPr>
        <p:spPr>
          <a:xfrm>
            <a:off x="152400" y="6019800"/>
            <a:ext cx="8763000" cy="707886"/>
          </a:xfrm>
          <a:prstGeom prst="rect">
            <a:avLst/>
          </a:prstGeom>
          <a:noFill/>
        </p:spPr>
        <p:txBody>
          <a:bodyPr wrap="square" rtlCol="0">
            <a:spAutoFit/>
          </a:bodyPr>
          <a:lstStyle/>
          <a:p>
            <a:r>
              <a:rPr lang="es-PR" sz="2000" dirty="0"/>
              <a:t>El sumo sacerdote pasaba al Lugar Santísimo una vez al año, en el Día de la Expiación (</a:t>
            </a:r>
            <a:r>
              <a:rPr lang="es-PR" sz="2000" dirty="0">
                <a:solidFill>
                  <a:srgbClr val="FF0000"/>
                </a:solidFill>
              </a:rPr>
              <a:t>Levítico 16 y 23</a:t>
            </a:r>
            <a:r>
              <a:rPr lang="es-PR" sz="2000" dirty="0"/>
              <a:t>) (ver </a:t>
            </a:r>
            <a:r>
              <a:rPr lang="es-PR" sz="2000" dirty="0">
                <a:hlinkClick r:id="rId4"/>
              </a:rPr>
              <a:t>estudio sobre Fiestas Judías</a:t>
            </a:r>
            <a:r>
              <a:rPr lang="es-PR" sz="2000" dirty="0"/>
              <a:t>)</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228600" y="2057400"/>
            <a:ext cx="5105400" cy="4114800"/>
          </a:xfrm>
        </p:spPr>
        <p:txBody>
          <a:bodyPr/>
          <a:lstStyle/>
          <a:p>
            <a:r>
              <a:rPr lang="es-ES" sz="2800" i="1" dirty="0"/>
              <a:t>“Traspasó los cielos…” </a:t>
            </a:r>
            <a:r>
              <a:rPr lang="es-ES" sz="2800" i="1" dirty="0">
                <a:solidFill>
                  <a:srgbClr val="FF0000"/>
                </a:solidFill>
              </a:rPr>
              <a:t>4:14</a:t>
            </a:r>
            <a:endParaRPr lang="es-ES" sz="2800" dirty="0">
              <a:solidFill>
                <a:srgbClr val="FF0000"/>
              </a:solidFill>
            </a:endParaRPr>
          </a:p>
          <a:p>
            <a:pPr lvl="1"/>
            <a:r>
              <a:rPr lang="es-ES" sz="2400" dirty="0"/>
              <a:t>Hay una relación entre el velo que había en el Tabernáculo y los cielos. El velo protegía al hombre de ser consumido por la gloria de Dios, así como los cielos impiden que el pecador sea consumido por el resplandor de la gloria divina. </a:t>
            </a:r>
            <a:endParaRPr lang="es-ES" sz="2800" dirty="0"/>
          </a:p>
        </p:txBody>
      </p:sp>
      <p:pic>
        <p:nvPicPr>
          <p:cNvPr id="161794" name="Picture 2" descr="http://marycage.net/Gospelight/images/TImages/veil.gif"/>
          <p:cNvPicPr>
            <a:picLocks noChangeAspect="1" noChangeArrowheads="1"/>
          </p:cNvPicPr>
          <p:nvPr/>
        </p:nvPicPr>
        <p:blipFill>
          <a:blip r:embed="rId3">
            <a:lum contrast="10000"/>
          </a:blip>
          <a:srcRect/>
          <a:stretch>
            <a:fillRect/>
          </a:stretch>
        </p:blipFill>
        <p:spPr bwMode="auto">
          <a:xfrm>
            <a:off x="5486399" y="2209800"/>
            <a:ext cx="3446983" cy="3276600"/>
          </a:xfrm>
          <a:prstGeom prst="rect">
            <a:avLst/>
          </a:prstGeom>
          <a:noFill/>
        </p:spPr>
      </p:pic>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152400" y="2057400"/>
            <a:ext cx="6172200" cy="4114800"/>
          </a:xfrm>
        </p:spPr>
        <p:txBody>
          <a:bodyPr/>
          <a:lstStyle/>
          <a:p>
            <a:pPr lvl="1"/>
            <a:r>
              <a:rPr lang="es-ES" sz="2400" dirty="0"/>
              <a:t>Cuando este versículo nos dice que “traspasó los cielos”, hace una alusión al sacerdocio levítico. </a:t>
            </a:r>
          </a:p>
          <a:p>
            <a:pPr lvl="1"/>
            <a:r>
              <a:rPr lang="es-ES" sz="2400" dirty="0"/>
              <a:t>El día de la expiación el sacerdote traspasaba el velo llevando sangre para cubrir los pecados del pueblo.</a:t>
            </a:r>
          </a:p>
          <a:p>
            <a:pPr lvl="1"/>
            <a:r>
              <a:rPr lang="es-ES" sz="2400" dirty="0"/>
              <a:t>Jesucristo atravesó los cielos para presentar su sangre derramada por nuestros pecados y continuamente representa al hombre ante el Señor.</a:t>
            </a:r>
            <a:endParaRPr lang="es-ES" sz="2800" dirty="0"/>
          </a:p>
        </p:txBody>
      </p:sp>
      <p:pic>
        <p:nvPicPr>
          <p:cNvPr id="7" name="Picture 6" descr="Día de expiación.jpg"/>
          <p:cNvPicPr>
            <a:picLocks noChangeAspect="1"/>
          </p:cNvPicPr>
          <p:nvPr/>
        </p:nvPicPr>
        <p:blipFill>
          <a:blip r:embed="rId3">
            <a:lum contrast="10000"/>
          </a:blip>
          <a:stretch>
            <a:fillRect/>
          </a:stretch>
        </p:blipFill>
        <p:spPr>
          <a:xfrm>
            <a:off x="7467600" y="0"/>
            <a:ext cx="1676400" cy="2460043"/>
          </a:xfrm>
          <a:prstGeom prst="rect">
            <a:avLst/>
          </a:prstGeom>
          <a:effectLst>
            <a:softEdge rad="63500"/>
          </a:effectLst>
        </p:spPr>
      </p:pic>
      <p:pic>
        <p:nvPicPr>
          <p:cNvPr id="8" name="Picture 7" descr="diap010.jpg"/>
          <p:cNvPicPr>
            <a:picLocks noChangeAspect="1"/>
          </p:cNvPicPr>
          <p:nvPr/>
        </p:nvPicPr>
        <p:blipFill>
          <a:blip r:embed="rId4">
            <a:lum bright="10000" contrast="10000"/>
          </a:blip>
          <a:srcRect r="52222"/>
          <a:stretch>
            <a:fillRect/>
          </a:stretch>
        </p:blipFill>
        <p:spPr>
          <a:xfrm>
            <a:off x="6400800" y="2743200"/>
            <a:ext cx="2438400" cy="3827721"/>
          </a:xfrm>
          <a:prstGeom prst="rect">
            <a:avLst/>
          </a:prstGeom>
          <a:effectLst>
            <a:softEdge rad="63500"/>
          </a:effectLst>
        </p:spPr>
      </p:pic>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0" y="2209800"/>
            <a:ext cx="5715000" cy="4114800"/>
          </a:xfrm>
        </p:spPr>
        <p:txBody>
          <a:bodyPr/>
          <a:lstStyle/>
          <a:p>
            <a:pPr lvl="1"/>
            <a:r>
              <a:rPr lang="es-ES" sz="2400" dirty="0"/>
              <a:t>Por esta razón el creyente debe tener confianza en que la deuda que tenía por sus transgresiones ha quedado saldada y mantener esa confianza a través de su vida. </a:t>
            </a:r>
          </a:p>
          <a:p>
            <a:pPr lvl="1"/>
            <a:r>
              <a:rPr lang="es-ES" sz="2400" dirty="0"/>
              <a:t>Note la exhortación del versículo </a:t>
            </a:r>
            <a:r>
              <a:rPr lang="es-ES" sz="2400" dirty="0">
                <a:solidFill>
                  <a:srgbClr val="FF0000"/>
                </a:solidFill>
              </a:rPr>
              <a:t>4:14</a:t>
            </a:r>
            <a:r>
              <a:rPr lang="es-ES" sz="2400" dirty="0"/>
              <a:t>. </a:t>
            </a:r>
            <a:r>
              <a:rPr lang="es-ES" sz="2400" i="1" dirty="0"/>
              <a:t>“Retengamos nuestra profesión.” </a:t>
            </a:r>
            <a:r>
              <a:rPr lang="es-ES" sz="2400" dirty="0"/>
              <a:t>Esto es lo que debe hacer un creyente conociendo la clase de sacerdote que tiene y lo que éste ha hecho por él.</a:t>
            </a:r>
            <a:endParaRPr lang="es-ES" sz="2800" dirty="0"/>
          </a:p>
        </p:txBody>
      </p:sp>
      <p:pic>
        <p:nvPicPr>
          <p:cNvPr id="7" name="Picture 6" descr="Día de expiación.jpg"/>
          <p:cNvPicPr>
            <a:picLocks noChangeAspect="1"/>
          </p:cNvPicPr>
          <p:nvPr/>
        </p:nvPicPr>
        <p:blipFill>
          <a:blip r:embed="rId3">
            <a:lum contrast="10000"/>
          </a:blip>
          <a:stretch>
            <a:fillRect/>
          </a:stretch>
        </p:blipFill>
        <p:spPr>
          <a:xfrm>
            <a:off x="7467600" y="0"/>
            <a:ext cx="1676400" cy="2460043"/>
          </a:xfrm>
          <a:prstGeom prst="rect">
            <a:avLst/>
          </a:prstGeom>
          <a:effectLst>
            <a:softEdge rad="63500"/>
          </a:effectLst>
        </p:spPr>
      </p:pic>
      <p:pic>
        <p:nvPicPr>
          <p:cNvPr id="8" name="Picture 7" descr="diap010.jpg"/>
          <p:cNvPicPr>
            <a:picLocks noChangeAspect="1"/>
          </p:cNvPicPr>
          <p:nvPr/>
        </p:nvPicPr>
        <p:blipFill>
          <a:blip r:embed="rId4">
            <a:lum bright="10000" contrast="10000"/>
          </a:blip>
          <a:srcRect r="52222"/>
          <a:stretch>
            <a:fillRect/>
          </a:stretch>
        </p:blipFill>
        <p:spPr>
          <a:xfrm>
            <a:off x="6400800" y="2743200"/>
            <a:ext cx="2438400" cy="3827721"/>
          </a:xfrm>
          <a:prstGeom prst="rect">
            <a:avLst/>
          </a:prstGeom>
          <a:effectLst>
            <a:softEdge rad="63500"/>
          </a:effectLst>
        </p:spPr>
      </p:pic>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sp>
        <p:nvSpPr>
          <p:cNvPr id="6" name="Content Placeholder 5"/>
          <p:cNvSpPr>
            <a:spLocks noGrp="1"/>
          </p:cNvSpPr>
          <p:nvPr>
            <p:ph idx="1"/>
          </p:nvPr>
        </p:nvSpPr>
        <p:spPr>
          <a:xfrm>
            <a:off x="304800" y="2133600"/>
            <a:ext cx="8153400" cy="4114800"/>
          </a:xfrm>
        </p:spPr>
        <p:txBody>
          <a:bodyPr/>
          <a:lstStyle/>
          <a:p>
            <a:r>
              <a:rPr lang="es-ES" sz="2800" i="1" dirty="0"/>
              <a:t>“Puede compadecerse…” </a:t>
            </a:r>
            <a:r>
              <a:rPr lang="es-ES" sz="2800" i="1" dirty="0">
                <a:solidFill>
                  <a:srgbClr val="FF0000"/>
                </a:solidFill>
              </a:rPr>
              <a:t>4:15–16</a:t>
            </a:r>
          </a:p>
          <a:p>
            <a:pPr lvl="1"/>
            <a:r>
              <a:rPr lang="es-ES" sz="2400" dirty="0"/>
              <a:t>Nuestro intercesor nos comprende porque pasó por las mismas tentaciones que nosotros. El estuvo en este mundo y experimentó sufrimientos grandes, incomprensiones y burlas. Cuando necesitamos ayuda, buscamos quién entienda nuestros problemas, y eso es precisamente lo que él hace.</a:t>
            </a:r>
          </a:p>
          <a:p>
            <a:pPr lvl="1"/>
            <a:r>
              <a:rPr lang="es-ES" sz="2400" dirty="0"/>
              <a:t>Gracias a este ministerio, el creyente puede acercarse confiadamente hasta la presencia de Dios (</a:t>
            </a:r>
            <a:r>
              <a:rPr lang="es-ES" sz="2400" dirty="0">
                <a:solidFill>
                  <a:srgbClr val="FF0000"/>
                </a:solidFill>
              </a:rPr>
              <a:t>v. 16</a:t>
            </a:r>
            <a:r>
              <a:rPr lang="es-ES" sz="2400" dirty="0"/>
              <a:t>), sabiendo que ha sido limpiado de su pecado. </a:t>
            </a:r>
            <a:endParaRPr lang="es-ES" sz="2800" dirty="0"/>
          </a:p>
        </p:txBody>
      </p:sp>
      <p:pic>
        <p:nvPicPr>
          <p:cNvPr id="11" name="Picture 10" descr="forgiven.jpg"/>
          <p:cNvPicPr>
            <a:picLocks noChangeAspect="1"/>
          </p:cNvPicPr>
          <p:nvPr/>
        </p:nvPicPr>
        <p:blipFill>
          <a:blip r:embed="rId3">
            <a:lum contrast="10000"/>
          </a:blip>
          <a:stretch>
            <a:fillRect/>
          </a:stretch>
        </p:blipFill>
        <p:spPr>
          <a:xfrm>
            <a:off x="7384176" y="0"/>
            <a:ext cx="1759823" cy="2667000"/>
          </a:xfrm>
          <a:prstGeom prst="rect">
            <a:avLst/>
          </a:prstGeom>
          <a:effectLst>
            <a:softEdge rad="63500"/>
          </a:effectLst>
        </p:spPr>
      </p:pic>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descr="diap028.jpg"/>
          <p:cNvPicPr>
            <a:picLocks noChangeAspect="1"/>
          </p:cNvPicPr>
          <p:nvPr/>
        </p:nvPicPr>
        <p:blipFill>
          <a:blip r:embed="rId3">
            <a:lum contrast="10000"/>
          </a:blip>
          <a:srcRect b="4444"/>
          <a:stretch>
            <a:fillRect/>
          </a:stretch>
        </p:blipFill>
        <p:spPr>
          <a:xfrm>
            <a:off x="0" y="0"/>
            <a:ext cx="9144000" cy="6858000"/>
          </a:xfrm>
          <a:prstGeom prst="rect">
            <a:avLst/>
          </a:prstGeom>
        </p:spPr>
      </p:pic>
      <p:sp>
        <p:nvSpPr>
          <p:cNvPr id="12" name="TextBox 11"/>
          <p:cNvSpPr txBox="1"/>
          <p:nvPr/>
        </p:nvSpPr>
        <p:spPr>
          <a:xfrm>
            <a:off x="5181600" y="0"/>
            <a:ext cx="3962400" cy="6858000"/>
          </a:xfrm>
          <a:prstGeom prst="rect">
            <a:avLst/>
          </a:prstGeom>
          <a:solidFill>
            <a:schemeClr val="bg1"/>
          </a:solidFill>
        </p:spPr>
        <p:txBody>
          <a:bodyPr wrap="square" rtlCol="0">
            <a:noAutofit/>
          </a:bodyPr>
          <a:lstStyle/>
          <a:p>
            <a:r>
              <a:rPr lang="es-ES" sz="3200" i="1" dirty="0"/>
              <a:t>"Porque no tenemos un sumo sacerdote que no pueda compadecerse de nuestras debilidades, sino uno que fue tentado en todo según nuestra semejanza, pero sin pecado." </a:t>
            </a:r>
          </a:p>
          <a:p>
            <a:endParaRPr lang="es-ES" sz="3200" i="1" dirty="0"/>
          </a:p>
          <a:p>
            <a:pPr>
              <a:buNone/>
            </a:pPr>
            <a:r>
              <a:rPr lang="es-ES" sz="3200" dirty="0"/>
              <a:t>	- </a:t>
            </a:r>
            <a:r>
              <a:rPr lang="es-ES" sz="3200" dirty="0">
                <a:solidFill>
                  <a:srgbClr val="FF0000"/>
                </a:solidFill>
              </a:rPr>
              <a:t>Hebreos 4.15</a:t>
            </a:r>
            <a:r>
              <a:rPr lang="es-ES" sz="3200" dirty="0"/>
              <a:t> </a:t>
            </a:r>
          </a:p>
          <a:p>
            <a:endParaRPr lang="es-PR" sz="3200" dirty="0"/>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dirty="0"/>
              <a:t>Hebreos</a:t>
            </a:r>
          </a:p>
          <a:p>
            <a:pPr lvl="1" eaLnBrk="1" hangingPunct="1"/>
            <a:r>
              <a:rPr lang="es-PR" dirty="0"/>
              <a:t>4.14 a 6:20</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ES" sz="2800" dirty="0"/>
              <a:t>Ya que Cristo es nuestro intercesor ante Dios y puede compadecerse de nosotros, ¿cuál debe ser nuestra actitud al enfrentar dificultades, sufrimientos y enfermedades?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ES" sz="2800" dirty="0"/>
              <a:t>¿Verdaderamente creemos que él nos comprende y que por medio de él podemos acercarnos confiadamente ante el trono de la gracia del Altísimo?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pic>
        <p:nvPicPr>
          <p:cNvPr id="7" name="Picture 6" descr="getsemani-2.jpg"/>
          <p:cNvPicPr>
            <a:picLocks noChangeAspect="1"/>
          </p:cNvPicPr>
          <p:nvPr/>
        </p:nvPicPr>
        <p:blipFill>
          <a:blip r:embed="rId3">
            <a:lum bright="10000" contrast="20000"/>
          </a:blip>
          <a:srcRect l="5882" r="5882"/>
          <a:stretch>
            <a:fillRect/>
          </a:stretch>
        </p:blipFill>
        <p:spPr>
          <a:xfrm>
            <a:off x="2743200" y="1904999"/>
            <a:ext cx="3581400" cy="4854137"/>
          </a:xfrm>
          <a:prstGeom prst="rect">
            <a:avLst/>
          </a:prstGeom>
          <a:effectLst>
            <a:softEdge rad="63500"/>
          </a:effectLst>
        </p:spPr>
      </p:pic>
    </p:spTree>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228600" y="2057400"/>
            <a:ext cx="8726488" cy="4114800"/>
          </a:xfrm>
        </p:spPr>
        <p:txBody>
          <a:bodyPr/>
          <a:lstStyle/>
          <a:p>
            <a:r>
              <a:rPr lang="es-ES" sz="2800" i="1" dirty="0"/>
              <a:t>"Y Cristo, en los días de su carne, ofreciendo ruegos y súplicas con gran clamor y lágrimas al que le podía librar de la muerte, fue oído a causa de su temor reverente. Y aunque era Hijo, por lo que padeció aprendió la obediencia; y habiendo sido perfeccionado, vino a ser autor de eterna salvación para todos los que le obedecen; y fue declarado por Dios sumo sacerdote según el orden de Melquisedec. " </a:t>
            </a:r>
          </a:p>
          <a:p>
            <a:pPr>
              <a:buNone/>
            </a:pPr>
            <a:r>
              <a:rPr lang="es-ES" sz="2800" dirty="0"/>
              <a:t>	(</a:t>
            </a:r>
            <a:r>
              <a:rPr lang="es-ES" sz="2800" dirty="0">
                <a:solidFill>
                  <a:srgbClr val="FF0000"/>
                </a:solidFill>
              </a:rPr>
              <a:t>Hebreos 5.7-10, RVR60</a:t>
            </a:r>
            <a:r>
              <a:rPr lang="es-ES" sz="2800" dirty="0"/>
              <a:t>)</a:t>
            </a:r>
            <a:endParaRPr lang="es-PR" sz="2400" dirty="0"/>
          </a:p>
        </p:txBody>
      </p:sp>
    </p:spTree>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graphicFrame>
        <p:nvGraphicFramePr>
          <p:cNvPr id="7" name="Content Placeholder 6"/>
          <p:cNvGraphicFramePr>
            <a:graphicFrameLocks noGrp="1"/>
          </p:cNvGraphicFramePr>
          <p:nvPr>
            <p:ph idx="1"/>
          </p:nvPr>
        </p:nvGraphicFramePr>
        <p:xfrm>
          <a:off x="685800" y="25908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1219200" y="1981200"/>
            <a:ext cx="6704079" cy="523220"/>
          </a:xfrm>
          <a:prstGeom prst="rect">
            <a:avLst/>
          </a:prstGeom>
          <a:noFill/>
        </p:spPr>
        <p:txBody>
          <a:bodyPr wrap="none" rtlCol="0">
            <a:spAutoFit/>
          </a:bodyPr>
          <a:lstStyle/>
          <a:p>
            <a:pPr lvl="0"/>
            <a:r>
              <a:rPr lang="es-ES" sz="2800" b="1" dirty="0"/>
              <a:t>REQUISITOS PARA SER SACERDOTE</a:t>
            </a:r>
            <a:endParaRPr lang="es-PR" sz="2800" dirty="0"/>
          </a:p>
        </p:txBody>
      </p:sp>
    </p:spTree>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1182688" y="1828800"/>
            <a:ext cx="7772400" cy="4114800"/>
          </a:xfrm>
        </p:spPr>
        <p:txBody>
          <a:bodyPr/>
          <a:lstStyle/>
          <a:p>
            <a:r>
              <a:rPr lang="es-ES" sz="2800" i="1" dirty="0"/>
              <a:t>Lo que Cristo cumplió </a:t>
            </a:r>
            <a:r>
              <a:rPr lang="es-ES" sz="2800" i="1" dirty="0">
                <a:solidFill>
                  <a:srgbClr val="FF0000"/>
                </a:solidFill>
              </a:rPr>
              <a:t>5:5–10</a:t>
            </a:r>
            <a:endParaRPr lang="es-ES" sz="2800" dirty="0">
              <a:solidFill>
                <a:srgbClr val="FF0000"/>
              </a:solidFill>
            </a:endParaRPr>
          </a:p>
          <a:p>
            <a:r>
              <a:rPr lang="es-ES" sz="2800" dirty="0"/>
              <a:t>Nuestro Señor llenó estos requerimientos, aunque el pasaje lo muestra en el orden contrario. </a:t>
            </a:r>
          </a:p>
          <a:p>
            <a:pPr lvl="1"/>
            <a:r>
              <a:rPr lang="es-ES" sz="2400" dirty="0"/>
              <a:t>Primero señala que fue llamado por Dios para ser sacerdote (</a:t>
            </a:r>
            <a:r>
              <a:rPr lang="es-ES" sz="2400" dirty="0">
                <a:solidFill>
                  <a:srgbClr val="FF0000"/>
                </a:solidFill>
              </a:rPr>
              <a:t>vv. 5–6</a:t>
            </a:r>
            <a:r>
              <a:rPr lang="es-ES" sz="2400" dirty="0"/>
              <a:t>). Solo podía existir un sacerdocio divinamente designado. Hasta la muerte del Salvador, el único era el de Aarón, pero con su muerte y resurrección, Dios instituyó un nuevo orden, el de Melquisedec. Fue entonces que Jesús comenzó a ministrar como sacerdote.</a:t>
            </a:r>
          </a:p>
        </p:txBody>
      </p:sp>
    </p:spTree>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graphicFrame>
        <p:nvGraphicFramePr>
          <p:cNvPr id="7" name="Content Placeholder 6"/>
          <p:cNvGraphicFramePr>
            <a:graphicFrameLocks noGrp="1"/>
          </p:cNvGraphicFramePr>
          <p:nvPr>
            <p:ph idx="1"/>
          </p:nvPr>
        </p:nvGraphicFramePr>
        <p:xfrm>
          <a:off x="685800" y="22098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0" y="1981200"/>
            <a:ext cx="6629400" cy="4114800"/>
          </a:xfrm>
        </p:spPr>
        <p:txBody>
          <a:bodyPr/>
          <a:lstStyle/>
          <a:p>
            <a:pPr lvl="1"/>
            <a:r>
              <a:rPr lang="es-ES" sz="2400" dirty="0"/>
              <a:t>Los </a:t>
            </a:r>
            <a:r>
              <a:rPr lang="es-ES" sz="2400" dirty="0">
                <a:solidFill>
                  <a:srgbClr val="FF0000"/>
                </a:solidFill>
              </a:rPr>
              <a:t>versículos 7–10 </a:t>
            </a:r>
            <a:r>
              <a:rPr lang="es-ES" sz="2400" dirty="0"/>
              <a:t>demuestran que Jesucristo fue verdaderamente humano, por lo que puede representar a la humanidad; así llena el segundo requisito del sacerdocio. </a:t>
            </a:r>
          </a:p>
          <a:p>
            <a:pPr lvl="1"/>
            <a:r>
              <a:rPr lang="es-ES" sz="2400" dirty="0"/>
              <a:t>Para probar esto, el autor se refiere a un incidente de la encarnación del Hijo de Dios, posiblemente a la experiencia que tuvo cuando estaba en Getsemaní. Las palabras “ofreciendo ruegos y súplicas” hacen énfasis en el sufrimiento físico que padeció (</a:t>
            </a:r>
            <a:r>
              <a:rPr lang="es-ES" sz="2400" dirty="0">
                <a:solidFill>
                  <a:srgbClr val="FF0000"/>
                </a:solidFill>
              </a:rPr>
              <a:t>Lucas 22:39–46</a:t>
            </a:r>
            <a:r>
              <a:rPr lang="es-ES" sz="2400" dirty="0"/>
              <a:t>).</a:t>
            </a:r>
            <a:endParaRPr lang="es-PR" sz="2400" dirty="0"/>
          </a:p>
        </p:txBody>
      </p:sp>
      <p:pic>
        <p:nvPicPr>
          <p:cNvPr id="5" name="Picture 4" descr="getsemani-2.jpg"/>
          <p:cNvPicPr>
            <a:picLocks noChangeAspect="1"/>
          </p:cNvPicPr>
          <p:nvPr/>
        </p:nvPicPr>
        <p:blipFill>
          <a:blip r:embed="rId3">
            <a:lum bright="10000" contrast="20000"/>
          </a:blip>
          <a:srcRect l="5882" r="5882"/>
          <a:stretch>
            <a:fillRect/>
          </a:stretch>
        </p:blipFill>
        <p:spPr>
          <a:xfrm>
            <a:off x="6553200" y="2485633"/>
            <a:ext cx="2590800" cy="3511504"/>
          </a:xfrm>
          <a:prstGeom prst="rect">
            <a:avLst/>
          </a:prstGeom>
          <a:effectLst>
            <a:softEdge rad="63500"/>
          </a:effectLst>
        </p:spPr>
      </p:pic>
    </p:spTree>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457200" y="1981200"/>
            <a:ext cx="5562600" cy="4114800"/>
          </a:xfrm>
        </p:spPr>
        <p:txBody>
          <a:bodyPr/>
          <a:lstStyle/>
          <a:p>
            <a:r>
              <a:rPr lang="es-ES" sz="2400" b="1" dirty="0"/>
              <a:t>MELQUISEDEC</a:t>
            </a:r>
            <a:r>
              <a:rPr lang="es-ES" sz="2400" dirty="0"/>
              <a:t> (en hebreo, </a:t>
            </a:r>
            <a:r>
              <a:rPr lang="es-ES" sz="2400" i="1" dirty="0"/>
              <a:t>Rey de justicia</a:t>
            </a:r>
            <a:r>
              <a:rPr lang="es-ES" sz="2400" dirty="0"/>
              <a:t>). </a:t>
            </a:r>
          </a:p>
          <a:p>
            <a:r>
              <a:rPr lang="es-ES" sz="2400" dirty="0"/>
              <a:t>Melquisedec aparece de repente en </a:t>
            </a:r>
            <a:r>
              <a:rPr lang="es-ES" sz="2400" dirty="0">
                <a:solidFill>
                  <a:srgbClr val="FF0000"/>
                </a:solidFill>
              </a:rPr>
              <a:t>﻿Génesis 14.18–20</a:t>
            </a:r>
            <a:r>
              <a:rPr lang="es-ES" sz="2400" dirty="0"/>
              <a:t>﻿ como el rey de Salem (probablemente Jerusalén﻿) y el  Sacerdote﻿ del Dios Altísimo que saludó a Abraham cuando este regresaba de la batalla con ﻿</a:t>
            </a:r>
            <a:r>
              <a:rPr lang="es-ES" sz="2400" dirty="0" err="1"/>
              <a:t>Quedorlaomer</a:t>
            </a:r>
            <a:r>
              <a:rPr lang="es-ES" sz="2400" dirty="0"/>
              <a:t> y otros reyes. </a:t>
            </a:r>
          </a:p>
          <a:p>
            <a:r>
              <a:rPr lang="es-ES" sz="2400" dirty="0"/>
              <a:t>Melquisedec salió para recibir al patriarca con pan y vino, le bendijo y recibió sus diezmos. </a:t>
            </a:r>
            <a:endParaRPr lang="es-PR" sz="2000" dirty="0"/>
          </a:p>
        </p:txBody>
      </p:sp>
      <p:pic>
        <p:nvPicPr>
          <p:cNvPr id="121858" name="Picture 2" descr="http://dedication.www3.50megs.com/jpg/melchizedek.jpg"/>
          <p:cNvPicPr>
            <a:picLocks noChangeAspect="1" noChangeArrowheads="1"/>
          </p:cNvPicPr>
          <p:nvPr/>
        </p:nvPicPr>
        <p:blipFill>
          <a:blip r:embed="rId3">
            <a:lum contrast="10000"/>
          </a:blip>
          <a:srcRect/>
          <a:stretch>
            <a:fillRect/>
          </a:stretch>
        </p:blipFill>
        <p:spPr bwMode="auto">
          <a:xfrm>
            <a:off x="6096000" y="2209800"/>
            <a:ext cx="2888449" cy="4038600"/>
          </a:xfrm>
          <a:prstGeom prst="rect">
            <a:avLst/>
          </a:prstGeom>
          <a:noFill/>
          <a:effectLst>
            <a:softEdge rad="63500"/>
          </a:effectLst>
        </p:spPr>
      </p:pic>
    </p:spTree>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381000" y="2133600"/>
            <a:ext cx="5105400" cy="4114800"/>
          </a:xfrm>
        </p:spPr>
        <p:txBody>
          <a:bodyPr/>
          <a:lstStyle/>
          <a:p>
            <a:r>
              <a:rPr lang="es-ES" sz="2400" dirty="0"/>
              <a:t>Años después, un salmista aclama a un rey davídico como un sacerdote perpetuo según el orden de Melquisedec (</a:t>
            </a:r>
            <a:r>
              <a:rPr lang="es-ES" sz="2400" dirty="0">
                <a:solidFill>
                  <a:srgbClr val="FF0000"/>
                </a:solidFill>
              </a:rPr>
              <a:t>﻿Salmo 110.4</a:t>
            </a:r>
            <a:r>
              <a:rPr lang="es-ES" sz="2400" dirty="0"/>
              <a:t>﻿), recordando así que David había conquistado a Jerusalén y, por tanto, heredado la dinastía de reyes-sacerdotes iniciada por Melquisedec.</a:t>
            </a:r>
          </a:p>
        </p:txBody>
      </p:sp>
      <p:pic>
        <p:nvPicPr>
          <p:cNvPr id="119810" name="Picture 2" descr="http://www.redicecreations.com/specialreports/2006/01jan/kingdavid.jpg"/>
          <p:cNvPicPr>
            <a:picLocks noChangeAspect="1" noChangeArrowheads="1"/>
          </p:cNvPicPr>
          <p:nvPr/>
        </p:nvPicPr>
        <p:blipFill>
          <a:blip r:embed="rId3">
            <a:lum bright="10000" contrast="10000"/>
          </a:blip>
          <a:srcRect/>
          <a:stretch>
            <a:fillRect/>
          </a:stretch>
        </p:blipFill>
        <p:spPr bwMode="auto">
          <a:xfrm>
            <a:off x="5562600" y="2072640"/>
            <a:ext cx="3352800" cy="4023360"/>
          </a:xfrm>
          <a:prstGeom prst="rect">
            <a:avLst/>
          </a:prstGeom>
          <a:noFill/>
          <a:effectLst>
            <a:softEdge rad="63500"/>
          </a:effectLst>
        </p:spPr>
      </p:pic>
    </p:spTree>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dirty="0"/>
              <a:t>Versículo Clave:</a:t>
            </a:r>
          </a:p>
        </p:txBody>
      </p:sp>
      <p:sp>
        <p:nvSpPr>
          <p:cNvPr id="5124" name="Rectangle 4"/>
          <p:cNvSpPr>
            <a:spLocks noGrp="1" noChangeArrowheads="1"/>
          </p:cNvSpPr>
          <p:nvPr>
            <p:ph type="body" idx="1"/>
          </p:nvPr>
        </p:nvSpPr>
        <p:spPr>
          <a:xfrm>
            <a:off x="2057400" y="1981200"/>
            <a:ext cx="6781800" cy="4335462"/>
          </a:xfrm>
        </p:spPr>
        <p:txBody>
          <a:bodyPr/>
          <a:lstStyle/>
          <a:p>
            <a:r>
              <a:rPr lang="es-ES" sz="2800" dirty="0">
                <a:solidFill>
                  <a:srgbClr val="FF0000"/>
                </a:solidFill>
              </a:rPr>
              <a:t>(Hebreos 4.15-16, RVR60) </a:t>
            </a:r>
          </a:p>
          <a:p>
            <a:r>
              <a:rPr lang="es-ES" sz="2800" i="1" dirty="0"/>
              <a:t>"Porque no tenemos un sumo sacerdote que no pueda compadecerse de nuestras debilidades, sino uno que fue tentado en todo según nuestra semejanza, pero sin pecado. Acerquémonos, pues, confiadamente al trono de la gracia, para alcanzar misericordia y hallar gracia para el oportuno socorro.”</a:t>
            </a:r>
            <a:endParaRPr lang="es-PR" sz="2800" i="1" dirty="0">
              <a:solidFill>
                <a:srgbClr val="000000"/>
              </a:solidFill>
            </a:endParaRPr>
          </a:p>
        </p:txBody>
      </p:sp>
    </p:spTree>
  </p:cSld>
  <p:clrMapOvr>
    <a:masterClrMapping/>
  </p:clrMapOvr>
  <p:transition spd="med">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sp>
        <p:nvSpPr>
          <p:cNvPr id="6" name="Content Placeholder 5"/>
          <p:cNvSpPr>
            <a:spLocks noGrp="1"/>
          </p:cNvSpPr>
          <p:nvPr>
            <p:ph idx="1"/>
          </p:nvPr>
        </p:nvSpPr>
        <p:spPr>
          <a:xfrm>
            <a:off x="914400" y="2133600"/>
            <a:ext cx="7772400" cy="4114800"/>
          </a:xfrm>
        </p:spPr>
        <p:txBody>
          <a:bodyPr/>
          <a:lstStyle/>
          <a:p>
            <a:r>
              <a:rPr lang="es-ES" sz="2400" dirty="0"/>
              <a:t>Jesús identifica a este rey aclamado como el Mesías (﻿</a:t>
            </a:r>
            <a:r>
              <a:rPr lang="es-ES" sz="2400" dirty="0">
                <a:solidFill>
                  <a:srgbClr val="FF0000"/>
                </a:solidFill>
              </a:rPr>
              <a:t>Marcos 12.35–37</a:t>
            </a:r>
            <a:r>
              <a:rPr lang="es-ES" sz="2400" dirty="0"/>
              <a:t>﻿), y por tanto en la carta a los hebreos se desarrolla el tema del sacerdocio de Jesucristo (</a:t>
            </a:r>
            <a:r>
              <a:rPr lang="es-ES" sz="2400" dirty="0">
                <a:solidFill>
                  <a:srgbClr val="FF0000"/>
                </a:solidFill>
              </a:rPr>
              <a:t>﻿5.6–10﻿; ﻿6.20–7.28</a:t>
            </a:r>
            <a:r>
              <a:rPr lang="es-ES" sz="2400" dirty="0"/>
              <a:t>﻿) a la luz de estos pasajes. </a:t>
            </a:r>
          </a:p>
          <a:p>
            <a:r>
              <a:rPr lang="es-ES" sz="2400" dirty="0"/>
              <a:t>En ﻿</a:t>
            </a:r>
            <a:r>
              <a:rPr lang="es-ES" sz="2400" dirty="0">
                <a:solidFill>
                  <a:srgbClr val="FF0000"/>
                </a:solidFill>
              </a:rPr>
              <a:t>7.1–19</a:t>
            </a:r>
            <a:r>
              <a:rPr lang="es-ES" sz="2400" dirty="0"/>
              <a:t>﻿ la figura de Melquisedec es prominente; de su brusca aparición y desaparición. </a:t>
            </a:r>
          </a:p>
          <a:p>
            <a:r>
              <a:rPr lang="es-ES" sz="2400" dirty="0"/>
              <a:t>En Génesis se concluye que su sacerdocio es “viviente” o eterno. Es un tipo de Jesucristo y por consiguiente su sacerdocio es superior al de Aarón y el levítico, cuyos sacerdotes son mortales.</a:t>
            </a:r>
            <a:endParaRPr lang="es-PR" sz="2000" dirty="0"/>
          </a:p>
        </p:txBody>
      </p:sp>
    </p:spTree>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Jesús es el sacerdote perfecto</a:t>
            </a:r>
            <a:br>
              <a:rPr lang="es-PR" dirty="0"/>
            </a:br>
            <a:r>
              <a:rPr lang="es-PR" dirty="0"/>
              <a:t>(</a:t>
            </a:r>
            <a:r>
              <a:rPr lang="es-PR" dirty="0">
                <a:solidFill>
                  <a:srgbClr val="FF0000"/>
                </a:solidFill>
              </a:rPr>
              <a:t>Hebreos 5.7-10</a:t>
            </a:r>
            <a:r>
              <a:rPr lang="es-PR" dirty="0"/>
              <a:t>)</a:t>
            </a:r>
          </a:p>
        </p:txBody>
      </p:sp>
      <p:graphicFrame>
        <p:nvGraphicFramePr>
          <p:cNvPr id="7" name="Content Placeholder 6"/>
          <p:cNvGraphicFramePr>
            <a:graphicFrameLocks noGrp="1"/>
          </p:cNvGraphicFramePr>
          <p:nvPr>
            <p:ph idx="1"/>
          </p:nvPr>
        </p:nvGraphicFramePr>
        <p:xfrm>
          <a:off x="685800" y="22098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290513"/>
            <a:ext cx="7993062" cy="1538287"/>
          </a:xfrm>
        </p:spPr>
        <p:txBody>
          <a:bodyPr/>
          <a:lstStyle/>
          <a:p>
            <a:r>
              <a:rPr lang="es-PR" sz="4000" dirty="0"/>
              <a:t>Llamamiento a la madurez espiritual </a:t>
            </a:r>
            <a:r>
              <a:rPr lang="es-PR" sz="4000" dirty="0">
                <a:solidFill>
                  <a:srgbClr val="FF0000"/>
                </a:solidFill>
              </a:rPr>
              <a:t>(Hebreos 6.1-6)</a:t>
            </a:r>
          </a:p>
        </p:txBody>
      </p:sp>
      <p:pic>
        <p:nvPicPr>
          <p:cNvPr id="7" name="Picture 6" descr="BerberianShow2004-Bouganvilla-12x16.jpg"/>
          <p:cNvPicPr>
            <a:picLocks noChangeAspect="1"/>
          </p:cNvPicPr>
          <p:nvPr/>
        </p:nvPicPr>
        <p:blipFill>
          <a:blip r:embed="rId3">
            <a:lum bright="10000" contrast="20000"/>
          </a:blip>
          <a:stretch>
            <a:fillRect/>
          </a:stretch>
        </p:blipFill>
        <p:spPr>
          <a:xfrm>
            <a:off x="1447800" y="1981200"/>
            <a:ext cx="6289446" cy="4648200"/>
          </a:xfrm>
          <a:prstGeom prst="rect">
            <a:avLst/>
          </a:prstGeom>
          <a:effectLst>
            <a:softEdge rad="63500"/>
          </a:effectLst>
        </p:spPr>
      </p:pic>
    </p:spTree>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366713"/>
            <a:ext cx="7793037" cy="1462087"/>
          </a:xfrm>
        </p:spPr>
        <p:txBody>
          <a:bodyPr/>
          <a:lstStyle/>
          <a:p>
            <a:r>
              <a:rPr lang="es-PR" sz="4000" dirty="0"/>
              <a:t>Llamamiento a la madurez espiritual </a:t>
            </a:r>
            <a:r>
              <a:rPr lang="es-PR" sz="4000" dirty="0">
                <a:solidFill>
                  <a:srgbClr val="FF0000"/>
                </a:solidFill>
              </a:rPr>
              <a:t>(Hebreos 6.1-6)</a:t>
            </a:r>
            <a:endParaRPr lang="es-PR" sz="4000" dirty="0"/>
          </a:p>
        </p:txBody>
      </p:sp>
      <p:sp>
        <p:nvSpPr>
          <p:cNvPr id="5" name="Content Placeholder 4"/>
          <p:cNvSpPr>
            <a:spLocks noGrp="1"/>
          </p:cNvSpPr>
          <p:nvPr>
            <p:ph idx="1"/>
          </p:nvPr>
        </p:nvSpPr>
        <p:spPr/>
        <p:txBody>
          <a:bodyPr/>
          <a:lstStyle/>
          <a:p>
            <a:r>
              <a:rPr lang="es-ES" sz="2800" i="1" dirty="0"/>
              <a:t>"Por tanto, dejando ya los rudimentos de la doctrina de Cristo, vamos adelante a la perfección; no echando otra vez el fundamento del arrepentimiento de obras muertas, de la fe en Dios, de la doctrina de bautismos, de la imposición de manos, de la resurrección de los muertos y del juicio eterno. Y esto haremos, si Dios en verdad lo permite…” </a:t>
            </a:r>
            <a:endParaRPr lang="es-PR" sz="2800" i="1"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Tree>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366713"/>
            <a:ext cx="7793037" cy="1462087"/>
          </a:xfrm>
        </p:spPr>
        <p:txBody>
          <a:bodyPr/>
          <a:lstStyle/>
          <a:p>
            <a:r>
              <a:rPr lang="es-PR" sz="4000" dirty="0"/>
              <a:t>Llamamiento a la madurez espiritual </a:t>
            </a:r>
            <a:r>
              <a:rPr lang="es-PR" sz="4000" dirty="0">
                <a:solidFill>
                  <a:srgbClr val="FF0000"/>
                </a:solidFill>
              </a:rPr>
              <a:t>(Hebreos 6.1-6)</a:t>
            </a:r>
            <a:endParaRPr lang="es-PR" sz="4000" dirty="0"/>
          </a:p>
        </p:txBody>
      </p:sp>
      <p:sp>
        <p:nvSpPr>
          <p:cNvPr id="5" name="Content Placeholder 4"/>
          <p:cNvSpPr>
            <a:spLocks noGrp="1"/>
          </p:cNvSpPr>
          <p:nvPr>
            <p:ph idx="1"/>
          </p:nvPr>
        </p:nvSpPr>
        <p:spPr/>
        <p:txBody>
          <a:bodyPr/>
          <a:lstStyle/>
          <a:p>
            <a:r>
              <a:rPr lang="es-ES" sz="2800" i="1" dirty="0"/>
              <a:t>“… Porque es imposible que los que una vez fueron iluminados y gustaron del don celestial, y fueron hechos partícipes del Espíritu Santo, y asimismo gustaron de la buena palabra de Dios y los poderes del siglo venidero, y recayeron, sean otra vez renovados para arrepentimiento, crucificando de nuevo para sí mismos al Hijo de Dios y exponiéndole a vituperio." </a:t>
            </a:r>
          </a:p>
          <a:p>
            <a:pPr>
              <a:buNone/>
            </a:pPr>
            <a:r>
              <a:rPr lang="es-ES" sz="2800" dirty="0"/>
              <a:t>	(</a:t>
            </a:r>
            <a:r>
              <a:rPr lang="es-ES" sz="2800" dirty="0">
                <a:solidFill>
                  <a:srgbClr val="FF0000"/>
                </a:solidFill>
              </a:rPr>
              <a:t>Hebreos 6.1-6, RVR60</a:t>
            </a:r>
            <a:r>
              <a:rPr lang="es-ES" sz="2800" dirty="0"/>
              <a:t>)</a:t>
            </a:r>
            <a:endParaRPr lang="es-PR" sz="28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Tree>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366713"/>
            <a:ext cx="7793037" cy="1462087"/>
          </a:xfrm>
        </p:spPr>
        <p:txBody>
          <a:bodyPr/>
          <a:lstStyle/>
          <a:p>
            <a:r>
              <a:rPr lang="es-PR" sz="4000" dirty="0"/>
              <a:t>Llamamiento a la madurez espiritual </a:t>
            </a:r>
            <a:r>
              <a:rPr lang="es-PR" sz="4000" dirty="0">
                <a:solidFill>
                  <a:srgbClr val="FF0000"/>
                </a:solidFill>
              </a:rPr>
              <a:t>(Hebreos 6.1-6)</a:t>
            </a:r>
            <a:endParaRPr lang="es-PR" sz="4000" dirty="0"/>
          </a:p>
        </p:txBody>
      </p:sp>
      <p:sp>
        <p:nvSpPr>
          <p:cNvPr id="5" name="Content Placeholder 4"/>
          <p:cNvSpPr>
            <a:spLocks noGrp="1"/>
          </p:cNvSpPr>
          <p:nvPr>
            <p:ph idx="1"/>
          </p:nvPr>
        </p:nvSpPr>
        <p:spPr/>
        <p:txBody>
          <a:bodyPr/>
          <a:lstStyle/>
          <a:p>
            <a:r>
              <a:rPr lang="es-ES" sz="2800" i="1" dirty="0"/>
              <a:t>Consejo a los destinatarios </a:t>
            </a:r>
            <a:r>
              <a:rPr lang="es-ES" sz="2800" i="1" dirty="0">
                <a:solidFill>
                  <a:srgbClr val="FF0000"/>
                </a:solidFill>
              </a:rPr>
              <a:t>6:1–3</a:t>
            </a:r>
          </a:p>
          <a:p>
            <a:pPr lvl="1"/>
            <a:r>
              <a:rPr lang="es-ES" sz="2400" dirty="0"/>
              <a:t>Debido a la situación inmadura en que se encontraban, el escritor los anima a marchar hacia adelante: “Vamos adelante a la perfección” (</a:t>
            </a:r>
            <a:r>
              <a:rPr lang="es-ES" sz="2400" dirty="0">
                <a:solidFill>
                  <a:srgbClr val="FF0000"/>
                </a:solidFill>
              </a:rPr>
              <a:t>6:1</a:t>
            </a:r>
            <a:r>
              <a:rPr lang="es-ES" sz="2400" dirty="0"/>
              <a:t>). </a:t>
            </a:r>
          </a:p>
          <a:p>
            <a:pPr lvl="1"/>
            <a:r>
              <a:rPr lang="es-ES" sz="2400" i="1" dirty="0"/>
              <a:t>Perfección</a:t>
            </a:r>
            <a:r>
              <a:rPr lang="es-ES" sz="2400" dirty="0"/>
              <a:t> se refiere a la madurez a la que prosigue aquel que ya ha sido salvado por la fe en Jesús.</a:t>
            </a:r>
          </a:p>
          <a:p>
            <a:pPr lvl="1"/>
            <a:r>
              <a:rPr lang="es-ES" sz="2400" dirty="0"/>
              <a:t>La preocupación del escritor por sus lectores lo lleva al punto de identificarse con ellos haciendo suya la experiencia de ellos. Por eso dice: “Vamos adelante”.</a:t>
            </a:r>
            <a:endParaRPr lang="es-PR" sz="28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Tree>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366713"/>
            <a:ext cx="7793037" cy="1462087"/>
          </a:xfrm>
        </p:spPr>
        <p:txBody>
          <a:bodyPr/>
          <a:lstStyle/>
          <a:p>
            <a:r>
              <a:rPr lang="es-PR" sz="4000" dirty="0"/>
              <a:t>Llamamiento a la madurez espiritual </a:t>
            </a:r>
            <a:r>
              <a:rPr lang="es-PR" sz="4000" dirty="0">
                <a:solidFill>
                  <a:srgbClr val="FF0000"/>
                </a:solidFill>
              </a:rPr>
              <a:t>(Hebreos 6.1-6)</a:t>
            </a:r>
            <a:endParaRPr lang="es-PR" sz="4000" dirty="0"/>
          </a:p>
        </p:txBody>
      </p:sp>
      <p:sp>
        <p:nvSpPr>
          <p:cNvPr id="5" name="Content Placeholder 4"/>
          <p:cNvSpPr>
            <a:spLocks noGrp="1"/>
          </p:cNvSpPr>
          <p:nvPr>
            <p:ph idx="1"/>
          </p:nvPr>
        </p:nvSpPr>
        <p:spPr>
          <a:xfrm>
            <a:off x="0" y="2057400"/>
            <a:ext cx="5791200" cy="4114800"/>
          </a:xfrm>
        </p:spPr>
        <p:txBody>
          <a:bodyPr/>
          <a:lstStyle/>
          <a:p>
            <a:pPr lvl="1"/>
            <a:r>
              <a:rPr lang="es-ES" sz="2400" dirty="0"/>
              <a:t>Para hacer esto tenían que ir más allá de los rudimentos de la doctrina de Cristo, es decir, ir más allá de aquellos principios básicos de la vida cristiana que los judíos tenían y aceptaban como parte de su credo. </a:t>
            </a:r>
          </a:p>
          <a:p>
            <a:pPr lvl="1"/>
            <a:r>
              <a:rPr lang="es-ES" sz="2400" dirty="0"/>
              <a:t>Aquí se presenta el caso de judíos que profesando ser creyentes se habían apartado de la fe en Cristo después de haber llegado hasta el mismo umbral de la salvación.</a:t>
            </a:r>
            <a:endParaRPr lang="es-PR" sz="28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pic>
        <p:nvPicPr>
          <p:cNvPr id="7" name="Picture 6" descr="pharisees2.jpg"/>
          <p:cNvPicPr>
            <a:picLocks noChangeAspect="1"/>
          </p:cNvPicPr>
          <p:nvPr/>
        </p:nvPicPr>
        <p:blipFill>
          <a:blip r:embed="rId4">
            <a:lum contrast="20000"/>
          </a:blip>
          <a:stretch>
            <a:fillRect/>
          </a:stretch>
        </p:blipFill>
        <p:spPr>
          <a:xfrm>
            <a:off x="5791200" y="2743200"/>
            <a:ext cx="3208421" cy="2844800"/>
          </a:xfrm>
          <a:prstGeom prst="rect">
            <a:avLst/>
          </a:prstGeom>
        </p:spPr>
      </p:pic>
    </p:spTree>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366713"/>
            <a:ext cx="7793037" cy="1462087"/>
          </a:xfrm>
        </p:spPr>
        <p:txBody>
          <a:bodyPr/>
          <a:lstStyle/>
          <a:p>
            <a:r>
              <a:rPr lang="es-PR" sz="4000" dirty="0"/>
              <a:t>Llamamiento a la madurez espiritual </a:t>
            </a:r>
            <a:r>
              <a:rPr lang="es-PR" sz="4000" dirty="0">
                <a:solidFill>
                  <a:srgbClr val="FF0000"/>
                </a:solidFill>
              </a:rPr>
              <a:t>(Hebreos 6.1-6)</a:t>
            </a:r>
            <a:endParaRPr lang="es-PR" sz="4000" dirty="0"/>
          </a:p>
        </p:txBody>
      </p:sp>
      <p:sp>
        <p:nvSpPr>
          <p:cNvPr id="5" name="Content Placeholder 4"/>
          <p:cNvSpPr>
            <a:spLocks noGrp="1"/>
          </p:cNvSpPr>
          <p:nvPr>
            <p:ph idx="1"/>
          </p:nvPr>
        </p:nvSpPr>
        <p:spPr>
          <a:xfrm>
            <a:off x="0" y="2057400"/>
            <a:ext cx="5791200" cy="4114800"/>
          </a:xfrm>
        </p:spPr>
        <p:txBody>
          <a:bodyPr/>
          <a:lstStyle/>
          <a:p>
            <a:pPr lvl="1"/>
            <a:r>
              <a:rPr lang="es-ES" sz="2400" dirty="0"/>
              <a:t>Habían experimentado la obra de iluminación y convicción realizada por el Espíritu (</a:t>
            </a:r>
            <a:r>
              <a:rPr lang="es-ES" sz="2400" dirty="0">
                <a:solidFill>
                  <a:srgbClr val="FF0000"/>
                </a:solidFill>
              </a:rPr>
              <a:t>Juan 16.8-10</a:t>
            </a:r>
            <a:r>
              <a:rPr lang="es-ES" sz="2400" dirty="0"/>
              <a:t>), pero no se dice que ellos tuvieran fe.</a:t>
            </a:r>
          </a:p>
          <a:p>
            <a:pPr lvl="1"/>
            <a:r>
              <a:rPr lang="es-ES" sz="2400" dirty="0"/>
              <a:t>Su experiencia era semejante a la de los espías en </a:t>
            </a:r>
            <a:r>
              <a:rPr lang="es-ES" sz="2400" dirty="0" err="1"/>
              <a:t>Cades</a:t>
            </a:r>
            <a:r>
              <a:rPr lang="es-ES" sz="2400" dirty="0"/>
              <a:t> </a:t>
            </a:r>
            <a:r>
              <a:rPr lang="es-ES" sz="2400" dirty="0" err="1"/>
              <a:t>Barnea</a:t>
            </a:r>
            <a:r>
              <a:rPr lang="es-ES" sz="2400" dirty="0"/>
              <a:t> (</a:t>
            </a:r>
            <a:r>
              <a:rPr lang="es-ES" sz="2400" dirty="0">
                <a:solidFill>
                  <a:srgbClr val="FF0000"/>
                </a:solidFill>
              </a:rPr>
              <a:t>Deuteronomio 1.19-26</a:t>
            </a:r>
            <a:r>
              <a:rPr lang="es-ES" sz="2400" dirty="0"/>
              <a:t>), quienes contemplaron la tierra y tuvieron el fruto mismo de ella en sus manos, y sin embargo volvieron al desierto.</a:t>
            </a:r>
            <a:endParaRPr lang="es-PR" sz="28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pic>
        <p:nvPicPr>
          <p:cNvPr id="2050" name="Picture 2" descr="http://scriptures.lds.org/es/biblephotos/photo4.jpg"/>
          <p:cNvPicPr>
            <a:picLocks noChangeAspect="1" noChangeArrowheads="1"/>
          </p:cNvPicPr>
          <p:nvPr/>
        </p:nvPicPr>
        <p:blipFill>
          <a:blip r:embed="rId4">
            <a:lum contrast="10000"/>
          </a:blip>
          <a:srcRect/>
          <a:stretch>
            <a:fillRect/>
          </a:stretch>
        </p:blipFill>
        <p:spPr bwMode="auto">
          <a:xfrm>
            <a:off x="5714999" y="2590800"/>
            <a:ext cx="3386665" cy="2286000"/>
          </a:xfrm>
          <a:prstGeom prst="rect">
            <a:avLst/>
          </a:prstGeom>
          <a:noFill/>
          <a:effectLst>
            <a:softEdge rad="63500"/>
          </a:effectLst>
        </p:spPr>
      </p:pic>
      <p:sp>
        <p:nvSpPr>
          <p:cNvPr id="7" name="TextBox 6"/>
          <p:cNvSpPr txBox="1"/>
          <p:nvPr/>
        </p:nvSpPr>
        <p:spPr>
          <a:xfrm>
            <a:off x="6781800" y="4800600"/>
            <a:ext cx="1583639" cy="369332"/>
          </a:xfrm>
          <a:prstGeom prst="rect">
            <a:avLst/>
          </a:prstGeom>
          <a:noFill/>
        </p:spPr>
        <p:txBody>
          <a:bodyPr wrap="none" rtlCol="0">
            <a:spAutoFit/>
          </a:bodyPr>
          <a:lstStyle/>
          <a:p>
            <a:r>
              <a:rPr lang="es-ES" dirty="0" err="1"/>
              <a:t>Cades</a:t>
            </a:r>
            <a:r>
              <a:rPr lang="es-ES" dirty="0"/>
              <a:t> </a:t>
            </a:r>
            <a:r>
              <a:rPr lang="es-ES" dirty="0" err="1"/>
              <a:t>Barnea</a:t>
            </a:r>
            <a:endParaRPr lang="es-PR" dirty="0"/>
          </a:p>
        </p:txBody>
      </p:sp>
    </p:spTree>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ES" sz="2800" dirty="0"/>
              <a:t>¿Cuál es el reto que este consejo nos deja como creyentes de la época actual?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ES" sz="2800" dirty="0"/>
              <a:t>¿Hay alguna acción específica que tengamos que tomar para dejar los principios elementales de la doctrina de Cristo e ir hacia la perfección? </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t>Verdad Central</a:t>
            </a:r>
            <a:endParaRPr lang="es-PR" dirty="0"/>
          </a:p>
        </p:txBody>
      </p:sp>
      <p:sp>
        <p:nvSpPr>
          <p:cNvPr id="6147" name="Rectangle 3"/>
          <p:cNvSpPr>
            <a:spLocks noGrp="1" noChangeArrowheads="1"/>
          </p:cNvSpPr>
          <p:nvPr>
            <p:ph type="body" sz="half" idx="1"/>
          </p:nvPr>
        </p:nvSpPr>
        <p:spPr>
          <a:xfrm>
            <a:off x="304800" y="2209800"/>
            <a:ext cx="3962400" cy="4114800"/>
          </a:xfrm>
        </p:spPr>
        <p:txBody>
          <a:bodyPr/>
          <a:lstStyle/>
          <a:p>
            <a:r>
              <a:rPr lang="es-PR" dirty="0"/>
              <a:t>La posición de Jesús como nuestro gran sumo sacerdote nos enseña que podemos confiar plenamente en Él para crecer en el camino de la vida cristiana.</a:t>
            </a:r>
          </a:p>
        </p:txBody>
      </p:sp>
      <p:pic>
        <p:nvPicPr>
          <p:cNvPr id="4" name="Picture 3" descr="diap025.jpg"/>
          <p:cNvPicPr>
            <a:picLocks noChangeAspect="1"/>
          </p:cNvPicPr>
          <p:nvPr/>
        </p:nvPicPr>
        <p:blipFill>
          <a:blip r:embed="rId3">
            <a:lum contrast="20000"/>
          </a:blip>
          <a:srcRect b="21852"/>
          <a:stretch>
            <a:fillRect/>
          </a:stretch>
        </p:blipFill>
        <p:spPr>
          <a:xfrm>
            <a:off x="4236142" y="2514600"/>
            <a:ext cx="4907858" cy="2876550"/>
          </a:xfrm>
          <a:prstGeom prst="rect">
            <a:avLst/>
          </a:prstGeom>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
        <p:nvSpPr>
          <p:cNvPr id="5" name="Content Placeholder 4"/>
          <p:cNvSpPr>
            <a:spLocks noGrp="1"/>
          </p:cNvSpPr>
          <p:nvPr>
            <p:ph idx="1"/>
          </p:nvPr>
        </p:nvSpPr>
        <p:spPr>
          <a:xfrm>
            <a:off x="685800" y="2057400"/>
            <a:ext cx="8153400" cy="4114800"/>
          </a:xfrm>
        </p:spPr>
        <p:txBody>
          <a:bodyPr/>
          <a:lstStyle/>
          <a:p>
            <a:r>
              <a:rPr lang="es-ES" i="1" dirty="0"/>
              <a:t>Advertencia para los que persisten en esa condición </a:t>
            </a:r>
            <a:r>
              <a:rPr lang="es-ES" i="1" dirty="0">
                <a:solidFill>
                  <a:srgbClr val="FF0000"/>
                </a:solidFill>
              </a:rPr>
              <a:t>6:4-8</a:t>
            </a:r>
          </a:p>
          <a:p>
            <a:pPr lvl="1"/>
            <a:r>
              <a:rPr lang="es-ES" dirty="0"/>
              <a:t>Este pasaje describe a individuos que habían experimentado cinco cosas (</a:t>
            </a:r>
            <a:r>
              <a:rPr lang="es-ES" dirty="0">
                <a:solidFill>
                  <a:srgbClr val="FF0000"/>
                </a:solidFill>
              </a:rPr>
              <a:t>vv. 4-5</a:t>
            </a:r>
            <a:r>
              <a:rPr lang="es-ES" dirty="0"/>
              <a:t>):</a:t>
            </a:r>
          </a:p>
          <a:p>
            <a:pPr lvl="2"/>
            <a:r>
              <a:rPr lang="es-ES" dirty="0"/>
              <a:t>Habían sido iluminados.</a:t>
            </a:r>
          </a:p>
          <a:p>
            <a:pPr lvl="2"/>
            <a:r>
              <a:rPr lang="es-ES" dirty="0"/>
              <a:t>Habían disfrutado del don celestial.</a:t>
            </a:r>
          </a:p>
          <a:p>
            <a:pPr lvl="2"/>
            <a:r>
              <a:rPr lang="es-ES" dirty="0"/>
              <a:t>Habían sido hechos partícipes del Espíritu Santo.</a:t>
            </a:r>
          </a:p>
          <a:p>
            <a:pPr lvl="2"/>
            <a:r>
              <a:rPr lang="es-ES" dirty="0"/>
              <a:t>Habían disfrutado de la Palabra de Dios.</a:t>
            </a:r>
          </a:p>
          <a:p>
            <a:pPr lvl="2"/>
            <a:r>
              <a:rPr lang="es-ES" dirty="0"/>
              <a:t>Habían gozado de los poderes del siglo venidero.</a:t>
            </a:r>
          </a:p>
        </p:txBody>
      </p:sp>
      <p:pic>
        <p:nvPicPr>
          <p:cNvPr id="8" name="Picture 7"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Tree>
  </p:cSld>
  <p:clrMapOvr>
    <a:masterClrMapping/>
  </p:clrMapOvr>
  <p:transition spd="med">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304800" y="2017713"/>
            <a:ext cx="8650288" cy="4114800"/>
          </a:xfrm>
        </p:spPr>
        <p:txBody>
          <a:bodyPr/>
          <a:lstStyle/>
          <a:p>
            <a:r>
              <a:rPr lang="es-ES" sz="2800" dirty="0"/>
              <a:t>Es imposible que las personas que han pasado por estas cinco fases recaigan y sean renovados otra vez. El escritor no dice que es difícil, sino imposible. </a:t>
            </a:r>
          </a:p>
          <a:p>
            <a:r>
              <a:rPr lang="es-ES" sz="2800" dirty="0"/>
              <a:t>¿Pero, a qué se refiere lo imposible, a </a:t>
            </a:r>
            <a:r>
              <a:rPr lang="es-ES" sz="2800" u="sng" dirty="0"/>
              <a:t>recaer</a:t>
            </a:r>
            <a:r>
              <a:rPr lang="es-ES" sz="2800" dirty="0"/>
              <a:t> o a ser </a:t>
            </a:r>
            <a:r>
              <a:rPr lang="es-ES" sz="2800" u="sng" dirty="0"/>
              <a:t>renovados</a:t>
            </a:r>
            <a:r>
              <a:rPr lang="es-ES" sz="2800" dirty="0"/>
              <a:t>? </a:t>
            </a:r>
          </a:p>
          <a:p>
            <a:pPr lvl="1"/>
            <a:r>
              <a:rPr lang="es-ES" sz="2400" dirty="0"/>
              <a:t>En este contexto, </a:t>
            </a:r>
            <a:r>
              <a:rPr lang="es-ES" sz="2400" i="1" dirty="0"/>
              <a:t>recaer</a:t>
            </a:r>
            <a:r>
              <a:rPr lang="es-ES" sz="2400" dirty="0"/>
              <a:t> significaría dejar el cristianismo para tener comunión con el judaísmo, que era lo que estaban haciendo. Entonces </a:t>
            </a:r>
            <a:r>
              <a:rPr lang="es-ES" sz="2400" i="1" dirty="0"/>
              <a:t>lo imposible</a:t>
            </a:r>
            <a:r>
              <a:rPr lang="es-ES" sz="2400" dirty="0"/>
              <a:t> se refiere a renovarlos. </a:t>
            </a:r>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8" name="Title 4"/>
          <p:cNvSpPr txBox="1">
            <a:spLocks/>
          </p:cNvSpPr>
          <p:nvPr/>
        </p:nvSpPr>
        <p:spPr bwMode="auto">
          <a:xfrm>
            <a:off x="1143001" y="366713"/>
            <a:ext cx="6248400"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4000" b="0" i="0" u="none" strike="noStrike" kern="0" cap="none" spc="0" normalizeH="0" baseline="0" noProof="0">
                <a:ln>
                  <a:noFill/>
                </a:ln>
                <a:solidFill>
                  <a:schemeClr val="tx2"/>
                </a:solidFill>
                <a:effectLst/>
                <a:uLnTx/>
                <a:uFillTx/>
                <a:latin typeface="+mj-lt"/>
                <a:ea typeface="+mj-ea"/>
                <a:cs typeface="+mj-cs"/>
              </a:rPr>
              <a:t>Llamamiento a ser creyentes genuinos</a:t>
            </a:r>
            <a:br>
              <a:rPr kumimoji="0" lang="es-PR" sz="4000" b="0" i="0" u="none" strike="noStrike" kern="0" cap="none" spc="0" normalizeH="0" baseline="0" noProof="0">
                <a:ln>
                  <a:noFill/>
                </a:ln>
                <a:solidFill>
                  <a:schemeClr val="tx2"/>
                </a:solidFill>
                <a:effectLst/>
                <a:uLnTx/>
                <a:uFillTx/>
                <a:latin typeface="+mj-lt"/>
                <a:ea typeface="+mj-ea"/>
                <a:cs typeface="+mj-cs"/>
              </a:rPr>
            </a:br>
            <a:r>
              <a:rPr kumimoji="0" lang="es-PR" sz="4000" b="0" i="0" u="none" strike="noStrike" kern="0" cap="none" spc="0" normalizeH="0" baseline="0" noProof="0">
                <a:ln>
                  <a:noFill/>
                </a:ln>
                <a:solidFill>
                  <a:schemeClr val="tx2"/>
                </a:solidFill>
                <a:effectLst/>
                <a:uLnTx/>
                <a:uFillTx/>
                <a:latin typeface="+mj-lt"/>
                <a:ea typeface="+mj-ea"/>
                <a:cs typeface="+mj-cs"/>
              </a:rPr>
              <a:t>(</a:t>
            </a:r>
            <a:r>
              <a:rPr kumimoji="0" lang="es-PR" sz="4000" b="0" i="0" u="none" strike="noStrike" kern="0" cap="none" spc="0" normalizeH="0" baseline="0" noProof="0">
                <a:ln>
                  <a:noFill/>
                </a:ln>
                <a:solidFill>
                  <a:srgbClr val="FF0000"/>
                </a:solidFill>
                <a:effectLst/>
                <a:uLnTx/>
                <a:uFillTx/>
                <a:latin typeface="+mj-lt"/>
                <a:ea typeface="+mj-ea"/>
                <a:cs typeface="+mj-cs"/>
              </a:rPr>
              <a:t>Hebreos 6.1-6</a:t>
            </a:r>
            <a:r>
              <a:rPr kumimoji="0" lang="es-PR" sz="4000" b="0" i="0" u="none" strike="noStrike" kern="0" cap="none" spc="0" normalizeH="0" baseline="0" noProof="0">
                <a:ln>
                  <a:noFill/>
                </a:ln>
                <a:solidFill>
                  <a:schemeClr val="tx2"/>
                </a:solidFill>
                <a:effectLst/>
                <a:uLnTx/>
                <a:uFillTx/>
                <a:latin typeface="+mj-lt"/>
                <a:ea typeface="+mj-ea"/>
                <a:cs typeface="+mj-cs"/>
              </a:rPr>
              <a:t>)</a:t>
            </a:r>
            <a:endParaRPr kumimoji="0" lang="es-PR" sz="40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2017713"/>
            <a:ext cx="8650288" cy="4114800"/>
          </a:xfrm>
        </p:spPr>
        <p:txBody>
          <a:bodyPr/>
          <a:lstStyle/>
          <a:p>
            <a:r>
              <a:rPr lang="en-US" sz="2800" dirty="0" err="1"/>
              <a:t>Una</a:t>
            </a:r>
            <a:r>
              <a:rPr lang="en-US" sz="2800" dirty="0"/>
              <a:t> de </a:t>
            </a:r>
            <a:r>
              <a:rPr lang="en-US" sz="2800" dirty="0" err="1"/>
              <a:t>las</a:t>
            </a:r>
            <a:r>
              <a:rPr lang="en-US" sz="2800" dirty="0"/>
              <a:t> </a:t>
            </a:r>
            <a:r>
              <a:rPr lang="en-US" sz="2800" dirty="0" err="1"/>
              <a:t>más</a:t>
            </a:r>
            <a:r>
              <a:rPr lang="en-US" sz="2800" dirty="0"/>
              <a:t> </a:t>
            </a:r>
            <a:r>
              <a:rPr lang="en-US" sz="2800" dirty="0" err="1"/>
              <a:t>hirientes</a:t>
            </a:r>
            <a:r>
              <a:rPr lang="en-US" sz="2800" dirty="0"/>
              <a:t> </a:t>
            </a:r>
            <a:r>
              <a:rPr lang="en-US" sz="2800" dirty="0" err="1"/>
              <a:t>experiencias</a:t>
            </a:r>
            <a:r>
              <a:rPr lang="en-US" sz="2800" dirty="0"/>
              <a:t> en la </a:t>
            </a:r>
            <a:r>
              <a:rPr lang="en-US" sz="2800" dirty="0" err="1"/>
              <a:t>vida</a:t>
            </a:r>
            <a:r>
              <a:rPr lang="en-US" sz="2800" dirty="0"/>
              <a:t> de </a:t>
            </a:r>
            <a:r>
              <a:rPr lang="en-US" sz="2800" dirty="0" err="1"/>
              <a:t>una</a:t>
            </a:r>
            <a:r>
              <a:rPr lang="en-US" sz="2800" dirty="0"/>
              <a:t> </a:t>
            </a:r>
            <a:r>
              <a:rPr lang="en-US" sz="2800" dirty="0" err="1"/>
              <a:t>congregación</a:t>
            </a:r>
            <a:r>
              <a:rPr lang="en-US" sz="2800" dirty="0"/>
              <a:t> </a:t>
            </a:r>
            <a:r>
              <a:rPr lang="en-US" sz="2800" dirty="0" err="1"/>
              <a:t>cristiana</a:t>
            </a:r>
            <a:r>
              <a:rPr lang="en-US" sz="2800" dirty="0"/>
              <a:t> </a:t>
            </a:r>
            <a:r>
              <a:rPr lang="en-US" sz="2800" dirty="0" err="1"/>
              <a:t>es</a:t>
            </a:r>
            <a:r>
              <a:rPr lang="en-US" sz="2800" dirty="0"/>
              <a:t> </a:t>
            </a:r>
            <a:r>
              <a:rPr lang="en-US" sz="2800" dirty="0" err="1"/>
              <a:t>cuando</a:t>
            </a:r>
            <a:r>
              <a:rPr lang="en-US" sz="2800" dirty="0"/>
              <a:t> </a:t>
            </a:r>
            <a:r>
              <a:rPr lang="en-US" sz="2800" dirty="0" err="1"/>
              <a:t>algún</a:t>
            </a:r>
            <a:r>
              <a:rPr lang="en-US" sz="2800" dirty="0"/>
              <a:t> </a:t>
            </a:r>
            <a:r>
              <a:rPr lang="en-US" sz="2800" dirty="0" err="1"/>
              <a:t>líder</a:t>
            </a:r>
            <a:r>
              <a:rPr lang="en-US" sz="2800" dirty="0"/>
              <a:t>, maestro o pastor decide </a:t>
            </a:r>
            <a:r>
              <a:rPr lang="en-US" sz="2800" dirty="0" err="1"/>
              <a:t>abandonar</a:t>
            </a:r>
            <a:r>
              <a:rPr lang="en-US" sz="2800" dirty="0"/>
              <a:t> </a:t>
            </a:r>
            <a:r>
              <a:rPr lang="en-US" sz="2800" dirty="0" err="1"/>
              <a:t>su</a:t>
            </a:r>
            <a:r>
              <a:rPr lang="en-US" sz="2800" dirty="0"/>
              <a:t> </a:t>
            </a:r>
            <a:r>
              <a:rPr lang="en-US" sz="2800" dirty="0" err="1"/>
              <a:t>fe</a:t>
            </a:r>
            <a:r>
              <a:rPr lang="en-US" sz="2800" dirty="0"/>
              <a:t> y </a:t>
            </a:r>
            <a:r>
              <a:rPr lang="en-US" sz="2800" dirty="0" err="1"/>
              <a:t>llegar</a:t>
            </a:r>
            <a:r>
              <a:rPr lang="en-US" sz="2800" dirty="0"/>
              <a:t> </a:t>
            </a:r>
            <a:r>
              <a:rPr lang="en-US" sz="2800" dirty="0" err="1"/>
              <a:t>hasta</a:t>
            </a:r>
            <a:r>
              <a:rPr lang="en-US" sz="2800" dirty="0"/>
              <a:t> </a:t>
            </a:r>
            <a:r>
              <a:rPr lang="en-US" sz="2800" dirty="0" err="1"/>
              <a:t>enseñar</a:t>
            </a:r>
            <a:r>
              <a:rPr lang="en-US" sz="2800" dirty="0"/>
              <a:t> en contra de </a:t>
            </a:r>
            <a:r>
              <a:rPr lang="en-US" sz="2800" dirty="0" err="1"/>
              <a:t>ella</a:t>
            </a:r>
            <a:r>
              <a:rPr lang="en-US" sz="2800" dirty="0"/>
              <a:t>.</a:t>
            </a:r>
          </a:p>
          <a:p>
            <a:r>
              <a:rPr lang="en-US" sz="2800" dirty="0"/>
              <a:t>De </a:t>
            </a:r>
            <a:r>
              <a:rPr lang="en-US" sz="2800" dirty="0" err="1"/>
              <a:t>ello</a:t>
            </a:r>
            <a:r>
              <a:rPr lang="en-US" sz="2800" dirty="0"/>
              <a:t> </a:t>
            </a:r>
            <a:r>
              <a:rPr lang="en-US" sz="2800" dirty="0" err="1"/>
              <a:t>surgen</a:t>
            </a:r>
            <a:r>
              <a:rPr lang="en-US" sz="2800" dirty="0"/>
              <a:t> </a:t>
            </a:r>
            <a:r>
              <a:rPr lang="en-US" sz="2800" dirty="0" err="1"/>
              <a:t>preguntas</a:t>
            </a:r>
            <a:r>
              <a:rPr lang="en-US" sz="2800" dirty="0"/>
              <a:t>: </a:t>
            </a:r>
          </a:p>
          <a:p>
            <a:pPr lvl="1"/>
            <a:r>
              <a:rPr lang="en-US" sz="2400" dirty="0"/>
              <a:t>¿</a:t>
            </a:r>
            <a:r>
              <a:rPr lang="en-US" sz="2400" dirty="0" err="1"/>
              <a:t>puede</a:t>
            </a:r>
            <a:r>
              <a:rPr lang="en-US" sz="2400" dirty="0"/>
              <a:t> un </a:t>
            </a:r>
            <a:r>
              <a:rPr lang="en-US" sz="2400" dirty="0" err="1"/>
              <a:t>creyente</a:t>
            </a:r>
            <a:r>
              <a:rPr lang="en-US" sz="2400" dirty="0"/>
              <a:t> </a:t>
            </a:r>
            <a:r>
              <a:rPr lang="en-US" sz="2400" dirty="0" err="1"/>
              <a:t>verdadero</a:t>
            </a:r>
            <a:r>
              <a:rPr lang="en-US" sz="2400" dirty="0"/>
              <a:t>, un maestro de la </a:t>
            </a:r>
            <a:r>
              <a:rPr lang="en-US" sz="2400" dirty="0" err="1"/>
              <a:t>Palabra</a:t>
            </a:r>
            <a:r>
              <a:rPr lang="en-US" sz="2400" dirty="0"/>
              <a:t>, un </a:t>
            </a:r>
            <a:r>
              <a:rPr lang="en-US" sz="2400" dirty="0" err="1"/>
              <a:t>ganador</a:t>
            </a:r>
            <a:r>
              <a:rPr lang="en-US" sz="2400" dirty="0"/>
              <a:t> de </a:t>
            </a:r>
            <a:r>
              <a:rPr lang="en-US" sz="2400" dirty="0" err="1"/>
              <a:t>almas</a:t>
            </a:r>
            <a:r>
              <a:rPr lang="en-US" sz="2400" dirty="0"/>
              <a:t>, </a:t>
            </a:r>
            <a:r>
              <a:rPr lang="en-US" sz="2400" dirty="0" err="1"/>
              <a:t>perder</a:t>
            </a:r>
            <a:r>
              <a:rPr lang="en-US" sz="2400" dirty="0"/>
              <a:t> </a:t>
            </a:r>
            <a:r>
              <a:rPr lang="en-US" sz="2400" dirty="0" err="1"/>
              <a:t>su</a:t>
            </a:r>
            <a:r>
              <a:rPr lang="en-US" sz="2400" dirty="0"/>
              <a:t> </a:t>
            </a:r>
            <a:r>
              <a:rPr lang="en-US" sz="2400" dirty="0" err="1"/>
              <a:t>salvación</a:t>
            </a:r>
            <a:r>
              <a:rPr lang="en-US" sz="2400" dirty="0"/>
              <a:t>?</a:t>
            </a:r>
          </a:p>
          <a:p>
            <a:pPr lvl="1"/>
            <a:r>
              <a:rPr lang="en-US" sz="2400" dirty="0"/>
              <a:t>¿</a:t>
            </a:r>
            <a:r>
              <a:rPr lang="en-US" sz="2400" dirty="0" err="1"/>
              <a:t>Puede</a:t>
            </a:r>
            <a:r>
              <a:rPr lang="en-US" sz="2400" dirty="0"/>
              <a:t> un </a:t>
            </a:r>
            <a:r>
              <a:rPr lang="en-US" sz="2400" dirty="0" err="1"/>
              <a:t>cristiano</a:t>
            </a:r>
            <a:r>
              <a:rPr lang="en-US" sz="2400" dirty="0"/>
              <a:t> </a:t>
            </a:r>
            <a:r>
              <a:rPr lang="en-US" sz="2400" dirty="0" err="1"/>
              <a:t>nacido</a:t>
            </a:r>
            <a:r>
              <a:rPr lang="en-US" sz="2400" dirty="0"/>
              <a:t> de </a:t>
            </a:r>
            <a:r>
              <a:rPr lang="en-US" sz="2400" dirty="0" err="1"/>
              <a:t>nuevo</a:t>
            </a:r>
            <a:r>
              <a:rPr lang="en-US" sz="2400" dirty="0"/>
              <a:t> </a:t>
            </a:r>
            <a:r>
              <a:rPr lang="en-US" sz="2400" dirty="0" err="1"/>
              <a:t>regresar</a:t>
            </a:r>
            <a:r>
              <a:rPr lang="en-US" sz="2400" dirty="0"/>
              <a:t> y “des-</a:t>
            </a:r>
            <a:r>
              <a:rPr lang="en-US" sz="2400" dirty="0" err="1"/>
              <a:t>nacer</a:t>
            </a:r>
            <a:r>
              <a:rPr lang="en-US" sz="2400" dirty="0"/>
              <a:t>”?</a:t>
            </a:r>
          </a:p>
          <a:p>
            <a:pPr lvl="1"/>
            <a:r>
              <a:rPr lang="en-US" sz="2400" dirty="0"/>
              <a:t>¿</a:t>
            </a:r>
            <a:r>
              <a:rPr lang="en-US" sz="2400" dirty="0" err="1"/>
              <a:t>Puede</a:t>
            </a:r>
            <a:r>
              <a:rPr lang="en-US" sz="2400" dirty="0"/>
              <a:t> </a:t>
            </a:r>
            <a:r>
              <a:rPr lang="en-US" sz="2400" dirty="0" err="1"/>
              <a:t>uno</a:t>
            </a:r>
            <a:r>
              <a:rPr lang="en-US" sz="2400" dirty="0"/>
              <a:t> </a:t>
            </a:r>
            <a:r>
              <a:rPr lang="en-US" sz="2400" dirty="0" err="1"/>
              <a:t>que</a:t>
            </a:r>
            <a:r>
              <a:rPr lang="en-US" sz="2400" dirty="0"/>
              <a:t> ha </a:t>
            </a:r>
            <a:r>
              <a:rPr lang="en-US" sz="2400" dirty="0" err="1"/>
              <a:t>recibido</a:t>
            </a:r>
            <a:r>
              <a:rPr lang="en-US" sz="2400" dirty="0"/>
              <a:t> la </a:t>
            </a:r>
            <a:r>
              <a:rPr lang="en-US" sz="2400" dirty="0" err="1"/>
              <a:t>vida</a:t>
            </a:r>
            <a:r>
              <a:rPr lang="en-US" sz="2400" dirty="0"/>
              <a:t> </a:t>
            </a:r>
            <a:r>
              <a:rPr lang="en-US" sz="2400" dirty="0" err="1"/>
              <a:t>eterna</a:t>
            </a:r>
            <a:r>
              <a:rPr lang="en-US" sz="2400" dirty="0"/>
              <a:t> </a:t>
            </a:r>
            <a:r>
              <a:rPr lang="en-US" sz="2400" dirty="0" err="1"/>
              <a:t>mediante</a:t>
            </a:r>
            <a:r>
              <a:rPr lang="en-US" sz="2400" dirty="0"/>
              <a:t> la </a:t>
            </a:r>
            <a:r>
              <a:rPr lang="en-US" sz="2400" dirty="0" err="1"/>
              <a:t>fe</a:t>
            </a:r>
            <a:r>
              <a:rPr lang="en-US" sz="2400" dirty="0"/>
              <a:t> en Cristo no </a:t>
            </a:r>
            <a:r>
              <a:rPr lang="en-US" sz="2400" dirty="0" err="1"/>
              <a:t>tener</a:t>
            </a:r>
            <a:r>
              <a:rPr lang="en-US" sz="2400" dirty="0"/>
              <a:t> </a:t>
            </a:r>
            <a:r>
              <a:rPr lang="en-US" sz="2400" dirty="0" err="1"/>
              <a:t>vida</a:t>
            </a:r>
            <a:r>
              <a:rPr lang="en-US" sz="2400" dirty="0"/>
              <a:t> </a:t>
            </a:r>
            <a:r>
              <a:rPr lang="en-US" sz="2400" dirty="0" err="1"/>
              <a:t>eterna</a:t>
            </a:r>
            <a:r>
              <a:rPr lang="en-US" sz="2400" dirty="0"/>
              <a:t> en </a:t>
            </a:r>
            <a:r>
              <a:rPr lang="en-US" sz="2400" dirty="0" err="1"/>
              <a:t>realidad</a:t>
            </a:r>
            <a:r>
              <a:rPr lang="en-US" sz="2400" dirty="0"/>
              <a:t>? </a:t>
            </a:r>
            <a:endParaRPr lang="es-ES" sz="24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7" name="Title 4"/>
          <p:cNvSpPr txBox="1">
            <a:spLocks/>
          </p:cNvSpPr>
          <p:nvPr/>
        </p:nvSpPr>
        <p:spPr bwMode="auto">
          <a:xfrm>
            <a:off x="1143001" y="366713"/>
            <a:ext cx="6248400"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4000" b="0" i="0" u="none" strike="noStrike" kern="0" cap="none" spc="0" normalizeH="0" baseline="0" noProof="0">
                <a:ln>
                  <a:noFill/>
                </a:ln>
                <a:solidFill>
                  <a:schemeClr val="tx2"/>
                </a:solidFill>
                <a:effectLst/>
                <a:uLnTx/>
                <a:uFillTx/>
                <a:latin typeface="+mj-lt"/>
                <a:ea typeface="+mj-ea"/>
                <a:cs typeface="+mj-cs"/>
              </a:rPr>
              <a:t>Llamamiento a ser creyentes genuinos</a:t>
            </a:r>
            <a:br>
              <a:rPr kumimoji="0" lang="es-PR" sz="4000" b="0" i="0" u="none" strike="noStrike" kern="0" cap="none" spc="0" normalizeH="0" baseline="0" noProof="0">
                <a:ln>
                  <a:noFill/>
                </a:ln>
                <a:solidFill>
                  <a:schemeClr val="tx2"/>
                </a:solidFill>
                <a:effectLst/>
                <a:uLnTx/>
                <a:uFillTx/>
                <a:latin typeface="+mj-lt"/>
                <a:ea typeface="+mj-ea"/>
                <a:cs typeface="+mj-cs"/>
              </a:rPr>
            </a:br>
            <a:r>
              <a:rPr kumimoji="0" lang="es-PR" sz="4000" b="0" i="0" u="none" strike="noStrike" kern="0" cap="none" spc="0" normalizeH="0" baseline="0" noProof="0">
                <a:ln>
                  <a:noFill/>
                </a:ln>
                <a:solidFill>
                  <a:schemeClr val="tx2"/>
                </a:solidFill>
                <a:effectLst/>
                <a:uLnTx/>
                <a:uFillTx/>
                <a:latin typeface="+mj-lt"/>
                <a:ea typeface="+mj-ea"/>
                <a:cs typeface="+mj-cs"/>
              </a:rPr>
              <a:t>(</a:t>
            </a:r>
            <a:r>
              <a:rPr kumimoji="0" lang="es-PR" sz="4000" b="0" i="0" u="none" strike="noStrike" kern="0" cap="none" spc="0" normalizeH="0" baseline="0" noProof="0">
                <a:ln>
                  <a:noFill/>
                </a:ln>
                <a:solidFill>
                  <a:srgbClr val="FF0000"/>
                </a:solidFill>
                <a:effectLst/>
                <a:uLnTx/>
                <a:uFillTx/>
                <a:latin typeface="+mj-lt"/>
                <a:ea typeface="+mj-ea"/>
                <a:cs typeface="+mj-cs"/>
              </a:rPr>
              <a:t>Hebreos 6.1-6</a:t>
            </a:r>
            <a:r>
              <a:rPr kumimoji="0" lang="es-PR" sz="4000" b="0" i="0" u="none" strike="noStrike" kern="0" cap="none" spc="0" normalizeH="0" baseline="0" noProof="0">
                <a:ln>
                  <a:noFill/>
                </a:ln>
                <a:solidFill>
                  <a:schemeClr val="tx2"/>
                </a:solidFill>
                <a:effectLst/>
                <a:uLnTx/>
                <a:uFillTx/>
                <a:latin typeface="+mj-lt"/>
                <a:ea typeface="+mj-ea"/>
                <a:cs typeface="+mj-cs"/>
              </a:rPr>
              <a:t>)</a:t>
            </a:r>
            <a:endParaRPr kumimoji="0" lang="es-PR" sz="40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304800" y="2017713"/>
            <a:ext cx="8650288" cy="4114800"/>
          </a:xfrm>
        </p:spPr>
        <p:txBody>
          <a:bodyPr/>
          <a:lstStyle/>
          <a:p>
            <a:r>
              <a:rPr lang="en-US" sz="2800" dirty="0"/>
              <a:t>Si </a:t>
            </a:r>
            <a:r>
              <a:rPr lang="en-US" sz="2800" dirty="0" err="1"/>
              <a:t>fuera</a:t>
            </a:r>
            <a:r>
              <a:rPr lang="en-US" sz="2800" dirty="0"/>
              <a:t> </a:t>
            </a:r>
            <a:r>
              <a:rPr lang="en-US" sz="2800" dirty="0" err="1"/>
              <a:t>así</a:t>
            </a:r>
            <a:r>
              <a:rPr lang="en-US" sz="2800" dirty="0"/>
              <a:t>, ¿</a:t>
            </a:r>
            <a:r>
              <a:rPr lang="en-US" sz="2800" dirty="0" err="1"/>
              <a:t>qué</a:t>
            </a:r>
            <a:r>
              <a:rPr lang="en-US" sz="2800" dirty="0"/>
              <a:t> de </a:t>
            </a:r>
            <a:r>
              <a:rPr lang="en-US" sz="2800" dirty="0" err="1"/>
              <a:t>las</a:t>
            </a:r>
            <a:r>
              <a:rPr lang="en-US" sz="2800" dirty="0"/>
              <a:t> </a:t>
            </a:r>
            <a:r>
              <a:rPr lang="en-US" sz="2800" dirty="0" err="1"/>
              <a:t>múltiples</a:t>
            </a:r>
            <a:r>
              <a:rPr lang="en-US" sz="2800" dirty="0"/>
              <a:t> </a:t>
            </a:r>
            <a:r>
              <a:rPr lang="en-US" sz="2800" dirty="0" err="1"/>
              <a:t>promesas</a:t>
            </a:r>
            <a:r>
              <a:rPr lang="en-US" sz="2800" dirty="0"/>
              <a:t> </a:t>
            </a:r>
            <a:r>
              <a:rPr lang="en-US" sz="2800" dirty="0" err="1"/>
              <a:t>que</a:t>
            </a:r>
            <a:r>
              <a:rPr lang="en-US" sz="2800" dirty="0"/>
              <a:t> </a:t>
            </a:r>
            <a:r>
              <a:rPr lang="en-US" sz="2800" dirty="0" err="1"/>
              <a:t>nos</a:t>
            </a:r>
            <a:r>
              <a:rPr lang="en-US" sz="2800" dirty="0"/>
              <a:t> </a:t>
            </a:r>
            <a:r>
              <a:rPr lang="en-US" sz="2800" dirty="0" err="1"/>
              <a:t>aseguran</a:t>
            </a:r>
            <a:r>
              <a:rPr lang="en-US" sz="2800" dirty="0"/>
              <a:t> </a:t>
            </a:r>
            <a:r>
              <a:rPr lang="en-US" sz="2800" dirty="0" err="1"/>
              <a:t>que</a:t>
            </a:r>
            <a:r>
              <a:rPr lang="en-US" sz="2800" dirty="0"/>
              <a:t> </a:t>
            </a:r>
            <a:r>
              <a:rPr lang="en-US" sz="2800" dirty="0" err="1"/>
              <a:t>tenemos</a:t>
            </a:r>
            <a:r>
              <a:rPr lang="en-US" sz="2800" dirty="0"/>
              <a:t> </a:t>
            </a:r>
            <a:r>
              <a:rPr lang="en-US" sz="2800" dirty="0" err="1"/>
              <a:t>vida</a:t>
            </a:r>
            <a:r>
              <a:rPr lang="en-US" sz="2800" dirty="0"/>
              <a:t> </a:t>
            </a:r>
            <a:r>
              <a:rPr lang="en-US" sz="2800" dirty="0" err="1"/>
              <a:t>eterna</a:t>
            </a:r>
            <a:r>
              <a:rPr lang="en-US" sz="2800" dirty="0"/>
              <a:t> (</a:t>
            </a:r>
            <a:r>
              <a:rPr lang="en-US" sz="2800" dirty="0">
                <a:solidFill>
                  <a:srgbClr val="FF0000"/>
                </a:solidFill>
              </a:rPr>
              <a:t>1 Juan 5.13</a:t>
            </a:r>
            <a:r>
              <a:rPr lang="en-US" sz="2800" dirty="0"/>
              <a:t>) y </a:t>
            </a:r>
            <a:r>
              <a:rPr lang="en-US" sz="2800" dirty="0" err="1"/>
              <a:t>que</a:t>
            </a:r>
            <a:r>
              <a:rPr lang="en-US" sz="2800" dirty="0"/>
              <a:t> no </a:t>
            </a:r>
            <a:r>
              <a:rPr lang="en-US" sz="2800" dirty="0" err="1"/>
              <a:t>perecerán</a:t>
            </a:r>
            <a:r>
              <a:rPr lang="en-US" sz="2800" dirty="0"/>
              <a:t> </a:t>
            </a:r>
            <a:r>
              <a:rPr lang="en-US" sz="2800" dirty="0" err="1"/>
              <a:t>jamás</a:t>
            </a:r>
            <a:r>
              <a:rPr lang="en-US" sz="2800" dirty="0"/>
              <a:t> (</a:t>
            </a:r>
            <a:r>
              <a:rPr lang="en-US" sz="2800" dirty="0">
                <a:solidFill>
                  <a:srgbClr val="FF0000"/>
                </a:solidFill>
              </a:rPr>
              <a:t>Juan 10.28</a:t>
            </a:r>
            <a:r>
              <a:rPr lang="en-US" sz="2800" dirty="0"/>
              <a:t>)? </a:t>
            </a:r>
          </a:p>
          <a:p>
            <a:r>
              <a:rPr lang="es-ES" sz="2800" dirty="0"/>
              <a:t>La respuesta a esta intrigante pregunta se encuentra en </a:t>
            </a:r>
            <a:r>
              <a:rPr lang="es-ES" sz="2800" dirty="0">
                <a:solidFill>
                  <a:srgbClr val="FF0000"/>
                </a:solidFill>
              </a:rPr>
              <a:t>1 Juan 2.19</a:t>
            </a:r>
            <a:r>
              <a:rPr lang="es-ES" sz="2800" dirty="0"/>
              <a:t>:</a:t>
            </a:r>
          </a:p>
          <a:p>
            <a:pPr lvl="1"/>
            <a:r>
              <a:rPr lang="es-ES" sz="2400" i="1" dirty="0"/>
              <a:t>"Salieron de nosotros, pero no eran de nosotros; porque si hubiesen sido de nosotros, habrían permanecido con nosotros; pero salieron para que se manifestase que no todos son de nosotros." </a:t>
            </a:r>
            <a:r>
              <a:rPr lang="es-ES" sz="2400" dirty="0"/>
              <a:t>(</a:t>
            </a:r>
            <a:r>
              <a:rPr lang="es-ES" sz="2400" dirty="0">
                <a:solidFill>
                  <a:srgbClr val="FF0000"/>
                </a:solidFill>
              </a:rPr>
              <a:t>1 Juan 2.19, RVR60</a:t>
            </a:r>
            <a:r>
              <a:rPr lang="es-ES" sz="2400" dirty="0"/>
              <a:t>).</a:t>
            </a:r>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8"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304800" y="2017713"/>
            <a:ext cx="4724400" cy="4114800"/>
          </a:xfrm>
        </p:spPr>
        <p:txBody>
          <a:bodyPr/>
          <a:lstStyle/>
          <a:p>
            <a:r>
              <a:rPr lang="en-US" sz="2800" dirty="0" err="1"/>
              <a:t>Cuando</a:t>
            </a:r>
            <a:r>
              <a:rPr lang="en-US" sz="2800" dirty="0"/>
              <a:t> tales personas, </a:t>
            </a:r>
            <a:r>
              <a:rPr lang="en-US" sz="2800" dirty="0" err="1"/>
              <a:t>quienes</a:t>
            </a:r>
            <a:r>
              <a:rPr lang="en-US" sz="2800" dirty="0"/>
              <a:t> </a:t>
            </a:r>
            <a:r>
              <a:rPr lang="en-US" sz="2800" dirty="0" err="1"/>
              <a:t>parecieron</a:t>
            </a:r>
            <a:r>
              <a:rPr lang="en-US" sz="2800" dirty="0"/>
              <a:t> ser </a:t>
            </a:r>
            <a:r>
              <a:rPr lang="en-US" sz="2800" dirty="0" err="1"/>
              <a:t>cristianos</a:t>
            </a:r>
            <a:r>
              <a:rPr lang="en-US" sz="2800" dirty="0"/>
              <a:t> </a:t>
            </a:r>
            <a:r>
              <a:rPr lang="en-US" sz="2800" dirty="0" err="1"/>
              <a:t>genuinos</a:t>
            </a:r>
            <a:r>
              <a:rPr lang="en-US" sz="2800" dirty="0"/>
              <a:t>, se </a:t>
            </a:r>
            <a:r>
              <a:rPr lang="en-US" sz="2800" dirty="0" err="1"/>
              <a:t>tornan</a:t>
            </a:r>
            <a:r>
              <a:rPr lang="en-US" sz="2800" dirty="0"/>
              <a:t> </a:t>
            </a:r>
            <a:r>
              <a:rPr lang="en-US" sz="2800" dirty="0" err="1"/>
              <a:t>apóstatas</a:t>
            </a:r>
            <a:r>
              <a:rPr lang="en-US" sz="2800" dirty="0"/>
              <a:t>, </a:t>
            </a:r>
            <a:r>
              <a:rPr lang="en-US" sz="2800" dirty="0" err="1"/>
              <a:t>negando</a:t>
            </a:r>
            <a:r>
              <a:rPr lang="en-US" sz="2800" dirty="0"/>
              <a:t> la </a:t>
            </a:r>
            <a:r>
              <a:rPr lang="en-US" sz="2800" dirty="0" err="1"/>
              <a:t>verdad</a:t>
            </a:r>
            <a:r>
              <a:rPr lang="en-US" sz="2800" dirty="0"/>
              <a:t> </a:t>
            </a:r>
            <a:r>
              <a:rPr lang="en-US" sz="2800" dirty="0" err="1"/>
              <a:t>que</a:t>
            </a:r>
            <a:r>
              <a:rPr lang="en-US" sz="2800" dirty="0"/>
              <a:t> </a:t>
            </a:r>
            <a:r>
              <a:rPr lang="en-US" sz="2800" dirty="0" err="1"/>
              <a:t>enseñaron</a:t>
            </a:r>
            <a:r>
              <a:rPr lang="en-US" sz="2800" dirty="0"/>
              <a:t> </a:t>
            </a:r>
            <a:r>
              <a:rPr lang="en-US" sz="2800" dirty="0" err="1"/>
              <a:t>una</a:t>
            </a:r>
            <a:r>
              <a:rPr lang="en-US" sz="2800" dirty="0"/>
              <a:t> </a:t>
            </a:r>
            <a:r>
              <a:rPr lang="en-US" sz="2800" dirty="0" err="1"/>
              <a:t>vez</a:t>
            </a:r>
            <a:r>
              <a:rPr lang="en-US" sz="2800" dirty="0"/>
              <a:t>, </a:t>
            </a:r>
            <a:r>
              <a:rPr lang="en-US" sz="2800" dirty="0" err="1"/>
              <a:t>es</a:t>
            </a:r>
            <a:r>
              <a:rPr lang="en-US" sz="2800" dirty="0"/>
              <a:t> </a:t>
            </a:r>
            <a:r>
              <a:rPr lang="en-US" sz="2800" dirty="0" err="1"/>
              <a:t>porque</a:t>
            </a:r>
            <a:r>
              <a:rPr lang="en-US" sz="2800" dirty="0"/>
              <a:t> “no </a:t>
            </a:r>
            <a:r>
              <a:rPr lang="en-US" sz="2800" dirty="0" err="1"/>
              <a:t>eran</a:t>
            </a:r>
            <a:r>
              <a:rPr lang="en-US" sz="2800" dirty="0"/>
              <a:t> de </a:t>
            </a:r>
            <a:r>
              <a:rPr lang="en-US" sz="2800" dirty="0" err="1"/>
              <a:t>nosotros</a:t>
            </a:r>
            <a:r>
              <a:rPr lang="en-US" sz="2800" dirty="0"/>
              <a:t>”, sin </a:t>
            </a:r>
            <a:r>
              <a:rPr lang="en-US" sz="2800" dirty="0" err="1"/>
              <a:t>importar</a:t>
            </a:r>
            <a:r>
              <a:rPr lang="en-US" sz="2800" dirty="0"/>
              <a:t> lo </a:t>
            </a:r>
            <a:r>
              <a:rPr lang="en-US" sz="2800" dirty="0" err="1"/>
              <a:t>que</a:t>
            </a:r>
            <a:r>
              <a:rPr lang="en-US" sz="2800" dirty="0"/>
              <a:t> </a:t>
            </a:r>
            <a:r>
              <a:rPr lang="en-US" sz="2800" dirty="0" err="1"/>
              <a:t>profesaron</a:t>
            </a:r>
            <a:r>
              <a:rPr lang="en-US" sz="2800" dirty="0"/>
              <a:t> en un </a:t>
            </a:r>
            <a:r>
              <a:rPr lang="en-US" sz="2800" dirty="0" err="1"/>
              <a:t>momento</a:t>
            </a:r>
            <a:r>
              <a:rPr lang="en-US" sz="2800" dirty="0"/>
              <a:t> dado.</a:t>
            </a:r>
            <a:endParaRPr lang="es-ES" sz="24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pic>
        <p:nvPicPr>
          <p:cNvPr id="7" name="Picture 6" descr="022.jpg"/>
          <p:cNvPicPr>
            <a:picLocks noChangeAspect="1"/>
          </p:cNvPicPr>
          <p:nvPr/>
        </p:nvPicPr>
        <p:blipFill>
          <a:blip r:embed="rId4">
            <a:lum bright="10000" contrast="20000"/>
          </a:blip>
          <a:stretch>
            <a:fillRect/>
          </a:stretch>
        </p:blipFill>
        <p:spPr>
          <a:xfrm>
            <a:off x="4800600" y="2438400"/>
            <a:ext cx="4267200" cy="3200400"/>
          </a:xfrm>
          <a:prstGeom prst="rect">
            <a:avLst/>
          </a:prstGeom>
          <a:effectLst>
            <a:softEdge rad="63500"/>
          </a:effectLst>
        </p:spPr>
      </p:pic>
      <p:sp>
        <p:nvSpPr>
          <p:cNvPr id="9"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p:txBody>
          <a:bodyPr/>
          <a:lstStyle/>
          <a:p>
            <a:r>
              <a:rPr lang="en-US" sz="2800" dirty="0"/>
              <a:t>Este </a:t>
            </a:r>
            <a:r>
              <a:rPr lang="en-US" sz="2800" dirty="0" err="1"/>
              <a:t>hecho</a:t>
            </a:r>
            <a:r>
              <a:rPr lang="en-US" sz="2800" dirty="0"/>
              <a:t> </a:t>
            </a:r>
            <a:r>
              <a:rPr lang="en-US" sz="2800" dirty="0" err="1"/>
              <a:t>implica</a:t>
            </a:r>
            <a:r>
              <a:rPr lang="en-US" sz="2800" dirty="0"/>
              <a:t> </a:t>
            </a:r>
            <a:r>
              <a:rPr lang="en-US" sz="2800" dirty="0" err="1"/>
              <a:t>una</a:t>
            </a:r>
            <a:r>
              <a:rPr lang="en-US" sz="2800" dirty="0"/>
              <a:t> </a:t>
            </a:r>
            <a:r>
              <a:rPr lang="en-US" sz="2800" dirty="0" err="1"/>
              <a:t>seria</a:t>
            </a:r>
            <a:r>
              <a:rPr lang="en-US" sz="2800" dirty="0"/>
              <a:t> </a:t>
            </a:r>
            <a:r>
              <a:rPr lang="en-US" sz="2800" dirty="0" err="1"/>
              <a:t>advertencia</a:t>
            </a:r>
            <a:r>
              <a:rPr lang="en-US" sz="2800" dirty="0"/>
              <a:t>. </a:t>
            </a:r>
          </a:p>
          <a:p>
            <a:r>
              <a:rPr lang="en-US" sz="2800" dirty="0" err="1"/>
              <a:t>Cuando</a:t>
            </a:r>
            <a:r>
              <a:rPr lang="en-US" sz="2800" dirty="0"/>
              <a:t> los </a:t>
            </a:r>
            <a:r>
              <a:rPr lang="en-US" sz="2800" dirty="0" err="1"/>
              <a:t>que</a:t>
            </a:r>
            <a:r>
              <a:rPr lang="en-US" sz="2800" dirty="0"/>
              <a:t> </a:t>
            </a:r>
            <a:r>
              <a:rPr lang="en-US" sz="2800" dirty="0" err="1"/>
              <a:t>profesan</a:t>
            </a:r>
            <a:r>
              <a:rPr lang="en-US" sz="2800" dirty="0"/>
              <a:t> ser </a:t>
            </a:r>
            <a:r>
              <a:rPr lang="en-US" sz="2800" dirty="0" err="1"/>
              <a:t>cristianos</a:t>
            </a:r>
            <a:r>
              <a:rPr lang="en-US" sz="2800" dirty="0"/>
              <a:t> </a:t>
            </a:r>
            <a:r>
              <a:rPr lang="en-US" sz="2800" dirty="0" err="1"/>
              <a:t>niegan</a:t>
            </a:r>
            <a:r>
              <a:rPr lang="en-US" sz="2800" dirty="0"/>
              <a:t> la </a:t>
            </a:r>
            <a:r>
              <a:rPr lang="en-US" sz="2800" dirty="0" err="1"/>
              <a:t>fe</a:t>
            </a:r>
            <a:r>
              <a:rPr lang="en-US" sz="2800" dirty="0"/>
              <a:t> (</a:t>
            </a:r>
            <a:r>
              <a:rPr lang="en-US" sz="2800" dirty="0" err="1"/>
              <a:t>apostatan</a:t>
            </a:r>
            <a:r>
              <a:rPr lang="en-US" sz="2800" dirty="0"/>
              <a:t>), </a:t>
            </a:r>
            <a:r>
              <a:rPr lang="en-US" sz="2800" dirty="0" err="1"/>
              <a:t>presumiendo</a:t>
            </a:r>
            <a:r>
              <a:rPr lang="en-US" sz="2800" dirty="0"/>
              <a:t> </a:t>
            </a:r>
            <a:r>
              <a:rPr lang="en-US" sz="2800" dirty="0" err="1"/>
              <a:t>que</a:t>
            </a:r>
            <a:r>
              <a:rPr lang="en-US" sz="2800" dirty="0"/>
              <a:t> </a:t>
            </a:r>
            <a:r>
              <a:rPr lang="en-US" sz="2800" dirty="0" err="1"/>
              <a:t>entendieron</a:t>
            </a:r>
            <a:r>
              <a:rPr lang="en-US" sz="2800" dirty="0"/>
              <a:t> </a:t>
            </a:r>
            <a:r>
              <a:rPr lang="en-US" sz="2800" dirty="0" err="1"/>
              <a:t>cabalmente</a:t>
            </a:r>
            <a:r>
              <a:rPr lang="en-US" sz="2800" dirty="0"/>
              <a:t> los </a:t>
            </a:r>
            <a:r>
              <a:rPr lang="en-US" sz="2800" dirty="0" err="1"/>
              <a:t>hechos</a:t>
            </a:r>
            <a:r>
              <a:rPr lang="en-US" sz="2800" dirty="0"/>
              <a:t> y </a:t>
            </a:r>
            <a:r>
              <a:rPr lang="en-US" sz="2800" dirty="0" err="1"/>
              <a:t>evidencias</a:t>
            </a:r>
            <a:r>
              <a:rPr lang="en-US" sz="2800" dirty="0"/>
              <a:t> de la </a:t>
            </a:r>
            <a:r>
              <a:rPr lang="en-US" sz="2800" dirty="0" err="1"/>
              <a:t>fe</a:t>
            </a:r>
            <a:r>
              <a:rPr lang="en-US" sz="2800" dirty="0"/>
              <a:t> </a:t>
            </a:r>
            <a:r>
              <a:rPr lang="en-US" sz="2800" dirty="0" err="1"/>
              <a:t>cristiana</a:t>
            </a:r>
            <a:r>
              <a:rPr lang="en-US" sz="2800" dirty="0"/>
              <a:t>, </a:t>
            </a:r>
            <a:r>
              <a:rPr lang="en-US" sz="2800" dirty="0" err="1"/>
              <a:t>es</a:t>
            </a:r>
            <a:r>
              <a:rPr lang="en-US" sz="2800" dirty="0"/>
              <a:t> </a:t>
            </a:r>
            <a:r>
              <a:rPr lang="en-US" sz="2800" dirty="0" err="1"/>
              <a:t>imposible</a:t>
            </a:r>
            <a:r>
              <a:rPr lang="en-US" sz="2800" dirty="0"/>
              <a:t> </a:t>
            </a:r>
            <a:r>
              <a:rPr lang="en-US" sz="2800" dirty="0" err="1"/>
              <a:t>que</a:t>
            </a:r>
            <a:r>
              <a:rPr lang="en-US" sz="2800" dirty="0"/>
              <a:t> </a:t>
            </a:r>
            <a:r>
              <a:rPr lang="en-US" sz="2800" i="1" dirty="0"/>
              <a:t>“</a:t>
            </a:r>
            <a:r>
              <a:rPr lang="es-ES" sz="2800" i="1" dirty="0"/>
              <a:t>sean otra vez renovados para arrepentimiento, crucificando de nuevo para sí mismos al Hijo de Dios y exponiéndole a vituperio." </a:t>
            </a:r>
            <a:r>
              <a:rPr lang="es-ES" sz="2800" dirty="0"/>
              <a:t> (</a:t>
            </a:r>
            <a:r>
              <a:rPr lang="es-ES" sz="2800" dirty="0">
                <a:solidFill>
                  <a:srgbClr val="FF0000"/>
                </a:solidFill>
              </a:rPr>
              <a:t>Hebreos 6.6</a:t>
            </a:r>
            <a:r>
              <a:rPr lang="es-ES" sz="2800" dirty="0"/>
              <a:t>).</a:t>
            </a:r>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10"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304800" y="2017713"/>
            <a:ext cx="8650288" cy="4114800"/>
          </a:xfrm>
        </p:spPr>
        <p:txBody>
          <a:bodyPr/>
          <a:lstStyle/>
          <a:p>
            <a:r>
              <a:rPr lang="en-US" sz="2800" dirty="0"/>
              <a:t>¡</a:t>
            </a:r>
            <a:r>
              <a:rPr lang="en-US" sz="2800" dirty="0" err="1"/>
              <a:t>Cuán</a:t>
            </a:r>
            <a:r>
              <a:rPr lang="en-US" sz="2800" dirty="0"/>
              <a:t> </a:t>
            </a:r>
            <a:r>
              <a:rPr lang="en-US" sz="2800" dirty="0" err="1"/>
              <a:t>importante</a:t>
            </a:r>
            <a:r>
              <a:rPr lang="en-US" sz="2800" dirty="0"/>
              <a:t> </a:t>
            </a:r>
            <a:r>
              <a:rPr lang="en-US" sz="2800" dirty="0" err="1"/>
              <a:t>es</a:t>
            </a:r>
            <a:r>
              <a:rPr lang="en-US" sz="2800" dirty="0"/>
              <a:t> </a:t>
            </a:r>
            <a:r>
              <a:rPr lang="en-US" sz="2800" dirty="0" err="1"/>
              <a:t>entonces</a:t>
            </a:r>
            <a:r>
              <a:rPr lang="en-US" sz="2800" dirty="0"/>
              <a:t> </a:t>
            </a:r>
            <a:r>
              <a:rPr lang="en-US" sz="2800" dirty="0" err="1"/>
              <a:t>que</a:t>
            </a:r>
            <a:r>
              <a:rPr lang="en-US" sz="2800" dirty="0"/>
              <a:t> </a:t>
            </a:r>
            <a:r>
              <a:rPr lang="en-US" sz="2800" dirty="0" err="1"/>
              <a:t>todos</a:t>
            </a:r>
            <a:r>
              <a:rPr lang="en-US" sz="2800" dirty="0"/>
              <a:t> los </a:t>
            </a:r>
            <a:r>
              <a:rPr lang="en-US" sz="2800" dirty="0" err="1"/>
              <a:t>que</a:t>
            </a:r>
            <a:r>
              <a:rPr lang="en-US" sz="2800" dirty="0"/>
              <a:t> </a:t>
            </a:r>
            <a:r>
              <a:rPr lang="en-US" sz="2800" dirty="0" err="1"/>
              <a:t>profesan</a:t>
            </a:r>
            <a:r>
              <a:rPr lang="en-US" sz="2800" dirty="0"/>
              <a:t> </a:t>
            </a:r>
            <a:r>
              <a:rPr lang="en-US" sz="2800" dirty="0" err="1"/>
              <a:t>fe</a:t>
            </a:r>
            <a:r>
              <a:rPr lang="en-US" sz="2800" dirty="0"/>
              <a:t> en Cristo </a:t>
            </a:r>
            <a:r>
              <a:rPr lang="en-US" sz="2800" i="1" dirty="0"/>
              <a:t>“</a:t>
            </a:r>
            <a:r>
              <a:rPr lang="es-ES" sz="2800" i="1" dirty="0"/>
              <a:t>procuren hacer firme su vocación y elección; porque haciendo estas cosas, no caeréis jamás” </a:t>
            </a:r>
            <a:r>
              <a:rPr lang="es-ES" sz="2800" dirty="0"/>
              <a:t>(</a:t>
            </a:r>
            <a:r>
              <a:rPr lang="es-ES" sz="2800" dirty="0">
                <a:solidFill>
                  <a:srgbClr val="FF0000"/>
                </a:solidFill>
              </a:rPr>
              <a:t>2 Pedro 1.10</a:t>
            </a:r>
            <a:r>
              <a:rPr lang="es-ES" sz="2800" dirty="0"/>
              <a:t>).</a:t>
            </a:r>
          </a:p>
          <a:p>
            <a:r>
              <a:rPr lang="es-ES" sz="2800" dirty="0"/>
              <a:t>Tenemos que estar </a:t>
            </a:r>
            <a:r>
              <a:rPr lang="es-ES" sz="2800" i="1" dirty="0"/>
              <a:t>“arraigados y sobreedificados en él, y confirmados en la fe”</a:t>
            </a:r>
            <a:r>
              <a:rPr lang="es-ES" sz="2800" dirty="0"/>
              <a:t> (</a:t>
            </a:r>
            <a:r>
              <a:rPr lang="es-ES" sz="2800" dirty="0">
                <a:solidFill>
                  <a:srgbClr val="FF0000"/>
                </a:solidFill>
              </a:rPr>
              <a:t>Colosenses 2.7</a:t>
            </a:r>
            <a:r>
              <a:rPr lang="es-ES" sz="2800" dirty="0"/>
              <a:t>), </a:t>
            </a:r>
            <a:r>
              <a:rPr lang="es-ES" sz="2800" i="1" dirty="0"/>
              <a:t>“estad siempre preparados para presentar defensa con mansedumbre y reverencia ante todo el que os demande razón de la esperanza que hay en vosotros” </a:t>
            </a:r>
            <a:r>
              <a:rPr lang="es-ES" sz="2800" dirty="0"/>
              <a:t>(</a:t>
            </a:r>
            <a:r>
              <a:rPr lang="es-ES" sz="2800" dirty="0">
                <a:solidFill>
                  <a:srgbClr val="FF0000"/>
                </a:solidFill>
              </a:rPr>
              <a:t>1 Pedro 3.15</a:t>
            </a:r>
            <a:r>
              <a:rPr lang="es-ES" sz="2800" dirty="0"/>
              <a:t>). </a:t>
            </a:r>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8"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152400" y="2017713"/>
            <a:ext cx="8991600" cy="4114800"/>
          </a:xfrm>
        </p:spPr>
        <p:txBody>
          <a:bodyPr/>
          <a:lstStyle/>
          <a:p>
            <a:r>
              <a:rPr lang="es-ES" sz="2200" dirty="0"/>
              <a:t>"El sembrador es el que siembra la palabra. Y éstos son los de junto al camino: </a:t>
            </a:r>
            <a:r>
              <a:rPr lang="es-ES" sz="2200" i="1" u="sng" dirty="0"/>
              <a:t>en quienes se siembra la palabra, pero después que la oyen, en seguida viene Satanás, y quita la palabra que se sembró en sus corazones</a:t>
            </a:r>
            <a:r>
              <a:rPr lang="es-ES" sz="2200" dirty="0"/>
              <a:t>. Estos son asimismo los que fueron sembrados en pedregales: </a:t>
            </a:r>
            <a:r>
              <a:rPr lang="es-ES" sz="2200" i="1" u="sng" dirty="0"/>
              <a:t>los que cuando han oído la palabra, al momento la reciben con gozo; pero no tienen raíz en sí, sino que son de corta duración, porque cuando viene la tribulación o la persecución por causa de la palabra, luego tropiezan</a:t>
            </a:r>
            <a:r>
              <a:rPr lang="es-ES" sz="2200" dirty="0"/>
              <a:t>. Estos son los que fueron sembrados entre espinos: </a:t>
            </a:r>
            <a:r>
              <a:rPr lang="es-ES" sz="2200" i="1" u="sng" dirty="0"/>
              <a:t>los que oyen la palabra, pero los afanes de este siglo, y el engaño de las riquezas, y las codicias de otras cosas, entran y ahogan la palabra, y se hace infructuosa</a:t>
            </a:r>
            <a:r>
              <a:rPr lang="es-ES" sz="2200" dirty="0"/>
              <a:t>. Y éstos son los que fueron sembrados en buena tierra: los que oyen la palabra y la reciben, y dan fruto a treinta, a sesenta, y a ciento por uno. " (</a:t>
            </a:r>
            <a:r>
              <a:rPr lang="es-ES" sz="2200" dirty="0">
                <a:solidFill>
                  <a:srgbClr val="FF0000"/>
                </a:solidFill>
              </a:rPr>
              <a:t>Marcos 4.14-20, RVR60</a:t>
            </a:r>
            <a:r>
              <a:rPr lang="es-ES" sz="2200" dirty="0"/>
              <a:t>)</a:t>
            </a:r>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8"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5" name="Content Placeholder 4"/>
          <p:cNvSpPr>
            <a:spLocks noGrp="1"/>
          </p:cNvSpPr>
          <p:nvPr>
            <p:ph idx="1"/>
          </p:nvPr>
        </p:nvSpPr>
        <p:spPr>
          <a:xfrm>
            <a:off x="152400" y="1981200"/>
            <a:ext cx="8991600" cy="4114800"/>
          </a:xfrm>
        </p:spPr>
        <p:txBody>
          <a:bodyPr/>
          <a:lstStyle/>
          <a:p>
            <a:r>
              <a:rPr lang="es-ES" sz="2400" i="1" dirty="0"/>
              <a:t>"Porque si pecáremos voluntariamente después de haber recibido el conocimiento de la verdad, </a:t>
            </a:r>
            <a:r>
              <a:rPr lang="es-ES" sz="2400" i="1" u="sng" dirty="0"/>
              <a:t>ya no queda más sacrificio por los pecados, sino una horrenda expectación de juicio, y de hervor de fuego que ha de devorar a los adversarios.</a:t>
            </a:r>
            <a:r>
              <a:rPr lang="es-ES" sz="2400" i="1" dirty="0"/>
              <a:t> El que viola la ley de Moisés, por el testimonio de dos o de tres testigos muere irremisiblemente. ¿Cuánto mayor castigo pensáis que merecerá el que pisoteare al Hijo de Dios, y tuviere por inmunda la sangre del pacto en la cual fue santificado, e hiciere afrenta al Espíritu de gracia? Pues conocemos al que dijo: Mía es la venganza, yo daré el pago, dice el Señor. Y otra vez: El Señor juzgará a su pueblo. ¡Horrenda cosa es caer en manos del Dios vivo!" </a:t>
            </a:r>
          </a:p>
          <a:p>
            <a:pPr>
              <a:buNone/>
            </a:pPr>
            <a:r>
              <a:rPr lang="es-ES" sz="2400" dirty="0"/>
              <a:t>	(</a:t>
            </a:r>
            <a:r>
              <a:rPr lang="es-ES" sz="2400" dirty="0">
                <a:solidFill>
                  <a:srgbClr val="FF0000"/>
                </a:solidFill>
              </a:rPr>
              <a:t>Hebreos 10.26-31, RVR60</a:t>
            </a:r>
            <a:r>
              <a:rPr lang="es-ES" sz="2400" dirty="0"/>
              <a:t>) </a:t>
            </a:r>
          </a:p>
          <a:p>
            <a:endParaRPr lang="es-PR" sz="2400" dirty="0"/>
          </a:p>
          <a:p>
            <a:pPr lvl="1"/>
            <a:r>
              <a:rPr lang="vi-VN" sz="2000" dirty="0"/>
              <a:t>  Reina Valera Revisada (1960). 1998. Miami: Sociedades Bı́blicas Unidas.</a:t>
            </a:r>
          </a:p>
          <a:p>
            <a:endParaRPr lang="es-ES" sz="1800" dirty="0"/>
          </a:p>
        </p:txBody>
      </p:sp>
      <p:pic>
        <p:nvPicPr>
          <p:cNvPr id="6" name="Picture 5" descr="BerberianShow2004-Bouganvilla-12x16.jpg"/>
          <p:cNvPicPr>
            <a:picLocks noChangeAspect="1"/>
          </p:cNvPicPr>
          <p:nvPr/>
        </p:nvPicPr>
        <p:blipFill>
          <a:blip r:embed="rId3" cstate="print">
            <a:lum bright="10000" contrast="20000"/>
          </a:blip>
          <a:stretch>
            <a:fillRect/>
          </a:stretch>
        </p:blipFill>
        <p:spPr>
          <a:xfrm>
            <a:off x="7288095" y="0"/>
            <a:ext cx="1855903" cy="1371600"/>
          </a:xfrm>
          <a:prstGeom prst="rect">
            <a:avLst/>
          </a:prstGeom>
          <a:effectLst>
            <a:softEdge rad="63500"/>
          </a:effectLst>
        </p:spPr>
      </p:pic>
      <p:sp>
        <p:nvSpPr>
          <p:cNvPr id="8" name="Title 4"/>
          <p:cNvSpPr>
            <a:spLocks noGrp="1"/>
          </p:cNvSpPr>
          <p:nvPr>
            <p:ph type="title"/>
          </p:nvPr>
        </p:nvSpPr>
        <p:spPr>
          <a:xfrm>
            <a:off x="1143001" y="366713"/>
            <a:ext cx="6248400" cy="1462087"/>
          </a:xfrm>
        </p:spPr>
        <p:txBody>
          <a:bodyPr/>
          <a:lstStyle/>
          <a:p>
            <a:r>
              <a:rPr lang="es-ES" sz="4000" dirty="0"/>
              <a:t>Llamamiento a ser creyentes genuinos</a:t>
            </a:r>
            <a:br>
              <a:rPr lang="es-PR" sz="4000" dirty="0"/>
            </a:br>
            <a:r>
              <a:rPr lang="es-PR" sz="4000" dirty="0"/>
              <a:t>(</a:t>
            </a:r>
            <a:r>
              <a:rPr lang="es-PR" sz="4000" dirty="0">
                <a:solidFill>
                  <a:srgbClr val="FF0000"/>
                </a:solidFill>
              </a:rPr>
              <a:t>Hebreos 6.1-6</a:t>
            </a:r>
            <a:r>
              <a:rPr lang="es-PR" sz="4000" dirty="0"/>
              <a:t>)</a:t>
            </a:r>
          </a:p>
        </p:txBody>
      </p:sp>
    </p:spTree>
  </p:cSld>
  <p:clrMapOvr>
    <a:masterClrMapping/>
  </p:clrMapOvr>
  <p:transition spd="med">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pic>
        <p:nvPicPr>
          <p:cNvPr id="4" name="Picture 3" descr="diap023.jpg"/>
          <p:cNvPicPr>
            <a:picLocks noChangeAspect="1"/>
          </p:cNvPicPr>
          <p:nvPr/>
        </p:nvPicPr>
        <p:blipFill>
          <a:blip r:embed="rId3">
            <a:lum contrast="10000"/>
          </a:blip>
          <a:srcRect b="2439"/>
          <a:stretch>
            <a:fillRect/>
          </a:stretch>
        </p:blipFill>
        <p:spPr>
          <a:xfrm>
            <a:off x="1524000" y="1981200"/>
            <a:ext cx="6248400" cy="4572000"/>
          </a:xfrm>
          <a:prstGeom prst="rect">
            <a:avLst/>
          </a:prstGeom>
          <a:effectLst>
            <a:softEdge rad="63500"/>
          </a:effectLst>
        </p:spPr>
      </p:pic>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Jodi Cobb - Bora Bora _2.jpg"/>
          <p:cNvPicPr>
            <a:picLocks noChangeAspect="1"/>
          </p:cNvPicPr>
          <p:nvPr/>
        </p:nvPicPr>
        <p:blipFill>
          <a:blip r:embed="rId3" cstate="print">
            <a:lum bright="10000" contrast="20000"/>
          </a:blip>
          <a:stretch>
            <a:fillRect/>
          </a:stretch>
        </p:blipFill>
        <p:spPr>
          <a:xfrm>
            <a:off x="0" y="0"/>
            <a:ext cx="9144000" cy="6858000"/>
          </a:xfrm>
          <a:prstGeom prst="rect">
            <a:avLst/>
          </a:prstGeom>
        </p:spPr>
      </p:pic>
      <p:sp>
        <p:nvSpPr>
          <p:cNvPr id="12291" name="Rectangle 3"/>
          <p:cNvSpPr>
            <a:spLocks noGrp="1" noChangeArrowheads="1"/>
          </p:cNvSpPr>
          <p:nvPr>
            <p:ph type="title" idx="4294967295"/>
          </p:nvPr>
        </p:nvSpPr>
        <p:spPr>
          <a:xfrm>
            <a:off x="3394075" y="0"/>
            <a:ext cx="5749925" cy="707886"/>
          </a:xfrm>
          <a:solidFill>
            <a:schemeClr val="tx1">
              <a:alpha val="21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spAutoFit/>
          </a:bodyPr>
          <a:lstStyle/>
          <a:p>
            <a:pPr marL="609600" indent="-609600" eaLnBrk="1" hangingPunct="1">
              <a:spcBef>
                <a:spcPct val="20000"/>
              </a:spcBef>
              <a:buClr>
                <a:schemeClr val="folHlink"/>
              </a:buClr>
              <a:buFont typeface="Wingdings" pitchFamily="2" charset="2"/>
              <a:defRPr/>
            </a:pPr>
            <a:r>
              <a:rPr lang="es-PR" sz="4000" dirty="0">
                <a:solidFill>
                  <a:schemeClr val="bg1"/>
                </a:solidFill>
                <a:effectLst>
                  <a:outerShdw blurRad="38100" dist="38100" dir="2700000" algn="tl">
                    <a:srgbClr val="000000">
                      <a:alpha val="43137"/>
                    </a:srgbClr>
                  </a:outerShdw>
                </a:effectLst>
                <a:latin typeface="+mn-lt"/>
                <a:ea typeface="+mn-ea"/>
                <a:cs typeface="+mn-cs"/>
              </a:rPr>
              <a:t>Metas de Aprendizaje</a:t>
            </a:r>
          </a:p>
        </p:txBody>
      </p:sp>
      <p:sp>
        <p:nvSpPr>
          <p:cNvPr id="12292" name="Rectangle 4"/>
          <p:cNvSpPr>
            <a:spLocks noGrp="1" noChangeArrowheads="1"/>
          </p:cNvSpPr>
          <p:nvPr>
            <p:ph type="body" sz="half" idx="4294967295"/>
          </p:nvPr>
        </p:nvSpPr>
        <p:spPr>
          <a:xfrm>
            <a:off x="762000" y="2667000"/>
            <a:ext cx="7762875" cy="4228850"/>
          </a:xfrm>
          <a:solidFill>
            <a:schemeClr val="tx1">
              <a:alpha val="21000"/>
            </a:schemeClr>
          </a:solidFill>
          <a:effectLst>
            <a:softEdge rad="127000"/>
          </a:effectLst>
        </p:spPr>
        <p:txBody>
          <a:bodyPr wrap="square">
            <a:spAutoFit/>
          </a:bodyPr>
          <a:lstStyle/>
          <a:p>
            <a:pPr marL="609600" indent="-609600" eaLnBrk="1" hangingPunct="1">
              <a:buSzPct val="105000"/>
              <a:buFont typeface="Wingdings" pitchFamily="2" charset="2"/>
              <a:buNone/>
              <a:defRPr/>
            </a:pPr>
            <a:r>
              <a:rPr lang="es-PR" dirty="0">
                <a:solidFill>
                  <a:schemeClr val="bg1"/>
                </a:solidFill>
                <a:effectLst>
                  <a:outerShdw blurRad="38100" dist="38100" dir="2700000" algn="tl">
                    <a:srgbClr val="000000">
                      <a:alpha val="43137"/>
                    </a:srgbClr>
                  </a:outerShdw>
                </a:effectLst>
              </a:rPr>
              <a:t>Que el alumno demuestre:</a:t>
            </a:r>
          </a:p>
          <a:p>
            <a:pPr marL="609600" indent="-609600" eaLnBrk="1" hangingPunct="1">
              <a:defRPr/>
            </a:pPr>
            <a:r>
              <a:rPr lang="es-PR" dirty="0">
                <a:solidFill>
                  <a:schemeClr val="bg1"/>
                </a:solidFill>
                <a:effectLst>
                  <a:outerShdw blurRad="38100" dist="38100" dir="2700000" algn="tl">
                    <a:srgbClr val="000000">
                      <a:alpha val="43137"/>
                    </a:srgbClr>
                  </a:outerShdw>
                </a:effectLst>
              </a:rPr>
              <a:t>Su conocimiento del ministerio de Jesús como nuestro gran sumo sacerdote), y</a:t>
            </a:r>
          </a:p>
          <a:p>
            <a:pPr marL="609600" indent="-609600" eaLnBrk="1" hangingPunct="1">
              <a:defRPr/>
            </a:pPr>
            <a:r>
              <a:rPr lang="es-PR" dirty="0">
                <a:solidFill>
                  <a:schemeClr val="bg1"/>
                </a:solidFill>
                <a:effectLst>
                  <a:outerShdw blurRad="38100" dist="38100" dir="2700000" algn="tl">
                    <a:srgbClr val="000000">
                      <a:alpha val="43137"/>
                    </a:srgbClr>
                  </a:outerShdw>
                </a:effectLst>
              </a:rPr>
              <a:t>Su decisión de confiar plenamente en la tarea intercesora de Cristo para crecer cada día más en la vida cristiana.</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292">
                                            <p:txEl>
                                              <p:pRg st="0" end="0"/>
                                            </p:txEl>
                                          </p:spTgt>
                                        </p:tgtEl>
                                        <p:attrNameLst>
                                          <p:attrName>style.visibility</p:attrName>
                                        </p:attrNameLst>
                                      </p:cBhvr>
                                      <p:to>
                                        <p:strVal val="visible"/>
                                      </p:to>
                                    </p:set>
                                    <p:animEffect transition="in" filter="fade">
                                      <p:cBhvr>
                                        <p:cTn id="15" dur="500"/>
                                        <p:tgtEl>
                                          <p:spTgt spid="1229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92">
                                            <p:txEl>
                                              <p:pRg st="1" end="1"/>
                                            </p:txEl>
                                          </p:spTgt>
                                        </p:tgtEl>
                                        <p:attrNameLst>
                                          <p:attrName>style.visibility</p:attrName>
                                        </p:attrNameLst>
                                      </p:cBhvr>
                                      <p:to>
                                        <p:strVal val="visible"/>
                                      </p:to>
                                    </p:set>
                                    <p:animEffect transition="in" filter="fade">
                                      <p:cBhvr>
                                        <p:cTn id="18" dur="500"/>
                                        <p:tgtEl>
                                          <p:spTgt spid="12292">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292">
                                            <p:txEl>
                                              <p:pRg st="2" end="2"/>
                                            </p:txEl>
                                          </p:spTgt>
                                        </p:tgtEl>
                                        <p:attrNameLst>
                                          <p:attrName>style.visibility</p:attrName>
                                        </p:attrNameLst>
                                      </p:cBhvr>
                                      <p:to>
                                        <p:strVal val="visible"/>
                                      </p:to>
                                    </p:set>
                                    <p:animEffect transition="in" filter="fade">
                                      <p:cBhvr>
                                        <p:cTn id="21"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p:txBody>
          <a:bodyPr/>
          <a:lstStyle/>
          <a:p>
            <a:r>
              <a:rPr lang="es-ES" sz="2800" i="1" dirty="0"/>
              <a:t>"Por lo cual, queriendo Dios mostrar más abundantemente a los herederos de la promesa la inmutabilidad de su </a:t>
            </a:r>
            <a:r>
              <a:rPr lang="es-ES" sz="2800" i="1" u="sng" dirty="0"/>
              <a:t>consejo</a:t>
            </a:r>
            <a:r>
              <a:rPr lang="es-ES" sz="2800" i="1" dirty="0"/>
              <a:t>, interpuso </a:t>
            </a:r>
            <a:r>
              <a:rPr lang="es-ES" sz="2800" i="1" u="sng" dirty="0"/>
              <a:t>juramento</a:t>
            </a:r>
            <a:r>
              <a:rPr lang="es-ES" sz="2800" i="1" dirty="0"/>
              <a:t>; para que por </a:t>
            </a:r>
            <a:r>
              <a:rPr lang="es-ES" sz="2800" i="1" u="sng" dirty="0"/>
              <a:t>dos cosas </a:t>
            </a:r>
            <a:r>
              <a:rPr lang="es-ES" sz="2800" i="1" dirty="0"/>
              <a:t>inmutables, en las cuales es imposible que Dios mienta, tengamos un fortísimo consuelo los que hemos acudido para asirnos de la esperanza puesta delante de nosotros…”</a:t>
            </a:r>
          </a:p>
        </p:txBody>
      </p:sp>
    </p:spTree>
  </p:cSld>
  <p:clrMapOvr>
    <a:masterClrMapping/>
  </p:clrMapOvr>
  <p:transition spd="med">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p:txBody>
          <a:bodyPr/>
          <a:lstStyle/>
          <a:p>
            <a:r>
              <a:rPr lang="es-ES" sz="2800" i="1" dirty="0"/>
              <a:t>“… La cual tenemos como segura y firme ancla del alma, y que penetra hasta dentro del velo, donde Jesús entró por nosotros como precursor, hecho sumo sacerdote para siempre según el orden de Melquisedec.“</a:t>
            </a:r>
          </a:p>
          <a:p>
            <a:pPr>
              <a:buNone/>
            </a:pPr>
            <a:r>
              <a:rPr lang="es-ES" sz="2800" dirty="0"/>
              <a:t>	(</a:t>
            </a:r>
            <a:r>
              <a:rPr lang="es-ES" sz="2800" dirty="0">
                <a:solidFill>
                  <a:srgbClr val="FF0000"/>
                </a:solidFill>
              </a:rPr>
              <a:t>Hebreos 6.17-20, RVR60</a:t>
            </a:r>
            <a:r>
              <a:rPr lang="es-ES" sz="2800" dirty="0"/>
              <a:t>)</a:t>
            </a:r>
          </a:p>
        </p:txBody>
      </p:sp>
    </p:spTree>
  </p:cSld>
  <p:clrMapOvr>
    <a:masterClrMapping/>
  </p:clrMapOvr>
  <p:transition spd="med">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a:xfrm>
            <a:off x="685800" y="2057400"/>
            <a:ext cx="7772400" cy="4114800"/>
          </a:xfrm>
        </p:spPr>
        <p:txBody>
          <a:bodyPr/>
          <a:lstStyle/>
          <a:p>
            <a:r>
              <a:rPr lang="es-ES" dirty="0"/>
              <a:t>La fe debe tener una base, algo en qué apoyarse. </a:t>
            </a:r>
          </a:p>
          <a:p>
            <a:pPr lvl="1"/>
            <a:r>
              <a:rPr lang="es-ES" dirty="0"/>
              <a:t>Abraham la tenía en la promesa que Dios le había dado (</a:t>
            </a:r>
            <a:r>
              <a:rPr lang="es-ES" dirty="0">
                <a:solidFill>
                  <a:srgbClr val="FF0000"/>
                </a:solidFill>
              </a:rPr>
              <a:t>Génesis 12, 13, 15</a:t>
            </a:r>
            <a:r>
              <a:rPr lang="es-ES" dirty="0"/>
              <a:t>) y que le ratificó con un juramento en </a:t>
            </a:r>
            <a:r>
              <a:rPr lang="es-ES" dirty="0">
                <a:solidFill>
                  <a:srgbClr val="FF0000"/>
                </a:solidFill>
              </a:rPr>
              <a:t>Génesis 15:17</a:t>
            </a:r>
            <a:r>
              <a:rPr lang="es-ES" dirty="0"/>
              <a:t>. </a:t>
            </a:r>
          </a:p>
          <a:p>
            <a:pPr lvl="1"/>
            <a:r>
              <a:rPr lang="es-ES" dirty="0"/>
              <a:t>Abraham creyó en el Altísimo y esto produjo en él la paciencia (</a:t>
            </a:r>
            <a:r>
              <a:rPr lang="es-ES" dirty="0">
                <a:solidFill>
                  <a:srgbClr val="FF0000"/>
                </a:solidFill>
              </a:rPr>
              <a:t>Hebreos 6:15</a:t>
            </a:r>
            <a:r>
              <a:rPr lang="es-ES" dirty="0"/>
              <a:t>). Dios tardó en cumplirla, pero el siervo esperó con paciencia.</a:t>
            </a:r>
            <a:endParaRPr lang="es-ES" sz="3200" dirty="0"/>
          </a:p>
        </p:txBody>
      </p:sp>
    </p:spTree>
  </p:cSld>
  <p:clrMapOvr>
    <a:masterClrMapping/>
  </p:clrMapOvr>
  <p:transition spd="med">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a:xfrm>
            <a:off x="304800" y="1981200"/>
            <a:ext cx="5257800" cy="4114800"/>
          </a:xfrm>
        </p:spPr>
        <p:txBody>
          <a:bodyPr/>
          <a:lstStyle/>
          <a:p>
            <a:r>
              <a:rPr lang="es-ES" sz="2800" dirty="0"/>
              <a:t>Este mismo Señor de Abraham nos anima a aguardar pacientemente sus promesas.</a:t>
            </a:r>
          </a:p>
          <a:p>
            <a:pPr lvl="1"/>
            <a:r>
              <a:rPr lang="es-ES" sz="2400" dirty="0"/>
              <a:t>Nuestra fe está puesta en un ancla segura que es Cristo quien es a la vez el objeto de nuestra fe (</a:t>
            </a:r>
            <a:r>
              <a:rPr lang="es-ES" sz="2400" dirty="0">
                <a:solidFill>
                  <a:srgbClr val="FF0000"/>
                </a:solidFill>
              </a:rPr>
              <a:t>6:19</a:t>
            </a:r>
            <a:r>
              <a:rPr lang="es-ES" sz="2400" dirty="0"/>
              <a:t>). </a:t>
            </a:r>
          </a:p>
          <a:p>
            <a:pPr lvl="1"/>
            <a:r>
              <a:rPr lang="es-ES" sz="2400" dirty="0"/>
              <a:t>El Hijo de Dios ha penetrado el velo como precursor y nos llevará también a nosotros con Él.</a:t>
            </a:r>
            <a:endParaRPr lang="es-ES" sz="2800" dirty="0"/>
          </a:p>
        </p:txBody>
      </p:sp>
      <p:pic>
        <p:nvPicPr>
          <p:cNvPr id="6" name="Picture 5" descr="026.jpg"/>
          <p:cNvPicPr>
            <a:picLocks noChangeAspect="1"/>
          </p:cNvPicPr>
          <p:nvPr/>
        </p:nvPicPr>
        <p:blipFill>
          <a:blip r:embed="rId3">
            <a:lum bright="10000" contrast="10000"/>
          </a:blip>
          <a:srcRect r="50000"/>
          <a:stretch>
            <a:fillRect/>
          </a:stretch>
        </p:blipFill>
        <p:spPr>
          <a:xfrm>
            <a:off x="5715000" y="1943100"/>
            <a:ext cx="3175000" cy="4762500"/>
          </a:xfrm>
          <a:prstGeom prst="rect">
            <a:avLst/>
          </a:prstGeom>
          <a:effectLst>
            <a:softEdge rad="63500"/>
          </a:effectLst>
        </p:spPr>
      </p:pic>
    </p:spTree>
  </p:cSld>
  <p:clrMapOvr>
    <a:masterClrMapping/>
  </p:clrMapOvr>
  <p:transition spd="med">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a:xfrm>
            <a:off x="304800" y="2209800"/>
            <a:ext cx="7772400" cy="4114800"/>
          </a:xfrm>
        </p:spPr>
        <p:txBody>
          <a:bodyPr/>
          <a:lstStyle/>
          <a:p>
            <a:r>
              <a:rPr lang="es-ES" sz="2800" dirty="0"/>
              <a:t>Esto quiere decir que ha entrado a la presencia del Señor adonde iremos los que confiamos en él. </a:t>
            </a:r>
          </a:p>
          <a:p>
            <a:r>
              <a:rPr lang="es-ES" sz="2800" dirty="0"/>
              <a:t>¿Por qué desanimarse ahora? Tendremos que pasar por un rato de persecución y resistirla con perseverancia, pero estamos firmemente asidos de la promesa divina, porque Cristo ya ha traspasado el velo por nosotros (</a:t>
            </a:r>
            <a:r>
              <a:rPr lang="es-ES" sz="2800" dirty="0">
                <a:solidFill>
                  <a:srgbClr val="FF0000"/>
                </a:solidFill>
              </a:rPr>
              <a:t>6:20</a:t>
            </a:r>
            <a:r>
              <a:rPr lang="es-ES" sz="2800" dirty="0"/>
              <a:t>). </a:t>
            </a:r>
          </a:p>
          <a:p>
            <a:r>
              <a:rPr lang="es-ES" sz="2800" dirty="0"/>
              <a:t>¡Así que adelante!</a:t>
            </a:r>
            <a:endParaRPr lang="es-ES" dirty="0"/>
          </a:p>
        </p:txBody>
      </p:sp>
    </p:spTree>
  </p:cSld>
  <p:clrMapOvr>
    <a:masterClrMapping/>
  </p:clrMapOvr>
  <p:transition spd="med">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4000" dirty="0"/>
              <a:t>Confianza en la promesa de Dios</a:t>
            </a:r>
            <a:br>
              <a:rPr lang="es-PR" sz="4000" dirty="0"/>
            </a:br>
            <a:r>
              <a:rPr lang="es-PR" sz="4000" dirty="0"/>
              <a:t>(</a:t>
            </a:r>
            <a:r>
              <a:rPr lang="es-PR" sz="4000" dirty="0">
                <a:solidFill>
                  <a:srgbClr val="FF0000"/>
                </a:solidFill>
              </a:rPr>
              <a:t>Hebreos 6.17-20</a:t>
            </a:r>
            <a:r>
              <a:rPr lang="es-PR" sz="4000" dirty="0"/>
              <a:t>)</a:t>
            </a:r>
          </a:p>
        </p:txBody>
      </p:sp>
      <p:sp>
        <p:nvSpPr>
          <p:cNvPr id="5" name="Content Placeholder 4"/>
          <p:cNvSpPr>
            <a:spLocks noGrp="1"/>
          </p:cNvSpPr>
          <p:nvPr>
            <p:ph idx="1"/>
          </p:nvPr>
        </p:nvSpPr>
        <p:spPr>
          <a:xfrm>
            <a:off x="304800" y="2209800"/>
            <a:ext cx="8458200" cy="4114800"/>
          </a:xfrm>
        </p:spPr>
        <p:txBody>
          <a:bodyPr/>
          <a:lstStyle/>
          <a:p>
            <a:r>
              <a:rPr lang="es-ES" sz="2800" i="1" dirty="0"/>
              <a:t>"Por tanto, no desmayamos; antes aunque este nuestro hombre exterior se va desgastando, el interior no obstante se renueva de día en día. Porque esta leve tribulación momentánea produce en nosotros un cada vez más excelente y eterno peso de gloria; no mirando nosotros las cosas que se ven, sino las que no se ven; pues las cosas que se ven son temporales, pero las que no se ven son eternas." </a:t>
            </a:r>
            <a:r>
              <a:rPr lang="es-ES" sz="2800" dirty="0"/>
              <a:t>(</a:t>
            </a:r>
            <a:r>
              <a:rPr lang="es-ES" sz="2800" dirty="0">
                <a:solidFill>
                  <a:srgbClr val="FF0000"/>
                </a:solidFill>
              </a:rPr>
              <a:t>2 Corintios 4.16-18, RVR60</a:t>
            </a:r>
            <a:r>
              <a:rPr lang="es-ES" sz="2800" dirty="0"/>
              <a:t>)</a:t>
            </a:r>
          </a:p>
        </p:txBody>
      </p:sp>
    </p:spTree>
  </p:cSld>
  <p:clrMapOvr>
    <a:masterClrMapping/>
  </p:clrMapOvr>
  <p:transition spd="med">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152400" y="2017713"/>
            <a:ext cx="8991600" cy="4114800"/>
          </a:xfrm>
        </p:spPr>
        <p:txBody>
          <a:bodyPr/>
          <a:lstStyle/>
          <a:p>
            <a:r>
              <a:rPr lang="es-ES" dirty="0"/>
              <a:t>La inmadurez espiritual es un pecado común entre los cristianos (</a:t>
            </a:r>
            <a:r>
              <a:rPr lang="es-ES" dirty="0">
                <a:solidFill>
                  <a:srgbClr val="FF0000"/>
                </a:solidFill>
              </a:rPr>
              <a:t>6.1-3</a:t>
            </a:r>
            <a:r>
              <a:rPr lang="es-ES" dirty="0"/>
              <a:t>).</a:t>
            </a:r>
          </a:p>
          <a:p>
            <a:pPr lvl="1"/>
            <a:r>
              <a:rPr lang="es-ES" dirty="0"/>
              <a:t>Generalmente esta inmadurez tiene sus raíces en que el cristiano ha dejado de estudiar con seriedad la Biblia. Los cristianos espiritualmente inmaduros requieren que sus vidas y sus mentes se vean ampliadas por una profundización en las verdades y el servicio cristianos.</a:t>
            </a:r>
          </a:p>
          <a:p>
            <a:pPr lvl="1"/>
            <a:r>
              <a:rPr lang="es-ES" dirty="0"/>
              <a:t>Necesitan ir más allá de las instrucciones básicas de la fe.</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152400" y="2017713"/>
            <a:ext cx="8991600" cy="4114800"/>
          </a:xfrm>
        </p:spPr>
        <p:txBody>
          <a:bodyPr/>
          <a:lstStyle/>
          <a:p>
            <a:pPr lvl="1"/>
            <a:r>
              <a:rPr lang="es-ES" dirty="0"/>
              <a:t>También es necesario buscar la madurez espiritual y dar evidencia a través de la disposición y capacidad para enseñar a otros. </a:t>
            </a:r>
          </a:p>
          <a:p>
            <a:pPr lvl="1"/>
            <a:r>
              <a:rPr lang="es-ES" dirty="0"/>
              <a:t>Otras señales de crecimiento espiritual son el discernimiento y convicción moral que tanta falta hacen en este mundo que está confundido entre lo bueno y lo malo.</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0" y="2017713"/>
            <a:ext cx="8955088" cy="4114800"/>
          </a:xfrm>
        </p:spPr>
        <p:txBody>
          <a:bodyPr/>
          <a:lstStyle/>
          <a:p>
            <a:r>
              <a:rPr lang="es-ES" sz="2800" dirty="0"/>
              <a:t>Algunas personas dicen que la esperanza cristiana no tiene un efecto real en las vidas de las personas (</a:t>
            </a:r>
            <a:r>
              <a:rPr lang="es-ES" sz="2800" dirty="0">
                <a:solidFill>
                  <a:srgbClr val="FF0000"/>
                </a:solidFill>
              </a:rPr>
              <a:t>6.4-6</a:t>
            </a:r>
            <a:r>
              <a:rPr lang="es-ES" sz="2800" dirty="0"/>
              <a:t>).</a:t>
            </a:r>
          </a:p>
          <a:p>
            <a:pPr lvl="1"/>
            <a:r>
              <a:rPr lang="es-ES" sz="2400" dirty="0"/>
              <a:t>Otras dicen que inclusive perjudica, porque lleva a la presunción y a no prestar interés en satisfacer las necesidades de otros. No se puede negar que algunos creyentes dan la apariencia de no haber sido cambiados por la confianza (o desconfianza) que profesan tener en las promesas de Dios. Por lo tanto, en necesario decir que la única esperanza genuina es aquella que transforma la vida.</a:t>
            </a:r>
          </a:p>
          <a:p>
            <a:pPr lvl="1"/>
            <a:r>
              <a:rPr lang="es-ES" sz="2400" dirty="0"/>
              <a:t>Y la fe en las promesas de Dios es la clave para permanecer fiel en medio de las pruebas.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381000" y="2017713"/>
            <a:ext cx="8574088" cy="4114800"/>
          </a:xfrm>
        </p:spPr>
        <p:txBody>
          <a:bodyPr/>
          <a:lstStyle/>
          <a:p>
            <a:r>
              <a:rPr lang="es-ES" sz="2800" dirty="0"/>
              <a:t>Los elegidos permanecen en Cristo, oyen su voz, continuamente la obedecen, y no recaen. </a:t>
            </a:r>
          </a:p>
          <a:p>
            <a:pPr lvl="1"/>
            <a:r>
              <a:rPr lang="es-ES" sz="2400" dirty="0"/>
              <a:t>El que no permanece en Cristo es arrojado como pámpano seco; pero el que mora en él vuelve cada vez más libre del pecado; no le pueden tocar los malos; él por la fe vence al mundo. </a:t>
            </a:r>
          </a:p>
          <a:p>
            <a:pPr lvl="1"/>
            <a:r>
              <a:rPr lang="es-ES" sz="2400" dirty="0"/>
              <a:t>Una </a:t>
            </a:r>
            <a:r>
              <a:rPr lang="es-ES" sz="2400" i="1" dirty="0"/>
              <a:t>fe temporal</a:t>
            </a:r>
            <a:r>
              <a:rPr lang="es-ES" sz="2400" dirty="0"/>
              <a:t> es posible, sin que uno sea por ella </a:t>
            </a:r>
            <a:r>
              <a:rPr lang="es-ES" sz="2400" dirty="0" err="1"/>
              <a:t>constituído</a:t>
            </a:r>
            <a:r>
              <a:rPr lang="es-ES" sz="2400" dirty="0"/>
              <a:t> uno de los elegidos (</a:t>
            </a:r>
            <a:r>
              <a:rPr lang="es-ES" sz="2400" dirty="0">
                <a:solidFill>
                  <a:srgbClr val="FF0000"/>
                </a:solidFill>
              </a:rPr>
              <a:t>Marcos 4:16, 17</a:t>
            </a:r>
            <a:r>
              <a:rPr lang="es-ES" sz="2400" dirty="0"/>
              <a:t>). </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t>Bosquejo</a:t>
            </a:r>
          </a:p>
        </p:txBody>
      </p:sp>
      <p:sp>
        <p:nvSpPr>
          <p:cNvPr id="18435" name="Rectangle 3"/>
          <p:cNvSpPr>
            <a:spLocks noGrp="1" noChangeArrowheads="1"/>
          </p:cNvSpPr>
          <p:nvPr>
            <p:ph type="body" idx="1"/>
          </p:nvPr>
        </p:nvSpPr>
        <p:spPr>
          <a:xfrm>
            <a:off x="685800" y="1981200"/>
            <a:ext cx="7696200" cy="4724400"/>
          </a:xfrm>
        </p:spPr>
        <p:txBody>
          <a:bodyPr/>
          <a:lstStyle/>
          <a:p>
            <a:pPr marL="609600" indent="-609600">
              <a:buNone/>
            </a:pPr>
            <a:r>
              <a:rPr lang="es-PR" dirty="0"/>
              <a:t>El sacerdocio de Cristo</a:t>
            </a:r>
          </a:p>
          <a:p>
            <a:pPr marL="609600" indent="-609600">
              <a:buNone/>
            </a:pPr>
            <a:r>
              <a:rPr lang="es-PR" dirty="0"/>
              <a:t>(</a:t>
            </a:r>
            <a:r>
              <a:rPr lang="es-PR" dirty="0">
                <a:solidFill>
                  <a:srgbClr val="FF0000"/>
                </a:solidFill>
              </a:rPr>
              <a:t>Hebreos 4.14-16</a:t>
            </a:r>
            <a:r>
              <a:rPr lang="es-PR" dirty="0"/>
              <a:t>)</a:t>
            </a:r>
          </a:p>
          <a:p>
            <a:pPr marL="609600" indent="-609600">
              <a:buNone/>
            </a:pPr>
            <a:r>
              <a:rPr lang="es-PR" dirty="0"/>
              <a:t>Jesús es el sacerdote perfecto</a:t>
            </a:r>
          </a:p>
          <a:p>
            <a:pPr marL="609600" indent="-609600">
              <a:buNone/>
            </a:pPr>
            <a:r>
              <a:rPr lang="es-PR" dirty="0"/>
              <a:t>(</a:t>
            </a:r>
            <a:r>
              <a:rPr lang="es-PR" dirty="0">
                <a:solidFill>
                  <a:srgbClr val="FF0000"/>
                </a:solidFill>
              </a:rPr>
              <a:t>Hebreos 5.7-10</a:t>
            </a:r>
            <a:r>
              <a:rPr lang="es-PR" dirty="0"/>
              <a:t>)</a:t>
            </a:r>
          </a:p>
          <a:p>
            <a:pPr marL="609600" indent="-609600">
              <a:buNone/>
            </a:pPr>
            <a:r>
              <a:rPr lang="es-PR" dirty="0"/>
              <a:t>Llamamiento a ser creyentes genuinos</a:t>
            </a:r>
          </a:p>
          <a:p>
            <a:pPr marL="609600" indent="-609600">
              <a:buNone/>
            </a:pPr>
            <a:r>
              <a:rPr lang="es-PR" dirty="0"/>
              <a:t>(</a:t>
            </a:r>
            <a:r>
              <a:rPr lang="es-PR" dirty="0">
                <a:solidFill>
                  <a:srgbClr val="FF0000"/>
                </a:solidFill>
              </a:rPr>
              <a:t>Hebreos 6.1-6</a:t>
            </a:r>
            <a:r>
              <a:rPr lang="es-PR" dirty="0"/>
              <a:t>)</a:t>
            </a:r>
          </a:p>
          <a:p>
            <a:pPr marL="609600" indent="-609600">
              <a:buNone/>
            </a:pPr>
            <a:r>
              <a:rPr lang="es-PR" dirty="0"/>
              <a:t>Confianza en la promesa de Dios</a:t>
            </a:r>
          </a:p>
          <a:p>
            <a:pPr marL="609600" indent="-609600">
              <a:buNone/>
            </a:pPr>
            <a:r>
              <a:rPr lang="es-PR" dirty="0"/>
              <a:t>(</a:t>
            </a:r>
            <a:r>
              <a:rPr lang="es-PR" dirty="0">
                <a:solidFill>
                  <a:srgbClr val="FF0000"/>
                </a:solidFill>
              </a:rPr>
              <a:t>Hebreos 6.17-20</a:t>
            </a:r>
            <a:r>
              <a:rPr lang="es-PR" dirty="0"/>
              <a:t>)</a:t>
            </a:r>
          </a:p>
          <a:p>
            <a:pPr marL="609600" indent="-609600">
              <a:buNone/>
            </a:pPr>
            <a:endParaRPr lang="es-PR" dirty="0"/>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dissolve">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dissolve">
                                      <p:cBhvr>
                                        <p:cTn id="12" dur="500"/>
                                        <p:tgtEl>
                                          <p:spTgt spid="18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dissolve">
                                      <p:cBhvr>
                                        <p:cTn id="17" dur="500"/>
                                        <p:tgtEl>
                                          <p:spTgt spid="18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dissolve">
                                      <p:cBhvr>
                                        <p:cTn id="22" dur="500"/>
                                        <p:tgtEl>
                                          <p:spTgt spid="184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dissolve">
                                      <p:cBhvr>
                                        <p:cTn id="27" dur="500"/>
                                        <p:tgtEl>
                                          <p:spTgt spid="184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8435">
                                            <p:txEl>
                                              <p:pRg st="5" end="5"/>
                                            </p:txEl>
                                          </p:spTgt>
                                        </p:tgtEl>
                                        <p:attrNameLst>
                                          <p:attrName>style.visibility</p:attrName>
                                        </p:attrNameLst>
                                      </p:cBhvr>
                                      <p:to>
                                        <p:strVal val="visible"/>
                                      </p:to>
                                    </p:set>
                                    <p:animEffect transition="in" filter="dissolve">
                                      <p:cBhvr>
                                        <p:cTn id="32" dur="500"/>
                                        <p:tgtEl>
                                          <p:spTgt spid="184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8435">
                                            <p:txEl>
                                              <p:pRg st="6" end="6"/>
                                            </p:txEl>
                                          </p:spTgt>
                                        </p:tgtEl>
                                        <p:attrNameLst>
                                          <p:attrName>style.visibility</p:attrName>
                                        </p:attrNameLst>
                                      </p:cBhvr>
                                      <p:to>
                                        <p:strVal val="visible"/>
                                      </p:to>
                                    </p:set>
                                    <p:animEffect transition="in" filter="dissolve">
                                      <p:cBhvr>
                                        <p:cTn id="37" dur="500"/>
                                        <p:tgtEl>
                                          <p:spTgt spid="1843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8435">
                                            <p:txEl>
                                              <p:pRg st="7" end="7"/>
                                            </p:txEl>
                                          </p:spTgt>
                                        </p:tgtEl>
                                        <p:attrNameLst>
                                          <p:attrName>style.visibility</p:attrName>
                                        </p:attrNameLst>
                                      </p:cBhvr>
                                      <p:to>
                                        <p:strVal val="visible"/>
                                      </p:to>
                                    </p:set>
                                    <p:animEffect transition="in" filter="dissolve">
                                      <p:cBhvr>
                                        <p:cTn id="42" dur="500"/>
                                        <p:tgtEl>
                                          <p:spTgt spid="184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228600" y="2017713"/>
            <a:ext cx="8726488" cy="4114800"/>
          </a:xfrm>
        </p:spPr>
        <p:txBody>
          <a:bodyPr/>
          <a:lstStyle/>
          <a:p>
            <a:r>
              <a:rPr lang="es-ES" sz="2800" dirty="0"/>
              <a:t>Al mismo tiempo, ello no limita la gracia de Dios, como si fuera </a:t>
            </a:r>
            <a:r>
              <a:rPr lang="es-ES" sz="2800" i="1" dirty="0"/>
              <a:t>imposible</a:t>
            </a:r>
            <a:r>
              <a:rPr lang="es-ES" sz="2800" dirty="0"/>
              <a:t> que </a:t>
            </a:r>
            <a:r>
              <a:rPr lang="es-ES" sz="2800" i="1" dirty="0"/>
              <a:t>Dios restituyera</a:t>
            </a:r>
            <a:r>
              <a:rPr lang="es-ES" sz="2800" dirty="0"/>
              <a:t> aun al rebelde más endurecido. </a:t>
            </a:r>
          </a:p>
          <a:p>
            <a:pPr lvl="1"/>
            <a:r>
              <a:rPr lang="es-ES" sz="2400" dirty="0"/>
              <a:t>La imposibilidad consiste en que ellos una vez conocieron en sus adentros el poder del sacrificio de Cristo y que ahora estaban rechazándolo: </a:t>
            </a:r>
            <a:r>
              <a:rPr lang="es-ES" sz="2400" i="1" dirty="0"/>
              <a:t>no es posible</a:t>
            </a:r>
            <a:r>
              <a:rPr lang="es-ES" sz="2400" dirty="0"/>
              <a:t> idear otros medios nuevos para la renovación repetida de ellos, y los medios provistos por el amor de Dios, ahora, después de haberlos experimentado, deliberada y persistentemente los rechazan; sus conciencias cauterizadas, y “dos veces muertos” (</a:t>
            </a:r>
            <a:r>
              <a:rPr lang="es-ES" sz="2400" dirty="0">
                <a:solidFill>
                  <a:srgbClr val="FF0000"/>
                </a:solidFill>
              </a:rPr>
              <a:t>Judas 12</a:t>
            </a:r>
            <a:r>
              <a:rPr lang="es-ES" sz="2400" dirty="0"/>
              <a:t>), no hay para ellos esperanza ya, sino sólo por un milagro de </a:t>
            </a:r>
            <a:r>
              <a:rPr lang="es-ES" sz="2400"/>
              <a:t>Dios.</a:t>
            </a:r>
            <a:endParaRPr lang="es-ES" sz="2400" dirty="0"/>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t>Aplicaciones</a:t>
            </a:r>
          </a:p>
        </p:txBody>
      </p:sp>
      <p:sp>
        <p:nvSpPr>
          <p:cNvPr id="104451" name="Rectangle 3"/>
          <p:cNvSpPr>
            <a:spLocks noGrp="1" noChangeArrowheads="1"/>
          </p:cNvSpPr>
          <p:nvPr>
            <p:ph type="body" idx="1"/>
          </p:nvPr>
        </p:nvSpPr>
        <p:spPr>
          <a:xfrm>
            <a:off x="685800" y="2017713"/>
            <a:ext cx="8269288" cy="4114800"/>
          </a:xfrm>
        </p:spPr>
        <p:txBody>
          <a:bodyPr/>
          <a:lstStyle/>
          <a:p>
            <a:r>
              <a:rPr lang="es-ES" dirty="0"/>
              <a:t>Vivir de acuerdo con lo que se cree (</a:t>
            </a:r>
            <a:r>
              <a:rPr lang="es-ES" dirty="0">
                <a:solidFill>
                  <a:srgbClr val="FF0000"/>
                </a:solidFill>
              </a:rPr>
              <a:t>6.17-20</a:t>
            </a:r>
            <a:r>
              <a:rPr lang="es-ES" dirty="0"/>
              <a:t>).</a:t>
            </a:r>
          </a:p>
          <a:p>
            <a:pPr lvl="1"/>
            <a:r>
              <a:rPr lang="es-ES" dirty="0"/>
              <a:t>El autor de Hebreos en ningún momento tiene la intención de hacer dudar de su salvación y de su fe a los cristianos genuinos, sino que muestra más bien que habría que dudar de la realidad de las profesiones de fe y de la esperanza de quienes no viven de acuerdo con lo que dicen creer.</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t>Bibliografía</a:t>
            </a:r>
          </a:p>
        </p:txBody>
      </p:sp>
      <p:sp>
        <p:nvSpPr>
          <p:cNvPr id="33795" name="Rectangle 3"/>
          <p:cNvSpPr>
            <a:spLocks noGrp="1" noChangeArrowheads="1"/>
          </p:cNvSpPr>
          <p:nvPr>
            <p:ph type="body" idx="1"/>
          </p:nvPr>
        </p:nvSpPr>
        <p:spPr>
          <a:xfrm>
            <a:off x="533400" y="2017713"/>
            <a:ext cx="8421688" cy="4114800"/>
          </a:xfrm>
        </p:spPr>
        <p:txBody>
          <a:bodyPr/>
          <a:lstStyle/>
          <a:p>
            <a:r>
              <a:rPr lang="es-PR" sz="1800" dirty="0" err="1"/>
              <a:t>Zorzoli</a:t>
            </a:r>
            <a:r>
              <a:rPr lang="es-PR" sz="1800" dirty="0"/>
              <a:t>, Rubén O., ed. </a:t>
            </a:r>
            <a:r>
              <a:rPr lang="es-PR" sz="1800" i="1" dirty="0"/>
              <a:t>El Expositor Bíblico: La Biblia, Libro por Libro</a:t>
            </a:r>
            <a:r>
              <a:rPr lang="es-PR" sz="1800" dirty="0"/>
              <a:t>, Maestros de jóvenes y Adultos, Volumen 3, 4ta ed. El Paso, Texas: Casa Bautista de Publicaciones, 2001, c1994.</a:t>
            </a:r>
          </a:p>
          <a:p>
            <a:r>
              <a:rPr lang="es-ES" sz="1800" dirty="0" err="1"/>
              <a:t>Platt</a:t>
            </a:r>
            <a:r>
              <a:rPr lang="es-ES" sz="1800" dirty="0"/>
              <a:t>, A. T. (1999). </a:t>
            </a:r>
            <a:r>
              <a:rPr lang="es-ES" sz="1800" i="1" dirty="0"/>
              <a:t>Estudios </a:t>
            </a:r>
            <a:r>
              <a:rPr lang="es-ES" sz="1800" i="1" dirty="0" err="1"/>
              <a:t>Bı́blicos</a:t>
            </a:r>
            <a:r>
              <a:rPr lang="es-ES" sz="1800" i="1" dirty="0"/>
              <a:t> ELA: Hacia la Madurez (Hebreos)</a:t>
            </a:r>
            <a:r>
              <a:rPr lang="es-ES" sz="1800" dirty="0"/>
              <a:t> (6). Puebla, </a:t>
            </a:r>
            <a:r>
              <a:rPr lang="es-ES" sz="1800" dirty="0" err="1"/>
              <a:t>Pue</a:t>
            </a:r>
            <a:r>
              <a:rPr lang="es-ES" sz="1800" dirty="0"/>
              <a:t>., </a:t>
            </a:r>
            <a:r>
              <a:rPr lang="es-ES" sz="1800" dirty="0" err="1"/>
              <a:t>México</a:t>
            </a:r>
            <a:r>
              <a:rPr lang="es-ES" sz="1800" dirty="0"/>
              <a:t>: Ediciones Las </a:t>
            </a:r>
            <a:r>
              <a:rPr lang="es-ES" sz="1800" dirty="0" err="1"/>
              <a:t>Américas</a:t>
            </a:r>
            <a:r>
              <a:rPr lang="es-ES" sz="1800" dirty="0"/>
              <a:t>, A. C.</a:t>
            </a:r>
          </a:p>
          <a:p>
            <a:r>
              <a:rPr lang="es-ES" sz="1800" dirty="0"/>
              <a:t>Nelson, W. M., &amp; Mayo, J. R. (2000, c1998). </a:t>
            </a:r>
            <a:r>
              <a:rPr lang="es-ES" sz="1800" i="1" dirty="0"/>
              <a:t>Nelson nuevo diccionario ilustrado de la Biblia</a:t>
            </a:r>
            <a:r>
              <a:rPr lang="es-ES" sz="1800" dirty="0"/>
              <a:t> (</a:t>
            </a:r>
            <a:r>
              <a:rPr lang="es-ES" sz="1800" dirty="0" err="1"/>
              <a:t>electronic</a:t>
            </a:r>
            <a:r>
              <a:rPr lang="es-ES" sz="1800" dirty="0"/>
              <a:t> ed.). Nashville: Editorial Caribe.</a:t>
            </a:r>
          </a:p>
          <a:p>
            <a:r>
              <a:rPr lang="es-ES" sz="1800" dirty="0" err="1"/>
              <a:t>Lockward</a:t>
            </a:r>
            <a:r>
              <a:rPr lang="es-ES" sz="1800" dirty="0"/>
              <a:t>, A. (2003). </a:t>
            </a:r>
            <a:r>
              <a:rPr lang="es-ES" sz="1800" i="1" dirty="0"/>
              <a:t>Nuevo diccionario de la Biblia.</a:t>
            </a:r>
            <a:r>
              <a:rPr lang="es-ES" sz="1800" dirty="0"/>
              <a:t> (443). Miami: Editorial </a:t>
            </a:r>
            <a:r>
              <a:rPr lang="es-ES" sz="1800" dirty="0" err="1"/>
              <a:t>Unilit</a:t>
            </a:r>
            <a:r>
              <a:rPr lang="es-ES" sz="1800" dirty="0"/>
              <a:t>.</a:t>
            </a:r>
            <a:r>
              <a:rPr lang="en-US" sz="1800" i="1" dirty="0"/>
              <a:t> </a:t>
            </a:r>
            <a:endParaRPr lang="en-US" sz="1800" dirty="0"/>
          </a:p>
          <a:p>
            <a:r>
              <a:rPr lang="en-US" sz="1800" dirty="0" err="1"/>
              <a:t>Vos</a:t>
            </a:r>
            <a:r>
              <a:rPr lang="en-US" sz="1800" dirty="0"/>
              <a:t>, H. F. (1999). </a:t>
            </a:r>
            <a:r>
              <a:rPr lang="en-US" sz="1800" i="1" dirty="0"/>
              <a:t>Nelson's new illustrated Bible manners &amp; customs : How the people of the Bible really lived</a:t>
            </a:r>
            <a:r>
              <a:rPr lang="en-US" sz="1800" dirty="0"/>
              <a:t> (114). Nashville, Tenn.: T. Nelson Publishers.</a:t>
            </a:r>
          </a:p>
          <a:p>
            <a:r>
              <a:rPr lang="es-ES" sz="1800" dirty="0" err="1"/>
              <a:t>Jamieson</a:t>
            </a:r>
            <a:r>
              <a:rPr lang="es-ES" sz="1800" dirty="0"/>
              <a:t>, R., </a:t>
            </a:r>
            <a:r>
              <a:rPr lang="es-ES" sz="1800" dirty="0" err="1"/>
              <a:t>Fausset</a:t>
            </a:r>
            <a:r>
              <a:rPr lang="es-ES" sz="1800" dirty="0"/>
              <a:t>, A. R., &amp; Brown, D. (2002). Comentario exegético y explicativo de la Biblia - tomo 2: El Nuevo Testamento (608). El Paso, TX: Casa Bautista de Publicaciones.</a:t>
            </a: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62</a:t>
            </a:fld>
            <a:endParaRPr lang="en-US" dirty="0">
              <a:cs typeface="Arial" pitchFamily="34" charset="0"/>
            </a:endParaRPr>
          </a:p>
        </p:txBody>
      </p:sp>
    </p:spTree>
  </p:cSld>
  <p:clrMapOvr>
    <a:masterClrMapping/>
  </p:clrMapOvr>
  <p:transition spd="med">
    <p:fade thruBlk="1"/>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diap011.jpg"/>
          <p:cNvPicPr>
            <a:picLocks noChangeAspect="1"/>
          </p:cNvPicPr>
          <p:nvPr/>
        </p:nvPicPr>
        <p:blipFill>
          <a:blip r:embed="rId3">
            <a:lum bright="10000" contrast="10000"/>
          </a:blip>
          <a:srcRect b="3030"/>
          <a:stretch>
            <a:fillRect/>
          </a:stretch>
        </p:blipFill>
        <p:spPr>
          <a:xfrm>
            <a:off x="0" y="-152400"/>
            <a:ext cx="9144000" cy="7010400"/>
          </a:xfrm>
          <a:prstGeom prst="rect">
            <a:avLst/>
          </a:prstGeom>
        </p:spPr>
      </p:pic>
      <p:sp>
        <p:nvSpPr>
          <p:cNvPr id="238595" name="Rectangle 3"/>
          <p:cNvSpPr>
            <a:spLocks noGrp="1" noChangeArrowheads="1"/>
          </p:cNvSpPr>
          <p:nvPr>
            <p:ph type="title"/>
          </p:nvPr>
        </p:nvSpPr>
        <p:spPr>
          <a:xfrm>
            <a:off x="5562600" y="1"/>
            <a:ext cx="2971800" cy="1447800"/>
          </a:xfrm>
          <a:noFill/>
        </p:spPr>
        <p:txBody>
          <a:bodyPr/>
          <a:lstStyle/>
          <a:p>
            <a:pPr algn="ctr"/>
            <a:r>
              <a:rPr lang="es-PR" dirty="0">
                <a:solidFill>
                  <a:schemeClr val="bg1"/>
                </a:solidFill>
                <a:effectLst>
                  <a:outerShdw blurRad="38100" dist="38100" dir="2700000" algn="tl">
                    <a:srgbClr val="000000">
                      <a:alpha val="43137"/>
                    </a:srgbClr>
                  </a:outerShdw>
                </a:effectLst>
              </a:rPr>
              <a:t>Próximo Estudio</a:t>
            </a:r>
          </a:p>
        </p:txBody>
      </p:sp>
      <p:sp>
        <p:nvSpPr>
          <p:cNvPr id="238596" name="Rectangle 4"/>
          <p:cNvSpPr>
            <a:spLocks noGrp="1" noChangeArrowheads="1"/>
          </p:cNvSpPr>
          <p:nvPr>
            <p:ph type="body" sz="half" idx="1"/>
          </p:nvPr>
        </p:nvSpPr>
        <p:spPr>
          <a:xfrm>
            <a:off x="0" y="4495800"/>
            <a:ext cx="9144000" cy="2362200"/>
          </a:xfrm>
          <a:solidFill>
            <a:schemeClr val="tx1"/>
          </a:solidFill>
        </p:spPr>
        <p:txBody>
          <a:bodyPr/>
          <a:lstStyle/>
          <a:p>
            <a:pPr marL="0" indent="0" algn="ctr" eaLnBrk="1" hangingPunct="1">
              <a:buNone/>
            </a:pPr>
            <a:r>
              <a:rPr lang="es-PR" dirty="0">
                <a:solidFill>
                  <a:schemeClr val="bg1"/>
                </a:solidFill>
                <a:effectLst>
                  <a:outerShdw blurRad="38100" dist="38100" dir="2700000" algn="tl">
                    <a:srgbClr val="000000">
                      <a:alpha val="43137"/>
                    </a:srgbClr>
                  </a:outerShdw>
                </a:effectLst>
              </a:rPr>
              <a:t>Martes, 29 de Agosto de 2017</a:t>
            </a:r>
          </a:p>
          <a:p>
            <a:pPr marL="0" indent="0" algn="ctr" eaLnBrk="1" hangingPunct="1">
              <a:buNone/>
            </a:pPr>
            <a:r>
              <a:rPr lang="es-PR" i="1" dirty="0">
                <a:solidFill>
                  <a:schemeClr val="bg1"/>
                </a:solidFill>
                <a:effectLst>
                  <a:outerShdw blurRad="38100" dist="38100" dir="2700000" algn="tl">
                    <a:srgbClr val="000000">
                      <a:alpha val="43137"/>
                    </a:srgbClr>
                  </a:outerShdw>
                </a:effectLst>
              </a:rPr>
              <a:t>“</a:t>
            </a:r>
            <a:r>
              <a:rPr lang="es-ES" i="1" dirty="0">
                <a:solidFill>
                  <a:schemeClr val="bg1"/>
                </a:solidFill>
                <a:effectLst>
                  <a:outerShdw blurRad="38100" dist="38100" dir="2700000" algn="tl">
                    <a:srgbClr val="000000">
                      <a:alpha val="43137"/>
                    </a:srgbClr>
                  </a:outerShdw>
                </a:effectLst>
              </a:rPr>
              <a:t>Jesús, la superioridad de su sacerdocio” &amp; “Jesús, ministro y ofrenda por nuestro pecados</a:t>
            </a:r>
            <a:r>
              <a:rPr lang="es-PR" i="1" dirty="0">
                <a:solidFill>
                  <a:schemeClr val="bg1"/>
                </a:solidFill>
                <a:effectLst>
                  <a:outerShdw blurRad="38100" dist="38100" dir="2700000" algn="tl">
                    <a:srgbClr val="000000">
                      <a:alpha val="43137"/>
                    </a:srgbClr>
                  </a:outerShdw>
                </a:effectLst>
              </a:rPr>
              <a:t>”</a:t>
            </a:r>
          </a:p>
          <a:p>
            <a:pPr marL="0" indent="0" algn="ctr" eaLnBrk="1" hangingPunct="1">
              <a:buNone/>
            </a:pPr>
            <a:r>
              <a:rPr lang="es-PR" dirty="0">
                <a:solidFill>
                  <a:schemeClr val="bg1"/>
                </a:solidFill>
                <a:effectLst>
                  <a:outerShdw blurRad="38100" dist="38100" dir="2700000" algn="tl">
                    <a:srgbClr val="000000">
                      <a:alpha val="43137"/>
                    </a:srgbClr>
                  </a:outerShdw>
                </a:effectLst>
              </a:rPr>
              <a:t>Hebreos capítulos 7.1 al 10.18</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8596">
                                            <p:txEl>
                                              <p:pRg st="2" end="2"/>
                                            </p:txEl>
                                          </p:spTgt>
                                        </p:tgtEl>
                                        <p:attrNameLst>
                                          <p:attrName>style.visibility</p:attrName>
                                        </p:attrNameLst>
                                      </p:cBhvr>
                                      <p:to>
                                        <p:strVal val="visible"/>
                                      </p:to>
                                    </p:set>
                                    <p:animEffect transition="in" filter="fade">
                                      <p:cBhvr>
                                        <p:cTn id="23"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PR" dirty="0"/>
              <a:t>¿Eres salvo?</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t>Para Considerar</a:t>
            </a:r>
          </a:p>
        </p:txBody>
      </p:sp>
      <p:sp>
        <p:nvSpPr>
          <p:cNvPr id="269316" name="Rectangle 4"/>
          <p:cNvSpPr>
            <a:spLocks noGrp="1" noChangeArrowheads="1"/>
          </p:cNvSpPr>
          <p:nvPr>
            <p:ph type="body" idx="1"/>
          </p:nvPr>
        </p:nvSpPr>
        <p:spPr>
          <a:xfrm>
            <a:off x="3998913" y="2362200"/>
            <a:ext cx="4840287" cy="3240088"/>
          </a:xfrm>
          <a:noFill/>
        </p:spPr>
        <p:txBody>
          <a:bodyPr/>
          <a:lstStyle/>
          <a:p>
            <a:r>
              <a:rPr lang="es-PR" dirty="0"/>
              <a:t>¿Quién te salvó?</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t>El sacerdocio de Cristo</a:t>
            </a:r>
            <a:br>
              <a:rPr lang="es-PR" dirty="0"/>
            </a:br>
            <a:r>
              <a:rPr lang="es-PR" dirty="0"/>
              <a:t>(</a:t>
            </a:r>
            <a:r>
              <a:rPr lang="es-PR" dirty="0">
                <a:solidFill>
                  <a:srgbClr val="FF0000"/>
                </a:solidFill>
              </a:rPr>
              <a:t>Hebreos 4.14-16</a:t>
            </a:r>
            <a:r>
              <a:rPr lang="es-PR" dirty="0"/>
              <a:t>)</a:t>
            </a:r>
          </a:p>
        </p:txBody>
      </p:sp>
      <p:pic>
        <p:nvPicPr>
          <p:cNvPr id="8" name="Picture 2" descr="http://www.tagnet.org/leondejuda/pictures/Jesus%20Sumo%20Sacerdote.JPG"/>
          <p:cNvPicPr>
            <a:picLocks noChangeAspect="1" noChangeArrowheads="1"/>
          </p:cNvPicPr>
          <p:nvPr/>
        </p:nvPicPr>
        <p:blipFill>
          <a:blip r:embed="rId3">
            <a:lum contrast="20000"/>
          </a:blip>
          <a:srcRect b="38424"/>
          <a:stretch>
            <a:fillRect/>
          </a:stretch>
        </p:blipFill>
        <p:spPr bwMode="auto">
          <a:xfrm>
            <a:off x="1828800" y="1905000"/>
            <a:ext cx="5562600" cy="4821462"/>
          </a:xfrm>
          <a:prstGeom prst="rect">
            <a:avLst/>
          </a:prstGeom>
          <a:noFill/>
          <a:effectLst>
            <a:softEdge rad="63500"/>
          </a:effectLst>
        </p:spPr>
      </p:pic>
    </p:spTree>
  </p:cSld>
  <p:clrMapOvr>
    <a:masterClrMapping/>
  </p:clrMapOvr>
  <p:transition spd="med">
    <p:fade thruBlk="1"/>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21371</TotalTime>
  <Words>3868</Words>
  <Application>Microsoft Office PowerPoint</Application>
  <PresentationFormat>On-screen Show (4:3)</PresentationFormat>
  <Paragraphs>298</Paragraphs>
  <Slides>64</Slides>
  <Notes>64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64</vt:i4>
      </vt:variant>
    </vt:vector>
  </HeadingPairs>
  <TitlesOfParts>
    <vt:vector size="68" baseType="lpstr">
      <vt:lpstr>Arial</vt:lpstr>
      <vt:lpstr>Tahoma</vt:lpstr>
      <vt:lpstr>Wingdings</vt:lpstr>
      <vt:lpstr>Blends</vt:lpstr>
      <vt:lpstr>Unidad 7: Dios Ha Hablado</vt:lpstr>
      <vt:lpstr>Texto Básico</vt:lpstr>
      <vt:lpstr>Versículo Clave:</vt:lpstr>
      <vt:lpstr>Verdad Central</vt:lpstr>
      <vt:lpstr>Metas de Aprendizaje</vt:lpstr>
      <vt:lpstr>Bosquejo</vt:lpstr>
      <vt:lpstr>Para Considerar</vt:lpstr>
      <vt:lpstr>Para Considerar</vt:lpstr>
      <vt:lpstr>El sacerdocio de Cristo (Hebreos 4.14-16)</vt:lpstr>
      <vt:lpstr>El sacerdocio de Cristo (Hebreos 4.14-16)</vt:lpstr>
      <vt:lpstr>El sacerdocio de Cristo (Hebreos 4.14-16)</vt:lpstr>
      <vt:lpstr>El sacerdocio de Cristo (Hebreos 4.14-16)</vt:lpstr>
      <vt:lpstr>PowerPoint Presentation</vt:lpstr>
      <vt:lpstr>PowerPoint Presentation</vt:lpstr>
      <vt:lpstr>El sacerdocio de Cristo (Hebreos 4.14-16)</vt:lpstr>
      <vt:lpstr>El sacerdocio de Cristo (Hebreos 4.14-16)</vt:lpstr>
      <vt:lpstr>El sacerdocio de Cristo (Hebreos 4.14-16)</vt:lpstr>
      <vt:lpstr>El sacerdocio de Cristo (Hebreos 4.14-16)</vt:lpstr>
      <vt:lpstr>PowerPoint Presentation</vt:lpstr>
      <vt:lpstr>Para Considerar</vt:lpstr>
      <vt:lpstr>Para Considerar</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Jesús es el sacerdote perfecto (Hebreos 5.7-10)</vt:lpstr>
      <vt:lpstr>Llamamiento a la madurez espiritual (Hebreos 6.1-6)</vt:lpstr>
      <vt:lpstr>Llamamiento a la madurez espiritual (Hebreos 6.1-6)</vt:lpstr>
      <vt:lpstr>Llamamiento a la madurez espiritual (Hebreos 6.1-6)</vt:lpstr>
      <vt:lpstr>Llamamiento a la madurez espiritual (Hebreos 6.1-6)</vt:lpstr>
      <vt:lpstr>Llamamiento a la madurez espiritual (Hebreos 6.1-6)</vt:lpstr>
      <vt:lpstr>Llamamiento a la madurez espiritual (Hebreos 6.1-6)</vt:lpstr>
      <vt:lpstr>Para Considerar</vt:lpstr>
      <vt:lpstr>Para Considerar</vt:lpstr>
      <vt:lpstr>Llamamiento a ser creyentes genuinos (Hebreos 6.1-6)</vt:lpstr>
      <vt:lpstr>PowerPoint Presentation</vt:lpstr>
      <vt:lpstr>PowerPoint Presentation</vt:lpstr>
      <vt:lpstr>Llamamiento a ser creyentes genuinos (Hebreos 6.1-6)</vt:lpstr>
      <vt:lpstr>Llamamiento a ser creyentes genuinos (Hebreos 6.1-6)</vt:lpstr>
      <vt:lpstr>Llamamiento a ser creyentes genuinos (Hebreos 6.1-6)</vt:lpstr>
      <vt:lpstr>Llamamiento a ser creyentes genuinos (Hebreos 6.1-6)</vt:lpstr>
      <vt:lpstr>Llamamiento a ser creyentes genuinos (Hebreos 6.1-6)</vt:lpstr>
      <vt:lpstr>Llamamiento a ser creyentes genuinos (Hebreos 6.1-6)</vt:lpstr>
      <vt:lpstr>Confianza en la promesa de Dios (Hebreos 6.17-20)</vt:lpstr>
      <vt:lpstr>Confianza en la promesa de Dios (Hebreos 6.17-20)</vt:lpstr>
      <vt:lpstr>Confianza en la promesa de Dios (Hebreos 6.17-20)</vt:lpstr>
      <vt:lpstr>Confianza en la promesa de Dios (Hebreos 6.17-20)</vt:lpstr>
      <vt:lpstr>Confianza en la promesa de Dios (Hebreos 6.17-20)</vt:lpstr>
      <vt:lpstr>Confianza en la promesa de Dios (Hebreos 6.17-20)</vt:lpstr>
      <vt:lpstr>Confianza en la promesa de Dios (Hebreos 6.17-20)</vt:lpstr>
      <vt:lpstr>Aplicaciones</vt:lpstr>
      <vt:lpstr>Aplicaciones</vt:lpstr>
      <vt:lpstr>Aplicaciones</vt:lpstr>
      <vt:lpstr>Aplicaciones</vt:lpstr>
      <vt:lpstr>Aplicaciones</vt:lpstr>
      <vt:lpstr>Aplicaciones</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Jesús, nuestro gran sumo sacerdote</dc:title>
  <dc:subject>Hebreos</dc:subject>
  <dc:creator>Tito Ortega</dc:creator>
  <cp:keywords>Hebreos;Jesús</cp:keywords>
  <cp:lastModifiedBy>Tito</cp:lastModifiedBy>
  <cp:revision>1018</cp:revision>
  <cp:lastPrinted>2017-08-22T15:47:19Z</cp:lastPrinted>
  <dcterms:created xsi:type="dcterms:W3CDTF">2007-03-13T18:52:37Z</dcterms:created>
  <dcterms:modified xsi:type="dcterms:W3CDTF">2017-09-06T12:21:43Z</dcterms:modified>
</cp:coreProperties>
</file>