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47"/>
  </p:notesMasterIdLst>
  <p:sldIdLst>
    <p:sldId id="257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90" r:id="rId14"/>
    <p:sldId id="292" r:id="rId15"/>
    <p:sldId id="322" r:id="rId16"/>
    <p:sldId id="293" r:id="rId17"/>
    <p:sldId id="294" r:id="rId18"/>
    <p:sldId id="295" r:id="rId19"/>
    <p:sldId id="296" r:id="rId20"/>
    <p:sldId id="297" r:id="rId21"/>
    <p:sldId id="330" r:id="rId22"/>
    <p:sldId id="323" r:id="rId23"/>
    <p:sldId id="324" r:id="rId24"/>
    <p:sldId id="325" r:id="rId25"/>
    <p:sldId id="326" r:id="rId26"/>
    <p:sldId id="327" r:id="rId27"/>
    <p:sldId id="328" r:id="rId28"/>
    <p:sldId id="329" r:id="rId29"/>
    <p:sldId id="302" r:id="rId30"/>
    <p:sldId id="331" r:id="rId31"/>
    <p:sldId id="306" r:id="rId32"/>
    <p:sldId id="315" r:id="rId33"/>
    <p:sldId id="310" r:id="rId34"/>
    <p:sldId id="332" r:id="rId35"/>
    <p:sldId id="312" r:id="rId36"/>
    <p:sldId id="313" r:id="rId37"/>
    <p:sldId id="314" r:id="rId38"/>
    <p:sldId id="316" r:id="rId39"/>
    <p:sldId id="317" r:id="rId40"/>
    <p:sldId id="318" r:id="rId41"/>
    <p:sldId id="319" r:id="rId42"/>
    <p:sldId id="320" r:id="rId43"/>
    <p:sldId id="291" r:id="rId44"/>
    <p:sldId id="321" r:id="rId45"/>
    <p:sldId id="277" r:id="rId46"/>
  </p:sldIdLst>
  <p:sldSz cx="9144000" cy="6858000" type="screen4x3"/>
  <p:notesSz cx="68580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30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909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AFF12-8B54-458A-AB4A-EF6ADBD5505B}" type="datetimeFigureOut">
              <a:rPr lang="es-PR" smtClean="0"/>
              <a:t>20/08/2017</a:t>
            </a:fld>
            <a:endParaRPr lang="es-P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45000"/>
            <a:ext cx="5486400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297180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525"/>
            <a:ext cx="297180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68E5D-2273-4296-AE31-BF9F068ACDB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64240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B2BC42CF-7FC8-4B98-B877-09B27C6E4F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E8032670-3EF4-4CEC-959E-113DC578E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767FE948-B036-4522-A47B-6900F51DE9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23628FE-E568-4EE2-8BDE-005358BEDE6B}" type="slidenum">
              <a:rPr lang="en-US" altLang="es-PR">
                <a:latin typeface="Arial" panose="020B0604020202020204" pitchFamily="34" charset="0"/>
              </a:rPr>
              <a:pPr eaLnBrk="1" hangingPunct="1"/>
              <a:t>1</a:t>
            </a:fld>
            <a:endParaRPr lang="en-US" altLang="es-P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5336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F52AB45F-9E34-4261-ADF5-35842140D2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7BFD439B-D8E6-4EBA-B7D9-5D248712D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420" name="Slide Number Placeholder 3">
            <a:extLst>
              <a:ext uri="{FF2B5EF4-FFF2-40B4-BE49-F238E27FC236}">
                <a16:creationId xmlns:a16="http://schemas.microsoft.com/office/drawing/2014/main" id="{2797C69F-33B4-4D93-8803-5F648A3119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38552F1-69C8-4B8D-94A9-C70CBBFF6360}" type="slidenum">
              <a:rPr lang="en-US" altLang="es-PR">
                <a:latin typeface="Arial" panose="020B0604020202020204" pitchFamily="34" charset="0"/>
              </a:rPr>
              <a:pPr eaLnBrk="1" hangingPunct="1"/>
              <a:t>10</a:t>
            </a:fld>
            <a:endParaRPr lang="en-US" altLang="es-P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168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8C98D6A9-BD0E-46CB-A51A-1C7AE4E9972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EFC7D8E-0594-4D69-9186-823448E1F06F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11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E7DC9FB9-3E40-4848-9E08-D7CF3CE475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89390AF8-03A2-4F36-8DC2-E9FE60D734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913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8C98D6A9-BD0E-46CB-A51A-1C7AE4E9972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EFC7D8E-0594-4D69-9186-823448E1F06F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12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E7DC9FB9-3E40-4848-9E08-D7CF3CE475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89390AF8-03A2-4F36-8DC2-E9FE60D734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561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8C98D6A9-BD0E-46CB-A51A-1C7AE4E9972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EFC7D8E-0594-4D69-9186-823448E1F06F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13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E7DC9FB9-3E40-4848-9E08-D7CF3CE475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89390AF8-03A2-4F36-8DC2-E9FE60D734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967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8C98D6A9-BD0E-46CB-A51A-1C7AE4E9972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EFC7D8E-0594-4D69-9186-823448E1F06F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14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E7DC9FB9-3E40-4848-9E08-D7CF3CE475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89390AF8-03A2-4F36-8DC2-E9FE60D734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4393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8C98D6A9-BD0E-46CB-A51A-1C7AE4E9972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EFC7D8E-0594-4D69-9186-823448E1F06F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15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E7DC9FB9-3E40-4848-9E08-D7CF3CE475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89390AF8-03A2-4F36-8DC2-E9FE60D734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7970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9AC07A59-AD1A-4546-8277-B8DE4B6B008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9BA46064-D3CD-4695-A191-9A5482DCAF52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16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77D032F0-A015-46EF-9793-575FAFEC12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3FB0184A-1AF8-483A-95FB-691AD0AA56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3362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EA09DEF1-C5B8-4506-B932-A831BFBB28A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3A821CB-E500-46F9-AF9E-D4625CED637E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17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3023C42E-73B9-4717-A8F4-975C250FE0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C3621188-B3BB-414A-AC84-F8EB1E6FE0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145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24DED792-30C5-4773-94BD-B39696050A9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5DDA6AD-F52F-4231-8784-3E32A26EADEE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18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A0CA3C21-6F12-4DAE-B1BB-91285DFF80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D832D5E6-F7F8-4779-A666-0657E84000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093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EF948C71-2085-4B8B-B4A4-5AF6F5D108F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C170F06D-0BD6-4C8D-A4A1-619C15240DF2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19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25DD440A-D6B7-4CA9-8591-1B4FDEBD1E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BECEA29B-2941-4A58-932B-DD9F310DB5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542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222B5E57-790D-4713-920A-A8E628E732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3D35D59-E391-4979-AEE5-C5D1C194BF3D}" type="slidenum">
              <a:rPr lang="en-US" altLang="es-PR">
                <a:latin typeface="Arial" panose="020B0604020202020204" pitchFamily="34" charset="0"/>
              </a:rPr>
              <a:pPr eaLnBrk="1" hangingPunct="1"/>
              <a:t>2</a:t>
            </a:fld>
            <a:endParaRPr lang="en-US" altLang="es-PR">
              <a:latin typeface="Arial" panose="020B0604020202020204" pitchFamily="34" charset="0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54D56A7D-F25A-4DBA-9E93-4CD868A377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7157FE90-A680-45E6-B832-A683D66C79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8026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EF948C71-2085-4B8B-B4A4-5AF6F5D108F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C170F06D-0BD6-4C8D-A4A1-619C15240DF2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20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25DD440A-D6B7-4CA9-8591-1B4FDEBD1E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BECEA29B-2941-4A58-932B-DD9F310DB5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7399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EF948C71-2085-4B8B-B4A4-5AF6F5D108F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C170F06D-0BD6-4C8D-A4A1-619C15240DF2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21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25DD440A-D6B7-4CA9-8591-1B4FDEBD1E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BECEA29B-2941-4A58-932B-DD9F310DB5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4310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49385401-B572-403D-B5C7-B7F6CDC4EC3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B8A7946-9BBF-46C8-B397-ADACC30E0586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22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0ACE2270-6814-4F28-94D2-B7A4455E4E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99CCDC05-7848-4BED-AB73-34C8E01CAE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7507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A1AA8327-D076-4F37-A7BF-BEE1BE142E9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A139362-AAB7-4831-BCB7-81A76B20B7AC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23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4F68FCA3-1E0B-469A-92FF-C8F893A926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C2541A33-960D-4056-8936-E2EE2A5067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2771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EE10D7EF-1377-4485-B7A0-7868AAD6C86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D9BF0C8-A406-4036-9E4A-8567C54CFCAC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24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F838F8D1-A57E-4A9A-985B-E180E861C3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74DB2343-8EB5-4D39-907B-A788DFFAAF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2823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5074B8B2-076E-4F5C-8162-C1E08ACCC8C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EC89BB6-5BF9-47F5-923E-6744618835E2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25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6C8ECB1C-1F6D-45F7-9C17-A94DEDB502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957055E9-7841-4236-9574-08B5F4E096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736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54EF8AEE-726A-4823-9356-82A563C4C0D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B9C61E37-DFD6-4EDC-8F92-782BBBE8C1B9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26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03886D54-6DA2-4E04-AA70-621D47E4AC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8599BAA3-04F6-40BF-847E-4AE5169FAC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8168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BD337CE3-9EFB-448F-8ECF-44896582907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070555C-E546-4248-B04C-958326AFF88A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27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F5190E54-9CF3-46AA-A725-5EB431653F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001EBD45-9898-4F30-913B-2B0D5C29E2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0937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F8CB6809-3479-45CB-89AE-FD16387EFCF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490B04A-B039-4834-ADB3-F8F5CE98C0CB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28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0CD749DB-FD8C-4A1A-B418-95E2953C35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57B62B73-12C3-43C6-A555-D4DEEF9F96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2375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BBAE31CB-69FA-46D0-82D4-DF03B8434EF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458F399-9F7E-4A19-92CA-1AB2E064932C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29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82D1D90A-E914-4B52-80DB-5BD9F98B39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A62867C9-BF54-465C-865D-9F46F40724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370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C9611622-F43F-4E8F-BB6C-3D76D8E992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0D104E2-E4FC-443C-9564-7A7D2101A8C2}" type="slidenum">
              <a:rPr lang="en-US" altLang="es-PR">
                <a:latin typeface="Arial" panose="020B0604020202020204" pitchFamily="34" charset="0"/>
              </a:rPr>
              <a:pPr eaLnBrk="1" hangingPunct="1"/>
              <a:t>3</a:t>
            </a:fld>
            <a:endParaRPr lang="en-US" altLang="es-PR">
              <a:latin typeface="Arial" panose="020B0604020202020204" pitchFamily="34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DE867752-E24C-4A1B-B379-4A0DC1D869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D9F886F4-BF71-47E4-AB8A-F9589C009D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2716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BBAE31CB-69FA-46D0-82D4-DF03B8434EF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458F399-9F7E-4A19-92CA-1AB2E064932C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30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82D1D90A-E914-4B52-80DB-5BD9F98B39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A62867C9-BF54-465C-865D-9F46F40724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5150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BBAE31CB-69FA-46D0-82D4-DF03B8434EF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458F399-9F7E-4A19-92CA-1AB2E064932C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31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82D1D90A-E914-4B52-80DB-5BD9F98B39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A62867C9-BF54-465C-865D-9F46F40724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9442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BBAE31CB-69FA-46D0-82D4-DF03B8434EF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458F399-9F7E-4A19-92CA-1AB2E064932C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32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82D1D90A-E914-4B52-80DB-5BD9F98B39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A62867C9-BF54-465C-865D-9F46F40724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9631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74D2F72E-3D18-4B61-AF4C-751B75E2DA3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350F3D2A-2C3E-4E20-85E5-3C4DAA516A8C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33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13FCED17-3192-42E0-861A-30A179F8CA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308A3F67-D0C6-4F31-8857-76F0AEA38C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4260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74D2F72E-3D18-4B61-AF4C-751B75E2DA3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350F3D2A-2C3E-4E20-85E5-3C4DAA516A8C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34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13FCED17-3192-42E0-861A-30A179F8CA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308A3F67-D0C6-4F31-8857-76F0AEA38C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8959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CBC985B0-3D71-4E33-B4CF-8DB3BCF6579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E44E0B3-8BF4-4C98-AC93-E20279DF2BBD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35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CAA8F910-203D-4B9A-A172-87EF456828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8F38A367-E8B3-43A0-B6FD-C7B2331A94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1965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930E8AB4-AE60-4EE1-8A25-36C09A9F0E6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6470BA63-DB73-47A6-8435-08B183F1DBF2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36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17AD353C-D2E6-4AB2-B912-8404B0ED83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21BBB17C-6339-4032-B13E-894CD897B0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7593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84A4AB01-4E7F-42FF-8021-D2218CA11C4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3DEAFB3F-471B-47FA-877B-D82AFB5BFABC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37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1A2DC897-9693-4DEE-A8EF-1CB36D3554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4EF99796-B93E-4F9A-8F5C-C3A7113E6C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5442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49808D45-211D-4F32-864B-823A12CA3E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3F44745-8B0E-4A6C-AC84-9AF758B58839}" type="slidenum">
              <a:rPr lang="en-US" altLang="es-PR">
                <a:latin typeface="Arial" panose="020B0604020202020204" pitchFamily="34" charset="0"/>
              </a:rPr>
              <a:pPr eaLnBrk="1" hangingPunct="1"/>
              <a:t>38</a:t>
            </a:fld>
            <a:endParaRPr lang="en-US" altLang="es-PR">
              <a:latin typeface="Arial" panose="020B0604020202020204" pitchFamily="34" charset="0"/>
            </a:endParaRPr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9B5391AB-6CDA-40E5-80EA-7329DD33BB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465216AC-8AAA-4D35-9B77-9EF2763D1C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7333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FD56A6AE-3C4A-4580-8E3C-DC13F299B7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5F46A94-2BD3-4B44-BEC3-43B58CA48229}" type="slidenum">
              <a:rPr lang="en-US" altLang="es-PR">
                <a:latin typeface="Arial" panose="020B0604020202020204" pitchFamily="34" charset="0"/>
              </a:rPr>
              <a:pPr eaLnBrk="1" hangingPunct="1"/>
              <a:t>39</a:t>
            </a:fld>
            <a:endParaRPr lang="en-US" altLang="es-PR">
              <a:latin typeface="Arial" panose="020B0604020202020204" pitchFamily="34" charset="0"/>
            </a:endParaRPr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52B12A8D-F6B2-4B4D-BD05-4E3A305E43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250E3685-2254-423C-9922-8EB5BA38C5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989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E880F43B-8562-4E54-9912-83ECD6B5F5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EB7AE86-5D44-49B9-A802-8C2C4DB50D68}" type="slidenum">
              <a:rPr lang="en-US" altLang="es-PR">
                <a:latin typeface="Arial" panose="020B0604020202020204" pitchFamily="34" charset="0"/>
              </a:rPr>
              <a:pPr eaLnBrk="1" hangingPunct="1"/>
              <a:t>4</a:t>
            </a:fld>
            <a:endParaRPr lang="en-US" altLang="es-PR">
              <a:latin typeface="Arial" panose="020B0604020202020204" pitchFamily="34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A6F640FD-58E0-4121-8B79-40DC9A57D7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88EBCD95-AE47-4BEA-A1D1-BADD3919D6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0338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F7B5C6CF-F546-4274-9629-A7405A3AA1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9E45CE3-43B8-4355-A4C8-F982BD79D956}" type="slidenum">
              <a:rPr lang="en-US" altLang="es-PR">
                <a:latin typeface="Arial" panose="020B0604020202020204" pitchFamily="34" charset="0"/>
              </a:rPr>
              <a:pPr eaLnBrk="1" hangingPunct="1"/>
              <a:t>40</a:t>
            </a:fld>
            <a:endParaRPr lang="en-US" altLang="es-PR">
              <a:latin typeface="Arial" panose="020B0604020202020204" pitchFamily="34" charset="0"/>
            </a:endParaRPr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4A63495F-AE41-4E80-BF3B-94D3D267A6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96B611A7-8F29-47CB-A86A-5B1A5E31E8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74533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>
            <a:extLst>
              <a:ext uri="{FF2B5EF4-FFF2-40B4-BE49-F238E27FC236}">
                <a16:creationId xmlns:a16="http://schemas.microsoft.com/office/drawing/2014/main" id="{16236AA9-4506-4E0D-B6E8-51F7DA4A25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B15DCA5-1681-497F-B55A-0EEAE4B57357}" type="slidenum">
              <a:rPr lang="en-US" altLang="es-PR">
                <a:latin typeface="Arial" panose="020B0604020202020204" pitchFamily="34" charset="0"/>
              </a:rPr>
              <a:pPr eaLnBrk="1" hangingPunct="1"/>
              <a:t>41</a:t>
            </a:fld>
            <a:endParaRPr lang="en-US" altLang="es-PR">
              <a:latin typeface="Arial" panose="020B0604020202020204" pitchFamily="34" charset="0"/>
            </a:endParaRPr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B58DD455-811F-4074-A1B9-B590A1D994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id="{5AC4E7E9-E826-447D-B037-3616DB1F94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60328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>
            <a:extLst>
              <a:ext uri="{FF2B5EF4-FFF2-40B4-BE49-F238E27FC236}">
                <a16:creationId xmlns:a16="http://schemas.microsoft.com/office/drawing/2014/main" id="{2BC2E72B-9CB7-463D-9AA5-319572DB1D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BE15643-0740-44DF-A2BF-E989578BA606}" type="slidenum">
              <a:rPr lang="en-US" altLang="es-PR">
                <a:latin typeface="Arial" panose="020B0604020202020204" pitchFamily="34" charset="0"/>
              </a:rPr>
              <a:pPr eaLnBrk="1" hangingPunct="1"/>
              <a:t>42</a:t>
            </a:fld>
            <a:endParaRPr lang="en-US" altLang="es-PR">
              <a:latin typeface="Arial" panose="020B0604020202020204" pitchFamily="34" charset="0"/>
            </a:endParaRPr>
          </a:p>
        </p:txBody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A51CDEBE-8642-448C-A10D-DC3A5C58D6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5B9CB571-3860-45DC-80C9-179CC0FF5E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15898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169323A9-DAC6-4C00-AA06-8D5D37E5C9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3EDFD3B-6508-4B2F-81A2-751948251327}" type="slidenum">
              <a:rPr lang="en-US" altLang="es-PR">
                <a:latin typeface="Arial" panose="020B0604020202020204" pitchFamily="34" charset="0"/>
              </a:rPr>
              <a:pPr eaLnBrk="1" hangingPunct="1"/>
              <a:t>45</a:t>
            </a:fld>
            <a:endParaRPr lang="en-US" altLang="es-PR">
              <a:latin typeface="Arial" panose="020B0604020202020204" pitchFamily="34" charset="0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AFEE008D-1A5E-401F-BECD-BFB6038A44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5CE7F06B-09BD-4AE0-A1A1-D88BD982DD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438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D64C4555-5DF9-41B4-8305-9922140B322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19061FA0-D358-4EBF-A91A-5801A6DB970E}" type="slidenum">
              <a:rPr lang="en-US" altLang="es-PR" sz="1200">
                <a:latin typeface="Arial" panose="020B0604020202020204" pitchFamily="34" charset="0"/>
              </a:rPr>
              <a:pPr algn="r" eaLnBrk="1" hangingPunct="1"/>
              <a:t>5</a:t>
            </a:fld>
            <a:endParaRPr lang="en-US" altLang="es-PR" sz="1200">
              <a:latin typeface="Arial" panose="020B0604020202020204" pitchFamily="34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6984F2C8-D36C-4FF9-954C-A9AFA2AB58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BDD38A15-47B9-40CC-A5B9-ECCD6EBF76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051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14971A88-9CFE-442C-BD56-21DF8CBBA6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6D10416-EB86-4A13-BEFA-6C1AE18CC03B}" type="slidenum">
              <a:rPr lang="en-US" altLang="es-PR">
                <a:latin typeface="Arial" panose="020B0604020202020204" pitchFamily="34" charset="0"/>
              </a:rPr>
              <a:pPr eaLnBrk="1" hangingPunct="1"/>
              <a:t>6</a:t>
            </a:fld>
            <a:endParaRPr lang="en-US" altLang="es-PR">
              <a:latin typeface="Arial" panose="020B0604020202020204" pitchFamily="34" charset="0"/>
            </a:endParaRP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51FA0F55-D7D8-49CD-A31E-F89B977A6F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AFD7AEB0-0310-4AF1-ADB5-6D22E6A688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415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C438EB65-39E2-4E9B-AC77-5222EA0A8D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6B54A4E3-7612-4BB1-907C-647FDD646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2C706559-9336-4530-A755-A76FC99EF9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95A4899-7370-45B7-8CE7-C0863D91AB33}" type="slidenum">
              <a:rPr lang="en-US" altLang="es-PR">
                <a:latin typeface="Arial" panose="020B0604020202020204" pitchFamily="34" charset="0"/>
              </a:rPr>
              <a:pPr eaLnBrk="1" hangingPunct="1"/>
              <a:t>7</a:t>
            </a:fld>
            <a:endParaRPr lang="en-US" altLang="es-P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842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A1D930C9-FF2B-4410-B67D-DE56BCFAC3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521FDD46-0457-4C53-87C8-7B202869A7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372" name="Slide Number Placeholder 3">
            <a:extLst>
              <a:ext uri="{FF2B5EF4-FFF2-40B4-BE49-F238E27FC236}">
                <a16:creationId xmlns:a16="http://schemas.microsoft.com/office/drawing/2014/main" id="{9E4528AA-B1A5-413D-8212-1A0593EEFF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73F0C23-AA87-4B56-B04A-43C11C8DA94B}" type="slidenum">
              <a:rPr lang="en-US" altLang="es-PR">
                <a:latin typeface="Arial" panose="020B0604020202020204" pitchFamily="34" charset="0"/>
              </a:rPr>
              <a:pPr eaLnBrk="1" hangingPunct="1"/>
              <a:t>8</a:t>
            </a:fld>
            <a:endParaRPr lang="en-US" altLang="es-P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010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2B3BAC6E-2EBF-40B5-9242-E8EB455BA3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06F22C12-ED4D-4588-91C1-2781B4079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R" altLang="es-P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3F9DA823-DD03-4F8C-A243-DEF368CDB7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7AC8941-963E-40E9-8621-A3AA6814AA0C}" type="slidenum">
              <a:rPr lang="en-US" altLang="es-PR">
                <a:latin typeface="Arial" panose="020B0604020202020204" pitchFamily="34" charset="0"/>
              </a:rPr>
              <a:pPr eaLnBrk="1" hangingPunct="1"/>
              <a:t>9</a:t>
            </a:fld>
            <a:endParaRPr lang="en-US" altLang="es-P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256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 b="0">
                  <a:cs typeface="Arial" charset="0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 b="0">
                  <a:cs typeface="Arial" charset="0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 b="0">
                  <a:cs typeface="Arial" charset="0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 b="0">
                  <a:cs typeface="Arial" charset="0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 b="0">
                <a:cs typeface="Arial" charset="0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 b="0">
                <a:cs typeface="Arial" charset="0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 b="0">
                <a:cs typeface="Arial" charset="0"/>
              </a:endParaRPr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4E12FF8-126C-464D-90DA-5C72316E15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033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0691BA-60E9-4184-BB8F-932FEAB5F7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9452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E763AE-0A1A-4FA9-808D-C285358B9F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3121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F64E16-6747-4393-B8A9-2298AC6774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1007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4884B8-96F1-46D4-B78A-62F9360505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306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7E240E-A148-4726-9DE8-92D25B5ADC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8086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082D86-2D7C-4CA9-A236-36951DF3EE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2194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A01290-3DE8-4E36-A1DD-AC572CA186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0747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5334B3-6925-4477-9BDE-81D328B2ED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8133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541F79-F0CD-4E41-8ACE-1640B317C4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4176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E67962-2E45-4868-AD4D-78E517E073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2814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s-P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BFDC01-9B2F-4923-B99F-99C32AB0F1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4555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 b="0">
              <a:cs typeface="Arial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 b="0">
              <a:cs typeface="Arial" charset="0"/>
            </a:endParaRP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 b="0">
              <a:cs typeface="Arial" charset="0"/>
            </a:endParaRP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 b="0">
              <a:cs typeface="Arial" charset="0"/>
            </a:endParaRP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 b="0">
              <a:cs typeface="Arial" charset="0"/>
            </a:endParaRPr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 b="0">
              <a:cs typeface="Arial" charset="0"/>
            </a:endParaRPr>
          </a:p>
        </p:txBody>
      </p:sp>
      <p:sp>
        <p:nvSpPr>
          <p:cNvPr id="5632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 b="0">
              <a:cs typeface="Arial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b="0">
                <a:cs typeface="Arial" charset="0"/>
              </a:defRPr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5D95F1A4-16A5-46DF-A2B1-2AC7E8E4943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ref.ly/logosres/commacdonald?ref=Bible.Heb3.6&amp;off=4&amp;ctx=l%C2%BB+(Lc.+24:27).%0a3:6+~Pero+Cristo+fue+fiel" TargetMode="External"/><Relationship Id="rId2" Type="http://schemas.openxmlformats.org/officeDocument/2006/relationships/hyperlink" Target="https://ref.ly/logosres/spexpotl?ref=Bible.Heb3.1&amp;off=40&amp;ctx=n+su+oficio+(3.1,2)%0a~Mois%C3%A9s+fue+principal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E78B851-85D2-4A0B-A819-617A98D9B1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149508" name="Rectangle 4">
            <a:extLst>
              <a:ext uri="{FF2B5EF4-FFF2-40B4-BE49-F238E27FC236}">
                <a16:creationId xmlns:a16="http://schemas.microsoft.com/office/drawing/2014/main" id="{F2AB389B-5940-4A0A-AFD4-B92670F0B182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057400"/>
            <a:ext cx="7772400" cy="1219200"/>
          </a:xfrm>
          <a:solidFill>
            <a:srgbClr val="003300">
              <a:alpha val="39999"/>
            </a:srgbClr>
          </a:solidFill>
        </p:spPr>
        <p:txBody>
          <a:bodyPr anchor="ctr" anchorCtr="1"/>
          <a:lstStyle/>
          <a:p>
            <a:pPr eaLnBrk="1" hangingPunct="1"/>
            <a:r>
              <a:rPr lang="es-PR" alt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Unidad 7: Dios ha hablado</a:t>
            </a:r>
            <a:endParaRPr lang="en-US" altLang="es-PR" sz="3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49509" name="Rectangle 5">
            <a:extLst>
              <a:ext uri="{FF2B5EF4-FFF2-40B4-BE49-F238E27FC236}">
                <a16:creationId xmlns:a16="http://schemas.microsoft.com/office/drawing/2014/main" id="{2930BF1B-E15C-4FAB-945F-7A510818E998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066800" y="3733800"/>
            <a:ext cx="6705600" cy="1828800"/>
          </a:xfrm>
          <a:solidFill>
            <a:srgbClr val="003300">
              <a:alpha val="39999"/>
            </a:srgbClr>
          </a:solidFill>
        </p:spPr>
        <p:txBody>
          <a:bodyPr/>
          <a:lstStyle/>
          <a:p>
            <a:pPr marL="0" indent="0" algn="ctr">
              <a:buNone/>
              <a:defRPr/>
            </a:pP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Estudio 29: Jesús, superior a Moisés</a:t>
            </a:r>
          </a:p>
          <a:p>
            <a:pPr marL="0" indent="0" algn="ctr">
              <a:spcBef>
                <a:spcPct val="0"/>
              </a:spcBef>
              <a:buFontTx/>
              <a:buNone/>
              <a:defRPr/>
            </a:pP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15 de agosto de 2017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3054BD37-C043-4A09-B0F6-BD3F3B5FA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19800"/>
            <a:ext cx="2895600" cy="584775"/>
          </a:xfrm>
          <a:prstGeom prst="rect">
            <a:avLst/>
          </a:prstGeom>
          <a:solidFill>
            <a:srgbClr val="003300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P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Iglesia Bíblica Bautista de Aguadilla</a:t>
            </a:r>
          </a:p>
        </p:txBody>
      </p:sp>
      <p:pic>
        <p:nvPicPr>
          <p:cNvPr id="3078" name="Picture 6" descr="jesus_fish_lg_clr">
            <a:extLst>
              <a:ext uri="{FF2B5EF4-FFF2-40B4-BE49-F238E27FC236}">
                <a16:creationId xmlns:a16="http://schemas.microsoft.com/office/drawing/2014/main" id="{AF5541DD-1E6A-4CA8-AC77-24DF0B4B136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7983" y="6261675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>
            <a:extLst>
              <a:ext uri="{FF2B5EF4-FFF2-40B4-BE49-F238E27FC236}">
                <a16:creationId xmlns:a16="http://schemas.microsoft.com/office/drawing/2014/main" id="{37E2182E-EF1E-44FE-A432-1FA9976F2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7058" y="6281409"/>
            <a:ext cx="4037162" cy="369332"/>
          </a:xfrm>
          <a:prstGeom prst="rect">
            <a:avLst/>
          </a:prstGeom>
          <a:solidFill>
            <a:srgbClr val="003300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®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49526" name="Picture 22">
            <a:extLst>
              <a:ext uri="{FF2B5EF4-FFF2-40B4-BE49-F238E27FC236}">
                <a16:creationId xmlns:a16="http://schemas.microsoft.com/office/drawing/2014/main" id="{FC8D8F73-7A8B-4C11-8D2D-59F896EB0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133350"/>
            <a:ext cx="647700" cy="552450"/>
          </a:xfrm>
          <a:prstGeom prst="rect">
            <a:avLst/>
          </a:prstGeom>
          <a:solidFill>
            <a:schemeClr val="accent1">
              <a:alpha val="4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2E37C1-14F7-4642-A784-D7779C7B5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1F79-F0CD-4E41-8ACE-1640B317C485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5" name="AutoShape 6" descr="blob:https://web.whatsapp.com/90ff4be6-7ab0-4a68-8114-4953483b47fd">
            <a:extLst>
              <a:ext uri="{FF2B5EF4-FFF2-40B4-BE49-F238E27FC236}">
                <a16:creationId xmlns:a16="http://schemas.microsoft.com/office/drawing/2014/main" id="{38CB45E0-F06A-4794-8397-700EF6DB50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87978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950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9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8" grpId="0" animBg="1"/>
      <p:bldP spid="149509" grpId="0" build="p" animBg="1"/>
      <p:bldP spid="3077" grpId="0" animBg="1"/>
      <p:bldP spid="307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question%10mark">
            <a:extLst>
              <a:ext uri="{FF2B5EF4-FFF2-40B4-BE49-F238E27FC236}">
                <a16:creationId xmlns:a16="http://schemas.microsoft.com/office/drawing/2014/main" id="{6D31EF0E-D3B2-4B7C-A780-301E0BEE5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>
            <a:extLst>
              <a:ext uri="{FF2B5EF4-FFF2-40B4-BE49-F238E27FC236}">
                <a16:creationId xmlns:a16="http://schemas.microsoft.com/office/drawing/2014/main" id="{FC7268A5-ADD1-4F42-979D-386080BF28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s-PR"/>
              <a:t>Para Considerar</a:t>
            </a:r>
          </a:p>
        </p:txBody>
      </p:sp>
      <p:sp>
        <p:nvSpPr>
          <p:cNvPr id="269316" name="Rectangle 4">
            <a:extLst>
              <a:ext uri="{FF2B5EF4-FFF2-40B4-BE49-F238E27FC236}">
                <a16:creationId xmlns:a16="http://schemas.microsoft.com/office/drawing/2014/main" id="{FB0CE2AB-0753-42E7-BCBC-9A58F7242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98913" y="2362200"/>
            <a:ext cx="4840287" cy="3240088"/>
          </a:xfrm>
        </p:spPr>
        <p:txBody>
          <a:bodyPr/>
          <a:lstStyle/>
          <a:p>
            <a:r>
              <a:rPr lang="es-PR" altLang="es-PR"/>
              <a:t>En el ejemplo de Moisés, veremos que no sólo es cuestión de obrar según Dios lo manda, sino creer (tener fe) en Él.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F514D7-2EB4-4070-B707-0CE4CA144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84B8-96F1-46D4-B78A-62F93605051B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095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9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2" descr="http://gallery.hd.org/_exhibits/places-and-sights/_more2002/_more04/Egypt-Cairo-Giza-the-Pyramids-1-BG.jpg">
            <a:extLst>
              <a:ext uri="{FF2B5EF4-FFF2-40B4-BE49-F238E27FC236}">
                <a16:creationId xmlns:a16="http://schemas.microsoft.com/office/drawing/2014/main" id="{03192812-2B67-483B-96B8-C5CADAFA06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s-PR"/>
          </a:p>
        </p:txBody>
      </p:sp>
      <p:sp>
        <p:nvSpPr>
          <p:cNvPr id="13315" name="Rectangle 5">
            <a:extLst>
              <a:ext uri="{FF2B5EF4-FFF2-40B4-BE49-F238E27FC236}">
                <a16:creationId xmlns:a16="http://schemas.microsoft.com/office/drawing/2014/main" id="{4A97DF0D-EEF4-40F3-9675-6CF95FBEB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13316" name="Title 4">
            <a:extLst>
              <a:ext uri="{FF2B5EF4-FFF2-40B4-BE49-F238E27FC236}">
                <a16:creationId xmlns:a16="http://schemas.microsoft.com/office/drawing/2014/main" id="{F2F68320-8827-45EB-9756-E47E5F4D5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14313"/>
            <a:ext cx="8077200" cy="1462087"/>
          </a:xfrm>
        </p:spPr>
        <p:txBody>
          <a:bodyPr/>
          <a:lstStyle/>
          <a:p>
            <a:r>
              <a:rPr lang="es-PR" altLang="es-PR" sz="4300"/>
              <a:t>Moisés es siervo del Señor Jesús</a:t>
            </a:r>
            <a:br>
              <a:rPr lang="es-PR" altLang="es-PR" sz="4300"/>
            </a:br>
            <a:r>
              <a:rPr lang="es-PR" altLang="es-PR" sz="4300"/>
              <a:t>(</a:t>
            </a:r>
            <a:r>
              <a:rPr lang="es-PR" altLang="es-PR" sz="4300">
                <a:solidFill>
                  <a:srgbClr val="FF0000"/>
                </a:solidFill>
              </a:rPr>
              <a:t>Hebreos 3.5-6</a:t>
            </a:r>
            <a:r>
              <a:rPr lang="es-PR" altLang="es-PR" sz="4300"/>
              <a:t>)</a:t>
            </a:r>
          </a:p>
        </p:txBody>
      </p:sp>
      <p:pic>
        <p:nvPicPr>
          <p:cNvPr id="41986" name="Picture 2" descr="http://www.searchingthescriptures.net/main_pages/image_clip-art_pages/moses_water_from_rock.jpg">
            <a:extLst>
              <a:ext uri="{FF2B5EF4-FFF2-40B4-BE49-F238E27FC236}">
                <a16:creationId xmlns:a16="http://schemas.microsoft.com/office/drawing/2014/main" id="{1AF7DEA0-7E66-4F4E-A879-63C41F602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25" y="1920875"/>
            <a:ext cx="4297363" cy="494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AEB91A-3016-4725-B941-B245539FA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84B8-96F1-46D4-B78A-62F93605051B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1242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2" descr="http://gallery.hd.org/_exhibits/places-and-sights/_more2002/_more04/Egypt-Cairo-Giza-the-Pyramids-1-BG.jpg">
            <a:extLst>
              <a:ext uri="{FF2B5EF4-FFF2-40B4-BE49-F238E27FC236}">
                <a16:creationId xmlns:a16="http://schemas.microsoft.com/office/drawing/2014/main" id="{03192812-2B67-483B-96B8-C5CADAFA06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s-PR"/>
          </a:p>
        </p:txBody>
      </p:sp>
      <p:sp>
        <p:nvSpPr>
          <p:cNvPr id="13315" name="Rectangle 5">
            <a:extLst>
              <a:ext uri="{FF2B5EF4-FFF2-40B4-BE49-F238E27FC236}">
                <a16:creationId xmlns:a16="http://schemas.microsoft.com/office/drawing/2014/main" id="{4A97DF0D-EEF4-40F3-9675-6CF95FBEB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13316" name="Title 4">
            <a:extLst>
              <a:ext uri="{FF2B5EF4-FFF2-40B4-BE49-F238E27FC236}">
                <a16:creationId xmlns:a16="http://schemas.microsoft.com/office/drawing/2014/main" id="{F2F68320-8827-45EB-9756-E47E5F4D5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14313"/>
            <a:ext cx="8077200" cy="1462087"/>
          </a:xfrm>
        </p:spPr>
        <p:txBody>
          <a:bodyPr/>
          <a:lstStyle/>
          <a:p>
            <a:r>
              <a:rPr lang="es-PR" altLang="es-PR" sz="4300" dirty="0"/>
              <a:t>Moisés es siervo del Señor Jesús</a:t>
            </a:r>
            <a:br>
              <a:rPr lang="es-PR" altLang="es-PR" sz="4300" dirty="0"/>
            </a:br>
            <a:r>
              <a:rPr lang="es-PR" altLang="es-PR" sz="4300" dirty="0"/>
              <a:t>(</a:t>
            </a:r>
            <a:r>
              <a:rPr lang="es-PR" altLang="es-PR" sz="4300" dirty="0">
                <a:solidFill>
                  <a:srgbClr val="FF0000"/>
                </a:solidFill>
              </a:rPr>
              <a:t>Hebreos 3.5-6</a:t>
            </a:r>
            <a:r>
              <a:rPr lang="es-PR" altLang="es-PR" sz="4300" dirty="0"/>
              <a:t>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708189-8B63-4105-94C2-07A94C1BA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84B8-96F1-46D4-B78A-62F93605051B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450BED-6936-4839-925D-8BDEB112EF8E}"/>
              </a:ext>
            </a:extLst>
          </p:cNvPr>
          <p:cNvSpPr txBox="1"/>
          <p:nvPr/>
        </p:nvSpPr>
        <p:spPr>
          <a:xfrm>
            <a:off x="465825" y="2072254"/>
            <a:ext cx="8238227" cy="403187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200" b="0" dirty="0">
                <a:solidFill>
                  <a:srgbClr val="FF0000"/>
                </a:solidFill>
              </a:rPr>
              <a:t>Hebreos 3.5–6 (RVR60) </a:t>
            </a:r>
          </a:p>
          <a:p>
            <a:r>
              <a:rPr lang="es-ES" sz="3200" b="0" i="1" baseline="30000" dirty="0"/>
              <a:t>5 </a:t>
            </a:r>
            <a:r>
              <a:rPr lang="es-ES" sz="3200" b="0" i="1" dirty="0"/>
              <a:t>Y Moisés a la verdad fue fiel en toda la casa de Dios, como siervo, para testimonio de lo que se iba a decir; </a:t>
            </a:r>
          </a:p>
          <a:p>
            <a:r>
              <a:rPr lang="es-ES" sz="3200" b="0" i="1" baseline="30000" dirty="0"/>
              <a:t>6 </a:t>
            </a:r>
            <a:r>
              <a:rPr lang="es-ES" sz="3200" b="0" i="1" dirty="0"/>
              <a:t>pero Cristo como hijo sobre su casa, la cual casa somos nosotros, si retenemos firme hasta el fin la confianza y el gloriarnos en la esperanza. </a:t>
            </a:r>
          </a:p>
        </p:txBody>
      </p:sp>
    </p:spTree>
    <p:extLst>
      <p:ext uri="{BB962C8B-B14F-4D97-AF65-F5344CB8AC3E}">
        <p14:creationId xmlns:p14="http://schemas.microsoft.com/office/powerpoint/2010/main" val="2085862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2" descr="http://gallery.hd.org/_exhibits/places-and-sights/_more2002/_more04/Egypt-Cairo-Giza-the-Pyramids-1-BG.jpg">
            <a:extLst>
              <a:ext uri="{FF2B5EF4-FFF2-40B4-BE49-F238E27FC236}">
                <a16:creationId xmlns:a16="http://schemas.microsoft.com/office/drawing/2014/main" id="{03192812-2B67-483B-96B8-C5CADAFA06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s-PR"/>
          </a:p>
        </p:txBody>
      </p:sp>
      <p:sp>
        <p:nvSpPr>
          <p:cNvPr id="13315" name="Rectangle 5">
            <a:extLst>
              <a:ext uri="{FF2B5EF4-FFF2-40B4-BE49-F238E27FC236}">
                <a16:creationId xmlns:a16="http://schemas.microsoft.com/office/drawing/2014/main" id="{4A97DF0D-EEF4-40F3-9675-6CF95FBEB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13316" name="Title 4">
            <a:extLst>
              <a:ext uri="{FF2B5EF4-FFF2-40B4-BE49-F238E27FC236}">
                <a16:creationId xmlns:a16="http://schemas.microsoft.com/office/drawing/2014/main" id="{F2F68320-8827-45EB-9756-E47E5F4D5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sz="4300" dirty="0"/>
              <a:t>Moisés es siervo del Señor Jesús(</a:t>
            </a:r>
            <a:r>
              <a:rPr lang="es-PR" altLang="es-PR" sz="4300" dirty="0">
                <a:solidFill>
                  <a:srgbClr val="FF0000"/>
                </a:solidFill>
              </a:rPr>
              <a:t>Hebreos 3.5-6</a:t>
            </a:r>
            <a:r>
              <a:rPr lang="es-PR" altLang="es-PR" sz="4300" dirty="0"/>
              <a:t>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5A42E7-71E8-4695-8260-A69A8F6ED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660" y="2017712"/>
            <a:ext cx="8739428" cy="4624627"/>
          </a:xfrm>
        </p:spPr>
        <p:txBody>
          <a:bodyPr>
            <a:normAutofit fontScale="92500" lnSpcReduction="10000"/>
          </a:bodyPr>
          <a:lstStyle/>
          <a:p>
            <a:r>
              <a:rPr lang="es-ES" sz="2400" dirty="0"/>
              <a:t>Moisés fue principalmente un profeta </a:t>
            </a:r>
            <a:r>
              <a:rPr lang="es-ES" sz="2400" dirty="0">
                <a:solidFill>
                  <a:srgbClr val="FF0000"/>
                </a:solidFill>
              </a:rPr>
              <a:t>(</a:t>
            </a:r>
            <a:r>
              <a:rPr lang="es-ES" sz="2200" dirty="0" err="1">
                <a:solidFill>
                  <a:srgbClr val="FF0000"/>
                </a:solidFill>
                <a:ea typeface="+mj-ea"/>
                <a:cs typeface="+mj-cs"/>
              </a:rPr>
              <a:t>Dt</a:t>
            </a:r>
            <a:r>
              <a:rPr lang="es-ES" sz="2200" dirty="0">
                <a:solidFill>
                  <a:srgbClr val="FF0000"/>
                </a:solidFill>
                <a:ea typeface="+mj-ea"/>
                <a:cs typeface="+mj-cs"/>
              </a:rPr>
              <a:t> 18.15–19; </a:t>
            </a:r>
            <a:r>
              <a:rPr lang="es-ES" sz="2200" dirty="0" err="1">
                <a:solidFill>
                  <a:srgbClr val="FF0000"/>
                </a:solidFill>
                <a:ea typeface="+mj-ea"/>
                <a:cs typeface="+mj-cs"/>
              </a:rPr>
              <a:t>Hch</a:t>
            </a:r>
            <a:r>
              <a:rPr lang="es-ES" sz="2200" dirty="0">
                <a:solidFill>
                  <a:srgbClr val="FF0000"/>
                </a:solidFill>
                <a:ea typeface="+mj-ea"/>
                <a:cs typeface="+mj-cs"/>
              </a:rPr>
              <a:t> 3.22</a:t>
            </a:r>
            <a:r>
              <a:rPr lang="es-ES" sz="2400" dirty="0">
                <a:solidFill>
                  <a:srgbClr val="FF0000"/>
                </a:solidFill>
              </a:rPr>
              <a:t>), </a:t>
            </a:r>
            <a:r>
              <a:rPr lang="es-ES" sz="2400" dirty="0"/>
              <a:t>aun cuando ejerció las funciones de sacerdote </a:t>
            </a:r>
            <a:r>
              <a:rPr lang="es-ES" sz="2400" dirty="0">
                <a:solidFill>
                  <a:srgbClr val="FF0000"/>
                </a:solidFill>
              </a:rPr>
              <a:t>(</a:t>
            </a:r>
            <a:r>
              <a:rPr lang="es-ES" sz="2200" dirty="0">
                <a:solidFill>
                  <a:srgbClr val="FF0000"/>
                </a:solidFill>
                <a:ea typeface="+mj-ea"/>
                <a:cs typeface="+mj-cs"/>
              </a:rPr>
              <a:t>Sal 99.6</a:t>
            </a:r>
            <a:r>
              <a:rPr lang="es-ES" sz="2400" dirty="0">
                <a:solidFill>
                  <a:srgbClr val="FF0000"/>
                </a:solidFill>
              </a:rPr>
              <a:t>) </a:t>
            </a:r>
            <a:r>
              <a:rPr lang="es-ES" sz="2400" dirty="0"/>
              <a:t>y hasta las de rey </a:t>
            </a:r>
            <a:r>
              <a:rPr lang="es-ES" sz="2400" dirty="0">
                <a:solidFill>
                  <a:srgbClr val="FF0000"/>
                </a:solidFill>
              </a:rPr>
              <a:t>(</a:t>
            </a:r>
            <a:r>
              <a:rPr lang="es-ES" sz="2200" dirty="0" err="1">
                <a:solidFill>
                  <a:srgbClr val="FF0000"/>
                </a:solidFill>
                <a:ea typeface="+mj-ea"/>
                <a:cs typeface="+mj-cs"/>
              </a:rPr>
              <a:t>Dt</a:t>
            </a:r>
            <a:r>
              <a:rPr lang="es-ES" sz="2200" dirty="0">
                <a:solidFill>
                  <a:srgbClr val="FF0000"/>
                </a:solidFill>
                <a:ea typeface="+mj-ea"/>
                <a:cs typeface="+mj-cs"/>
              </a:rPr>
              <a:t> 33.4–7</a:t>
            </a:r>
            <a:r>
              <a:rPr lang="es-ES" sz="2400" dirty="0">
                <a:solidFill>
                  <a:srgbClr val="FF0000"/>
                </a:solidFill>
              </a:rPr>
              <a:t>). </a:t>
            </a:r>
          </a:p>
          <a:p>
            <a:r>
              <a:rPr lang="es-ES" sz="2400" dirty="0"/>
              <a:t>Sin embargo, Moisés fue llamado por Dios, en tanto que Cristo fue enviado por Dios. </a:t>
            </a:r>
          </a:p>
          <a:p>
            <a:r>
              <a:rPr lang="es-ES" sz="2400" dirty="0"/>
              <a:t>Cristo es el «</a:t>
            </a:r>
            <a:r>
              <a:rPr lang="es-ES" sz="2400" i="1" dirty="0"/>
              <a:t>Apóstol</a:t>
            </a:r>
            <a:r>
              <a:rPr lang="es-ES" sz="2400" dirty="0"/>
              <a:t>» o «</a:t>
            </a:r>
            <a:r>
              <a:rPr lang="es-ES" sz="2400" i="1" dirty="0"/>
              <a:t>el Enviado</a:t>
            </a:r>
            <a:r>
              <a:rPr lang="es-ES" sz="2400" dirty="0"/>
              <a:t>» (véanse </a:t>
            </a:r>
            <a:r>
              <a:rPr lang="es-ES" sz="2200" dirty="0" err="1">
                <a:solidFill>
                  <a:srgbClr val="FF0000"/>
                </a:solidFill>
                <a:ea typeface="+mj-ea"/>
                <a:cs typeface="+mj-cs"/>
              </a:rPr>
              <a:t>Jn</a:t>
            </a:r>
            <a:r>
              <a:rPr lang="es-ES" sz="2200" dirty="0">
                <a:solidFill>
                  <a:srgbClr val="FF0000"/>
                </a:solidFill>
                <a:ea typeface="+mj-ea"/>
                <a:cs typeface="+mj-cs"/>
              </a:rPr>
              <a:t> 3.17; 5.36–38; 6.57; 17.3, 8, 21, 23, 25</a:t>
            </a:r>
            <a:r>
              <a:rPr lang="es-ES" sz="2400" dirty="0"/>
              <a:t>). </a:t>
            </a:r>
          </a:p>
          <a:p>
            <a:r>
              <a:rPr lang="es-ES" sz="2400" dirty="0"/>
              <a:t>Cristo es también el sumo Sacerdote, oficio que Moisés jamás ocupó. </a:t>
            </a:r>
          </a:p>
          <a:p>
            <a:r>
              <a:rPr lang="es-ES" sz="2400" dirty="0"/>
              <a:t>El ministerio de Cristo tiene que ver con el «</a:t>
            </a:r>
            <a:r>
              <a:rPr lang="es-ES" sz="2400" i="1" dirty="0"/>
              <a:t>llamamiento celestial</a:t>
            </a:r>
            <a:r>
              <a:rPr lang="es-ES" sz="2400" dirty="0"/>
              <a:t>» y no sólo con el terrenal de Israel. </a:t>
            </a:r>
          </a:p>
          <a:p>
            <a:r>
              <a:rPr lang="es-ES" sz="2400" dirty="0"/>
              <a:t>Cristo es el Apóstol y sumo Sacerdote de un pueblo celestial que son extranjeros y peregrinos en esta tierra.</a:t>
            </a:r>
            <a:endParaRPr lang="es-PR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D4FED0-112D-405C-A94E-3E800FF31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84B8-96F1-46D4-B78A-62F93605051B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908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2" descr="http://gallery.hd.org/_exhibits/places-and-sights/_more2002/_more04/Egypt-Cairo-Giza-the-Pyramids-1-BG.jpg">
            <a:extLst>
              <a:ext uri="{FF2B5EF4-FFF2-40B4-BE49-F238E27FC236}">
                <a16:creationId xmlns:a16="http://schemas.microsoft.com/office/drawing/2014/main" id="{03192812-2B67-483B-96B8-C5CADAFA06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s-PR"/>
          </a:p>
        </p:txBody>
      </p:sp>
      <p:sp>
        <p:nvSpPr>
          <p:cNvPr id="13315" name="Rectangle 5">
            <a:extLst>
              <a:ext uri="{FF2B5EF4-FFF2-40B4-BE49-F238E27FC236}">
                <a16:creationId xmlns:a16="http://schemas.microsoft.com/office/drawing/2014/main" id="{4A97DF0D-EEF4-40F3-9675-6CF95FBEB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13316" name="Title 4">
            <a:extLst>
              <a:ext uri="{FF2B5EF4-FFF2-40B4-BE49-F238E27FC236}">
                <a16:creationId xmlns:a16="http://schemas.microsoft.com/office/drawing/2014/main" id="{F2F68320-8827-45EB-9756-E47E5F4D5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sz="4300" dirty="0"/>
              <a:t>Moisés es siervo del Señor Jesús(</a:t>
            </a:r>
            <a:r>
              <a:rPr lang="es-PR" altLang="es-PR" sz="4300" dirty="0">
                <a:solidFill>
                  <a:srgbClr val="FF0000"/>
                </a:solidFill>
              </a:rPr>
              <a:t>Hebreos 3.5-6</a:t>
            </a:r>
            <a:r>
              <a:rPr lang="es-PR" altLang="es-PR" sz="4300" dirty="0"/>
              <a:t>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5A42E7-71E8-4695-8260-A69A8F6ED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660" y="2017713"/>
            <a:ext cx="8739428" cy="4572868"/>
          </a:xfrm>
        </p:spPr>
        <p:txBody>
          <a:bodyPr>
            <a:normAutofit/>
          </a:bodyPr>
          <a:lstStyle/>
          <a:p>
            <a:r>
              <a:rPr lang="es-ES" sz="2400" dirty="0"/>
              <a:t>Dios afirma que Moisés fue fiel </a:t>
            </a:r>
            <a:r>
              <a:rPr lang="es-ES" sz="2400" dirty="0">
                <a:solidFill>
                  <a:srgbClr val="FF0000"/>
                </a:solidFill>
              </a:rPr>
              <a:t>(</a:t>
            </a:r>
            <a:r>
              <a:rPr lang="es-ES" sz="2400" dirty="0">
                <a:solidFill>
                  <a:srgbClr val="FF0000"/>
                </a:solidFill>
                <a:ea typeface="+mj-ea"/>
                <a:cs typeface="+mj-cs"/>
              </a:rPr>
              <a:t>Nm 12.7</a:t>
            </a:r>
            <a:r>
              <a:rPr lang="es-ES" sz="2400" dirty="0">
                <a:solidFill>
                  <a:srgbClr val="FF0000"/>
                </a:solidFill>
              </a:rPr>
              <a:t>) </a:t>
            </a:r>
            <a:r>
              <a:rPr lang="es-ES" sz="2400" dirty="0"/>
              <a:t>igual que Cristo </a:t>
            </a:r>
            <a:r>
              <a:rPr lang="es-ES" sz="2400" dirty="0">
                <a:solidFill>
                  <a:srgbClr val="FF0000"/>
                </a:solidFill>
              </a:rPr>
              <a:t>(</a:t>
            </a:r>
            <a:r>
              <a:rPr lang="es-ES" sz="2400" dirty="0" err="1">
                <a:solidFill>
                  <a:srgbClr val="FF0000"/>
                </a:solidFill>
                <a:ea typeface="+mj-ea"/>
                <a:cs typeface="+mj-cs"/>
              </a:rPr>
              <a:t>Heb</a:t>
            </a:r>
            <a:r>
              <a:rPr lang="es-ES" sz="2400" dirty="0">
                <a:solidFill>
                  <a:srgbClr val="FF0000"/>
                </a:solidFill>
                <a:ea typeface="+mj-ea"/>
                <a:cs typeface="+mj-cs"/>
              </a:rPr>
              <a:t> 3.2</a:t>
            </a:r>
            <a:r>
              <a:rPr lang="es-ES" sz="2400" dirty="0">
                <a:solidFill>
                  <a:srgbClr val="FF0000"/>
                </a:solidFill>
              </a:rPr>
              <a:t>), </a:t>
            </a:r>
            <a:r>
              <a:rPr lang="es-ES" sz="2400" dirty="0"/>
              <a:t>pero sus ministerios son divergentes a partir de ese punto. </a:t>
            </a:r>
          </a:p>
          <a:p>
            <a:r>
              <a:rPr lang="es-ES" sz="2400" dirty="0"/>
              <a:t>Moisés fue un siervo; Cristo es el Hijo.</a:t>
            </a:r>
          </a:p>
          <a:p>
            <a:r>
              <a:rPr lang="es-ES" sz="2400" dirty="0"/>
              <a:t>Moisés sirvió en la casa, en tanto que Cristo es el Señor sobre la casa. «</a:t>
            </a:r>
            <a:r>
              <a:rPr lang="es-ES" sz="2400" i="1" dirty="0"/>
              <a:t>La casa</a:t>
            </a:r>
            <a:r>
              <a:rPr lang="es-ES" sz="2400" dirty="0"/>
              <a:t>» quiere decir, por supuesto, la familia de Dios y no el templo ni el tabernáculo. </a:t>
            </a:r>
            <a:endParaRPr lang="es-PR" sz="2400" dirty="0"/>
          </a:p>
          <a:p>
            <a:endParaRPr lang="es-PR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9CA755-D547-41DD-BF1F-EB9FBF7BD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84B8-96F1-46D4-B78A-62F93605051B}" type="slidenum">
              <a:rPr lang="en-US" altLang="en-US" smtClean="0"/>
              <a:pPr/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0804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2" descr="http://gallery.hd.org/_exhibits/places-and-sights/_more2002/_more04/Egypt-Cairo-Giza-the-Pyramids-1-BG.jpg">
            <a:extLst>
              <a:ext uri="{FF2B5EF4-FFF2-40B4-BE49-F238E27FC236}">
                <a16:creationId xmlns:a16="http://schemas.microsoft.com/office/drawing/2014/main" id="{03192812-2B67-483B-96B8-C5CADAFA06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s-PR"/>
          </a:p>
        </p:txBody>
      </p:sp>
      <p:sp>
        <p:nvSpPr>
          <p:cNvPr id="13315" name="Rectangle 5">
            <a:extLst>
              <a:ext uri="{FF2B5EF4-FFF2-40B4-BE49-F238E27FC236}">
                <a16:creationId xmlns:a16="http://schemas.microsoft.com/office/drawing/2014/main" id="{4A97DF0D-EEF4-40F3-9675-6CF95FBEB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13316" name="Title 4">
            <a:extLst>
              <a:ext uri="{FF2B5EF4-FFF2-40B4-BE49-F238E27FC236}">
                <a16:creationId xmlns:a16="http://schemas.microsoft.com/office/drawing/2014/main" id="{F2F68320-8827-45EB-9756-E47E5F4D5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sz="4300" dirty="0"/>
              <a:t>Moisés es siervo del Señor Jesús(</a:t>
            </a:r>
            <a:r>
              <a:rPr lang="es-PR" altLang="es-PR" sz="4300" dirty="0">
                <a:solidFill>
                  <a:srgbClr val="FF0000"/>
                </a:solidFill>
              </a:rPr>
              <a:t>Hebreos 3.5-6</a:t>
            </a:r>
            <a:r>
              <a:rPr lang="es-PR" altLang="es-PR" sz="4300" dirty="0"/>
              <a:t>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5A42E7-71E8-4695-8260-A69A8F6ED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660" y="2017713"/>
            <a:ext cx="8739428" cy="4572868"/>
          </a:xfrm>
        </p:spPr>
        <p:txBody>
          <a:bodyPr>
            <a:normAutofit/>
          </a:bodyPr>
          <a:lstStyle/>
          <a:p>
            <a:r>
              <a:rPr lang="es-ES" sz="2400" dirty="0"/>
              <a:t>Moisés fue un siervo en Israel, la familia de Dios en el AT; Cristo es el Hijo sobre la familia de Dios que hoy es la Iglesia </a:t>
            </a:r>
            <a:r>
              <a:rPr lang="es-ES" sz="2400" dirty="0">
                <a:solidFill>
                  <a:srgbClr val="FF0000"/>
                </a:solidFill>
              </a:rPr>
              <a:t>(</a:t>
            </a:r>
            <a:r>
              <a:rPr lang="es-ES" sz="2400" dirty="0" err="1">
                <a:solidFill>
                  <a:srgbClr val="FF0000"/>
                </a:solidFill>
                <a:ea typeface="+mj-ea"/>
                <a:cs typeface="+mj-cs"/>
              </a:rPr>
              <a:t>Heb</a:t>
            </a:r>
            <a:r>
              <a:rPr lang="es-ES" sz="2400" dirty="0">
                <a:solidFill>
                  <a:srgbClr val="FF0000"/>
                </a:solidFill>
                <a:ea typeface="+mj-ea"/>
                <a:cs typeface="+mj-cs"/>
              </a:rPr>
              <a:t> 3.6; 10.21; 1 P 2.5; 4.17; </a:t>
            </a:r>
            <a:r>
              <a:rPr lang="es-ES" sz="2400" dirty="0" err="1">
                <a:solidFill>
                  <a:srgbClr val="FF0000"/>
                </a:solidFill>
                <a:ea typeface="+mj-ea"/>
                <a:cs typeface="+mj-cs"/>
              </a:rPr>
              <a:t>Ef</a:t>
            </a:r>
            <a:r>
              <a:rPr lang="es-ES" sz="2400" dirty="0">
                <a:solidFill>
                  <a:srgbClr val="FF0000"/>
                </a:solidFill>
                <a:ea typeface="+mj-ea"/>
                <a:cs typeface="+mj-cs"/>
              </a:rPr>
              <a:t> 2.19</a:t>
            </a:r>
            <a:r>
              <a:rPr lang="es-ES" sz="2400" dirty="0">
                <a:solidFill>
                  <a:srgbClr val="FF0000"/>
                </a:solidFill>
              </a:rPr>
              <a:t>). </a:t>
            </a:r>
          </a:p>
          <a:p>
            <a:r>
              <a:rPr lang="es-ES" sz="2400" dirty="0"/>
              <a:t>Véase un ejemplo del uso de la palabra «</a:t>
            </a:r>
            <a:r>
              <a:rPr lang="es-ES" sz="2400" i="1" dirty="0"/>
              <a:t>casa</a:t>
            </a:r>
            <a:r>
              <a:rPr lang="es-ES" sz="2400" dirty="0"/>
              <a:t>» para indicar al «</a:t>
            </a:r>
            <a:r>
              <a:rPr lang="es-ES" sz="2400" i="1" dirty="0"/>
              <a:t>pueblo</a:t>
            </a:r>
            <a:r>
              <a:rPr lang="es-ES" sz="2400" dirty="0"/>
              <a:t>» en </a:t>
            </a:r>
            <a:r>
              <a:rPr lang="es-ES" sz="2400" dirty="0">
                <a:solidFill>
                  <a:srgbClr val="FF0000"/>
                </a:solidFill>
                <a:ea typeface="+mj-ea"/>
                <a:cs typeface="+mj-cs"/>
              </a:rPr>
              <a:t>2 Samuel 7.11</a:t>
            </a:r>
            <a:r>
              <a:rPr lang="es-ES" sz="2400" dirty="0"/>
              <a:t>, donde Dios promete «</a:t>
            </a:r>
            <a:r>
              <a:rPr lang="es-ES" sz="2400" i="1" dirty="0"/>
              <a:t>hacerle casa a David</a:t>
            </a:r>
            <a:r>
              <a:rPr lang="es-ES" sz="2400" dirty="0"/>
              <a:t>», o sea, establecer su familia y su trono para siempre.</a:t>
            </a:r>
          </a:p>
          <a:p>
            <a:r>
              <a:rPr lang="es-PR" sz="2400" dirty="0"/>
              <a:t>Pero Cristo fue fiel sobre la casa de Dios como Hijo, no como siervo, y en Su caso la condición de hijo significa igualdad con Dios. La casa de Dios es su propia casa.</a:t>
            </a:r>
          </a:p>
          <a:p>
            <a:pPr marL="0" indent="0">
              <a:buNone/>
            </a:pPr>
            <a:endParaRPr lang="es-PR" dirty="0"/>
          </a:p>
          <a:p>
            <a:endParaRPr lang="es-PR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9CA755-D547-41DD-BF1F-EB9FBF7BD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84B8-96F1-46D4-B78A-62F93605051B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2532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>
            <a:extLst>
              <a:ext uri="{FF2B5EF4-FFF2-40B4-BE49-F238E27FC236}">
                <a16:creationId xmlns:a16="http://schemas.microsoft.com/office/drawing/2014/main" id="{6E5F293A-9D96-47E8-BCEF-BB51D125A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17411" name="Title 4">
            <a:extLst>
              <a:ext uri="{FF2B5EF4-FFF2-40B4-BE49-F238E27FC236}">
                <a16:creationId xmlns:a16="http://schemas.microsoft.com/office/drawing/2014/main" id="{3ED6503C-9A10-423C-8805-43864ACF1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14313"/>
            <a:ext cx="8077200" cy="1462087"/>
          </a:xfrm>
        </p:spPr>
        <p:txBody>
          <a:bodyPr/>
          <a:lstStyle/>
          <a:p>
            <a:r>
              <a:rPr lang="es-PR" altLang="es-PR" sz="4300"/>
              <a:t>Moisés es siervo del Señor Jesús</a:t>
            </a:r>
            <a:br>
              <a:rPr lang="es-PR" altLang="es-PR" sz="4300"/>
            </a:br>
            <a:r>
              <a:rPr lang="es-PR" altLang="es-PR" sz="4300"/>
              <a:t>(</a:t>
            </a:r>
            <a:r>
              <a:rPr lang="es-PR" altLang="es-PR" sz="4300">
                <a:solidFill>
                  <a:srgbClr val="FF0000"/>
                </a:solidFill>
              </a:rPr>
              <a:t>Hebreos 3.5-6</a:t>
            </a:r>
            <a:r>
              <a:rPr lang="es-PR" altLang="es-PR" sz="4300"/>
              <a:t>)</a:t>
            </a:r>
          </a:p>
        </p:txBody>
      </p:sp>
      <p:sp>
        <p:nvSpPr>
          <p:cNvPr id="17412" name="Content Placeholder 4">
            <a:extLst>
              <a:ext uri="{FF2B5EF4-FFF2-40B4-BE49-F238E27FC236}">
                <a16:creationId xmlns:a16="http://schemas.microsoft.com/office/drawing/2014/main" id="{E6711F73-7DF1-4359-AD56-16B723943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133600"/>
            <a:ext cx="4648200" cy="4525992"/>
          </a:xfrm>
        </p:spPr>
        <p:txBody>
          <a:bodyPr>
            <a:normAutofit lnSpcReduction="10000"/>
          </a:bodyPr>
          <a:lstStyle/>
          <a:p>
            <a:r>
              <a:rPr lang="es-PR" altLang="es-PR" dirty="0"/>
              <a:t>Ejemplos de cómo Moisés apuntó a Cristo:</a:t>
            </a:r>
          </a:p>
          <a:p>
            <a:pPr lvl="1"/>
            <a:r>
              <a:rPr lang="es-PR" altLang="es-PR" dirty="0"/>
              <a:t>Construyó el tabernáculo, donde Jehová Dios se manifestaba al pueblo.</a:t>
            </a:r>
          </a:p>
          <a:p>
            <a:pPr lvl="1"/>
            <a:r>
              <a:rPr lang="es-PR" altLang="es-PR" dirty="0"/>
              <a:t>Cristo, el Hijo de Dios, habitó entre nosotros (</a:t>
            </a:r>
            <a:r>
              <a:rPr lang="es-PR" altLang="es-PR" dirty="0">
                <a:solidFill>
                  <a:srgbClr val="FF0000"/>
                </a:solidFill>
              </a:rPr>
              <a:t>Juan 1.9-10</a:t>
            </a:r>
            <a:r>
              <a:rPr lang="es-PR" altLang="es-PR" dirty="0"/>
              <a:t>). </a:t>
            </a:r>
          </a:p>
        </p:txBody>
      </p:sp>
      <p:pic>
        <p:nvPicPr>
          <p:cNvPr id="83970" name="Picture 2" descr="http://www.geocities.com/davidjayjordan/tabernacle.jpg">
            <a:extLst>
              <a:ext uri="{FF2B5EF4-FFF2-40B4-BE49-F238E27FC236}">
                <a16:creationId xmlns:a16="http://schemas.microsoft.com/office/drawing/2014/main" id="{48F03AB4-745A-44DC-9F7E-460780F66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850" y="1901825"/>
            <a:ext cx="3048000" cy="248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Jesús Meditando.jpg">
            <a:extLst>
              <a:ext uri="{FF2B5EF4-FFF2-40B4-BE49-F238E27FC236}">
                <a16:creationId xmlns:a16="http://schemas.microsoft.com/office/drawing/2014/main" id="{6C319131-E962-408F-BF09-2331C3387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4102100"/>
            <a:ext cx="2359025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462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>
            <a:extLst>
              <a:ext uri="{FF2B5EF4-FFF2-40B4-BE49-F238E27FC236}">
                <a16:creationId xmlns:a16="http://schemas.microsoft.com/office/drawing/2014/main" id="{2583157E-F02F-406E-A1C3-84A0463E4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18435" name="Title 4">
            <a:extLst>
              <a:ext uri="{FF2B5EF4-FFF2-40B4-BE49-F238E27FC236}">
                <a16:creationId xmlns:a16="http://schemas.microsoft.com/office/drawing/2014/main" id="{9CBE02FD-C8C0-4442-B8EA-3E7D3952F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14313"/>
            <a:ext cx="8077200" cy="1462087"/>
          </a:xfrm>
        </p:spPr>
        <p:txBody>
          <a:bodyPr/>
          <a:lstStyle/>
          <a:p>
            <a:r>
              <a:rPr lang="es-PR" altLang="es-PR" sz="4300"/>
              <a:t>Moisés es siervo del Señor Jesús</a:t>
            </a:r>
            <a:br>
              <a:rPr lang="es-PR" altLang="es-PR" sz="4300"/>
            </a:br>
            <a:r>
              <a:rPr lang="es-PR" altLang="es-PR" sz="4300"/>
              <a:t>(</a:t>
            </a:r>
            <a:r>
              <a:rPr lang="es-PR" altLang="es-PR" sz="4300">
                <a:solidFill>
                  <a:srgbClr val="FF0000"/>
                </a:solidFill>
              </a:rPr>
              <a:t>Hebreos 3.5-6</a:t>
            </a:r>
            <a:r>
              <a:rPr lang="es-PR" altLang="es-PR" sz="4300"/>
              <a:t>)</a:t>
            </a:r>
          </a:p>
        </p:txBody>
      </p:sp>
      <p:sp>
        <p:nvSpPr>
          <p:cNvPr id="18436" name="Content Placeholder 4">
            <a:extLst>
              <a:ext uri="{FF2B5EF4-FFF2-40B4-BE49-F238E27FC236}">
                <a16:creationId xmlns:a16="http://schemas.microsoft.com/office/drawing/2014/main" id="{886AA459-8675-4B26-AF48-B753EAAB4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133600"/>
            <a:ext cx="4648200" cy="4465608"/>
          </a:xfrm>
        </p:spPr>
        <p:txBody>
          <a:bodyPr>
            <a:normAutofit/>
          </a:bodyPr>
          <a:lstStyle/>
          <a:p>
            <a:r>
              <a:rPr lang="es-PR" altLang="es-PR" dirty="0"/>
              <a:t>Ejemplos de cómo Moisés apuntó a Cristo:</a:t>
            </a:r>
          </a:p>
          <a:p>
            <a:pPr lvl="1"/>
            <a:r>
              <a:rPr lang="es-PR" altLang="es-PR" dirty="0"/>
              <a:t>Moisés hizo brotar agua de la roca por el poder de Dios.</a:t>
            </a:r>
          </a:p>
          <a:p>
            <a:pPr lvl="1"/>
            <a:r>
              <a:rPr lang="es-PR" altLang="es-PR" dirty="0"/>
              <a:t>Cristo es el agua viva de Dios (</a:t>
            </a:r>
            <a:r>
              <a:rPr lang="es-PR" altLang="es-PR" dirty="0">
                <a:solidFill>
                  <a:srgbClr val="FF0000"/>
                </a:solidFill>
              </a:rPr>
              <a:t>Juan 7.37-38</a:t>
            </a:r>
            <a:r>
              <a:rPr lang="es-PR" altLang="es-PR" dirty="0"/>
              <a:t>).</a:t>
            </a:r>
          </a:p>
        </p:txBody>
      </p:sp>
      <p:pic>
        <p:nvPicPr>
          <p:cNvPr id="6" name="Picture 2" descr="http://www.searchingthescriptures.net/main_pages/image_clip-art_pages/moses_water_from_rock.jpg">
            <a:extLst>
              <a:ext uri="{FF2B5EF4-FFF2-40B4-BE49-F238E27FC236}">
                <a16:creationId xmlns:a16="http://schemas.microsoft.com/office/drawing/2014/main" id="{5A98E59D-3F5B-4904-A63E-C3D80D967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425" y="1901825"/>
            <a:ext cx="2298700" cy="264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2" name="Picture 2" descr="http://wateroflifeministry.com/_borders/Jesus_Living_Water.jpg">
            <a:extLst>
              <a:ext uri="{FF2B5EF4-FFF2-40B4-BE49-F238E27FC236}">
                <a16:creationId xmlns:a16="http://schemas.microsoft.com/office/drawing/2014/main" id="{4504D541-DC0C-4288-BD4C-980378828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363" y="4492625"/>
            <a:ext cx="3328987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175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>
            <a:extLst>
              <a:ext uri="{FF2B5EF4-FFF2-40B4-BE49-F238E27FC236}">
                <a16:creationId xmlns:a16="http://schemas.microsoft.com/office/drawing/2014/main" id="{1EEE12B8-B302-4231-8523-6D06DB284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19459" name="Title 4">
            <a:extLst>
              <a:ext uri="{FF2B5EF4-FFF2-40B4-BE49-F238E27FC236}">
                <a16:creationId xmlns:a16="http://schemas.microsoft.com/office/drawing/2014/main" id="{F7A8CB08-E1AF-4E69-A6DC-586CBD275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14313"/>
            <a:ext cx="8077200" cy="1462087"/>
          </a:xfrm>
        </p:spPr>
        <p:txBody>
          <a:bodyPr/>
          <a:lstStyle/>
          <a:p>
            <a:r>
              <a:rPr lang="es-PR" altLang="es-PR" sz="4300"/>
              <a:t>Moisés es siervo del Señor Jesús</a:t>
            </a:r>
            <a:br>
              <a:rPr lang="es-PR" altLang="es-PR" sz="4300"/>
            </a:br>
            <a:r>
              <a:rPr lang="es-PR" altLang="es-PR" sz="4300"/>
              <a:t>(</a:t>
            </a:r>
            <a:r>
              <a:rPr lang="es-PR" altLang="es-PR" sz="4300">
                <a:solidFill>
                  <a:srgbClr val="FF0000"/>
                </a:solidFill>
              </a:rPr>
              <a:t>Hebreos 3.5-6</a:t>
            </a:r>
            <a:r>
              <a:rPr lang="es-PR" altLang="es-PR" sz="4300"/>
              <a:t>)</a:t>
            </a:r>
          </a:p>
        </p:txBody>
      </p:sp>
      <p:sp>
        <p:nvSpPr>
          <p:cNvPr id="19460" name="Content Placeholder 4">
            <a:extLst>
              <a:ext uri="{FF2B5EF4-FFF2-40B4-BE49-F238E27FC236}">
                <a16:creationId xmlns:a16="http://schemas.microsoft.com/office/drawing/2014/main" id="{0143D14F-A4C4-4FA6-8C01-9C7230AC1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133600"/>
            <a:ext cx="4648200" cy="4114800"/>
          </a:xfrm>
        </p:spPr>
        <p:txBody>
          <a:bodyPr/>
          <a:lstStyle/>
          <a:p>
            <a:r>
              <a:rPr lang="es-PR" altLang="es-PR" dirty="0"/>
              <a:t>Ejemplos de cómo Moisés apuntó a Cristo:</a:t>
            </a:r>
          </a:p>
          <a:p>
            <a:pPr lvl="1"/>
            <a:r>
              <a:rPr lang="es-PR" altLang="es-PR" dirty="0"/>
              <a:t>Moisés comunicó la Ley (la Palabra) de Dios al pueblo.</a:t>
            </a:r>
          </a:p>
          <a:p>
            <a:pPr lvl="1"/>
            <a:r>
              <a:rPr lang="es-PR" altLang="es-PR" dirty="0"/>
              <a:t>Cristo es la Palabra de Dios (</a:t>
            </a:r>
            <a:r>
              <a:rPr lang="es-PR" altLang="es-PR" dirty="0">
                <a:solidFill>
                  <a:srgbClr val="FF0000"/>
                </a:solidFill>
              </a:rPr>
              <a:t>Juan 1.1</a:t>
            </a:r>
            <a:r>
              <a:rPr lang="es-PR" altLang="es-PR" dirty="0"/>
              <a:t>).</a:t>
            </a:r>
          </a:p>
        </p:txBody>
      </p:sp>
      <p:pic>
        <p:nvPicPr>
          <p:cNvPr id="90116" name="Picture 4" descr="http://dangitbill.files.wordpress.com/2008/04/the-law.jpg">
            <a:extLst>
              <a:ext uri="{FF2B5EF4-FFF2-40B4-BE49-F238E27FC236}">
                <a16:creationId xmlns:a16="http://schemas.microsoft.com/office/drawing/2014/main" id="{C9BA5C67-169D-4D7D-B42C-96A32BD5B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450" y="1822450"/>
            <a:ext cx="1993900" cy="298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8" name="Picture 6" descr="http://religion-cults.com/jesus-bible-14g.jpg">
            <a:extLst>
              <a:ext uri="{FF2B5EF4-FFF2-40B4-BE49-F238E27FC236}">
                <a16:creationId xmlns:a16="http://schemas.microsoft.com/office/drawing/2014/main" id="{3B00C261-965B-42C5-A3BB-629DDE3CA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863" y="4022725"/>
            <a:ext cx="2249487" cy="284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860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>
            <a:extLst>
              <a:ext uri="{FF2B5EF4-FFF2-40B4-BE49-F238E27FC236}">
                <a16:creationId xmlns:a16="http://schemas.microsoft.com/office/drawing/2014/main" id="{01411D9A-0F8A-4BF8-A84D-257EBE8D5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20483" name="Title 4">
            <a:extLst>
              <a:ext uri="{FF2B5EF4-FFF2-40B4-BE49-F238E27FC236}">
                <a16:creationId xmlns:a16="http://schemas.microsoft.com/office/drawing/2014/main" id="{CCAA4B27-CB2B-4A8F-BD45-316968693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El peligro de no creer</a:t>
            </a:r>
            <a:br>
              <a:rPr lang="es-PR" altLang="es-PR" dirty="0"/>
            </a:b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3.7-15</a:t>
            </a:r>
            <a:r>
              <a:rPr lang="es-PR" altLang="es-PR" dirty="0"/>
              <a:t>)</a:t>
            </a:r>
          </a:p>
        </p:txBody>
      </p:sp>
      <p:pic>
        <p:nvPicPr>
          <p:cNvPr id="37890" name="Picture 2" descr="http://www.searchingthescriptures.net/main_pages/image_clip-art_pages/moses_water_rock_strike.jpg">
            <a:extLst>
              <a:ext uri="{FF2B5EF4-FFF2-40B4-BE49-F238E27FC236}">
                <a16:creationId xmlns:a16="http://schemas.microsoft.com/office/drawing/2014/main" id="{04D984F4-A904-4EB6-90B2-2206FB1E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1822450"/>
            <a:ext cx="6565900" cy="492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738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EA1F11BC-0424-47E1-9CE7-FD71173AD0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altLang="es-PR"/>
              <a:t>Texto Básico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04FA6287-91D6-4B2F-9664-2B5F773F497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altLang="es-PR"/>
              <a:t>Hebreos</a:t>
            </a:r>
          </a:p>
          <a:p>
            <a:pPr lvl="1" eaLnBrk="1" hangingPunct="1"/>
            <a:r>
              <a:rPr lang="es-PR" altLang="es-PR"/>
              <a:t>3.5-15</a:t>
            </a:r>
          </a:p>
          <a:p>
            <a:pPr lvl="1" eaLnBrk="1" hangingPunct="1"/>
            <a:r>
              <a:rPr lang="es-PR" altLang="es-PR"/>
              <a:t>4.1-2, 11-12</a:t>
            </a:r>
          </a:p>
        </p:txBody>
      </p:sp>
      <p:pic>
        <p:nvPicPr>
          <p:cNvPr id="5" name="Picture 4" descr="vkc02_1024x768.jpg">
            <a:extLst>
              <a:ext uri="{FF2B5EF4-FFF2-40B4-BE49-F238E27FC236}">
                <a16:creationId xmlns:a16="http://schemas.microsoft.com/office/drawing/2014/main" id="{D518ADCD-37D1-407F-A8B2-7293BE086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225" y="2200275"/>
            <a:ext cx="4657725" cy="314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29F075-D74D-42D7-9139-F0886FB10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4E16-6747-4393-B8A9-2298AC677402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0686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>
            <a:extLst>
              <a:ext uri="{FF2B5EF4-FFF2-40B4-BE49-F238E27FC236}">
                <a16:creationId xmlns:a16="http://schemas.microsoft.com/office/drawing/2014/main" id="{01411D9A-0F8A-4BF8-A84D-257EBE8D5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20483" name="Title 4">
            <a:extLst>
              <a:ext uri="{FF2B5EF4-FFF2-40B4-BE49-F238E27FC236}">
                <a16:creationId xmlns:a16="http://schemas.microsoft.com/office/drawing/2014/main" id="{CCAA4B27-CB2B-4A8F-BD45-316968693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El peligro de no creer</a:t>
            </a:r>
            <a:br>
              <a:rPr lang="es-PR" altLang="es-PR" dirty="0"/>
            </a:b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3.7-15</a:t>
            </a:r>
            <a:r>
              <a:rPr lang="es-PR" altLang="es-PR" dirty="0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803378-3A2E-49FB-9D15-843E21955324}"/>
              </a:ext>
            </a:extLst>
          </p:cNvPr>
          <p:cNvSpPr txBox="1"/>
          <p:nvPr/>
        </p:nvSpPr>
        <p:spPr>
          <a:xfrm>
            <a:off x="362309" y="2193023"/>
            <a:ext cx="8428008" cy="452431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2400" b="0" dirty="0">
                <a:solidFill>
                  <a:srgbClr val="FF0000"/>
                </a:solidFill>
              </a:rPr>
              <a:t>Hebreos 3.7–15 (RVR60) </a:t>
            </a:r>
          </a:p>
          <a:p>
            <a:r>
              <a:rPr lang="es-ES" sz="2400" b="0" i="1" baseline="30000" dirty="0"/>
              <a:t>7</a:t>
            </a:r>
            <a:r>
              <a:rPr lang="es-ES" sz="2400" b="0" i="1" dirty="0"/>
              <a:t> Por lo cual, como dice el Espíritu Santo: Si oyereis hoy su voz, </a:t>
            </a:r>
          </a:p>
          <a:p>
            <a:r>
              <a:rPr lang="es-ES" sz="2400" b="0" i="1" baseline="30000" dirty="0"/>
              <a:t>8 </a:t>
            </a:r>
            <a:r>
              <a:rPr lang="es-ES" sz="2400" b="0" i="1" dirty="0"/>
              <a:t>No endurezcáis vuestros corazones, Como en la provocación, en el día de la tentación en el desierto, </a:t>
            </a:r>
          </a:p>
          <a:p>
            <a:r>
              <a:rPr lang="es-ES" sz="2400" b="0" i="1" baseline="30000" dirty="0"/>
              <a:t>9</a:t>
            </a:r>
            <a:r>
              <a:rPr lang="es-ES" sz="2400" b="0" i="1" dirty="0"/>
              <a:t> Donde me tentaron vuestros padres; me probaron, Y vieron mis obras cuarenta años. </a:t>
            </a:r>
          </a:p>
          <a:p>
            <a:r>
              <a:rPr lang="es-ES" sz="2400" b="0" i="1" baseline="30000" dirty="0"/>
              <a:t>10 </a:t>
            </a:r>
            <a:r>
              <a:rPr lang="es-ES" sz="2400" b="0" i="1" dirty="0"/>
              <a:t>A causa de lo cual me disgusté contra esa generación, Y dije: Siempre andan vagando en su corazón, Y no han conocido mis caminos. </a:t>
            </a:r>
          </a:p>
          <a:p>
            <a:r>
              <a:rPr lang="es-ES" sz="2400" b="0" i="1" baseline="30000" dirty="0"/>
              <a:t>11</a:t>
            </a:r>
            <a:r>
              <a:rPr lang="es-ES" sz="2400" b="0" i="1" dirty="0"/>
              <a:t> Por tanto, juré en mi ira: No entrarán en mi reposo. </a:t>
            </a:r>
          </a:p>
          <a:p>
            <a:endParaRPr lang="es-ES" sz="2400" b="0" dirty="0"/>
          </a:p>
        </p:txBody>
      </p:sp>
    </p:spTree>
    <p:extLst>
      <p:ext uri="{BB962C8B-B14F-4D97-AF65-F5344CB8AC3E}">
        <p14:creationId xmlns:p14="http://schemas.microsoft.com/office/powerpoint/2010/main" val="3009497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>
            <a:extLst>
              <a:ext uri="{FF2B5EF4-FFF2-40B4-BE49-F238E27FC236}">
                <a16:creationId xmlns:a16="http://schemas.microsoft.com/office/drawing/2014/main" id="{01411D9A-0F8A-4BF8-A84D-257EBE8D5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20483" name="Title 4">
            <a:extLst>
              <a:ext uri="{FF2B5EF4-FFF2-40B4-BE49-F238E27FC236}">
                <a16:creationId xmlns:a16="http://schemas.microsoft.com/office/drawing/2014/main" id="{CCAA4B27-CB2B-4A8F-BD45-316968693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El peligro de no creer</a:t>
            </a:r>
            <a:br>
              <a:rPr lang="es-PR" altLang="es-PR" dirty="0"/>
            </a:b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3.7-15</a:t>
            </a:r>
            <a:r>
              <a:rPr lang="es-PR" altLang="es-PR" dirty="0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803378-3A2E-49FB-9D15-843E21955324}"/>
              </a:ext>
            </a:extLst>
          </p:cNvPr>
          <p:cNvSpPr txBox="1"/>
          <p:nvPr/>
        </p:nvSpPr>
        <p:spPr>
          <a:xfrm>
            <a:off x="362309" y="2193023"/>
            <a:ext cx="8428008" cy="378565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2400" b="0" dirty="0">
                <a:solidFill>
                  <a:srgbClr val="FF0000"/>
                </a:solidFill>
              </a:rPr>
              <a:t>Hebreos 3.7–15 (RVR60) </a:t>
            </a:r>
          </a:p>
          <a:p>
            <a:r>
              <a:rPr lang="es-ES" sz="2400" b="0" i="1" baseline="30000" dirty="0"/>
              <a:t>12 </a:t>
            </a:r>
            <a:r>
              <a:rPr lang="es-ES" sz="2400" b="0" i="1" dirty="0"/>
              <a:t>Mirad, hermanos, que no haya en ninguno de vosotros corazón malo de incredulidad para apartarse del Dios vivo; </a:t>
            </a:r>
          </a:p>
          <a:p>
            <a:r>
              <a:rPr lang="es-ES" sz="2400" b="0" i="1" baseline="30000" dirty="0"/>
              <a:t>13 </a:t>
            </a:r>
            <a:r>
              <a:rPr lang="es-ES" sz="2400" b="0" i="1" dirty="0"/>
              <a:t>antes exhortaos los unos a los otros cada día, entre tanto que se dice: Hoy; para que ninguno de vosotros se endurezca por el engaño del pecado. </a:t>
            </a:r>
          </a:p>
          <a:p>
            <a:r>
              <a:rPr lang="es-ES" sz="2400" b="0" i="1" baseline="30000" dirty="0"/>
              <a:t>14 </a:t>
            </a:r>
            <a:r>
              <a:rPr lang="es-ES" sz="2400" b="0" i="1" dirty="0"/>
              <a:t>Porque somos hechos participantes de Cristo, con tal que retengamos firme hasta el fin nuestra confianza del principio, </a:t>
            </a:r>
          </a:p>
          <a:p>
            <a:r>
              <a:rPr lang="es-ES" sz="2400" b="0" i="1" baseline="30000" dirty="0"/>
              <a:t>15 </a:t>
            </a:r>
            <a:r>
              <a:rPr lang="es-ES" sz="2400" b="0" i="1" dirty="0"/>
              <a:t>entre tanto que se dice: Si oyereis hoy su voz, No endurezcáis vuestros corazones, como en la provocación. </a:t>
            </a:r>
          </a:p>
        </p:txBody>
      </p:sp>
    </p:spTree>
    <p:extLst>
      <p:ext uri="{BB962C8B-B14F-4D97-AF65-F5344CB8AC3E}">
        <p14:creationId xmlns:p14="http://schemas.microsoft.com/office/powerpoint/2010/main" val="355472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>
            <a:extLst>
              <a:ext uri="{FF2B5EF4-FFF2-40B4-BE49-F238E27FC236}">
                <a16:creationId xmlns:a16="http://schemas.microsoft.com/office/drawing/2014/main" id="{3BC29672-7AC2-4A7A-B7FC-47F9456A9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23555" name="Title 4">
            <a:extLst>
              <a:ext uri="{FF2B5EF4-FFF2-40B4-BE49-F238E27FC236}">
                <a16:creationId xmlns:a16="http://schemas.microsoft.com/office/drawing/2014/main" id="{D6A062EB-8409-4A0D-B38B-85E32845E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El peligro de no creer</a:t>
            </a:r>
            <a:br>
              <a:rPr lang="es-PR" altLang="es-PR" dirty="0"/>
            </a:b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3.7-15</a:t>
            </a:r>
            <a:r>
              <a:rPr lang="es-PR" altLang="es-PR" dirty="0"/>
              <a:t>)</a:t>
            </a:r>
          </a:p>
        </p:txBody>
      </p:sp>
      <p:sp>
        <p:nvSpPr>
          <p:cNvPr id="23556" name="Content Placeholder 5">
            <a:extLst>
              <a:ext uri="{FF2B5EF4-FFF2-40B4-BE49-F238E27FC236}">
                <a16:creationId xmlns:a16="http://schemas.microsoft.com/office/drawing/2014/main" id="{22DCCF82-1DED-4734-AC4E-5220544E3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2017712"/>
            <a:ext cx="8627284" cy="4512483"/>
          </a:xfrm>
        </p:spPr>
        <p:txBody>
          <a:bodyPr/>
          <a:lstStyle/>
          <a:p>
            <a:r>
              <a:rPr lang="es-ES" altLang="es-PR" sz="2800" dirty="0"/>
              <a:t>La perversidad de la ingratitud y la infidelidad nunca ha sido mejor ilustrada que en la historia de los israelitas en el desierto.</a:t>
            </a:r>
          </a:p>
          <a:p>
            <a:r>
              <a:rPr lang="es-ES" altLang="es-PR" sz="2800" dirty="0"/>
              <a:t>Por su misericordia Dios les levantó un líder que los libertara de la miseria y esclavitud en Egipto y nunca los abandonó.</a:t>
            </a:r>
          </a:p>
          <a:p>
            <a:r>
              <a:rPr lang="es-ES" altLang="es-PR" sz="2800" dirty="0"/>
              <a:t>Sin embargo, ellos una y otra vez se rebelaron en contra del Señor, comportándose más como sus enemigos que como aquellos a quienes Él había liberado.</a:t>
            </a:r>
          </a:p>
        </p:txBody>
      </p:sp>
    </p:spTree>
    <p:extLst>
      <p:ext uri="{BB962C8B-B14F-4D97-AF65-F5344CB8AC3E}">
        <p14:creationId xmlns:p14="http://schemas.microsoft.com/office/powerpoint/2010/main" val="905645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">
            <a:extLst>
              <a:ext uri="{FF2B5EF4-FFF2-40B4-BE49-F238E27FC236}">
                <a16:creationId xmlns:a16="http://schemas.microsoft.com/office/drawing/2014/main" id="{D5A36574-BC2F-4D70-A9AB-EE5AE194F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24579" name="Title 4">
            <a:extLst>
              <a:ext uri="{FF2B5EF4-FFF2-40B4-BE49-F238E27FC236}">
                <a16:creationId xmlns:a16="http://schemas.microsoft.com/office/drawing/2014/main" id="{86CB017A-718A-474A-899A-EE847E373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El peligro de no creer</a:t>
            </a:r>
            <a:br>
              <a:rPr lang="es-PR" altLang="es-PR" dirty="0"/>
            </a:b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3.7-15</a:t>
            </a:r>
            <a:r>
              <a:rPr lang="es-PR" altLang="es-PR" dirty="0"/>
              <a:t>)</a:t>
            </a:r>
          </a:p>
        </p:txBody>
      </p:sp>
      <p:sp>
        <p:nvSpPr>
          <p:cNvPr id="24580" name="Content Placeholder 5">
            <a:extLst>
              <a:ext uri="{FF2B5EF4-FFF2-40B4-BE49-F238E27FC236}">
                <a16:creationId xmlns:a16="http://schemas.microsoft.com/office/drawing/2014/main" id="{22F94211-CFE4-4596-A487-77A6A8B1A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562" y="2017713"/>
            <a:ext cx="8575526" cy="4728144"/>
          </a:xfrm>
        </p:spPr>
        <p:txBody>
          <a:bodyPr/>
          <a:lstStyle/>
          <a:p>
            <a:r>
              <a:rPr lang="es-ES" altLang="es-PR" dirty="0"/>
              <a:t>El </a:t>
            </a:r>
            <a:r>
              <a:rPr lang="es-ES" altLang="es-PR" dirty="0">
                <a:solidFill>
                  <a:srgbClr val="FF0000"/>
                </a:solidFill>
              </a:rPr>
              <a:t>Salmo 95</a:t>
            </a:r>
            <a:r>
              <a:rPr lang="es-ES" altLang="es-PR" dirty="0"/>
              <a:t>, citado aquí, advierte sobre el peligro de la incredulidad y el trágico costo de la infidelidad:</a:t>
            </a:r>
          </a:p>
          <a:p>
            <a:pPr lvl="1"/>
            <a:r>
              <a:rPr lang="es-ES" altLang="es-PR" dirty="0"/>
              <a:t>El juicio y sentencia de Dios de no recibir las bendiciones prometidas.</a:t>
            </a:r>
          </a:p>
          <a:p>
            <a:pPr lvl="1"/>
            <a:r>
              <a:rPr lang="es-ES" altLang="es-PR" dirty="0"/>
              <a:t>Cuando dice “no entrarán en mi reposo”, se refiere al reposo asociado con la tierra prometida, a la cual no entraron aquellos que no creyeron</a:t>
            </a:r>
          </a:p>
        </p:txBody>
      </p:sp>
    </p:spTree>
    <p:extLst>
      <p:ext uri="{BB962C8B-B14F-4D97-AF65-F5344CB8AC3E}">
        <p14:creationId xmlns:p14="http://schemas.microsoft.com/office/powerpoint/2010/main" val="1199366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>
            <a:extLst>
              <a:ext uri="{FF2B5EF4-FFF2-40B4-BE49-F238E27FC236}">
                <a16:creationId xmlns:a16="http://schemas.microsoft.com/office/drawing/2014/main" id="{EC67C9D8-28AA-469A-91DB-625730761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25603" name="Title 4">
            <a:extLst>
              <a:ext uri="{FF2B5EF4-FFF2-40B4-BE49-F238E27FC236}">
                <a16:creationId xmlns:a16="http://schemas.microsoft.com/office/drawing/2014/main" id="{5D804E3B-5439-4CE3-B73A-757EA87A6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El peligro de no creer</a:t>
            </a:r>
            <a:br>
              <a:rPr lang="es-PR" altLang="es-PR" dirty="0"/>
            </a:b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3.7-15</a:t>
            </a:r>
            <a:r>
              <a:rPr lang="es-PR" altLang="es-PR" dirty="0"/>
              <a:t>)</a:t>
            </a:r>
          </a:p>
        </p:txBody>
      </p:sp>
      <p:sp>
        <p:nvSpPr>
          <p:cNvPr id="25604" name="Content Placeholder 5">
            <a:extLst>
              <a:ext uri="{FF2B5EF4-FFF2-40B4-BE49-F238E27FC236}">
                <a16:creationId xmlns:a16="http://schemas.microsoft.com/office/drawing/2014/main" id="{418497A2-60E0-446C-96F5-E332762FE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057" y="2017713"/>
            <a:ext cx="8610031" cy="4459287"/>
          </a:xfrm>
        </p:spPr>
        <p:txBody>
          <a:bodyPr/>
          <a:lstStyle/>
          <a:p>
            <a:r>
              <a:rPr lang="es-ES" sz="2800" dirty="0">
                <a:solidFill>
                  <a:srgbClr val="FF0000"/>
                </a:solidFill>
              </a:rPr>
              <a:t>Josué 5.6 (RVR60) </a:t>
            </a:r>
          </a:p>
          <a:p>
            <a:r>
              <a:rPr lang="es-ES" sz="2800" dirty="0"/>
              <a:t>6 </a:t>
            </a:r>
            <a:r>
              <a:rPr lang="es-ES" sz="2800" i="1" dirty="0"/>
              <a:t>Porque los hijos de Israel anduvieron por el desierto cuarenta años, hasta que todos los hombres de guerra que habían salido de Egipto fueron consumidos, por cuanto no obedecieron a la voz de Jehová; por lo cual Jehová les juró que no les dejaría ver la tierra de la cual Jehová había jurado a sus padres que nos la daría, tierra que fluye leche y miel. </a:t>
            </a:r>
          </a:p>
        </p:txBody>
      </p:sp>
    </p:spTree>
    <p:extLst>
      <p:ext uri="{BB962C8B-B14F-4D97-AF65-F5344CB8AC3E}">
        <p14:creationId xmlns:p14="http://schemas.microsoft.com/office/powerpoint/2010/main" val="34648138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>
            <a:extLst>
              <a:ext uri="{FF2B5EF4-FFF2-40B4-BE49-F238E27FC236}">
                <a16:creationId xmlns:a16="http://schemas.microsoft.com/office/drawing/2014/main" id="{A3D7BE23-FDD7-419F-A215-E7825EE0C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26627" name="Title 4">
            <a:extLst>
              <a:ext uri="{FF2B5EF4-FFF2-40B4-BE49-F238E27FC236}">
                <a16:creationId xmlns:a16="http://schemas.microsoft.com/office/drawing/2014/main" id="{D41F07DC-B097-45AA-905B-2860D4766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El peligro de no creer</a:t>
            </a:r>
            <a:br>
              <a:rPr lang="es-PR" altLang="es-PR" dirty="0"/>
            </a:b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3.7-15</a:t>
            </a:r>
            <a:r>
              <a:rPr lang="es-PR" altLang="es-PR" dirty="0"/>
              <a:t>)</a:t>
            </a:r>
          </a:p>
        </p:txBody>
      </p:sp>
      <p:sp>
        <p:nvSpPr>
          <p:cNvPr id="26628" name="Content Placeholder 5">
            <a:extLst>
              <a:ext uri="{FF2B5EF4-FFF2-40B4-BE49-F238E27FC236}">
                <a16:creationId xmlns:a16="http://schemas.microsoft.com/office/drawing/2014/main" id="{261BED8D-36C2-4F05-92E4-C37BC5179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17713"/>
            <a:ext cx="4648200" cy="4459287"/>
          </a:xfrm>
        </p:spPr>
        <p:txBody>
          <a:bodyPr/>
          <a:lstStyle/>
          <a:p>
            <a:r>
              <a:rPr lang="es-ES" altLang="es-PR" sz="2600" dirty="0"/>
              <a:t>La advertencia se torna ahora hacia la generación de hoy (</a:t>
            </a:r>
            <a:r>
              <a:rPr lang="es-ES" altLang="es-PR" sz="2600" dirty="0">
                <a:solidFill>
                  <a:srgbClr val="FF0000"/>
                </a:solidFill>
              </a:rPr>
              <a:t>vv. 12-13</a:t>
            </a:r>
            <a:r>
              <a:rPr lang="es-ES" altLang="es-PR" sz="2600" dirty="0"/>
              <a:t>).</a:t>
            </a:r>
          </a:p>
          <a:p>
            <a:r>
              <a:rPr lang="es-ES" altLang="es-PR" sz="2600" dirty="0"/>
              <a:t>Tenemos que prestar atención a la voz de Dios hoy.</a:t>
            </a:r>
          </a:p>
          <a:p>
            <a:r>
              <a:rPr lang="es-ES" altLang="es-PR" sz="2600" dirty="0"/>
              <a:t>Se hace hincapié en dos cosas:</a:t>
            </a:r>
          </a:p>
        </p:txBody>
      </p:sp>
      <p:pic>
        <p:nvPicPr>
          <p:cNvPr id="92162" name="Picture 2" descr="http://oneyearbibleimages.com/grace_.jpg">
            <a:extLst>
              <a:ext uri="{FF2B5EF4-FFF2-40B4-BE49-F238E27FC236}">
                <a16:creationId xmlns:a16="http://schemas.microsoft.com/office/drawing/2014/main" id="{6657D5E1-1706-4DE2-ABC8-CFA41572A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0" y="2127250"/>
            <a:ext cx="3614738" cy="427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8949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>
            <a:extLst>
              <a:ext uri="{FF2B5EF4-FFF2-40B4-BE49-F238E27FC236}">
                <a16:creationId xmlns:a16="http://schemas.microsoft.com/office/drawing/2014/main" id="{89F74A18-F7F6-4293-8F78-1366B3307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27651" name="Title 4">
            <a:extLst>
              <a:ext uri="{FF2B5EF4-FFF2-40B4-BE49-F238E27FC236}">
                <a16:creationId xmlns:a16="http://schemas.microsoft.com/office/drawing/2014/main" id="{0FDDE07D-6A57-4E2B-831A-77DEB5484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El peligro de no creer</a:t>
            </a:r>
            <a:br>
              <a:rPr lang="es-PR" altLang="es-PR" dirty="0"/>
            </a:b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3.7-15</a:t>
            </a:r>
            <a:r>
              <a:rPr lang="es-PR" altLang="es-PR" dirty="0"/>
              <a:t>)</a:t>
            </a:r>
          </a:p>
        </p:txBody>
      </p:sp>
      <p:sp>
        <p:nvSpPr>
          <p:cNvPr id="27652" name="Content Placeholder 5">
            <a:extLst>
              <a:ext uri="{FF2B5EF4-FFF2-40B4-BE49-F238E27FC236}">
                <a16:creationId xmlns:a16="http://schemas.microsoft.com/office/drawing/2014/main" id="{EEA1A4DF-B7D2-4D28-916D-52D26B691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2209800"/>
            <a:ext cx="4876800" cy="4114800"/>
          </a:xfrm>
        </p:spPr>
        <p:txBody>
          <a:bodyPr/>
          <a:lstStyle/>
          <a:p>
            <a:pPr lvl="1"/>
            <a:r>
              <a:rPr lang="es-ES" altLang="es-PR"/>
              <a:t>Extirpar la incredulidad, que nos aparta de Dios y, </a:t>
            </a:r>
          </a:p>
          <a:p>
            <a:pPr lvl="1"/>
            <a:r>
              <a:rPr lang="es-ES" altLang="es-PR"/>
              <a:t>Continuamente aconsejarnos unos a otros para que el pecado no se adueñe de nuestra vida y nos endurezca el corazón.</a:t>
            </a:r>
          </a:p>
        </p:txBody>
      </p:sp>
      <p:pic>
        <p:nvPicPr>
          <p:cNvPr id="5" name="Picture 4" descr="jh_hartley_moses_prayer419x600.jpg">
            <a:extLst>
              <a:ext uri="{FF2B5EF4-FFF2-40B4-BE49-F238E27FC236}">
                <a16:creationId xmlns:a16="http://schemas.microsoft.com/office/drawing/2014/main" id="{65D2DA71-7D79-486D-9245-97473E192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025" y="1901825"/>
            <a:ext cx="3468688" cy="496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918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>
            <a:extLst>
              <a:ext uri="{FF2B5EF4-FFF2-40B4-BE49-F238E27FC236}">
                <a16:creationId xmlns:a16="http://schemas.microsoft.com/office/drawing/2014/main" id="{428B5F4F-BF76-49FD-B46F-24DFCA72C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28675" name="Title 4">
            <a:extLst>
              <a:ext uri="{FF2B5EF4-FFF2-40B4-BE49-F238E27FC236}">
                <a16:creationId xmlns:a16="http://schemas.microsoft.com/office/drawing/2014/main" id="{42D852EC-A689-4A52-8E26-16BF376D7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El peligro de no creer</a:t>
            </a:r>
            <a:br>
              <a:rPr lang="es-PR" altLang="es-PR" dirty="0"/>
            </a:b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3.7-15</a:t>
            </a:r>
            <a:r>
              <a:rPr lang="es-PR" altLang="es-PR" dirty="0"/>
              <a:t>)</a:t>
            </a:r>
          </a:p>
        </p:txBody>
      </p:sp>
      <p:sp>
        <p:nvSpPr>
          <p:cNvPr id="28676" name="Content Placeholder 5">
            <a:extLst>
              <a:ext uri="{FF2B5EF4-FFF2-40B4-BE49-F238E27FC236}">
                <a16:creationId xmlns:a16="http://schemas.microsoft.com/office/drawing/2014/main" id="{A45E067B-A9F3-49B5-888B-02DC2C184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2209800"/>
            <a:ext cx="4876800" cy="4114800"/>
          </a:xfrm>
        </p:spPr>
        <p:txBody>
          <a:bodyPr/>
          <a:lstStyle/>
          <a:p>
            <a:r>
              <a:rPr lang="es-ES" altLang="es-PR" sz="2800"/>
              <a:t>Si vemos </a:t>
            </a:r>
            <a:r>
              <a:rPr lang="es-ES" altLang="es-PR" sz="2800">
                <a:solidFill>
                  <a:srgbClr val="FF0000"/>
                </a:solidFill>
              </a:rPr>
              <a:t>Hebreos 10.25</a:t>
            </a:r>
            <a:r>
              <a:rPr lang="es-ES" altLang="es-PR" sz="2800"/>
              <a:t>, nos damos cuenta de que parte del problema de los lectores del libro era que no se estaban congregando.</a:t>
            </a:r>
          </a:p>
          <a:p>
            <a:r>
              <a:rPr lang="es-ES" altLang="es-PR" sz="2800"/>
              <a:t>Congregarse es un reflejo directo de nuestra fe.</a:t>
            </a:r>
          </a:p>
        </p:txBody>
      </p:sp>
      <p:pic>
        <p:nvPicPr>
          <p:cNvPr id="28677" name="Picture 9" descr="Page 9">
            <a:extLst>
              <a:ext uri="{FF2B5EF4-FFF2-40B4-BE49-F238E27FC236}">
                <a16:creationId xmlns:a16="http://schemas.microsoft.com/office/drawing/2014/main" id="{B153705E-C475-4DA1-85F4-17F68B36E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981200"/>
            <a:ext cx="39624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09395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>
            <a:extLst>
              <a:ext uri="{FF2B5EF4-FFF2-40B4-BE49-F238E27FC236}">
                <a16:creationId xmlns:a16="http://schemas.microsoft.com/office/drawing/2014/main" id="{2D3FFFFE-3840-48BD-B7BE-E6095533A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29699" name="Title 4">
            <a:extLst>
              <a:ext uri="{FF2B5EF4-FFF2-40B4-BE49-F238E27FC236}">
                <a16:creationId xmlns:a16="http://schemas.microsoft.com/office/drawing/2014/main" id="{80688728-623B-4901-9333-C913F3609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El peligro de no creer</a:t>
            </a:r>
            <a:br>
              <a:rPr lang="es-PR" altLang="es-PR" dirty="0"/>
            </a:b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3.7-15</a:t>
            </a:r>
            <a:r>
              <a:rPr lang="es-PR" altLang="es-PR" dirty="0"/>
              <a:t>)</a:t>
            </a:r>
          </a:p>
        </p:txBody>
      </p:sp>
      <p:sp>
        <p:nvSpPr>
          <p:cNvPr id="29700" name="Content Placeholder 5">
            <a:extLst>
              <a:ext uri="{FF2B5EF4-FFF2-40B4-BE49-F238E27FC236}">
                <a16:creationId xmlns:a16="http://schemas.microsoft.com/office/drawing/2014/main" id="{0F2BAAFC-EC3B-4389-A8B3-4C67ECDEF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09800"/>
            <a:ext cx="4648200" cy="4114800"/>
          </a:xfrm>
        </p:spPr>
        <p:txBody>
          <a:bodyPr/>
          <a:lstStyle/>
          <a:p>
            <a:r>
              <a:rPr lang="es-ES" altLang="es-PR" sz="2800" dirty="0"/>
              <a:t>La misma advertencia se nos hace en </a:t>
            </a:r>
            <a:r>
              <a:rPr lang="es-ES" altLang="es-PR" sz="2800" dirty="0">
                <a:solidFill>
                  <a:srgbClr val="FF0000"/>
                </a:solidFill>
              </a:rPr>
              <a:t>1 Juan 2.28</a:t>
            </a:r>
            <a:r>
              <a:rPr lang="es-ES" altLang="es-PR" sz="2800" dirty="0"/>
              <a:t>:</a:t>
            </a:r>
          </a:p>
          <a:p>
            <a:pPr lvl="1"/>
            <a:r>
              <a:rPr lang="es-ES" altLang="es-PR" sz="2400" i="1" dirty="0"/>
              <a:t>"Y ahora, hijitos, permaneced en él, para que cuando se manifieste, tengamos confianza, para que en su venida no nos alejemos de él avergonzados.”</a:t>
            </a:r>
            <a:r>
              <a:rPr lang="es-ES" altLang="es-PR" sz="2400" dirty="0"/>
              <a:t>	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es-ES" altLang="es-PR" sz="2400" dirty="0"/>
              <a:t>	(</a:t>
            </a:r>
            <a:r>
              <a:rPr lang="es-ES" altLang="es-PR" sz="2400" dirty="0">
                <a:solidFill>
                  <a:srgbClr val="FF0000"/>
                </a:solidFill>
              </a:rPr>
              <a:t>1 Juan 2.28, RVR60</a:t>
            </a:r>
            <a:r>
              <a:rPr lang="es-ES" altLang="es-PR" sz="2400" dirty="0"/>
              <a:t>)</a:t>
            </a:r>
          </a:p>
        </p:txBody>
      </p:sp>
      <p:pic>
        <p:nvPicPr>
          <p:cNvPr id="7" name="Picture 6" descr="asustado.jpg">
            <a:extLst>
              <a:ext uri="{FF2B5EF4-FFF2-40B4-BE49-F238E27FC236}">
                <a16:creationId xmlns:a16="http://schemas.microsoft.com/office/drawing/2014/main" id="{C9657905-41AF-4CC8-A833-2D4B8583B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163" y="2816225"/>
            <a:ext cx="4675187" cy="31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165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>
            <a:extLst>
              <a:ext uri="{FF2B5EF4-FFF2-40B4-BE49-F238E27FC236}">
                <a16:creationId xmlns:a16="http://schemas.microsoft.com/office/drawing/2014/main" id="{21A53930-CC21-4460-9907-F68072715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30723" name="Title 4">
            <a:extLst>
              <a:ext uri="{FF2B5EF4-FFF2-40B4-BE49-F238E27FC236}">
                <a16:creationId xmlns:a16="http://schemas.microsoft.com/office/drawing/2014/main" id="{2591F97A-CAEF-405D-BD04-A62FE11DA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El reposo del pueblo de Dios</a:t>
            </a:r>
            <a:br>
              <a:rPr lang="es-PR" altLang="es-PR" dirty="0"/>
            </a:b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4.1-2, 11-12</a:t>
            </a:r>
            <a:r>
              <a:rPr lang="es-PR" altLang="es-PR" dirty="0"/>
              <a:t>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904520-F48E-4B64-8C20-1206E86B7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167" y="2060844"/>
            <a:ext cx="8649808" cy="4391713"/>
          </a:xfrm>
        </p:spPr>
        <p:txBody>
          <a:bodyPr/>
          <a:lstStyle/>
          <a:p>
            <a:r>
              <a:rPr lang="es-ES" sz="2800" dirty="0">
                <a:solidFill>
                  <a:srgbClr val="FF0000"/>
                </a:solidFill>
              </a:rPr>
              <a:t>Hebreos 4.1–2 (RVR60) </a:t>
            </a:r>
          </a:p>
          <a:p>
            <a:r>
              <a:rPr lang="es-ES" sz="2800" i="1" baseline="30000" dirty="0"/>
              <a:t>1 </a:t>
            </a:r>
            <a:r>
              <a:rPr lang="es-ES" sz="2800" i="1" dirty="0"/>
              <a:t>Temamos, pues, no sea que permaneciendo aún la promesa de entrar en su reposo, alguno de vosotros parezca no haberlo alcanzado. </a:t>
            </a:r>
          </a:p>
          <a:p>
            <a:r>
              <a:rPr lang="es-ES" sz="2800" i="1" baseline="30000" dirty="0"/>
              <a:t>2 </a:t>
            </a:r>
            <a:r>
              <a:rPr lang="es-ES" sz="2800" i="1" dirty="0"/>
              <a:t>Porque también a nosotros se nos ha anunciado la buena nueva como a ellos; pero no les aprovechó el oír la palabra, por no ir acompañada de fe en los que la oyeron. </a:t>
            </a:r>
            <a:endParaRPr lang="es-PR" sz="2800" i="1" dirty="0"/>
          </a:p>
        </p:txBody>
      </p:sp>
    </p:spTree>
    <p:extLst>
      <p:ext uri="{BB962C8B-B14F-4D97-AF65-F5344CB8AC3E}">
        <p14:creationId xmlns:p14="http://schemas.microsoft.com/office/powerpoint/2010/main" val="4122824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ollos">
            <a:extLst>
              <a:ext uri="{FF2B5EF4-FFF2-40B4-BE49-F238E27FC236}">
                <a16:creationId xmlns:a16="http://schemas.microsoft.com/office/drawing/2014/main" id="{FA8A77C7-D0FA-4595-BD13-D1A386FD5AB1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lum bright="1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>
            <a:extLst>
              <a:ext uri="{FF2B5EF4-FFF2-40B4-BE49-F238E27FC236}">
                <a16:creationId xmlns:a16="http://schemas.microsoft.com/office/drawing/2014/main" id="{754D9DE0-F782-4129-BD0F-8C28495838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altLang="es-PR"/>
              <a:t>Versículo Clave: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5BCCE69C-78B8-47CD-986D-AA7EDCC7F4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981200"/>
            <a:ext cx="6781800" cy="4335463"/>
          </a:xfrm>
        </p:spPr>
        <p:txBody>
          <a:bodyPr/>
          <a:lstStyle/>
          <a:p>
            <a:r>
              <a:rPr lang="es-ES" altLang="es-PR">
                <a:solidFill>
                  <a:srgbClr val="FF0000"/>
                </a:solidFill>
              </a:rPr>
              <a:t>Hebreos 3.6, RVR60</a:t>
            </a:r>
          </a:p>
          <a:p>
            <a:r>
              <a:rPr lang="es-ES" altLang="es-PR" i="1"/>
              <a:t>“Pero Cristo como hijo sobre su casa, la cual casa somos nosotros, si retenemos firme hasta el fin la confianza y el gloriarnos en la esperanza.”</a:t>
            </a:r>
            <a:endParaRPr lang="es-PR" altLang="es-PR" i="1">
              <a:solidFill>
                <a:srgbClr val="00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CBA227-89BE-44CB-8984-43E0C7001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84B8-96F1-46D4-B78A-62F93605051B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5702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>
            <a:extLst>
              <a:ext uri="{FF2B5EF4-FFF2-40B4-BE49-F238E27FC236}">
                <a16:creationId xmlns:a16="http://schemas.microsoft.com/office/drawing/2014/main" id="{21A53930-CC21-4460-9907-F68072715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30723" name="Title 4">
            <a:extLst>
              <a:ext uri="{FF2B5EF4-FFF2-40B4-BE49-F238E27FC236}">
                <a16:creationId xmlns:a16="http://schemas.microsoft.com/office/drawing/2014/main" id="{2591F97A-CAEF-405D-BD04-A62FE11DA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El reposo del pueblo de Dios</a:t>
            </a:r>
            <a:br>
              <a:rPr lang="es-PR" altLang="es-PR" dirty="0"/>
            </a:b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4.1-2, 11-12</a:t>
            </a:r>
            <a:r>
              <a:rPr lang="es-PR" altLang="es-PR" dirty="0"/>
              <a:t>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904520-F48E-4B64-8C20-1206E86B7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167" y="2060844"/>
            <a:ext cx="8649808" cy="4391713"/>
          </a:xfrm>
        </p:spPr>
        <p:txBody>
          <a:bodyPr/>
          <a:lstStyle/>
          <a:p>
            <a:r>
              <a:rPr lang="es-ES" sz="2800" dirty="0">
                <a:solidFill>
                  <a:srgbClr val="FF0000"/>
                </a:solidFill>
              </a:rPr>
              <a:t>Hebreos 4.11–12 (RVR60) </a:t>
            </a:r>
          </a:p>
          <a:p>
            <a:r>
              <a:rPr lang="es-ES" sz="2800" i="1" baseline="30000" dirty="0"/>
              <a:t>11</a:t>
            </a:r>
            <a:r>
              <a:rPr lang="es-ES" sz="2800" i="1" dirty="0"/>
              <a:t> Procuremos, pues, entrar en aquel reposo, para que ninguno caiga en semejante ejemplo de desobediencia. </a:t>
            </a:r>
          </a:p>
          <a:p>
            <a:r>
              <a:rPr lang="es-ES" sz="2800" i="1" baseline="30000" dirty="0"/>
              <a:t>12 </a:t>
            </a:r>
            <a:r>
              <a:rPr lang="es-ES" sz="2800" i="1" dirty="0"/>
              <a:t>Porque la palabra de Dios es viva y eficaz, y más cortante que toda espada de dos filos; y penetra hasta partir el alma y el espíritu, las coyunturas y los tuétanos, y discierne los pensamientos y las intenciones del corazón. </a:t>
            </a:r>
          </a:p>
          <a:p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5010451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>
            <a:extLst>
              <a:ext uri="{FF2B5EF4-FFF2-40B4-BE49-F238E27FC236}">
                <a16:creationId xmlns:a16="http://schemas.microsoft.com/office/drawing/2014/main" id="{21A53930-CC21-4460-9907-F68072715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30723" name="Title 4">
            <a:extLst>
              <a:ext uri="{FF2B5EF4-FFF2-40B4-BE49-F238E27FC236}">
                <a16:creationId xmlns:a16="http://schemas.microsoft.com/office/drawing/2014/main" id="{2591F97A-CAEF-405D-BD04-A62FE11DA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El reposo del pueblo de Dios</a:t>
            </a:r>
            <a:br>
              <a:rPr lang="es-PR" altLang="es-PR" dirty="0"/>
            </a:b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4.1-2, 11-12</a:t>
            </a:r>
            <a:r>
              <a:rPr lang="es-PR" altLang="es-PR" dirty="0"/>
              <a:t>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831488-ED65-4159-AA24-B750EBF3F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551" y="2017713"/>
            <a:ext cx="8644537" cy="4529736"/>
          </a:xfrm>
        </p:spPr>
        <p:txBody>
          <a:bodyPr>
            <a:normAutofit/>
          </a:bodyPr>
          <a:lstStyle/>
          <a:p>
            <a:r>
              <a:rPr lang="es-ES" sz="2200" dirty="0"/>
              <a:t>Dios prometió descanso al pueblo de Israel, pero no entraron a ese reposo debido a la desobediencia que surgió de la incredulidad.</a:t>
            </a:r>
          </a:p>
          <a:p>
            <a:r>
              <a:rPr lang="es-ES" sz="2200" dirty="0"/>
              <a:t>Dios ha prometido un reposo para los suyos hoy: paz en medio de la prueba, victoria a pesar de los problemas al parecer imposibles</a:t>
            </a:r>
            <a:r>
              <a:rPr lang="es-PR" sz="2200" dirty="0"/>
              <a:t>.</a:t>
            </a:r>
          </a:p>
          <a:p>
            <a:r>
              <a:rPr lang="es-ES" altLang="es-PR" sz="2200" dirty="0"/>
              <a:t>La oferta del reposo de Dios está disponible para todo el mundo.</a:t>
            </a:r>
          </a:p>
          <a:p>
            <a:r>
              <a:rPr lang="es-ES" altLang="es-PR" sz="2200" dirty="0"/>
              <a:t>¿A qué se refiere aquí con “el reposo de Dios”? La clave está en el </a:t>
            </a:r>
            <a:r>
              <a:rPr lang="es-ES" altLang="es-PR" sz="2200" dirty="0">
                <a:solidFill>
                  <a:srgbClr val="FF0000"/>
                </a:solidFill>
              </a:rPr>
              <a:t>v. 2</a:t>
            </a:r>
            <a:r>
              <a:rPr lang="es-ES" altLang="es-PR" sz="2200" dirty="0"/>
              <a:t>; la “buena nueva”, la salvación por medio de Cristo que se nos ha anunciado.</a:t>
            </a:r>
          </a:p>
        </p:txBody>
      </p:sp>
    </p:spTree>
    <p:extLst>
      <p:ext uri="{BB962C8B-B14F-4D97-AF65-F5344CB8AC3E}">
        <p14:creationId xmlns:p14="http://schemas.microsoft.com/office/powerpoint/2010/main" val="7437669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>
            <a:extLst>
              <a:ext uri="{FF2B5EF4-FFF2-40B4-BE49-F238E27FC236}">
                <a16:creationId xmlns:a16="http://schemas.microsoft.com/office/drawing/2014/main" id="{21A53930-CC21-4460-9907-F68072715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30723" name="Title 4">
            <a:extLst>
              <a:ext uri="{FF2B5EF4-FFF2-40B4-BE49-F238E27FC236}">
                <a16:creationId xmlns:a16="http://schemas.microsoft.com/office/drawing/2014/main" id="{2591F97A-CAEF-405D-BD04-A62FE11DA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 dirty="0"/>
              <a:t>El reposo del pueblo de Dios</a:t>
            </a:r>
            <a:br>
              <a:rPr lang="es-PR" altLang="es-PR" dirty="0"/>
            </a:b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4.1-2, 11-12</a:t>
            </a:r>
            <a:r>
              <a:rPr lang="es-PR" altLang="es-PR" dirty="0"/>
              <a:t>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831488-ED65-4159-AA24-B750EBF3F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551" y="2017713"/>
            <a:ext cx="8644537" cy="4529736"/>
          </a:xfrm>
        </p:spPr>
        <p:txBody>
          <a:bodyPr>
            <a:normAutofit/>
          </a:bodyPr>
          <a:lstStyle/>
          <a:p>
            <a:r>
              <a:rPr lang="es-ES" altLang="es-PR" sz="2200" dirty="0"/>
              <a:t>Se nos hace la advertencia que hay que creer en el evangelio, o sea, en el Señor del evangelio, en el Señor de la salvación: Jesús, el Hijo de Dios.</a:t>
            </a:r>
          </a:p>
          <a:p>
            <a:r>
              <a:rPr lang="es-ES" altLang="es-PR" sz="2200" dirty="0"/>
              <a:t>¡Hay tantos que hablan de Jesús y conocen académica, ética y culturalmente a Jesús, pero Él no es su salvador!</a:t>
            </a:r>
          </a:p>
          <a:p>
            <a:r>
              <a:rPr lang="es-ES" altLang="es-PR" sz="2200" dirty="0"/>
              <a:t>¿Por qué? Porque no creen en Él. </a:t>
            </a:r>
          </a:p>
          <a:p>
            <a:pPr lvl="1"/>
            <a:r>
              <a:rPr lang="es-ES" altLang="es-PR" sz="2200" dirty="0"/>
              <a:t>“pero no les aprovechó el oír la palabra, por no ir acompañada de fe en los que la oyeron”.</a:t>
            </a:r>
          </a:p>
          <a:p>
            <a:r>
              <a:rPr lang="es-ES" altLang="es-PR" sz="2200" dirty="0"/>
              <a:t>Hay muchos que viven comentando, opinando, obrando y pensando en Jesús, pero no creen.  </a:t>
            </a:r>
          </a:p>
          <a:p>
            <a:r>
              <a:rPr lang="es-ES" altLang="es-PR" sz="2200" dirty="0"/>
              <a:t>La salvación es por la fe.</a:t>
            </a:r>
            <a:endParaRPr lang="es-PR" altLang="es-PR" sz="2200" dirty="0"/>
          </a:p>
          <a:p>
            <a:pPr marL="0" indent="0">
              <a:buNone/>
            </a:pPr>
            <a:endParaRPr lang="es-PR" sz="2200" dirty="0"/>
          </a:p>
        </p:txBody>
      </p:sp>
    </p:spTree>
    <p:extLst>
      <p:ext uri="{BB962C8B-B14F-4D97-AF65-F5344CB8AC3E}">
        <p14:creationId xmlns:p14="http://schemas.microsoft.com/office/powerpoint/2010/main" val="5751198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>
            <a:extLst>
              <a:ext uri="{FF2B5EF4-FFF2-40B4-BE49-F238E27FC236}">
                <a16:creationId xmlns:a16="http://schemas.microsoft.com/office/drawing/2014/main" id="{1253B051-84B3-4F8D-AEE0-E5399B73A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36867" name="Title 4">
            <a:extLst>
              <a:ext uri="{FF2B5EF4-FFF2-40B4-BE49-F238E27FC236}">
                <a16:creationId xmlns:a16="http://schemas.microsoft.com/office/drawing/2014/main" id="{0329C2BA-DAF4-4112-A8B5-F171D870F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/>
              <a:t>El reposo del pueblo de Dios</a:t>
            </a:r>
            <a:br>
              <a:rPr lang="es-PR" altLang="es-PR"/>
            </a:br>
            <a:r>
              <a:rPr lang="es-PR" altLang="es-PR"/>
              <a:t>(</a:t>
            </a:r>
            <a:r>
              <a:rPr lang="es-PR" altLang="es-PR">
                <a:solidFill>
                  <a:srgbClr val="FF0000"/>
                </a:solidFill>
              </a:rPr>
              <a:t>Hebreos 4.1-2, 11-12</a:t>
            </a:r>
            <a:r>
              <a:rPr lang="es-PR" altLang="es-PR"/>
              <a:t>)</a:t>
            </a:r>
          </a:p>
        </p:txBody>
      </p:sp>
      <p:sp>
        <p:nvSpPr>
          <p:cNvPr id="36868" name="Content Placeholder 4">
            <a:extLst>
              <a:ext uri="{FF2B5EF4-FFF2-40B4-BE49-F238E27FC236}">
                <a16:creationId xmlns:a16="http://schemas.microsoft.com/office/drawing/2014/main" id="{7521F793-27DF-4509-8F93-7F3B8D894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925" y="2017712"/>
            <a:ext cx="8653163" cy="4779903"/>
          </a:xfrm>
        </p:spPr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Efesios 2.8–9 (RVR60) </a:t>
            </a:r>
          </a:p>
          <a:p>
            <a:r>
              <a:rPr lang="es-ES" i="1" baseline="30000" dirty="0"/>
              <a:t>8 </a:t>
            </a:r>
            <a:r>
              <a:rPr lang="es-ES" i="1" dirty="0"/>
              <a:t>Porque por gracia sois salvos por medio de la fe; y esto no de vosotros, pues es don de Dios; </a:t>
            </a:r>
          </a:p>
          <a:p>
            <a:r>
              <a:rPr lang="es-ES" i="1" baseline="30000" dirty="0"/>
              <a:t>9 </a:t>
            </a:r>
            <a:r>
              <a:rPr lang="es-ES" i="1" dirty="0"/>
              <a:t>no por obras, para que nadie se gloríe. </a:t>
            </a:r>
          </a:p>
        </p:txBody>
      </p:sp>
    </p:spTree>
    <p:extLst>
      <p:ext uri="{BB962C8B-B14F-4D97-AF65-F5344CB8AC3E}">
        <p14:creationId xmlns:p14="http://schemas.microsoft.com/office/powerpoint/2010/main" val="28788082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>
            <a:extLst>
              <a:ext uri="{FF2B5EF4-FFF2-40B4-BE49-F238E27FC236}">
                <a16:creationId xmlns:a16="http://schemas.microsoft.com/office/drawing/2014/main" id="{1253B051-84B3-4F8D-AEE0-E5399B73A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36867" name="Title 4">
            <a:extLst>
              <a:ext uri="{FF2B5EF4-FFF2-40B4-BE49-F238E27FC236}">
                <a16:creationId xmlns:a16="http://schemas.microsoft.com/office/drawing/2014/main" id="{0329C2BA-DAF4-4112-A8B5-F171D870F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/>
              <a:t>El reposo del pueblo de Dios</a:t>
            </a:r>
            <a:br>
              <a:rPr lang="es-PR" altLang="es-PR"/>
            </a:br>
            <a:r>
              <a:rPr lang="es-PR" altLang="es-PR"/>
              <a:t>(</a:t>
            </a:r>
            <a:r>
              <a:rPr lang="es-PR" altLang="es-PR">
                <a:solidFill>
                  <a:srgbClr val="FF0000"/>
                </a:solidFill>
              </a:rPr>
              <a:t>Hebreos 4.1-2, 11-12</a:t>
            </a:r>
            <a:r>
              <a:rPr lang="es-PR" altLang="es-PR"/>
              <a:t>)</a:t>
            </a:r>
          </a:p>
        </p:txBody>
      </p:sp>
      <p:sp>
        <p:nvSpPr>
          <p:cNvPr id="36868" name="Content Placeholder 4">
            <a:extLst>
              <a:ext uri="{FF2B5EF4-FFF2-40B4-BE49-F238E27FC236}">
                <a16:creationId xmlns:a16="http://schemas.microsoft.com/office/drawing/2014/main" id="{7521F793-27DF-4509-8F93-7F3B8D894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925" y="2017712"/>
            <a:ext cx="8653163" cy="4779903"/>
          </a:xfrm>
        </p:spPr>
        <p:txBody>
          <a:bodyPr/>
          <a:lstStyle/>
          <a:p>
            <a:r>
              <a:rPr lang="es-ES" sz="2800" dirty="0">
                <a:solidFill>
                  <a:srgbClr val="FF0000"/>
                </a:solidFill>
              </a:rPr>
              <a:t>Tito 3.5–7 (RVR60) </a:t>
            </a:r>
          </a:p>
          <a:p>
            <a:r>
              <a:rPr lang="es-ES" sz="2800" i="1" baseline="30000" dirty="0"/>
              <a:t>5 </a:t>
            </a:r>
            <a:r>
              <a:rPr lang="es-ES" sz="2800" i="1" dirty="0"/>
              <a:t>nos salvó, no por obras de justicia que nosotros hubiéramos hecho, sino por su misericordia, por el lavamiento de la regeneración y por la renovación en el Espíritu Santo, </a:t>
            </a:r>
          </a:p>
          <a:p>
            <a:r>
              <a:rPr lang="es-ES" sz="2800" i="1" baseline="30000" dirty="0"/>
              <a:t>6 </a:t>
            </a:r>
            <a:r>
              <a:rPr lang="es-ES" sz="2800" i="1" dirty="0"/>
              <a:t>el cual derramó en nosotros abundantemente por Jesucristo nuestro Salvador, </a:t>
            </a:r>
          </a:p>
          <a:p>
            <a:r>
              <a:rPr lang="es-ES" sz="2800" i="1" baseline="30000" dirty="0"/>
              <a:t>7 </a:t>
            </a:r>
            <a:r>
              <a:rPr lang="es-ES" sz="2800" i="1" dirty="0"/>
              <a:t>para que justificados por su gracia, viniésemos a ser herederos conforme a la esperanza de la vida eterna. </a:t>
            </a:r>
          </a:p>
        </p:txBody>
      </p:sp>
    </p:spTree>
    <p:extLst>
      <p:ext uri="{BB962C8B-B14F-4D97-AF65-F5344CB8AC3E}">
        <p14:creationId xmlns:p14="http://schemas.microsoft.com/office/powerpoint/2010/main" val="13234720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>
            <a:extLst>
              <a:ext uri="{FF2B5EF4-FFF2-40B4-BE49-F238E27FC236}">
                <a16:creationId xmlns:a16="http://schemas.microsoft.com/office/drawing/2014/main" id="{43EB3883-5CC2-41DB-B0D0-15133D45F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38915" name="Title 4">
            <a:extLst>
              <a:ext uri="{FF2B5EF4-FFF2-40B4-BE49-F238E27FC236}">
                <a16:creationId xmlns:a16="http://schemas.microsoft.com/office/drawing/2014/main" id="{E63BE1A7-328E-43D2-B9FB-040B3FDC6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/>
              <a:t>El reposo del pueblo de Dios</a:t>
            </a:r>
            <a:br>
              <a:rPr lang="es-PR" altLang="es-PR"/>
            </a:br>
            <a:r>
              <a:rPr lang="es-PR" altLang="es-PR"/>
              <a:t>(</a:t>
            </a:r>
            <a:r>
              <a:rPr lang="es-PR" altLang="es-PR">
                <a:solidFill>
                  <a:srgbClr val="FF0000"/>
                </a:solidFill>
              </a:rPr>
              <a:t>Hebreos 4.1-2, 11-12</a:t>
            </a:r>
            <a:r>
              <a:rPr lang="es-PR" altLang="es-PR"/>
              <a:t>)</a:t>
            </a:r>
          </a:p>
        </p:txBody>
      </p:sp>
      <p:sp>
        <p:nvSpPr>
          <p:cNvPr id="38916" name="Content Placeholder 4">
            <a:extLst>
              <a:ext uri="{FF2B5EF4-FFF2-40B4-BE49-F238E27FC236}">
                <a16:creationId xmlns:a16="http://schemas.microsoft.com/office/drawing/2014/main" id="{5A76F3D6-F046-4DA7-B389-DD31BD957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altLang="es-PR" sz="2200" dirty="0"/>
              <a:t>En los </a:t>
            </a:r>
            <a:r>
              <a:rPr lang="es-ES" altLang="es-PR" sz="2200" dirty="0">
                <a:solidFill>
                  <a:srgbClr val="FF0000"/>
                </a:solidFill>
              </a:rPr>
              <a:t>vv. 11-12</a:t>
            </a:r>
            <a:r>
              <a:rPr lang="es-ES" altLang="es-PR" sz="2200" dirty="0"/>
              <a:t> se nos exhorta a buscar entrar en ese reposo, a ser salvos mediante Cristo Jesús:</a:t>
            </a:r>
          </a:p>
          <a:p>
            <a:r>
              <a:rPr lang="es-ES" sz="2400" dirty="0">
                <a:solidFill>
                  <a:srgbClr val="FF0000"/>
                </a:solidFill>
              </a:rPr>
              <a:t>Romanos 10.9–10 (RVR60) </a:t>
            </a:r>
          </a:p>
          <a:p>
            <a:r>
              <a:rPr lang="es-ES" sz="2400" i="1" baseline="30000" dirty="0"/>
              <a:t>9</a:t>
            </a:r>
            <a:r>
              <a:rPr lang="es-ES" sz="2400" i="1" dirty="0"/>
              <a:t> que si confesares con tu boca que Jesús es el Señor, y creyeres en tu corazón que Dios le levantó de los muertos, serás salvo. </a:t>
            </a:r>
          </a:p>
          <a:p>
            <a:r>
              <a:rPr lang="es-ES" sz="2400" i="1" baseline="30000" dirty="0"/>
              <a:t>10 </a:t>
            </a:r>
            <a:r>
              <a:rPr lang="es-ES" sz="2400" i="1" dirty="0"/>
              <a:t>Porque con el corazón se cree para justicia, pero con la boca se confiesa para salvación. </a:t>
            </a:r>
          </a:p>
        </p:txBody>
      </p:sp>
    </p:spTree>
    <p:extLst>
      <p:ext uri="{BB962C8B-B14F-4D97-AF65-F5344CB8AC3E}">
        <p14:creationId xmlns:p14="http://schemas.microsoft.com/office/powerpoint/2010/main" val="39402624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5">
            <a:extLst>
              <a:ext uri="{FF2B5EF4-FFF2-40B4-BE49-F238E27FC236}">
                <a16:creationId xmlns:a16="http://schemas.microsoft.com/office/drawing/2014/main" id="{EB721D1A-EF87-4919-828D-EEF62E53A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39939" name="Title 4">
            <a:extLst>
              <a:ext uri="{FF2B5EF4-FFF2-40B4-BE49-F238E27FC236}">
                <a16:creationId xmlns:a16="http://schemas.microsoft.com/office/drawing/2014/main" id="{3C0A0FFE-AA76-4DD4-972A-E4E734C3B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/>
              <a:t>El reposo del pueblo de Dios</a:t>
            </a:r>
            <a:br>
              <a:rPr lang="es-PR" altLang="es-PR"/>
            </a:br>
            <a:r>
              <a:rPr lang="es-PR" altLang="es-PR"/>
              <a:t>(</a:t>
            </a:r>
            <a:r>
              <a:rPr lang="es-PR" altLang="es-PR">
                <a:solidFill>
                  <a:srgbClr val="FF0000"/>
                </a:solidFill>
              </a:rPr>
              <a:t>Hebreos 4.1-2, 11-12</a:t>
            </a:r>
            <a:r>
              <a:rPr lang="es-PR" altLang="es-PR"/>
              <a:t>)</a:t>
            </a:r>
          </a:p>
        </p:txBody>
      </p:sp>
      <p:sp>
        <p:nvSpPr>
          <p:cNvPr id="39940" name="Content Placeholder 4">
            <a:extLst>
              <a:ext uri="{FF2B5EF4-FFF2-40B4-BE49-F238E27FC236}">
                <a16:creationId xmlns:a16="http://schemas.microsoft.com/office/drawing/2014/main" id="{84C9BCBD-E853-41BE-BF9F-6F3EB6953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altLang="es-PR" sz="2400" dirty="0"/>
              <a:t>La Palabra de Dios no deja nada que no exponga y manifieste y nadie está exento de su escrutinio.</a:t>
            </a:r>
          </a:p>
          <a:p>
            <a:r>
              <a:rPr lang="es-ES" altLang="es-PR" sz="2400" dirty="0"/>
              <a:t>La Palabra de Dios:</a:t>
            </a:r>
          </a:p>
          <a:p>
            <a:pPr lvl="1"/>
            <a:r>
              <a:rPr lang="es-ES" altLang="es-PR" sz="2400" dirty="0"/>
              <a:t>Convence de pecado y nos confirma que por ende estamos condenados.</a:t>
            </a:r>
          </a:p>
          <a:p>
            <a:pPr lvl="1"/>
            <a:r>
              <a:rPr lang="es-ES" altLang="es-PR" sz="2400" dirty="0"/>
              <a:t>Reafirma que es inútil tratar de arreglar cuentas con Dios por nuestros méritos.</a:t>
            </a:r>
          </a:p>
          <a:p>
            <a:pPr lvl="1"/>
            <a:r>
              <a:rPr lang="es-ES" altLang="es-PR" sz="2400" dirty="0"/>
              <a:t>Nos revela a Jesucristo, a través del cual podemos ser salvos.</a:t>
            </a:r>
          </a:p>
        </p:txBody>
      </p:sp>
    </p:spTree>
    <p:extLst>
      <p:ext uri="{BB962C8B-B14F-4D97-AF65-F5344CB8AC3E}">
        <p14:creationId xmlns:p14="http://schemas.microsoft.com/office/powerpoint/2010/main" val="5589957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5">
            <a:extLst>
              <a:ext uri="{FF2B5EF4-FFF2-40B4-BE49-F238E27FC236}">
                <a16:creationId xmlns:a16="http://schemas.microsoft.com/office/drawing/2014/main" id="{71979F1B-57CF-43F3-AB11-128A40584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arabicPeriod"/>
            </a:pPr>
            <a:endParaRPr lang="es-PR" altLang="es-PR" sz="4400"/>
          </a:p>
        </p:txBody>
      </p:sp>
      <p:sp>
        <p:nvSpPr>
          <p:cNvPr id="40963" name="Title 4">
            <a:extLst>
              <a:ext uri="{FF2B5EF4-FFF2-40B4-BE49-F238E27FC236}">
                <a16:creationId xmlns:a16="http://schemas.microsoft.com/office/drawing/2014/main" id="{D9538605-35AE-49E4-970C-E09CE8F33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/>
              <a:t>El reposo del pueblo de Dios</a:t>
            </a:r>
            <a:br>
              <a:rPr lang="es-PR" altLang="es-PR"/>
            </a:br>
            <a:r>
              <a:rPr lang="es-PR" altLang="es-PR"/>
              <a:t>(</a:t>
            </a:r>
            <a:r>
              <a:rPr lang="es-PR" altLang="es-PR">
                <a:solidFill>
                  <a:srgbClr val="FF0000"/>
                </a:solidFill>
              </a:rPr>
              <a:t>Hebreos 4.1-2, 11-12</a:t>
            </a:r>
            <a:r>
              <a:rPr lang="es-PR" altLang="es-PR"/>
              <a:t>)</a:t>
            </a:r>
          </a:p>
        </p:txBody>
      </p:sp>
      <p:sp>
        <p:nvSpPr>
          <p:cNvPr id="40964" name="Content Placeholder 4">
            <a:extLst>
              <a:ext uri="{FF2B5EF4-FFF2-40B4-BE49-F238E27FC236}">
                <a16:creationId xmlns:a16="http://schemas.microsoft.com/office/drawing/2014/main" id="{F48A7C4D-2342-4D6B-9530-7DAE83275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altLang="es-PR" sz="2200" dirty="0"/>
              <a:t>Ante esta realidad, hay dos opciones:</a:t>
            </a:r>
          </a:p>
          <a:p>
            <a:pPr lvl="1"/>
            <a:r>
              <a:rPr lang="es-ES" altLang="es-PR" sz="2200" dirty="0"/>
              <a:t>Aprovechar la oferta de salvación por medio de Cristo.</a:t>
            </a:r>
          </a:p>
          <a:p>
            <a:pPr lvl="1"/>
            <a:r>
              <a:rPr lang="es-ES" altLang="es-PR" sz="2200" dirty="0"/>
              <a:t>O rechazarla y condenarse para siempre.</a:t>
            </a:r>
          </a:p>
          <a:p>
            <a:r>
              <a:rPr lang="es-ES" sz="2400" dirty="0">
                <a:solidFill>
                  <a:srgbClr val="FF0000"/>
                </a:solidFill>
              </a:rPr>
              <a:t>Juan 3.17–18 (RVR60) </a:t>
            </a:r>
          </a:p>
          <a:p>
            <a:r>
              <a:rPr lang="es-ES" sz="2400" i="1" baseline="30000" dirty="0"/>
              <a:t>17 </a:t>
            </a:r>
            <a:r>
              <a:rPr lang="es-ES" sz="2400" i="1" dirty="0"/>
              <a:t>Porque no envió Dios a su Hijo al mundo para condenar al mundo, sino para que el mundo sea salvo por él. </a:t>
            </a:r>
          </a:p>
          <a:p>
            <a:r>
              <a:rPr lang="es-ES" sz="2400" i="1" baseline="30000" dirty="0"/>
              <a:t>18 </a:t>
            </a:r>
            <a:r>
              <a:rPr lang="es-ES" sz="2400" i="1" dirty="0"/>
              <a:t>El que en él cree, no es condenado; pero el que no cree, ya ha sido condenado, porque no ha creído en el nombre del unigénito Hijo de Dios. </a:t>
            </a:r>
          </a:p>
          <a:p>
            <a:pPr marL="457200" lvl="1" indent="0">
              <a:buNone/>
            </a:pPr>
            <a:endParaRPr lang="es-ES" altLang="es-PR" sz="2200" dirty="0"/>
          </a:p>
        </p:txBody>
      </p:sp>
    </p:spTree>
    <p:extLst>
      <p:ext uri="{BB962C8B-B14F-4D97-AF65-F5344CB8AC3E}">
        <p14:creationId xmlns:p14="http://schemas.microsoft.com/office/powerpoint/2010/main" val="5274723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F5A74FCA-8268-4C06-A4E2-8CF9CBB9E2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/>
              <a:t>Aplicaciones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23169280-DE20-4E41-B4C9-599BA2DAB3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017713"/>
            <a:ext cx="8991600" cy="4114800"/>
          </a:xfrm>
        </p:spPr>
        <p:txBody>
          <a:bodyPr/>
          <a:lstStyle/>
          <a:p>
            <a:r>
              <a:rPr lang="es-ES" altLang="es-PR" sz="2800"/>
              <a:t>Es posible esconder nuestro ser más íntimo de la vista del prójimo y hasta podemos engañarnos a nosotros mismos,</a:t>
            </a:r>
          </a:p>
          <a:p>
            <a:pPr lvl="1"/>
            <a:r>
              <a:rPr lang="es-ES" altLang="es-PR" sz="2400"/>
              <a:t>Pero no podemos escapar del escrutinio de Dios.</a:t>
            </a:r>
          </a:p>
          <a:p>
            <a:pPr lvl="1"/>
            <a:r>
              <a:rPr lang="es-ES" altLang="es-PR" sz="2400"/>
              <a:t>Nada escapa de su vista y nos encontramos expuestos tal y como somos. </a:t>
            </a:r>
          </a:p>
          <a:p>
            <a:pPr lvl="1"/>
            <a:r>
              <a:rPr lang="es-ES" altLang="es-PR" sz="2400"/>
              <a:t>Es muy importante tomar en serio la Palabra del Señor que nos examina y nos corrige, pues es ante Dios que hemos de dar cuenta y no ante nuestros semejantes ni ante nuestra conciencia.</a:t>
            </a:r>
          </a:p>
        </p:txBody>
      </p:sp>
      <p:pic>
        <p:nvPicPr>
          <p:cNvPr id="18436" name="Picture 4" descr="Biblia abierta">
            <a:extLst>
              <a:ext uri="{FF2B5EF4-FFF2-40B4-BE49-F238E27FC236}">
                <a16:creationId xmlns:a16="http://schemas.microsoft.com/office/drawing/2014/main" id="{7F67BC81-D728-4BF4-BD7A-493FA208C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94398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8C7D353B-C848-4EEA-846E-B2A0CBC2A2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/>
              <a:t>Aplicaciones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905E9A26-F0C4-40F2-AC6F-BFFF71D0FE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017713"/>
            <a:ext cx="8269288" cy="4114800"/>
          </a:xfrm>
        </p:spPr>
        <p:txBody>
          <a:bodyPr/>
          <a:lstStyle/>
          <a:p>
            <a:r>
              <a:rPr lang="es-ES" altLang="es-PR"/>
              <a:t>El apoyo mutuo de los creyentes es de vital importancia.</a:t>
            </a:r>
          </a:p>
          <a:p>
            <a:pPr lvl="1"/>
            <a:r>
              <a:rPr lang="es-ES" altLang="es-PR"/>
              <a:t>Descuidar el compañerismo con los creyentes significa estar más expuesto a las tentaciones. </a:t>
            </a:r>
          </a:p>
          <a:p>
            <a:pPr lvl="1"/>
            <a:r>
              <a:rPr lang="es-ES" altLang="es-PR"/>
              <a:t>Quienes comienzan a oír la Palabra de Dios deben ser cuidadas y dirigidas por los creyentes, para que puedan entender el mensaje de salvación, lo entiendan, lo crean y puedan entrar en el reposo prometido.</a:t>
            </a:r>
          </a:p>
        </p:txBody>
      </p:sp>
      <p:pic>
        <p:nvPicPr>
          <p:cNvPr id="18436" name="Picture 4" descr="Biblia abierta">
            <a:extLst>
              <a:ext uri="{FF2B5EF4-FFF2-40B4-BE49-F238E27FC236}">
                <a16:creationId xmlns:a16="http://schemas.microsoft.com/office/drawing/2014/main" id="{4E66EABE-1BD3-4968-A34C-64FF46133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27036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68D1017-908E-43DC-9FE4-EF55857CA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/>
              <a:t>Verdad Central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BB03290-32EB-4C21-A5AC-64DEF0DB59E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209800"/>
            <a:ext cx="4301706" cy="4114800"/>
          </a:xfrm>
        </p:spPr>
        <p:txBody>
          <a:bodyPr/>
          <a:lstStyle/>
          <a:p>
            <a:r>
              <a:rPr lang="es-PR" altLang="es-PR" dirty="0"/>
              <a:t>La superioridad de Jesús sobre Moisés muestra la importancia de la obra de Cristo y la necesidad de ser fieles hasta el fin como quienes entraremos en el reposo de Dios.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2BF6C6-7589-41F5-9BE4-82F848FD2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82D86-2D7C-4CA9-A236-36951DF3EED7}" type="slidenum">
              <a:rPr lang="en-US" altLang="en-US" smtClean="0"/>
              <a:pPr/>
              <a:t>4</a:t>
            </a:fld>
            <a:endParaRPr lang="en-US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CAEEAA-F97F-4C0C-8493-CCF47ED763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6506" y="1800871"/>
            <a:ext cx="4537494" cy="505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53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D2109096-1ED9-4EE4-97AD-59214350D9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/>
              <a:t>Aplicaciones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709C1360-21AE-4E38-B0D8-354F7BDEEF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017713"/>
            <a:ext cx="8269288" cy="4114800"/>
          </a:xfrm>
        </p:spPr>
        <p:txBody>
          <a:bodyPr/>
          <a:lstStyle/>
          <a:p>
            <a:pPr lvl="1"/>
            <a:r>
              <a:rPr lang="es-ES" altLang="es-PR"/>
              <a:t>Es triste que exista una gran cantidad de personas que han oído las buenas nuevas, pero no llegan a ser salvas.</a:t>
            </a:r>
          </a:p>
          <a:p>
            <a:pPr lvl="1"/>
            <a:r>
              <a:rPr lang="es-ES" altLang="es-PR"/>
              <a:t>Aún cuando cada cual es responsable por su salvación, un mal testimonio o la falta de compañerismo pueden contribuir a la incredulidad.</a:t>
            </a:r>
          </a:p>
          <a:p>
            <a:pPr lvl="1"/>
            <a:r>
              <a:rPr lang="es-ES" altLang="es-PR"/>
              <a:t>Muchos se decepcionan y se apartan del Dios viviente, endurecidos y engañados por el pecado.</a:t>
            </a:r>
          </a:p>
        </p:txBody>
      </p:sp>
      <p:pic>
        <p:nvPicPr>
          <p:cNvPr id="18436" name="Picture 4" descr="Biblia abierta">
            <a:extLst>
              <a:ext uri="{FF2B5EF4-FFF2-40B4-BE49-F238E27FC236}">
                <a16:creationId xmlns:a16="http://schemas.microsoft.com/office/drawing/2014/main" id="{AC64A8D8-CFB5-433A-BDB7-73F7C1C88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79673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802549D4-B24F-4BD1-B2F1-01ACAAF59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/>
              <a:t>Aplicaciones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8F0BCAEC-064A-4413-9B26-9A9D14EAF1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650288" cy="4114800"/>
          </a:xfrm>
        </p:spPr>
        <p:txBody>
          <a:bodyPr/>
          <a:lstStyle/>
          <a:p>
            <a:r>
              <a:rPr lang="es-ES" altLang="es-PR"/>
              <a:t>El peligro de la incredulidad está latente hoy.</a:t>
            </a:r>
          </a:p>
          <a:p>
            <a:pPr lvl="1"/>
            <a:r>
              <a:rPr lang="es-ES" altLang="es-PR"/>
              <a:t>Cuando Dios habla al corazón del hombre y le impulsa hacia la fe y la obediencia, pero el hombre se resiste con un esfuerzo interno para decidir hacer lo contrario, entonces se produce el endurecimiento del corazón.</a:t>
            </a:r>
          </a:p>
          <a:p>
            <a:pPr lvl="1"/>
            <a:r>
              <a:rPr lang="es-ES" altLang="es-PR"/>
              <a:t>Se da lugar a la rebelión y el resultado es que las cosas o acontecimientos que antes podían conmoverle, ya no producen ninguna sensación.</a:t>
            </a:r>
          </a:p>
        </p:txBody>
      </p:sp>
      <p:pic>
        <p:nvPicPr>
          <p:cNvPr id="18436" name="Picture 4" descr="Biblia abierta">
            <a:extLst>
              <a:ext uri="{FF2B5EF4-FFF2-40B4-BE49-F238E27FC236}">
                <a16:creationId xmlns:a16="http://schemas.microsoft.com/office/drawing/2014/main" id="{15F53348-A547-4F6B-9276-914C98B2C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17573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D76A6C1A-421B-4795-9E48-EAFD7767BF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s-PR"/>
              <a:t>Aplicaciones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93BB34A1-7C58-43F7-AD10-66C72949FF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017713"/>
            <a:ext cx="8269288" cy="4114800"/>
          </a:xfrm>
        </p:spPr>
        <p:txBody>
          <a:bodyPr/>
          <a:lstStyle/>
          <a:p>
            <a:pPr lvl="1"/>
            <a:r>
              <a:rPr lang="es-ES" altLang="es-PR"/>
              <a:t>Por ejemplo, el que Jesús haya muerto por sus pecados no le produce la menor emoción.</a:t>
            </a:r>
          </a:p>
          <a:p>
            <a:pPr lvl="1"/>
            <a:r>
              <a:rPr lang="es-ES" altLang="es-PR"/>
              <a:t>El resultado es que no hay cambios en el carácter de la persona y por lo tanto, al no ser regenerado espiritualmente, se pierde para siempre.</a:t>
            </a:r>
          </a:p>
          <a:p>
            <a:pPr lvl="1"/>
            <a:r>
              <a:rPr lang="es-ES" altLang="es-PR"/>
              <a:t>Asegúrese de creer en Cristo para salvación hoy.</a:t>
            </a:r>
          </a:p>
        </p:txBody>
      </p:sp>
      <p:pic>
        <p:nvPicPr>
          <p:cNvPr id="18436" name="Picture 4" descr="Biblia abierta">
            <a:extLst>
              <a:ext uri="{FF2B5EF4-FFF2-40B4-BE49-F238E27FC236}">
                <a16:creationId xmlns:a16="http://schemas.microsoft.com/office/drawing/2014/main" id="{04C202C4-FC1E-4528-9904-7D71B1C17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26069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08F5B-317A-4221-8138-E318DB55B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/>
              <a:t>Bibliografias</a:t>
            </a:r>
            <a:endParaRPr lang="es-P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948E8-3A00-4BE6-9513-12A63B002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551" y="2017713"/>
            <a:ext cx="8644537" cy="4114800"/>
          </a:xfrm>
        </p:spPr>
        <p:txBody>
          <a:bodyPr>
            <a:normAutofit fontScale="92500"/>
          </a:bodyPr>
          <a:lstStyle/>
          <a:p>
            <a:r>
              <a:rPr lang="es-PR" dirty="0" err="1"/>
              <a:t>Wiersbe</a:t>
            </a:r>
            <a:r>
              <a:rPr lang="es-PR" dirty="0"/>
              <a:t>, Warren W. </a:t>
            </a:r>
            <a:r>
              <a:rPr lang="es-PR" i="1" u="sng" dirty="0">
                <a:hlinkClick r:id="rId2"/>
              </a:rPr>
              <a:t>Bosquejos expositivos de la Biblia: Antiguo y Nuevo Testamento</a:t>
            </a:r>
            <a:r>
              <a:rPr lang="es-PR" dirty="0"/>
              <a:t>. </a:t>
            </a:r>
            <a:r>
              <a:rPr lang="es-PR" dirty="0" err="1"/>
              <a:t>electronic</a:t>
            </a:r>
            <a:r>
              <a:rPr lang="es-PR" dirty="0"/>
              <a:t> ed. Nashville: Editorial Caribe, 1995. </a:t>
            </a:r>
            <a:r>
              <a:rPr lang="es-PR" dirty="0" err="1"/>
              <a:t>Print</a:t>
            </a:r>
            <a:r>
              <a:rPr lang="es-PR" dirty="0"/>
              <a:t>.</a:t>
            </a:r>
          </a:p>
          <a:p>
            <a:r>
              <a:rPr lang="es-PR" dirty="0"/>
              <a:t> </a:t>
            </a:r>
            <a:r>
              <a:rPr lang="es-PR" dirty="0" err="1"/>
              <a:t>MacDonald</a:t>
            </a:r>
            <a:r>
              <a:rPr lang="es-PR" dirty="0"/>
              <a:t>, William. </a:t>
            </a:r>
            <a:r>
              <a:rPr lang="es-PR" i="1" u="sng" dirty="0">
                <a:hlinkClick r:id="rId3"/>
              </a:rPr>
              <a:t>Comentario Bíblico de William </a:t>
            </a:r>
            <a:r>
              <a:rPr lang="es-PR" i="1" u="sng" dirty="0" err="1">
                <a:hlinkClick r:id="rId3"/>
              </a:rPr>
              <a:t>MacDonald</a:t>
            </a:r>
            <a:r>
              <a:rPr lang="es-PR" i="1" u="sng" dirty="0">
                <a:hlinkClick r:id="rId3"/>
              </a:rPr>
              <a:t>: Antiguo Testamento y Nuevo Testamento</a:t>
            </a:r>
            <a:r>
              <a:rPr lang="es-PR" dirty="0">
                <a:hlinkClick r:id="rId3"/>
              </a:rPr>
              <a:t>. </a:t>
            </a:r>
            <a:r>
              <a:rPr lang="es-PR" dirty="0" err="1">
                <a:hlinkClick r:id="rId3"/>
              </a:rPr>
              <a:t>Viladecavalls</a:t>
            </a:r>
            <a:r>
              <a:rPr lang="es-PR" dirty="0">
                <a:hlinkClick r:id="rId3"/>
              </a:rPr>
              <a:t> (Barcelona), España: Editorial CLIE, 2004. </a:t>
            </a:r>
            <a:r>
              <a:rPr lang="es-PR" dirty="0" err="1">
                <a:hlinkClick r:id="rId3"/>
              </a:rPr>
              <a:t>Print</a:t>
            </a:r>
            <a:r>
              <a:rPr lang="es-PR" dirty="0">
                <a:hlinkClick r:id="rId3"/>
              </a:rPr>
              <a:t>.</a:t>
            </a:r>
          </a:p>
          <a:p>
            <a:endParaRPr lang="es-PR" dirty="0"/>
          </a:p>
          <a:p>
            <a:endParaRPr lang="es-P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CB510-2293-4425-AEAB-C93AE78A5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84B8-96F1-46D4-B78A-62F93605051B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22965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87C000-91CD-4A06-9AD2-65111DF76D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07" t="3219" r="5521" b="2871"/>
          <a:stretch/>
        </p:blipFill>
        <p:spPr>
          <a:xfrm>
            <a:off x="-1" y="0"/>
            <a:ext cx="9144001" cy="6861203"/>
          </a:xfrm>
          <a:prstGeom prst="rect">
            <a:avLst/>
          </a:prstGeom>
        </p:spPr>
      </p:pic>
      <p:sp>
        <p:nvSpPr>
          <p:cNvPr id="9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762000"/>
            <a:ext cx="7772400" cy="1219200"/>
          </a:xfrm>
          <a:solidFill>
            <a:srgbClr val="333399">
              <a:alpha val="39999"/>
            </a:srgbClr>
          </a:solidFill>
        </p:spPr>
        <p:txBody>
          <a:bodyPr anchor="ctr" anchorCtr="1"/>
          <a:lstStyle/>
          <a:p>
            <a:pPr algn="ctr"/>
            <a:r>
              <a:rPr lang="es-PR" alt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Unidad 7: Dios ha hablado</a:t>
            </a:r>
            <a:endParaRPr lang="en-US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1066800" y="3200399"/>
            <a:ext cx="6705600" cy="2308324"/>
          </a:xfrm>
          <a:solidFill>
            <a:srgbClr val="333399">
              <a:alpha val="39999"/>
            </a:srgbClr>
          </a:solidFill>
        </p:spPr>
        <p:txBody>
          <a:bodyPr>
            <a:spAutoFit/>
          </a:bodyPr>
          <a:lstStyle/>
          <a:p>
            <a:pPr marL="0" indent="0" algn="ctr">
              <a:buNone/>
              <a:defRPr/>
            </a:pP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Estudio 30: Jesús, nuestro gran sumo sacerdote</a:t>
            </a:r>
          </a:p>
          <a:p>
            <a:pPr marL="0" indent="0" algn="ctr">
              <a:spcBef>
                <a:spcPct val="0"/>
              </a:spcBef>
              <a:buFontTx/>
              <a:buNone/>
              <a:defRPr/>
            </a:pP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22 de agosto de 2017</a:t>
            </a:r>
          </a:p>
          <a:p>
            <a:pPr marL="0" indent="0" algn="ctr">
              <a:spcBef>
                <a:spcPct val="0"/>
              </a:spcBef>
              <a:buFontTx/>
              <a:buNone/>
              <a:defRPr/>
            </a:pP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Hebreos 4:14 – 6:20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9627A6E1-C54F-4774-8EAF-C52E2CA85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44080"/>
            <a:ext cx="2895600" cy="584775"/>
          </a:xfrm>
          <a:prstGeom prst="rect">
            <a:avLst/>
          </a:prstGeom>
          <a:solidFill>
            <a:srgbClr val="003300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P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Iglesia Bíblica Bautista de Aguadilla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BEAF5D58-9F8C-425D-B8D1-7D311610A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8209" y="6471182"/>
            <a:ext cx="4037162" cy="369332"/>
          </a:xfrm>
          <a:prstGeom prst="rect">
            <a:avLst/>
          </a:prstGeom>
          <a:solidFill>
            <a:srgbClr val="003300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P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®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1" name="Picture 6" descr="jesus_fish_lg_clr">
            <a:extLst>
              <a:ext uri="{FF2B5EF4-FFF2-40B4-BE49-F238E27FC236}">
                <a16:creationId xmlns:a16="http://schemas.microsoft.com/office/drawing/2014/main" id="{DEA08DA9-58A0-4FED-A843-2AB8BB205B9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7983" y="6494583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601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build="p" animBg="1"/>
      <p:bldP spid="8" grpId="0" animBg="1"/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IBB">
            <a:hlinkClick r:id="rId3"/>
            <a:extLst>
              <a:ext uri="{FF2B5EF4-FFF2-40B4-BE49-F238E27FC236}">
                <a16:creationId xmlns:a16="http://schemas.microsoft.com/office/drawing/2014/main" id="{B9389C73-D8EC-4366-86B7-FAF020466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488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49F90C-4B4A-4D1B-8456-869573EB4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1F79-F0CD-4E41-8ACE-1640B317C485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401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52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21DE30-0F1E-48FA-96C8-B31FE77C3D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grpSp>
        <p:nvGrpSpPr>
          <p:cNvPr id="12291" name="Rectangle 3">
            <a:extLst>
              <a:ext uri="{FF2B5EF4-FFF2-40B4-BE49-F238E27FC236}">
                <a16:creationId xmlns:a16="http://schemas.microsoft.com/office/drawing/2014/main" id="{7686791C-39BA-4B4C-ABE2-203AD7F772AE}"/>
              </a:ext>
            </a:extLst>
          </p:cNvPr>
          <p:cNvGrpSpPr>
            <a:grpSpLocks noGrp="1"/>
          </p:cNvGrpSpPr>
          <p:nvPr/>
        </p:nvGrpSpPr>
        <p:grpSpPr bwMode="auto">
          <a:xfrm>
            <a:off x="3389313" y="-6351"/>
            <a:ext cx="5761037" cy="946629"/>
            <a:chOff x="2135" y="-4"/>
            <a:chExt cx="3629" cy="453"/>
          </a:xfrm>
        </p:grpSpPr>
        <p:pic>
          <p:nvPicPr>
            <p:cNvPr id="7171" name="Rectangle 3">
              <a:extLst>
                <a:ext uri="{FF2B5EF4-FFF2-40B4-BE49-F238E27FC236}">
                  <a16:creationId xmlns:a16="http://schemas.microsoft.com/office/drawing/2014/main" id="{81C7A17C-3B0A-4925-80D0-20727E8C62E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5" y="-4"/>
              <a:ext cx="3629" cy="4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72" name="Text Box 4">
              <a:extLst>
                <a:ext uri="{FF2B5EF4-FFF2-40B4-BE49-F238E27FC236}">
                  <a16:creationId xmlns:a16="http://schemas.microsoft.com/office/drawing/2014/main" id="{BECEB353-AEAE-405D-8091-00494E54C8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8" y="-4"/>
              <a:ext cx="3622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marL="609600" indent="-609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folHlink"/>
                </a:buClr>
                <a:buFont typeface="Wingdings" panose="05000000000000000000" pitchFamily="2" charset="2"/>
                <a:buNone/>
              </a:pPr>
              <a:r>
                <a:rPr lang="es-PR" altLang="es-PR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rPr>
                <a:t>Metas</a:t>
              </a:r>
              <a:r>
                <a:rPr lang="es-PR" altLang="es-PR" sz="4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s-PR" altLang="es-PR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rPr>
                <a:t>de Aprendizaje</a:t>
              </a:r>
            </a:p>
          </p:txBody>
        </p:sp>
      </p:grpSp>
      <p:grpSp>
        <p:nvGrpSpPr>
          <p:cNvPr id="12292" name="Rectangle 4">
            <a:extLst>
              <a:ext uri="{FF2B5EF4-FFF2-40B4-BE49-F238E27FC236}">
                <a16:creationId xmlns:a16="http://schemas.microsoft.com/office/drawing/2014/main" id="{3E0BC84C-6847-43BF-9220-771711A0E343}"/>
              </a:ext>
            </a:extLst>
          </p:cNvPr>
          <p:cNvGrpSpPr>
            <a:grpSpLocks noGrp="1"/>
          </p:cNvGrpSpPr>
          <p:nvPr/>
        </p:nvGrpSpPr>
        <p:grpSpPr bwMode="auto">
          <a:xfrm>
            <a:off x="755650" y="2663825"/>
            <a:ext cx="7772400" cy="3255963"/>
            <a:chOff x="476" y="1678"/>
            <a:chExt cx="4896" cy="2051"/>
          </a:xfrm>
        </p:grpSpPr>
        <p:pic>
          <p:nvPicPr>
            <p:cNvPr id="7174" name="Rectangle 4">
              <a:extLst>
                <a:ext uri="{FF2B5EF4-FFF2-40B4-BE49-F238E27FC236}">
                  <a16:creationId xmlns:a16="http://schemas.microsoft.com/office/drawing/2014/main" id="{3026D58C-395B-458D-BD31-C0CE5E97B3E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1678"/>
              <a:ext cx="4896" cy="20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75" name="Text Box 7">
              <a:extLst>
                <a:ext uri="{FF2B5EF4-FFF2-40B4-BE49-F238E27FC236}">
                  <a16:creationId xmlns:a16="http://schemas.microsoft.com/office/drawing/2014/main" id="{52577B75-CB76-40CB-B073-0910F3412F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" y="1680"/>
              <a:ext cx="4890" cy="1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609600" indent="-609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105000"/>
                <a:buFont typeface="Wingdings" panose="05000000000000000000" pitchFamily="2" charset="2"/>
                <a:buNone/>
              </a:pPr>
              <a:r>
                <a:rPr lang="es-PR" altLang="es-PR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rPr>
                <a:t>Que el alumno demuestre:</a:t>
              </a:r>
            </a:p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</a:pPr>
              <a:r>
                <a:rPr lang="es-PR" altLang="es-PR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rPr>
                <a:t>Su conocimiento de los aspectos en los cuales Cristo es superior a Moisés (y a toda otra cosa creada), y</a:t>
              </a:r>
            </a:p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</a:pPr>
              <a:r>
                <a:rPr lang="es-PR" altLang="es-PR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rPr>
                <a:t>Su decisión de renovar o emprender su fidelidad a Cristo.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51F245-C288-4DF1-AFA1-ABDEF8FE2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1F79-F0CD-4E41-8ACE-1640B317C485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754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2EEDF40C-0882-4C66-9209-B7506600C3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s-PR"/>
              <a:t>Bosquejo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1B2E21AF-B8E6-4B79-9979-01DA041330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696200" cy="4724400"/>
          </a:xfrm>
        </p:spPr>
        <p:txBody>
          <a:bodyPr/>
          <a:lstStyle/>
          <a:p>
            <a:pPr marL="609600" indent="-609600">
              <a:buFont typeface="Wingdings" panose="05000000000000000000" pitchFamily="2" charset="2"/>
              <a:buNone/>
            </a:pPr>
            <a:r>
              <a:rPr lang="es-PR" altLang="es-PR" dirty="0"/>
              <a:t>Moisés es siervo del Señor Jesús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3.5-6</a:t>
            </a:r>
            <a:r>
              <a:rPr lang="es-PR" altLang="es-PR" dirty="0"/>
              <a:t>)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es-PR" altLang="es-PR" dirty="0"/>
              <a:t>El peligro de no creer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3.7-15</a:t>
            </a:r>
            <a:r>
              <a:rPr lang="es-PR" altLang="es-PR" dirty="0"/>
              <a:t>)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es-PR" altLang="es-PR" dirty="0"/>
              <a:t>El reposo del pueblo de Dios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es-PR" altLang="es-PR" dirty="0"/>
              <a:t>(</a:t>
            </a:r>
            <a:r>
              <a:rPr lang="es-PR" altLang="es-PR" dirty="0">
                <a:solidFill>
                  <a:srgbClr val="FF0000"/>
                </a:solidFill>
              </a:rPr>
              <a:t>Hebreos 4.1-2, 11-12</a:t>
            </a:r>
            <a:r>
              <a:rPr lang="es-PR" altLang="es-PR" dirty="0"/>
              <a:t>)</a:t>
            </a:r>
          </a:p>
          <a:p>
            <a:pPr marL="609600" indent="-609600">
              <a:buFont typeface="Wingdings" panose="05000000000000000000" pitchFamily="2" charset="2"/>
              <a:buNone/>
            </a:pPr>
            <a:endParaRPr lang="es-PR" altLang="es-PR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CF78EB-BA57-47E9-B49C-E0819063E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84B8-96F1-46D4-B78A-62F93605051B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442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>
            <a:extLst>
              <a:ext uri="{FF2B5EF4-FFF2-40B4-BE49-F238E27FC236}">
                <a16:creationId xmlns:a16="http://schemas.microsoft.com/office/drawing/2014/main" id="{FEE316C1-21A0-4DB6-857B-3495B69E7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>
            <a:extLst>
              <a:ext uri="{FF2B5EF4-FFF2-40B4-BE49-F238E27FC236}">
                <a16:creationId xmlns:a16="http://schemas.microsoft.com/office/drawing/2014/main" id="{DF2EB5FE-9490-4114-9305-57787CFE9C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s-PR"/>
              <a:t>Para Considerar</a:t>
            </a:r>
          </a:p>
        </p:txBody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E39323D3-81F4-4302-BC9B-B7B0C73465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</p:spPr>
        <p:txBody>
          <a:bodyPr/>
          <a:lstStyle/>
          <a:p>
            <a:r>
              <a:rPr lang="es-PR" altLang="es-PR" dirty="0"/>
              <a:t>¿Qué nos dice la Palabra de Dios acerca de la situación del hombre?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AB998A-DF3C-414B-8BA1-CAC04BA08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84B8-96F1-46D4-B78A-62F93605051B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5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question%10mark">
            <a:extLst>
              <a:ext uri="{FF2B5EF4-FFF2-40B4-BE49-F238E27FC236}">
                <a16:creationId xmlns:a16="http://schemas.microsoft.com/office/drawing/2014/main" id="{1C026E3D-5BB0-4738-BD39-657A706FA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>
            <a:extLst>
              <a:ext uri="{FF2B5EF4-FFF2-40B4-BE49-F238E27FC236}">
                <a16:creationId xmlns:a16="http://schemas.microsoft.com/office/drawing/2014/main" id="{8722DFD2-2C3A-4AFF-AC29-35B7CF070F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s-PR"/>
              <a:t>Para Considerar</a:t>
            </a:r>
          </a:p>
        </p:txBody>
      </p:sp>
      <p:sp>
        <p:nvSpPr>
          <p:cNvPr id="269316" name="Rectangle 4">
            <a:extLst>
              <a:ext uri="{FF2B5EF4-FFF2-40B4-BE49-F238E27FC236}">
                <a16:creationId xmlns:a16="http://schemas.microsoft.com/office/drawing/2014/main" id="{81A375A7-2C5F-4B52-9FFB-371AFB73A4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98913" y="2362200"/>
            <a:ext cx="4840287" cy="3240088"/>
          </a:xfrm>
        </p:spPr>
        <p:txBody>
          <a:bodyPr/>
          <a:lstStyle/>
          <a:p>
            <a:r>
              <a:rPr lang="es-PR" altLang="es-PR"/>
              <a:t>¿Qué plan nos presenta Dios para no condenarnos?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CF9D57-E0D9-45FB-B65A-DC6024EA3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84B8-96F1-46D4-B78A-62F93605051B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379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9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question%10mark">
            <a:extLst>
              <a:ext uri="{FF2B5EF4-FFF2-40B4-BE49-F238E27FC236}">
                <a16:creationId xmlns:a16="http://schemas.microsoft.com/office/drawing/2014/main" id="{F1AA5DDC-03A5-432E-A71A-E8692768B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3">
            <a:extLst>
              <a:ext uri="{FF2B5EF4-FFF2-40B4-BE49-F238E27FC236}">
                <a16:creationId xmlns:a16="http://schemas.microsoft.com/office/drawing/2014/main" id="{5B3BE329-BC44-4C1F-9929-9B97554DC3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s-PR"/>
              <a:t>Para Considerar</a:t>
            </a:r>
          </a:p>
        </p:txBody>
      </p:sp>
      <p:sp>
        <p:nvSpPr>
          <p:cNvPr id="269316" name="Rectangle 4">
            <a:extLst>
              <a:ext uri="{FF2B5EF4-FFF2-40B4-BE49-F238E27FC236}">
                <a16:creationId xmlns:a16="http://schemas.microsoft.com/office/drawing/2014/main" id="{43879288-67FB-4D54-A229-43329E3F17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98913" y="2362200"/>
            <a:ext cx="4840287" cy="3240088"/>
          </a:xfrm>
        </p:spPr>
        <p:txBody>
          <a:bodyPr/>
          <a:lstStyle/>
          <a:p>
            <a:r>
              <a:rPr lang="es-PR" altLang="es-PR"/>
              <a:t>¿Cuál es la consecuencia de no hacer caso a esa oferta de Dios?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0A7EFC-AE7C-40E0-A26B-B82138311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84B8-96F1-46D4-B78A-62F93605051B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610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9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6" grpId="0" build="p"/>
    </p:bldLst>
  </p:timing>
</p:sld>
</file>

<file path=ppt/theme/theme1.xml><?xml version="1.0" encoding="utf-8"?>
<a:theme xmlns:a="http://schemas.openxmlformats.org/drawingml/2006/main" name="Iglesia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glesia" id="{56CE8188-82CC-4931-9ED5-DD07D9ED0A6A}" vid="{E20D5675-EC1B-48E7-91C0-817E3EF7A08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Iglesia</Template>
  <TotalTime>1434</TotalTime>
  <Words>2684</Words>
  <Application>Microsoft Office PowerPoint</Application>
  <PresentationFormat>On-screen Show (4:3)</PresentationFormat>
  <Paragraphs>241</Paragraphs>
  <Slides>45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Calibri</vt:lpstr>
      <vt:lpstr>Tahoma</vt:lpstr>
      <vt:lpstr>Wingdings</vt:lpstr>
      <vt:lpstr>Iglesia</vt:lpstr>
      <vt:lpstr>Unidad 7: Dios ha hablado</vt:lpstr>
      <vt:lpstr>Texto Básico</vt:lpstr>
      <vt:lpstr>Versículo Clave:</vt:lpstr>
      <vt:lpstr>Verdad Central</vt:lpstr>
      <vt:lpstr>PowerPoint Presentation</vt:lpstr>
      <vt:lpstr>Bosquejo</vt:lpstr>
      <vt:lpstr>Para Considerar</vt:lpstr>
      <vt:lpstr>Para Considerar</vt:lpstr>
      <vt:lpstr>Para Considerar</vt:lpstr>
      <vt:lpstr>Para Considerar</vt:lpstr>
      <vt:lpstr>Moisés es siervo del Señor Jesús (Hebreos 3.5-6)</vt:lpstr>
      <vt:lpstr>Moisés es siervo del Señor Jesús (Hebreos 3.5-6)</vt:lpstr>
      <vt:lpstr>Moisés es siervo del Señor Jesús(Hebreos 3.5-6)</vt:lpstr>
      <vt:lpstr>Moisés es siervo del Señor Jesús(Hebreos 3.5-6)</vt:lpstr>
      <vt:lpstr>Moisés es siervo del Señor Jesús(Hebreos 3.5-6)</vt:lpstr>
      <vt:lpstr>Moisés es siervo del Señor Jesús (Hebreos 3.5-6)</vt:lpstr>
      <vt:lpstr>Moisés es siervo del Señor Jesús (Hebreos 3.5-6)</vt:lpstr>
      <vt:lpstr>Moisés es siervo del Señor Jesús (Hebreos 3.5-6)</vt:lpstr>
      <vt:lpstr>El peligro de no creer (Hebreos 3.7-15)</vt:lpstr>
      <vt:lpstr>El peligro de no creer (Hebreos 3.7-15)</vt:lpstr>
      <vt:lpstr>El peligro de no creer (Hebreos 3.7-15)</vt:lpstr>
      <vt:lpstr>El peligro de no creer (Hebreos 3.7-15)</vt:lpstr>
      <vt:lpstr>El peligro de no creer (Hebreos 3.7-15)</vt:lpstr>
      <vt:lpstr>El peligro de no creer (Hebreos 3.7-15)</vt:lpstr>
      <vt:lpstr>El peligro de no creer (Hebreos 3.7-15)</vt:lpstr>
      <vt:lpstr>El peligro de no creer (Hebreos 3.7-15)</vt:lpstr>
      <vt:lpstr>El peligro de no creer (Hebreos 3.7-15)</vt:lpstr>
      <vt:lpstr>El peligro de no creer (Hebreos 3.7-15)</vt:lpstr>
      <vt:lpstr>El reposo del pueblo de Dios (Hebreos 4.1-2, 11-12)</vt:lpstr>
      <vt:lpstr>El reposo del pueblo de Dios (Hebreos 4.1-2, 11-12)</vt:lpstr>
      <vt:lpstr>El reposo del pueblo de Dios (Hebreos 4.1-2, 11-12)</vt:lpstr>
      <vt:lpstr>El reposo del pueblo de Dios (Hebreos 4.1-2, 11-12)</vt:lpstr>
      <vt:lpstr>El reposo del pueblo de Dios (Hebreos 4.1-2, 11-12)</vt:lpstr>
      <vt:lpstr>El reposo del pueblo de Dios (Hebreos 4.1-2, 11-12)</vt:lpstr>
      <vt:lpstr>El reposo del pueblo de Dios (Hebreos 4.1-2, 11-12)</vt:lpstr>
      <vt:lpstr>El reposo del pueblo de Dios (Hebreos 4.1-2, 11-12)</vt:lpstr>
      <vt:lpstr>El reposo del pueblo de Dios (Hebreos 4.1-2, 11-12)</vt:lpstr>
      <vt:lpstr>Aplicaciones</vt:lpstr>
      <vt:lpstr>Aplicaciones</vt:lpstr>
      <vt:lpstr>Aplicaciones</vt:lpstr>
      <vt:lpstr>Aplicaciones</vt:lpstr>
      <vt:lpstr>Aplicaciones</vt:lpstr>
      <vt:lpstr>Bibliografias</vt:lpstr>
      <vt:lpstr>Unidad 7: Dios ha hablado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29_jesus_superior_a_moises</dc:title>
  <dc:creator>Josue Rivera</dc:creator>
  <cp:lastModifiedBy>Tito</cp:lastModifiedBy>
  <cp:revision>48</cp:revision>
  <dcterms:created xsi:type="dcterms:W3CDTF">2017-07-08T23:52:00Z</dcterms:created>
  <dcterms:modified xsi:type="dcterms:W3CDTF">2017-08-20T20:33:28Z</dcterms:modified>
</cp:coreProperties>
</file>