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5" r:id="rId2"/>
  </p:sldMasterIdLst>
  <p:notesMasterIdLst>
    <p:notesMasterId r:id="rId42"/>
  </p:notesMasterIdLst>
  <p:handoutMasterIdLst>
    <p:handoutMasterId r:id="rId43"/>
  </p:handoutMasterIdLst>
  <p:sldIdLst>
    <p:sldId id="257" r:id="rId3"/>
    <p:sldId id="258" r:id="rId4"/>
    <p:sldId id="289" r:id="rId5"/>
    <p:sldId id="260" r:id="rId6"/>
    <p:sldId id="261" r:id="rId7"/>
    <p:sldId id="293" r:id="rId8"/>
    <p:sldId id="264" r:id="rId9"/>
    <p:sldId id="265" r:id="rId10"/>
    <p:sldId id="301" r:id="rId11"/>
    <p:sldId id="294" r:id="rId12"/>
    <p:sldId id="297" r:id="rId13"/>
    <p:sldId id="299" r:id="rId14"/>
    <p:sldId id="300" r:id="rId15"/>
    <p:sldId id="267" r:id="rId16"/>
    <p:sldId id="302" r:id="rId17"/>
    <p:sldId id="295" r:id="rId18"/>
    <p:sldId id="303" r:id="rId19"/>
    <p:sldId id="309" r:id="rId20"/>
    <p:sldId id="304" r:id="rId21"/>
    <p:sldId id="310" r:id="rId22"/>
    <p:sldId id="305" r:id="rId23"/>
    <p:sldId id="311" r:id="rId24"/>
    <p:sldId id="306" r:id="rId25"/>
    <p:sldId id="307" r:id="rId26"/>
    <p:sldId id="308" r:id="rId27"/>
    <p:sldId id="298" r:id="rId28"/>
    <p:sldId id="269" r:id="rId29"/>
    <p:sldId id="317" r:id="rId30"/>
    <p:sldId id="296" r:id="rId31"/>
    <p:sldId id="312" r:id="rId32"/>
    <p:sldId id="313" r:id="rId33"/>
    <p:sldId id="314" r:id="rId34"/>
    <p:sldId id="315" r:id="rId35"/>
    <p:sldId id="316" r:id="rId36"/>
    <p:sldId id="290" r:id="rId37"/>
    <p:sldId id="291" r:id="rId38"/>
    <p:sldId id="292" r:id="rId39"/>
    <p:sldId id="276" r:id="rId40"/>
    <p:sldId id="278" r:id="rId4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13" d="100"/>
          <a:sy n="113" d="100"/>
        </p:scale>
        <p:origin x="1476" y="96"/>
      </p:cViewPr>
      <p:guideLst>
        <p:guide orient="horz" pos="2160"/>
        <p:guide pos="2880"/>
      </p:guideLst>
    </p:cSldViewPr>
  </p:slideViewPr>
  <p:notesTextViewPr>
    <p:cViewPr>
      <p:scale>
        <a:sx n="3" d="2"/>
        <a:sy n="3" d="2"/>
      </p:scale>
      <p:origin x="0" y="0"/>
    </p:cViewPr>
  </p:notesTextViewPr>
  <p:sorterViewPr>
    <p:cViewPr>
      <p:scale>
        <a:sx n="100" d="100"/>
        <a:sy n="100" d="100"/>
      </p:scale>
      <p:origin x="0" y="-466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defRPr>
            </a:lvl1pPr>
          </a:lstStyle>
          <a:p>
            <a:endParaRPr lang="en-US" altLang="en-US"/>
          </a:p>
        </p:txBody>
      </p:sp>
      <p:sp>
        <p:nvSpPr>
          <p:cNvPr id="110595"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en-US" altLang="en-US"/>
          </a:p>
        </p:txBody>
      </p:sp>
      <p:sp>
        <p:nvSpPr>
          <p:cNvPr id="110596"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defRPr>
            </a:lvl1pPr>
          </a:lstStyle>
          <a:p>
            <a:endParaRPr lang="en-US" altLang="en-US"/>
          </a:p>
        </p:txBody>
      </p:sp>
      <p:sp>
        <p:nvSpPr>
          <p:cNvPr id="110597"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BACB170F-56FE-4F68-93B3-72B43032F45A}" type="slidenum">
              <a:rPr lang="en-US" altLang="en-US"/>
              <a:pPr/>
              <a:t>‹#›</a:t>
            </a:fld>
            <a:endParaRPr lang="en-US" altLang="en-US"/>
          </a:p>
        </p:txBody>
      </p:sp>
    </p:spTree>
    <p:extLst>
      <p:ext uri="{BB962C8B-B14F-4D97-AF65-F5344CB8AC3E}">
        <p14:creationId xmlns:p14="http://schemas.microsoft.com/office/powerpoint/2010/main" val="550055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defRPr>
            </a:lvl1pPr>
          </a:lstStyle>
          <a:p>
            <a:endParaRPr lang="en-US" altLang="en-US"/>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en-US" altLang="en-US"/>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defRPr>
            </a:lvl1pPr>
          </a:lstStyle>
          <a:p>
            <a:endParaRPr lang="en-US" alt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F699165F-1546-4B37-9551-F96BF0B4A44A}" type="slidenum">
              <a:rPr lang="en-US" altLang="en-US"/>
              <a:pPr/>
              <a:t>‹#›</a:t>
            </a:fld>
            <a:endParaRPr lang="en-US" altLang="en-US"/>
          </a:p>
        </p:txBody>
      </p:sp>
    </p:spTree>
    <p:extLst>
      <p:ext uri="{BB962C8B-B14F-4D97-AF65-F5344CB8AC3E}">
        <p14:creationId xmlns:p14="http://schemas.microsoft.com/office/powerpoint/2010/main" val="12900939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AABF1A-F695-49BF-B2E9-96A323540193}" type="slidenum">
              <a:rPr lang="en-US" altLang="en-US"/>
              <a:pPr/>
              <a:t>1</a:t>
            </a:fld>
            <a:endParaRPr lang="en-US" alt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13058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0E1A11-4A04-4A6D-A0AA-6EB0DF583654}" type="slidenum">
              <a:rPr lang="en-US" altLang="en-US"/>
              <a:pPr/>
              <a:t>11</a:t>
            </a:fld>
            <a:endParaRPr lang="en-US"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67338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0E1A11-4A04-4A6D-A0AA-6EB0DF583654}" type="slidenum">
              <a:rPr lang="en-US" altLang="en-US"/>
              <a:pPr/>
              <a:t>12</a:t>
            </a:fld>
            <a:endParaRPr lang="en-US"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049672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0E1A11-4A04-4A6D-A0AA-6EB0DF583654}" type="slidenum">
              <a:rPr lang="en-US" altLang="en-US"/>
              <a:pPr/>
              <a:t>13</a:t>
            </a:fld>
            <a:endParaRPr lang="en-US"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794520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E61BF0-A992-40B1-9EF6-E285D4260185}" type="slidenum">
              <a:rPr lang="en-US" altLang="en-US"/>
              <a:pPr/>
              <a:t>14</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95972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E61BF0-A992-40B1-9EF6-E285D4260185}" type="slidenum">
              <a:rPr lang="en-US" altLang="en-US"/>
              <a:pPr/>
              <a:t>15</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13482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E61BF0-A992-40B1-9EF6-E285D4260185}" type="slidenum">
              <a:rPr lang="en-US" altLang="en-US"/>
              <a:pPr/>
              <a:t>16</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749421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E61BF0-A992-40B1-9EF6-E285D4260185}" type="slidenum">
              <a:rPr lang="en-US" altLang="en-US"/>
              <a:pPr/>
              <a:t>17</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306735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E61BF0-A992-40B1-9EF6-E285D4260185}" type="slidenum">
              <a:rPr lang="en-US" altLang="en-US"/>
              <a:pPr/>
              <a:t>18</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8197540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E61BF0-A992-40B1-9EF6-E285D4260185}" type="slidenum">
              <a:rPr lang="en-US" altLang="en-US"/>
              <a:pPr/>
              <a:t>19</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938412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E61BF0-A992-40B1-9EF6-E285D4260185}" type="slidenum">
              <a:rPr lang="en-US" altLang="en-US"/>
              <a:pPr/>
              <a:t>20</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088755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7E7B79-1379-483E-8B77-A582F0C3C22F}" type="slidenum">
              <a:rPr lang="en-US" altLang="en-US"/>
              <a:pPr/>
              <a:t>2</a:t>
            </a:fld>
            <a:endParaRPr lang="en-US" altLang="en-US"/>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281097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E61BF0-A992-40B1-9EF6-E285D4260185}" type="slidenum">
              <a:rPr lang="en-US" altLang="en-US"/>
              <a:pPr/>
              <a:t>21</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579714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E61BF0-A992-40B1-9EF6-E285D4260185}" type="slidenum">
              <a:rPr lang="en-US" altLang="en-US"/>
              <a:pPr/>
              <a:t>22</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557196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E61BF0-A992-40B1-9EF6-E285D4260185}" type="slidenum">
              <a:rPr lang="en-US" altLang="en-US"/>
              <a:pPr/>
              <a:t>23</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321911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E61BF0-A992-40B1-9EF6-E285D4260185}" type="slidenum">
              <a:rPr lang="en-US" altLang="en-US"/>
              <a:pPr/>
              <a:t>24</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4862494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E61BF0-A992-40B1-9EF6-E285D4260185}" type="slidenum">
              <a:rPr lang="en-US" altLang="en-US"/>
              <a:pPr/>
              <a:t>25</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765827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0E1A11-4A04-4A6D-A0AA-6EB0DF583654}" type="slidenum">
              <a:rPr lang="en-US" altLang="en-US"/>
              <a:pPr/>
              <a:t>26</a:t>
            </a:fld>
            <a:endParaRPr lang="en-US"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32486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6D0E45-6DD0-4756-8F3F-0F8BF7D6762A}" type="slidenum">
              <a:rPr lang="en-US" altLang="en-US"/>
              <a:pPr/>
              <a:t>27</a:t>
            </a:fld>
            <a:endParaRPr lang="en-US" alt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525521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6D0E45-6DD0-4756-8F3F-0F8BF7D6762A}" type="slidenum">
              <a:rPr lang="en-US" altLang="en-US"/>
              <a:pPr/>
              <a:t>28</a:t>
            </a:fld>
            <a:endParaRPr lang="en-US" alt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347717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6D0E45-6DD0-4756-8F3F-0F8BF7D6762A}" type="slidenum">
              <a:rPr lang="en-US" altLang="en-US"/>
              <a:pPr/>
              <a:t>29</a:t>
            </a:fld>
            <a:endParaRPr lang="en-US" alt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5359449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6D0E45-6DD0-4756-8F3F-0F8BF7D6762A}" type="slidenum">
              <a:rPr lang="en-US" altLang="en-US"/>
              <a:pPr/>
              <a:t>30</a:t>
            </a:fld>
            <a:endParaRPr lang="en-US" alt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40361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46ABAE-C951-49AC-B546-F4DE8223F3D5}" type="slidenum">
              <a:rPr lang="en-US" altLang="en-US"/>
              <a:pPr/>
              <a:t>3</a:t>
            </a:fld>
            <a:endParaRPr lang="en-US" alt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0598344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6D0E45-6DD0-4756-8F3F-0F8BF7D6762A}" type="slidenum">
              <a:rPr lang="en-US" altLang="en-US"/>
              <a:pPr/>
              <a:t>31</a:t>
            </a:fld>
            <a:endParaRPr lang="en-US" alt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4029970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6D0E45-6DD0-4756-8F3F-0F8BF7D6762A}" type="slidenum">
              <a:rPr lang="en-US" altLang="en-US"/>
              <a:pPr/>
              <a:t>32</a:t>
            </a:fld>
            <a:endParaRPr lang="en-US" alt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494994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6D0E45-6DD0-4756-8F3F-0F8BF7D6762A}" type="slidenum">
              <a:rPr lang="en-US" altLang="en-US"/>
              <a:pPr/>
              <a:t>33</a:t>
            </a:fld>
            <a:endParaRPr lang="en-US" alt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6453320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6D0E45-6DD0-4756-8F3F-0F8BF7D6762A}" type="slidenum">
              <a:rPr lang="en-US" altLang="en-US"/>
              <a:pPr/>
              <a:t>34</a:t>
            </a:fld>
            <a:endParaRPr lang="en-US" alt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834910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9D2BB0-5D32-4668-8508-9538D7EE0CF1}" type="slidenum">
              <a:rPr lang="en-US" altLang="en-US"/>
              <a:pPr/>
              <a:t>35</a:t>
            </a:fld>
            <a:endParaRPr lang="en-US" altLang="en-US"/>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406855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D222C7-F885-4F9C-8F59-9E6E989EF6FF}" type="slidenum">
              <a:rPr lang="en-US" altLang="en-US"/>
              <a:pPr/>
              <a:t>36</a:t>
            </a:fld>
            <a:endParaRPr lang="en-US" altLang="en-US"/>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147542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705CFB-841C-4BF4-8AA1-5219BAD5D9CC}" type="slidenum">
              <a:rPr lang="en-US" altLang="en-US"/>
              <a:pPr/>
              <a:t>37</a:t>
            </a:fld>
            <a:endParaRPr lang="en-US" altLang="en-US"/>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0609799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86F02B-CFB8-44A0-8E70-ACB6C0FE3C98}" type="slidenum">
              <a:rPr lang="en-US" altLang="en-US"/>
              <a:pPr/>
              <a:t>38</a:t>
            </a:fld>
            <a:endParaRPr lang="en-US" alt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69618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AE3202-9B8B-4FB8-8A0B-940C1C9A9773}" type="slidenum">
              <a:rPr lang="en-US" altLang="en-US"/>
              <a:pPr/>
              <a:t>39</a:t>
            </a:fld>
            <a:endParaRPr lang="en-US" alt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48005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D1AF87-0E22-4F45-B833-055231428828}" type="slidenum">
              <a:rPr lang="en-US" altLang="en-US"/>
              <a:pPr/>
              <a:t>4</a:t>
            </a:fld>
            <a:endParaRPr lang="en-US" altLang="en-US"/>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12595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5AE914-4A78-486E-AAB4-A50D38BF9280}" type="slidenum">
              <a:rPr lang="en-US" altLang="en-US"/>
              <a:pPr/>
              <a:t>5</a:t>
            </a:fld>
            <a:endParaRPr lang="en-US" altLang="en-US"/>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205837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B1AB89-313D-454D-B03F-C24E39E59ACC}" type="slidenum">
              <a:rPr lang="en-US" altLang="en-US"/>
              <a:pPr/>
              <a:t>7</a:t>
            </a:fld>
            <a:endParaRPr lang="en-US" altLang="en-US"/>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748184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0E1A11-4A04-4A6D-A0AA-6EB0DF583654}" type="slidenum">
              <a:rPr lang="en-US" altLang="en-US"/>
              <a:pPr/>
              <a:t>8</a:t>
            </a:fld>
            <a:endParaRPr lang="en-US"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715485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0E1A11-4A04-4A6D-A0AA-6EB0DF583654}" type="slidenum">
              <a:rPr lang="en-US" altLang="en-US"/>
              <a:pPr/>
              <a:t>9</a:t>
            </a:fld>
            <a:endParaRPr lang="en-US"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41023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0E1A11-4A04-4A6D-A0AA-6EB0DF583654}" type="slidenum">
              <a:rPr lang="en-US" altLang="en-US"/>
              <a:pPr/>
              <a:t>10</a:t>
            </a:fld>
            <a:endParaRPr lang="en-US"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734887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7346" name="Group 2"/>
          <p:cNvGrpSpPr>
            <a:grpSpLocks/>
          </p:cNvGrpSpPr>
          <p:nvPr/>
        </p:nvGrpSpPr>
        <p:grpSpPr bwMode="auto">
          <a:xfrm>
            <a:off x="0" y="2438400"/>
            <a:ext cx="9009063" cy="1052513"/>
            <a:chOff x="0" y="1536"/>
            <a:chExt cx="5675" cy="663"/>
          </a:xfrm>
        </p:grpSpPr>
        <p:grpSp>
          <p:nvGrpSpPr>
            <p:cNvPr id="57347" name="Group 3"/>
            <p:cNvGrpSpPr>
              <a:grpSpLocks/>
            </p:cNvGrpSpPr>
            <p:nvPr/>
          </p:nvGrpSpPr>
          <p:grpSpPr bwMode="auto">
            <a:xfrm>
              <a:off x="183" y="1604"/>
              <a:ext cx="448" cy="299"/>
              <a:chOff x="720" y="336"/>
              <a:chExt cx="624" cy="432"/>
            </a:xfrm>
          </p:grpSpPr>
          <p:sp>
            <p:nvSpPr>
              <p:cNvPr id="57348"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4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7350" name="Group 6"/>
            <p:cNvGrpSpPr>
              <a:grpSpLocks/>
            </p:cNvGrpSpPr>
            <p:nvPr/>
          </p:nvGrpSpPr>
          <p:grpSpPr bwMode="auto">
            <a:xfrm>
              <a:off x="261" y="1870"/>
              <a:ext cx="465" cy="299"/>
              <a:chOff x="912" y="2640"/>
              <a:chExt cx="672" cy="432"/>
            </a:xfrm>
          </p:grpSpPr>
          <p:sp>
            <p:nvSpPr>
              <p:cNvPr id="57351"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5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735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54"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5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pPr lvl="0"/>
            <a:r>
              <a:rPr lang="en-US" altLang="en-US" noProof="0" smtClean="0"/>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n-US" altLang="en-US" noProof="0" smtClean="0"/>
              <a:t>Click to edit Master subtitle style</a:t>
            </a:r>
          </a:p>
        </p:txBody>
      </p:sp>
      <p:sp>
        <p:nvSpPr>
          <p:cNvPr id="5735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ltLang="en-US"/>
          </a:p>
        </p:txBody>
      </p:sp>
      <p:sp>
        <p:nvSpPr>
          <p:cNvPr id="5735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ltLang="en-US"/>
          </a:p>
        </p:txBody>
      </p:sp>
      <p:sp>
        <p:nvSpPr>
          <p:cNvPr id="5736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CC3C0E61-C3DB-49B2-9D04-D4BC95A76045}" type="slidenum">
              <a:rPr lang="en-US" altLang="en-US"/>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5CF39402-4AF6-4229-B8B0-ED6C740EABAE}" type="slidenum">
              <a:rPr lang="en-US" altLang="en-US"/>
              <a:pPr/>
              <a:t>‹#›</a:t>
            </a:fld>
            <a:endParaRPr lang="en-US" altLang="en-US"/>
          </a:p>
        </p:txBody>
      </p:sp>
    </p:spTree>
    <p:extLst>
      <p:ext uri="{BB962C8B-B14F-4D97-AF65-F5344CB8AC3E}">
        <p14:creationId xmlns:p14="http://schemas.microsoft.com/office/powerpoint/2010/main" val="138924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A583CA7E-7DDD-4456-8DB4-F2A87F0DD92F}" type="slidenum">
              <a:rPr lang="en-US" altLang="en-US"/>
              <a:pPr/>
              <a:t>‹#›</a:t>
            </a:fld>
            <a:endParaRPr lang="en-US" altLang="en-US"/>
          </a:p>
        </p:txBody>
      </p:sp>
    </p:spTree>
    <p:extLst>
      <p:ext uri="{BB962C8B-B14F-4D97-AF65-F5344CB8AC3E}">
        <p14:creationId xmlns:p14="http://schemas.microsoft.com/office/powerpoint/2010/main" val="903163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F4FF613C-255A-4AB7-B0E8-48AF6A92F5F2}" type="slidenum">
              <a:rPr lang="en-US" altLang="en-US"/>
              <a:pPr/>
              <a:t>‹#›</a:t>
            </a:fld>
            <a:endParaRPr lang="en-US" altLang="en-US"/>
          </a:p>
        </p:txBody>
      </p:sp>
    </p:spTree>
    <p:extLst>
      <p:ext uri="{BB962C8B-B14F-4D97-AF65-F5344CB8AC3E}">
        <p14:creationId xmlns:p14="http://schemas.microsoft.com/office/powerpoint/2010/main" val="23231095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1E267CE6-D7E7-468A-B611-2FCD82996F9B}" type="slidenum">
              <a:rPr lang="en-US" altLang="en-US"/>
              <a:pPr/>
              <a:t>‹#›</a:t>
            </a:fld>
            <a:endParaRPr lang="en-US" altLang="en-US"/>
          </a:p>
        </p:txBody>
      </p:sp>
    </p:spTree>
    <p:extLst>
      <p:ext uri="{BB962C8B-B14F-4D97-AF65-F5344CB8AC3E}">
        <p14:creationId xmlns:p14="http://schemas.microsoft.com/office/powerpoint/2010/main" val="12329408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095DC726-53FF-4AC4-8BB2-7DD880395C14}" type="slidenum">
              <a:rPr lang="en-US" altLang="en-US"/>
              <a:pPr/>
              <a:t>‹#›</a:t>
            </a:fld>
            <a:endParaRPr lang="en-US" altLang="en-US"/>
          </a:p>
        </p:txBody>
      </p:sp>
    </p:spTree>
    <p:extLst>
      <p:ext uri="{BB962C8B-B14F-4D97-AF65-F5344CB8AC3E}">
        <p14:creationId xmlns:p14="http://schemas.microsoft.com/office/powerpoint/2010/main" val="3847607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6F6CFE3-2496-4065-BF34-E2A98E12F9CE}" type="slidenum">
              <a:rPr lang="en-US" altLang="en-US"/>
              <a:pPr/>
              <a:t>‹#›</a:t>
            </a:fld>
            <a:endParaRPr lang="en-US" altLang="en-US"/>
          </a:p>
        </p:txBody>
      </p:sp>
    </p:spTree>
    <p:extLst>
      <p:ext uri="{BB962C8B-B14F-4D97-AF65-F5344CB8AC3E}">
        <p14:creationId xmlns:p14="http://schemas.microsoft.com/office/powerpoint/2010/main" val="34319633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83951EB2-87B4-4D59-9516-3DD7D08AC2EB}" type="slidenum">
              <a:rPr lang="en-US" altLang="en-US"/>
              <a:pPr/>
              <a:t>‹#›</a:t>
            </a:fld>
            <a:endParaRPr lang="en-US" altLang="en-US"/>
          </a:p>
        </p:txBody>
      </p:sp>
    </p:spTree>
    <p:extLst>
      <p:ext uri="{BB962C8B-B14F-4D97-AF65-F5344CB8AC3E}">
        <p14:creationId xmlns:p14="http://schemas.microsoft.com/office/powerpoint/2010/main" val="2348588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8C748BC8-FEDD-4009-92D1-F602EF4C28A5}" type="slidenum">
              <a:rPr lang="en-US" altLang="en-US"/>
              <a:pPr/>
              <a:t>‹#›</a:t>
            </a:fld>
            <a:endParaRPr lang="en-US" altLang="en-US"/>
          </a:p>
        </p:txBody>
      </p:sp>
    </p:spTree>
    <p:extLst>
      <p:ext uri="{BB962C8B-B14F-4D97-AF65-F5344CB8AC3E}">
        <p14:creationId xmlns:p14="http://schemas.microsoft.com/office/powerpoint/2010/main" val="3640137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D940B2B2-64A4-4E28-A6C7-943FD98BA8D1}" type="slidenum">
              <a:rPr lang="en-US" altLang="en-US"/>
              <a:pPr/>
              <a:t>‹#›</a:t>
            </a:fld>
            <a:endParaRPr lang="en-US" altLang="en-US"/>
          </a:p>
        </p:txBody>
      </p:sp>
    </p:spTree>
    <p:extLst>
      <p:ext uri="{BB962C8B-B14F-4D97-AF65-F5344CB8AC3E}">
        <p14:creationId xmlns:p14="http://schemas.microsoft.com/office/powerpoint/2010/main" val="3936836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7026A4F5-C5A6-40B1-9F50-37E24D33804E}" type="slidenum">
              <a:rPr lang="en-US" altLang="en-US"/>
              <a:pPr/>
              <a:t>‹#›</a:t>
            </a:fld>
            <a:endParaRPr lang="en-US" altLang="en-US"/>
          </a:p>
        </p:txBody>
      </p:sp>
    </p:spTree>
    <p:extLst>
      <p:ext uri="{BB962C8B-B14F-4D97-AF65-F5344CB8AC3E}">
        <p14:creationId xmlns:p14="http://schemas.microsoft.com/office/powerpoint/2010/main" val="552030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C7DE228-E8F6-4166-A6E6-239879CDBAFB}" type="slidenum">
              <a:rPr lang="en-US" altLang="en-US"/>
              <a:pPr/>
              <a:t>‹#›</a:t>
            </a:fld>
            <a:endParaRPr lang="en-US" altLang="en-US"/>
          </a:p>
        </p:txBody>
      </p:sp>
    </p:spTree>
    <p:extLst>
      <p:ext uri="{BB962C8B-B14F-4D97-AF65-F5344CB8AC3E}">
        <p14:creationId xmlns:p14="http://schemas.microsoft.com/office/powerpoint/2010/main" val="20876161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45838797-BB63-4F97-8AE9-C06F97211FFC}" type="slidenum">
              <a:rPr lang="en-US" altLang="en-US"/>
              <a:pPr/>
              <a:t>‹#›</a:t>
            </a:fld>
            <a:endParaRPr lang="en-US" altLang="en-US"/>
          </a:p>
        </p:txBody>
      </p:sp>
    </p:spTree>
    <p:extLst>
      <p:ext uri="{BB962C8B-B14F-4D97-AF65-F5344CB8AC3E}">
        <p14:creationId xmlns:p14="http://schemas.microsoft.com/office/powerpoint/2010/main" val="2835900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02D289D5-84E4-4BCD-8672-7E8700760A25}" type="slidenum">
              <a:rPr lang="en-US" altLang="en-US"/>
              <a:pPr/>
              <a:t>‹#›</a:t>
            </a:fld>
            <a:endParaRPr lang="en-US" altLang="en-US"/>
          </a:p>
        </p:txBody>
      </p:sp>
    </p:spTree>
    <p:extLst>
      <p:ext uri="{BB962C8B-B14F-4D97-AF65-F5344CB8AC3E}">
        <p14:creationId xmlns:p14="http://schemas.microsoft.com/office/powerpoint/2010/main" val="26682873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BDF9B033-8C74-4A28-ACEE-F1E0562DA462}" type="slidenum">
              <a:rPr lang="en-US" altLang="en-US"/>
              <a:pPr/>
              <a:t>‹#›</a:t>
            </a:fld>
            <a:endParaRPr lang="en-US" altLang="en-US"/>
          </a:p>
        </p:txBody>
      </p:sp>
    </p:spTree>
    <p:extLst>
      <p:ext uri="{BB962C8B-B14F-4D97-AF65-F5344CB8AC3E}">
        <p14:creationId xmlns:p14="http://schemas.microsoft.com/office/powerpoint/2010/main" val="32480777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E89030AE-D8A9-466A-8F5A-9D22AD528F93}" type="slidenum">
              <a:rPr lang="en-US" altLang="en-US"/>
              <a:pPr/>
              <a:t>‹#›</a:t>
            </a:fld>
            <a:endParaRPr lang="en-US" altLang="en-US"/>
          </a:p>
        </p:txBody>
      </p:sp>
    </p:spTree>
    <p:extLst>
      <p:ext uri="{BB962C8B-B14F-4D97-AF65-F5344CB8AC3E}">
        <p14:creationId xmlns:p14="http://schemas.microsoft.com/office/powerpoint/2010/main" val="4260352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6ACFFF72-4CA2-4753-9866-5C5A482D9787}" type="slidenum">
              <a:rPr lang="en-US" altLang="en-US"/>
              <a:pPr/>
              <a:t>‹#›</a:t>
            </a:fld>
            <a:endParaRPr lang="en-US" altLang="en-US"/>
          </a:p>
        </p:txBody>
      </p:sp>
    </p:spTree>
    <p:extLst>
      <p:ext uri="{BB962C8B-B14F-4D97-AF65-F5344CB8AC3E}">
        <p14:creationId xmlns:p14="http://schemas.microsoft.com/office/powerpoint/2010/main" val="857409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E1054665-B197-48BD-8859-9CC3166EDFEE}" type="slidenum">
              <a:rPr lang="en-US" altLang="en-US"/>
              <a:pPr/>
              <a:t>‹#›</a:t>
            </a:fld>
            <a:endParaRPr lang="en-US" altLang="en-US"/>
          </a:p>
        </p:txBody>
      </p:sp>
    </p:spTree>
    <p:extLst>
      <p:ext uri="{BB962C8B-B14F-4D97-AF65-F5344CB8AC3E}">
        <p14:creationId xmlns:p14="http://schemas.microsoft.com/office/powerpoint/2010/main" val="1858969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AB4D9771-6756-4995-8D2D-13F332DF97AA}" type="slidenum">
              <a:rPr lang="en-US" altLang="en-US"/>
              <a:pPr/>
              <a:t>‹#›</a:t>
            </a:fld>
            <a:endParaRPr lang="en-US" altLang="en-US"/>
          </a:p>
        </p:txBody>
      </p:sp>
    </p:spTree>
    <p:extLst>
      <p:ext uri="{BB962C8B-B14F-4D97-AF65-F5344CB8AC3E}">
        <p14:creationId xmlns:p14="http://schemas.microsoft.com/office/powerpoint/2010/main" val="2891193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4B14AFD8-1BEE-477F-905E-8CE59652259D}" type="slidenum">
              <a:rPr lang="en-US" altLang="en-US"/>
              <a:pPr/>
              <a:t>‹#›</a:t>
            </a:fld>
            <a:endParaRPr lang="en-US" altLang="en-US"/>
          </a:p>
        </p:txBody>
      </p:sp>
    </p:spTree>
    <p:extLst>
      <p:ext uri="{BB962C8B-B14F-4D97-AF65-F5344CB8AC3E}">
        <p14:creationId xmlns:p14="http://schemas.microsoft.com/office/powerpoint/2010/main" val="2214545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EEF73FCB-BD63-4D70-8D42-9277309740B4}" type="slidenum">
              <a:rPr lang="en-US" altLang="en-US"/>
              <a:pPr/>
              <a:t>‹#›</a:t>
            </a:fld>
            <a:endParaRPr lang="en-US" altLang="en-US"/>
          </a:p>
        </p:txBody>
      </p:sp>
    </p:spTree>
    <p:extLst>
      <p:ext uri="{BB962C8B-B14F-4D97-AF65-F5344CB8AC3E}">
        <p14:creationId xmlns:p14="http://schemas.microsoft.com/office/powerpoint/2010/main" val="412332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81E9DF9F-1A3B-4B5E-9B2F-6852B835A17D}" type="slidenum">
              <a:rPr lang="en-US" altLang="en-US"/>
              <a:pPr/>
              <a:t>‹#›</a:t>
            </a:fld>
            <a:endParaRPr lang="en-US" altLang="en-US"/>
          </a:p>
        </p:txBody>
      </p:sp>
    </p:spTree>
    <p:extLst>
      <p:ext uri="{BB962C8B-B14F-4D97-AF65-F5344CB8AC3E}">
        <p14:creationId xmlns:p14="http://schemas.microsoft.com/office/powerpoint/2010/main" val="2772777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D3DB464B-09F3-4666-8835-D908A8E0333C}" type="slidenum">
              <a:rPr lang="en-US" altLang="en-US"/>
              <a:pPr/>
              <a:t>‹#›</a:t>
            </a:fld>
            <a:endParaRPr lang="en-US" altLang="en-US"/>
          </a:p>
        </p:txBody>
      </p:sp>
    </p:spTree>
    <p:extLst>
      <p:ext uri="{BB962C8B-B14F-4D97-AF65-F5344CB8AC3E}">
        <p14:creationId xmlns:p14="http://schemas.microsoft.com/office/powerpoint/2010/main" val="2866624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p>
        </p:txBody>
      </p:sp>
      <p:sp>
        <p:nvSpPr>
          <p:cNvPr id="5632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p>
        </p:txBody>
      </p:sp>
      <p:sp>
        <p:nvSpPr>
          <p:cNvPr id="56324"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p>
        </p:txBody>
      </p:sp>
      <p:sp>
        <p:nvSpPr>
          <p:cNvPr id="5632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p>
        </p:txBody>
      </p:sp>
      <p:sp>
        <p:nvSpPr>
          <p:cNvPr id="5632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p>
        </p:txBody>
      </p:sp>
      <p:sp>
        <p:nvSpPr>
          <p:cNvPr id="56327"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p>
        </p:txBody>
      </p:sp>
      <p:sp>
        <p:nvSpPr>
          <p:cNvPr id="5632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p>
        </p:txBody>
      </p:sp>
      <p:sp>
        <p:nvSpPr>
          <p:cNvPr id="56329"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56330"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lvl1pPr>
          </a:lstStyle>
          <a:p>
            <a:endParaRPr lang="en-US" alt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lvl1pPr>
          </a:lstStyle>
          <a:p>
            <a:endParaRPr lang="en-US" alt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lvl1pPr>
          </a:lstStyle>
          <a:p>
            <a:fld id="{BF4489A8-E7FB-48BC-8005-32E7A4A96AE2}"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4"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77" r:id="rId12"/>
  </p:sldLayoutIdLst>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4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4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ltLang="en-US"/>
          </a:p>
        </p:txBody>
      </p:sp>
      <p:sp>
        <p:nvSpPr>
          <p:cNvPr id="1024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ltLang="en-US"/>
          </a:p>
        </p:txBody>
      </p:sp>
      <p:sp>
        <p:nvSpPr>
          <p:cNvPr id="1024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fld id="{44C4C56E-5671-4C30-97CF-6D476B24A0F6}"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5.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6.wdp"/></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7.wdp"/></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5.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8.wdp"/></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9.wdp"/></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9.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6.wdp"/></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6.wd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0.wdp"/></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38.xml"/><Relationship Id="rId1" Type="http://schemas.openxmlformats.org/officeDocument/2006/relationships/slideLayout" Target="../slideLayouts/slideLayout19.xml"/><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6.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jpeg"/><Relationship Id="rId11" Type="http://schemas.microsoft.com/office/2007/relationships/hdphoto" Target="../media/hdphoto3.wdp"/><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492" t="3687" r="6606" b="3307"/>
          <a:stretch/>
        </p:blipFill>
        <p:spPr>
          <a:xfrm>
            <a:off x="-1" y="0"/>
            <a:ext cx="9144001" cy="6851650"/>
          </a:xfrm>
          <a:prstGeom prst="rect">
            <a:avLst/>
          </a:prstGeom>
        </p:spPr>
      </p:pic>
      <p:sp>
        <p:nvSpPr>
          <p:cNvPr id="3075" name="Rectangle 3"/>
          <p:cNvSpPr>
            <a:spLocks noGrp="1" noChangeArrowheads="1"/>
          </p:cNvSpPr>
          <p:nvPr>
            <p:ph type="ctrTitle"/>
          </p:nvPr>
        </p:nvSpPr>
        <p:spPr>
          <a:xfrm>
            <a:off x="914399" y="221100"/>
            <a:ext cx="7315200" cy="1219200"/>
          </a:xfrm>
          <a:solidFill>
            <a:schemeClr val="tx1">
              <a:lumMod val="95000"/>
              <a:lumOff val="5000"/>
              <a:alpha val="23000"/>
            </a:schemeClr>
          </a:solidFill>
          <a:ln/>
          <a:effectLst>
            <a:softEdge rad="76200"/>
          </a:effectLst>
          <a:extLst/>
        </p:spPr>
        <p:txBody>
          <a:bodyPr/>
          <a:lstStyle/>
          <a:p>
            <a:pPr algn="ctr"/>
            <a:r>
              <a:rPr lang="es-PR" altLang="en-US" sz="4000" dirty="0">
                <a:solidFill>
                  <a:schemeClr val="bg1"/>
                </a:solidFill>
                <a:effectLst>
                  <a:outerShdw blurRad="38100" dist="38100" dir="2700000" algn="tl">
                    <a:srgbClr val="C0C0C0"/>
                  </a:outerShdw>
                </a:effectLst>
              </a:rPr>
              <a:t>Unidad 6: José, de Necesitado a Proveedor</a:t>
            </a:r>
          </a:p>
        </p:txBody>
      </p:sp>
      <p:sp>
        <p:nvSpPr>
          <p:cNvPr id="3076" name="Rectangle 4"/>
          <p:cNvSpPr>
            <a:spLocks noGrp="1" noChangeArrowheads="1"/>
          </p:cNvSpPr>
          <p:nvPr>
            <p:ph type="subTitle" idx="1"/>
          </p:nvPr>
        </p:nvSpPr>
        <p:spPr>
          <a:xfrm>
            <a:off x="685800" y="2895600"/>
            <a:ext cx="7467600" cy="1938992"/>
          </a:xfrm>
          <a:solidFill>
            <a:schemeClr val="tx1">
              <a:lumMod val="95000"/>
              <a:lumOff val="5000"/>
              <a:alpha val="23000"/>
            </a:schemeClr>
          </a:solidFill>
          <a:ln>
            <a:noFill/>
          </a:ln>
          <a:effectLst>
            <a:softEdge rad="7620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a:spcBef>
                <a:spcPct val="0"/>
              </a:spcBef>
            </a:pPr>
            <a:r>
              <a:rPr lang="es-PR" altLang="en-US" sz="4000" dirty="0">
                <a:solidFill>
                  <a:schemeClr val="bg1"/>
                </a:solidFill>
                <a:effectLst>
                  <a:outerShdw blurRad="38100" dist="38100" dir="2700000" algn="tl">
                    <a:srgbClr val="C0C0C0"/>
                  </a:outerShdw>
                </a:effectLst>
                <a:latin typeface="+mj-lt"/>
                <a:ea typeface="+mj-ea"/>
                <a:cs typeface="+mj-cs"/>
              </a:rPr>
              <a:t>Estudio 22: José Prospera en la Adversidad </a:t>
            </a:r>
          </a:p>
          <a:p>
            <a:pPr>
              <a:spcBef>
                <a:spcPct val="0"/>
              </a:spcBef>
            </a:pPr>
            <a:r>
              <a:rPr lang="es-PR" altLang="en-US" sz="4000" dirty="0">
                <a:solidFill>
                  <a:schemeClr val="bg1"/>
                </a:solidFill>
                <a:effectLst>
                  <a:outerShdw blurRad="38100" dist="38100" dir="2700000" algn="tl">
                    <a:srgbClr val="C0C0C0"/>
                  </a:outerShdw>
                </a:effectLst>
                <a:latin typeface="+mj-lt"/>
                <a:ea typeface="+mj-ea"/>
                <a:cs typeface="+mj-cs"/>
              </a:rPr>
              <a:t>(Génesis 39:1-40:23)</a:t>
            </a:r>
          </a:p>
        </p:txBody>
      </p:sp>
      <p:sp>
        <p:nvSpPr>
          <p:cNvPr id="3077" name="Text Box 5"/>
          <p:cNvSpPr txBox="1">
            <a:spLocks noChangeArrowheads="1"/>
          </p:cNvSpPr>
          <p:nvPr/>
        </p:nvSpPr>
        <p:spPr bwMode="auto">
          <a:xfrm>
            <a:off x="0" y="6210300"/>
            <a:ext cx="2895600" cy="641350"/>
          </a:xfrm>
          <a:prstGeom prst="rect">
            <a:avLst/>
          </a:prstGeom>
          <a:noFill/>
          <a:ln>
            <a:noFill/>
          </a:ln>
          <a:effectLst/>
          <a:extLst>
            <a:ext uri="{909E8E84-426E-40DD-AFC4-6F175D3DCCD1}">
              <a14:hiddenFill xmlns:a14="http://schemas.microsoft.com/office/drawing/2010/main">
                <a:solidFill>
                  <a:schemeClr val="tx1">
                    <a:alpha val="75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PR" altLang="en-US">
                <a:effectLst>
                  <a:outerShdw blurRad="38100" dist="38100" dir="2700000" algn="tl">
                    <a:srgbClr val="C0C0C0"/>
                  </a:outerShdw>
                </a:effectLst>
                <a:latin typeface="Arial" panose="020B0604020202020204" pitchFamily="34" charset="0"/>
              </a:rPr>
              <a:t>Iglesia Bíblica Bautista de Aguadilla</a:t>
            </a:r>
          </a:p>
        </p:txBody>
      </p:sp>
      <p:pic>
        <p:nvPicPr>
          <p:cNvPr id="3078" name="Picture 6" descr="jesus_fish_lg_cl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65151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noFill/>
          <a:ln>
            <a:noFill/>
          </a:ln>
          <a:effectLst/>
          <a:extLst>
            <a:ext uri="{909E8E84-426E-40DD-AFC4-6F175D3DCCD1}">
              <a14:hiddenFill xmlns:a14="http://schemas.microsoft.com/office/drawing/2010/main">
                <a:solidFill>
                  <a:schemeClr val="tx1">
                    <a:alpha val="75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PR" altLang="en-US" i="1">
                <a:effectLst>
                  <a:outerShdw blurRad="38100" dist="38100" dir="2700000" algn="tl">
                    <a:srgbClr val="C0C0C0"/>
                  </a:outerShdw>
                </a:effectLst>
                <a:latin typeface="Arial" panose="020B0604020202020204" pitchFamily="34" charset="0"/>
              </a:rPr>
              <a:t>La Biblia Libro por Libro, CBP</a:t>
            </a:r>
            <a:r>
              <a:rPr lang="en-US" altLang="en-US" i="1" baseline="30000">
                <a:effectLst>
                  <a:outerShdw blurRad="38100" dist="38100" dir="2700000" algn="tl">
                    <a:srgbClr val="C0C0C0"/>
                  </a:outerShdw>
                </a:effectLst>
                <a:latin typeface="Arial" panose="020B0604020202020204" pitchFamily="34" charset="0"/>
              </a:rPr>
              <a:t>®</a:t>
            </a:r>
            <a:endParaRPr lang="en-US" altLang="en-US">
              <a:effectLst>
                <a:outerShdw blurRad="38100" dist="38100" dir="2700000" algn="tl">
                  <a:srgbClr val="C0C0C0"/>
                </a:outerShdw>
              </a:effectLst>
              <a:latin typeface="Arial" panose="020B0604020202020204" pitchFamily="34" charset="0"/>
            </a:endParaRPr>
          </a:p>
        </p:txBody>
      </p:sp>
      <p:sp>
        <p:nvSpPr>
          <p:cNvPr id="3089" name="Text Box 17"/>
          <p:cNvSpPr txBox="1">
            <a:spLocks noChangeArrowheads="1"/>
          </p:cNvSpPr>
          <p:nvPr/>
        </p:nvSpPr>
        <p:spPr bwMode="auto">
          <a:xfrm>
            <a:off x="2324100" y="5460810"/>
            <a:ext cx="4191000" cy="741631"/>
          </a:xfrm>
          <a:prstGeom prst="rect">
            <a:avLst/>
          </a:prstGeom>
          <a:solidFill>
            <a:schemeClr val="tx1">
              <a:lumMod val="95000"/>
              <a:lumOff val="5000"/>
              <a:alpha val="23000"/>
            </a:schemeClr>
          </a:solidFill>
          <a:ln>
            <a:noFill/>
          </a:ln>
          <a:effectLst>
            <a:softEdge rad="7620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4000">
                <a:solidFill>
                  <a:schemeClr val="bg1"/>
                </a:solidFill>
                <a:effectLst>
                  <a:outerShdw blurRad="38100" dist="38100" dir="2700000" algn="tl">
                    <a:srgbClr val="C0C0C0"/>
                  </a:outerShdw>
                </a:effectLst>
                <a:latin typeface="+mj-lt"/>
                <a:ea typeface="+mj-ea"/>
                <a:cs typeface="+mj-cs"/>
              </a:defRPr>
            </a:lvl1pPr>
            <a:lvl2pPr>
              <a:defRPr sz="4400">
                <a:solidFill>
                  <a:schemeClr val="tx2"/>
                </a:solidFill>
              </a:defRPr>
            </a:lvl2pPr>
            <a:lvl3pPr>
              <a:defRPr sz="4400">
                <a:solidFill>
                  <a:schemeClr val="tx2"/>
                </a:solidFill>
              </a:defRPr>
            </a:lvl3pPr>
            <a:lvl4pPr>
              <a:defRPr sz="4400">
                <a:solidFill>
                  <a:schemeClr val="tx2"/>
                </a:solidFill>
              </a:defRPr>
            </a:lvl4pPr>
            <a:lvl5pPr>
              <a:defRPr sz="4400">
                <a:solidFill>
                  <a:schemeClr val="tx2"/>
                </a:solidFill>
              </a:defRPr>
            </a:lvl5pPr>
            <a:lvl6pPr marL="457200" fontAlgn="base">
              <a:spcBef>
                <a:spcPct val="0"/>
              </a:spcBef>
              <a:spcAft>
                <a:spcPct val="0"/>
              </a:spcAft>
              <a:defRPr sz="4400">
                <a:solidFill>
                  <a:schemeClr val="tx2"/>
                </a:solidFill>
              </a:defRPr>
            </a:lvl6pPr>
            <a:lvl7pPr marL="914400" fontAlgn="base">
              <a:spcBef>
                <a:spcPct val="0"/>
              </a:spcBef>
              <a:spcAft>
                <a:spcPct val="0"/>
              </a:spcAft>
              <a:defRPr sz="4400">
                <a:solidFill>
                  <a:schemeClr val="tx2"/>
                </a:solidFill>
              </a:defRPr>
            </a:lvl7pPr>
            <a:lvl8pPr marL="1371600" fontAlgn="base">
              <a:spcBef>
                <a:spcPct val="0"/>
              </a:spcBef>
              <a:spcAft>
                <a:spcPct val="0"/>
              </a:spcAft>
              <a:defRPr sz="4400">
                <a:solidFill>
                  <a:schemeClr val="tx2"/>
                </a:solidFill>
              </a:defRPr>
            </a:lvl8pPr>
            <a:lvl9pPr marL="1828800" fontAlgn="base">
              <a:spcBef>
                <a:spcPct val="0"/>
              </a:spcBef>
              <a:spcAft>
                <a:spcPct val="0"/>
              </a:spcAft>
              <a:defRPr sz="4400">
                <a:solidFill>
                  <a:schemeClr val="tx2"/>
                </a:solidFill>
              </a:defRPr>
            </a:lvl9pPr>
          </a:lstStyle>
          <a:p>
            <a:r>
              <a:rPr lang="es-PR" altLang="en-US" sz="2800" dirty="0"/>
              <a:t>7 </a:t>
            </a:r>
            <a:r>
              <a:rPr lang="es-PR" altLang="en-US" sz="2800" dirty="0"/>
              <a:t>de </a:t>
            </a:r>
            <a:r>
              <a:rPr lang="es-PR" altLang="en-US" sz="2800" dirty="0"/>
              <a:t>junio </a:t>
            </a:r>
            <a:r>
              <a:rPr lang="es-PR" altLang="en-US" sz="2800" dirty="0"/>
              <a:t>de </a:t>
            </a:r>
            <a:r>
              <a:rPr lang="es-PR" altLang="en-US" sz="2800" dirty="0"/>
              <a:t>2016</a:t>
            </a:r>
            <a:endParaRPr lang="en-US" alt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s-PR" altLang="en-US" dirty="0" smtClean="0"/>
              <a:t>José como administrador de </a:t>
            </a:r>
            <a:r>
              <a:rPr lang="es-PR" altLang="en-US" dirty="0" err="1" smtClean="0"/>
              <a:t>Potifar</a:t>
            </a:r>
            <a:r>
              <a:rPr lang="es-PR" altLang="en-US" dirty="0" smtClean="0"/>
              <a:t>  </a:t>
            </a:r>
            <a:r>
              <a:rPr lang="es-PR" altLang="en-US" dirty="0" smtClean="0">
                <a:solidFill>
                  <a:srgbClr val="FF0000"/>
                </a:solidFill>
              </a:rPr>
              <a:t>(Génesis 39.1-6)</a:t>
            </a:r>
          </a:p>
        </p:txBody>
      </p:sp>
      <p:sp>
        <p:nvSpPr>
          <p:cNvPr id="20483" name="Rectangle 3"/>
          <p:cNvSpPr>
            <a:spLocks noGrp="1" noChangeArrowheads="1"/>
          </p:cNvSpPr>
          <p:nvPr>
            <p:ph type="body" idx="1"/>
          </p:nvPr>
        </p:nvSpPr>
        <p:spPr>
          <a:xfrm>
            <a:off x="457200" y="2017713"/>
            <a:ext cx="8345488" cy="4840287"/>
          </a:xfrm>
        </p:spPr>
        <p:txBody>
          <a:bodyPr>
            <a:normAutofit lnSpcReduction="10000"/>
          </a:bodyPr>
          <a:lstStyle/>
          <a:p>
            <a:r>
              <a:rPr lang="es-ES" dirty="0" smtClean="0"/>
              <a:t>“</a:t>
            </a:r>
            <a:r>
              <a:rPr lang="es-ES" i="1" dirty="0" smtClean="0"/>
              <a:t>…Y </a:t>
            </a:r>
            <a:r>
              <a:rPr lang="es-ES" i="1" dirty="0"/>
              <a:t>aconteció que desde cuando le dio el encargo de su casa y de todo lo que tenía, Jehová bendijo la casa del egipcio a causa de José, y la bendición de Jehová estaba sobre todo lo que tenía, así en casa como en el campo</a:t>
            </a:r>
            <a:r>
              <a:rPr lang="es-ES" i="1" dirty="0" smtClean="0"/>
              <a:t>. Y </a:t>
            </a:r>
            <a:r>
              <a:rPr lang="es-ES" i="1" dirty="0"/>
              <a:t>dejó todo lo que tenía en mano de José, y con él no se preocupaba de cosa alguna sino del pan que comía. Y era José de hermoso semblante y bella presencia.</a:t>
            </a:r>
            <a:r>
              <a:rPr lang="es-ES" dirty="0"/>
              <a:t>” </a:t>
            </a:r>
            <a:r>
              <a:rPr lang="es-ES" dirty="0">
                <a:solidFill>
                  <a:srgbClr val="FF0000"/>
                </a:solidFill>
              </a:rPr>
              <a:t>(Génesis 39.1–6, RVR60) </a:t>
            </a:r>
          </a:p>
        </p:txBody>
      </p:sp>
    </p:spTree>
    <p:extLst>
      <p:ext uri="{BB962C8B-B14F-4D97-AF65-F5344CB8AC3E}">
        <p14:creationId xmlns:p14="http://schemas.microsoft.com/office/powerpoint/2010/main" val="28035409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s-PR" altLang="en-US" dirty="0" smtClean="0"/>
              <a:t>José como administrador de </a:t>
            </a:r>
            <a:r>
              <a:rPr lang="es-PR" altLang="en-US" dirty="0" err="1" smtClean="0"/>
              <a:t>Potifar</a:t>
            </a:r>
            <a:r>
              <a:rPr lang="es-PR" altLang="en-US" dirty="0" smtClean="0"/>
              <a:t>  </a:t>
            </a:r>
            <a:r>
              <a:rPr lang="es-PR" altLang="en-US" dirty="0" smtClean="0">
                <a:solidFill>
                  <a:srgbClr val="FF0000"/>
                </a:solidFill>
              </a:rPr>
              <a:t>(Génesis 39.1-6)</a:t>
            </a:r>
          </a:p>
        </p:txBody>
      </p:sp>
      <p:sp>
        <p:nvSpPr>
          <p:cNvPr id="20483" name="Rectangle 3"/>
          <p:cNvSpPr>
            <a:spLocks noGrp="1" noChangeArrowheads="1"/>
          </p:cNvSpPr>
          <p:nvPr>
            <p:ph type="body" idx="1"/>
          </p:nvPr>
        </p:nvSpPr>
        <p:spPr>
          <a:xfrm>
            <a:off x="457200" y="2017713"/>
            <a:ext cx="4724400" cy="4840287"/>
          </a:xfrm>
        </p:spPr>
        <p:txBody>
          <a:bodyPr>
            <a:normAutofit fontScale="77500" lnSpcReduction="20000"/>
          </a:bodyPr>
          <a:lstStyle/>
          <a:p>
            <a:r>
              <a:rPr lang="es-ES" dirty="0"/>
              <a:t>Después de hacer la importante digresión relacionada con la historia de la familia de Judá (</a:t>
            </a:r>
            <a:r>
              <a:rPr lang="es-ES" dirty="0">
                <a:solidFill>
                  <a:srgbClr val="FF0000"/>
                </a:solidFill>
              </a:rPr>
              <a:t>cap. 38</a:t>
            </a:r>
            <a:r>
              <a:rPr lang="es-ES" dirty="0"/>
              <a:t>), el relato regresa a José, que fue varón próspero bajo la dirección de Dios y que se convirtió en el mayordomo o sobreveedor de la casa de </a:t>
            </a:r>
            <a:r>
              <a:rPr lang="es-ES" dirty="0" err="1"/>
              <a:t>Potifar</a:t>
            </a:r>
            <a:r>
              <a:rPr lang="es-ES" dirty="0"/>
              <a:t>. </a:t>
            </a:r>
            <a:endParaRPr lang="es-ES" dirty="0" smtClean="0"/>
          </a:p>
          <a:p>
            <a:r>
              <a:rPr lang="es-ES" dirty="0" smtClean="0"/>
              <a:t>Éste </a:t>
            </a:r>
            <a:r>
              <a:rPr lang="es-ES" dirty="0"/>
              <a:t>era oficial de Faraón, capitán de la guardia. </a:t>
            </a:r>
            <a:endParaRPr lang="es-ES" dirty="0" smtClean="0"/>
          </a:p>
          <a:p>
            <a:r>
              <a:rPr lang="es-ES" dirty="0" smtClean="0"/>
              <a:t>Tal </a:t>
            </a:r>
            <a:r>
              <a:rPr lang="es-ES" dirty="0"/>
              <a:t>vez el faraón era </a:t>
            </a:r>
            <a:r>
              <a:rPr lang="es-ES" dirty="0" err="1"/>
              <a:t>Sesostris</a:t>
            </a:r>
            <a:r>
              <a:rPr lang="es-ES" dirty="0"/>
              <a:t> II (1897–1879 </a:t>
            </a:r>
            <a:r>
              <a:rPr lang="es-ES" dirty="0" err="1" smtClean="0"/>
              <a:t>a.C</a:t>
            </a:r>
            <a:endParaRPr lang="es-ES" dirty="0" smtClean="0"/>
          </a:p>
        </p:txBody>
      </p:sp>
      <p:pic>
        <p:nvPicPr>
          <p:cNvPr id="2" name="Picture 1"/>
          <p:cNvPicPr>
            <a:picLocks noChangeAspect="1"/>
          </p:cNvPicPr>
          <p:nvPr/>
        </p:nvPicPr>
        <p:blipFill>
          <a:blip r:embed="rId3"/>
          <a:stretch>
            <a:fillRect/>
          </a:stretch>
        </p:blipFill>
        <p:spPr>
          <a:xfrm>
            <a:off x="5072856" y="2017713"/>
            <a:ext cx="3950245" cy="4292600"/>
          </a:xfrm>
          <a:prstGeom prst="rect">
            <a:avLst/>
          </a:prstGeom>
        </p:spPr>
      </p:pic>
    </p:spTree>
    <p:extLst>
      <p:ext uri="{BB962C8B-B14F-4D97-AF65-F5344CB8AC3E}">
        <p14:creationId xmlns:p14="http://schemas.microsoft.com/office/powerpoint/2010/main" val="8390593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s-PR" altLang="en-US" dirty="0" smtClean="0"/>
              <a:t>José como administrador de </a:t>
            </a:r>
            <a:r>
              <a:rPr lang="es-PR" altLang="en-US" dirty="0" err="1" smtClean="0"/>
              <a:t>Potifar</a:t>
            </a:r>
            <a:r>
              <a:rPr lang="es-PR" altLang="en-US" dirty="0" smtClean="0"/>
              <a:t>  </a:t>
            </a:r>
            <a:r>
              <a:rPr lang="es-PR" altLang="en-US" dirty="0" smtClean="0">
                <a:solidFill>
                  <a:srgbClr val="FF0000"/>
                </a:solidFill>
              </a:rPr>
              <a:t>(Génesis 39.1-6)</a:t>
            </a:r>
          </a:p>
        </p:txBody>
      </p:sp>
      <p:sp>
        <p:nvSpPr>
          <p:cNvPr id="20483" name="Rectangle 3"/>
          <p:cNvSpPr>
            <a:spLocks noGrp="1" noChangeArrowheads="1"/>
          </p:cNvSpPr>
          <p:nvPr>
            <p:ph type="body" idx="1"/>
          </p:nvPr>
        </p:nvSpPr>
        <p:spPr>
          <a:xfrm>
            <a:off x="457200" y="2017713"/>
            <a:ext cx="8345488" cy="4840287"/>
          </a:xfrm>
        </p:spPr>
        <p:txBody>
          <a:bodyPr>
            <a:normAutofit/>
          </a:bodyPr>
          <a:lstStyle/>
          <a:p>
            <a:r>
              <a:rPr lang="es-ES" dirty="0"/>
              <a:t>José cambió su «túnica multicolor» por el delantal del criado, y Dios le obligó a aprender a trabajar. De esta manera, aprendió la humildad (</a:t>
            </a:r>
            <a:r>
              <a:rPr lang="es-ES" dirty="0">
                <a:solidFill>
                  <a:srgbClr val="FF0000"/>
                </a:solidFill>
              </a:rPr>
              <a:t>1 </a:t>
            </a:r>
            <a:r>
              <a:rPr lang="es-ES" dirty="0" smtClean="0">
                <a:solidFill>
                  <a:srgbClr val="FF0000"/>
                </a:solidFill>
              </a:rPr>
              <a:t>Pedro </a:t>
            </a:r>
            <a:r>
              <a:rPr lang="es-ES" dirty="0">
                <a:solidFill>
                  <a:srgbClr val="FF0000"/>
                </a:solidFill>
              </a:rPr>
              <a:t>5.5–6</a:t>
            </a:r>
            <a:r>
              <a:rPr lang="es-ES" dirty="0"/>
              <a:t>) y la importancia de obedecer órdenes.</a:t>
            </a:r>
          </a:p>
          <a:p>
            <a:r>
              <a:rPr lang="es-ES" dirty="0"/>
              <a:t>Debido a que José fue fiel en lo poco, Dios le promovió a cosas mayores. Véanse </a:t>
            </a:r>
            <a:r>
              <a:rPr lang="es-ES" dirty="0">
                <a:solidFill>
                  <a:srgbClr val="FF0000"/>
                </a:solidFill>
              </a:rPr>
              <a:t>Proverbios 22.29 </a:t>
            </a:r>
            <a:r>
              <a:rPr lang="es-ES" dirty="0"/>
              <a:t>y </a:t>
            </a:r>
            <a:r>
              <a:rPr lang="es-ES" dirty="0" smtClean="0">
                <a:solidFill>
                  <a:srgbClr val="FF0000"/>
                </a:solidFill>
              </a:rPr>
              <a:t>12.24</a:t>
            </a:r>
            <a:r>
              <a:rPr lang="es-ES" dirty="0"/>
              <a:t>.</a:t>
            </a:r>
          </a:p>
        </p:txBody>
      </p:sp>
    </p:spTree>
    <p:extLst>
      <p:ext uri="{BB962C8B-B14F-4D97-AF65-F5344CB8AC3E}">
        <p14:creationId xmlns:p14="http://schemas.microsoft.com/office/powerpoint/2010/main" val="35305846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s-PR" altLang="en-US" dirty="0" smtClean="0"/>
              <a:t>José como administrador de </a:t>
            </a:r>
            <a:r>
              <a:rPr lang="es-PR" altLang="en-US" dirty="0" err="1" smtClean="0"/>
              <a:t>Potifar</a:t>
            </a:r>
            <a:r>
              <a:rPr lang="es-PR" altLang="en-US" dirty="0" smtClean="0"/>
              <a:t>  </a:t>
            </a:r>
            <a:r>
              <a:rPr lang="es-PR" altLang="en-US" dirty="0" smtClean="0">
                <a:solidFill>
                  <a:srgbClr val="FF0000"/>
                </a:solidFill>
              </a:rPr>
              <a:t>(Génesis 39.1-6)</a:t>
            </a:r>
          </a:p>
        </p:txBody>
      </p:sp>
      <p:sp>
        <p:nvSpPr>
          <p:cNvPr id="20483" name="Rectangle 3"/>
          <p:cNvSpPr>
            <a:spLocks noGrp="1" noChangeArrowheads="1"/>
          </p:cNvSpPr>
          <p:nvPr>
            <p:ph type="body" idx="1"/>
          </p:nvPr>
        </p:nvSpPr>
        <p:spPr>
          <a:xfrm>
            <a:off x="457200" y="2017713"/>
            <a:ext cx="8345488" cy="4840287"/>
          </a:xfrm>
        </p:spPr>
        <p:txBody>
          <a:bodyPr>
            <a:normAutofit/>
          </a:bodyPr>
          <a:lstStyle/>
          <a:p>
            <a:r>
              <a:rPr lang="es-ES" dirty="0"/>
              <a:t>“</a:t>
            </a:r>
            <a:r>
              <a:rPr lang="es-ES" i="1" dirty="0"/>
              <a:t>Igualmente, jóvenes, estad sujetos a los ancianos; y todos, sumisos unos a otros, revestíos de humildad; porque: Dios resiste a los soberbios, Y da gracia a los humildes. Humillaos, pues, bajo la poderosa mano de Dios, para que él os exalte cuando fuere tiempo;</a:t>
            </a:r>
            <a:r>
              <a:rPr lang="es-ES" dirty="0"/>
              <a:t>” </a:t>
            </a:r>
            <a:r>
              <a:rPr lang="es-ES" dirty="0">
                <a:solidFill>
                  <a:srgbClr val="FF0000"/>
                </a:solidFill>
              </a:rPr>
              <a:t>(1 Pedro 5.5–6, RVR60) </a:t>
            </a:r>
          </a:p>
        </p:txBody>
      </p:sp>
    </p:spTree>
    <p:extLst>
      <p:ext uri="{BB962C8B-B14F-4D97-AF65-F5344CB8AC3E}">
        <p14:creationId xmlns:p14="http://schemas.microsoft.com/office/powerpoint/2010/main" val="21705884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50938" y="214313"/>
            <a:ext cx="7840662" cy="1462087"/>
          </a:xfrm>
        </p:spPr>
        <p:txBody>
          <a:bodyPr/>
          <a:lstStyle/>
          <a:p>
            <a:r>
              <a:rPr lang="es-PR" altLang="en-US" dirty="0" smtClean="0"/>
              <a:t>La Mujer de </a:t>
            </a:r>
            <a:r>
              <a:rPr lang="es-PR" altLang="en-US" dirty="0" err="1" smtClean="0"/>
              <a:t>Potifar</a:t>
            </a:r>
            <a:r>
              <a:rPr lang="es-PR" altLang="en-US" dirty="0" smtClean="0"/>
              <a:t> calumnia a José </a:t>
            </a:r>
            <a:r>
              <a:rPr lang="es-PR" altLang="en-US" dirty="0" smtClean="0">
                <a:solidFill>
                  <a:srgbClr val="FF0000"/>
                </a:solidFill>
              </a:rPr>
              <a:t> (Génesis 39.8-23)</a:t>
            </a: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28" t="2835" r="2128" b="24735"/>
          <a:stretch/>
        </p:blipFill>
        <p:spPr>
          <a:xfrm>
            <a:off x="0" y="1667933"/>
            <a:ext cx="9144000" cy="5190067"/>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50938" y="214313"/>
            <a:ext cx="7840662" cy="1462087"/>
          </a:xfrm>
        </p:spPr>
        <p:txBody>
          <a:bodyPr/>
          <a:lstStyle/>
          <a:p>
            <a:r>
              <a:rPr lang="es-PR" altLang="en-US" dirty="0" smtClean="0"/>
              <a:t>La Mujer de </a:t>
            </a:r>
            <a:r>
              <a:rPr lang="es-PR" altLang="en-US" dirty="0" err="1" smtClean="0"/>
              <a:t>Potifar</a:t>
            </a:r>
            <a:r>
              <a:rPr lang="es-PR" altLang="en-US" dirty="0" smtClean="0"/>
              <a:t> calumnia a José </a:t>
            </a:r>
            <a:r>
              <a:rPr lang="es-PR" altLang="en-US" dirty="0" smtClean="0">
                <a:solidFill>
                  <a:srgbClr val="FF0000"/>
                </a:solidFill>
              </a:rPr>
              <a:t> (Génesis 39.8-23)</a:t>
            </a:r>
          </a:p>
        </p:txBody>
      </p:sp>
      <p:sp>
        <p:nvSpPr>
          <p:cNvPr id="24579" name="Rectangle 3"/>
          <p:cNvSpPr>
            <a:spLocks noGrp="1" noChangeArrowheads="1"/>
          </p:cNvSpPr>
          <p:nvPr>
            <p:ph type="body" idx="1"/>
          </p:nvPr>
        </p:nvSpPr>
        <p:spPr>
          <a:xfrm>
            <a:off x="457200" y="2017713"/>
            <a:ext cx="8345488" cy="4840287"/>
          </a:xfrm>
        </p:spPr>
        <p:txBody>
          <a:bodyPr>
            <a:normAutofit fontScale="92500"/>
          </a:bodyPr>
          <a:lstStyle/>
          <a:p>
            <a:r>
              <a:rPr lang="es-ES" dirty="0"/>
              <a:t>“</a:t>
            </a:r>
            <a:r>
              <a:rPr lang="es-ES" i="1" dirty="0"/>
              <a:t>Aconteció después de esto, que la mujer de su amo puso sus ojos en José, y dijo: Duerme conmigo. Y él no quiso, y dijo a la mujer de su amo: He aquí que mi señor no se preocupa conmigo de lo que hay en casa, y ha puesto en mi mano todo lo que tiene. No hay otro mayor que yo en esta casa, y ninguna cosa me ha reservado sino a ti, por cuanto tú eres su mujer; ¿cómo, pues, haría yo este grande mal, y pecaría contra Dios</a:t>
            </a:r>
            <a:r>
              <a:rPr lang="es-ES" i="1" dirty="0" smtClean="0"/>
              <a:t>?</a:t>
            </a:r>
            <a:endParaRPr lang="es-ES" dirty="0"/>
          </a:p>
        </p:txBody>
      </p:sp>
    </p:spTree>
    <p:extLst>
      <p:ext uri="{BB962C8B-B14F-4D97-AF65-F5344CB8AC3E}">
        <p14:creationId xmlns:p14="http://schemas.microsoft.com/office/powerpoint/2010/main" val="38762297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50938" y="214313"/>
            <a:ext cx="7840662" cy="1462087"/>
          </a:xfrm>
        </p:spPr>
        <p:txBody>
          <a:bodyPr/>
          <a:lstStyle/>
          <a:p>
            <a:r>
              <a:rPr lang="es-PR" altLang="en-US" dirty="0" smtClean="0"/>
              <a:t>La Mujer de </a:t>
            </a:r>
            <a:r>
              <a:rPr lang="es-PR" altLang="en-US" dirty="0" err="1" smtClean="0"/>
              <a:t>Potifar</a:t>
            </a:r>
            <a:r>
              <a:rPr lang="es-PR" altLang="en-US" dirty="0" smtClean="0"/>
              <a:t> calumnia a José </a:t>
            </a:r>
            <a:r>
              <a:rPr lang="es-PR" altLang="en-US" dirty="0" smtClean="0">
                <a:solidFill>
                  <a:srgbClr val="FF0000"/>
                </a:solidFill>
              </a:rPr>
              <a:t> (Génesis 39.8-23)</a:t>
            </a:r>
          </a:p>
        </p:txBody>
      </p:sp>
      <p:sp>
        <p:nvSpPr>
          <p:cNvPr id="24579" name="Rectangle 3"/>
          <p:cNvSpPr>
            <a:spLocks noGrp="1" noChangeArrowheads="1"/>
          </p:cNvSpPr>
          <p:nvPr>
            <p:ph type="body" idx="1"/>
          </p:nvPr>
        </p:nvSpPr>
        <p:spPr>
          <a:xfrm>
            <a:off x="457200" y="2017713"/>
            <a:ext cx="8345488" cy="4840287"/>
          </a:xfrm>
        </p:spPr>
        <p:txBody>
          <a:bodyPr>
            <a:normAutofit/>
          </a:bodyPr>
          <a:lstStyle/>
          <a:p>
            <a:r>
              <a:rPr lang="es-ES" dirty="0" smtClean="0"/>
              <a:t>“</a:t>
            </a:r>
            <a:r>
              <a:rPr lang="es-ES" i="1" dirty="0" smtClean="0"/>
              <a:t>…Hablando </a:t>
            </a:r>
            <a:r>
              <a:rPr lang="es-ES" i="1" dirty="0"/>
              <a:t>ella a José cada día, y no escuchándola él para acostarse al lado de ella, para estar con ella, aconteció que entró él un día en casa para hacer su oficio, y no había nadie de los de casa allí. Y ella lo asió por su ropa, diciendo: Duerme conmigo. Entonces él dejó su ropa en las manos de ella, y huyó y salió.</a:t>
            </a:r>
            <a:r>
              <a:rPr lang="es-ES" dirty="0"/>
              <a:t>” </a:t>
            </a:r>
            <a:r>
              <a:rPr lang="es-ES" dirty="0">
                <a:solidFill>
                  <a:srgbClr val="FF0000"/>
                </a:solidFill>
              </a:rPr>
              <a:t>(Génesis 39.7–12, RVR60) </a:t>
            </a:r>
          </a:p>
        </p:txBody>
      </p:sp>
    </p:spTree>
    <p:extLst>
      <p:ext uri="{BB962C8B-B14F-4D97-AF65-F5344CB8AC3E}">
        <p14:creationId xmlns:p14="http://schemas.microsoft.com/office/powerpoint/2010/main" val="18258511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50938" y="214313"/>
            <a:ext cx="7840662" cy="1462087"/>
          </a:xfrm>
        </p:spPr>
        <p:txBody>
          <a:bodyPr/>
          <a:lstStyle/>
          <a:p>
            <a:r>
              <a:rPr lang="es-PR" altLang="en-US" dirty="0" smtClean="0"/>
              <a:t>La Mujer de </a:t>
            </a:r>
            <a:r>
              <a:rPr lang="es-PR" altLang="en-US" dirty="0" err="1" smtClean="0"/>
              <a:t>Potifar</a:t>
            </a:r>
            <a:r>
              <a:rPr lang="es-PR" altLang="en-US" dirty="0" smtClean="0"/>
              <a:t> calumnia a José </a:t>
            </a:r>
            <a:r>
              <a:rPr lang="es-PR" altLang="en-US" dirty="0" smtClean="0">
                <a:solidFill>
                  <a:srgbClr val="FF0000"/>
                </a:solidFill>
              </a:rPr>
              <a:t> (Génesis 39.8-23)</a:t>
            </a:r>
          </a:p>
        </p:txBody>
      </p:sp>
      <p:sp>
        <p:nvSpPr>
          <p:cNvPr id="24579" name="Rectangle 3"/>
          <p:cNvSpPr>
            <a:spLocks noGrp="1" noChangeArrowheads="1"/>
          </p:cNvSpPr>
          <p:nvPr>
            <p:ph type="body" idx="1"/>
          </p:nvPr>
        </p:nvSpPr>
        <p:spPr>
          <a:xfrm>
            <a:off x="270669" y="2000779"/>
            <a:ext cx="4800600" cy="4840287"/>
          </a:xfrm>
        </p:spPr>
        <p:txBody>
          <a:bodyPr>
            <a:normAutofit fontScale="77500" lnSpcReduction="20000"/>
          </a:bodyPr>
          <a:lstStyle/>
          <a:p>
            <a:r>
              <a:rPr lang="es-ES" dirty="0">
                <a:solidFill>
                  <a:srgbClr val="FF0000"/>
                </a:solidFill>
              </a:rPr>
              <a:t>39:6b–10. </a:t>
            </a:r>
            <a:r>
              <a:rPr lang="es-ES" dirty="0"/>
              <a:t>Pero Dios probó a José a través de la mujer de </a:t>
            </a:r>
            <a:r>
              <a:rPr lang="es-ES" dirty="0" err="1"/>
              <a:t>Potifar</a:t>
            </a:r>
            <a:r>
              <a:rPr lang="es-ES" dirty="0"/>
              <a:t> para comprobar su obediencia. </a:t>
            </a:r>
            <a:endParaRPr lang="es-ES" dirty="0" smtClean="0"/>
          </a:p>
          <a:p>
            <a:r>
              <a:rPr lang="es-ES" dirty="0" smtClean="0"/>
              <a:t>Cuando </a:t>
            </a:r>
            <a:r>
              <a:rPr lang="es-ES" dirty="0"/>
              <a:t>ella tentó al hermoso joven, él se rehusó a dormir con ella porque dijo: ¿cómo … haría yo este … mal, y pecaría contra Dios y contra mi amo? </a:t>
            </a:r>
            <a:endParaRPr lang="es-ES" dirty="0" smtClean="0"/>
          </a:p>
          <a:p>
            <a:r>
              <a:rPr lang="es-ES" dirty="0" smtClean="0"/>
              <a:t>Después </a:t>
            </a:r>
            <a:r>
              <a:rPr lang="es-ES" dirty="0"/>
              <a:t>de esto, deliberada y sabiamente, él trató de esquivar sus repetidos acosos evitando estar siquiera cerca de ella. </a:t>
            </a:r>
            <a:endParaRPr lang="es-ES" dirty="0" smtClean="0"/>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7405" t="3255" r="10085" b="3975"/>
          <a:stretch/>
        </p:blipFill>
        <p:spPr>
          <a:xfrm>
            <a:off x="5257800" y="1791396"/>
            <a:ext cx="3886200" cy="5058137"/>
          </a:xfrm>
          <a:prstGeom prst="rect">
            <a:avLst/>
          </a:prstGeom>
        </p:spPr>
      </p:pic>
    </p:spTree>
    <p:extLst>
      <p:ext uri="{BB962C8B-B14F-4D97-AF65-F5344CB8AC3E}">
        <p14:creationId xmlns:p14="http://schemas.microsoft.com/office/powerpoint/2010/main" val="21929908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50938" y="214313"/>
            <a:ext cx="7840662" cy="1462087"/>
          </a:xfrm>
        </p:spPr>
        <p:txBody>
          <a:bodyPr/>
          <a:lstStyle/>
          <a:p>
            <a:r>
              <a:rPr lang="es-PR" altLang="en-US" dirty="0" smtClean="0"/>
              <a:t>La Mujer de </a:t>
            </a:r>
            <a:r>
              <a:rPr lang="es-PR" altLang="en-US" dirty="0" err="1" smtClean="0"/>
              <a:t>Potifar</a:t>
            </a:r>
            <a:r>
              <a:rPr lang="es-PR" altLang="en-US" dirty="0" smtClean="0"/>
              <a:t> calumnia a José </a:t>
            </a:r>
            <a:r>
              <a:rPr lang="es-PR" altLang="en-US" dirty="0" smtClean="0">
                <a:solidFill>
                  <a:srgbClr val="FF0000"/>
                </a:solidFill>
              </a:rPr>
              <a:t> (Génesis 39.8-23)</a:t>
            </a:r>
          </a:p>
        </p:txBody>
      </p:sp>
      <p:sp>
        <p:nvSpPr>
          <p:cNvPr id="24579" name="Rectangle 3"/>
          <p:cNvSpPr>
            <a:spLocks noGrp="1" noChangeArrowheads="1"/>
          </p:cNvSpPr>
          <p:nvPr>
            <p:ph type="body" idx="1"/>
          </p:nvPr>
        </p:nvSpPr>
        <p:spPr>
          <a:xfrm>
            <a:off x="0" y="2017713"/>
            <a:ext cx="5334000" cy="4840287"/>
          </a:xfrm>
        </p:spPr>
        <p:txBody>
          <a:bodyPr>
            <a:normAutofit fontScale="77500" lnSpcReduction="20000"/>
          </a:bodyPr>
          <a:lstStyle/>
          <a:p>
            <a:r>
              <a:rPr lang="es-ES" dirty="0" smtClean="0"/>
              <a:t>Después </a:t>
            </a:r>
            <a:r>
              <a:rPr lang="es-ES" dirty="0"/>
              <a:t>de esto, deliberada y sabiamente, él trató de esquivar sus repetidos acosos evitando estar siquiera cerca de ella. </a:t>
            </a:r>
            <a:endParaRPr lang="es-ES" dirty="0" smtClean="0"/>
          </a:p>
          <a:p>
            <a:r>
              <a:rPr lang="es-ES" dirty="0" smtClean="0"/>
              <a:t>Su </a:t>
            </a:r>
            <a:r>
              <a:rPr lang="es-ES" dirty="0"/>
              <a:t>rechazo se vio fortalecido porque estaba convencido de que Dios le había llamado a realizar una obra especial—había visto la evidencia de ello en su ascenso desde la esclavitud. </a:t>
            </a:r>
            <a:endParaRPr lang="es-ES" dirty="0" smtClean="0"/>
          </a:p>
          <a:p>
            <a:r>
              <a:rPr lang="es-ES" dirty="0" smtClean="0"/>
              <a:t>Si </a:t>
            </a:r>
            <a:r>
              <a:rPr lang="es-ES" dirty="0"/>
              <a:t>alguien quiere cumplir los designios de Dios, no puede pecar contra él, porque él es quien hace que se cumplan esos designios</a:t>
            </a:r>
            <a:r>
              <a:rPr lang="es-ES" dirty="0" smtClean="0"/>
              <a:t>.</a:t>
            </a:r>
            <a:endParaRPr lang="es-ES" dirty="0"/>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4211" t="2819" r="21870" b="3779"/>
          <a:stretch/>
        </p:blipFill>
        <p:spPr>
          <a:xfrm>
            <a:off x="5240867" y="1809749"/>
            <a:ext cx="3903133" cy="5048251"/>
          </a:xfrm>
          <a:prstGeom prst="rect">
            <a:avLst/>
          </a:prstGeom>
        </p:spPr>
      </p:pic>
    </p:spTree>
    <p:extLst>
      <p:ext uri="{BB962C8B-B14F-4D97-AF65-F5344CB8AC3E}">
        <p14:creationId xmlns:p14="http://schemas.microsoft.com/office/powerpoint/2010/main" val="1984355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50938" y="214313"/>
            <a:ext cx="7840662" cy="1462087"/>
          </a:xfrm>
        </p:spPr>
        <p:txBody>
          <a:bodyPr/>
          <a:lstStyle/>
          <a:p>
            <a:r>
              <a:rPr lang="es-PR" altLang="en-US" dirty="0" smtClean="0"/>
              <a:t>La Mujer de </a:t>
            </a:r>
            <a:r>
              <a:rPr lang="es-PR" altLang="en-US" dirty="0" err="1" smtClean="0"/>
              <a:t>Potifar</a:t>
            </a:r>
            <a:r>
              <a:rPr lang="es-PR" altLang="en-US" dirty="0" smtClean="0"/>
              <a:t> calumnia a José </a:t>
            </a:r>
            <a:r>
              <a:rPr lang="es-PR" altLang="en-US" dirty="0" smtClean="0">
                <a:solidFill>
                  <a:srgbClr val="FF0000"/>
                </a:solidFill>
              </a:rPr>
              <a:t> (Génesis 39.8-23)</a:t>
            </a:r>
          </a:p>
        </p:txBody>
      </p:sp>
      <p:sp>
        <p:nvSpPr>
          <p:cNvPr id="24579" name="Rectangle 3"/>
          <p:cNvSpPr>
            <a:spLocks noGrp="1" noChangeArrowheads="1"/>
          </p:cNvSpPr>
          <p:nvPr>
            <p:ph type="body" idx="1"/>
          </p:nvPr>
        </p:nvSpPr>
        <p:spPr>
          <a:xfrm>
            <a:off x="76200" y="2017713"/>
            <a:ext cx="4800600" cy="4840287"/>
          </a:xfrm>
        </p:spPr>
        <p:txBody>
          <a:bodyPr>
            <a:normAutofit fontScale="85000" lnSpcReduction="20000"/>
          </a:bodyPr>
          <a:lstStyle/>
          <a:p>
            <a:r>
              <a:rPr lang="es-ES" dirty="0">
                <a:solidFill>
                  <a:srgbClr val="FF0000"/>
                </a:solidFill>
              </a:rPr>
              <a:t>39:11–20a. </a:t>
            </a:r>
            <a:r>
              <a:rPr lang="es-ES" dirty="0"/>
              <a:t>La esposa de </a:t>
            </a:r>
            <a:r>
              <a:rPr lang="es-ES" dirty="0" err="1"/>
              <a:t>Potifar</a:t>
            </a:r>
            <a:r>
              <a:rPr lang="es-ES" dirty="0"/>
              <a:t>, humillada por el desprecio de José, inventó una mentira para acusar a José de haberla deshonrado, por lo que ella mostró la ropa de José a los sirvientes de su casa y después a </a:t>
            </a:r>
            <a:r>
              <a:rPr lang="es-ES" dirty="0" err="1"/>
              <a:t>Potifar</a:t>
            </a:r>
            <a:r>
              <a:rPr lang="es-ES" dirty="0"/>
              <a:t>. </a:t>
            </a:r>
            <a:endParaRPr lang="es-ES" dirty="0" smtClean="0"/>
          </a:p>
          <a:p>
            <a:r>
              <a:rPr lang="es-ES" dirty="0" smtClean="0"/>
              <a:t>José </a:t>
            </a:r>
            <a:r>
              <a:rPr lang="es-ES" dirty="0"/>
              <a:t>había dejado sus ropas cuando tuvo que huir de los continuos acosos de la mujer. </a:t>
            </a:r>
            <a:endParaRPr lang="es-ES" dirty="0" smtClean="0"/>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5089" t="2586" r="15348" b="3853"/>
          <a:stretch/>
        </p:blipFill>
        <p:spPr>
          <a:xfrm>
            <a:off x="4876800" y="1828800"/>
            <a:ext cx="4267200" cy="5029200"/>
          </a:xfrm>
          <a:prstGeom prst="rect">
            <a:avLst/>
          </a:prstGeom>
        </p:spPr>
      </p:pic>
    </p:spTree>
    <p:extLst>
      <p:ext uri="{BB962C8B-B14F-4D97-AF65-F5344CB8AC3E}">
        <p14:creationId xmlns:p14="http://schemas.microsoft.com/office/powerpoint/2010/main" val="30312508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vladtime.ru/uploads/posts/2016-02/1454745942_1.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146" name="Rectangle 2"/>
          <p:cNvSpPr>
            <a:spLocks noGrp="1" noChangeArrowheads="1"/>
          </p:cNvSpPr>
          <p:nvPr>
            <p:ph type="title"/>
          </p:nvPr>
        </p:nvSpPr>
        <p:spPr>
          <a:xfrm>
            <a:off x="2747169" y="1052465"/>
            <a:ext cx="3649662" cy="838200"/>
          </a:xfrm>
          <a:solidFill>
            <a:schemeClr val="accent1">
              <a:alpha val="30000"/>
            </a:schemeClr>
          </a:solidFill>
          <a:ln/>
          <a:effectLst>
            <a:softEdge rad="63500"/>
          </a:effectLst>
        </p:spPr>
        <p:txBody>
          <a:bodyPr anchor="ctr"/>
          <a:lstStyle/>
          <a:p>
            <a:pPr algn="ctr"/>
            <a:r>
              <a:rPr lang="es-PR" altLang="en-US" dirty="0">
                <a:solidFill>
                  <a:schemeClr val="bg1"/>
                </a:solidFill>
              </a:rPr>
              <a:t>Texto Básico</a:t>
            </a:r>
          </a:p>
        </p:txBody>
      </p:sp>
      <p:sp>
        <p:nvSpPr>
          <p:cNvPr id="6147" name="Rectangle 3"/>
          <p:cNvSpPr>
            <a:spLocks noGrp="1" noChangeArrowheads="1"/>
          </p:cNvSpPr>
          <p:nvPr>
            <p:ph type="body" sz="half" idx="1"/>
          </p:nvPr>
        </p:nvSpPr>
        <p:spPr>
          <a:xfrm>
            <a:off x="2039144" y="4572000"/>
            <a:ext cx="5065712" cy="725487"/>
          </a:xfrm>
          <a:solidFill>
            <a:srgbClr val="993300">
              <a:alpha val="45000"/>
            </a:srgbClr>
          </a:solidFill>
          <a:ln/>
          <a:effectLst>
            <a:softEdge rad="63500"/>
          </a:effectLst>
        </p:spPr>
        <p:txBody>
          <a:bodyPr anchor="ctr"/>
          <a:lstStyle/>
          <a:p>
            <a:pPr algn="ctr"/>
            <a:r>
              <a:rPr lang="es-PR" altLang="en-US" dirty="0">
                <a:solidFill>
                  <a:schemeClr val="bg1"/>
                </a:solidFill>
              </a:rPr>
              <a:t>Génesis 39:1-40:23</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50938" y="214313"/>
            <a:ext cx="7840662" cy="1462087"/>
          </a:xfrm>
        </p:spPr>
        <p:txBody>
          <a:bodyPr/>
          <a:lstStyle/>
          <a:p>
            <a:r>
              <a:rPr lang="es-PR" altLang="en-US" dirty="0" smtClean="0"/>
              <a:t>La Mujer de </a:t>
            </a:r>
            <a:r>
              <a:rPr lang="es-PR" altLang="en-US" dirty="0" err="1" smtClean="0"/>
              <a:t>Potifar</a:t>
            </a:r>
            <a:r>
              <a:rPr lang="es-PR" altLang="en-US" dirty="0" smtClean="0"/>
              <a:t> calumnia a José </a:t>
            </a:r>
            <a:r>
              <a:rPr lang="es-PR" altLang="en-US" dirty="0" smtClean="0">
                <a:solidFill>
                  <a:srgbClr val="FF0000"/>
                </a:solidFill>
              </a:rPr>
              <a:t> (Génesis 39.8-23)</a:t>
            </a:r>
          </a:p>
        </p:txBody>
      </p:sp>
      <p:sp>
        <p:nvSpPr>
          <p:cNvPr id="24579" name="Rectangle 3"/>
          <p:cNvSpPr>
            <a:spLocks noGrp="1" noChangeArrowheads="1"/>
          </p:cNvSpPr>
          <p:nvPr>
            <p:ph type="body" idx="1"/>
          </p:nvPr>
        </p:nvSpPr>
        <p:spPr>
          <a:xfrm>
            <a:off x="152400" y="2017713"/>
            <a:ext cx="4800600" cy="4840287"/>
          </a:xfrm>
        </p:spPr>
        <p:txBody>
          <a:bodyPr>
            <a:normAutofit lnSpcReduction="10000"/>
          </a:bodyPr>
          <a:lstStyle/>
          <a:p>
            <a:r>
              <a:rPr lang="es-ES" dirty="0" smtClean="0"/>
              <a:t>Esta </a:t>
            </a:r>
            <a:r>
              <a:rPr lang="es-ES" dirty="0"/>
              <a:t>es la segunda vez que la ropa de José fue usada para dar un informe falso acerca de él </a:t>
            </a:r>
            <a:r>
              <a:rPr lang="es-ES" dirty="0" smtClean="0"/>
              <a:t>(vea </a:t>
            </a:r>
            <a:r>
              <a:rPr lang="es-ES" dirty="0">
                <a:solidFill>
                  <a:srgbClr val="FF0000"/>
                </a:solidFill>
              </a:rPr>
              <a:t>37:31–33</a:t>
            </a:r>
            <a:r>
              <a:rPr lang="es-ES" dirty="0"/>
              <a:t>). </a:t>
            </a:r>
            <a:endParaRPr lang="es-ES" dirty="0" smtClean="0"/>
          </a:p>
          <a:p>
            <a:r>
              <a:rPr lang="es-ES" dirty="0" smtClean="0"/>
              <a:t>En </a:t>
            </a:r>
            <a:r>
              <a:rPr lang="es-ES" dirty="0"/>
              <a:t>ambos casos, él había estado sirviendo fielmente, pero en ambas ocasiones, José terminó siendo esclavo</a:t>
            </a:r>
            <a:r>
              <a:rPr lang="es-ES" dirty="0" smtClean="0"/>
              <a:t>.</a:t>
            </a:r>
            <a:endParaRPr lang="es-ES" dirty="0"/>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3991" t="3286" r="27172" b="3043"/>
          <a:stretch/>
        </p:blipFill>
        <p:spPr>
          <a:xfrm>
            <a:off x="4876801" y="1828800"/>
            <a:ext cx="4267200" cy="5029200"/>
          </a:xfrm>
          <a:prstGeom prst="rect">
            <a:avLst/>
          </a:prstGeom>
        </p:spPr>
      </p:pic>
    </p:spTree>
    <p:extLst>
      <p:ext uri="{BB962C8B-B14F-4D97-AF65-F5344CB8AC3E}">
        <p14:creationId xmlns:p14="http://schemas.microsoft.com/office/powerpoint/2010/main" val="23493527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50938" y="214313"/>
            <a:ext cx="7840662" cy="1462087"/>
          </a:xfrm>
        </p:spPr>
        <p:txBody>
          <a:bodyPr/>
          <a:lstStyle/>
          <a:p>
            <a:r>
              <a:rPr lang="es-PR" altLang="en-US" dirty="0" smtClean="0"/>
              <a:t>La Mujer de </a:t>
            </a:r>
            <a:r>
              <a:rPr lang="es-PR" altLang="en-US" dirty="0" err="1" smtClean="0"/>
              <a:t>Potifar</a:t>
            </a:r>
            <a:r>
              <a:rPr lang="es-PR" altLang="en-US" dirty="0" smtClean="0"/>
              <a:t> calumnia a José </a:t>
            </a:r>
            <a:r>
              <a:rPr lang="es-PR" altLang="en-US" dirty="0" smtClean="0">
                <a:solidFill>
                  <a:srgbClr val="FF0000"/>
                </a:solidFill>
              </a:rPr>
              <a:t> (Génesis 39.8-23)</a:t>
            </a:r>
          </a:p>
        </p:txBody>
      </p:sp>
      <p:sp>
        <p:nvSpPr>
          <p:cNvPr id="24579" name="Rectangle 3"/>
          <p:cNvSpPr>
            <a:spLocks noGrp="1" noChangeArrowheads="1"/>
          </p:cNvSpPr>
          <p:nvPr>
            <p:ph type="body" idx="1"/>
          </p:nvPr>
        </p:nvSpPr>
        <p:spPr>
          <a:xfrm>
            <a:off x="457200" y="2017713"/>
            <a:ext cx="4267200" cy="4840287"/>
          </a:xfrm>
        </p:spPr>
        <p:txBody>
          <a:bodyPr>
            <a:normAutofit/>
          </a:bodyPr>
          <a:lstStyle/>
          <a:p>
            <a:r>
              <a:rPr lang="es-ES" dirty="0">
                <a:solidFill>
                  <a:srgbClr val="FF0000"/>
                </a:solidFill>
              </a:rPr>
              <a:t>39:20b–23. </a:t>
            </a:r>
            <a:r>
              <a:rPr lang="es-ES" dirty="0"/>
              <a:t>José también prosperó en la cárcel gracias al favor divino. </a:t>
            </a:r>
            <a:endParaRPr lang="es-ES" dirty="0" smtClean="0"/>
          </a:p>
          <a:p>
            <a:r>
              <a:rPr lang="es-ES" dirty="0" smtClean="0"/>
              <a:t>Como </a:t>
            </a:r>
            <a:r>
              <a:rPr lang="es-ES" dirty="0"/>
              <a:t>resultado, el jefe de la cárcel entregó en mano de José el cuidado de aquella prisión. </a:t>
            </a:r>
            <a:endParaRPr lang="es-ES" dirty="0" smtClean="0"/>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9087" t="2840" r="8431" b="3447"/>
          <a:stretch/>
        </p:blipFill>
        <p:spPr>
          <a:xfrm>
            <a:off x="4724401" y="1828800"/>
            <a:ext cx="4419600" cy="5029200"/>
          </a:xfrm>
          <a:prstGeom prst="rect">
            <a:avLst/>
          </a:prstGeom>
        </p:spPr>
      </p:pic>
    </p:spTree>
    <p:extLst>
      <p:ext uri="{BB962C8B-B14F-4D97-AF65-F5344CB8AC3E}">
        <p14:creationId xmlns:p14="http://schemas.microsoft.com/office/powerpoint/2010/main" val="32105939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50938" y="214313"/>
            <a:ext cx="7840662" cy="1462087"/>
          </a:xfrm>
        </p:spPr>
        <p:txBody>
          <a:bodyPr/>
          <a:lstStyle/>
          <a:p>
            <a:r>
              <a:rPr lang="es-PR" altLang="en-US" dirty="0" smtClean="0"/>
              <a:t>La Mujer de </a:t>
            </a:r>
            <a:r>
              <a:rPr lang="es-PR" altLang="en-US" dirty="0" err="1" smtClean="0"/>
              <a:t>Potifar</a:t>
            </a:r>
            <a:r>
              <a:rPr lang="es-PR" altLang="en-US" dirty="0" smtClean="0"/>
              <a:t> calumnia a José </a:t>
            </a:r>
            <a:r>
              <a:rPr lang="es-PR" altLang="en-US" dirty="0" smtClean="0">
                <a:solidFill>
                  <a:srgbClr val="FF0000"/>
                </a:solidFill>
              </a:rPr>
              <a:t> (Génesis 39.8-23)</a:t>
            </a:r>
          </a:p>
        </p:txBody>
      </p:sp>
      <p:sp>
        <p:nvSpPr>
          <p:cNvPr id="24579" name="Rectangle 3"/>
          <p:cNvSpPr>
            <a:spLocks noGrp="1" noChangeArrowheads="1"/>
          </p:cNvSpPr>
          <p:nvPr>
            <p:ph type="body" idx="1"/>
          </p:nvPr>
        </p:nvSpPr>
        <p:spPr>
          <a:xfrm>
            <a:off x="8467" y="2017713"/>
            <a:ext cx="4639733" cy="4840287"/>
          </a:xfrm>
        </p:spPr>
        <p:txBody>
          <a:bodyPr>
            <a:normAutofit fontScale="85000" lnSpcReduction="20000"/>
          </a:bodyPr>
          <a:lstStyle/>
          <a:p>
            <a:r>
              <a:rPr lang="es-ES" dirty="0" smtClean="0"/>
              <a:t>José </a:t>
            </a:r>
            <a:r>
              <a:rPr lang="es-ES" dirty="0"/>
              <a:t>había prosperado bajo la mano de Dios en la casa de </a:t>
            </a:r>
            <a:r>
              <a:rPr lang="es-ES" dirty="0" err="1"/>
              <a:t>Potifar</a:t>
            </a:r>
            <a:r>
              <a:rPr lang="es-ES" dirty="0"/>
              <a:t> donde fue nombrado mayordomo y de nueva cuenta, volvió a prosperar gracias a la mano de Dios, por lo que fue nombrado encargado de la cárcel. </a:t>
            </a:r>
            <a:endParaRPr lang="es-ES" dirty="0" smtClean="0"/>
          </a:p>
          <a:p>
            <a:r>
              <a:rPr lang="es-ES" dirty="0" smtClean="0"/>
              <a:t>En </a:t>
            </a:r>
            <a:r>
              <a:rPr lang="es-ES" dirty="0"/>
              <a:t>cuatro ocasiones, este cap. afirma que Jehová estaba con José (</a:t>
            </a:r>
            <a:r>
              <a:rPr lang="es-ES" dirty="0">
                <a:solidFill>
                  <a:srgbClr val="FF0000"/>
                </a:solidFill>
              </a:rPr>
              <a:t>vv. 2–3, 21, 23</a:t>
            </a:r>
            <a:r>
              <a:rPr lang="es-ES" dirty="0" smtClean="0"/>
              <a:t>).</a:t>
            </a:r>
            <a:endParaRPr lang="es-ES" dirty="0"/>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9087" t="2840" r="8431" b="3447"/>
          <a:stretch/>
        </p:blipFill>
        <p:spPr>
          <a:xfrm>
            <a:off x="4724401" y="1828800"/>
            <a:ext cx="4419600" cy="5029200"/>
          </a:xfrm>
          <a:prstGeom prst="rect">
            <a:avLst/>
          </a:prstGeom>
        </p:spPr>
      </p:pic>
    </p:spTree>
    <p:extLst>
      <p:ext uri="{BB962C8B-B14F-4D97-AF65-F5344CB8AC3E}">
        <p14:creationId xmlns:p14="http://schemas.microsoft.com/office/powerpoint/2010/main" val="27364483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50938" y="214313"/>
            <a:ext cx="7840662" cy="1462087"/>
          </a:xfrm>
        </p:spPr>
        <p:txBody>
          <a:bodyPr/>
          <a:lstStyle/>
          <a:p>
            <a:r>
              <a:rPr lang="es-PR" altLang="en-US" dirty="0" smtClean="0"/>
              <a:t>La Mujer de </a:t>
            </a:r>
            <a:r>
              <a:rPr lang="es-PR" altLang="en-US" dirty="0" err="1" smtClean="0"/>
              <a:t>Potifar</a:t>
            </a:r>
            <a:r>
              <a:rPr lang="es-PR" altLang="en-US" dirty="0" smtClean="0"/>
              <a:t> calumnia a José </a:t>
            </a:r>
            <a:r>
              <a:rPr lang="es-PR" altLang="en-US" dirty="0" smtClean="0">
                <a:solidFill>
                  <a:srgbClr val="FF0000"/>
                </a:solidFill>
              </a:rPr>
              <a:t> (Génesis 39.8-23)</a:t>
            </a:r>
          </a:p>
        </p:txBody>
      </p:sp>
      <p:sp>
        <p:nvSpPr>
          <p:cNvPr id="24579" name="Rectangle 3"/>
          <p:cNvSpPr>
            <a:spLocks noGrp="1" noChangeArrowheads="1"/>
          </p:cNvSpPr>
          <p:nvPr>
            <p:ph type="body" idx="1"/>
          </p:nvPr>
        </p:nvSpPr>
        <p:spPr>
          <a:xfrm>
            <a:off x="457200" y="2017713"/>
            <a:ext cx="8534400" cy="4840287"/>
          </a:xfrm>
        </p:spPr>
        <p:txBody>
          <a:bodyPr>
            <a:normAutofit fontScale="85000" lnSpcReduction="10000"/>
          </a:bodyPr>
          <a:lstStyle/>
          <a:p>
            <a:r>
              <a:rPr lang="es-ES" dirty="0" smtClean="0"/>
              <a:t>Este capítulo </a:t>
            </a:r>
            <a:r>
              <a:rPr lang="es-ES" dirty="0"/>
              <a:t>muestra que José era un fiel siervo de Dios. </a:t>
            </a:r>
            <a:endParaRPr lang="es-ES" dirty="0" smtClean="0"/>
          </a:p>
          <a:p>
            <a:r>
              <a:rPr lang="es-ES" dirty="0" smtClean="0"/>
              <a:t>Teniendo </a:t>
            </a:r>
            <a:r>
              <a:rPr lang="es-ES" dirty="0"/>
              <a:t>en la memoria sus sueños de prosperidad (</a:t>
            </a:r>
            <a:r>
              <a:rPr lang="es-ES" dirty="0">
                <a:solidFill>
                  <a:srgbClr val="FF0000"/>
                </a:solidFill>
              </a:rPr>
              <a:t>37:6–7, 9</a:t>
            </a:r>
            <a:r>
              <a:rPr lang="es-ES" dirty="0"/>
              <a:t>), se mantuvo fiel a Dios en lugar de ceder a la tentación con el primer indicio de que estaba ascendiendo al poder. </a:t>
            </a:r>
            <a:endParaRPr lang="es-ES" dirty="0" smtClean="0"/>
          </a:p>
          <a:p>
            <a:r>
              <a:rPr lang="es-ES" dirty="0" smtClean="0"/>
              <a:t>Los </a:t>
            </a:r>
            <a:r>
              <a:rPr lang="es-ES" dirty="0"/>
              <a:t>gobernantes sabios reconocen que su fidelidad a Dios es el primer requisito de un rey ideal. </a:t>
            </a:r>
            <a:endParaRPr lang="es-ES" dirty="0" smtClean="0"/>
          </a:p>
          <a:p>
            <a:r>
              <a:rPr lang="es-ES" dirty="0" smtClean="0"/>
              <a:t>También </a:t>
            </a:r>
            <a:r>
              <a:rPr lang="es-ES" dirty="0"/>
              <a:t>Israel aprendería que debía permanecer fiel al Señor sin importar las consecuencias, las cuales incluyen el sufrimiento de los justos</a:t>
            </a:r>
            <a:r>
              <a:rPr lang="es-ES" dirty="0" smtClean="0"/>
              <a:t>.</a:t>
            </a:r>
            <a:endParaRPr lang="es-ES" dirty="0"/>
          </a:p>
        </p:txBody>
      </p:sp>
    </p:spTree>
    <p:extLst>
      <p:ext uri="{BB962C8B-B14F-4D97-AF65-F5344CB8AC3E}">
        <p14:creationId xmlns:p14="http://schemas.microsoft.com/office/powerpoint/2010/main" val="66094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50938" y="214313"/>
            <a:ext cx="7840662" cy="1462087"/>
          </a:xfrm>
        </p:spPr>
        <p:txBody>
          <a:bodyPr/>
          <a:lstStyle/>
          <a:p>
            <a:r>
              <a:rPr lang="es-PR" altLang="en-US" dirty="0" smtClean="0"/>
              <a:t>La Mujer de </a:t>
            </a:r>
            <a:r>
              <a:rPr lang="es-PR" altLang="en-US" dirty="0" err="1" smtClean="0"/>
              <a:t>Potifar</a:t>
            </a:r>
            <a:r>
              <a:rPr lang="es-PR" altLang="en-US" dirty="0" smtClean="0"/>
              <a:t> calumnia a José </a:t>
            </a:r>
            <a:r>
              <a:rPr lang="es-PR" altLang="en-US" dirty="0" smtClean="0">
                <a:solidFill>
                  <a:srgbClr val="FF0000"/>
                </a:solidFill>
              </a:rPr>
              <a:t> (Génesis 39.8-23)</a:t>
            </a:r>
          </a:p>
        </p:txBody>
      </p:sp>
      <p:sp>
        <p:nvSpPr>
          <p:cNvPr id="24579" name="Rectangle 3"/>
          <p:cNvSpPr>
            <a:spLocks noGrp="1" noChangeArrowheads="1"/>
          </p:cNvSpPr>
          <p:nvPr>
            <p:ph type="body" idx="1"/>
          </p:nvPr>
        </p:nvSpPr>
        <p:spPr>
          <a:xfrm>
            <a:off x="202936" y="2017713"/>
            <a:ext cx="4876800" cy="4840287"/>
          </a:xfrm>
        </p:spPr>
        <p:txBody>
          <a:bodyPr>
            <a:normAutofit fontScale="85000" lnSpcReduction="20000"/>
          </a:bodyPr>
          <a:lstStyle/>
          <a:p>
            <a:r>
              <a:rPr lang="es-ES" dirty="0"/>
              <a:t>Esta historia se parece a los consejos del rey Salomón que aparecen con frecuencia en Proverbios. </a:t>
            </a:r>
            <a:endParaRPr lang="es-ES" dirty="0" smtClean="0"/>
          </a:p>
          <a:p>
            <a:r>
              <a:rPr lang="es-ES" dirty="0" smtClean="0"/>
              <a:t>Es </a:t>
            </a:r>
            <a:r>
              <a:rPr lang="es-ES" dirty="0"/>
              <a:t>necio ceder a las tentaciones de un hombre o una mujer aduladores y echar por tierra todo prospecto de una vida de servicio a Dios. </a:t>
            </a:r>
            <a:endParaRPr lang="es-ES" dirty="0" smtClean="0"/>
          </a:p>
          <a:p>
            <a:r>
              <a:rPr lang="es-ES" dirty="0" smtClean="0"/>
              <a:t>El </a:t>
            </a:r>
            <a:r>
              <a:rPr lang="es-ES" dirty="0"/>
              <a:t>camino de la sabiduría es considerar el costo del pecado. </a:t>
            </a:r>
            <a:endParaRPr lang="es-ES" dirty="0" smtClean="0"/>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7405" t="3255" r="10085" b="3975"/>
          <a:stretch/>
        </p:blipFill>
        <p:spPr>
          <a:xfrm>
            <a:off x="5257800" y="1791396"/>
            <a:ext cx="3886200" cy="5058137"/>
          </a:xfrm>
          <a:prstGeom prst="rect">
            <a:avLst/>
          </a:prstGeom>
        </p:spPr>
      </p:pic>
    </p:spTree>
    <p:extLst>
      <p:ext uri="{BB962C8B-B14F-4D97-AF65-F5344CB8AC3E}">
        <p14:creationId xmlns:p14="http://schemas.microsoft.com/office/powerpoint/2010/main" val="26669755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50938" y="214313"/>
            <a:ext cx="7840662" cy="1462087"/>
          </a:xfrm>
        </p:spPr>
        <p:txBody>
          <a:bodyPr/>
          <a:lstStyle/>
          <a:p>
            <a:r>
              <a:rPr lang="es-PR" altLang="en-US" dirty="0" smtClean="0"/>
              <a:t>La Mujer de </a:t>
            </a:r>
            <a:r>
              <a:rPr lang="es-PR" altLang="en-US" dirty="0" err="1" smtClean="0"/>
              <a:t>Potifar</a:t>
            </a:r>
            <a:r>
              <a:rPr lang="es-PR" altLang="en-US" dirty="0" smtClean="0"/>
              <a:t> calumnia a José </a:t>
            </a:r>
            <a:r>
              <a:rPr lang="es-PR" altLang="en-US" dirty="0" smtClean="0">
                <a:solidFill>
                  <a:srgbClr val="FF0000"/>
                </a:solidFill>
              </a:rPr>
              <a:t> (Génesis 39.8-23)</a:t>
            </a:r>
          </a:p>
        </p:txBody>
      </p:sp>
      <p:sp>
        <p:nvSpPr>
          <p:cNvPr id="24579" name="Rectangle 3"/>
          <p:cNvSpPr>
            <a:spLocks noGrp="1" noChangeArrowheads="1"/>
          </p:cNvSpPr>
          <p:nvPr>
            <p:ph type="body" idx="1"/>
          </p:nvPr>
        </p:nvSpPr>
        <p:spPr>
          <a:xfrm>
            <a:off x="194469" y="2017713"/>
            <a:ext cx="4876800" cy="4840287"/>
          </a:xfrm>
        </p:spPr>
        <p:txBody>
          <a:bodyPr>
            <a:normAutofit fontScale="85000" lnSpcReduction="20000"/>
          </a:bodyPr>
          <a:lstStyle/>
          <a:p>
            <a:r>
              <a:rPr lang="es-ES" dirty="0" smtClean="0"/>
              <a:t>José </a:t>
            </a:r>
            <a:r>
              <a:rPr lang="es-ES" dirty="0"/>
              <a:t>no se rindió a la tentación porque estaba convencido de que Dios tenía preparado algo maravilloso para que él lo realizara y no iba a echar por la borda las bendiciones de Dios a cambio de los placeres del pecado. </a:t>
            </a:r>
            <a:endParaRPr lang="es-ES" dirty="0" smtClean="0"/>
          </a:p>
          <a:p>
            <a:r>
              <a:rPr lang="es-ES" dirty="0" smtClean="0"/>
              <a:t>Tampoco </a:t>
            </a:r>
            <a:r>
              <a:rPr lang="es-ES" dirty="0"/>
              <a:t>le preocupaban los sufrimientos que padecía por causa de su fe. Al final, Dios lo iba a honrar como le había prometido</a:t>
            </a:r>
            <a:r>
              <a:rPr lang="es-ES" dirty="0" smtClean="0"/>
              <a:t>.</a:t>
            </a:r>
            <a:endParaRPr lang="es-ES" dirty="0"/>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7405" t="3255" r="10085" b="3975"/>
          <a:stretch/>
        </p:blipFill>
        <p:spPr>
          <a:xfrm>
            <a:off x="5257800" y="1791396"/>
            <a:ext cx="3886200" cy="5058137"/>
          </a:xfrm>
          <a:prstGeom prst="rect">
            <a:avLst/>
          </a:prstGeom>
        </p:spPr>
      </p:pic>
    </p:spTree>
    <p:extLst>
      <p:ext uri="{BB962C8B-B14F-4D97-AF65-F5344CB8AC3E}">
        <p14:creationId xmlns:p14="http://schemas.microsoft.com/office/powerpoint/2010/main" val="8019619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s-PR" altLang="en-US" dirty="0"/>
              <a:t>La Mujer de </a:t>
            </a:r>
            <a:r>
              <a:rPr lang="es-PR" altLang="en-US" dirty="0" err="1"/>
              <a:t>Potifar</a:t>
            </a:r>
            <a:r>
              <a:rPr lang="es-PR" altLang="en-US" dirty="0"/>
              <a:t> calumnia a José </a:t>
            </a:r>
            <a:r>
              <a:rPr lang="es-PR" altLang="en-US" dirty="0">
                <a:solidFill>
                  <a:srgbClr val="FF0000"/>
                </a:solidFill>
              </a:rPr>
              <a:t> (Génesis 39.8-23)</a:t>
            </a:r>
            <a:endParaRPr lang="es-PR" altLang="en-US" dirty="0" smtClean="0">
              <a:solidFill>
                <a:srgbClr val="FF0000"/>
              </a:solidFill>
            </a:endParaRPr>
          </a:p>
        </p:txBody>
      </p:sp>
      <p:sp>
        <p:nvSpPr>
          <p:cNvPr id="2" name="Content Placeholder 1"/>
          <p:cNvSpPr>
            <a:spLocks noGrp="1"/>
          </p:cNvSpPr>
          <p:nvPr>
            <p:ph idx="1"/>
          </p:nvPr>
        </p:nvSpPr>
        <p:spPr>
          <a:xfrm>
            <a:off x="304800" y="2209800"/>
            <a:ext cx="7772400" cy="4495800"/>
          </a:xfrm>
        </p:spPr>
        <p:txBody>
          <a:bodyPr>
            <a:normAutofit fontScale="85000" lnSpcReduction="20000"/>
          </a:bodyPr>
          <a:lstStyle/>
          <a:p>
            <a:r>
              <a:rPr lang="es-ES" b="1" dirty="0"/>
              <a:t>Fidelidad sexual como fidelidad a </a:t>
            </a:r>
            <a:r>
              <a:rPr lang="es-ES" b="1" dirty="0" smtClean="0"/>
              <a:t>Dios </a:t>
            </a:r>
            <a:r>
              <a:rPr lang="es-ES" b="1" dirty="0" smtClean="0">
                <a:solidFill>
                  <a:srgbClr val="FF0000"/>
                </a:solidFill>
              </a:rPr>
              <a:t>(39:9)</a:t>
            </a:r>
            <a:endParaRPr lang="es-ES" b="1" dirty="0">
              <a:solidFill>
                <a:srgbClr val="FF0000"/>
              </a:solidFill>
            </a:endParaRPr>
          </a:p>
          <a:p>
            <a:pPr lvl="1"/>
            <a:r>
              <a:rPr lang="es-ES" dirty="0"/>
              <a:t>En nuestros tiempos, especialmente fuera de la comunidad cristiana, es conocido que las relaciones sexuales son solamente un asunto de consentimiento entre los participantes. </a:t>
            </a:r>
            <a:endParaRPr lang="es-ES" dirty="0" smtClean="0"/>
          </a:p>
          <a:p>
            <a:pPr lvl="1"/>
            <a:r>
              <a:rPr lang="es-ES" dirty="0" smtClean="0"/>
              <a:t>La </a:t>
            </a:r>
            <a:r>
              <a:rPr lang="es-ES" dirty="0"/>
              <a:t>conveniencia, el placer, y las relaciones sociales minimizan la gravedad del asunto, pero qué diferente fue la actitud de José. </a:t>
            </a:r>
            <a:endParaRPr lang="es-ES" dirty="0" smtClean="0"/>
          </a:p>
          <a:p>
            <a:pPr lvl="1"/>
            <a:r>
              <a:rPr lang="es-ES" dirty="0" smtClean="0"/>
              <a:t>El </a:t>
            </a:r>
            <a:r>
              <a:rPr lang="es-ES" dirty="0"/>
              <a:t>consideró que el adulterio era un pecado mayúsculo en contra de Dios. Esta dimensión es tan necesaria si esperamos salvaguardar la familia y a nuestra sociedad</a:t>
            </a:r>
            <a:r>
              <a:rPr lang="es-ES" dirty="0" smtClean="0"/>
              <a:t>.</a:t>
            </a:r>
            <a:endParaRPr lang="es-ES" dirty="0"/>
          </a:p>
        </p:txBody>
      </p:sp>
    </p:spTree>
    <p:extLst>
      <p:ext uri="{BB962C8B-B14F-4D97-AF65-F5344CB8AC3E}">
        <p14:creationId xmlns:p14="http://schemas.microsoft.com/office/powerpoint/2010/main" val="27347123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title"/>
          </p:nvPr>
        </p:nvSpPr>
        <p:spPr/>
        <p:txBody>
          <a:bodyPr/>
          <a:lstStyle/>
          <a:p>
            <a:r>
              <a:rPr lang="es-PR" altLang="en-US" sz="4000" dirty="0" smtClean="0"/>
              <a:t>José interpreta los sueños de sus compañeros </a:t>
            </a:r>
            <a:r>
              <a:rPr lang="es-PR" altLang="en-US" sz="4000" dirty="0" smtClean="0">
                <a:solidFill>
                  <a:srgbClr val="FF0000"/>
                </a:solidFill>
              </a:rPr>
              <a:t>(Génesis 40.5-8,14)</a:t>
            </a:r>
            <a:endParaRPr lang="es-PR" altLang="en-US" sz="4000" dirty="0">
              <a:solidFill>
                <a:srgbClr val="FF0000"/>
              </a:solidFill>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97" t="3030" r="3556" b="26567"/>
          <a:stretch/>
        </p:blipFill>
        <p:spPr>
          <a:xfrm>
            <a:off x="0" y="1676400"/>
            <a:ext cx="9144000" cy="518160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xfrm>
            <a:off x="381000" y="2017713"/>
            <a:ext cx="8574088" cy="4840287"/>
          </a:xfrm>
        </p:spPr>
        <p:txBody>
          <a:bodyPr>
            <a:normAutofit fontScale="85000" lnSpcReduction="10000"/>
          </a:bodyPr>
          <a:lstStyle/>
          <a:p>
            <a:r>
              <a:rPr lang="es-ES" dirty="0"/>
              <a:t>“</a:t>
            </a:r>
            <a:r>
              <a:rPr lang="es-ES" i="1" dirty="0"/>
              <a:t>Y ambos, el copero y el panadero del rey de Egipto, que estaban arrestados en la prisión, tuvieron un sueño, cada uno su propio sueño en una misma noche, cada uno con su propio significado</a:t>
            </a:r>
            <a:r>
              <a:rPr lang="es-ES" i="1" dirty="0" smtClean="0"/>
              <a:t>. Vino </a:t>
            </a:r>
            <a:r>
              <a:rPr lang="es-ES" i="1" dirty="0"/>
              <a:t>a ellos José por la mañana, y los miró, y he aquí que estaban tristes</a:t>
            </a:r>
            <a:r>
              <a:rPr lang="es-ES" i="1" dirty="0" smtClean="0"/>
              <a:t>. Y </a:t>
            </a:r>
            <a:r>
              <a:rPr lang="es-ES" i="1" dirty="0"/>
              <a:t>él preguntó a aquellos oficiales de Faraón, que estaban con él en la prisión de la casa de su señor, diciendo: ¿Por qué parecen hoy mal vuestros semblantes</a:t>
            </a:r>
            <a:r>
              <a:rPr lang="es-ES" i="1" dirty="0" smtClean="0"/>
              <a:t>? Ellos </a:t>
            </a:r>
            <a:r>
              <a:rPr lang="es-ES" i="1" dirty="0"/>
              <a:t>le dijeron: Hemos tenido un sueño, y no hay quien lo interprete. Entonces les dijo José: ¿No son de Dios las interpretaciones? Contádmelo ahora.</a:t>
            </a:r>
            <a:r>
              <a:rPr lang="es-ES" dirty="0"/>
              <a:t>” </a:t>
            </a:r>
            <a:r>
              <a:rPr lang="es-ES" dirty="0">
                <a:solidFill>
                  <a:srgbClr val="FF0000"/>
                </a:solidFill>
              </a:rPr>
              <a:t>(Génesis 40.5–8, RVR60) </a:t>
            </a:r>
          </a:p>
        </p:txBody>
      </p:sp>
      <p:sp>
        <p:nvSpPr>
          <p:cNvPr id="28675" name="Rectangle 3"/>
          <p:cNvSpPr>
            <a:spLocks noGrp="1" noChangeArrowheads="1"/>
          </p:cNvSpPr>
          <p:nvPr>
            <p:ph type="title"/>
          </p:nvPr>
        </p:nvSpPr>
        <p:spPr/>
        <p:txBody>
          <a:bodyPr/>
          <a:lstStyle/>
          <a:p>
            <a:r>
              <a:rPr lang="es-PR" altLang="en-US" sz="4000" dirty="0" smtClean="0"/>
              <a:t>José interpreta los sueños de sus compañeros </a:t>
            </a:r>
            <a:r>
              <a:rPr lang="es-PR" altLang="en-US" sz="4000" dirty="0" smtClean="0">
                <a:solidFill>
                  <a:srgbClr val="FF0000"/>
                </a:solidFill>
              </a:rPr>
              <a:t>(Génesis 40.5-8,14)</a:t>
            </a:r>
            <a:endParaRPr lang="es-PR" altLang="en-US" sz="4000" dirty="0">
              <a:solidFill>
                <a:srgbClr val="FF0000"/>
              </a:solidFill>
            </a:endParaRPr>
          </a:p>
        </p:txBody>
      </p:sp>
    </p:spTree>
    <p:extLst>
      <p:ext uri="{BB962C8B-B14F-4D97-AF65-F5344CB8AC3E}">
        <p14:creationId xmlns:p14="http://schemas.microsoft.com/office/powerpoint/2010/main" val="22113882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xfrm>
            <a:off x="381000" y="2017713"/>
            <a:ext cx="8574088" cy="4840287"/>
          </a:xfrm>
        </p:spPr>
        <p:txBody>
          <a:bodyPr>
            <a:normAutofit/>
          </a:bodyPr>
          <a:lstStyle/>
          <a:p>
            <a:r>
              <a:rPr lang="es-ES" dirty="0" smtClean="0"/>
              <a:t>“</a:t>
            </a:r>
            <a:r>
              <a:rPr lang="es-ES" i="1" dirty="0"/>
              <a:t>Acuérdate, pues, de mí cuando tengas ese bien, y te ruego que uses conmigo de misericordia, y hagas mención de mí a Faraón, y me saques de esta casa.</a:t>
            </a:r>
            <a:r>
              <a:rPr lang="es-ES" dirty="0"/>
              <a:t>” </a:t>
            </a:r>
            <a:endParaRPr lang="es-ES" dirty="0" smtClean="0"/>
          </a:p>
          <a:p>
            <a:pPr marL="0" indent="0">
              <a:buNone/>
            </a:pPr>
            <a:r>
              <a:rPr lang="es-ES" dirty="0">
                <a:solidFill>
                  <a:srgbClr val="FF0000"/>
                </a:solidFill>
              </a:rPr>
              <a:t>	</a:t>
            </a:r>
            <a:r>
              <a:rPr lang="es-ES" dirty="0" smtClean="0">
                <a:solidFill>
                  <a:srgbClr val="FF0000"/>
                </a:solidFill>
              </a:rPr>
              <a:t>(</a:t>
            </a:r>
            <a:r>
              <a:rPr lang="es-ES" dirty="0">
                <a:solidFill>
                  <a:srgbClr val="FF0000"/>
                </a:solidFill>
              </a:rPr>
              <a:t>Génesis 40.14, RVR60) </a:t>
            </a:r>
          </a:p>
        </p:txBody>
      </p:sp>
      <p:sp>
        <p:nvSpPr>
          <p:cNvPr id="28675" name="Rectangle 3"/>
          <p:cNvSpPr>
            <a:spLocks noGrp="1" noChangeArrowheads="1"/>
          </p:cNvSpPr>
          <p:nvPr>
            <p:ph type="title"/>
          </p:nvPr>
        </p:nvSpPr>
        <p:spPr/>
        <p:txBody>
          <a:bodyPr/>
          <a:lstStyle/>
          <a:p>
            <a:r>
              <a:rPr lang="es-PR" altLang="en-US" sz="4000" dirty="0" smtClean="0"/>
              <a:t>José interpreta los sueños de sus compañeros </a:t>
            </a:r>
            <a:r>
              <a:rPr lang="es-PR" altLang="en-US" sz="4000" dirty="0" smtClean="0">
                <a:solidFill>
                  <a:srgbClr val="FF0000"/>
                </a:solidFill>
              </a:rPr>
              <a:t>(Génesis 40.5-8,14)</a:t>
            </a:r>
            <a:endParaRPr lang="es-PR" altLang="en-US" sz="4000" dirty="0">
              <a:solidFill>
                <a:srgbClr val="FF0000"/>
              </a:solidFill>
            </a:endParaRPr>
          </a:p>
        </p:txBody>
      </p:sp>
    </p:spTree>
    <p:extLst>
      <p:ext uri="{BB962C8B-B14F-4D97-AF65-F5344CB8AC3E}">
        <p14:creationId xmlns:p14="http://schemas.microsoft.com/office/powerpoint/2010/main" val="31602939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rollos"/>
          <p:cNvPicPr>
            <a:picLocks noGrp="1" noChangeAspect="1" noChangeArrowheads="1"/>
          </p:cNvPicPr>
          <p:nvPr>
            <p:ph sz="half" idx="4294967295"/>
          </p:nvPr>
        </p:nvPicPr>
        <p:blipFill>
          <a:blip r:embed="rId3">
            <a:lum bright="10000" contrast="2000"/>
            <a:extLst>
              <a:ext uri="{28A0092B-C50C-407E-A947-70E740481C1C}">
                <a14:useLocalDpi xmlns:a14="http://schemas.microsoft.com/office/drawing/2010/main" val="0"/>
              </a:ext>
            </a:extLst>
          </a:blip>
          <a:srcRect/>
          <a:stretch>
            <a:fillRect/>
          </a:stretch>
        </p:blipFill>
        <p:spPr>
          <a:xfrm>
            <a:off x="0" y="0"/>
            <a:ext cx="9144000"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4755" name="Rectangle 3"/>
          <p:cNvSpPr>
            <a:spLocks noGrp="1" noChangeArrowheads="1"/>
          </p:cNvSpPr>
          <p:nvPr>
            <p:ph type="title"/>
          </p:nvPr>
        </p:nvSpPr>
        <p:spPr>
          <a:xfrm>
            <a:off x="2293938" y="214313"/>
            <a:ext cx="5326062" cy="1462087"/>
          </a:xfrm>
        </p:spPr>
        <p:txBody>
          <a:bodyPr/>
          <a:lstStyle/>
          <a:p>
            <a:r>
              <a:rPr lang="es-PR" altLang="en-US"/>
              <a:t>Versículo Clave:</a:t>
            </a:r>
          </a:p>
        </p:txBody>
      </p:sp>
      <p:sp>
        <p:nvSpPr>
          <p:cNvPr id="74756" name="Rectangle 4"/>
          <p:cNvSpPr>
            <a:spLocks noGrp="1" noChangeArrowheads="1"/>
          </p:cNvSpPr>
          <p:nvPr>
            <p:ph type="body" idx="1"/>
          </p:nvPr>
        </p:nvSpPr>
        <p:spPr>
          <a:xfrm>
            <a:off x="2185988" y="2217738"/>
            <a:ext cx="6653212" cy="4640262"/>
          </a:xfrm>
        </p:spPr>
        <p:txBody>
          <a:bodyPr/>
          <a:lstStyle/>
          <a:p>
            <a:r>
              <a:rPr lang="es-PR" altLang="en-US" dirty="0">
                <a:solidFill>
                  <a:srgbClr val="000000"/>
                </a:solidFill>
              </a:rPr>
              <a:t>(</a:t>
            </a:r>
            <a:r>
              <a:rPr lang="es-PR" altLang="en-US" dirty="0">
                <a:solidFill>
                  <a:schemeClr val="hlink"/>
                </a:solidFill>
              </a:rPr>
              <a:t>Génesis 39.2 RVR60)</a:t>
            </a:r>
          </a:p>
          <a:p>
            <a:pPr>
              <a:buFont typeface="Wingdings" panose="05000000000000000000" pitchFamily="2" charset="2"/>
              <a:buNone/>
            </a:pPr>
            <a:r>
              <a:rPr lang="es-PR" altLang="en-US" dirty="0"/>
              <a:t>	</a:t>
            </a:r>
            <a:r>
              <a:rPr lang="es-PR" altLang="en-US" i="1" dirty="0"/>
              <a:t>"Mas Jehová estaba con José, y fue varón próspero; y estaba en la casa de su amo el egipcio."</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xfrm>
            <a:off x="381000" y="2017713"/>
            <a:ext cx="4724400" cy="4840287"/>
          </a:xfrm>
        </p:spPr>
        <p:txBody>
          <a:bodyPr>
            <a:normAutofit fontScale="70000" lnSpcReduction="20000"/>
          </a:bodyPr>
          <a:lstStyle/>
          <a:p>
            <a:r>
              <a:rPr lang="es-ES" dirty="0">
                <a:solidFill>
                  <a:srgbClr val="FF0000"/>
                </a:solidFill>
              </a:rPr>
              <a:t>40:1–8. </a:t>
            </a:r>
            <a:r>
              <a:rPr lang="es-ES" dirty="0"/>
              <a:t>Habiendo caído en prisión dos siervos de Faraón, el </a:t>
            </a:r>
            <a:r>
              <a:rPr lang="es-ES" dirty="0" smtClean="0"/>
              <a:t>copero y </a:t>
            </a:r>
            <a:r>
              <a:rPr lang="es-ES" dirty="0"/>
              <a:t>el panadero, cada uno tuvo un sueño preocupante en una misma noche. </a:t>
            </a:r>
            <a:endParaRPr lang="es-ES" dirty="0" smtClean="0"/>
          </a:p>
          <a:p>
            <a:r>
              <a:rPr lang="es-ES" dirty="0" smtClean="0"/>
              <a:t>Al </a:t>
            </a:r>
            <a:r>
              <a:rPr lang="es-ES" dirty="0"/>
              <a:t>día siguiente, José advirtió que estaban tristes, por lo que aceptó interpretar sus sueños. </a:t>
            </a:r>
            <a:endParaRPr lang="es-ES" dirty="0" smtClean="0"/>
          </a:p>
          <a:p>
            <a:r>
              <a:rPr lang="es-ES" dirty="0" smtClean="0"/>
              <a:t>Él </a:t>
            </a:r>
            <a:r>
              <a:rPr lang="es-ES" dirty="0"/>
              <a:t>sabía que las </a:t>
            </a:r>
            <a:r>
              <a:rPr lang="es-ES" dirty="0" smtClean="0"/>
              <a:t>interpretaciones son </a:t>
            </a:r>
            <a:r>
              <a:rPr lang="es-ES" dirty="0"/>
              <a:t>de Dios, y comprendía que Jehová les había enviado los sueños. </a:t>
            </a:r>
            <a:endParaRPr lang="es-ES" dirty="0" smtClean="0"/>
          </a:p>
          <a:p>
            <a:r>
              <a:rPr lang="es-ES" dirty="0" smtClean="0"/>
              <a:t>Asimismo</a:t>
            </a:r>
            <a:r>
              <a:rPr lang="es-ES" dirty="0"/>
              <a:t>, se dio cuenta de que el Señor estaba empezando a hacer su voluntad a través de esos sueños</a:t>
            </a:r>
            <a:r>
              <a:rPr lang="es-ES" dirty="0" smtClean="0"/>
              <a:t>.</a:t>
            </a:r>
            <a:endParaRPr lang="es-ES" dirty="0"/>
          </a:p>
        </p:txBody>
      </p:sp>
      <p:sp>
        <p:nvSpPr>
          <p:cNvPr id="28675" name="Rectangle 3"/>
          <p:cNvSpPr>
            <a:spLocks noGrp="1" noChangeArrowheads="1"/>
          </p:cNvSpPr>
          <p:nvPr>
            <p:ph type="title"/>
          </p:nvPr>
        </p:nvSpPr>
        <p:spPr/>
        <p:txBody>
          <a:bodyPr/>
          <a:lstStyle/>
          <a:p>
            <a:r>
              <a:rPr lang="es-PR" altLang="en-US" sz="4000" dirty="0" smtClean="0"/>
              <a:t>José interpreta los sueños de sus compañeros </a:t>
            </a:r>
            <a:r>
              <a:rPr lang="es-PR" altLang="en-US" sz="4000" dirty="0" smtClean="0">
                <a:solidFill>
                  <a:srgbClr val="FF0000"/>
                </a:solidFill>
              </a:rPr>
              <a:t>(Génesis 40.5-8,14)</a:t>
            </a:r>
            <a:endParaRPr lang="es-PR" altLang="en-US" sz="4000" dirty="0">
              <a:solidFill>
                <a:srgbClr val="FF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5520" t="3264" r="17841" b="3454"/>
          <a:stretch/>
        </p:blipFill>
        <p:spPr>
          <a:xfrm>
            <a:off x="5029201" y="1828800"/>
            <a:ext cx="4114800" cy="5029200"/>
          </a:xfrm>
          <a:prstGeom prst="rect">
            <a:avLst/>
          </a:prstGeom>
        </p:spPr>
      </p:pic>
    </p:spTree>
    <p:extLst>
      <p:ext uri="{BB962C8B-B14F-4D97-AF65-F5344CB8AC3E}">
        <p14:creationId xmlns:p14="http://schemas.microsoft.com/office/powerpoint/2010/main" val="23974322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xfrm>
            <a:off x="381000" y="2017713"/>
            <a:ext cx="5105400" cy="4840287"/>
          </a:xfrm>
        </p:spPr>
        <p:txBody>
          <a:bodyPr>
            <a:normAutofit fontScale="70000" lnSpcReduction="20000"/>
          </a:bodyPr>
          <a:lstStyle/>
          <a:p>
            <a:r>
              <a:rPr lang="es-ES" dirty="0">
                <a:solidFill>
                  <a:srgbClr val="FF0000"/>
                </a:solidFill>
              </a:rPr>
              <a:t>40:9–15. </a:t>
            </a:r>
            <a:r>
              <a:rPr lang="es-ES" dirty="0"/>
              <a:t>Entonces, José interpretó los sueños de los siervos de Faraón. </a:t>
            </a:r>
            <a:endParaRPr lang="es-ES" dirty="0" smtClean="0"/>
          </a:p>
          <a:p>
            <a:r>
              <a:rPr lang="es-ES" dirty="0" smtClean="0"/>
              <a:t>El </a:t>
            </a:r>
            <a:r>
              <a:rPr lang="es-ES" dirty="0"/>
              <a:t>sueño del jefe de los coperos tuvo una interpretación favorable. </a:t>
            </a:r>
            <a:endParaRPr lang="es-ES" dirty="0" smtClean="0"/>
          </a:p>
          <a:p>
            <a:r>
              <a:rPr lang="es-ES" dirty="0" smtClean="0"/>
              <a:t>Su </a:t>
            </a:r>
            <a:r>
              <a:rPr lang="es-ES" dirty="0"/>
              <a:t>sueño reflejaba su profesión, pero con actividades aceleradas. </a:t>
            </a:r>
            <a:endParaRPr lang="es-ES" dirty="0" smtClean="0"/>
          </a:p>
          <a:p>
            <a:r>
              <a:rPr lang="es-ES" dirty="0" smtClean="0"/>
              <a:t>Los </a:t>
            </a:r>
            <a:r>
              <a:rPr lang="es-ES" dirty="0"/>
              <a:t>tres sarmientos o ramas de uvas maduras significaban que Faraón levantaría la cabeza de ese hombre en el término de tres días, i.e., que lo iba a restituir a su puesto. </a:t>
            </a:r>
            <a:endParaRPr lang="es-ES" dirty="0" smtClean="0"/>
          </a:p>
          <a:p>
            <a:r>
              <a:rPr lang="es-ES" dirty="0" smtClean="0"/>
              <a:t>A </a:t>
            </a:r>
            <a:r>
              <a:rPr lang="es-ES" dirty="0"/>
              <a:t>esto, José añadió la petición de que se acordara de él cuando saliera y procurara que él fuera dejado en libertad</a:t>
            </a:r>
            <a:r>
              <a:rPr lang="es-ES" dirty="0" smtClean="0"/>
              <a:t>.</a:t>
            </a:r>
            <a:endParaRPr lang="es-ES" dirty="0"/>
          </a:p>
        </p:txBody>
      </p:sp>
      <p:sp>
        <p:nvSpPr>
          <p:cNvPr id="28675" name="Rectangle 3"/>
          <p:cNvSpPr>
            <a:spLocks noGrp="1" noChangeArrowheads="1"/>
          </p:cNvSpPr>
          <p:nvPr>
            <p:ph type="title"/>
          </p:nvPr>
        </p:nvSpPr>
        <p:spPr/>
        <p:txBody>
          <a:bodyPr/>
          <a:lstStyle/>
          <a:p>
            <a:r>
              <a:rPr lang="es-PR" altLang="en-US" sz="4000" dirty="0" smtClean="0"/>
              <a:t>José interpreta los sueños de sus compañeros </a:t>
            </a:r>
            <a:r>
              <a:rPr lang="es-PR" altLang="en-US" sz="4000" dirty="0" smtClean="0">
                <a:solidFill>
                  <a:srgbClr val="FF0000"/>
                </a:solidFill>
              </a:rPr>
              <a:t>(Génesis 40.5-8,14)</a:t>
            </a:r>
            <a:endParaRPr lang="es-PR" altLang="en-US" sz="4000" dirty="0">
              <a:solidFill>
                <a:srgbClr val="FF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0546" t="2508" r="8512" b="4385"/>
          <a:stretch/>
        </p:blipFill>
        <p:spPr>
          <a:xfrm>
            <a:off x="5410200" y="1812290"/>
            <a:ext cx="3733800" cy="5045710"/>
          </a:xfrm>
          <a:prstGeom prst="rect">
            <a:avLst/>
          </a:prstGeom>
        </p:spPr>
      </p:pic>
    </p:spTree>
    <p:extLst>
      <p:ext uri="{BB962C8B-B14F-4D97-AF65-F5344CB8AC3E}">
        <p14:creationId xmlns:p14="http://schemas.microsoft.com/office/powerpoint/2010/main" val="765655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xfrm>
            <a:off x="381000" y="2017713"/>
            <a:ext cx="4953000" cy="4840287"/>
          </a:xfrm>
        </p:spPr>
        <p:txBody>
          <a:bodyPr>
            <a:normAutofit fontScale="77500" lnSpcReduction="20000"/>
          </a:bodyPr>
          <a:lstStyle/>
          <a:p>
            <a:r>
              <a:rPr lang="es-ES" dirty="0">
                <a:solidFill>
                  <a:srgbClr val="FF0000"/>
                </a:solidFill>
              </a:rPr>
              <a:t>40:16–19. </a:t>
            </a:r>
            <a:r>
              <a:rPr lang="es-ES" dirty="0"/>
              <a:t>Pero el sueño del panadero no fue favorable. </a:t>
            </a:r>
            <a:endParaRPr lang="es-ES" dirty="0" smtClean="0"/>
          </a:p>
          <a:p>
            <a:r>
              <a:rPr lang="es-ES" dirty="0" smtClean="0"/>
              <a:t>Su </a:t>
            </a:r>
            <a:r>
              <a:rPr lang="es-ES" dirty="0"/>
              <a:t>sueño también reflejaba su profesión, porque las aves … comían de las viandas que había en los tres canastillos que iba cargando sobre su cabeza. </a:t>
            </a:r>
            <a:endParaRPr lang="es-ES" dirty="0" smtClean="0"/>
          </a:p>
          <a:p>
            <a:r>
              <a:rPr lang="es-ES" dirty="0" smtClean="0"/>
              <a:t>Para </a:t>
            </a:r>
            <a:r>
              <a:rPr lang="es-ES" dirty="0"/>
              <a:t>desgracia del panadero, José le explicó que al cabo de tres días, Faraón también levantaría la cabeza del panadero; i.e., lo haría colgar en la horca y que las aves comerían su carne</a:t>
            </a:r>
            <a:r>
              <a:rPr lang="es-ES" dirty="0" smtClean="0"/>
              <a:t>.</a:t>
            </a:r>
            <a:endParaRPr lang="es-ES" dirty="0"/>
          </a:p>
        </p:txBody>
      </p:sp>
      <p:sp>
        <p:nvSpPr>
          <p:cNvPr id="28675" name="Rectangle 3"/>
          <p:cNvSpPr>
            <a:spLocks noGrp="1" noChangeArrowheads="1"/>
          </p:cNvSpPr>
          <p:nvPr>
            <p:ph type="title"/>
          </p:nvPr>
        </p:nvSpPr>
        <p:spPr/>
        <p:txBody>
          <a:bodyPr/>
          <a:lstStyle/>
          <a:p>
            <a:r>
              <a:rPr lang="es-PR" altLang="en-US" sz="4000" dirty="0" smtClean="0"/>
              <a:t>José interpreta los sueños de sus compañeros </a:t>
            </a:r>
            <a:r>
              <a:rPr lang="es-PR" altLang="en-US" sz="4000" dirty="0" smtClean="0">
                <a:solidFill>
                  <a:srgbClr val="FF0000"/>
                </a:solidFill>
              </a:rPr>
              <a:t>(Génesis 40.5-8,14)</a:t>
            </a:r>
            <a:endParaRPr lang="es-PR" altLang="en-US" sz="4000" dirty="0">
              <a:solidFill>
                <a:srgbClr val="FF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0417" t="3096" r="15598" b="2476"/>
          <a:stretch/>
        </p:blipFill>
        <p:spPr>
          <a:xfrm>
            <a:off x="5334000" y="1808104"/>
            <a:ext cx="3810000" cy="5049896"/>
          </a:xfrm>
          <a:prstGeom prst="rect">
            <a:avLst/>
          </a:prstGeom>
        </p:spPr>
      </p:pic>
    </p:spTree>
    <p:extLst>
      <p:ext uri="{BB962C8B-B14F-4D97-AF65-F5344CB8AC3E}">
        <p14:creationId xmlns:p14="http://schemas.microsoft.com/office/powerpoint/2010/main" val="10659461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xfrm>
            <a:off x="381000" y="2017713"/>
            <a:ext cx="4800600" cy="4840287"/>
          </a:xfrm>
        </p:spPr>
        <p:txBody>
          <a:bodyPr>
            <a:normAutofit fontScale="85000" lnSpcReduction="10000"/>
          </a:bodyPr>
          <a:lstStyle/>
          <a:p>
            <a:r>
              <a:rPr lang="es-ES" dirty="0">
                <a:solidFill>
                  <a:srgbClr val="FF0000"/>
                </a:solidFill>
              </a:rPr>
              <a:t>40:20–23. </a:t>
            </a:r>
            <a:r>
              <a:rPr lang="es-ES" dirty="0"/>
              <a:t>Las interpretaciones se cumplieron al pie de la letra, porque al cabo de tres días, durante la celebración del cumpleaños de Faraón, el rey restituyó al copero, pero hizo ahorcar al jefe de los panaderos. </a:t>
            </a:r>
            <a:endParaRPr lang="es-ES" dirty="0" smtClean="0"/>
          </a:p>
          <a:p>
            <a:r>
              <a:rPr lang="es-ES" dirty="0" smtClean="0"/>
              <a:t>No </a:t>
            </a:r>
            <a:r>
              <a:rPr lang="es-ES" dirty="0"/>
              <a:t>obstante, José permaneció olvidado en la prisión</a:t>
            </a:r>
            <a:r>
              <a:rPr lang="es-ES" dirty="0" smtClean="0"/>
              <a:t>.</a:t>
            </a:r>
            <a:endParaRPr lang="es-ES" dirty="0"/>
          </a:p>
        </p:txBody>
      </p:sp>
      <p:sp>
        <p:nvSpPr>
          <p:cNvPr id="28675" name="Rectangle 3"/>
          <p:cNvSpPr>
            <a:spLocks noGrp="1" noChangeArrowheads="1"/>
          </p:cNvSpPr>
          <p:nvPr>
            <p:ph type="title"/>
          </p:nvPr>
        </p:nvSpPr>
        <p:spPr/>
        <p:txBody>
          <a:bodyPr/>
          <a:lstStyle/>
          <a:p>
            <a:r>
              <a:rPr lang="es-PR" altLang="en-US" sz="4000" dirty="0" smtClean="0"/>
              <a:t>José interpreta los sueños de sus compañeros </a:t>
            </a:r>
            <a:r>
              <a:rPr lang="es-PR" altLang="en-US" sz="4000" dirty="0" smtClean="0">
                <a:solidFill>
                  <a:srgbClr val="FF0000"/>
                </a:solidFill>
              </a:rPr>
              <a:t>(Génesis 40.5-8,14)</a:t>
            </a:r>
            <a:endParaRPr lang="es-PR" altLang="en-US" sz="4000" dirty="0">
              <a:solidFill>
                <a:srgbClr val="FF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522" t="4049" r="44021" b="3741"/>
          <a:stretch/>
        </p:blipFill>
        <p:spPr>
          <a:xfrm>
            <a:off x="5181600" y="1810512"/>
            <a:ext cx="3962400" cy="5047488"/>
          </a:xfrm>
          <a:prstGeom prst="rect">
            <a:avLst/>
          </a:prstGeom>
        </p:spPr>
      </p:pic>
    </p:spTree>
    <p:extLst>
      <p:ext uri="{BB962C8B-B14F-4D97-AF65-F5344CB8AC3E}">
        <p14:creationId xmlns:p14="http://schemas.microsoft.com/office/powerpoint/2010/main" val="23876912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xfrm>
            <a:off x="380999" y="2017713"/>
            <a:ext cx="8562975" cy="4840287"/>
          </a:xfrm>
        </p:spPr>
        <p:txBody>
          <a:bodyPr>
            <a:normAutofit fontScale="85000" lnSpcReduction="20000"/>
          </a:bodyPr>
          <a:lstStyle/>
          <a:p>
            <a:r>
              <a:rPr lang="es-ES" dirty="0"/>
              <a:t>Aun así, el hecho importante para José era que había interpretado correctamente los sueños</a:t>
            </a:r>
            <a:r>
              <a:rPr lang="es-ES" dirty="0" smtClean="0"/>
              <a:t>.</a:t>
            </a:r>
          </a:p>
          <a:p>
            <a:r>
              <a:rPr lang="es-ES" dirty="0" smtClean="0"/>
              <a:t>No </a:t>
            </a:r>
            <a:r>
              <a:rPr lang="es-ES" dirty="0"/>
              <a:t>entendió mal las revelaciones que Dios le había hecho en sueños. </a:t>
            </a:r>
            <a:endParaRPr lang="es-ES" dirty="0" smtClean="0"/>
          </a:p>
          <a:p>
            <a:r>
              <a:rPr lang="es-ES" dirty="0" smtClean="0"/>
              <a:t>Tal </a:t>
            </a:r>
            <a:r>
              <a:rPr lang="es-ES" dirty="0"/>
              <a:t>vez no entendía por qué estaba preso, pero su fe recibió ánimo. </a:t>
            </a:r>
            <a:endParaRPr lang="es-ES" dirty="0" smtClean="0"/>
          </a:p>
          <a:p>
            <a:r>
              <a:rPr lang="es-ES" dirty="0" smtClean="0"/>
              <a:t>El </a:t>
            </a:r>
            <a:r>
              <a:rPr lang="es-ES" dirty="0"/>
              <a:t>jefe de los coperos no se acordó de José, pero Dios no le olvidó. </a:t>
            </a:r>
            <a:endParaRPr lang="es-ES" dirty="0" smtClean="0"/>
          </a:p>
          <a:p>
            <a:r>
              <a:rPr lang="es-ES" dirty="0" smtClean="0"/>
              <a:t>Con </a:t>
            </a:r>
            <a:r>
              <a:rPr lang="es-ES" dirty="0"/>
              <a:t>esa esperanza, José siguió perseverando en la fe. </a:t>
            </a:r>
            <a:endParaRPr lang="es-ES" dirty="0" smtClean="0"/>
          </a:p>
          <a:p>
            <a:r>
              <a:rPr lang="es-ES" dirty="0" smtClean="0"/>
              <a:t>Su </a:t>
            </a:r>
            <a:r>
              <a:rPr lang="es-ES" dirty="0"/>
              <a:t>fe no desapareció debido a las desfavorables circunstancias</a:t>
            </a:r>
            <a:r>
              <a:rPr lang="es-ES" dirty="0" smtClean="0"/>
              <a:t>.</a:t>
            </a:r>
            <a:endParaRPr lang="es-ES" dirty="0"/>
          </a:p>
        </p:txBody>
      </p:sp>
      <p:sp>
        <p:nvSpPr>
          <p:cNvPr id="28675" name="Rectangle 3"/>
          <p:cNvSpPr>
            <a:spLocks noGrp="1" noChangeArrowheads="1"/>
          </p:cNvSpPr>
          <p:nvPr>
            <p:ph type="title"/>
          </p:nvPr>
        </p:nvSpPr>
        <p:spPr/>
        <p:txBody>
          <a:bodyPr/>
          <a:lstStyle/>
          <a:p>
            <a:r>
              <a:rPr lang="es-PR" altLang="en-US" sz="4000" dirty="0" smtClean="0"/>
              <a:t>José interpreta los sueños de sus compañeros </a:t>
            </a:r>
            <a:r>
              <a:rPr lang="es-PR" altLang="en-US" sz="4000" dirty="0" smtClean="0">
                <a:solidFill>
                  <a:srgbClr val="FF0000"/>
                </a:solidFill>
              </a:rPr>
              <a:t>(Génesis 40.5-8,14)</a:t>
            </a:r>
            <a:endParaRPr lang="es-PR" altLang="en-US" sz="4000" dirty="0">
              <a:solidFill>
                <a:srgbClr val="FF0000"/>
              </a:solidFill>
            </a:endParaRPr>
          </a:p>
        </p:txBody>
      </p:sp>
    </p:spTree>
    <p:extLst>
      <p:ext uri="{BB962C8B-B14F-4D97-AF65-F5344CB8AC3E}">
        <p14:creationId xmlns:p14="http://schemas.microsoft.com/office/powerpoint/2010/main" val="40089458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s-PR" altLang="en-US" smtClean="0"/>
              <a:t>Aplicaciones</a:t>
            </a:r>
            <a:endParaRPr lang="es-PR" altLang="en-US"/>
          </a:p>
        </p:txBody>
      </p:sp>
      <p:sp>
        <p:nvSpPr>
          <p:cNvPr id="104451" name="Rectangle 3"/>
          <p:cNvSpPr>
            <a:spLocks noGrp="1" noChangeArrowheads="1"/>
          </p:cNvSpPr>
          <p:nvPr>
            <p:ph type="body" idx="1"/>
          </p:nvPr>
        </p:nvSpPr>
        <p:spPr>
          <a:xfrm>
            <a:off x="152400" y="2017713"/>
            <a:ext cx="8802688" cy="4114800"/>
          </a:xfrm>
        </p:spPr>
        <p:txBody>
          <a:bodyPr/>
          <a:lstStyle/>
          <a:p>
            <a:r>
              <a:rPr lang="es-PR" altLang="en-US" dirty="0" smtClean="0"/>
              <a:t>La presencia de Dios con José </a:t>
            </a:r>
            <a:r>
              <a:rPr lang="es-PR" altLang="en-US" dirty="0" smtClean="0">
                <a:solidFill>
                  <a:srgbClr val="FF0000"/>
                </a:solidFill>
              </a:rPr>
              <a:t>(39:2,3,21,23).</a:t>
            </a:r>
          </a:p>
          <a:p>
            <a:pPr lvl="1"/>
            <a:r>
              <a:rPr lang="es-PR" altLang="en-US" dirty="0" smtClean="0"/>
              <a:t>Varias veces se menciona que Jehová estaba con José. Esta realidad era posible porque José buscaba también la presencia de Dios. No le olvidó ni culpó a Dios por sus adversidades. Al contrario, en cada adversidad, José buscaba a Dios. </a:t>
            </a:r>
          </a:p>
          <a:p>
            <a:pPr lvl="1"/>
            <a:r>
              <a:rPr lang="es-PR" altLang="en-US" dirty="0" smtClean="0"/>
              <a:t>No era precisamente una búsqueda litúrgica sino en una conducta acorde con la presencia de Dios. </a:t>
            </a:r>
          </a:p>
          <a:p>
            <a:pPr lvl="1"/>
            <a:r>
              <a:rPr lang="es-PR" altLang="en-US" dirty="0" smtClean="0"/>
              <a:t>Y Dios honró esa búsqueda.</a:t>
            </a:r>
            <a:endParaRPr lang="es-PR" altLang="en-US" dirty="0"/>
          </a:p>
        </p:txBody>
      </p:sp>
      <p:pic>
        <p:nvPicPr>
          <p:cNvPr id="104452" name="Picture 4" descr="Biblia abier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52400"/>
            <a:ext cx="2667000" cy="144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4451">
                                            <p:txEl>
                                              <p:pRg st="1" end="1"/>
                                            </p:txEl>
                                          </p:spTgt>
                                        </p:tgtEl>
                                        <p:attrNameLst>
                                          <p:attrName>style.visibility</p:attrName>
                                        </p:attrNameLst>
                                      </p:cBhvr>
                                      <p:to>
                                        <p:strVal val="visible"/>
                                      </p:to>
                                    </p:set>
                                    <p:animEffect transition="in" filter="dissolve">
                                      <p:cBhvr>
                                        <p:cTn id="12" dur="500"/>
                                        <p:tgtEl>
                                          <p:spTgt spid="1044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4451">
                                            <p:txEl>
                                              <p:pRg st="2" end="2"/>
                                            </p:txEl>
                                          </p:spTgt>
                                        </p:tgtEl>
                                        <p:attrNameLst>
                                          <p:attrName>style.visibility</p:attrName>
                                        </p:attrNameLst>
                                      </p:cBhvr>
                                      <p:to>
                                        <p:strVal val="visible"/>
                                      </p:to>
                                    </p:set>
                                    <p:animEffect transition="in" filter="dissolve">
                                      <p:cBhvr>
                                        <p:cTn id="17" dur="500"/>
                                        <p:tgtEl>
                                          <p:spTgt spid="1044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4451">
                                            <p:txEl>
                                              <p:pRg st="3" end="3"/>
                                            </p:txEl>
                                          </p:spTgt>
                                        </p:tgtEl>
                                        <p:attrNameLst>
                                          <p:attrName>style.visibility</p:attrName>
                                        </p:attrNameLst>
                                      </p:cBhvr>
                                      <p:to>
                                        <p:strVal val="visible"/>
                                      </p:to>
                                    </p:set>
                                    <p:animEffect transition="in" filter="dissolve">
                                      <p:cBhvr>
                                        <p:cTn id="22" dur="500"/>
                                        <p:tgtEl>
                                          <p:spTgt spid="1044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s-PR" altLang="en-US" smtClean="0"/>
              <a:t>Aplicaciones</a:t>
            </a:r>
            <a:endParaRPr lang="es-PR" altLang="en-US"/>
          </a:p>
        </p:txBody>
      </p:sp>
      <p:sp>
        <p:nvSpPr>
          <p:cNvPr id="106499" name="Rectangle 3"/>
          <p:cNvSpPr>
            <a:spLocks noGrp="1" noChangeArrowheads="1"/>
          </p:cNvSpPr>
          <p:nvPr>
            <p:ph type="body" idx="1"/>
          </p:nvPr>
        </p:nvSpPr>
        <p:spPr>
          <a:xfrm>
            <a:off x="228600" y="2017712"/>
            <a:ext cx="8726488" cy="4535487"/>
          </a:xfrm>
        </p:spPr>
        <p:txBody>
          <a:bodyPr>
            <a:normAutofit fontScale="85000" lnSpcReduction="10000"/>
          </a:bodyPr>
          <a:lstStyle/>
          <a:p>
            <a:r>
              <a:rPr lang="es-PR" altLang="en-US" dirty="0" smtClean="0"/>
              <a:t>Fidelidad de Dios en las relaciones sexuales </a:t>
            </a:r>
            <a:r>
              <a:rPr lang="es-PR" altLang="en-US" dirty="0" smtClean="0">
                <a:solidFill>
                  <a:srgbClr val="FF0000"/>
                </a:solidFill>
              </a:rPr>
              <a:t>(39:9b).</a:t>
            </a:r>
          </a:p>
          <a:p>
            <a:pPr lvl="1"/>
            <a:r>
              <a:rPr lang="es-PR" altLang="en-US" dirty="0" smtClean="0"/>
              <a:t>Desde la antigüedad y en todas las culturas, las relaciones sexuales eran controladas por leyes  basadas en conveniencias a costumbres sociales. Pero la sociedad cambia y las costumbres cambian. </a:t>
            </a:r>
          </a:p>
          <a:p>
            <a:pPr lvl="1"/>
            <a:r>
              <a:rPr lang="es-PR" altLang="en-US" dirty="0" smtClean="0"/>
              <a:t>Es conocido que hoy día, fuera de la esfera cristiana, la relación sexual es solo un asunto de consentimiento entre adultos. </a:t>
            </a:r>
          </a:p>
          <a:p>
            <a:pPr lvl="1"/>
            <a:r>
              <a:rPr lang="es-PR" altLang="en-US" dirty="0" smtClean="0"/>
              <a:t>Pero qué diferente fue la actitud de José. El consideró el adulterio como un pecado contra Dios. Esta dimensión es tan necesaria hoy día para salvaguardar la familia y la sociedad.</a:t>
            </a:r>
            <a:endParaRPr lang="es-PR" altLang="en-US" dirty="0"/>
          </a:p>
        </p:txBody>
      </p:sp>
      <p:pic>
        <p:nvPicPr>
          <p:cNvPr id="106500" name="Picture 4" descr="Biblia abier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52400"/>
            <a:ext cx="2667000" cy="144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6499">
                                            <p:txEl>
                                              <p:pRg st="0" end="0"/>
                                            </p:txEl>
                                          </p:spTgt>
                                        </p:tgtEl>
                                        <p:attrNameLst>
                                          <p:attrName>style.visibility</p:attrName>
                                        </p:attrNameLst>
                                      </p:cBhvr>
                                      <p:to>
                                        <p:strVal val="visible"/>
                                      </p:to>
                                    </p:set>
                                    <p:animEffect transition="in" filter="dissolve">
                                      <p:cBhvr>
                                        <p:cTn id="7" dur="500"/>
                                        <p:tgtEl>
                                          <p:spTgt spid="1064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6499">
                                            <p:txEl>
                                              <p:pRg st="1" end="1"/>
                                            </p:txEl>
                                          </p:spTgt>
                                        </p:tgtEl>
                                        <p:attrNameLst>
                                          <p:attrName>style.visibility</p:attrName>
                                        </p:attrNameLst>
                                      </p:cBhvr>
                                      <p:to>
                                        <p:strVal val="visible"/>
                                      </p:to>
                                    </p:set>
                                    <p:animEffect transition="in" filter="dissolve">
                                      <p:cBhvr>
                                        <p:cTn id="12" dur="500"/>
                                        <p:tgtEl>
                                          <p:spTgt spid="1064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6499">
                                            <p:txEl>
                                              <p:pRg st="2" end="2"/>
                                            </p:txEl>
                                          </p:spTgt>
                                        </p:tgtEl>
                                        <p:attrNameLst>
                                          <p:attrName>style.visibility</p:attrName>
                                        </p:attrNameLst>
                                      </p:cBhvr>
                                      <p:to>
                                        <p:strVal val="visible"/>
                                      </p:to>
                                    </p:set>
                                    <p:animEffect transition="in" filter="dissolve">
                                      <p:cBhvr>
                                        <p:cTn id="17" dur="500"/>
                                        <p:tgtEl>
                                          <p:spTgt spid="1064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6499">
                                            <p:txEl>
                                              <p:pRg st="3" end="3"/>
                                            </p:txEl>
                                          </p:spTgt>
                                        </p:tgtEl>
                                        <p:attrNameLst>
                                          <p:attrName>style.visibility</p:attrName>
                                        </p:attrNameLst>
                                      </p:cBhvr>
                                      <p:to>
                                        <p:strVal val="visible"/>
                                      </p:to>
                                    </p:set>
                                    <p:animEffect transition="in" filter="dissolve">
                                      <p:cBhvr>
                                        <p:cTn id="22" dur="500"/>
                                        <p:tgtEl>
                                          <p:spTgt spid="1064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es-PR" altLang="en-US" smtClean="0"/>
              <a:t>Aplicaciones</a:t>
            </a:r>
            <a:endParaRPr lang="es-PR" altLang="en-US"/>
          </a:p>
        </p:txBody>
      </p:sp>
      <p:sp>
        <p:nvSpPr>
          <p:cNvPr id="108547" name="Rectangle 3"/>
          <p:cNvSpPr>
            <a:spLocks noGrp="1" noChangeArrowheads="1"/>
          </p:cNvSpPr>
          <p:nvPr>
            <p:ph type="body" idx="1"/>
          </p:nvPr>
        </p:nvSpPr>
        <p:spPr>
          <a:xfrm>
            <a:off x="228600" y="2017713"/>
            <a:ext cx="8726488" cy="4114800"/>
          </a:xfrm>
        </p:spPr>
        <p:txBody>
          <a:bodyPr/>
          <a:lstStyle/>
          <a:p>
            <a:r>
              <a:rPr lang="es-PR" altLang="en-US" dirty="0" smtClean="0"/>
              <a:t>La prosperidad de José </a:t>
            </a:r>
            <a:r>
              <a:rPr lang="es-PR" altLang="en-US" dirty="0" smtClean="0">
                <a:solidFill>
                  <a:srgbClr val="FF0000"/>
                </a:solidFill>
              </a:rPr>
              <a:t>(39.3,23).</a:t>
            </a:r>
          </a:p>
          <a:p>
            <a:pPr lvl="1"/>
            <a:r>
              <a:rPr lang="es-PR" altLang="en-US" dirty="0" smtClean="0"/>
              <a:t>Ciertamente la presencia de Dios hacía prosperar a José. Pero como complemento imprescindible a esa presencia divina, estaba la diligencia y responsabilidad de José por sus tareas. </a:t>
            </a:r>
          </a:p>
          <a:p>
            <a:pPr lvl="1"/>
            <a:r>
              <a:rPr lang="es-PR" altLang="en-US" dirty="0" smtClean="0"/>
              <a:t>Tenía lealtad a su amo (o patrón).</a:t>
            </a:r>
          </a:p>
          <a:p>
            <a:pPr lvl="1"/>
            <a:r>
              <a:rPr lang="es-PR" altLang="en-US" dirty="0" smtClean="0"/>
              <a:t>No rehusaba ninguna tarea o responsabilidad que se le asignara. Se interesaba por el bienestar de otros y ponía a la disposición de otros todas sus capacidades y dones.</a:t>
            </a:r>
            <a:endParaRPr lang="es-PR" altLang="en-US" dirty="0"/>
          </a:p>
        </p:txBody>
      </p:sp>
      <p:pic>
        <p:nvPicPr>
          <p:cNvPr id="108548" name="Picture 4" descr="Biblia abier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52400"/>
            <a:ext cx="2667000" cy="144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8547">
                                            <p:txEl>
                                              <p:pRg st="0" end="0"/>
                                            </p:txEl>
                                          </p:spTgt>
                                        </p:tgtEl>
                                        <p:attrNameLst>
                                          <p:attrName>style.visibility</p:attrName>
                                        </p:attrNameLst>
                                      </p:cBhvr>
                                      <p:to>
                                        <p:strVal val="visible"/>
                                      </p:to>
                                    </p:set>
                                    <p:animEffect transition="in" filter="dissolve">
                                      <p:cBhvr>
                                        <p:cTn id="7" dur="500"/>
                                        <p:tgtEl>
                                          <p:spTgt spid="1085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8547">
                                            <p:txEl>
                                              <p:pRg st="1" end="1"/>
                                            </p:txEl>
                                          </p:spTgt>
                                        </p:tgtEl>
                                        <p:attrNameLst>
                                          <p:attrName>style.visibility</p:attrName>
                                        </p:attrNameLst>
                                      </p:cBhvr>
                                      <p:to>
                                        <p:strVal val="visible"/>
                                      </p:to>
                                    </p:set>
                                    <p:animEffect transition="in" filter="dissolve">
                                      <p:cBhvr>
                                        <p:cTn id="12" dur="500"/>
                                        <p:tgtEl>
                                          <p:spTgt spid="1085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8547">
                                            <p:txEl>
                                              <p:pRg st="2" end="2"/>
                                            </p:txEl>
                                          </p:spTgt>
                                        </p:tgtEl>
                                        <p:attrNameLst>
                                          <p:attrName>style.visibility</p:attrName>
                                        </p:attrNameLst>
                                      </p:cBhvr>
                                      <p:to>
                                        <p:strVal val="visible"/>
                                      </p:to>
                                    </p:set>
                                    <p:animEffect transition="in" filter="dissolve">
                                      <p:cBhvr>
                                        <p:cTn id="17" dur="500"/>
                                        <p:tgtEl>
                                          <p:spTgt spid="1085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8547">
                                            <p:txEl>
                                              <p:pRg st="3" end="3"/>
                                            </p:txEl>
                                          </p:spTgt>
                                        </p:tgtEl>
                                        <p:attrNameLst>
                                          <p:attrName>style.visibility</p:attrName>
                                        </p:attrNameLst>
                                      </p:cBhvr>
                                      <p:to>
                                        <p:strVal val="visible"/>
                                      </p:to>
                                    </p:set>
                                    <p:animEffect transition="in" filter="dissolve">
                                      <p:cBhvr>
                                        <p:cTn id="22" dur="500"/>
                                        <p:tgtEl>
                                          <p:spTgt spid="1085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0886"/>
            <a:ext cx="9144000" cy="6868886"/>
          </a:xfrm>
          <a:prstGeom prst="rect">
            <a:avLst/>
          </a:prstGeom>
        </p:spPr>
      </p:pic>
      <p:sp>
        <p:nvSpPr>
          <p:cNvPr id="43011" name="Rectangle 3"/>
          <p:cNvSpPr>
            <a:spLocks noGrp="1" noChangeArrowheads="1"/>
          </p:cNvSpPr>
          <p:nvPr>
            <p:ph type="title"/>
          </p:nvPr>
        </p:nvSpPr>
        <p:spPr>
          <a:xfrm>
            <a:off x="152400" y="92189"/>
            <a:ext cx="5137150" cy="722312"/>
          </a:xfrm>
          <a:noFill/>
          <a:ln/>
          <a:extLst>
            <a:ext uri="{909E8E84-426E-40DD-AFC4-6F175D3DCCD1}">
              <a14:hiddenFill xmlns:a14="http://schemas.microsoft.com/office/drawing/2010/main">
                <a:solidFill>
                  <a:schemeClr val="tx1">
                    <a:alpha val="75000"/>
                  </a:schemeClr>
                </a:solidFill>
              </a14:hiddenFill>
            </a:ext>
          </a:extLst>
        </p:spPr>
        <p:txBody>
          <a:bodyPr/>
          <a:lstStyle/>
          <a:p>
            <a:r>
              <a:rPr lang="es-PR" altLang="en-US" sz="4800" dirty="0">
                <a:solidFill>
                  <a:schemeClr val="bg1"/>
                </a:solidFill>
              </a:rPr>
              <a:t>Próximo Estudio</a:t>
            </a:r>
          </a:p>
        </p:txBody>
      </p:sp>
      <p:sp>
        <p:nvSpPr>
          <p:cNvPr id="43012" name="Rectangle 4"/>
          <p:cNvSpPr>
            <a:spLocks noGrp="1" noChangeArrowheads="1"/>
          </p:cNvSpPr>
          <p:nvPr>
            <p:ph type="body" sz="half" idx="1"/>
          </p:nvPr>
        </p:nvSpPr>
        <p:spPr>
          <a:xfrm>
            <a:off x="838200" y="3751262"/>
            <a:ext cx="8305800" cy="3106738"/>
          </a:xfrm>
          <a:solidFill>
            <a:schemeClr val="tx1">
              <a:alpha val="36000"/>
            </a:schemeClr>
          </a:solidFill>
          <a:ln/>
        </p:spPr>
        <p:txBody>
          <a:bodyPr wrap="square">
            <a:spAutoFit/>
          </a:bodyPr>
          <a:lstStyle/>
          <a:p>
            <a:pPr>
              <a:lnSpc>
                <a:spcPct val="80000"/>
              </a:lnSpc>
            </a:pPr>
            <a:r>
              <a:rPr lang="es-PR" altLang="en-US" sz="4000" dirty="0">
                <a:solidFill>
                  <a:schemeClr val="bg1"/>
                </a:solidFill>
                <a:effectLst>
                  <a:outerShdw blurRad="38100" dist="38100" dir="2700000" algn="tl">
                    <a:srgbClr val="000000">
                      <a:alpha val="43137"/>
                    </a:srgbClr>
                  </a:outerShdw>
                </a:effectLst>
              </a:rPr>
              <a:t>Martes, </a:t>
            </a:r>
            <a:r>
              <a:rPr lang="es-PR" altLang="en-US" sz="4000" dirty="0" smtClean="0">
                <a:solidFill>
                  <a:schemeClr val="bg1"/>
                </a:solidFill>
                <a:effectLst>
                  <a:outerShdw blurRad="38100" dist="38100" dir="2700000" algn="tl">
                    <a:srgbClr val="000000">
                      <a:alpha val="43137"/>
                    </a:srgbClr>
                  </a:outerShdw>
                </a:effectLst>
              </a:rPr>
              <a:t>14 </a:t>
            </a:r>
            <a:r>
              <a:rPr lang="es-PR" altLang="en-US" sz="4000" dirty="0">
                <a:solidFill>
                  <a:schemeClr val="bg1"/>
                </a:solidFill>
                <a:effectLst>
                  <a:outerShdw blurRad="38100" dist="38100" dir="2700000" algn="tl">
                    <a:srgbClr val="000000">
                      <a:alpha val="43137"/>
                    </a:srgbClr>
                  </a:outerShdw>
                </a:effectLst>
              </a:rPr>
              <a:t>de junio de </a:t>
            </a:r>
            <a:r>
              <a:rPr lang="es-PR" altLang="en-US" sz="4000" dirty="0" smtClean="0">
                <a:solidFill>
                  <a:schemeClr val="bg1"/>
                </a:solidFill>
                <a:effectLst>
                  <a:outerShdw blurRad="38100" dist="38100" dir="2700000" algn="tl">
                    <a:srgbClr val="000000">
                      <a:alpha val="43137"/>
                    </a:srgbClr>
                  </a:outerShdw>
                </a:effectLst>
              </a:rPr>
              <a:t>2016</a:t>
            </a:r>
            <a:endParaRPr lang="es-PR" altLang="en-US" sz="4000" dirty="0">
              <a:solidFill>
                <a:schemeClr val="bg1"/>
              </a:solidFill>
              <a:effectLst>
                <a:outerShdw blurRad="38100" dist="38100" dir="2700000" algn="tl">
                  <a:srgbClr val="000000">
                    <a:alpha val="43137"/>
                  </a:srgbClr>
                </a:outerShdw>
              </a:effectLst>
            </a:endParaRPr>
          </a:p>
          <a:p>
            <a:pPr lvl="1">
              <a:lnSpc>
                <a:spcPct val="80000"/>
              </a:lnSpc>
            </a:pPr>
            <a:r>
              <a:rPr lang="es-PR" altLang="en-US" sz="3600" dirty="0">
                <a:solidFill>
                  <a:schemeClr val="bg1"/>
                </a:solidFill>
                <a:effectLst>
                  <a:outerShdw blurRad="38100" dist="38100" dir="2700000" algn="tl">
                    <a:srgbClr val="000000">
                      <a:alpha val="43137"/>
                    </a:srgbClr>
                  </a:outerShdw>
                </a:effectLst>
              </a:rPr>
              <a:t>Unidad 6: José, de Necesitado a Proveedor</a:t>
            </a:r>
          </a:p>
          <a:p>
            <a:pPr lvl="1">
              <a:lnSpc>
                <a:spcPct val="80000"/>
              </a:lnSpc>
            </a:pPr>
            <a:r>
              <a:rPr lang="es-PR" altLang="en-US" sz="3600" dirty="0">
                <a:solidFill>
                  <a:schemeClr val="bg1"/>
                </a:solidFill>
                <a:effectLst>
                  <a:outerShdw blurRad="38100" dist="38100" dir="2700000" algn="tl">
                    <a:srgbClr val="000000">
                      <a:alpha val="43137"/>
                    </a:srgbClr>
                  </a:outerShdw>
                </a:effectLst>
              </a:rPr>
              <a:t>Estudio 23: “José es hecho Señor de Egipto”</a:t>
            </a:r>
          </a:p>
          <a:p>
            <a:pPr lvl="1">
              <a:lnSpc>
                <a:spcPct val="80000"/>
              </a:lnSpc>
            </a:pPr>
            <a:r>
              <a:rPr lang="es-PR" altLang="en-US" sz="3600" dirty="0">
                <a:solidFill>
                  <a:schemeClr val="bg1"/>
                </a:solidFill>
                <a:effectLst>
                  <a:outerShdw blurRad="38100" dist="38100" dir="2700000" algn="tl">
                    <a:srgbClr val="000000">
                      <a:alpha val="43137"/>
                    </a:srgbClr>
                  </a:outerShdw>
                </a:effectLst>
              </a:rPr>
              <a:t>Génesis 41:1-57</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685800"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nodeType="with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fade">
                                      <p:cBhvr>
                                        <p:cTn id="7" dur="770" decel="100000"/>
                                        <p:tgtEl>
                                          <p:spTgt spid="47106"/>
                                        </p:tgtEl>
                                      </p:cBhvr>
                                    </p:animEffect>
                                    <p:animScale>
                                      <p:cBhvr>
                                        <p:cTn id="8" dur="770" decel="100000"/>
                                        <p:tgtEl>
                                          <p:spTgt spid="47106"/>
                                        </p:tgtEl>
                                      </p:cBhvr>
                                      <p:from x="10000" y="10000"/>
                                      <p:to x="200000" y="450000"/>
                                    </p:animScale>
                                    <p:animScale>
                                      <p:cBhvr>
                                        <p:cTn id="9" dur="1230" accel="100000" fill="hold">
                                          <p:stCondLst>
                                            <p:cond delay="770"/>
                                          </p:stCondLst>
                                        </p:cTn>
                                        <p:tgtEl>
                                          <p:spTgt spid="47106"/>
                                        </p:tgtEl>
                                      </p:cBhvr>
                                      <p:from x="200000" y="450000"/>
                                      <p:to x="100000" y="100000"/>
                                    </p:animScale>
                                    <p:set>
                                      <p:cBhvr>
                                        <p:cTn id="10" dur="770" fill="hold"/>
                                        <p:tgtEl>
                                          <p:spTgt spid="47106"/>
                                        </p:tgtEl>
                                        <p:attrNameLst>
                                          <p:attrName>ppt_x</p:attrName>
                                        </p:attrNameLst>
                                      </p:cBhvr>
                                      <p:to>
                                        <p:strVal val="(0.5)"/>
                                      </p:to>
                                    </p:set>
                                    <p:anim from="(0.5)" to="(#ppt_x)" calcmode="lin" valueType="num">
                                      <p:cBhvr>
                                        <p:cTn id="11" dur="1230" accel="100000" fill="hold">
                                          <p:stCondLst>
                                            <p:cond delay="770"/>
                                          </p:stCondLst>
                                        </p:cTn>
                                        <p:tgtEl>
                                          <p:spTgt spid="47106"/>
                                        </p:tgtEl>
                                        <p:attrNameLst>
                                          <p:attrName>ppt_x</p:attrName>
                                        </p:attrNameLst>
                                      </p:cBhvr>
                                    </p:anim>
                                    <p:set>
                                      <p:cBhvr>
                                        <p:cTn id="12" dur="770" fill="hold"/>
                                        <p:tgtEl>
                                          <p:spTgt spid="47106"/>
                                        </p:tgtEl>
                                        <p:attrNameLst>
                                          <p:attrName>ppt_y</p:attrName>
                                        </p:attrNameLst>
                                      </p:cBhvr>
                                      <p:to>
                                        <p:strVal val="(#ppt_y+0.4)"/>
                                      </p:to>
                                    </p:set>
                                    <p:anim from="(#ppt_y+0.4)" to="(#ppt_y)" calcmode="lin" valueType="num">
                                      <p:cBhvr>
                                        <p:cTn id="13" dur="1230" accel="100000" fill="hold">
                                          <p:stCondLst>
                                            <p:cond delay="770"/>
                                          </p:stCondLst>
                                        </p:cTn>
                                        <p:tgtEl>
                                          <p:spTgt spid="4710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s-PR" altLang="en-US"/>
              <a:t>Verdad Central</a:t>
            </a:r>
          </a:p>
        </p:txBody>
      </p:sp>
      <p:sp>
        <p:nvSpPr>
          <p:cNvPr id="10243" name="Rectangle 3"/>
          <p:cNvSpPr>
            <a:spLocks noGrp="1" noChangeArrowheads="1"/>
          </p:cNvSpPr>
          <p:nvPr>
            <p:ph type="body" sz="half" idx="1"/>
          </p:nvPr>
        </p:nvSpPr>
        <p:spPr>
          <a:xfrm>
            <a:off x="838200" y="2209800"/>
            <a:ext cx="8001000" cy="4114800"/>
          </a:xfrm>
        </p:spPr>
        <p:txBody>
          <a:bodyPr/>
          <a:lstStyle/>
          <a:p>
            <a:r>
              <a:rPr lang="es-PR" altLang="en-US" sz="3600" dirty="0"/>
              <a:t>La manera como Dios estuvo con José y le dio prosperidad en medio de la adversidad, ilustra la importancia de depender de Dios en cualquier situación.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traveloo.nl/wp-content/uploads/2015/08/philae-templen-nasser-me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291" name="Rectangle 3"/>
          <p:cNvSpPr>
            <a:spLocks noGrp="1" noChangeArrowheads="1"/>
          </p:cNvSpPr>
          <p:nvPr>
            <p:ph type="title"/>
          </p:nvPr>
        </p:nvSpPr>
        <p:spPr>
          <a:xfrm>
            <a:off x="193675" y="152400"/>
            <a:ext cx="5749925" cy="1004888"/>
          </a:xfrm>
          <a:solidFill>
            <a:schemeClr val="tx1">
              <a:alpha val="61000"/>
            </a:schemeClr>
          </a:solidFill>
          <a:effectLst>
            <a:softEdge rad="63500"/>
          </a:effectLst>
        </p:spPr>
        <p:txBody>
          <a:bodyPr anchor="ctr"/>
          <a:lstStyle/>
          <a:p>
            <a:r>
              <a:rPr lang="es-PR" altLang="en-US" dirty="0">
                <a:solidFill>
                  <a:schemeClr val="bg1"/>
                </a:solidFill>
                <a:effectLst>
                  <a:outerShdw blurRad="38100" dist="38100" dir="2700000" algn="tl">
                    <a:srgbClr val="1C1C1C"/>
                  </a:outerShdw>
                </a:effectLst>
              </a:rPr>
              <a:t>Metas de Aprendizaje</a:t>
            </a:r>
          </a:p>
        </p:txBody>
      </p:sp>
      <p:sp>
        <p:nvSpPr>
          <p:cNvPr id="12292" name="Rectangle 4"/>
          <p:cNvSpPr>
            <a:spLocks noGrp="1" noChangeArrowheads="1"/>
          </p:cNvSpPr>
          <p:nvPr>
            <p:ph type="body" sz="half" idx="1"/>
          </p:nvPr>
        </p:nvSpPr>
        <p:spPr>
          <a:xfrm>
            <a:off x="159808" y="4343400"/>
            <a:ext cx="8984192" cy="2419124"/>
          </a:xfrm>
          <a:solidFill>
            <a:schemeClr val="tx1">
              <a:alpha val="61000"/>
            </a:schemeClr>
          </a:solidFill>
          <a:ln/>
          <a:effectLst>
            <a:softEdge rad="63500"/>
          </a:effectLst>
        </p:spPr>
        <p:txBody>
          <a:bodyPr wrap="square">
            <a:spAutoFit/>
          </a:bodyPr>
          <a:lstStyle/>
          <a:p>
            <a:pPr marL="609600" indent="-609600">
              <a:buSzPct val="105000"/>
              <a:buFont typeface="Wingdings" panose="05000000000000000000" pitchFamily="2" charset="2"/>
              <a:buNone/>
            </a:pPr>
            <a:r>
              <a:rPr lang="es-PR" altLang="en-US" sz="2800" dirty="0">
                <a:solidFill>
                  <a:schemeClr val="bg1"/>
                </a:solidFill>
                <a:effectLst>
                  <a:outerShdw blurRad="38100" dist="38100" dir="2700000" algn="tl">
                    <a:srgbClr val="1C1C1C"/>
                  </a:outerShdw>
                </a:effectLst>
              </a:rPr>
              <a:t>Que el alumno demuestre:</a:t>
            </a:r>
          </a:p>
          <a:p>
            <a:pPr marL="609600" indent="-609600">
              <a:buSzPct val="105000"/>
              <a:buFont typeface="Wingdings" panose="05000000000000000000" pitchFamily="2" charset="2"/>
              <a:buAutoNum type="arabicParenR"/>
            </a:pPr>
            <a:r>
              <a:rPr lang="es-PR" altLang="en-US" sz="2800" dirty="0">
                <a:solidFill>
                  <a:schemeClr val="bg1"/>
                </a:solidFill>
                <a:effectLst>
                  <a:outerShdw blurRad="38100" dist="38100" dir="2700000" algn="tl">
                    <a:srgbClr val="1C1C1C"/>
                  </a:outerShdw>
                </a:effectLst>
              </a:rPr>
              <a:t>su conocimiento de as experiencias adversas de José y cómo Dios lo prosperó, y</a:t>
            </a:r>
          </a:p>
          <a:p>
            <a:pPr marL="609600" indent="-609600">
              <a:buSzPct val="105000"/>
              <a:buFont typeface="Wingdings" panose="05000000000000000000" pitchFamily="2" charset="2"/>
              <a:buAutoNum type="arabicParenR"/>
            </a:pPr>
            <a:r>
              <a:rPr lang="es-PR" altLang="en-US" sz="2800" dirty="0">
                <a:solidFill>
                  <a:schemeClr val="bg1"/>
                </a:solidFill>
                <a:effectLst>
                  <a:outerShdw blurRad="38100" dist="38100" dir="2700000" algn="tl">
                    <a:srgbClr val="1C1C1C"/>
                  </a:outerShdw>
                </a:effectLst>
              </a:rPr>
              <a:t>su actitud de la importancia de depender de Dios en cualquier situación.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1000"/>
                                        <p:tgtEl>
                                          <p:spTgt spid="12291"/>
                                        </p:tgtEl>
                                      </p:cBhvr>
                                    </p:animEffect>
                                    <p:anim calcmode="lin" valueType="num">
                                      <p:cBhvr>
                                        <p:cTn id="8" dur="1000" fill="hold"/>
                                        <p:tgtEl>
                                          <p:spTgt spid="12291"/>
                                        </p:tgtEl>
                                        <p:attrNameLst>
                                          <p:attrName>ppt_x</p:attrName>
                                        </p:attrNameLst>
                                      </p:cBhvr>
                                      <p:tavLst>
                                        <p:tav tm="0">
                                          <p:val>
                                            <p:strVal val="#ppt_x"/>
                                          </p:val>
                                        </p:tav>
                                        <p:tav tm="100000">
                                          <p:val>
                                            <p:strVal val="#ppt_x"/>
                                          </p:val>
                                        </p:tav>
                                      </p:tavLst>
                                    </p:anim>
                                    <p:anim calcmode="lin" valueType="num">
                                      <p:cBhvr>
                                        <p:cTn id="9" dur="1000" fill="hold"/>
                                        <p:tgtEl>
                                          <p:spTgt spid="1229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2292">
                                            <p:bg/>
                                          </p:spTgt>
                                        </p:tgtEl>
                                        <p:attrNameLst>
                                          <p:attrName>style.visibility</p:attrName>
                                        </p:attrNameLst>
                                      </p:cBhvr>
                                      <p:to>
                                        <p:strVal val="visible"/>
                                      </p:to>
                                    </p:set>
                                    <p:animEffect transition="in" filter="fade">
                                      <p:cBhvr>
                                        <p:cTn id="12" dur="1000"/>
                                        <p:tgtEl>
                                          <p:spTgt spid="12292">
                                            <p:bg/>
                                          </p:spTgt>
                                        </p:tgtEl>
                                      </p:cBhvr>
                                    </p:animEffect>
                                    <p:anim calcmode="lin" valueType="num">
                                      <p:cBhvr>
                                        <p:cTn id="13" dur="1000" fill="hold"/>
                                        <p:tgtEl>
                                          <p:spTgt spid="12292">
                                            <p:bg/>
                                          </p:spTgt>
                                        </p:tgtEl>
                                        <p:attrNameLst>
                                          <p:attrName>ppt_x</p:attrName>
                                        </p:attrNameLst>
                                      </p:cBhvr>
                                      <p:tavLst>
                                        <p:tav tm="0">
                                          <p:val>
                                            <p:strVal val="#ppt_x"/>
                                          </p:val>
                                        </p:tav>
                                        <p:tav tm="100000">
                                          <p:val>
                                            <p:strVal val="#ppt_x"/>
                                          </p:val>
                                        </p:tav>
                                      </p:tavLst>
                                    </p:anim>
                                    <p:anim calcmode="lin" valueType="num">
                                      <p:cBhvr>
                                        <p:cTn id="14" dur="1000" fill="hold"/>
                                        <p:tgtEl>
                                          <p:spTgt spid="12292">
                                            <p:bg/>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2292">
                                            <p:txEl>
                                              <p:pRg st="0" end="0"/>
                                            </p:txEl>
                                          </p:spTgt>
                                        </p:tgtEl>
                                        <p:attrNameLst>
                                          <p:attrName>style.visibility</p:attrName>
                                        </p:attrNameLst>
                                      </p:cBhvr>
                                      <p:to>
                                        <p:strVal val="visible"/>
                                      </p:to>
                                    </p:set>
                                    <p:animEffect transition="in" filter="fade">
                                      <p:cBhvr>
                                        <p:cTn id="17" dur="1000"/>
                                        <p:tgtEl>
                                          <p:spTgt spid="12292">
                                            <p:txEl>
                                              <p:pRg st="0" end="0"/>
                                            </p:txEl>
                                          </p:spTgt>
                                        </p:tgtEl>
                                      </p:cBhvr>
                                    </p:animEffect>
                                    <p:anim calcmode="lin" valueType="num">
                                      <p:cBhvr>
                                        <p:cTn id="18" dur="1000" fill="hold"/>
                                        <p:tgtEl>
                                          <p:spTgt spid="12292">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2292">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2292">
                                            <p:txEl>
                                              <p:pRg st="1" end="1"/>
                                            </p:txEl>
                                          </p:spTgt>
                                        </p:tgtEl>
                                        <p:attrNameLst>
                                          <p:attrName>style.visibility</p:attrName>
                                        </p:attrNameLst>
                                      </p:cBhvr>
                                      <p:to>
                                        <p:strVal val="visible"/>
                                      </p:to>
                                    </p:set>
                                    <p:animEffect transition="in" filter="fade">
                                      <p:cBhvr>
                                        <p:cTn id="22" dur="1000"/>
                                        <p:tgtEl>
                                          <p:spTgt spid="12292">
                                            <p:txEl>
                                              <p:pRg st="1" end="1"/>
                                            </p:txEl>
                                          </p:spTgt>
                                        </p:tgtEl>
                                      </p:cBhvr>
                                    </p:animEffect>
                                    <p:anim calcmode="lin" valueType="num">
                                      <p:cBhvr>
                                        <p:cTn id="23" dur="1000" fill="hold"/>
                                        <p:tgtEl>
                                          <p:spTgt spid="12292">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12292">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2292">
                                            <p:txEl>
                                              <p:pRg st="2" end="2"/>
                                            </p:txEl>
                                          </p:spTgt>
                                        </p:tgtEl>
                                        <p:attrNameLst>
                                          <p:attrName>style.visibility</p:attrName>
                                        </p:attrNameLst>
                                      </p:cBhvr>
                                      <p:to>
                                        <p:strVal val="visible"/>
                                      </p:to>
                                    </p:set>
                                    <p:animEffect transition="in" filter="fade">
                                      <p:cBhvr>
                                        <p:cTn id="27" dur="1000"/>
                                        <p:tgtEl>
                                          <p:spTgt spid="12292">
                                            <p:txEl>
                                              <p:pRg st="2" end="2"/>
                                            </p:txEl>
                                          </p:spTgt>
                                        </p:tgtEl>
                                      </p:cBhvr>
                                    </p:animEffect>
                                    <p:anim calcmode="lin" valueType="num">
                                      <p:cBhvr>
                                        <p:cTn id="28" dur="1000" fill="hold"/>
                                        <p:tgtEl>
                                          <p:spTgt spid="12292">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1229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2" name="Picture 12" descr="15sequia_epidermis"/>
          <p:cNvPicPr>
            <a:picLocks noChangeAspect="1" noChangeArrowheads="1"/>
          </p:cNvPicPr>
          <p:nvPr/>
        </p:nvPicPr>
        <p:blipFill>
          <a:blip r:embed="rId2">
            <a:extLst>
              <a:ext uri="{28A0092B-C50C-407E-A947-70E740481C1C}">
                <a14:useLocalDpi xmlns:a14="http://schemas.microsoft.com/office/drawing/2010/main" val="0"/>
              </a:ext>
            </a:extLst>
          </a:blip>
          <a:srcRect l="1639" t="3999" r="2460" b="9999"/>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2642" name="Rectangle 2"/>
          <p:cNvSpPr>
            <a:spLocks noGrp="1" noChangeArrowheads="1"/>
          </p:cNvSpPr>
          <p:nvPr>
            <p:ph type="title"/>
          </p:nvPr>
        </p:nvSpPr>
        <p:spPr/>
        <p:txBody>
          <a:bodyPr/>
          <a:lstStyle/>
          <a:p>
            <a:endParaRPr lang="en-US" altLang="en-US"/>
          </a:p>
        </p:txBody>
      </p:sp>
      <p:pic>
        <p:nvPicPr>
          <p:cNvPr id="112644" name="Picture 4" descr="violencia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5486400"/>
            <a:ext cx="2336800" cy="1357313"/>
          </a:xfrm>
          <a:prstGeom prst="rect">
            <a:avLst/>
          </a:prstGeom>
          <a:noFill/>
          <a:extLst>
            <a:ext uri="{909E8E84-426E-40DD-AFC4-6F175D3DCCD1}">
              <a14:hiddenFill xmlns:a14="http://schemas.microsoft.com/office/drawing/2010/main">
                <a:solidFill>
                  <a:srgbClr val="FFFFFF"/>
                </a:solidFill>
              </a14:hiddenFill>
            </a:ext>
          </a:extLst>
        </p:spPr>
      </p:pic>
      <p:pic>
        <p:nvPicPr>
          <p:cNvPr id="112646" name="Picture 6" descr="Car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905250"/>
            <a:ext cx="2152650" cy="2952750"/>
          </a:xfrm>
          <a:prstGeom prst="rect">
            <a:avLst/>
          </a:prstGeom>
          <a:noFill/>
          <a:extLst>
            <a:ext uri="{909E8E84-426E-40DD-AFC4-6F175D3DCCD1}">
              <a14:hiddenFill xmlns:a14="http://schemas.microsoft.com/office/drawing/2010/main">
                <a:solidFill>
                  <a:srgbClr val="FFFFFF"/>
                </a:solidFill>
              </a14:hiddenFill>
            </a:ext>
          </a:extLst>
        </p:spPr>
      </p:pic>
      <p:pic>
        <p:nvPicPr>
          <p:cNvPr id="112649" name="Picture 9" descr="pnp_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1905000"/>
            <a:ext cx="1990725" cy="2209800"/>
          </a:xfrm>
          <a:prstGeom prst="rect">
            <a:avLst/>
          </a:prstGeom>
          <a:noFill/>
          <a:extLst>
            <a:ext uri="{909E8E84-426E-40DD-AFC4-6F175D3DCCD1}">
              <a14:hiddenFill xmlns:a14="http://schemas.microsoft.com/office/drawing/2010/main">
                <a:solidFill>
                  <a:srgbClr val="FFFFFF"/>
                </a:solidFill>
              </a14:hiddenFill>
            </a:ext>
          </a:extLst>
        </p:spPr>
      </p:pic>
      <p:pic>
        <p:nvPicPr>
          <p:cNvPr id="112650" name="Picture 10" descr="PIP"/>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4400" y="3429000"/>
            <a:ext cx="2093913"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12654" name="Picture 14" descr="polluti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29000" y="-34925"/>
            <a:ext cx="5715000" cy="4084638"/>
          </a:xfrm>
          <a:prstGeom prst="rect">
            <a:avLst/>
          </a:prstGeom>
          <a:noFill/>
          <a:extLst>
            <a:ext uri="{909E8E84-426E-40DD-AFC4-6F175D3DCCD1}">
              <a14:hiddenFill xmlns:a14="http://schemas.microsoft.com/office/drawing/2010/main">
                <a:solidFill>
                  <a:srgbClr val="FFFFFF"/>
                </a:solidFill>
              </a14:hiddenFill>
            </a:ext>
          </a:extLst>
        </p:spPr>
      </p:pic>
      <p:pic>
        <p:nvPicPr>
          <p:cNvPr id="112647" name="Picture 7" descr="gasempt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5600" y="3187700"/>
            <a:ext cx="2514600" cy="2374900"/>
          </a:xfrm>
          <a:prstGeom prst="rect">
            <a:avLst/>
          </a:prstGeom>
          <a:noFill/>
          <a:extLst>
            <a:ext uri="{909E8E84-426E-40DD-AFC4-6F175D3DCCD1}">
              <a14:hiddenFill xmlns:a14="http://schemas.microsoft.com/office/drawing/2010/main">
                <a:solidFill>
                  <a:srgbClr val="FFFFFF"/>
                </a:solidFill>
              </a14:hiddenFill>
            </a:ext>
          </a:extLst>
        </p:spPr>
      </p:pic>
      <p:pic>
        <p:nvPicPr>
          <p:cNvPr id="112645" name="Picture 5" descr="fast%20mone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43600" y="3581400"/>
            <a:ext cx="1706563" cy="2628900"/>
          </a:xfrm>
          <a:prstGeom prst="rect">
            <a:avLst/>
          </a:prstGeom>
          <a:noFill/>
          <a:extLst>
            <a:ext uri="{909E8E84-426E-40DD-AFC4-6F175D3DCCD1}">
              <a14:hiddenFill xmlns:a14="http://schemas.microsoft.com/office/drawing/2010/main">
                <a:solidFill>
                  <a:srgbClr val="FFFFFF"/>
                </a:solidFill>
              </a14:hiddenFill>
            </a:ext>
          </a:extLst>
        </p:spPr>
      </p:pic>
      <p:pic>
        <p:nvPicPr>
          <p:cNvPr id="112653" name="Picture 13" descr="Homeless%20Dinne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7391400" y="5029200"/>
            <a:ext cx="18288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12648" name="Picture 8" descr="Puerto Rico"/>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3657600" cy="1949450"/>
          </a:xfrm>
          <a:prstGeom prst="rect">
            <a:avLst/>
          </a:prstGeom>
          <a:noFill/>
          <a:extLst>
            <a:ext uri="{909E8E84-426E-40DD-AFC4-6F175D3DCCD1}">
              <a14:hiddenFill xmlns:a14="http://schemas.microsoft.com/office/drawing/2010/main">
                <a:solidFill>
                  <a:srgbClr val="FFFFFF"/>
                </a:solidFill>
              </a14:hiddenFill>
            </a:ext>
          </a:extLst>
        </p:spPr>
      </p:pic>
      <p:pic>
        <p:nvPicPr>
          <p:cNvPr id="112655" name="Picture 15"/>
          <p:cNvPicPr>
            <a:picLocks noChangeAspect="1" noChangeArrowheads="1"/>
          </p:cNvPicPr>
          <p:nvPr/>
        </p:nvPicPr>
        <p:blipFill>
          <a:blip r:embed="rId1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828800" y="1765300"/>
            <a:ext cx="1657350" cy="1587500"/>
          </a:xfrm>
          <a:prstGeom prst="rect">
            <a:avLst/>
          </a:prstGeom>
          <a:noFill/>
          <a:extLst>
            <a:ext uri="{909E8E84-426E-40DD-AFC4-6F175D3DCCD1}">
              <a14:hiddenFill xmlns:a14="http://schemas.microsoft.com/office/drawing/2010/main">
                <a:solidFill>
                  <a:srgbClr val="FFFFFF"/>
                </a:solidFill>
              </a14:hiddenFill>
            </a:ext>
          </a:extLst>
        </p:spPr>
      </p:pic>
      <p:sp>
        <p:nvSpPr>
          <p:cNvPr id="112643" name="Rectangle 3"/>
          <p:cNvSpPr>
            <a:spLocks noGrp="1" noChangeArrowheads="1"/>
          </p:cNvSpPr>
          <p:nvPr>
            <p:ph type="body" idx="1"/>
          </p:nvPr>
        </p:nvSpPr>
        <p:spPr>
          <a:xfrm>
            <a:off x="762000" y="1828800"/>
            <a:ext cx="7924800" cy="3505200"/>
          </a:xfrm>
          <a:solidFill>
            <a:schemeClr val="bg1">
              <a:alpha val="85001"/>
            </a:schemeClr>
          </a:solidFill>
          <a:ln/>
          <a:effectLst>
            <a:softEdge rad="63500"/>
          </a:effectLst>
        </p:spPr>
        <p:txBody>
          <a:bodyPr anchor="ctr"/>
          <a:lstStyle/>
          <a:p>
            <a:pPr algn="ctr"/>
            <a:r>
              <a:rPr lang="es-PR" altLang="en-US" sz="4400" dirty="0"/>
              <a:t>¿Hay posibilidad en nuestros días de depender de Dios totalmente para resolver nuestros complejos problemas? ¿Por qué</a:t>
            </a:r>
            <a:r>
              <a:rPr lang="es-PR" altLang="en-US" sz="3600" dirty="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643">
                                            <p:bg/>
                                          </p:spTgt>
                                        </p:tgtEl>
                                        <p:attrNameLst>
                                          <p:attrName>style.visibility</p:attrName>
                                        </p:attrNameLst>
                                      </p:cBhvr>
                                      <p:to>
                                        <p:strVal val="visible"/>
                                      </p:to>
                                    </p:set>
                                    <p:animEffect transition="in" filter="fade">
                                      <p:cBhvr>
                                        <p:cTn id="7" dur="2000"/>
                                        <p:tgtEl>
                                          <p:spTgt spid="11264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2643">
                                            <p:txEl>
                                              <p:pRg st="0" end="0"/>
                                            </p:txEl>
                                          </p:spTgt>
                                        </p:tgtEl>
                                        <p:attrNameLst>
                                          <p:attrName>style.visibility</p:attrName>
                                        </p:attrNameLst>
                                      </p:cBhvr>
                                      <p:to>
                                        <p:strVal val="visible"/>
                                      </p:to>
                                    </p:set>
                                    <p:animEffect transition="in" filter="fade">
                                      <p:cBhvr>
                                        <p:cTn id="10" dur="2000"/>
                                        <p:tgtEl>
                                          <p:spTgt spid="1126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3" grpId="0" uiExpand="1"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s-PR" altLang="en-US" smtClean="0"/>
              <a:t>Bosquejo</a:t>
            </a:r>
            <a:endParaRPr lang="es-PR" altLang="en-US"/>
          </a:p>
        </p:txBody>
      </p:sp>
      <p:sp>
        <p:nvSpPr>
          <p:cNvPr id="18435" name="Rectangle 3"/>
          <p:cNvSpPr>
            <a:spLocks noGrp="1" noChangeArrowheads="1"/>
          </p:cNvSpPr>
          <p:nvPr>
            <p:ph type="body" idx="1"/>
          </p:nvPr>
        </p:nvSpPr>
        <p:spPr/>
        <p:txBody>
          <a:bodyPr/>
          <a:lstStyle/>
          <a:p>
            <a:r>
              <a:rPr lang="es-PR" altLang="en-US" dirty="0" smtClean="0"/>
              <a:t>José como administrador de </a:t>
            </a:r>
            <a:r>
              <a:rPr lang="es-PR" altLang="en-US" dirty="0" err="1" smtClean="0"/>
              <a:t>Potifar</a:t>
            </a:r>
            <a:r>
              <a:rPr lang="es-PR" altLang="en-US" dirty="0" smtClean="0"/>
              <a:t> </a:t>
            </a:r>
          </a:p>
          <a:p>
            <a:pPr lvl="1"/>
            <a:r>
              <a:rPr lang="es-PR" altLang="en-US" dirty="0" smtClean="0">
                <a:solidFill>
                  <a:srgbClr val="FF0000"/>
                </a:solidFill>
              </a:rPr>
              <a:t>Génesis 39.1-6</a:t>
            </a:r>
          </a:p>
          <a:p>
            <a:r>
              <a:rPr lang="es-PR" altLang="en-US" dirty="0" smtClean="0"/>
              <a:t>La Mujer de </a:t>
            </a:r>
            <a:r>
              <a:rPr lang="es-PR" altLang="en-US" dirty="0" err="1" smtClean="0"/>
              <a:t>Potifar</a:t>
            </a:r>
            <a:r>
              <a:rPr lang="es-PR" altLang="en-US" dirty="0" smtClean="0"/>
              <a:t> calumnia a José</a:t>
            </a:r>
          </a:p>
          <a:p>
            <a:pPr lvl="1"/>
            <a:r>
              <a:rPr lang="es-PR" altLang="en-US" dirty="0" smtClean="0">
                <a:solidFill>
                  <a:srgbClr val="FF0000"/>
                </a:solidFill>
              </a:rPr>
              <a:t>Génesis 39.8-23</a:t>
            </a:r>
          </a:p>
          <a:p>
            <a:r>
              <a:rPr lang="es-PR" altLang="en-US" dirty="0" smtClean="0"/>
              <a:t>José interpreta los sueños de sus compañeros </a:t>
            </a:r>
          </a:p>
          <a:p>
            <a:pPr lvl="1"/>
            <a:r>
              <a:rPr lang="es-PR" altLang="en-US" dirty="0" smtClean="0">
                <a:solidFill>
                  <a:srgbClr val="FF0000"/>
                </a:solidFill>
              </a:rPr>
              <a:t>Génesis 40.5-8,14</a:t>
            </a:r>
            <a:endParaRPr lang="es-PR" altLang="en-US"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975" t="2668" r="4584" b="25807"/>
          <a:stretch/>
        </p:blipFill>
        <p:spPr>
          <a:xfrm>
            <a:off x="-16933" y="1676400"/>
            <a:ext cx="9144000" cy="5181600"/>
          </a:xfrm>
          <a:prstGeom prst="rect">
            <a:avLst/>
          </a:prstGeom>
        </p:spPr>
      </p:pic>
      <p:sp>
        <p:nvSpPr>
          <p:cNvPr id="20482" name="Rectangle 2"/>
          <p:cNvSpPr>
            <a:spLocks noGrp="1" noChangeArrowheads="1"/>
          </p:cNvSpPr>
          <p:nvPr>
            <p:ph type="title"/>
          </p:nvPr>
        </p:nvSpPr>
        <p:spPr/>
        <p:txBody>
          <a:bodyPr/>
          <a:lstStyle/>
          <a:p>
            <a:r>
              <a:rPr lang="es-PR" altLang="en-US" dirty="0" smtClean="0"/>
              <a:t>José como administrador de </a:t>
            </a:r>
            <a:r>
              <a:rPr lang="es-PR" altLang="en-US" dirty="0" err="1" smtClean="0"/>
              <a:t>Potifar</a:t>
            </a:r>
            <a:r>
              <a:rPr lang="es-PR" altLang="en-US" dirty="0" smtClean="0"/>
              <a:t>  </a:t>
            </a:r>
            <a:r>
              <a:rPr lang="es-PR" altLang="en-US" dirty="0" smtClean="0">
                <a:solidFill>
                  <a:srgbClr val="FF0000"/>
                </a:solidFill>
              </a:rPr>
              <a:t>(Génesis 39.1-6)</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s-PR" altLang="en-US" dirty="0" smtClean="0"/>
              <a:t>José como administrador de </a:t>
            </a:r>
            <a:r>
              <a:rPr lang="es-PR" altLang="en-US" dirty="0" err="1" smtClean="0"/>
              <a:t>Potifar</a:t>
            </a:r>
            <a:r>
              <a:rPr lang="es-PR" altLang="en-US" dirty="0" smtClean="0"/>
              <a:t>  </a:t>
            </a:r>
            <a:r>
              <a:rPr lang="es-PR" altLang="en-US" dirty="0" smtClean="0">
                <a:solidFill>
                  <a:srgbClr val="FF0000"/>
                </a:solidFill>
              </a:rPr>
              <a:t>(Génesis 39.1-6)</a:t>
            </a:r>
          </a:p>
        </p:txBody>
      </p:sp>
      <p:sp>
        <p:nvSpPr>
          <p:cNvPr id="20483" name="Rectangle 3"/>
          <p:cNvSpPr>
            <a:spLocks noGrp="1" noChangeArrowheads="1"/>
          </p:cNvSpPr>
          <p:nvPr>
            <p:ph type="body" idx="1"/>
          </p:nvPr>
        </p:nvSpPr>
        <p:spPr>
          <a:xfrm>
            <a:off x="457200" y="2017713"/>
            <a:ext cx="8345488" cy="4840287"/>
          </a:xfrm>
        </p:spPr>
        <p:txBody>
          <a:bodyPr>
            <a:normAutofit fontScale="92500" lnSpcReduction="10000"/>
          </a:bodyPr>
          <a:lstStyle/>
          <a:p>
            <a:r>
              <a:rPr lang="es-ES" dirty="0"/>
              <a:t>“</a:t>
            </a:r>
            <a:r>
              <a:rPr lang="es-ES" i="1" dirty="0"/>
              <a:t>Llevado, pues, José a Egipto, </a:t>
            </a:r>
            <a:r>
              <a:rPr lang="es-ES" i="1" dirty="0" err="1"/>
              <a:t>Potifar</a:t>
            </a:r>
            <a:r>
              <a:rPr lang="es-ES" i="1" dirty="0"/>
              <a:t> oficial de Faraón, capitán de la guardia, varón egipcio, lo compró de los ismaelitas que lo habían llevado allá</a:t>
            </a:r>
            <a:r>
              <a:rPr lang="es-ES" i="1" dirty="0" smtClean="0"/>
              <a:t>. Mas </a:t>
            </a:r>
            <a:r>
              <a:rPr lang="es-ES" i="1" dirty="0"/>
              <a:t>Jehová estaba con José, y fue varón próspero; y estaba en la casa de su amo el egipcio</a:t>
            </a:r>
            <a:r>
              <a:rPr lang="es-ES" i="1" dirty="0" smtClean="0"/>
              <a:t>. Y </a:t>
            </a:r>
            <a:r>
              <a:rPr lang="es-ES" i="1" dirty="0"/>
              <a:t>vio su amo que Jehová estaba con él, y que todo lo que él hacía, Jehová lo hacía prosperar en su mano</a:t>
            </a:r>
            <a:r>
              <a:rPr lang="es-ES" i="1" dirty="0" smtClean="0"/>
              <a:t>. Así </a:t>
            </a:r>
            <a:r>
              <a:rPr lang="es-ES" i="1" dirty="0"/>
              <a:t>halló José gracia en sus ojos, y le servía; y él le hizo mayordomo de su casa y entregó en su poder todo lo que </a:t>
            </a:r>
            <a:r>
              <a:rPr lang="es-ES" i="1" dirty="0" smtClean="0"/>
              <a:t>tenía…”</a:t>
            </a:r>
            <a:endParaRPr lang="es-ES" dirty="0"/>
          </a:p>
        </p:txBody>
      </p:sp>
    </p:spTree>
    <p:extLst>
      <p:ext uri="{BB962C8B-B14F-4D97-AF65-F5344CB8AC3E}">
        <p14:creationId xmlns:p14="http://schemas.microsoft.com/office/powerpoint/2010/main" val="3643160166"/>
      </p:ext>
    </p:extLst>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Blends</Template>
  <TotalTime>1285</TotalTime>
  <Words>2593</Words>
  <Application>Microsoft Office PowerPoint</Application>
  <PresentationFormat>On-screen Show (4:3)</PresentationFormat>
  <Paragraphs>170</Paragraphs>
  <Slides>39</Slides>
  <Notes>38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39</vt:i4>
      </vt:variant>
    </vt:vector>
  </HeadingPairs>
  <TitlesOfParts>
    <vt:vector size="44" baseType="lpstr">
      <vt:lpstr>Arial</vt:lpstr>
      <vt:lpstr>Tahoma</vt:lpstr>
      <vt:lpstr>Wingdings</vt:lpstr>
      <vt:lpstr>Blends</vt:lpstr>
      <vt:lpstr>Default Design</vt:lpstr>
      <vt:lpstr>Unidad 6: José, de Necesitado a Proveedor</vt:lpstr>
      <vt:lpstr>Texto Básico</vt:lpstr>
      <vt:lpstr>Versículo Clave:</vt:lpstr>
      <vt:lpstr>Verdad Central</vt:lpstr>
      <vt:lpstr>Metas de Aprendizaje</vt:lpstr>
      <vt:lpstr>PowerPoint Presentation</vt:lpstr>
      <vt:lpstr>Bosquejo</vt:lpstr>
      <vt:lpstr>José como administrador de Potifar  (Génesis 39.1-6)</vt:lpstr>
      <vt:lpstr>José como administrador de Potifar  (Génesis 39.1-6)</vt:lpstr>
      <vt:lpstr>José como administrador de Potifar  (Génesis 39.1-6)</vt:lpstr>
      <vt:lpstr>José como administrador de Potifar  (Génesis 39.1-6)</vt:lpstr>
      <vt:lpstr>José como administrador de Potifar  (Génesis 39.1-6)</vt:lpstr>
      <vt:lpstr>José como administrador de Potifar  (Génesis 39.1-6)</vt:lpstr>
      <vt:lpstr>La Mujer de Potifar calumnia a José  (Génesis 39.8-23)</vt:lpstr>
      <vt:lpstr>La Mujer de Potifar calumnia a José  (Génesis 39.8-23)</vt:lpstr>
      <vt:lpstr>La Mujer de Potifar calumnia a José  (Génesis 39.8-23)</vt:lpstr>
      <vt:lpstr>La Mujer de Potifar calumnia a José  (Génesis 39.8-23)</vt:lpstr>
      <vt:lpstr>La Mujer de Potifar calumnia a José  (Génesis 39.8-23)</vt:lpstr>
      <vt:lpstr>La Mujer de Potifar calumnia a José  (Génesis 39.8-23)</vt:lpstr>
      <vt:lpstr>La Mujer de Potifar calumnia a José  (Génesis 39.8-23)</vt:lpstr>
      <vt:lpstr>La Mujer de Potifar calumnia a José  (Génesis 39.8-23)</vt:lpstr>
      <vt:lpstr>La Mujer de Potifar calumnia a José  (Génesis 39.8-23)</vt:lpstr>
      <vt:lpstr>La Mujer de Potifar calumnia a José  (Génesis 39.8-23)</vt:lpstr>
      <vt:lpstr>La Mujer de Potifar calumnia a José  (Génesis 39.8-23)</vt:lpstr>
      <vt:lpstr>La Mujer de Potifar calumnia a José  (Génesis 39.8-23)</vt:lpstr>
      <vt:lpstr>La Mujer de Potifar calumnia a José  (Génesis 39.8-23)</vt:lpstr>
      <vt:lpstr>José interpreta los sueños de sus compañeros (Génesis 40.5-8,14)</vt:lpstr>
      <vt:lpstr>José interpreta los sueños de sus compañeros (Génesis 40.5-8,14)</vt:lpstr>
      <vt:lpstr>José interpreta los sueños de sus compañeros (Génesis 40.5-8,14)</vt:lpstr>
      <vt:lpstr>José interpreta los sueños de sus compañeros (Génesis 40.5-8,14)</vt:lpstr>
      <vt:lpstr>José interpreta los sueños de sus compañeros (Génesis 40.5-8,14)</vt:lpstr>
      <vt:lpstr>José interpreta los sueños de sus compañeros (Génesis 40.5-8,14)</vt:lpstr>
      <vt:lpstr>José interpreta los sueños de sus compañeros (Génesis 40.5-8,14)</vt:lpstr>
      <vt:lpstr>José interpreta los sueños de sus compañeros (Génesis 40.5-8,14)</vt:lpstr>
      <vt:lpstr>Aplicaciones</vt:lpstr>
      <vt:lpstr>Aplicaciones</vt:lpstr>
      <vt:lpstr>Aplicaciones</vt:lpstr>
      <vt:lpstr>Próximo Estudio</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22_jose_prospera_en_la_adversidad</dc:title>
  <dc:creator>Tito Ortega</dc:creator>
  <cp:lastModifiedBy>Ortega, Tito (GSO Inks/Supplies SM)</cp:lastModifiedBy>
  <cp:revision>177</cp:revision>
  <dcterms:created xsi:type="dcterms:W3CDTF">2007-03-13T18:52:37Z</dcterms:created>
  <dcterms:modified xsi:type="dcterms:W3CDTF">2016-06-07T02:54:49Z</dcterms:modified>
</cp:coreProperties>
</file>