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49"/>
  </p:notesMasterIdLst>
  <p:sldIdLst>
    <p:sldId id="257" r:id="rId2"/>
    <p:sldId id="258" r:id="rId3"/>
    <p:sldId id="259" r:id="rId4"/>
    <p:sldId id="290" r:id="rId5"/>
    <p:sldId id="291" r:id="rId6"/>
    <p:sldId id="285" r:id="rId7"/>
    <p:sldId id="262" r:id="rId8"/>
    <p:sldId id="286" r:id="rId9"/>
    <p:sldId id="287" r:id="rId10"/>
    <p:sldId id="292" r:id="rId11"/>
    <p:sldId id="293" r:id="rId12"/>
    <p:sldId id="294" r:id="rId13"/>
    <p:sldId id="295" r:id="rId14"/>
    <p:sldId id="303" r:id="rId15"/>
    <p:sldId id="304" r:id="rId16"/>
    <p:sldId id="305" r:id="rId17"/>
    <p:sldId id="306" r:id="rId18"/>
    <p:sldId id="308" r:id="rId19"/>
    <p:sldId id="309" r:id="rId20"/>
    <p:sldId id="310" r:id="rId21"/>
    <p:sldId id="311" r:id="rId22"/>
    <p:sldId id="302" r:id="rId23"/>
    <p:sldId id="296" r:id="rId24"/>
    <p:sldId id="297" r:id="rId25"/>
    <p:sldId id="314" r:id="rId26"/>
    <p:sldId id="315" r:id="rId27"/>
    <p:sldId id="316" r:id="rId28"/>
    <p:sldId id="317" r:id="rId29"/>
    <p:sldId id="312" r:id="rId30"/>
    <p:sldId id="298" r:id="rId31"/>
    <p:sldId id="299" r:id="rId32"/>
    <p:sldId id="319" r:id="rId33"/>
    <p:sldId id="320" r:id="rId34"/>
    <p:sldId id="321" r:id="rId35"/>
    <p:sldId id="318" r:id="rId36"/>
    <p:sldId id="300" r:id="rId37"/>
    <p:sldId id="301" r:id="rId38"/>
    <p:sldId id="323" r:id="rId39"/>
    <p:sldId id="324" r:id="rId40"/>
    <p:sldId id="325" r:id="rId41"/>
    <p:sldId id="326" r:id="rId42"/>
    <p:sldId id="327" r:id="rId43"/>
    <p:sldId id="328" r:id="rId44"/>
    <p:sldId id="329" r:id="rId45"/>
    <p:sldId id="322" r:id="rId46"/>
    <p:sldId id="276" r:id="rId47"/>
    <p:sldId id="278" r:id="rId4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94707" autoAdjust="0"/>
  </p:normalViewPr>
  <p:slideViewPr>
    <p:cSldViewPr>
      <p:cViewPr varScale="1">
        <p:scale>
          <a:sx n="113" d="100"/>
          <a:sy n="113" d="100"/>
        </p:scale>
        <p:origin x="147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935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89C8D325-2393-4D0C-B0CB-C125C272E5A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42900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95B15C-37E6-44D3-B028-6A1EEB4C48C4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30491564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A6999E-2220-4AA0-A7D4-B26E9B9925B5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19888754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8EE81B-423E-4EC4-9AEC-92579CA1D355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23577311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4F510F-4F41-43FD-85E7-3C99CFFABFFF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16127898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02522F0-861A-4984-8599-3E2459830220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32040545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02522F0-861A-4984-8599-3E2459830220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32299243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02522F0-861A-4984-8599-3E2459830220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23481554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02522F0-861A-4984-8599-3E2459830220}" type="slidenum">
              <a:rPr lang="en-US" altLang="en-US"/>
              <a:pPr/>
              <a:t>16</a:t>
            </a:fld>
            <a:endParaRPr lang="en-US" altLang="en-U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35023698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02522F0-861A-4984-8599-3E2459830220}" type="slidenum">
              <a:rPr lang="en-US" altLang="en-US"/>
              <a:pPr/>
              <a:t>17</a:t>
            </a:fld>
            <a:endParaRPr lang="en-US" altLang="en-U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4040867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02522F0-861A-4984-8599-3E2459830220}" type="slidenum">
              <a:rPr lang="en-US" altLang="en-US"/>
              <a:pPr/>
              <a:t>18</a:t>
            </a:fld>
            <a:endParaRPr lang="en-US" altLang="en-U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22977438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02522F0-861A-4984-8599-3E2459830220}" type="slidenum">
              <a:rPr lang="en-US" altLang="en-US"/>
              <a:pPr/>
              <a:t>19</a:t>
            </a:fld>
            <a:endParaRPr lang="en-US" altLang="en-U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2411240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2207ED5-AF71-43B3-A4CF-B36631444D62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21676579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02522F0-861A-4984-8599-3E2459830220}" type="slidenum">
              <a:rPr lang="en-US" altLang="en-US"/>
              <a:pPr/>
              <a:t>20</a:t>
            </a:fld>
            <a:endParaRPr lang="en-US" altLang="en-U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9942476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02522F0-861A-4984-8599-3E2459830220}" type="slidenum">
              <a:rPr lang="en-US" altLang="en-US"/>
              <a:pPr/>
              <a:t>21</a:t>
            </a:fld>
            <a:endParaRPr lang="en-US" altLang="en-U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40881204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02522F0-861A-4984-8599-3E2459830220}" type="slidenum">
              <a:rPr lang="en-US" altLang="en-US"/>
              <a:pPr/>
              <a:t>22</a:t>
            </a:fld>
            <a:endParaRPr lang="en-US" altLang="en-U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14465185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CB2313-18D0-4368-A0AA-86E71979A672}" type="slidenum">
              <a:rPr lang="en-US" altLang="en-US"/>
              <a:pPr/>
              <a:t>23</a:t>
            </a:fld>
            <a:endParaRPr lang="en-US" altLang="en-US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11018867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9EAA03-9F9A-4819-B947-942AF881AF94}" type="slidenum">
              <a:rPr lang="en-US" altLang="en-US"/>
              <a:pPr/>
              <a:t>24</a:t>
            </a:fld>
            <a:endParaRPr lang="en-US" altLang="en-US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182077209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9EAA03-9F9A-4819-B947-942AF881AF94}" type="slidenum">
              <a:rPr lang="en-US" altLang="en-US"/>
              <a:pPr/>
              <a:t>25</a:t>
            </a:fld>
            <a:endParaRPr lang="en-US" altLang="en-US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244776404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9EAA03-9F9A-4819-B947-942AF881AF94}" type="slidenum">
              <a:rPr lang="en-US" altLang="en-US"/>
              <a:pPr/>
              <a:t>26</a:t>
            </a:fld>
            <a:endParaRPr lang="en-US" altLang="en-US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91809650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9EAA03-9F9A-4819-B947-942AF881AF94}" type="slidenum">
              <a:rPr lang="en-US" altLang="en-US"/>
              <a:pPr/>
              <a:t>27</a:t>
            </a:fld>
            <a:endParaRPr lang="en-US" altLang="en-US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31836176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9EAA03-9F9A-4819-B947-942AF881AF94}" type="slidenum">
              <a:rPr lang="en-US" altLang="en-US"/>
              <a:pPr/>
              <a:t>28</a:t>
            </a:fld>
            <a:endParaRPr lang="en-US" altLang="en-US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313139551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9EAA03-9F9A-4819-B947-942AF881AF94}" type="slidenum">
              <a:rPr lang="en-US" altLang="en-US"/>
              <a:pPr/>
              <a:t>29</a:t>
            </a:fld>
            <a:endParaRPr lang="en-US" altLang="en-US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18334495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CDDDD25-869E-449E-88C8-D9B67C741877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141138837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5D6E86-757D-4D5F-924C-9A68AB8ECB93}" type="slidenum">
              <a:rPr lang="en-US" altLang="en-US"/>
              <a:pPr/>
              <a:t>30</a:t>
            </a:fld>
            <a:endParaRPr lang="en-US" altLang="en-US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81857480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574C5E-4CC7-4533-8D22-DEC39B737DC5}" type="slidenum">
              <a:rPr lang="en-US" altLang="en-US"/>
              <a:pPr/>
              <a:t>31</a:t>
            </a:fld>
            <a:endParaRPr lang="en-US" altLang="en-US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253405468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574C5E-4CC7-4533-8D22-DEC39B737DC5}" type="slidenum">
              <a:rPr lang="en-US" altLang="en-US"/>
              <a:pPr/>
              <a:t>32</a:t>
            </a:fld>
            <a:endParaRPr lang="en-US" altLang="en-US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48282029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574C5E-4CC7-4533-8D22-DEC39B737DC5}" type="slidenum">
              <a:rPr lang="en-US" altLang="en-US"/>
              <a:pPr/>
              <a:t>33</a:t>
            </a:fld>
            <a:endParaRPr lang="en-US" altLang="en-US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79484718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574C5E-4CC7-4533-8D22-DEC39B737DC5}" type="slidenum">
              <a:rPr lang="en-US" altLang="en-US"/>
              <a:pPr/>
              <a:t>34</a:t>
            </a:fld>
            <a:endParaRPr lang="en-US" altLang="en-US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249473843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574C5E-4CC7-4533-8D22-DEC39B737DC5}" type="slidenum">
              <a:rPr lang="en-US" altLang="en-US"/>
              <a:pPr/>
              <a:t>35</a:t>
            </a:fld>
            <a:endParaRPr lang="en-US" altLang="en-US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377611048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A9F269-6E9C-4505-93CC-25E72081E681}" type="slidenum">
              <a:rPr lang="en-US" altLang="en-US"/>
              <a:pPr/>
              <a:t>36</a:t>
            </a:fld>
            <a:endParaRPr lang="en-US" altLang="en-US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412912398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B97122-9C01-4F8C-A42D-23A183F73206}" type="slidenum">
              <a:rPr lang="en-US" altLang="en-US"/>
              <a:pPr/>
              <a:t>37</a:t>
            </a:fld>
            <a:endParaRPr lang="en-US" altLang="en-US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157314901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B97122-9C01-4F8C-A42D-23A183F73206}" type="slidenum">
              <a:rPr lang="en-US" altLang="en-US"/>
              <a:pPr/>
              <a:t>38</a:t>
            </a:fld>
            <a:endParaRPr lang="en-US" altLang="en-US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332619708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B97122-9C01-4F8C-A42D-23A183F73206}" type="slidenum">
              <a:rPr lang="en-US" altLang="en-US"/>
              <a:pPr/>
              <a:t>39</a:t>
            </a:fld>
            <a:endParaRPr lang="en-US" altLang="en-US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28018660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8B331F-4C60-4D80-B826-E0B95CBE9016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182105871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B97122-9C01-4F8C-A42D-23A183F73206}" type="slidenum">
              <a:rPr lang="en-US" altLang="en-US"/>
              <a:pPr/>
              <a:t>40</a:t>
            </a:fld>
            <a:endParaRPr lang="en-US" altLang="en-US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115705979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B97122-9C01-4F8C-A42D-23A183F73206}" type="slidenum">
              <a:rPr lang="en-US" altLang="en-US"/>
              <a:pPr/>
              <a:t>41</a:t>
            </a:fld>
            <a:endParaRPr lang="en-US" altLang="en-US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398361546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B97122-9C01-4F8C-A42D-23A183F73206}" type="slidenum">
              <a:rPr lang="en-US" altLang="en-US"/>
              <a:pPr/>
              <a:t>42</a:t>
            </a:fld>
            <a:endParaRPr lang="en-US" altLang="en-US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224140836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B97122-9C01-4F8C-A42D-23A183F73206}" type="slidenum">
              <a:rPr lang="en-US" altLang="en-US"/>
              <a:pPr/>
              <a:t>43</a:t>
            </a:fld>
            <a:endParaRPr lang="en-US" altLang="en-US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123110491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B97122-9C01-4F8C-A42D-23A183F73206}" type="slidenum">
              <a:rPr lang="en-US" altLang="en-US"/>
              <a:pPr/>
              <a:t>44</a:t>
            </a:fld>
            <a:endParaRPr lang="en-US" altLang="en-US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13588511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B97122-9C01-4F8C-A42D-23A183F73206}" type="slidenum">
              <a:rPr lang="en-US" altLang="en-US"/>
              <a:pPr/>
              <a:t>45</a:t>
            </a:fld>
            <a:endParaRPr lang="en-US" altLang="en-US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272602281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1234C5-146D-4BE1-B6E3-6E0FB45F63C1}" type="slidenum">
              <a:rPr lang="en-US" altLang="en-US"/>
              <a:pPr/>
              <a:t>46</a:t>
            </a:fld>
            <a:endParaRPr lang="en-US" altLang="en-US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279711828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1BE36E-D166-4CE2-9C8E-00BD269DCE86}" type="slidenum">
              <a:rPr lang="en-US" altLang="en-US"/>
              <a:pPr/>
              <a:t>47</a:t>
            </a:fld>
            <a:endParaRPr lang="en-US" altLang="en-US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33306226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104CF55-28A6-4584-AB81-1287B0FA9E4F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23340915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139577-D3F4-43E4-B826-B05766056081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5065459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7FF8516-7BD5-4E86-8F53-4AD55340B91E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32509202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AD4AAA3-6D70-4180-ADF1-EE0212554FFC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30097266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7E18B4-2ABD-4961-B264-76DA2194EE8A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3821680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46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734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5734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34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735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5735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35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5735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35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35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735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5735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5735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735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736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D72475D-FCAB-471C-9558-CE00FF09538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FB222B-04F2-4F10-8C20-334DAEEAAAD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6860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90083C-A585-4149-BD3F-E44932C3E3C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7824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2DD9D71-502B-4213-A460-BE7DF03667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3220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80E4A-1D9F-4F64-94F5-0C5402A1C3E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0826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527FE2-2493-4C3D-B581-229097EF15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929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48A4AF-D394-48B9-9659-8C555EF3A1A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865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7F2B14-09DB-4394-A117-E9A982B9D51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2560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40DC3C-1828-43E6-98BA-2A921B4B7A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7656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3E3F19-2D2E-4F6B-ABDC-240314E5019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4774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43172-CAAB-4A52-9CF5-811CCC24B7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1924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AE1FEC-ADE1-4F08-8610-10EAD445DCB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9492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s-PR" altLang="en-US" sz="2400"/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s-PR" altLang="en-US" sz="2400"/>
          </a:p>
        </p:txBody>
      </p:sp>
      <p:sp>
        <p:nvSpPr>
          <p:cNvPr id="56324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s-PR" altLang="en-US" sz="2400"/>
          </a:p>
        </p:txBody>
      </p:sp>
      <p:sp>
        <p:nvSpPr>
          <p:cNvPr id="56325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s-PR" altLang="en-US" sz="2400"/>
          </a:p>
        </p:txBody>
      </p:sp>
      <p:sp>
        <p:nvSpPr>
          <p:cNvPr id="56326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s-PR" altLang="en-US" sz="2400"/>
          </a:p>
        </p:txBody>
      </p:sp>
      <p:sp>
        <p:nvSpPr>
          <p:cNvPr id="56327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s-PR" altLang="en-US" sz="2400"/>
          </a:p>
        </p:txBody>
      </p:sp>
      <p:sp>
        <p:nvSpPr>
          <p:cNvPr id="56328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s-PR" altLang="en-US" sz="2400"/>
          </a:p>
        </p:txBody>
      </p:sp>
      <p:sp>
        <p:nvSpPr>
          <p:cNvPr id="563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563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5633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en-US"/>
          </a:p>
        </p:txBody>
      </p:sp>
      <p:sp>
        <p:nvSpPr>
          <p:cNvPr id="5633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en-US"/>
          </a:p>
        </p:txBody>
      </p:sp>
      <p:sp>
        <p:nvSpPr>
          <p:cNvPr id="5633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8C0E2E6-30C5-4544-8D2C-8E81BADB98E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2.wdp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iglesiabiblicabautista.org/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1" t="3298" r="6042" b="2540"/>
          <a:stretch/>
        </p:blipFill>
        <p:spPr>
          <a:xfrm>
            <a:off x="0" y="-1"/>
            <a:ext cx="9144000" cy="6879167"/>
          </a:xfrm>
          <a:prstGeom prst="rect">
            <a:avLst/>
          </a:prstGeom>
        </p:spPr>
      </p:pic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1600200"/>
            <a:ext cx="7772400" cy="1309688"/>
          </a:xfrm>
          <a:solidFill>
            <a:schemeClr val="tx1">
              <a:alpha val="33000"/>
            </a:schemeClr>
          </a:solidFill>
          <a:ln/>
        </p:spPr>
        <p:txBody>
          <a:bodyPr/>
          <a:lstStyle/>
          <a:p>
            <a:pPr algn="ctr"/>
            <a:r>
              <a:rPr lang="es-PR" alt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Candara" panose="020E0502030303020204" pitchFamily="34" charset="0"/>
              </a:rPr>
              <a:t>Unidad 3: El Pacto de Dios con Abraham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0" y="6210300"/>
            <a:ext cx="2895600" cy="641350"/>
          </a:xfrm>
          <a:prstGeom prst="rect">
            <a:avLst/>
          </a:prstGeom>
          <a:solidFill>
            <a:schemeClr val="tx1">
              <a:alpha val="33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altLang="en-US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Arial" panose="020B0604020202020204" pitchFamily="34" charset="0"/>
              </a:rPr>
              <a:t>Iglesia Bíblica Bautista de Aguadilla</a:t>
            </a:r>
          </a:p>
        </p:txBody>
      </p:sp>
      <p:pic>
        <p:nvPicPr>
          <p:cNvPr id="3078" name="Picture 6" descr="jesus_fish_lg_clr"/>
          <p:cNvPicPr preferRelativeResize="0">
            <a:picLocks noChangeAspect="1" noChangeArrowheads="1"/>
          </p:cNvPicPr>
          <p:nvPr/>
        </p:nvPicPr>
        <p:blipFill>
          <a:blip r:embed="rId5">
            <a:lum bright="16000" contras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6515100"/>
            <a:ext cx="6858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5791200" y="6491288"/>
            <a:ext cx="3352800" cy="366712"/>
          </a:xfrm>
          <a:prstGeom prst="rect">
            <a:avLst/>
          </a:prstGeom>
          <a:solidFill>
            <a:schemeClr val="tx1">
              <a:alpha val="33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PR" altLang="en-US" i="1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Arial" panose="020B0604020202020204" pitchFamily="34" charset="0"/>
              </a:rPr>
              <a:t>La Biblia Libro por Libro, CBP</a:t>
            </a:r>
            <a:r>
              <a:rPr lang="en-US" altLang="en-US" i="1" baseline="3000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Arial" panose="020B0604020202020204" pitchFamily="34" charset="0"/>
              </a:rPr>
              <a:t>®</a:t>
            </a:r>
            <a:endParaRPr lang="en-US" altLang="en-US">
              <a:solidFill>
                <a:schemeClr val="bg1"/>
              </a:solidFill>
              <a:effectLst>
                <a:outerShdw blurRad="38100" dist="38100" dir="2700000" algn="tl">
                  <a:srgbClr val="1C1C1C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3088" name="Rectangle 16"/>
          <p:cNvSpPr>
            <a:spLocks noChangeArrowheads="1"/>
          </p:cNvSpPr>
          <p:nvPr/>
        </p:nvSpPr>
        <p:spPr bwMode="auto">
          <a:xfrm>
            <a:off x="685800" y="3880991"/>
            <a:ext cx="7734300" cy="1077218"/>
          </a:xfrm>
          <a:prstGeom prst="rect">
            <a:avLst/>
          </a:prstGeom>
          <a:solidFill>
            <a:schemeClr val="tx1">
              <a:alpha val="33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algn="ctr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algn="ctr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algn="ctr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algn="ctr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Estudio 13: Abraham Busca Esposa para Isaac (Génesis 23:1-25:18)</a:t>
            </a:r>
          </a:p>
        </p:txBody>
      </p:sp>
      <p:sp>
        <p:nvSpPr>
          <p:cNvPr id="3089" name="Text Box 17"/>
          <p:cNvSpPr txBox="1">
            <a:spLocks noChangeArrowheads="1"/>
          </p:cNvSpPr>
          <p:nvPr/>
        </p:nvSpPr>
        <p:spPr bwMode="auto">
          <a:xfrm>
            <a:off x="2457450" y="5436467"/>
            <a:ext cx="4191000" cy="579438"/>
          </a:xfrm>
          <a:prstGeom prst="rect">
            <a:avLst/>
          </a:prstGeom>
          <a:solidFill>
            <a:schemeClr val="tx1">
              <a:alpha val="33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s-PR" alt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29 </a:t>
            </a:r>
            <a:r>
              <a:rPr lang="es-PR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de marzo de </a:t>
            </a:r>
            <a:r>
              <a:rPr lang="es-PR" alt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2016</a:t>
            </a:r>
            <a:endParaRPr lang="en-US" altLang="en-US" sz="3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8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animBg="1"/>
      <p:bldP spid="3077" grpId="0" animBg="1"/>
      <p:bldP spid="3079" grpId="0" animBg="1"/>
      <p:bldP spid="3088" grpId="0" build="p" animBg="1"/>
      <p:bldP spid="308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>
                <a:latin typeface="Candara" panose="020E0502030303020204" pitchFamily="34" charset="0"/>
              </a:rPr>
              <a:t>Para Considerar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438400"/>
            <a:ext cx="4267200" cy="4114800"/>
          </a:xfrm>
        </p:spPr>
        <p:txBody>
          <a:bodyPr/>
          <a:lstStyle/>
          <a:p>
            <a:r>
              <a:rPr lang="es-PR" altLang="en-US">
                <a:latin typeface="Candara" panose="020E0502030303020204" pitchFamily="34" charset="0"/>
              </a:rPr>
              <a:t>¿Cómo podemos buscar la dirección de Dios en las decisiones familiares?</a:t>
            </a:r>
          </a:p>
        </p:txBody>
      </p:sp>
      <p:pic>
        <p:nvPicPr>
          <p:cNvPr id="80901" name="Picture 5" descr="Includingyou00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650" y="2425700"/>
            <a:ext cx="2901950" cy="306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>
                <a:latin typeface="Candara" panose="020E0502030303020204" pitchFamily="34" charset="0"/>
              </a:rPr>
              <a:t>Bosquejo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0948" y="2133600"/>
            <a:ext cx="8574088" cy="4611687"/>
          </a:xfrm>
        </p:spPr>
        <p:txBody>
          <a:bodyPr/>
          <a:lstStyle/>
          <a:p>
            <a:pPr>
              <a:lnSpc>
                <a:spcPct val="90000"/>
              </a:lnSpc>
              <a:buSzPct val="61000"/>
            </a:pPr>
            <a:r>
              <a:rPr lang="es-PR" altLang="en-US" dirty="0" smtClean="0">
                <a:latin typeface="Candara" panose="020E0502030303020204" pitchFamily="34" charset="0"/>
              </a:rPr>
              <a:t>Abraham </a:t>
            </a:r>
            <a:r>
              <a:rPr lang="es-PR" altLang="en-US" dirty="0">
                <a:latin typeface="Candara" panose="020E0502030303020204" pitchFamily="34" charset="0"/>
              </a:rPr>
              <a:t>envía a Eliezer a buscar esposa </a:t>
            </a:r>
            <a:r>
              <a:rPr lang="es-PR" altLang="en-US" dirty="0" smtClean="0">
                <a:latin typeface="Candara" panose="020E0502030303020204" pitchFamily="34" charset="0"/>
              </a:rPr>
              <a:t>para su hijo </a:t>
            </a:r>
          </a:p>
          <a:p>
            <a:pPr lvl="1">
              <a:lnSpc>
                <a:spcPct val="90000"/>
              </a:lnSpc>
              <a:buSzPct val="61000"/>
            </a:pPr>
            <a:r>
              <a:rPr lang="es-PR" altLang="en-US" dirty="0">
                <a:solidFill>
                  <a:schemeClr val="hlink"/>
                </a:solidFill>
                <a:latin typeface="Candara" panose="020E0502030303020204" pitchFamily="34" charset="0"/>
              </a:rPr>
              <a:t>Génesis 24.2-4, 12-14</a:t>
            </a:r>
          </a:p>
          <a:p>
            <a:pPr>
              <a:lnSpc>
                <a:spcPct val="90000"/>
              </a:lnSpc>
              <a:buSzPct val="61000"/>
            </a:pPr>
            <a:r>
              <a:rPr lang="es-PR" altLang="en-US" dirty="0" smtClean="0">
                <a:latin typeface="Candara" panose="020E0502030303020204" pitchFamily="34" charset="0"/>
              </a:rPr>
              <a:t>Eliezer encuentra a Rebeca	</a:t>
            </a:r>
          </a:p>
          <a:p>
            <a:pPr lvl="1">
              <a:lnSpc>
                <a:spcPct val="90000"/>
              </a:lnSpc>
              <a:buSzPct val="61000"/>
            </a:pPr>
            <a:r>
              <a:rPr lang="es-PR" altLang="en-US" dirty="0">
                <a:solidFill>
                  <a:schemeClr val="hlink"/>
                </a:solidFill>
                <a:latin typeface="Candara" panose="020E0502030303020204" pitchFamily="34" charset="0"/>
              </a:rPr>
              <a:t>Génesis 24:15, 26, 27</a:t>
            </a:r>
          </a:p>
          <a:p>
            <a:pPr>
              <a:lnSpc>
                <a:spcPct val="90000"/>
              </a:lnSpc>
              <a:buSzPct val="61000"/>
            </a:pPr>
            <a:r>
              <a:rPr lang="es-PR" altLang="en-US" dirty="0" smtClean="0">
                <a:latin typeface="Candara" panose="020E0502030303020204" pitchFamily="34" charset="0"/>
              </a:rPr>
              <a:t>Rebeca</a:t>
            </a:r>
            <a:r>
              <a:rPr lang="es-PR" altLang="en-US" dirty="0">
                <a:latin typeface="Candara" panose="020E0502030303020204" pitchFamily="34" charset="0"/>
              </a:rPr>
              <a:t>, esposa de Isaac </a:t>
            </a:r>
            <a:endParaRPr lang="es-PR" altLang="en-US" dirty="0" smtClean="0">
              <a:latin typeface="Candara" panose="020E0502030303020204" pitchFamily="34" charset="0"/>
            </a:endParaRPr>
          </a:p>
          <a:p>
            <a:pPr lvl="1">
              <a:lnSpc>
                <a:spcPct val="90000"/>
              </a:lnSpc>
              <a:buSzPct val="61000"/>
            </a:pPr>
            <a:r>
              <a:rPr lang="es-PR" altLang="en-US" dirty="0" smtClean="0">
                <a:solidFill>
                  <a:schemeClr val="hlink"/>
                </a:solidFill>
                <a:latin typeface="Candara" panose="020E0502030303020204" pitchFamily="34" charset="0"/>
              </a:rPr>
              <a:t>Génesis </a:t>
            </a:r>
            <a:r>
              <a:rPr lang="es-PR" altLang="en-US" dirty="0">
                <a:solidFill>
                  <a:schemeClr val="hlink"/>
                </a:solidFill>
                <a:latin typeface="Candara" panose="020E0502030303020204" pitchFamily="34" charset="0"/>
              </a:rPr>
              <a:t>24.61, 66, </a:t>
            </a:r>
            <a:r>
              <a:rPr lang="es-PR" altLang="en-US" dirty="0" smtClean="0">
                <a:solidFill>
                  <a:schemeClr val="hlink"/>
                </a:solidFill>
                <a:latin typeface="Candara" panose="020E0502030303020204" pitchFamily="34" charset="0"/>
              </a:rPr>
              <a:t>67</a:t>
            </a:r>
            <a:endParaRPr lang="es-PR" altLang="en-US" dirty="0">
              <a:latin typeface="Candara" panose="020E0502030303020204" pitchFamily="34" charset="0"/>
            </a:endParaRPr>
          </a:p>
          <a:p>
            <a:pPr>
              <a:lnSpc>
                <a:spcPct val="90000"/>
              </a:lnSpc>
              <a:buSzPct val="61000"/>
            </a:pPr>
            <a:r>
              <a:rPr lang="es-PR" altLang="en-US" dirty="0" smtClean="0">
                <a:latin typeface="Candara" panose="020E0502030303020204" pitchFamily="34" charset="0"/>
              </a:rPr>
              <a:t>Abraham </a:t>
            </a:r>
            <a:r>
              <a:rPr lang="es-PR" altLang="en-US" dirty="0">
                <a:latin typeface="Candara" panose="020E0502030303020204" pitchFamily="34" charset="0"/>
              </a:rPr>
              <a:t>es sepultado en </a:t>
            </a:r>
            <a:r>
              <a:rPr lang="es-PR" altLang="en-US" dirty="0" err="1">
                <a:latin typeface="Candara" panose="020E0502030303020204" pitchFamily="34" charset="0"/>
              </a:rPr>
              <a:t>Macpela</a:t>
            </a:r>
            <a:r>
              <a:rPr lang="es-PR" altLang="en-US" dirty="0">
                <a:latin typeface="Candara" panose="020E0502030303020204" pitchFamily="34" charset="0"/>
              </a:rPr>
              <a:t> </a:t>
            </a:r>
            <a:endParaRPr lang="es-PR" altLang="en-US" dirty="0" smtClean="0">
              <a:latin typeface="Candara" panose="020E0502030303020204" pitchFamily="34" charset="0"/>
            </a:endParaRPr>
          </a:p>
          <a:p>
            <a:pPr lvl="1">
              <a:lnSpc>
                <a:spcPct val="90000"/>
              </a:lnSpc>
              <a:buSzPct val="61000"/>
            </a:pPr>
            <a:r>
              <a:rPr lang="es-PR" altLang="en-US" dirty="0" smtClean="0">
                <a:solidFill>
                  <a:schemeClr val="hlink"/>
                </a:solidFill>
                <a:latin typeface="Candara" panose="020E0502030303020204" pitchFamily="34" charset="0"/>
              </a:rPr>
              <a:t>Génesis 25.5-9</a:t>
            </a:r>
            <a:endParaRPr lang="es-PR" altLang="en-US" dirty="0">
              <a:latin typeface="Candara" panose="020E0502030303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38" t="4064" r="5084" b="27962"/>
          <a:stretch/>
        </p:blipFill>
        <p:spPr>
          <a:xfrm>
            <a:off x="0" y="1800885"/>
            <a:ext cx="9144000" cy="5057115"/>
          </a:xfrm>
          <a:prstGeom prst="rect">
            <a:avLst/>
          </a:prstGeom>
        </p:spPr>
      </p:pic>
      <p:sp>
        <p:nvSpPr>
          <p:cNvPr id="84995" name="Rectangle 3"/>
          <p:cNvSpPr>
            <a:spLocks noGrp="1" noChangeArrowheads="1"/>
          </p:cNvSpPr>
          <p:nvPr>
            <p:ph type="title"/>
          </p:nvPr>
        </p:nvSpPr>
        <p:spPr>
          <a:xfrm>
            <a:off x="1143000" y="366713"/>
            <a:ext cx="7793037" cy="1462087"/>
          </a:xfrm>
        </p:spPr>
        <p:txBody>
          <a:bodyPr/>
          <a:lstStyle/>
          <a:p>
            <a:r>
              <a:rPr lang="es-PR" altLang="en-US" sz="3600" dirty="0">
                <a:latin typeface="Candara" panose="020E0502030303020204" pitchFamily="34" charset="0"/>
              </a:rPr>
              <a:t>Abraham envía a Eliezer a buscar esposa para su </a:t>
            </a:r>
            <a:r>
              <a:rPr lang="es-PR" altLang="en-US" sz="3600" dirty="0" smtClean="0">
                <a:latin typeface="Candara" panose="020E0502030303020204" pitchFamily="34" charset="0"/>
              </a:rPr>
              <a:t>hijo </a:t>
            </a:r>
            <a:br>
              <a:rPr lang="es-PR" altLang="en-US" sz="3600" dirty="0" smtClean="0">
                <a:latin typeface="Candara" panose="020E0502030303020204" pitchFamily="34" charset="0"/>
              </a:rPr>
            </a:br>
            <a:r>
              <a:rPr lang="es-PR" altLang="en-US" sz="3600" dirty="0" smtClean="0">
                <a:solidFill>
                  <a:schemeClr val="hlink"/>
                </a:solidFill>
                <a:latin typeface="Candara" panose="020E0502030303020204" pitchFamily="34" charset="0"/>
              </a:rPr>
              <a:t>Génesis 24.2-4, 12-14</a:t>
            </a:r>
            <a:endParaRPr lang="en-US" altLang="en-US" sz="3600" dirty="0">
              <a:latin typeface="Candara" panose="020E0502030303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133601"/>
            <a:ext cx="4876800" cy="4648200"/>
          </a:xfrm>
        </p:spPr>
        <p:txBody>
          <a:bodyPr>
            <a:normAutofit fontScale="85000" lnSpcReduction="20000"/>
          </a:bodyPr>
          <a:lstStyle/>
          <a:p>
            <a:r>
              <a:rPr lang="es-ES" b="0" dirty="0" smtClean="0">
                <a:latin typeface="Candara" panose="020E0502030303020204" pitchFamily="34" charset="0"/>
              </a:rPr>
              <a:t>En este momento Abraham tiene 140 años (véanse </a:t>
            </a:r>
            <a:r>
              <a:rPr lang="es-ES" b="0" dirty="0" smtClean="0">
                <a:solidFill>
                  <a:srgbClr val="FF0000"/>
                </a:solidFill>
                <a:latin typeface="Candara" panose="020E0502030303020204" pitchFamily="34" charset="0"/>
              </a:rPr>
              <a:t>25.20</a:t>
            </a:r>
            <a:r>
              <a:rPr lang="es-ES" b="0" dirty="0" smtClean="0">
                <a:latin typeface="Candara" panose="020E0502030303020204" pitchFamily="34" charset="0"/>
              </a:rPr>
              <a:t> y </a:t>
            </a:r>
            <a:r>
              <a:rPr lang="es-ES" b="0" dirty="0" smtClean="0">
                <a:solidFill>
                  <a:srgbClr val="FF0000"/>
                </a:solidFill>
                <a:latin typeface="Candara" panose="020E0502030303020204" pitchFamily="34" charset="0"/>
              </a:rPr>
              <a:t>21.5</a:t>
            </a:r>
            <a:r>
              <a:rPr lang="es-ES" b="0" dirty="0" smtClean="0">
                <a:latin typeface="Candara" panose="020E0502030303020204" pitchFamily="34" charset="0"/>
              </a:rPr>
              <a:t>). </a:t>
            </a:r>
          </a:p>
          <a:p>
            <a:r>
              <a:rPr lang="es-ES" b="0" dirty="0" smtClean="0">
                <a:latin typeface="Candara" panose="020E0502030303020204" pitchFamily="34" charset="0"/>
              </a:rPr>
              <a:t>Dios le ha bendecido espiritual y materialmente, pero quiere asegurarse de que se escoja la novia correcta para Isaac. </a:t>
            </a:r>
          </a:p>
          <a:p>
            <a:r>
              <a:rPr lang="es-ES" b="0" dirty="0" smtClean="0">
                <a:latin typeface="Candara" panose="020E0502030303020204" pitchFamily="34" charset="0"/>
              </a:rPr>
              <a:t>Por supuesto, vemos aquí un cuadro del Padre celestial escogiendo una Esposa (la Iglesia) para su Hijo (Cristo). </a:t>
            </a:r>
          </a:p>
        </p:txBody>
      </p:sp>
      <p:sp>
        <p:nvSpPr>
          <p:cNvPr id="87045" name="Rectangle 5"/>
          <p:cNvSpPr>
            <a:spLocks noGrp="1" noChangeArrowheads="1"/>
          </p:cNvSpPr>
          <p:nvPr>
            <p:ph type="title"/>
          </p:nvPr>
        </p:nvSpPr>
        <p:spPr>
          <a:xfrm>
            <a:off x="1150938" y="366713"/>
            <a:ext cx="7793037" cy="1462087"/>
          </a:xfrm>
          <a:noFill/>
          <a:ln/>
        </p:spPr>
        <p:txBody>
          <a:bodyPr/>
          <a:lstStyle/>
          <a:p>
            <a:r>
              <a:rPr lang="es-PR" altLang="en-US" sz="3600" dirty="0" smtClean="0">
                <a:latin typeface="Candara" panose="020E0502030303020204" pitchFamily="34" charset="0"/>
              </a:rPr>
              <a:t>Abraham envía a Eliezer a buscar esposa para su hijo </a:t>
            </a:r>
            <a:br>
              <a:rPr lang="es-PR" altLang="en-US" sz="3600" dirty="0" smtClean="0">
                <a:latin typeface="Candara" panose="020E0502030303020204" pitchFamily="34" charset="0"/>
              </a:rPr>
            </a:br>
            <a:r>
              <a:rPr lang="es-PR" altLang="en-US" sz="3600" dirty="0" smtClean="0">
                <a:solidFill>
                  <a:schemeClr val="hlink"/>
                </a:solidFill>
                <a:latin typeface="Candara" panose="020E0502030303020204" pitchFamily="34" charset="0"/>
              </a:rPr>
              <a:t>Génesis 24.2-4, 12-14</a:t>
            </a:r>
            <a:endParaRPr lang="en-US" altLang="en-US" sz="3600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834" t="3320" r="3354" b="4297"/>
          <a:stretch/>
        </p:blipFill>
        <p:spPr>
          <a:xfrm>
            <a:off x="5889954" y="1828799"/>
            <a:ext cx="3274828" cy="50292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133601"/>
            <a:ext cx="4876800" cy="4648200"/>
          </a:xfrm>
        </p:spPr>
        <p:txBody>
          <a:bodyPr>
            <a:normAutofit fontScale="85000" lnSpcReduction="10000"/>
          </a:bodyPr>
          <a:lstStyle/>
          <a:p>
            <a:r>
              <a:rPr lang="es-ES" b="0" dirty="0" smtClean="0">
                <a:latin typeface="Candara" panose="020E0502030303020204" pitchFamily="34" charset="0"/>
              </a:rPr>
              <a:t>¿Cómo supo Abraham que Dios proveería la mujer idónea para su hijo? ¡Confió en las promesas de Dios! </a:t>
            </a:r>
          </a:p>
          <a:p>
            <a:r>
              <a:rPr lang="es-ES" b="0" dirty="0" smtClean="0">
                <a:latin typeface="Candara" panose="020E0502030303020204" pitchFamily="34" charset="0"/>
              </a:rPr>
              <a:t>Isaac era posesión de Dios. Abraham lo había colocado en el altar años antes y sabía que Dios supliría la necesidad. </a:t>
            </a:r>
          </a:p>
          <a:p>
            <a:r>
              <a:rPr lang="es-ES" b="0" dirty="0" smtClean="0">
                <a:latin typeface="Candara" panose="020E0502030303020204" pitchFamily="34" charset="0"/>
              </a:rPr>
              <a:t>De otra manera, la simiente prometida nunca nacería.</a:t>
            </a:r>
          </a:p>
        </p:txBody>
      </p:sp>
      <p:sp>
        <p:nvSpPr>
          <p:cNvPr id="87045" name="Rectangle 5"/>
          <p:cNvSpPr>
            <a:spLocks noGrp="1" noChangeArrowheads="1"/>
          </p:cNvSpPr>
          <p:nvPr>
            <p:ph type="title"/>
          </p:nvPr>
        </p:nvSpPr>
        <p:spPr>
          <a:xfrm>
            <a:off x="1150938" y="366713"/>
            <a:ext cx="7793037" cy="1462087"/>
          </a:xfrm>
          <a:noFill/>
          <a:ln/>
        </p:spPr>
        <p:txBody>
          <a:bodyPr/>
          <a:lstStyle/>
          <a:p>
            <a:r>
              <a:rPr lang="es-PR" altLang="en-US" sz="3600" dirty="0" smtClean="0">
                <a:latin typeface="Candara" panose="020E0502030303020204" pitchFamily="34" charset="0"/>
              </a:rPr>
              <a:t>Abraham envía a Eliezer a buscar esposa para su hijo </a:t>
            </a:r>
            <a:br>
              <a:rPr lang="es-PR" altLang="en-US" sz="3600" dirty="0" smtClean="0">
                <a:latin typeface="Candara" panose="020E0502030303020204" pitchFamily="34" charset="0"/>
              </a:rPr>
            </a:br>
            <a:r>
              <a:rPr lang="es-PR" altLang="en-US" sz="3600" dirty="0" smtClean="0">
                <a:solidFill>
                  <a:schemeClr val="hlink"/>
                </a:solidFill>
                <a:latin typeface="Candara" panose="020E0502030303020204" pitchFamily="34" charset="0"/>
              </a:rPr>
              <a:t>Génesis 24.2-4, 12-14</a:t>
            </a:r>
            <a:endParaRPr lang="en-US" altLang="en-US" sz="3600" dirty="0">
              <a:latin typeface="Candara" panose="020E0502030303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834" t="3320" r="3354" b="4297"/>
          <a:stretch/>
        </p:blipFill>
        <p:spPr>
          <a:xfrm>
            <a:off x="5889954" y="1828799"/>
            <a:ext cx="3274828" cy="5029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604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133601"/>
            <a:ext cx="4876800" cy="4648200"/>
          </a:xfrm>
        </p:spPr>
        <p:txBody>
          <a:bodyPr>
            <a:normAutofit fontScale="92500" lnSpcReduction="20000"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La mujer debía venir de la familia de Dios; no debía ser de las mujeres paganas. </a:t>
            </a:r>
          </a:p>
          <a:p>
            <a:r>
              <a:rPr lang="es-ES" dirty="0" smtClean="0">
                <a:latin typeface="Candara" panose="020E0502030303020204" pitchFamily="34" charset="0"/>
              </a:rPr>
              <a:t>Sin duda había muchas cananitas hermosas y de talento que hubieran estado muy contentas en casarse con Isaac y tener parte de su riqueza, pero esto iba en contra de la voluntad de Dios. </a:t>
            </a:r>
          </a:p>
        </p:txBody>
      </p:sp>
      <p:sp>
        <p:nvSpPr>
          <p:cNvPr id="87045" name="Rectangle 5"/>
          <p:cNvSpPr>
            <a:spLocks noGrp="1" noChangeArrowheads="1"/>
          </p:cNvSpPr>
          <p:nvPr>
            <p:ph type="title"/>
          </p:nvPr>
        </p:nvSpPr>
        <p:spPr>
          <a:xfrm>
            <a:off x="1150938" y="366713"/>
            <a:ext cx="7793037" cy="1462087"/>
          </a:xfrm>
          <a:noFill/>
          <a:ln/>
        </p:spPr>
        <p:txBody>
          <a:bodyPr/>
          <a:lstStyle/>
          <a:p>
            <a:r>
              <a:rPr lang="es-PR" altLang="en-US" sz="3600" dirty="0" smtClean="0">
                <a:latin typeface="Candara" panose="020E0502030303020204" pitchFamily="34" charset="0"/>
              </a:rPr>
              <a:t>Abraham envía a Eliezer a buscar esposa para su hijo </a:t>
            </a:r>
            <a:br>
              <a:rPr lang="es-PR" altLang="en-US" sz="3600" dirty="0" smtClean="0">
                <a:latin typeface="Candara" panose="020E0502030303020204" pitchFamily="34" charset="0"/>
              </a:rPr>
            </a:br>
            <a:r>
              <a:rPr lang="es-PR" altLang="en-US" sz="3600" dirty="0" smtClean="0">
                <a:solidFill>
                  <a:schemeClr val="hlink"/>
                </a:solidFill>
                <a:latin typeface="Candara" panose="020E0502030303020204" pitchFamily="34" charset="0"/>
              </a:rPr>
              <a:t>Génesis 24.2-4, 12-14</a:t>
            </a:r>
            <a:endParaRPr lang="en-US" altLang="en-US" sz="3600" dirty="0">
              <a:latin typeface="Candara" panose="020E0502030303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834" t="3320" r="3354" b="4297"/>
          <a:stretch/>
        </p:blipFill>
        <p:spPr>
          <a:xfrm>
            <a:off x="5889954" y="1828799"/>
            <a:ext cx="3274828" cy="5029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138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133601"/>
            <a:ext cx="4876800" cy="4648200"/>
          </a:xfrm>
        </p:spPr>
        <p:txBody>
          <a:bodyPr>
            <a:normAutofit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En los 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versículos 6 </a:t>
            </a:r>
            <a:r>
              <a:rPr lang="es-ES" dirty="0" smtClean="0">
                <a:latin typeface="Candara" panose="020E0502030303020204" pitchFamily="34" charset="0"/>
              </a:rPr>
              <a:t>y 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8 </a:t>
            </a:r>
            <a:r>
              <a:rPr lang="es-ES" dirty="0" smtClean="0">
                <a:latin typeface="Candara" panose="020E0502030303020204" pitchFamily="34" charset="0"/>
              </a:rPr>
              <a:t>Abraham enfatiza este hecho; y necesitamos enfatizarlo hoy. </a:t>
            </a:r>
          </a:p>
          <a:p>
            <a:r>
              <a:rPr lang="es-ES" dirty="0" smtClean="0">
                <a:latin typeface="Candara" panose="020E0502030303020204" pitchFamily="34" charset="0"/>
              </a:rPr>
              <a:t>«Con tal que sea en el Señor» es la admonición de 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1 Corintios 7.39–40 </a:t>
            </a:r>
            <a:r>
              <a:rPr lang="es-ES" dirty="0" smtClean="0">
                <a:latin typeface="Candara" panose="020E0502030303020204" pitchFamily="34" charset="0"/>
              </a:rPr>
              <a:t>(véase también 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2 Corintios 6.14–18</a:t>
            </a:r>
            <a:r>
              <a:rPr lang="es-ES" dirty="0" smtClean="0">
                <a:latin typeface="Candara" panose="020E0502030303020204" pitchFamily="34" charset="0"/>
              </a:rPr>
              <a:t>). </a:t>
            </a:r>
          </a:p>
        </p:txBody>
      </p:sp>
      <p:sp>
        <p:nvSpPr>
          <p:cNvPr id="87045" name="Rectangle 5"/>
          <p:cNvSpPr>
            <a:spLocks noGrp="1" noChangeArrowheads="1"/>
          </p:cNvSpPr>
          <p:nvPr>
            <p:ph type="title"/>
          </p:nvPr>
        </p:nvSpPr>
        <p:spPr>
          <a:xfrm>
            <a:off x="1150938" y="366713"/>
            <a:ext cx="7793037" cy="1462087"/>
          </a:xfrm>
          <a:noFill/>
          <a:ln/>
        </p:spPr>
        <p:txBody>
          <a:bodyPr/>
          <a:lstStyle/>
          <a:p>
            <a:r>
              <a:rPr lang="es-PR" altLang="en-US" sz="3600" dirty="0" smtClean="0">
                <a:latin typeface="Candara" panose="020E0502030303020204" pitchFamily="34" charset="0"/>
              </a:rPr>
              <a:t>Abraham envía a Eliezer a buscar esposa para su hijo </a:t>
            </a:r>
            <a:br>
              <a:rPr lang="es-PR" altLang="en-US" sz="3600" dirty="0" smtClean="0">
                <a:latin typeface="Candara" panose="020E0502030303020204" pitchFamily="34" charset="0"/>
              </a:rPr>
            </a:br>
            <a:r>
              <a:rPr lang="es-PR" altLang="en-US" sz="3600" dirty="0" smtClean="0">
                <a:solidFill>
                  <a:schemeClr val="hlink"/>
                </a:solidFill>
                <a:latin typeface="Candara" panose="020E0502030303020204" pitchFamily="34" charset="0"/>
              </a:rPr>
              <a:t>Génesis 24.2-4, 12-14</a:t>
            </a:r>
            <a:endParaRPr lang="en-US" altLang="en-US" sz="3600" dirty="0">
              <a:latin typeface="Candara" panose="020E0502030303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834" t="3320" r="3354" b="4297"/>
          <a:stretch/>
        </p:blipFill>
        <p:spPr>
          <a:xfrm>
            <a:off x="5889954" y="1828799"/>
            <a:ext cx="3274828" cy="5029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91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133601"/>
            <a:ext cx="4876800" cy="4648200"/>
          </a:xfrm>
        </p:spPr>
        <p:txBody>
          <a:bodyPr>
            <a:normAutofit fontScale="92500" lnSpcReduction="20000"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¡Es trágico cuando los padres empujan a sus hijos a casarse «en sociedad» y fuera de la bendición del Señor! </a:t>
            </a:r>
          </a:p>
          <a:p>
            <a:r>
              <a:rPr lang="es-ES" dirty="0" smtClean="0">
                <a:latin typeface="Candara" panose="020E0502030303020204" pitchFamily="34" charset="0"/>
              </a:rPr>
              <a:t>Abraham prefería que su hijo se quedara soltero antes que regresara a Ur buscando esposa, o que tomara esposa de entre las naciones cananeas.</a:t>
            </a:r>
          </a:p>
        </p:txBody>
      </p:sp>
      <p:sp>
        <p:nvSpPr>
          <p:cNvPr id="87045" name="Rectangle 5"/>
          <p:cNvSpPr>
            <a:spLocks noGrp="1" noChangeArrowheads="1"/>
          </p:cNvSpPr>
          <p:nvPr>
            <p:ph type="title"/>
          </p:nvPr>
        </p:nvSpPr>
        <p:spPr>
          <a:xfrm>
            <a:off x="1150938" y="366713"/>
            <a:ext cx="7793037" cy="1462087"/>
          </a:xfrm>
          <a:noFill/>
          <a:ln/>
        </p:spPr>
        <p:txBody>
          <a:bodyPr/>
          <a:lstStyle/>
          <a:p>
            <a:r>
              <a:rPr lang="es-PR" altLang="en-US" sz="3600" dirty="0" smtClean="0">
                <a:latin typeface="Candara" panose="020E0502030303020204" pitchFamily="34" charset="0"/>
              </a:rPr>
              <a:t>Abraham envía a Eliezer a buscar esposa para su hijo </a:t>
            </a:r>
            <a:br>
              <a:rPr lang="es-PR" altLang="en-US" sz="3600" dirty="0" smtClean="0">
                <a:latin typeface="Candara" panose="020E0502030303020204" pitchFamily="34" charset="0"/>
              </a:rPr>
            </a:br>
            <a:r>
              <a:rPr lang="es-PR" altLang="en-US" sz="3600" dirty="0" smtClean="0">
                <a:solidFill>
                  <a:schemeClr val="hlink"/>
                </a:solidFill>
                <a:latin typeface="Candara" panose="020E0502030303020204" pitchFamily="34" charset="0"/>
              </a:rPr>
              <a:t>Génesis 24.2-4, 12-14</a:t>
            </a:r>
            <a:endParaRPr lang="en-US" altLang="en-US" sz="3600" dirty="0">
              <a:latin typeface="Candara" panose="020E0502030303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834" t="3320" r="3354" b="4297"/>
          <a:stretch/>
        </p:blipFill>
        <p:spPr>
          <a:xfrm>
            <a:off x="5889954" y="1828799"/>
            <a:ext cx="3274828" cy="5029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515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133601"/>
            <a:ext cx="5257800" cy="4648200"/>
          </a:xfrm>
        </p:spPr>
        <p:txBody>
          <a:bodyPr>
            <a:normAutofit fontScale="77500" lnSpcReduction="20000"/>
          </a:bodyPr>
          <a:lstStyle/>
          <a:p>
            <a:r>
              <a:rPr lang="es-ES" b="0" dirty="0" smtClean="0">
                <a:latin typeface="Candara" panose="020E0502030303020204" pitchFamily="34" charset="0"/>
              </a:rPr>
              <a:t>En un sentido espiritual el criado es un cuadro del Espíritu Santo cuya obra es traer al perdido a Cristo y así formar su Esposa. </a:t>
            </a:r>
          </a:p>
          <a:p>
            <a:r>
              <a:rPr lang="es-ES" b="0" dirty="0" smtClean="0">
                <a:latin typeface="Candara" panose="020E0502030303020204" pitchFamily="34" charset="0"/>
              </a:rPr>
              <a:t>No se da el nombre del criado, porque el ministerio del Espíritu Santo es apuntar a Cristo y glorificarle. </a:t>
            </a:r>
          </a:p>
          <a:p>
            <a:r>
              <a:rPr lang="es-ES" b="0" dirty="0" smtClean="0">
                <a:latin typeface="Candara" panose="020E0502030303020204" pitchFamily="34" charset="0"/>
              </a:rPr>
              <a:t>Nótese cuán a menudo el criado menciona a su amo y al hijo de su amo. </a:t>
            </a:r>
          </a:p>
          <a:p>
            <a:r>
              <a:rPr lang="es-ES" b="0" dirty="0" smtClean="0">
                <a:latin typeface="Candara" panose="020E0502030303020204" pitchFamily="34" charset="0"/>
              </a:rPr>
              <a:t>Vivía para complacer a su amo, porque la palabra «amo» se halla veintidós veces en este capítulo. </a:t>
            </a:r>
          </a:p>
        </p:txBody>
      </p:sp>
      <p:sp>
        <p:nvSpPr>
          <p:cNvPr id="87045" name="Rectangle 5"/>
          <p:cNvSpPr>
            <a:spLocks noGrp="1" noChangeArrowheads="1"/>
          </p:cNvSpPr>
          <p:nvPr>
            <p:ph type="title"/>
          </p:nvPr>
        </p:nvSpPr>
        <p:spPr>
          <a:xfrm>
            <a:off x="1150938" y="366713"/>
            <a:ext cx="7793037" cy="1462087"/>
          </a:xfrm>
          <a:noFill/>
          <a:ln/>
        </p:spPr>
        <p:txBody>
          <a:bodyPr/>
          <a:lstStyle/>
          <a:p>
            <a:r>
              <a:rPr lang="es-PR" altLang="en-US" sz="3600" dirty="0" smtClean="0">
                <a:latin typeface="Candara" panose="020E0502030303020204" pitchFamily="34" charset="0"/>
              </a:rPr>
              <a:t>Abraham envía a Eliezer a buscar esposa para su hijo </a:t>
            </a:r>
            <a:br>
              <a:rPr lang="es-PR" altLang="en-US" sz="3600" dirty="0" smtClean="0">
                <a:latin typeface="Candara" panose="020E0502030303020204" pitchFamily="34" charset="0"/>
              </a:rPr>
            </a:br>
            <a:r>
              <a:rPr lang="es-PR" altLang="en-US" sz="3600" dirty="0" smtClean="0">
                <a:solidFill>
                  <a:schemeClr val="hlink"/>
                </a:solidFill>
                <a:latin typeface="Candara" panose="020E0502030303020204" pitchFamily="34" charset="0"/>
              </a:rPr>
              <a:t>Génesis 24.2-4, 12-14</a:t>
            </a:r>
            <a:endParaRPr lang="en-US" altLang="en-US" sz="3600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379" t="5029" r="3508" b="4450"/>
          <a:stretch/>
        </p:blipFill>
        <p:spPr>
          <a:xfrm>
            <a:off x="5791200" y="1828800"/>
            <a:ext cx="33528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743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133601"/>
            <a:ext cx="4876800" cy="4648200"/>
          </a:xfrm>
        </p:spPr>
        <p:txBody>
          <a:bodyPr>
            <a:normAutofit fontScale="85000" lnSpcReduction="20000"/>
          </a:bodyPr>
          <a:lstStyle/>
          <a:p>
            <a:r>
              <a:rPr lang="es-ES" b="0" dirty="0" smtClean="0">
                <a:latin typeface="Candara" panose="020E0502030303020204" pitchFamily="34" charset="0"/>
              </a:rPr>
              <a:t>El Espíritu ha sido enviado para representar a Cristo y hacer la voluntad del Salvador en la tierra. </a:t>
            </a:r>
          </a:p>
          <a:p>
            <a:r>
              <a:rPr lang="es-ES" b="0" dirty="0" smtClean="0">
                <a:latin typeface="Candara" panose="020E0502030303020204" pitchFamily="34" charset="0"/>
              </a:rPr>
              <a:t>El criado llevó consigo una porción de la riqueza de su amo (</a:t>
            </a:r>
            <a:r>
              <a:rPr lang="es-ES" b="0" dirty="0" smtClean="0">
                <a:solidFill>
                  <a:srgbClr val="FF0000"/>
                </a:solidFill>
                <a:latin typeface="Candara" panose="020E0502030303020204" pitchFamily="34" charset="0"/>
              </a:rPr>
              <a:t>vv. 10, 22, 30, 53</a:t>
            </a:r>
            <a:r>
              <a:rPr lang="es-ES" b="0" dirty="0" smtClean="0">
                <a:latin typeface="Candara" panose="020E0502030303020204" pitchFamily="34" charset="0"/>
              </a:rPr>
              <a:t>), así como el Espíritu Santo es «las arras de nuestra herencia» (</a:t>
            </a:r>
            <a:r>
              <a:rPr lang="es-ES" b="0" dirty="0" smtClean="0">
                <a:solidFill>
                  <a:srgbClr val="FF0000"/>
                </a:solidFill>
                <a:latin typeface="Candara" panose="020E0502030303020204" pitchFamily="34" charset="0"/>
              </a:rPr>
              <a:t>Efesios 1.14</a:t>
            </a:r>
            <a:r>
              <a:rPr lang="es-ES" b="0" dirty="0" smtClean="0">
                <a:latin typeface="Candara" panose="020E0502030303020204" pitchFamily="34" charset="0"/>
              </a:rPr>
              <a:t>), dándonos apenas una pequeña porción de la gran riqueza que n día disfrutaremos en gloria.</a:t>
            </a:r>
          </a:p>
        </p:txBody>
      </p:sp>
      <p:sp>
        <p:nvSpPr>
          <p:cNvPr id="87045" name="Rectangle 5"/>
          <p:cNvSpPr>
            <a:spLocks noGrp="1" noChangeArrowheads="1"/>
          </p:cNvSpPr>
          <p:nvPr>
            <p:ph type="title"/>
          </p:nvPr>
        </p:nvSpPr>
        <p:spPr>
          <a:xfrm>
            <a:off x="1150938" y="366713"/>
            <a:ext cx="7793037" cy="1462087"/>
          </a:xfrm>
          <a:noFill/>
          <a:ln/>
        </p:spPr>
        <p:txBody>
          <a:bodyPr/>
          <a:lstStyle/>
          <a:p>
            <a:r>
              <a:rPr lang="es-PR" altLang="en-US" sz="3600" dirty="0" smtClean="0">
                <a:latin typeface="Candara" panose="020E0502030303020204" pitchFamily="34" charset="0"/>
              </a:rPr>
              <a:t>Abraham envía a Eliezer a buscar esposa para su hijo </a:t>
            </a:r>
            <a:br>
              <a:rPr lang="es-PR" altLang="en-US" sz="3600" dirty="0" smtClean="0">
                <a:latin typeface="Candara" panose="020E0502030303020204" pitchFamily="34" charset="0"/>
              </a:rPr>
            </a:br>
            <a:r>
              <a:rPr lang="es-PR" altLang="en-US" sz="3600" dirty="0" smtClean="0">
                <a:solidFill>
                  <a:schemeClr val="hlink"/>
                </a:solidFill>
                <a:latin typeface="Candara" panose="020E0502030303020204" pitchFamily="34" charset="0"/>
              </a:rPr>
              <a:t>Génesis 24.2-4, 12-14</a:t>
            </a:r>
            <a:endParaRPr lang="en-US" altLang="en-US" sz="3600" dirty="0">
              <a:latin typeface="Candara" panose="020E0502030303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379" t="5029" r="3508" b="4450"/>
          <a:stretch/>
        </p:blipFill>
        <p:spPr>
          <a:xfrm>
            <a:off x="5791200" y="1828800"/>
            <a:ext cx="33528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11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>
                <a:latin typeface="Candara" panose="020E0502030303020204" pitchFamily="34" charset="0"/>
              </a:rPr>
              <a:t>Texto Básico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67871" y="1941513"/>
            <a:ext cx="7123112" cy="4114800"/>
          </a:xfrm>
        </p:spPr>
        <p:txBody>
          <a:bodyPr/>
          <a:lstStyle/>
          <a:p>
            <a:r>
              <a:rPr lang="es-PR" altLang="en-US" sz="4000" dirty="0">
                <a:latin typeface="Candara" panose="020E0502030303020204" pitchFamily="34" charset="0"/>
              </a:rPr>
              <a:t>Génesis:</a:t>
            </a:r>
          </a:p>
          <a:p>
            <a:pPr lvl="1"/>
            <a:r>
              <a:rPr lang="es-PR" altLang="en-US" sz="3600" dirty="0" smtClean="0">
                <a:latin typeface="Candara" panose="020E0502030303020204" pitchFamily="34" charset="0"/>
              </a:rPr>
              <a:t>23:1-25:18</a:t>
            </a:r>
            <a:endParaRPr lang="es-PR" altLang="en-US" sz="3600" dirty="0">
              <a:latin typeface="Candara" panose="020E0502030303020204" pitchFamily="34" charset="0"/>
            </a:endParaRPr>
          </a:p>
        </p:txBody>
      </p:sp>
      <p:pic>
        <p:nvPicPr>
          <p:cNvPr id="6148" name="Picture 4" descr="Biblia abiert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15526" y="0"/>
            <a:ext cx="3228474" cy="1752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133601"/>
            <a:ext cx="4876800" cy="4648200"/>
          </a:xfrm>
        </p:spPr>
        <p:txBody>
          <a:bodyPr>
            <a:normAutofit fontScale="92500" lnSpcReduction="20000"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Además, el criado es un ejemplo al procurar nosotros servir al Señor. </a:t>
            </a:r>
          </a:p>
          <a:p>
            <a:r>
              <a:rPr lang="es-ES" dirty="0" smtClean="0">
                <a:latin typeface="Candara" panose="020E0502030303020204" pitchFamily="34" charset="0"/>
              </a:rPr>
              <a:t>Como ya se mencionó, el criado pensaba sólo en su señor y en la voluntad de este. </a:t>
            </a:r>
          </a:p>
          <a:p>
            <a:r>
              <a:rPr lang="es-ES" dirty="0" smtClean="0">
                <a:latin typeface="Candara" panose="020E0502030303020204" pitchFamily="34" charset="0"/>
              </a:rPr>
              <a:t>Es más, anhelaba tanto concluir su tarea que no se preocupaba por la comida (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v. 33; Juan 4.31–34</a:t>
            </a:r>
            <a:r>
              <a:rPr lang="es-ES" dirty="0" smtClean="0">
                <a:latin typeface="Candara" panose="020E0502030303020204" pitchFamily="34" charset="0"/>
              </a:rPr>
              <a:t>). </a:t>
            </a:r>
          </a:p>
        </p:txBody>
      </p:sp>
      <p:sp>
        <p:nvSpPr>
          <p:cNvPr id="87045" name="Rectangle 5"/>
          <p:cNvSpPr>
            <a:spLocks noGrp="1" noChangeArrowheads="1"/>
          </p:cNvSpPr>
          <p:nvPr>
            <p:ph type="title"/>
          </p:nvPr>
        </p:nvSpPr>
        <p:spPr>
          <a:xfrm>
            <a:off x="1150938" y="366713"/>
            <a:ext cx="7793037" cy="1462087"/>
          </a:xfrm>
          <a:noFill/>
          <a:ln/>
        </p:spPr>
        <p:txBody>
          <a:bodyPr/>
          <a:lstStyle/>
          <a:p>
            <a:r>
              <a:rPr lang="es-PR" altLang="en-US" sz="3600" dirty="0" smtClean="0">
                <a:latin typeface="Candara" panose="020E0502030303020204" pitchFamily="34" charset="0"/>
              </a:rPr>
              <a:t>Abraham envía a Eliezer a buscar esposa para su hijo </a:t>
            </a:r>
            <a:br>
              <a:rPr lang="es-PR" altLang="en-US" sz="3600" dirty="0" smtClean="0">
                <a:latin typeface="Candara" panose="020E0502030303020204" pitchFamily="34" charset="0"/>
              </a:rPr>
            </a:br>
            <a:r>
              <a:rPr lang="es-PR" altLang="en-US" sz="3600" dirty="0" smtClean="0">
                <a:solidFill>
                  <a:schemeClr val="hlink"/>
                </a:solidFill>
                <a:latin typeface="Candara" panose="020E0502030303020204" pitchFamily="34" charset="0"/>
              </a:rPr>
              <a:t>Génesis 24.2-4, 12-14</a:t>
            </a:r>
            <a:endParaRPr lang="en-US" altLang="en-US" sz="3600" dirty="0">
              <a:latin typeface="Candara" panose="020E0502030303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379" t="5029" r="3508" b="4450"/>
          <a:stretch/>
        </p:blipFill>
        <p:spPr>
          <a:xfrm>
            <a:off x="5791200" y="1828800"/>
            <a:ext cx="33528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179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133601"/>
            <a:ext cx="4876800" cy="4648200"/>
          </a:xfrm>
        </p:spPr>
        <p:txBody>
          <a:bodyPr>
            <a:normAutofit fontScale="85000" lnSpcReduction="20000"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Demasiado a menudo ponemos las cosas físicas antes que las espirituales. </a:t>
            </a:r>
          </a:p>
          <a:p>
            <a:r>
              <a:rPr lang="es-ES" dirty="0" smtClean="0">
                <a:latin typeface="Candara" panose="020E0502030303020204" pitchFamily="34" charset="0"/>
              </a:rPr>
              <a:t>El criado recibió órdenes de su amo y no las cambió ni un ápice. </a:t>
            </a:r>
          </a:p>
          <a:p>
            <a:r>
              <a:rPr lang="es-ES" dirty="0" smtClean="0">
                <a:latin typeface="Candara" panose="020E0502030303020204" pitchFamily="34" charset="0"/>
              </a:rPr>
              <a:t>Creía en la oración (véase 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Isaías 65.24</a:t>
            </a:r>
            <a:r>
              <a:rPr lang="es-ES" dirty="0" smtClean="0">
                <a:latin typeface="Candara" panose="020E0502030303020204" pitchFamily="34" charset="0"/>
              </a:rPr>
              <a:t>) y sabía cómo esperar en el Señor. </a:t>
            </a:r>
          </a:p>
          <a:p>
            <a:r>
              <a:rPr lang="es-ES" dirty="0" smtClean="0">
                <a:latin typeface="Candara" panose="020E0502030303020204" pitchFamily="34" charset="0"/>
              </a:rPr>
              <a:t>No hay lugar para la impaciencia precipitada en el servicio de Cristo.</a:t>
            </a:r>
          </a:p>
        </p:txBody>
      </p:sp>
      <p:sp>
        <p:nvSpPr>
          <p:cNvPr id="87045" name="Rectangle 5"/>
          <p:cNvSpPr>
            <a:spLocks noGrp="1" noChangeArrowheads="1"/>
          </p:cNvSpPr>
          <p:nvPr>
            <p:ph type="title"/>
          </p:nvPr>
        </p:nvSpPr>
        <p:spPr>
          <a:xfrm>
            <a:off x="1150938" y="366713"/>
            <a:ext cx="7793037" cy="1462087"/>
          </a:xfrm>
          <a:noFill/>
          <a:ln/>
        </p:spPr>
        <p:txBody>
          <a:bodyPr/>
          <a:lstStyle/>
          <a:p>
            <a:r>
              <a:rPr lang="es-PR" altLang="en-US" sz="3600" dirty="0" smtClean="0">
                <a:latin typeface="Candara" panose="020E0502030303020204" pitchFamily="34" charset="0"/>
              </a:rPr>
              <a:t>Abraham envía a Eliezer a buscar esposa para su hijo </a:t>
            </a:r>
            <a:br>
              <a:rPr lang="es-PR" altLang="en-US" sz="3600" dirty="0" smtClean="0">
                <a:latin typeface="Candara" panose="020E0502030303020204" pitchFamily="34" charset="0"/>
              </a:rPr>
            </a:br>
            <a:r>
              <a:rPr lang="es-PR" altLang="en-US" sz="3600" dirty="0" smtClean="0">
                <a:solidFill>
                  <a:schemeClr val="hlink"/>
                </a:solidFill>
                <a:latin typeface="Candara" panose="020E0502030303020204" pitchFamily="34" charset="0"/>
              </a:rPr>
              <a:t>Génesis 24.2-4, 12-14</a:t>
            </a:r>
            <a:endParaRPr lang="en-US" altLang="en-US" sz="3600" dirty="0">
              <a:latin typeface="Candara" panose="020E0502030303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379" t="5029" r="3508" b="4450"/>
          <a:stretch/>
        </p:blipFill>
        <p:spPr>
          <a:xfrm>
            <a:off x="5791200" y="1828800"/>
            <a:ext cx="33528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96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62000" y="2017713"/>
            <a:ext cx="8193088" cy="4840287"/>
          </a:xfrm>
        </p:spPr>
        <p:txBody>
          <a:bodyPr/>
          <a:lstStyle/>
          <a:p>
            <a:pPr marL="609600" indent="-609600"/>
            <a:r>
              <a:rPr lang="es-PR" altLang="en-US">
                <a:latin typeface="Candara" panose="020E0502030303020204" pitchFamily="34" charset="0"/>
              </a:rPr>
              <a:t>Preguntas: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es-PR" altLang="en-US">
                <a:latin typeface="Candara" panose="020E0502030303020204" pitchFamily="34" charset="0"/>
              </a:rPr>
              <a:t>¿Por qué debía Abraham escoger esposa para su hijo?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es-PR" altLang="en-US">
                <a:latin typeface="Candara" panose="020E0502030303020204" pitchFamily="34" charset="0"/>
              </a:rPr>
              <a:t>¿Cómo se aplica esto al presente?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es-PR" altLang="en-US">
                <a:latin typeface="Candara" panose="020E0502030303020204" pitchFamily="34" charset="0"/>
              </a:rPr>
              <a:t>¿Cuán importante es que los padres dirijan y asesoren a sus hijos a través de la vida? ¿Por qué?</a:t>
            </a:r>
            <a:endParaRPr lang="es-PR" altLang="en-US" i="1">
              <a:latin typeface="Candara" panose="020E0502030303020204" pitchFamily="34" charset="0"/>
            </a:endParaRPr>
          </a:p>
        </p:txBody>
      </p:sp>
      <p:sp>
        <p:nvSpPr>
          <p:cNvPr id="87045" name="Rectangle 5"/>
          <p:cNvSpPr>
            <a:spLocks noGrp="1" noChangeArrowheads="1"/>
          </p:cNvSpPr>
          <p:nvPr>
            <p:ph type="title"/>
          </p:nvPr>
        </p:nvSpPr>
        <p:spPr>
          <a:xfrm>
            <a:off x="1150938" y="366713"/>
            <a:ext cx="7793037" cy="1462087"/>
          </a:xfrm>
          <a:noFill/>
          <a:ln/>
        </p:spPr>
        <p:txBody>
          <a:bodyPr/>
          <a:lstStyle/>
          <a:p>
            <a:r>
              <a:rPr lang="es-PR" altLang="en-US" sz="3600" dirty="0" smtClean="0">
                <a:latin typeface="Candara" panose="020E0502030303020204" pitchFamily="34" charset="0"/>
              </a:rPr>
              <a:t>Abraham envía a Eliezer a buscar esposa para su hijo </a:t>
            </a:r>
            <a:br>
              <a:rPr lang="es-PR" altLang="en-US" sz="3600" dirty="0" smtClean="0">
                <a:latin typeface="Candara" panose="020E0502030303020204" pitchFamily="34" charset="0"/>
              </a:rPr>
            </a:br>
            <a:r>
              <a:rPr lang="es-PR" altLang="en-US" sz="3600" dirty="0" smtClean="0">
                <a:solidFill>
                  <a:schemeClr val="hlink"/>
                </a:solidFill>
                <a:latin typeface="Candara" panose="020E0502030303020204" pitchFamily="34" charset="0"/>
              </a:rPr>
              <a:t>Génesis 24.2-4, 12-14</a:t>
            </a:r>
            <a:endParaRPr lang="en-US" altLang="en-US" sz="36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117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70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870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870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70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870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870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70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>
                <a:latin typeface="Candara" panose="020E0502030303020204" pitchFamily="34" charset="0"/>
              </a:rPr>
              <a:t>Eliezer encuentra a </a:t>
            </a:r>
            <a:r>
              <a:rPr lang="es-PR" altLang="en-US" dirty="0" smtClean="0">
                <a:latin typeface="Candara" panose="020E0502030303020204" pitchFamily="34" charset="0"/>
              </a:rPr>
              <a:t>Rebeca </a:t>
            </a:r>
            <a:r>
              <a:rPr lang="es-PR" altLang="en-US" dirty="0" smtClean="0">
                <a:solidFill>
                  <a:schemeClr val="hlink"/>
                </a:solidFill>
                <a:latin typeface="Candara" panose="020E0502030303020204" pitchFamily="34" charset="0"/>
              </a:rPr>
              <a:t>Génesis 24:15, 26, 27</a:t>
            </a:r>
            <a:endParaRPr lang="en-US" altLang="en-US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36" t="3038" r="2738" b="23782"/>
          <a:stretch/>
        </p:blipFill>
        <p:spPr>
          <a:xfrm>
            <a:off x="0" y="1676399"/>
            <a:ext cx="9144000" cy="51816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17713"/>
            <a:ext cx="4572000" cy="4840287"/>
          </a:xfrm>
        </p:spPr>
        <p:txBody>
          <a:bodyPr>
            <a:normAutofit fontScale="77500" lnSpcReduction="20000"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Eliezer (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15:2</a:t>
            </a:r>
            <a:r>
              <a:rPr lang="es-ES" dirty="0" smtClean="0">
                <a:latin typeface="Candara" panose="020E0502030303020204" pitchFamily="34" charset="0"/>
              </a:rPr>
              <a:t>) se puso en las manos de Jehová para que le proporcionara dirección específica. </a:t>
            </a:r>
          </a:p>
          <a:p>
            <a:r>
              <a:rPr lang="es-ES" dirty="0" smtClean="0">
                <a:latin typeface="Candara" panose="020E0502030303020204" pitchFamily="34" charset="0"/>
              </a:rPr>
              <a:t>Él rogó pidiendo que la futura esposa de Isaac fuera la que le ofreciera agua para él y sus camellos. </a:t>
            </a:r>
          </a:p>
          <a:p>
            <a:r>
              <a:rPr lang="es-ES" dirty="0" smtClean="0">
                <a:latin typeface="Candara" panose="020E0502030303020204" pitchFamily="34" charset="0"/>
              </a:rPr>
              <a:t>Dar de beber a diez camellos sedientos (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v. 10</a:t>
            </a:r>
            <a:r>
              <a:rPr lang="es-ES" dirty="0" smtClean="0">
                <a:latin typeface="Candara" panose="020E0502030303020204" pitchFamily="34" charset="0"/>
              </a:rPr>
              <a:t>) requería de mucho trabajo, porque esos animales consumen grandes cantidades de agua. </a:t>
            </a:r>
          </a:p>
        </p:txBody>
      </p:sp>
      <p:sp>
        <p:nvSpPr>
          <p:cNvPr id="91141" name="Rectangle 5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s-PR" altLang="en-US" dirty="0" smtClean="0">
                <a:latin typeface="Candara" panose="020E0502030303020204" pitchFamily="34" charset="0"/>
              </a:rPr>
              <a:t>Eliezer encuentra a Rebeca </a:t>
            </a:r>
            <a:r>
              <a:rPr lang="es-PR" altLang="en-US" dirty="0" smtClean="0">
                <a:solidFill>
                  <a:schemeClr val="hlink"/>
                </a:solidFill>
                <a:latin typeface="Candara" panose="020E0502030303020204" pitchFamily="34" charset="0"/>
              </a:rPr>
              <a:t>Génesis 24:15, 26, 27</a:t>
            </a:r>
            <a:endParaRPr lang="en-US" altLang="en-US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42" t="3443" r="44783" b="3603"/>
          <a:stretch/>
        </p:blipFill>
        <p:spPr>
          <a:xfrm>
            <a:off x="5334000" y="1839951"/>
            <a:ext cx="3810000" cy="50180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17713"/>
            <a:ext cx="4572000" cy="4840287"/>
          </a:xfrm>
        </p:spPr>
        <p:txBody>
          <a:bodyPr>
            <a:normAutofit fontScale="77500" lnSpcReduction="20000"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En la ciudad de </a:t>
            </a:r>
            <a:r>
              <a:rPr lang="es-ES" dirty="0" err="1" smtClean="0">
                <a:latin typeface="Candara" panose="020E0502030303020204" pitchFamily="34" charset="0"/>
              </a:rPr>
              <a:t>Nacor</a:t>
            </a:r>
            <a:r>
              <a:rPr lang="es-ES" dirty="0" smtClean="0">
                <a:latin typeface="Candara" panose="020E0502030303020204" pitchFamily="34" charset="0"/>
              </a:rPr>
              <a:t>, que se encontraba en </a:t>
            </a:r>
            <a:r>
              <a:rPr lang="es-ES" dirty="0" err="1" smtClean="0">
                <a:latin typeface="Candara" panose="020E0502030303020204" pitchFamily="34" charset="0"/>
              </a:rPr>
              <a:t>Aram</a:t>
            </a:r>
            <a:r>
              <a:rPr lang="es-ES" dirty="0" smtClean="0">
                <a:latin typeface="Candara" panose="020E0502030303020204" pitchFamily="34" charset="0"/>
              </a:rPr>
              <a:t> </a:t>
            </a:r>
            <a:r>
              <a:rPr lang="es-ES" dirty="0" err="1" smtClean="0">
                <a:latin typeface="Candara" panose="020E0502030303020204" pitchFamily="34" charset="0"/>
              </a:rPr>
              <a:t>Naharaim</a:t>
            </a:r>
            <a:r>
              <a:rPr lang="es-ES" dirty="0" smtClean="0">
                <a:latin typeface="Candara" panose="020E0502030303020204" pitchFamily="34" charset="0"/>
              </a:rPr>
              <a:t> (al noroeste de Mesopotamia, 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24:10</a:t>
            </a:r>
            <a:r>
              <a:rPr lang="es-ES" dirty="0" smtClean="0">
                <a:latin typeface="Candara" panose="020E0502030303020204" pitchFamily="34" charset="0"/>
              </a:rPr>
              <a:t>; vea 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25:20</a:t>
            </a:r>
            <a:r>
              <a:rPr lang="es-ES" dirty="0" smtClean="0">
                <a:latin typeface="Candara" panose="020E0502030303020204" pitchFamily="34" charset="0"/>
              </a:rPr>
              <a:t>) él recibió una respuesta exacta a su oración.</a:t>
            </a:r>
          </a:p>
          <a:p>
            <a:r>
              <a:rPr lang="es-ES" dirty="0" smtClean="0">
                <a:latin typeface="Candara" panose="020E0502030303020204" pitchFamily="34" charset="0"/>
              </a:rPr>
              <a:t>En gratitud, dio a la muchacha joyas muy caras, un pendiente de oro que pesaba medio siclo (una </a:t>
            </a:r>
            <a:r>
              <a:rPr lang="es-ES" dirty="0" err="1" smtClean="0">
                <a:latin typeface="Candara" panose="020E0502030303020204" pitchFamily="34" charset="0"/>
              </a:rPr>
              <a:t>beka</a:t>
            </a:r>
            <a:r>
              <a:rPr lang="es-ES" dirty="0" smtClean="0">
                <a:latin typeface="Candara" panose="020E0502030303020204" pitchFamily="34" charset="0"/>
              </a:rPr>
              <a:t>, i.e., 6 </a:t>
            </a:r>
            <a:r>
              <a:rPr lang="es-ES" dirty="0" err="1" smtClean="0">
                <a:latin typeface="Candara" panose="020E0502030303020204" pitchFamily="34" charset="0"/>
              </a:rPr>
              <a:t>grs</a:t>
            </a:r>
            <a:r>
              <a:rPr lang="es-ES" dirty="0" smtClean="0">
                <a:latin typeface="Candara" panose="020E0502030303020204" pitchFamily="34" charset="0"/>
              </a:rPr>
              <a:t>.) y dos brazaletes de oro que pesaban diez siclos (115 </a:t>
            </a:r>
            <a:r>
              <a:rPr lang="es-ES" dirty="0" err="1" smtClean="0">
                <a:latin typeface="Candara" panose="020E0502030303020204" pitchFamily="34" charset="0"/>
              </a:rPr>
              <a:t>grs</a:t>
            </a:r>
            <a:r>
              <a:rPr lang="es-ES" dirty="0" smtClean="0">
                <a:latin typeface="Candara" panose="020E0502030303020204" pitchFamily="34" charset="0"/>
              </a:rPr>
              <a:t>.). </a:t>
            </a:r>
          </a:p>
        </p:txBody>
      </p:sp>
      <p:sp>
        <p:nvSpPr>
          <p:cNvPr id="91141" name="Rectangle 5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s-PR" altLang="en-US" dirty="0" smtClean="0">
                <a:latin typeface="Candara" panose="020E0502030303020204" pitchFamily="34" charset="0"/>
              </a:rPr>
              <a:t>Eliezer encuentra a Rebeca </a:t>
            </a:r>
            <a:r>
              <a:rPr lang="es-PR" altLang="en-US" dirty="0" smtClean="0">
                <a:solidFill>
                  <a:schemeClr val="hlink"/>
                </a:solidFill>
                <a:latin typeface="Candara" panose="020E0502030303020204" pitchFamily="34" charset="0"/>
              </a:rPr>
              <a:t>Génesis 24:15, 26, 27</a:t>
            </a:r>
            <a:endParaRPr lang="en-US" altLang="en-US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0200" y="1873346"/>
            <a:ext cx="3733800" cy="498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144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17713"/>
            <a:ext cx="4572000" cy="4840287"/>
          </a:xfrm>
        </p:spPr>
        <p:txBody>
          <a:bodyPr>
            <a:normAutofit lnSpcReduction="10000"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Después le preguntó si había alojamiento en casa de su padre para pasar la noche. </a:t>
            </a:r>
          </a:p>
          <a:p>
            <a:r>
              <a:rPr lang="es-ES" dirty="0" smtClean="0">
                <a:latin typeface="Candara" panose="020E0502030303020204" pitchFamily="34" charset="0"/>
              </a:rPr>
              <a:t>De nuevo, ella reveló su amabilidad ofreciéndole no sólo un lugar para posar, sino también forraje para los camellos.</a:t>
            </a:r>
          </a:p>
        </p:txBody>
      </p:sp>
      <p:sp>
        <p:nvSpPr>
          <p:cNvPr id="91141" name="Rectangle 5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s-PR" altLang="en-US" dirty="0" smtClean="0">
                <a:latin typeface="Candara" panose="020E0502030303020204" pitchFamily="34" charset="0"/>
              </a:rPr>
              <a:t>Eliezer encuentra a Rebeca </a:t>
            </a:r>
            <a:r>
              <a:rPr lang="es-PR" altLang="en-US" dirty="0" smtClean="0">
                <a:solidFill>
                  <a:schemeClr val="hlink"/>
                </a:solidFill>
                <a:latin typeface="Candara" panose="020E0502030303020204" pitchFamily="34" charset="0"/>
              </a:rPr>
              <a:t>Génesis 24:15, 26, 27</a:t>
            </a:r>
            <a:endParaRPr lang="en-US" altLang="en-US" dirty="0">
              <a:latin typeface="Candara" panose="020E0502030303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604" t="4432" r="2472" b="5851"/>
          <a:stretch/>
        </p:blipFill>
        <p:spPr>
          <a:xfrm>
            <a:off x="5638800" y="1828799"/>
            <a:ext cx="3505200" cy="503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485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17713"/>
            <a:ext cx="5181600" cy="4840287"/>
          </a:xfrm>
        </p:spPr>
        <p:txBody>
          <a:bodyPr>
            <a:normAutofit fontScale="92500" lnSpcReduction="10000"/>
          </a:bodyPr>
          <a:lstStyle/>
          <a:p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24:28–59</a:t>
            </a:r>
            <a:r>
              <a:rPr lang="es-ES" dirty="0" smtClean="0">
                <a:latin typeface="Candara" panose="020E0502030303020204" pitchFamily="34" charset="0"/>
              </a:rPr>
              <a:t>. </a:t>
            </a:r>
            <a:r>
              <a:rPr lang="es-ES" dirty="0" err="1" smtClean="0">
                <a:latin typeface="Candara" panose="020E0502030303020204" pitchFamily="34" charset="0"/>
              </a:rPr>
              <a:t>Labán</a:t>
            </a:r>
            <a:r>
              <a:rPr lang="es-ES" dirty="0" smtClean="0">
                <a:latin typeface="Candara" panose="020E0502030303020204" pitchFamily="34" charset="0"/>
              </a:rPr>
              <a:t> invitó a Eliezer y a sus hombres a que se quedaran. </a:t>
            </a:r>
          </a:p>
          <a:p>
            <a:r>
              <a:rPr lang="es-ES" dirty="0" smtClean="0">
                <a:latin typeface="Candara" panose="020E0502030303020204" pitchFamily="34" charset="0"/>
              </a:rPr>
              <a:t>Entonces Eliezer relató a la familia de Rebeca cuál era su misión y la respuesta providencial de Dios, por lo que obtuvo su permiso y bendición para llevar a la muchacha hasta donde estaba Isaac. </a:t>
            </a:r>
          </a:p>
        </p:txBody>
      </p:sp>
      <p:sp>
        <p:nvSpPr>
          <p:cNvPr id="91141" name="Rectangle 5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s-PR" altLang="en-US" dirty="0" smtClean="0">
                <a:latin typeface="Candara" panose="020E0502030303020204" pitchFamily="34" charset="0"/>
              </a:rPr>
              <a:t>Eliezer encuentra a Rebeca </a:t>
            </a:r>
            <a:r>
              <a:rPr lang="es-PR" altLang="en-US" dirty="0" smtClean="0">
                <a:solidFill>
                  <a:schemeClr val="hlink"/>
                </a:solidFill>
                <a:latin typeface="Candara" panose="020E0502030303020204" pitchFamily="34" charset="0"/>
              </a:rPr>
              <a:t>Génesis 24:15, 26, 27</a:t>
            </a:r>
            <a:endParaRPr lang="en-US" altLang="en-US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392" t="4441" r="16831" b="3769"/>
          <a:stretch/>
        </p:blipFill>
        <p:spPr>
          <a:xfrm>
            <a:off x="5867400" y="1828800"/>
            <a:ext cx="32766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235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17713"/>
            <a:ext cx="4953000" cy="4840287"/>
          </a:xfrm>
        </p:spPr>
        <p:txBody>
          <a:bodyPr>
            <a:normAutofit/>
          </a:bodyPr>
          <a:lstStyle/>
          <a:p>
            <a:r>
              <a:rPr lang="es-ES" dirty="0" smtClean="0">
                <a:latin typeface="Candara" panose="020E0502030303020204" pitchFamily="34" charset="0"/>
              </a:rPr>
              <a:t>En aquella sociedad, el hermano de la mujer era el que entregaba a su hermana en matrimonio, lo cual explica por qué </a:t>
            </a:r>
            <a:r>
              <a:rPr lang="es-ES" dirty="0" err="1" smtClean="0">
                <a:latin typeface="Candara" panose="020E0502030303020204" pitchFamily="34" charset="0"/>
              </a:rPr>
              <a:t>Labán</a:t>
            </a:r>
            <a:r>
              <a:rPr lang="es-ES" dirty="0" smtClean="0">
                <a:latin typeface="Candara" panose="020E0502030303020204" pitchFamily="34" charset="0"/>
              </a:rPr>
              <a:t>, el hermano de Rebeca, fue el que negoció el contrato matrimonial.</a:t>
            </a:r>
          </a:p>
        </p:txBody>
      </p:sp>
      <p:sp>
        <p:nvSpPr>
          <p:cNvPr id="91141" name="Rectangle 5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s-PR" altLang="en-US" dirty="0" smtClean="0">
                <a:latin typeface="Candara" panose="020E0502030303020204" pitchFamily="34" charset="0"/>
              </a:rPr>
              <a:t>Eliezer encuentra a Rebeca </a:t>
            </a:r>
            <a:r>
              <a:rPr lang="es-PR" altLang="en-US" dirty="0" smtClean="0">
                <a:solidFill>
                  <a:schemeClr val="hlink"/>
                </a:solidFill>
                <a:latin typeface="Candara" panose="020E0502030303020204" pitchFamily="34" charset="0"/>
              </a:rPr>
              <a:t>Génesis 24:15, 26, 27</a:t>
            </a:r>
            <a:endParaRPr lang="en-US" altLang="en-US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878" t="4420" r="36286" b="4259"/>
          <a:stretch/>
        </p:blipFill>
        <p:spPr>
          <a:xfrm>
            <a:off x="5241264" y="1828800"/>
            <a:ext cx="3909663" cy="5049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852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62000" y="2017713"/>
            <a:ext cx="8193088" cy="4840287"/>
          </a:xfrm>
        </p:spPr>
        <p:txBody>
          <a:bodyPr/>
          <a:lstStyle/>
          <a:p>
            <a:pPr marL="609600" indent="-609600"/>
            <a:r>
              <a:rPr lang="es-PR" altLang="en-US" dirty="0">
                <a:latin typeface="Candara" panose="020E0502030303020204" pitchFamily="34" charset="0"/>
              </a:rPr>
              <a:t>Preguntas: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es-PR" altLang="en-US" dirty="0">
                <a:latin typeface="Candara" panose="020E0502030303020204" pitchFamily="34" charset="0"/>
              </a:rPr>
              <a:t>¿Cómo </a:t>
            </a:r>
            <a:r>
              <a:rPr lang="es-PR" altLang="en-US" dirty="0" smtClean="0">
                <a:latin typeface="Candara" panose="020E0502030303020204" pitchFamily="34" charset="0"/>
              </a:rPr>
              <a:t>identificó </a:t>
            </a:r>
            <a:r>
              <a:rPr lang="es-PR" altLang="en-US" dirty="0">
                <a:latin typeface="Candara" panose="020E0502030303020204" pitchFamily="34" charset="0"/>
              </a:rPr>
              <a:t>Eliezer a Rebeca como candidata para desposarse con Isaac?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es-PR" altLang="en-US" dirty="0">
                <a:latin typeface="Candara" panose="020E0502030303020204" pitchFamily="34" charset="0"/>
              </a:rPr>
              <a:t>¿Cuáles eran las cualidades de Rebeca?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es-PR" altLang="en-US" dirty="0">
                <a:latin typeface="Candara" panose="020E0502030303020204" pitchFamily="34" charset="0"/>
              </a:rPr>
              <a:t>¿Qué aprendemos acerca de la personalidad de Rebeca por los atributos observados por Eliezer?</a:t>
            </a:r>
            <a:endParaRPr lang="es-PR" altLang="en-US" i="1" dirty="0">
              <a:latin typeface="Candara" panose="020E0502030303020204" pitchFamily="34" charset="0"/>
            </a:endParaRPr>
          </a:p>
        </p:txBody>
      </p:sp>
      <p:sp>
        <p:nvSpPr>
          <p:cNvPr id="91141" name="Rectangle 5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s-PR" altLang="en-US" dirty="0" smtClean="0">
                <a:latin typeface="Candara" panose="020E0502030303020204" pitchFamily="34" charset="0"/>
              </a:rPr>
              <a:t>Eliezer encuentra a Rebeca </a:t>
            </a:r>
            <a:r>
              <a:rPr lang="es-PR" altLang="en-US" dirty="0" smtClean="0">
                <a:solidFill>
                  <a:schemeClr val="hlink"/>
                </a:solidFill>
                <a:latin typeface="Candara" panose="020E0502030303020204" pitchFamily="34" charset="0"/>
              </a:rPr>
              <a:t>Génesis 24:15, 26, 27</a:t>
            </a:r>
            <a:endParaRPr lang="en-US" altLang="en-US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904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11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911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911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11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911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911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11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rollos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lum bright="10000" contras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>
          <a:xfrm>
            <a:off x="1684338" y="214313"/>
            <a:ext cx="7459662" cy="1462087"/>
          </a:xfrm>
        </p:spPr>
        <p:txBody>
          <a:bodyPr/>
          <a:lstStyle/>
          <a:p>
            <a:pPr algn="ctr"/>
            <a:r>
              <a:rPr lang="es-PR" altLang="en-US" dirty="0" smtClean="0">
                <a:latin typeface="Candara" panose="020E0502030303020204" pitchFamily="34" charset="0"/>
              </a:rPr>
              <a:t>Versículo Clave:</a:t>
            </a:r>
            <a:endParaRPr lang="es-PR" altLang="en-US" dirty="0">
              <a:latin typeface="Candara" panose="020E0502030303020204" pitchFamily="34" charset="0"/>
            </a:endParaRP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185988" y="2217738"/>
            <a:ext cx="6729412" cy="4640262"/>
          </a:xfrm>
        </p:spPr>
        <p:txBody>
          <a:bodyPr/>
          <a:lstStyle/>
          <a:p>
            <a:r>
              <a:rPr lang="es-ES" dirty="0">
                <a:latin typeface="Candara" panose="020E0502030303020204" pitchFamily="34" charset="0"/>
              </a:rPr>
              <a:t>“</a:t>
            </a:r>
            <a:r>
              <a:rPr lang="es-ES" i="1" dirty="0">
                <a:latin typeface="Candara" panose="020E0502030303020204" pitchFamily="34" charset="0"/>
              </a:rPr>
              <a:t>Jehová, Dios de los cielos, que me tomó de la casa de mi padre y de la tierra de mi parentela, y me habló y me juró, diciendo: A tu descendencia daré esta tierra; él enviará su ángel delante de ti, y tú traerás de allá mujer para mi hijo.</a:t>
            </a:r>
            <a:r>
              <a:rPr lang="es-ES" dirty="0">
                <a:latin typeface="Candara" panose="020E0502030303020204" pitchFamily="34" charset="0"/>
              </a:rPr>
              <a:t>” </a:t>
            </a:r>
            <a:endParaRPr lang="es-ES" dirty="0" smtClean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	</a:t>
            </a:r>
            <a:r>
              <a:rPr lang="es-ES" dirty="0" smtClean="0">
                <a:solidFill>
                  <a:srgbClr val="FF0000"/>
                </a:solidFill>
                <a:latin typeface="Candara" panose="020E0502030303020204" pitchFamily="34" charset="0"/>
              </a:rPr>
              <a:t>(</a:t>
            </a:r>
            <a:r>
              <a:rPr lang="es-ES" dirty="0">
                <a:solidFill>
                  <a:srgbClr val="FF0000"/>
                </a:solidFill>
                <a:latin typeface="Candara" panose="020E0502030303020204" pitchFamily="34" charset="0"/>
              </a:rPr>
              <a:t>Génesis 24.7, RVR60)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59" t="3702" r="4005" b="25450"/>
          <a:stretch/>
        </p:blipFill>
        <p:spPr>
          <a:xfrm>
            <a:off x="-1" y="1676400"/>
            <a:ext cx="9144001" cy="5181600"/>
          </a:xfrm>
          <a:prstGeom prst="rect">
            <a:avLst/>
          </a:prstGeom>
        </p:spPr>
      </p:pic>
      <p:sp>
        <p:nvSpPr>
          <p:cNvPr id="9318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>
                <a:latin typeface="Candara" panose="020E0502030303020204" pitchFamily="34" charset="0"/>
              </a:rPr>
              <a:t>Rebeca, esposa de </a:t>
            </a:r>
            <a:r>
              <a:rPr lang="es-PR" altLang="en-US" dirty="0" smtClean="0">
                <a:latin typeface="Candara" panose="020E0502030303020204" pitchFamily="34" charset="0"/>
              </a:rPr>
              <a:t>Isaac </a:t>
            </a:r>
            <a:r>
              <a:rPr lang="es-PR" altLang="en-US" dirty="0" smtClean="0">
                <a:solidFill>
                  <a:schemeClr val="hlink"/>
                </a:solidFill>
                <a:latin typeface="Candara" panose="020E0502030303020204" pitchFamily="34" charset="0"/>
              </a:rPr>
              <a:t>Génesis 24.61, 66, 67</a:t>
            </a:r>
            <a:endParaRPr lang="en-US" altLang="en-US" dirty="0">
              <a:latin typeface="Candara" panose="020E0502030303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133601"/>
            <a:ext cx="4724400" cy="4419600"/>
          </a:xfrm>
        </p:spPr>
        <p:txBody>
          <a:bodyPr/>
          <a:lstStyle/>
          <a:p>
            <a:r>
              <a:rPr lang="es-ES" sz="2400" dirty="0">
                <a:latin typeface="Candara" panose="020E0502030303020204" pitchFamily="34" charset="0"/>
              </a:rPr>
              <a:t>Finalmente se llega a la consumación del matrimonio entre Isaac y Rebeca. </a:t>
            </a:r>
          </a:p>
          <a:p>
            <a:r>
              <a:rPr lang="es-ES" sz="2400" dirty="0">
                <a:latin typeface="Candara" panose="020E0502030303020204" pitchFamily="34" charset="0"/>
              </a:rPr>
              <a:t>El encuentro inicial tiene lugar en el campo, cerca del pozo del Viviente donde Agar fue encontrada por el ángel en el </a:t>
            </a:r>
            <a:r>
              <a:rPr lang="es-ES" sz="2400" dirty="0" err="1">
                <a:latin typeface="Candara" panose="020E0502030303020204" pitchFamily="34" charset="0"/>
              </a:rPr>
              <a:t>Néguev</a:t>
            </a:r>
            <a:r>
              <a:rPr lang="es-ES" sz="2400" dirty="0">
                <a:latin typeface="Candara" panose="020E0502030303020204" pitchFamily="34" charset="0"/>
              </a:rPr>
              <a:t> (</a:t>
            </a:r>
            <a:r>
              <a:rPr lang="es-ES" sz="2400" dirty="0">
                <a:solidFill>
                  <a:srgbClr val="FF0000"/>
                </a:solidFill>
                <a:latin typeface="Candara" panose="020E0502030303020204" pitchFamily="34" charset="0"/>
              </a:rPr>
              <a:t>16:14</a:t>
            </a:r>
            <a:r>
              <a:rPr lang="es-ES" sz="2400" dirty="0">
                <a:latin typeface="Candara" panose="020E0502030303020204" pitchFamily="34" charset="0"/>
              </a:rPr>
              <a:t>). </a:t>
            </a:r>
          </a:p>
          <a:p>
            <a:r>
              <a:rPr lang="es-ES" sz="2400" dirty="0">
                <a:latin typeface="Candara" panose="020E0502030303020204" pitchFamily="34" charset="0"/>
              </a:rPr>
              <a:t>Rebeca demuestra respeto y modestia al encontrarse por primera vez con Isaac. </a:t>
            </a:r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s-PR" altLang="en-US" dirty="0" smtClean="0">
                <a:latin typeface="Candara" panose="020E0502030303020204" pitchFamily="34" charset="0"/>
              </a:rPr>
              <a:t>Rebeca, esposa de Isaac </a:t>
            </a:r>
            <a:r>
              <a:rPr lang="es-PR" altLang="en-US" dirty="0" smtClean="0">
                <a:solidFill>
                  <a:schemeClr val="hlink"/>
                </a:solidFill>
                <a:latin typeface="Candara" panose="020E0502030303020204" pitchFamily="34" charset="0"/>
              </a:rPr>
              <a:t>Génesis 24.61, 66, 67</a:t>
            </a:r>
            <a:endParaRPr lang="en-US" altLang="en-US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2" t="3913" r="19010" b="5582"/>
          <a:stretch/>
        </p:blipFill>
        <p:spPr>
          <a:xfrm>
            <a:off x="5099048" y="1905000"/>
            <a:ext cx="4044951" cy="4953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133601"/>
            <a:ext cx="4870448" cy="4572000"/>
          </a:xfrm>
        </p:spPr>
        <p:txBody>
          <a:bodyPr/>
          <a:lstStyle/>
          <a:p>
            <a:r>
              <a:rPr lang="es-ES" sz="2400" dirty="0" smtClean="0">
                <a:latin typeface="Candara" panose="020E0502030303020204" pitchFamily="34" charset="0"/>
              </a:rPr>
              <a:t>El </a:t>
            </a:r>
            <a:r>
              <a:rPr lang="es-ES" sz="2400" dirty="0">
                <a:latin typeface="Candara" panose="020E0502030303020204" pitchFamily="34" charset="0"/>
              </a:rPr>
              <a:t>siervo informa a Isaac todo lo acontecido. Luego Isaac acepta a Rebeca como su esposa. </a:t>
            </a:r>
          </a:p>
          <a:p>
            <a:r>
              <a:rPr lang="es-ES" sz="2400" dirty="0">
                <a:latin typeface="Candara" panose="020E0502030303020204" pitchFamily="34" charset="0"/>
              </a:rPr>
              <a:t>Varios detalles que se mencionan son muy importantes como normativos en una relación marital. </a:t>
            </a:r>
          </a:p>
          <a:p>
            <a:r>
              <a:rPr lang="es-ES" sz="2400" dirty="0">
                <a:latin typeface="Candara" panose="020E0502030303020204" pitchFamily="34" charset="0"/>
              </a:rPr>
              <a:t>Primero, Isaac lleva a Rebeca a la tienda de Sara, otorgándole el lugar propio y privilegiado que corresponde a un cónyuge. </a:t>
            </a:r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s-PR" altLang="en-US" dirty="0" smtClean="0">
                <a:latin typeface="Candara" panose="020E0502030303020204" pitchFamily="34" charset="0"/>
              </a:rPr>
              <a:t>Rebeca, esposa de Isaac </a:t>
            </a:r>
            <a:r>
              <a:rPr lang="es-PR" altLang="en-US" dirty="0" smtClean="0">
                <a:solidFill>
                  <a:schemeClr val="hlink"/>
                </a:solidFill>
                <a:latin typeface="Candara" panose="020E0502030303020204" pitchFamily="34" charset="0"/>
              </a:rPr>
              <a:t>Génesis 24.61, 66, 67</a:t>
            </a:r>
            <a:endParaRPr lang="en-US" altLang="en-US" dirty="0">
              <a:latin typeface="Candara" panose="020E0502030303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2" t="3913" r="19010" b="5582"/>
          <a:stretch/>
        </p:blipFill>
        <p:spPr>
          <a:xfrm>
            <a:off x="5099048" y="1905000"/>
            <a:ext cx="4044951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387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133601"/>
            <a:ext cx="5105400" cy="4572000"/>
          </a:xfrm>
        </p:spPr>
        <p:txBody>
          <a:bodyPr/>
          <a:lstStyle/>
          <a:p>
            <a:r>
              <a:rPr lang="es-ES" sz="2400" dirty="0" smtClean="0">
                <a:latin typeface="Candara" panose="020E0502030303020204" pitchFamily="34" charset="0"/>
              </a:rPr>
              <a:t>Segundo</a:t>
            </a:r>
            <a:r>
              <a:rPr lang="es-ES" sz="2400" dirty="0">
                <a:latin typeface="Candara" panose="020E0502030303020204" pitchFamily="34" charset="0"/>
              </a:rPr>
              <a:t>, toma a Rebeca como su mujer, consumándose así físicamente el matrimonio. </a:t>
            </a:r>
          </a:p>
          <a:p>
            <a:r>
              <a:rPr lang="es-ES" sz="2400" dirty="0">
                <a:latin typeface="Candara" panose="020E0502030303020204" pitchFamily="34" charset="0"/>
              </a:rPr>
              <a:t>Tercero, Isaac se compromete a amar a Rebeca. </a:t>
            </a:r>
          </a:p>
          <a:p>
            <a:r>
              <a:rPr lang="es-ES" sz="2400" dirty="0">
                <a:latin typeface="Candara" panose="020E0502030303020204" pitchFamily="34" charset="0"/>
              </a:rPr>
              <a:t>Esto se refiere necesariamente al amor sentimental o romántico, ingrediente importante en toda relación conyugal. </a:t>
            </a:r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s-PR" altLang="en-US" dirty="0" smtClean="0">
                <a:latin typeface="Candara" panose="020E0502030303020204" pitchFamily="34" charset="0"/>
              </a:rPr>
              <a:t>Rebeca, esposa de Isaac </a:t>
            </a:r>
            <a:r>
              <a:rPr lang="es-PR" altLang="en-US" dirty="0" smtClean="0">
                <a:solidFill>
                  <a:schemeClr val="hlink"/>
                </a:solidFill>
                <a:latin typeface="Candara" panose="020E0502030303020204" pitchFamily="34" charset="0"/>
              </a:rPr>
              <a:t>Génesis 24.61, 66, 67</a:t>
            </a:r>
            <a:endParaRPr lang="en-US" altLang="en-US" dirty="0">
              <a:latin typeface="Candara" panose="020E0502030303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2" t="3913" r="19010" b="5582"/>
          <a:stretch/>
        </p:blipFill>
        <p:spPr>
          <a:xfrm>
            <a:off x="5099048" y="1905000"/>
            <a:ext cx="4044951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327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133601"/>
            <a:ext cx="4870448" cy="4572000"/>
          </a:xfrm>
        </p:spPr>
        <p:txBody>
          <a:bodyPr/>
          <a:lstStyle/>
          <a:p>
            <a:r>
              <a:rPr lang="es-ES" sz="2400" dirty="0" smtClean="0">
                <a:latin typeface="Candara" panose="020E0502030303020204" pitchFamily="34" charset="0"/>
              </a:rPr>
              <a:t>Pero </a:t>
            </a:r>
            <a:r>
              <a:rPr lang="es-ES" sz="2400" dirty="0">
                <a:latin typeface="Candara" panose="020E0502030303020204" pitchFamily="34" charset="0"/>
              </a:rPr>
              <a:t>más que eso, se refiere a una decisión voluntaria, intencional, continua y progresiva de convivir en relaciones físicas, sociales, emocionales y espirituales apropiadas con la cónyuge escogida. </a:t>
            </a:r>
          </a:p>
          <a:p>
            <a:r>
              <a:rPr lang="es-ES" sz="2400" dirty="0">
                <a:latin typeface="Candara" panose="020E0502030303020204" pitchFamily="34" charset="0"/>
              </a:rPr>
              <a:t>Esta relación es exclusiva y substituye en lealtad y satisfacción a toda otra relación humana (</a:t>
            </a:r>
            <a:r>
              <a:rPr lang="es-ES" sz="2400" dirty="0">
                <a:solidFill>
                  <a:srgbClr val="FF0000"/>
                </a:solidFill>
                <a:latin typeface="Candara" panose="020E0502030303020204" pitchFamily="34" charset="0"/>
              </a:rPr>
              <a:t>Génesis 2:24, 25; Salmo 45:10, 11, 16</a:t>
            </a:r>
            <a:r>
              <a:rPr lang="es-ES" sz="2400" dirty="0">
                <a:latin typeface="Candara" panose="020E0502030303020204" pitchFamily="34" charset="0"/>
              </a:rPr>
              <a:t>).</a:t>
            </a:r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s-PR" altLang="en-US" dirty="0" smtClean="0">
                <a:latin typeface="Candara" panose="020E0502030303020204" pitchFamily="34" charset="0"/>
              </a:rPr>
              <a:t>Rebeca, esposa de Isaac </a:t>
            </a:r>
            <a:r>
              <a:rPr lang="es-PR" altLang="en-US" dirty="0" smtClean="0">
                <a:solidFill>
                  <a:schemeClr val="hlink"/>
                </a:solidFill>
                <a:latin typeface="Candara" panose="020E0502030303020204" pitchFamily="34" charset="0"/>
              </a:rPr>
              <a:t>Génesis 24.61, 66, 67</a:t>
            </a:r>
            <a:endParaRPr lang="en-US" altLang="en-US" dirty="0">
              <a:latin typeface="Candara" panose="020E0502030303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2" t="3913" r="19010" b="5582"/>
          <a:stretch/>
        </p:blipFill>
        <p:spPr>
          <a:xfrm>
            <a:off x="5099048" y="1905000"/>
            <a:ext cx="4044951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771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62000" y="2017713"/>
            <a:ext cx="8193088" cy="4840287"/>
          </a:xfrm>
        </p:spPr>
        <p:txBody>
          <a:bodyPr/>
          <a:lstStyle/>
          <a:p>
            <a:pPr marL="609600" indent="-609600"/>
            <a:r>
              <a:rPr lang="es-PR" altLang="en-US">
                <a:latin typeface="Candara" panose="020E0502030303020204" pitchFamily="34" charset="0"/>
              </a:rPr>
              <a:t>Preguntas: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es-PR" altLang="en-US">
                <a:latin typeface="Candara" panose="020E0502030303020204" pitchFamily="34" charset="0"/>
              </a:rPr>
              <a:t>¿Cómo se parece el requisito de Abraham de que Rebeca fuera a él a el llamado de Dios a Abraham?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es-PR" altLang="en-US">
                <a:latin typeface="Candara" panose="020E0502030303020204" pitchFamily="34" charset="0"/>
              </a:rPr>
              <a:t>¿Cómo contrasta la aceptación por parte de Isaac de la esposa que le fue escogida con las actitudes de hoy día? ¿Qué podemos aplicar de la actitud de Isaac a nuestra vida espiritual?</a:t>
            </a:r>
            <a:endParaRPr lang="es-PR" altLang="en-US" i="1">
              <a:latin typeface="Candara" panose="020E0502030303020204" pitchFamily="34" charset="0"/>
            </a:endParaRPr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s-PR" altLang="en-US" dirty="0" smtClean="0">
                <a:latin typeface="Candara" panose="020E0502030303020204" pitchFamily="34" charset="0"/>
              </a:rPr>
              <a:t>Rebeca, esposa de Isaac </a:t>
            </a:r>
            <a:r>
              <a:rPr lang="es-PR" altLang="en-US" dirty="0" smtClean="0">
                <a:solidFill>
                  <a:schemeClr val="hlink"/>
                </a:solidFill>
                <a:latin typeface="Candara" panose="020E0502030303020204" pitchFamily="34" charset="0"/>
              </a:rPr>
              <a:t>Génesis 24.61, 66, 67</a:t>
            </a:r>
            <a:endParaRPr lang="en-US" altLang="en-US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92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52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952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952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52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>
                <a:latin typeface="Candara" panose="020E0502030303020204" pitchFamily="34" charset="0"/>
              </a:rPr>
              <a:t>Abraham es sepultado en </a:t>
            </a:r>
            <a:r>
              <a:rPr lang="es-PR" altLang="en-US" dirty="0" err="1" smtClean="0">
                <a:latin typeface="Candara" panose="020E0502030303020204" pitchFamily="34" charset="0"/>
              </a:rPr>
              <a:t>Macpela</a:t>
            </a:r>
            <a:r>
              <a:rPr lang="es-PR" altLang="en-US" dirty="0" smtClean="0">
                <a:latin typeface="Candara" panose="020E0502030303020204" pitchFamily="34" charset="0"/>
              </a:rPr>
              <a:t> </a:t>
            </a:r>
            <a:r>
              <a:rPr lang="es-PR" altLang="en-US" dirty="0" smtClean="0">
                <a:solidFill>
                  <a:schemeClr val="hlink"/>
                </a:solidFill>
                <a:latin typeface="Candara" panose="020E0502030303020204" pitchFamily="34" charset="0"/>
              </a:rPr>
              <a:t>Génesis 25.5-9</a:t>
            </a:r>
            <a:endParaRPr lang="en-US" altLang="en-US" dirty="0">
              <a:latin typeface="Candara" panose="020E0502030303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b="35964"/>
          <a:stretch/>
        </p:blipFill>
        <p:spPr>
          <a:xfrm>
            <a:off x="0" y="1752600"/>
            <a:ext cx="9144000" cy="5105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017713"/>
            <a:ext cx="4800600" cy="4687887"/>
          </a:xfrm>
        </p:spPr>
        <p:txBody>
          <a:bodyPr/>
          <a:lstStyle/>
          <a:p>
            <a:r>
              <a:rPr lang="es-ES" sz="2400" dirty="0" smtClean="0">
                <a:latin typeface="Candara" panose="020E0502030303020204" pitchFamily="34" charset="0"/>
              </a:rPr>
              <a:t>Aunque la continuación de la descendencia estaba asegurada ahora con el matrimonio correcto de Isaac, surge una nueva situación que pudiera presentar reclamos de herencia a Abraham. </a:t>
            </a:r>
          </a:p>
          <a:p>
            <a:r>
              <a:rPr lang="es-ES" sz="2400" dirty="0" smtClean="0">
                <a:latin typeface="Candara" panose="020E0502030303020204" pitchFamily="34" charset="0"/>
              </a:rPr>
              <a:t>Una vez viudo, Abraham se casa nuevamente con </a:t>
            </a:r>
            <a:r>
              <a:rPr lang="es-ES" sz="2400" dirty="0" err="1" smtClean="0">
                <a:latin typeface="Candara" panose="020E0502030303020204" pitchFamily="34" charset="0"/>
              </a:rPr>
              <a:t>Cetura</a:t>
            </a:r>
            <a:r>
              <a:rPr lang="es-ES" sz="2400" dirty="0" smtClean="0">
                <a:latin typeface="Candara" panose="020E0502030303020204" pitchFamily="34" charset="0"/>
              </a:rPr>
              <a:t> y tiene otros hijos. </a:t>
            </a:r>
          </a:p>
        </p:txBody>
      </p:sp>
      <p:sp>
        <p:nvSpPr>
          <p:cNvPr id="99333" name="Rectangle 5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s-PR" altLang="en-US" dirty="0" smtClean="0">
                <a:latin typeface="Candara" panose="020E0502030303020204" pitchFamily="34" charset="0"/>
              </a:rPr>
              <a:t>Abraham es sepultado en </a:t>
            </a:r>
            <a:r>
              <a:rPr lang="es-PR" altLang="en-US" dirty="0" err="1" smtClean="0">
                <a:latin typeface="Candara" panose="020E0502030303020204" pitchFamily="34" charset="0"/>
              </a:rPr>
              <a:t>Macpela</a:t>
            </a:r>
            <a:r>
              <a:rPr lang="es-PR" altLang="en-US" dirty="0" smtClean="0">
                <a:latin typeface="Candara" panose="020E0502030303020204" pitchFamily="34" charset="0"/>
              </a:rPr>
              <a:t> </a:t>
            </a:r>
            <a:r>
              <a:rPr lang="es-PR" altLang="en-US" dirty="0" smtClean="0">
                <a:solidFill>
                  <a:schemeClr val="hlink"/>
                </a:solidFill>
                <a:latin typeface="Candara" panose="020E0502030303020204" pitchFamily="34" charset="0"/>
              </a:rPr>
              <a:t>Génesis 25.5-9</a:t>
            </a:r>
            <a:endParaRPr lang="en-US" altLang="en-US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816" t="4938" r="11784" b="3138"/>
          <a:stretch/>
        </p:blipFill>
        <p:spPr>
          <a:xfrm>
            <a:off x="5638800" y="1794933"/>
            <a:ext cx="3505200" cy="506306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017713"/>
            <a:ext cx="5181600" cy="4687887"/>
          </a:xfrm>
        </p:spPr>
        <p:txBody>
          <a:bodyPr/>
          <a:lstStyle/>
          <a:p>
            <a:r>
              <a:rPr lang="es-ES" sz="2200" dirty="0" smtClean="0">
                <a:latin typeface="Candara" panose="020E0502030303020204" pitchFamily="34" charset="0"/>
              </a:rPr>
              <a:t>La viudez de Abraham es de 37 años en total. Los hijos de Abraham y </a:t>
            </a:r>
            <a:r>
              <a:rPr lang="es-ES" sz="2200" dirty="0" err="1">
                <a:latin typeface="Candara" panose="020E0502030303020204" pitchFamily="34" charset="0"/>
              </a:rPr>
              <a:t>C</a:t>
            </a:r>
            <a:r>
              <a:rPr lang="es-ES" sz="2200" dirty="0" err="1" smtClean="0">
                <a:latin typeface="Candara" panose="020E0502030303020204" pitchFamily="34" charset="0"/>
              </a:rPr>
              <a:t>etura</a:t>
            </a:r>
            <a:r>
              <a:rPr lang="es-ES" sz="2200" dirty="0" smtClean="0">
                <a:latin typeface="Candara" panose="020E0502030303020204" pitchFamily="34" charset="0"/>
              </a:rPr>
              <a:t> no llegan a formar una nación específica, aunque algunos de sus descendientes llegan a formar grupos étnicos bien identificables como las madianitas. </a:t>
            </a:r>
          </a:p>
          <a:p>
            <a:r>
              <a:rPr lang="es-ES" sz="2200" dirty="0" smtClean="0">
                <a:latin typeface="Candara" panose="020E0502030303020204" pitchFamily="34" charset="0"/>
              </a:rPr>
              <a:t>Pero aún en vida, Abraham previene todo conflicto y resuelve la situación de la siguiente manera: Primero, toda la herencia y la bendición patriarcal —ligada con la promesa de Dios— concede a Isaac. </a:t>
            </a:r>
          </a:p>
        </p:txBody>
      </p:sp>
      <p:sp>
        <p:nvSpPr>
          <p:cNvPr id="99333" name="Rectangle 5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s-PR" altLang="en-US" dirty="0" smtClean="0">
                <a:latin typeface="Candara" panose="020E0502030303020204" pitchFamily="34" charset="0"/>
              </a:rPr>
              <a:t>Abraham es sepultado en </a:t>
            </a:r>
            <a:r>
              <a:rPr lang="es-PR" altLang="en-US" dirty="0" err="1" smtClean="0">
                <a:latin typeface="Candara" panose="020E0502030303020204" pitchFamily="34" charset="0"/>
              </a:rPr>
              <a:t>Macpela</a:t>
            </a:r>
            <a:r>
              <a:rPr lang="es-PR" altLang="en-US" dirty="0" smtClean="0">
                <a:latin typeface="Candara" panose="020E0502030303020204" pitchFamily="34" charset="0"/>
              </a:rPr>
              <a:t> </a:t>
            </a:r>
            <a:r>
              <a:rPr lang="es-PR" altLang="en-US" dirty="0" smtClean="0">
                <a:solidFill>
                  <a:schemeClr val="hlink"/>
                </a:solidFill>
                <a:latin typeface="Candara" panose="020E0502030303020204" pitchFamily="34" charset="0"/>
              </a:rPr>
              <a:t>Génesis 25.5-9</a:t>
            </a:r>
            <a:endParaRPr lang="en-US" altLang="en-US" dirty="0">
              <a:latin typeface="Candara" panose="020E0502030303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816" t="4938" r="11784" b="3138"/>
          <a:stretch/>
        </p:blipFill>
        <p:spPr>
          <a:xfrm>
            <a:off x="5638800" y="1794933"/>
            <a:ext cx="3505200" cy="5063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906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017713"/>
            <a:ext cx="4800600" cy="4764087"/>
          </a:xfrm>
        </p:spPr>
        <p:txBody>
          <a:bodyPr/>
          <a:lstStyle/>
          <a:p>
            <a:r>
              <a:rPr lang="es-ES" sz="2400" dirty="0" smtClean="0">
                <a:latin typeface="Candara" panose="020E0502030303020204" pitchFamily="34" charset="0"/>
              </a:rPr>
              <a:t>A los otros hijos, los de sus concubinas (el plural se refiere a </a:t>
            </a:r>
            <a:r>
              <a:rPr lang="es-ES" sz="2400" dirty="0" err="1">
                <a:latin typeface="Candara" panose="020E0502030303020204" pitchFamily="34" charset="0"/>
              </a:rPr>
              <a:t>C</a:t>
            </a:r>
            <a:r>
              <a:rPr lang="es-ES" sz="2400" dirty="0" err="1" smtClean="0">
                <a:latin typeface="Candara" panose="020E0502030303020204" pitchFamily="34" charset="0"/>
              </a:rPr>
              <a:t>etura</a:t>
            </a:r>
            <a:r>
              <a:rPr lang="es-ES" sz="2400" dirty="0" smtClean="0">
                <a:latin typeface="Candara" panose="020E0502030303020204" pitchFamily="34" charset="0"/>
              </a:rPr>
              <a:t> y Agar, ya que sólo los hijos de éstas se mencionan) Abraham sólo otorga obsequios. </a:t>
            </a:r>
          </a:p>
          <a:p>
            <a:r>
              <a:rPr lang="es-ES" sz="2400" dirty="0" smtClean="0">
                <a:latin typeface="Candara" panose="020E0502030303020204" pitchFamily="34" charset="0"/>
              </a:rPr>
              <a:t>Estos son provisiones materiales y recursos que demuestran su carácter de padre correcto, previsor y bondadoso. </a:t>
            </a:r>
          </a:p>
        </p:txBody>
      </p:sp>
      <p:sp>
        <p:nvSpPr>
          <p:cNvPr id="99333" name="Rectangle 5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s-PR" altLang="en-US" dirty="0" smtClean="0">
                <a:latin typeface="Candara" panose="020E0502030303020204" pitchFamily="34" charset="0"/>
              </a:rPr>
              <a:t>Abraham es sepultado en </a:t>
            </a:r>
            <a:r>
              <a:rPr lang="es-PR" altLang="en-US" dirty="0" err="1" smtClean="0">
                <a:latin typeface="Candara" panose="020E0502030303020204" pitchFamily="34" charset="0"/>
              </a:rPr>
              <a:t>Macpela</a:t>
            </a:r>
            <a:r>
              <a:rPr lang="es-PR" altLang="en-US" dirty="0" smtClean="0">
                <a:latin typeface="Candara" panose="020E0502030303020204" pitchFamily="34" charset="0"/>
              </a:rPr>
              <a:t> </a:t>
            </a:r>
            <a:r>
              <a:rPr lang="es-PR" altLang="en-US" dirty="0" smtClean="0">
                <a:solidFill>
                  <a:schemeClr val="hlink"/>
                </a:solidFill>
                <a:latin typeface="Candara" panose="020E0502030303020204" pitchFamily="34" charset="0"/>
              </a:rPr>
              <a:t>Génesis 25.5-9</a:t>
            </a:r>
            <a:endParaRPr lang="en-US" altLang="en-US" dirty="0">
              <a:latin typeface="Candara" panose="020E0502030303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816" t="4938" r="11784" b="3138"/>
          <a:stretch/>
        </p:blipFill>
        <p:spPr>
          <a:xfrm>
            <a:off x="5638800" y="1794933"/>
            <a:ext cx="3505200" cy="5063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17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>
                <a:latin typeface="Candara" panose="020E0502030303020204" pitchFamily="34" charset="0"/>
              </a:rPr>
              <a:t>Verdad Central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981200"/>
            <a:ext cx="8077200" cy="4114800"/>
          </a:xfrm>
        </p:spPr>
        <p:txBody>
          <a:bodyPr/>
          <a:lstStyle/>
          <a:p>
            <a:r>
              <a:rPr lang="es-PR" altLang="en-US" sz="3600">
                <a:effectLst>
                  <a:outerShdw blurRad="38100" dist="38100" dir="2700000" algn="tl">
                    <a:srgbClr val="C0C0C0"/>
                  </a:outerShdw>
                </a:effectLst>
                <a:latin typeface="Candara" panose="020E0502030303020204" pitchFamily="34" charset="0"/>
              </a:rPr>
              <a:t>La manera como Abraham buscó esposa para su hijo subraya la importancia de buscar la dirección de  Dios en las decisiones familiares.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017713"/>
            <a:ext cx="4800600" cy="4687887"/>
          </a:xfrm>
        </p:spPr>
        <p:txBody>
          <a:bodyPr/>
          <a:lstStyle/>
          <a:p>
            <a:r>
              <a:rPr lang="es-ES" sz="2200" dirty="0" smtClean="0">
                <a:latin typeface="Candara" panose="020E0502030303020204" pitchFamily="34" charset="0"/>
              </a:rPr>
              <a:t>Segundo, a estos hijos, Abraham los separa de Isaac y los envía fuera de Canaán, a la tierra del oriente, para evitar toda disputa territorial que pudiera surgir con el tiempo. </a:t>
            </a:r>
          </a:p>
          <a:p>
            <a:r>
              <a:rPr lang="es-ES" sz="2200" dirty="0" smtClean="0">
                <a:latin typeface="Candara" panose="020E0502030303020204" pitchFamily="34" charset="0"/>
              </a:rPr>
              <a:t>Aquí vemos el aspecto de padre previsor y preocupado en el bienestar de su descendencia. </a:t>
            </a:r>
          </a:p>
          <a:p>
            <a:r>
              <a:rPr lang="es-ES" sz="2200" dirty="0" smtClean="0">
                <a:latin typeface="Candara" panose="020E0502030303020204" pitchFamily="34" charset="0"/>
              </a:rPr>
              <a:t>Al mismo tiempo, se nota su reconocimiento y sumisión al plan redentor de Dios a través de Isaac.</a:t>
            </a:r>
          </a:p>
        </p:txBody>
      </p:sp>
      <p:sp>
        <p:nvSpPr>
          <p:cNvPr id="99333" name="Rectangle 5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s-PR" altLang="en-US" dirty="0" smtClean="0">
                <a:latin typeface="Candara" panose="020E0502030303020204" pitchFamily="34" charset="0"/>
              </a:rPr>
              <a:t>Abraham es sepultado en </a:t>
            </a:r>
            <a:r>
              <a:rPr lang="es-PR" altLang="en-US" dirty="0" err="1" smtClean="0">
                <a:latin typeface="Candara" panose="020E0502030303020204" pitchFamily="34" charset="0"/>
              </a:rPr>
              <a:t>Macpela</a:t>
            </a:r>
            <a:r>
              <a:rPr lang="es-PR" altLang="en-US" dirty="0" smtClean="0">
                <a:latin typeface="Candara" panose="020E0502030303020204" pitchFamily="34" charset="0"/>
              </a:rPr>
              <a:t> </a:t>
            </a:r>
            <a:r>
              <a:rPr lang="es-PR" altLang="en-US" dirty="0" smtClean="0">
                <a:solidFill>
                  <a:schemeClr val="hlink"/>
                </a:solidFill>
                <a:latin typeface="Candara" panose="020E0502030303020204" pitchFamily="34" charset="0"/>
              </a:rPr>
              <a:t>Génesis 25.5-9</a:t>
            </a:r>
            <a:endParaRPr lang="en-US" altLang="en-US" dirty="0">
              <a:latin typeface="Candara" panose="020E0502030303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816" t="4938" r="11784" b="3138"/>
          <a:stretch/>
        </p:blipFill>
        <p:spPr>
          <a:xfrm>
            <a:off x="5638800" y="1794933"/>
            <a:ext cx="3505200" cy="5063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755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017713"/>
            <a:ext cx="4800600" cy="4687887"/>
          </a:xfrm>
        </p:spPr>
        <p:txBody>
          <a:bodyPr/>
          <a:lstStyle/>
          <a:p>
            <a:r>
              <a:rPr lang="es-ES" sz="24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25:7–11. </a:t>
            </a:r>
            <a:r>
              <a:rPr lang="es-ES" sz="2400" dirty="0" smtClean="0">
                <a:latin typeface="Candara" panose="020E0502030303020204" pitchFamily="34" charset="0"/>
              </a:rPr>
              <a:t>Isaac e Ismael sepultaron a su padre (que alcanzó la edad de 175 años), en la cueva de </a:t>
            </a:r>
            <a:r>
              <a:rPr lang="es-ES" sz="2400" dirty="0" err="1" smtClean="0">
                <a:latin typeface="Candara" panose="020E0502030303020204" pitchFamily="34" charset="0"/>
              </a:rPr>
              <a:t>Macpela</a:t>
            </a:r>
            <a:r>
              <a:rPr lang="es-ES" sz="2400" dirty="0" smtClean="0">
                <a:latin typeface="Candara" panose="020E0502030303020204" pitchFamily="34" charset="0"/>
              </a:rPr>
              <a:t> con Sara su mujer (vea </a:t>
            </a:r>
            <a:r>
              <a:rPr lang="es-ES" sz="24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23:19</a:t>
            </a:r>
            <a:r>
              <a:rPr lang="es-ES" sz="2400" dirty="0" smtClean="0">
                <a:latin typeface="Candara" panose="020E0502030303020204" pitchFamily="34" charset="0"/>
              </a:rPr>
              <a:t>). </a:t>
            </a:r>
          </a:p>
          <a:p>
            <a:r>
              <a:rPr lang="es-ES" sz="2400" dirty="0" smtClean="0">
                <a:latin typeface="Candara" panose="020E0502030303020204" pitchFamily="34" charset="0"/>
              </a:rPr>
              <a:t>La presencia de Ismael podría haber sido una amenaza mayor contra los derechos de Isaac ahora que su padre había muerto. </a:t>
            </a:r>
          </a:p>
          <a:p>
            <a:r>
              <a:rPr lang="es-ES" sz="2400" dirty="0" smtClean="0">
                <a:latin typeface="Candara" panose="020E0502030303020204" pitchFamily="34" charset="0"/>
              </a:rPr>
              <a:t>Pero la bendición divina estaba sobre Isaac.</a:t>
            </a:r>
          </a:p>
        </p:txBody>
      </p:sp>
      <p:sp>
        <p:nvSpPr>
          <p:cNvPr id="99333" name="Rectangle 5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s-PR" altLang="en-US" dirty="0" smtClean="0">
                <a:latin typeface="Candara" panose="020E0502030303020204" pitchFamily="34" charset="0"/>
              </a:rPr>
              <a:t>Abraham es sepultado en </a:t>
            </a:r>
            <a:r>
              <a:rPr lang="es-PR" altLang="en-US" dirty="0" err="1" smtClean="0">
                <a:latin typeface="Candara" panose="020E0502030303020204" pitchFamily="34" charset="0"/>
              </a:rPr>
              <a:t>Macpela</a:t>
            </a:r>
            <a:r>
              <a:rPr lang="es-PR" altLang="en-US" dirty="0" smtClean="0">
                <a:latin typeface="Candara" panose="020E0502030303020204" pitchFamily="34" charset="0"/>
              </a:rPr>
              <a:t> </a:t>
            </a:r>
            <a:r>
              <a:rPr lang="es-PR" altLang="en-US" dirty="0" smtClean="0">
                <a:solidFill>
                  <a:schemeClr val="hlink"/>
                </a:solidFill>
                <a:latin typeface="Candara" panose="020E0502030303020204" pitchFamily="34" charset="0"/>
              </a:rPr>
              <a:t>Génesis 25.5-9</a:t>
            </a:r>
            <a:endParaRPr lang="en-US" altLang="en-US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4216" y="1828800"/>
            <a:ext cx="4069783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85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8533"/>
          <a:stretch/>
        </p:blipFill>
        <p:spPr>
          <a:xfrm>
            <a:off x="4953000" y="-9855"/>
            <a:ext cx="4190999" cy="6867854"/>
          </a:xfrm>
          <a:prstGeom prst="rect">
            <a:avLst/>
          </a:prstGeom>
        </p:spPr>
      </p:pic>
      <p:sp>
        <p:nvSpPr>
          <p:cNvPr id="993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017713"/>
            <a:ext cx="4800600" cy="4687887"/>
          </a:xfrm>
        </p:spPr>
        <p:txBody>
          <a:bodyPr/>
          <a:lstStyle/>
          <a:p>
            <a:r>
              <a:rPr lang="es-ES" sz="2400" dirty="0" smtClean="0">
                <a:latin typeface="Candara" panose="020E0502030303020204" pitchFamily="34" charset="0"/>
              </a:rPr>
              <a:t>Por </a:t>
            </a:r>
            <a:r>
              <a:rPr lang="es-ES" sz="2400" dirty="0">
                <a:latin typeface="Candara" panose="020E0502030303020204" pitchFamily="34" charset="0"/>
              </a:rPr>
              <a:t>aquel entonces, Isaac estaba viviendo en </a:t>
            </a:r>
            <a:r>
              <a:rPr lang="es-ES" sz="2400" dirty="0" err="1">
                <a:latin typeface="Candara" panose="020E0502030303020204" pitchFamily="34" charset="0"/>
              </a:rPr>
              <a:t>Be’er</a:t>
            </a:r>
            <a:r>
              <a:rPr lang="es-ES" sz="2400" dirty="0">
                <a:latin typeface="Candara" panose="020E0502030303020204" pitchFamily="34" charset="0"/>
              </a:rPr>
              <a:t> </a:t>
            </a:r>
            <a:r>
              <a:rPr lang="es-ES" sz="2400" dirty="0" err="1">
                <a:latin typeface="Candara" panose="020E0502030303020204" pitchFamily="34" charset="0"/>
              </a:rPr>
              <a:t>laḥaî</a:t>
            </a:r>
            <a:r>
              <a:rPr lang="es-ES" sz="2400" dirty="0">
                <a:latin typeface="Candara" panose="020E0502030303020204" pitchFamily="34" charset="0"/>
              </a:rPr>
              <a:t> </a:t>
            </a:r>
            <a:r>
              <a:rPr lang="es-ES" sz="2400" dirty="0" err="1">
                <a:latin typeface="Candara" panose="020E0502030303020204" pitchFamily="34" charset="0"/>
              </a:rPr>
              <a:t>rō’î</a:t>
            </a:r>
            <a:r>
              <a:rPr lang="es-ES" sz="2400" dirty="0">
                <a:latin typeface="Candara" panose="020E0502030303020204" pitchFamily="34" charset="0"/>
              </a:rPr>
              <a:t>, el pozo del </a:t>
            </a:r>
            <a:r>
              <a:rPr lang="es-ES" sz="2400" dirty="0" smtClean="0">
                <a:latin typeface="Candara" panose="020E0502030303020204" pitchFamily="34" charset="0"/>
              </a:rPr>
              <a:t>Viviente-que-me-ve, cerca de Hebrón. </a:t>
            </a:r>
          </a:p>
          <a:p>
            <a:r>
              <a:rPr lang="es-ES" sz="2400" dirty="0" smtClean="0">
                <a:latin typeface="Candara" panose="020E0502030303020204" pitchFamily="34" charset="0"/>
              </a:rPr>
              <a:t>Ese </a:t>
            </a:r>
            <a:r>
              <a:rPr lang="es-ES" sz="2400" dirty="0">
                <a:latin typeface="Candara" panose="020E0502030303020204" pitchFamily="34" charset="0"/>
              </a:rPr>
              <a:t>era el pozo que se conocía como el lugar donde el Señor respondía. </a:t>
            </a:r>
            <a:endParaRPr lang="es-ES" sz="2400" dirty="0" smtClean="0">
              <a:latin typeface="Candara" panose="020E0502030303020204" pitchFamily="34" charset="0"/>
            </a:endParaRPr>
          </a:p>
          <a:p>
            <a:r>
              <a:rPr lang="es-ES" sz="2400" dirty="0" smtClean="0">
                <a:latin typeface="Candara" panose="020E0502030303020204" pitchFamily="34" charset="0"/>
              </a:rPr>
              <a:t>Allí </a:t>
            </a:r>
            <a:r>
              <a:rPr lang="es-ES" sz="2400" dirty="0">
                <a:latin typeface="Candara" panose="020E0502030303020204" pitchFamily="34" charset="0"/>
              </a:rPr>
              <a:t>fue donde Dios escuchó a Agar y la liberó (</a:t>
            </a:r>
            <a:r>
              <a:rPr lang="es-ES" sz="2400" dirty="0">
                <a:solidFill>
                  <a:srgbClr val="FF0000"/>
                </a:solidFill>
                <a:latin typeface="Candara" panose="020E0502030303020204" pitchFamily="34" charset="0"/>
              </a:rPr>
              <a:t>16:14</a:t>
            </a:r>
            <a:r>
              <a:rPr lang="es-ES" sz="2400" dirty="0">
                <a:latin typeface="Candara" panose="020E0502030303020204" pitchFamily="34" charset="0"/>
              </a:rPr>
              <a:t>). </a:t>
            </a:r>
            <a:endParaRPr lang="es-ES" sz="2400" dirty="0" smtClean="0">
              <a:latin typeface="Candara" panose="020E0502030303020204" pitchFamily="34" charset="0"/>
            </a:endParaRPr>
          </a:p>
          <a:p>
            <a:r>
              <a:rPr lang="es-ES" sz="2400" dirty="0" smtClean="0">
                <a:latin typeface="Candara" panose="020E0502030303020204" pitchFamily="34" charset="0"/>
              </a:rPr>
              <a:t>En </a:t>
            </a:r>
            <a:r>
              <a:rPr lang="es-ES" sz="2400" dirty="0">
                <a:latin typeface="Candara" panose="020E0502030303020204" pitchFamily="34" charset="0"/>
              </a:rPr>
              <a:t>el mismo lugar, Isaac estuvo meditando mientras esperaba a su futura esposa (</a:t>
            </a:r>
            <a:r>
              <a:rPr lang="es-ES" sz="2400" dirty="0">
                <a:solidFill>
                  <a:srgbClr val="FF0000"/>
                </a:solidFill>
                <a:latin typeface="Candara" panose="020E0502030303020204" pitchFamily="34" charset="0"/>
              </a:rPr>
              <a:t>24:62</a:t>
            </a:r>
            <a:r>
              <a:rPr lang="es-ES" sz="2400" dirty="0">
                <a:latin typeface="Candara" panose="020E0502030303020204" pitchFamily="34" charset="0"/>
              </a:rPr>
              <a:t>). </a:t>
            </a:r>
            <a:endParaRPr lang="es-ES" sz="2400" dirty="0" smtClean="0">
              <a:latin typeface="Candara" panose="020E0502030303020204" pitchFamily="34" charset="0"/>
            </a:endParaRPr>
          </a:p>
        </p:txBody>
      </p:sp>
      <p:sp>
        <p:nvSpPr>
          <p:cNvPr id="99333" name="Rectangle 5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s-PR" altLang="en-US" dirty="0" smtClean="0">
                <a:latin typeface="Candara" panose="020E0502030303020204" pitchFamily="34" charset="0"/>
              </a:rPr>
              <a:t>Abraham es sepultado en </a:t>
            </a:r>
            <a:r>
              <a:rPr lang="es-PR" altLang="en-US" dirty="0" err="1" smtClean="0">
                <a:latin typeface="Candara" panose="020E0502030303020204" pitchFamily="34" charset="0"/>
              </a:rPr>
              <a:t>Macpela</a:t>
            </a:r>
            <a:r>
              <a:rPr lang="es-PR" altLang="en-US" dirty="0" smtClean="0">
                <a:latin typeface="Candara" panose="020E0502030303020204" pitchFamily="34" charset="0"/>
              </a:rPr>
              <a:t> </a:t>
            </a:r>
            <a:r>
              <a:rPr lang="es-PR" altLang="en-US" dirty="0" smtClean="0">
                <a:solidFill>
                  <a:schemeClr val="hlink"/>
                </a:solidFill>
                <a:latin typeface="Candara" panose="020E0502030303020204" pitchFamily="34" charset="0"/>
              </a:rPr>
              <a:t>Génesis 25.5-9</a:t>
            </a:r>
            <a:endParaRPr lang="en-US" altLang="en-US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7807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017713"/>
            <a:ext cx="4800600" cy="4687887"/>
          </a:xfrm>
        </p:spPr>
        <p:txBody>
          <a:bodyPr/>
          <a:lstStyle/>
          <a:p>
            <a:r>
              <a:rPr lang="es-ES" sz="2400" dirty="0" smtClean="0">
                <a:latin typeface="Candara" panose="020E0502030303020204" pitchFamily="34" charset="0"/>
              </a:rPr>
              <a:t>Así </a:t>
            </a:r>
            <a:r>
              <a:rPr lang="es-ES" sz="2400" dirty="0">
                <a:latin typeface="Candara" panose="020E0502030303020204" pitchFamily="34" charset="0"/>
              </a:rPr>
              <a:t>que Isaac vivía en un lugar especial, donde Dios respondía las oraciones.</a:t>
            </a:r>
          </a:p>
          <a:p>
            <a:r>
              <a:rPr lang="es-ES" sz="2400" dirty="0">
                <a:latin typeface="Candara" panose="020E0502030303020204" pitchFamily="34" charset="0"/>
              </a:rPr>
              <a:t>Actuando en fe, Abraham envió lejos a todos sus otros hijos, e hizo las provisiones necesarias para hacer la transferencia de su bendición a Isaac, que también esperaba en el Señor</a:t>
            </a:r>
            <a:r>
              <a:rPr lang="es-ES" sz="2400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ES" sz="2400" dirty="0" smtClean="0">
                <a:latin typeface="Candara" panose="020E0502030303020204" pitchFamily="34" charset="0"/>
              </a:rPr>
              <a:t>Abraham podía morir, pero el programa divino iba a continuar. </a:t>
            </a:r>
          </a:p>
        </p:txBody>
      </p:sp>
      <p:sp>
        <p:nvSpPr>
          <p:cNvPr id="99333" name="Rectangle 5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s-PR" altLang="en-US" dirty="0" smtClean="0">
                <a:latin typeface="Candara" panose="020E0502030303020204" pitchFamily="34" charset="0"/>
              </a:rPr>
              <a:t>Abraham es sepultado en </a:t>
            </a:r>
            <a:r>
              <a:rPr lang="es-PR" altLang="en-US" dirty="0" err="1" smtClean="0">
                <a:latin typeface="Candara" panose="020E0502030303020204" pitchFamily="34" charset="0"/>
              </a:rPr>
              <a:t>Macpela</a:t>
            </a:r>
            <a:r>
              <a:rPr lang="es-PR" altLang="en-US" dirty="0" smtClean="0">
                <a:latin typeface="Candara" panose="020E0502030303020204" pitchFamily="34" charset="0"/>
              </a:rPr>
              <a:t> </a:t>
            </a:r>
            <a:r>
              <a:rPr lang="es-PR" altLang="en-US" dirty="0" smtClean="0">
                <a:solidFill>
                  <a:schemeClr val="hlink"/>
                </a:solidFill>
                <a:latin typeface="Candara" panose="020E0502030303020204" pitchFamily="34" charset="0"/>
              </a:rPr>
              <a:t>Génesis 25.5-9</a:t>
            </a:r>
            <a:endParaRPr lang="en-US" altLang="en-US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20024" r="25135"/>
          <a:stretch/>
        </p:blipFill>
        <p:spPr>
          <a:xfrm>
            <a:off x="5486400" y="1855915"/>
            <a:ext cx="3657600" cy="5002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763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017713"/>
            <a:ext cx="4800600" cy="4687887"/>
          </a:xfrm>
        </p:spPr>
        <p:txBody>
          <a:bodyPr/>
          <a:lstStyle/>
          <a:p>
            <a:r>
              <a:rPr lang="es-ES" sz="2400" dirty="0" smtClean="0">
                <a:latin typeface="Candara" panose="020E0502030303020204" pitchFamily="34" charset="0"/>
              </a:rPr>
              <a:t>Ningún líder del pacto es indispensable, porque el programa de Dios de bendecir al mundo continuará creciendo y expandiéndose de generación en generación. </a:t>
            </a:r>
          </a:p>
          <a:p>
            <a:r>
              <a:rPr lang="es-ES" sz="2400" dirty="0" smtClean="0">
                <a:latin typeface="Candara" panose="020E0502030303020204" pitchFamily="34" charset="0"/>
              </a:rPr>
              <a:t>Cada uno de los siervos de Dios debe hacer todo lo que pueda para asegurar la continuación de la obra divina, pero ésta es mucho más grande que cualquier individuo.</a:t>
            </a:r>
            <a:endParaRPr lang="es-ES" sz="2400" i="0" u="none" strike="noStrike" baseline="0" dirty="0" smtClean="0">
              <a:latin typeface="Candara" panose="020E0502030303020204" pitchFamily="34" charset="0"/>
            </a:endParaRPr>
          </a:p>
        </p:txBody>
      </p:sp>
      <p:sp>
        <p:nvSpPr>
          <p:cNvPr id="99333" name="Rectangle 5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s-PR" altLang="en-US" dirty="0" smtClean="0">
                <a:latin typeface="Candara" panose="020E0502030303020204" pitchFamily="34" charset="0"/>
              </a:rPr>
              <a:t>Abraham es sepultado en </a:t>
            </a:r>
            <a:r>
              <a:rPr lang="es-PR" altLang="en-US" dirty="0" err="1" smtClean="0">
                <a:latin typeface="Candara" panose="020E0502030303020204" pitchFamily="34" charset="0"/>
              </a:rPr>
              <a:t>Macpela</a:t>
            </a:r>
            <a:r>
              <a:rPr lang="es-PR" altLang="en-US" dirty="0" smtClean="0">
                <a:latin typeface="Candara" panose="020E0502030303020204" pitchFamily="34" charset="0"/>
              </a:rPr>
              <a:t> </a:t>
            </a:r>
            <a:r>
              <a:rPr lang="es-PR" altLang="en-US" dirty="0" smtClean="0">
                <a:solidFill>
                  <a:schemeClr val="hlink"/>
                </a:solidFill>
                <a:latin typeface="Candara" panose="020E0502030303020204" pitchFamily="34" charset="0"/>
              </a:rPr>
              <a:t>Génesis 25.5-9</a:t>
            </a:r>
            <a:endParaRPr lang="en-US" altLang="en-US" dirty="0">
              <a:latin typeface="Candara" panose="020E0502030303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0024" r="25135"/>
          <a:stretch/>
        </p:blipFill>
        <p:spPr>
          <a:xfrm>
            <a:off x="5486400" y="1855915"/>
            <a:ext cx="3657600" cy="5002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52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62000" y="2017713"/>
            <a:ext cx="8193088" cy="4840287"/>
          </a:xfrm>
        </p:spPr>
        <p:txBody>
          <a:bodyPr/>
          <a:lstStyle/>
          <a:p>
            <a:pPr marL="609600" indent="-609600"/>
            <a:r>
              <a:rPr lang="es-PR" altLang="en-US" dirty="0">
                <a:latin typeface="Candara" panose="020E0502030303020204" pitchFamily="34" charset="0"/>
              </a:rPr>
              <a:t>Preguntas: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es-PR" altLang="en-US" dirty="0">
                <a:latin typeface="Candara" panose="020E0502030303020204" pitchFamily="34" charset="0"/>
              </a:rPr>
              <a:t>¿Qué aseguró Abraham para Isaac antes de morir? (</a:t>
            </a:r>
            <a:r>
              <a:rPr lang="es-PR" altLang="en-US" dirty="0">
                <a:solidFill>
                  <a:srgbClr val="FF0000"/>
                </a:solidFill>
                <a:latin typeface="Candara" panose="020E0502030303020204" pitchFamily="34" charset="0"/>
              </a:rPr>
              <a:t>vv.5,6</a:t>
            </a:r>
            <a:r>
              <a:rPr lang="es-PR" altLang="en-US" dirty="0">
                <a:latin typeface="Candara" panose="020E0502030303020204" pitchFamily="34" charset="0"/>
              </a:rPr>
              <a:t>)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es-PR" altLang="en-US" dirty="0">
                <a:latin typeface="Candara" panose="020E0502030303020204" pitchFamily="34" charset="0"/>
              </a:rPr>
              <a:t>¿Vio Abraham todas las promesas de Dios cumplidas?</a:t>
            </a:r>
          </a:p>
          <a:p>
            <a:pPr marL="609600" indent="-609600">
              <a:buFont typeface="Wingdings" panose="05000000000000000000" pitchFamily="2" charset="2"/>
              <a:buAutoNum type="arabicPeriod"/>
            </a:pPr>
            <a:r>
              <a:rPr lang="es-PR" altLang="en-US" dirty="0">
                <a:latin typeface="Candara" panose="020E0502030303020204" pitchFamily="34" charset="0"/>
              </a:rPr>
              <a:t>¿Quiénes sepultaron a Abraham?</a:t>
            </a:r>
            <a:endParaRPr lang="es-PR" altLang="en-US" i="1" dirty="0">
              <a:latin typeface="Candara" panose="020E0502030303020204" pitchFamily="34" charset="0"/>
            </a:endParaRPr>
          </a:p>
        </p:txBody>
      </p:sp>
      <p:sp>
        <p:nvSpPr>
          <p:cNvPr id="99333" name="Rectangle 5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s-PR" altLang="en-US" dirty="0" smtClean="0">
                <a:latin typeface="Candara" panose="020E0502030303020204" pitchFamily="34" charset="0"/>
              </a:rPr>
              <a:t>Abraham es sepultado en </a:t>
            </a:r>
            <a:r>
              <a:rPr lang="es-PR" altLang="en-US" dirty="0" err="1" smtClean="0">
                <a:latin typeface="Candara" panose="020E0502030303020204" pitchFamily="34" charset="0"/>
              </a:rPr>
              <a:t>Macpela</a:t>
            </a:r>
            <a:r>
              <a:rPr lang="es-PR" altLang="en-US" dirty="0" smtClean="0">
                <a:latin typeface="Candara" panose="020E0502030303020204" pitchFamily="34" charset="0"/>
              </a:rPr>
              <a:t> </a:t>
            </a:r>
            <a:r>
              <a:rPr lang="es-PR" altLang="en-US" dirty="0" smtClean="0">
                <a:solidFill>
                  <a:schemeClr val="hlink"/>
                </a:solidFill>
                <a:latin typeface="Candara" panose="020E0502030303020204" pitchFamily="34" charset="0"/>
              </a:rPr>
              <a:t>Génesis 25.5-9</a:t>
            </a:r>
            <a:endParaRPr lang="en-US" altLang="en-US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974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93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993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993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93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993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993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93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60" t="3703" r="6340" b="3543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3011" name="Rectangle 3"/>
          <p:cNvSpPr>
            <a:spLocks noGrp="1" noChangeArrowheads="1"/>
          </p:cNvSpPr>
          <p:nvPr>
            <p:ph type="title"/>
          </p:nvPr>
        </p:nvSpPr>
        <p:spPr>
          <a:xfrm>
            <a:off x="3743325" y="176213"/>
            <a:ext cx="5137150" cy="722312"/>
          </a:xfrm>
          <a:solidFill>
            <a:schemeClr val="tx1">
              <a:alpha val="75000"/>
            </a:schemeClr>
          </a:solidFill>
          <a:ln/>
        </p:spPr>
        <p:txBody>
          <a:bodyPr/>
          <a:lstStyle/>
          <a:p>
            <a:r>
              <a:rPr lang="es-PR" altLang="en-US" sz="4800" dirty="0">
                <a:solidFill>
                  <a:schemeClr val="bg1"/>
                </a:solidFill>
                <a:latin typeface="Candara" panose="020E0502030303020204" pitchFamily="34" charset="0"/>
              </a:rPr>
              <a:t>Próximo Estudio</a:t>
            </a:r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806450" y="5257800"/>
            <a:ext cx="7531100" cy="1128713"/>
          </a:xfrm>
          <a:solidFill>
            <a:schemeClr val="tx1">
              <a:alpha val="75000"/>
            </a:schemeClr>
          </a:solidFill>
          <a:ln/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es-PR" altLang="en-US" sz="4000" dirty="0">
                <a:solidFill>
                  <a:schemeClr val="bg1"/>
                </a:solidFill>
                <a:latin typeface="Candara" panose="020E0502030303020204" pitchFamily="34" charset="0"/>
              </a:rPr>
              <a:t>Martes, </a:t>
            </a:r>
            <a:r>
              <a:rPr lang="es-PR" altLang="en-US" sz="4000" dirty="0" smtClean="0">
                <a:solidFill>
                  <a:schemeClr val="bg1"/>
                </a:solidFill>
                <a:latin typeface="Candara" panose="020E0502030303020204" pitchFamily="34" charset="0"/>
              </a:rPr>
              <a:t>5 </a:t>
            </a:r>
            <a:r>
              <a:rPr lang="es-PR" altLang="en-US" sz="4000" dirty="0">
                <a:solidFill>
                  <a:schemeClr val="bg1"/>
                </a:solidFill>
                <a:latin typeface="Candara" panose="020E0502030303020204" pitchFamily="34" charset="0"/>
              </a:rPr>
              <a:t>de abril de </a:t>
            </a:r>
            <a:r>
              <a:rPr lang="es-PR" altLang="en-US" sz="4000" dirty="0" smtClean="0">
                <a:solidFill>
                  <a:schemeClr val="bg1"/>
                </a:solidFill>
                <a:latin typeface="Candara" panose="020E0502030303020204" pitchFamily="34" charset="0"/>
              </a:rPr>
              <a:t>2016</a:t>
            </a:r>
            <a:endParaRPr lang="es-PR" altLang="en-US" sz="4000" dirty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pPr lvl="1">
              <a:lnSpc>
                <a:spcPct val="80000"/>
              </a:lnSpc>
            </a:pPr>
            <a:r>
              <a:rPr lang="es-PR" altLang="en-US" sz="3600" dirty="0">
                <a:solidFill>
                  <a:schemeClr val="bg1"/>
                </a:solidFill>
                <a:latin typeface="Candara" panose="020E0502030303020204" pitchFamily="34" charset="0"/>
              </a:rPr>
              <a:t>“Isaac y sus Hijos”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30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30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30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30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30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30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30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30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30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animBg="1"/>
      <p:bldP spid="43012" grpId="0" build="p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IBB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7924800" cy="683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4710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otono"/>
          <p:cNvPicPr>
            <a:picLocks noChangeAspect="1" noChangeArrowheads="1"/>
          </p:cNvPicPr>
          <p:nvPr/>
        </p:nvPicPr>
        <p:blipFill>
          <a:blip r:embed="rId3">
            <a:lum bright="16000" contras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851" name="Rectangle 3"/>
          <p:cNvSpPr>
            <a:spLocks noGrp="1" noChangeArrowheads="1"/>
          </p:cNvSpPr>
          <p:nvPr>
            <p:ph type="title"/>
          </p:nvPr>
        </p:nvSpPr>
        <p:spPr>
          <a:xfrm>
            <a:off x="193675" y="152400"/>
            <a:ext cx="7654925" cy="1004888"/>
          </a:xfrm>
          <a:solidFill>
            <a:schemeClr val="tx1">
              <a:alpha val="61000"/>
            </a:schemeClr>
          </a:solidFill>
        </p:spPr>
        <p:txBody>
          <a:bodyPr/>
          <a:lstStyle/>
          <a:p>
            <a:r>
              <a:rPr lang="es-PR" alt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Candara" panose="020E0502030303020204" pitchFamily="34" charset="0"/>
              </a:rPr>
              <a:t>Meta de </a:t>
            </a:r>
            <a:r>
              <a:rPr lang="es-PR" altLang="en-U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Candara" panose="020E0502030303020204" pitchFamily="34" charset="0"/>
              </a:rPr>
              <a:t>Aprendizaje</a:t>
            </a:r>
            <a:endParaRPr lang="es-PR" altLang="en-US" sz="4000" dirty="0">
              <a:solidFill>
                <a:schemeClr val="bg1"/>
              </a:solidFill>
              <a:effectLst>
                <a:outerShdw blurRad="38100" dist="38100" dir="2700000" algn="tl">
                  <a:srgbClr val="1C1C1C"/>
                </a:outerShdw>
              </a:effectLst>
              <a:latin typeface="Candara" panose="020E0502030303020204" pitchFamily="34" charset="0"/>
            </a:endParaRPr>
          </a:p>
        </p:txBody>
      </p:sp>
      <p:sp>
        <p:nvSpPr>
          <p:cNvPr id="7885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905000"/>
            <a:ext cx="6172200" cy="2246769"/>
          </a:xfrm>
          <a:solidFill>
            <a:schemeClr val="tx1">
              <a:alpha val="61000"/>
            </a:schemeClr>
          </a:solidFill>
          <a:ln/>
        </p:spPr>
        <p:txBody>
          <a:bodyPr>
            <a:spAutoFit/>
          </a:bodyPr>
          <a:lstStyle/>
          <a:p>
            <a:pPr marL="0" indent="0" algn="ctr">
              <a:buSzPct val="105000"/>
              <a:buFont typeface="Wingdings" panose="05000000000000000000" pitchFamily="2" charset="2"/>
              <a:buNone/>
            </a:pPr>
            <a:r>
              <a:rPr lang="es-PR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Candara" panose="020E0502030303020204" pitchFamily="34" charset="0"/>
              </a:rPr>
              <a:t>Que el alumno </a:t>
            </a:r>
            <a:r>
              <a:rPr lang="es-PR" alt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Candara" panose="020E0502030303020204" pitchFamily="34" charset="0"/>
              </a:rPr>
              <a:t>demuestre su </a:t>
            </a:r>
            <a:r>
              <a:rPr lang="es-PR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Candara" panose="020E0502030303020204" pitchFamily="34" charset="0"/>
              </a:rPr>
              <a:t>conocimiento de cómo el ejemplo de Abraham muestra la importancia de buscar la dirección de Dios en las decisiones familiares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88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88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88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885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885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885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88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88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88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1" grpId="0" animBg="1"/>
      <p:bldP spid="78852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>
                <a:latin typeface="Candara" panose="020E0502030303020204" pitchFamily="34" charset="0"/>
              </a:rPr>
              <a:t>Para Considerar</a:t>
            </a:r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4724400" cy="4114800"/>
          </a:xfrm>
        </p:spPr>
        <p:txBody>
          <a:bodyPr/>
          <a:lstStyle/>
          <a:p>
            <a:r>
              <a:rPr lang="es-PR" altLang="en-US" dirty="0">
                <a:latin typeface="Candara" panose="020E0502030303020204" pitchFamily="34" charset="0"/>
              </a:rPr>
              <a:t>¿Prueba Dios a sus hijos?</a:t>
            </a:r>
          </a:p>
        </p:txBody>
      </p:sp>
      <p:pic>
        <p:nvPicPr>
          <p:cNvPr id="66566" name="Picture 6" descr="IMG_7492_hand_of_god_sized"/>
          <p:cNvPicPr>
            <a:picLocks noChangeAspect="1" noChangeArrowheads="1"/>
          </p:cNvPicPr>
          <p:nvPr/>
        </p:nvPicPr>
        <p:blipFill>
          <a:blip r:embed="rId3">
            <a:lum bright="22000" contras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9537" y="1905000"/>
            <a:ext cx="3632200" cy="272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65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>
                <a:latin typeface="Candara" panose="020E0502030303020204" pitchFamily="34" charset="0"/>
              </a:rPr>
              <a:t>Para Considerar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438400"/>
            <a:ext cx="4267200" cy="4114800"/>
          </a:xfrm>
        </p:spPr>
        <p:txBody>
          <a:bodyPr/>
          <a:lstStyle/>
          <a:p>
            <a:r>
              <a:rPr lang="es-PR" altLang="en-US">
                <a:latin typeface="Candara" panose="020E0502030303020204" pitchFamily="34" charset="0"/>
              </a:rPr>
              <a:t>¿Qué pruebas difíciles debe confrontar el creyente hoy día?</a:t>
            </a:r>
          </a:p>
        </p:txBody>
      </p:sp>
      <p:pic>
        <p:nvPicPr>
          <p:cNvPr id="14344" name="Picture 8" descr="021029_dando-la-prueba-mit"/>
          <p:cNvPicPr>
            <a:picLocks noChangeAspect="1" noChangeArrowheads="1"/>
          </p:cNvPicPr>
          <p:nvPr/>
        </p:nvPicPr>
        <p:blipFill rotWithShape="1">
          <a:blip r:embed="rId3">
            <a:lum bright="18000" contras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8"/>
          <a:stretch/>
        </p:blipFill>
        <p:spPr bwMode="auto">
          <a:xfrm>
            <a:off x="5068432" y="2286000"/>
            <a:ext cx="4075568" cy="297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>
                <a:latin typeface="Candara" panose="020E0502030303020204" pitchFamily="34" charset="0"/>
              </a:rPr>
              <a:t>Para Considerar</a:t>
            </a:r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85800" y="2438400"/>
            <a:ext cx="4267200" cy="4114800"/>
          </a:xfrm>
        </p:spPr>
        <p:txBody>
          <a:bodyPr/>
          <a:lstStyle/>
          <a:p>
            <a:r>
              <a:rPr lang="es-PR" altLang="en-US">
                <a:latin typeface="Candara" panose="020E0502030303020204" pitchFamily="34" charset="0"/>
              </a:rPr>
              <a:t>¿Cuál es la diferencia entre tentación y prueba?</a:t>
            </a:r>
          </a:p>
        </p:txBody>
      </p:sp>
      <p:pic>
        <p:nvPicPr>
          <p:cNvPr id="68616" name="Picture 8" descr="manzana"/>
          <p:cNvPicPr>
            <a:picLocks noChangeAspect="1" noChangeArrowheads="1"/>
          </p:cNvPicPr>
          <p:nvPr/>
        </p:nvPicPr>
        <p:blipFill>
          <a:blip r:embed="rId3">
            <a:lum bright="18000" contras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7456" y="2438400"/>
            <a:ext cx="3733800" cy="280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86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>
                <a:latin typeface="Candara" panose="020E0502030303020204" pitchFamily="34" charset="0"/>
              </a:rPr>
              <a:t>Para Considerar</a:t>
            </a:r>
          </a:p>
        </p:txBody>
      </p:sp>
      <p:sp>
        <p:nvSpPr>
          <p:cNvPr id="7066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85800" y="2438400"/>
            <a:ext cx="4267200" cy="4114800"/>
          </a:xfrm>
        </p:spPr>
        <p:txBody>
          <a:bodyPr/>
          <a:lstStyle/>
          <a:p>
            <a:r>
              <a:rPr lang="es-PR" altLang="en-US">
                <a:latin typeface="Candara" panose="020E0502030303020204" pitchFamily="34" charset="0"/>
              </a:rPr>
              <a:t>¿Cuál es el propósito de las pruebas?</a:t>
            </a:r>
          </a:p>
        </p:txBody>
      </p:sp>
      <p:pic>
        <p:nvPicPr>
          <p:cNvPr id="70662" name="Picture 6" descr="arando_a_la_orac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7456" y="2667000"/>
            <a:ext cx="3810000" cy="316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06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948</TotalTime>
  <Words>2294</Words>
  <Application>Microsoft Office PowerPoint</Application>
  <PresentationFormat>On-screen Show (4:3)</PresentationFormat>
  <Paragraphs>200</Paragraphs>
  <Slides>47</Slides>
  <Notes>47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2" baseType="lpstr">
      <vt:lpstr>Arial</vt:lpstr>
      <vt:lpstr>Candara</vt:lpstr>
      <vt:lpstr>Tahoma</vt:lpstr>
      <vt:lpstr>Wingdings</vt:lpstr>
      <vt:lpstr>Blends</vt:lpstr>
      <vt:lpstr>Unidad 3: El Pacto de Dios con Abraham</vt:lpstr>
      <vt:lpstr>Texto Básico</vt:lpstr>
      <vt:lpstr>Versículo Clave:</vt:lpstr>
      <vt:lpstr>Verdad Central</vt:lpstr>
      <vt:lpstr>Meta de Aprendizaje</vt:lpstr>
      <vt:lpstr>Para Considerar</vt:lpstr>
      <vt:lpstr>Para Considerar</vt:lpstr>
      <vt:lpstr>Para Considerar</vt:lpstr>
      <vt:lpstr>Para Considerar</vt:lpstr>
      <vt:lpstr>Para Considerar</vt:lpstr>
      <vt:lpstr>Bosquejo</vt:lpstr>
      <vt:lpstr>Abraham envía a Eliezer a buscar esposa para su hijo  Génesis 24.2-4, 12-14</vt:lpstr>
      <vt:lpstr>Abraham envía a Eliezer a buscar esposa para su hijo  Génesis 24.2-4, 12-14</vt:lpstr>
      <vt:lpstr>Abraham envía a Eliezer a buscar esposa para su hijo  Génesis 24.2-4, 12-14</vt:lpstr>
      <vt:lpstr>Abraham envía a Eliezer a buscar esposa para su hijo  Génesis 24.2-4, 12-14</vt:lpstr>
      <vt:lpstr>Abraham envía a Eliezer a buscar esposa para su hijo  Génesis 24.2-4, 12-14</vt:lpstr>
      <vt:lpstr>Abraham envía a Eliezer a buscar esposa para su hijo  Génesis 24.2-4, 12-14</vt:lpstr>
      <vt:lpstr>Abraham envía a Eliezer a buscar esposa para su hijo  Génesis 24.2-4, 12-14</vt:lpstr>
      <vt:lpstr>Abraham envía a Eliezer a buscar esposa para su hijo  Génesis 24.2-4, 12-14</vt:lpstr>
      <vt:lpstr>Abraham envía a Eliezer a buscar esposa para su hijo  Génesis 24.2-4, 12-14</vt:lpstr>
      <vt:lpstr>Abraham envía a Eliezer a buscar esposa para su hijo  Génesis 24.2-4, 12-14</vt:lpstr>
      <vt:lpstr>Abraham envía a Eliezer a buscar esposa para su hijo  Génesis 24.2-4, 12-14</vt:lpstr>
      <vt:lpstr>Eliezer encuentra a Rebeca Génesis 24:15, 26, 27</vt:lpstr>
      <vt:lpstr>Eliezer encuentra a Rebeca Génesis 24:15, 26, 27</vt:lpstr>
      <vt:lpstr>Eliezer encuentra a Rebeca Génesis 24:15, 26, 27</vt:lpstr>
      <vt:lpstr>Eliezer encuentra a Rebeca Génesis 24:15, 26, 27</vt:lpstr>
      <vt:lpstr>Eliezer encuentra a Rebeca Génesis 24:15, 26, 27</vt:lpstr>
      <vt:lpstr>Eliezer encuentra a Rebeca Génesis 24:15, 26, 27</vt:lpstr>
      <vt:lpstr>Eliezer encuentra a Rebeca Génesis 24:15, 26, 27</vt:lpstr>
      <vt:lpstr>Rebeca, esposa de Isaac Génesis 24.61, 66, 67</vt:lpstr>
      <vt:lpstr>Rebeca, esposa de Isaac Génesis 24.61, 66, 67</vt:lpstr>
      <vt:lpstr>Rebeca, esposa de Isaac Génesis 24.61, 66, 67</vt:lpstr>
      <vt:lpstr>Rebeca, esposa de Isaac Génesis 24.61, 66, 67</vt:lpstr>
      <vt:lpstr>Rebeca, esposa de Isaac Génesis 24.61, 66, 67</vt:lpstr>
      <vt:lpstr>Rebeca, esposa de Isaac Génesis 24.61, 66, 67</vt:lpstr>
      <vt:lpstr>Abraham es sepultado en Macpela Génesis 25.5-9</vt:lpstr>
      <vt:lpstr>Abraham es sepultado en Macpela Génesis 25.5-9</vt:lpstr>
      <vt:lpstr>Abraham es sepultado en Macpela Génesis 25.5-9</vt:lpstr>
      <vt:lpstr>Abraham es sepultado en Macpela Génesis 25.5-9</vt:lpstr>
      <vt:lpstr>Abraham es sepultado en Macpela Génesis 25.5-9</vt:lpstr>
      <vt:lpstr>Abraham es sepultado en Macpela Génesis 25.5-9</vt:lpstr>
      <vt:lpstr>Abraham es sepultado en Macpela Génesis 25.5-9</vt:lpstr>
      <vt:lpstr>Abraham es sepultado en Macpela Génesis 25.5-9</vt:lpstr>
      <vt:lpstr>Abraham es sepultado en Macpela Génesis 25.5-9</vt:lpstr>
      <vt:lpstr>Abraham es sepultado en Macpela Génesis 25.5-9</vt:lpstr>
      <vt:lpstr>Próximo Estudio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13_abraham_busca_esposa_para_isaac</dc:title>
  <dc:creator>Tito Ortega</dc:creator>
  <cp:lastModifiedBy>Ortega, Tito (GSO Inks/Supplies SM)</cp:lastModifiedBy>
  <cp:revision>141</cp:revision>
  <dcterms:created xsi:type="dcterms:W3CDTF">2007-03-13T18:52:37Z</dcterms:created>
  <dcterms:modified xsi:type="dcterms:W3CDTF">2016-03-31T01:52:49Z</dcterms:modified>
</cp:coreProperties>
</file>