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768" r:id="rId2"/>
  </p:sldMasterIdLst>
  <p:notesMasterIdLst>
    <p:notesMasterId r:id="rId43"/>
  </p:notesMasterIdLst>
  <p:handoutMasterIdLst>
    <p:handoutMasterId r:id="rId44"/>
  </p:handoutMasterIdLst>
  <p:sldIdLst>
    <p:sldId id="376" r:id="rId3"/>
    <p:sldId id="258" r:id="rId4"/>
    <p:sldId id="289" r:id="rId5"/>
    <p:sldId id="260" r:id="rId6"/>
    <p:sldId id="412" r:id="rId7"/>
    <p:sldId id="264" r:id="rId8"/>
    <p:sldId id="413" r:id="rId9"/>
    <p:sldId id="437" r:id="rId10"/>
    <p:sldId id="427" r:id="rId11"/>
    <p:sldId id="455" r:id="rId12"/>
    <p:sldId id="456" r:id="rId13"/>
    <p:sldId id="457" r:id="rId14"/>
    <p:sldId id="458" r:id="rId15"/>
    <p:sldId id="459" r:id="rId16"/>
    <p:sldId id="460" r:id="rId17"/>
    <p:sldId id="265" r:id="rId18"/>
    <p:sldId id="448" r:id="rId19"/>
    <p:sldId id="463" r:id="rId20"/>
    <p:sldId id="436" r:id="rId21"/>
    <p:sldId id="449" r:id="rId22"/>
    <p:sldId id="443" r:id="rId23"/>
    <p:sldId id="267" r:id="rId24"/>
    <p:sldId id="450" r:id="rId25"/>
    <p:sldId id="465" r:id="rId26"/>
    <p:sldId id="464" r:id="rId27"/>
    <p:sldId id="452" r:id="rId28"/>
    <p:sldId id="402" r:id="rId29"/>
    <p:sldId id="353" r:id="rId30"/>
    <p:sldId id="407" r:id="rId31"/>
    <p:sldId id="467" r:id="rId32"/>
    <p:sldId id="466" r:id="rId33"/>
    <p:sldId id="453" r:id="rId34"/>
    <p:sldId id="454" r:id="rId35"/>
    <p:sldId id="468" r:id="rId36"/>
    <p:sldId id="351" r:id="rId37"/>
    <p:sldId id="447" r:id="rId38"/>
    <p:sldId id="461" r:id="rId39"/>
    <p:sldId id="298" r:id="rId40"/>
    <p:sldId id="462" r:id="rId41"/>
    <p:sldId id="299" r:id="rId42"/>
  </p:sldIdLst>
  <p:sldSz cx="9144000" cy="6858000" type="screen4x3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14" autoAdjust="0"/>
  </p:normalViewPr>
  <p:slideViewPr>
    <p:cSldViewPr>
      <p:cViewPr varScale="1">
        <p:scale>
          <a:sx n="111" d="100"/>
          <a:sy n="111" d="100"/>
        </p:scale>
        <p:origin x="153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5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862" y="-102"/>
      </p:cViewPr>
      <p:guideLst>
        <p:guide orient="horz" pos="290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D03DA9D-87CE-41DA-850F-565F3CC2D7B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850"/>
            <a:ext cx="548640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0CCFF0F1-F6BD-4821-BC44-5D1E70554A5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872560E-085D-4710-9B98-A4D044A44DE9}" type="slidenum">
              <a:rPr lang="en-US" altLang="en-US">
                <a:latin typeface="Arial" panose="020B0604020202020204" pitchFamily="34" charset="0"/>
              </a:rPr>
              <a:pPr eaLnBrk="1" hangingPunct="1"/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8BB9E60-0ECA-424B-BA59-2701F86EB13E}" type="slidenum">
              <a:rPr lang="en-US" altLang="en-US">
                <a:latin typeface="Arial" panose="020B0604020202020204" pitchFamily="34" charset="0"/>
              </a:rPr>
              <a:pPr eaLnBrk="1" hangingPunct="1"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47A513E-EFA6-4F53-8628-CD46DAA40527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5BDDFB5-CCD8-4BD5-B304-7399F0C89273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2CD0E0B-0636-4EBA-846B-D5151E29F59B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FEA0100-4237-43A1-AEE6-75E661A76671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4B5B338-0657-48B8-91A2-C73AC3F60DE6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825A685-578A-47A1-B707-A301D2AC4721}" type="slidenum">
              <a:rPr lang="en-US" altLang="en-US">
                <a:latin typeface="Arial" panose="020B0604020202020204" pitchFamily="34" charset="0"/>
              </a:rPr>
              <a:pPr eaLnBrk="1" hangingPunct="1"/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875A5A3-F88F-4F7E-B601-C0CB19F48934}" type="slidenum">
              <a:rPr lang="en-US" altLang="en-US">
                <a:latin typeface="Arial" panose="020B0604020202020204" pitchFamily="34" charset="0"/>
              </a:rPr>
              <a:pPr eaLnBrk="1" hangingPunct="1"/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875A5A3-F88F-4F7E-B601-C0CB19F48934}" type="slidenum">
              <a:rPr lang="en-US" altLang="en-US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21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9D6F32D-5DDC-46DA-99ED-51B6D1EF98E6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EE4E38-1A86-4923-8869-F2CA136184EB}" type="slidenum">
              <a:rPr lang="en-US" altLang="en-US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4393BD-BF42-426A-9B02-2E7F68D499F9}" type="slidenum">
              <a:rPr lang="en-US" altLang="en-US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9D2BAD6F-B3EB-468F-AE73-0DBC12214AD9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21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6B8C74B-B01B-45A0-BF14-C02CD43BB354}" type="slidenum">
              <a:rPr lang="en-US" altLang="en-US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25720F-9889-4A0B-A098-466D61313E9E}" type="slidenum">
              <a:rPr lang="en-US" altLang="en-US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25720F-9889-4A0B-A098-466D61313E9E}" type="slidenum">
              <a:rPr lang="en-US" altLang="en-US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3087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25720F-9889-4A0B-A098-466D61313E9E}" type="slidenum">
              <a:rPr lang="en-US" altLang="en-US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0888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BB59EC8-72BF-4E68-B020-D59330546D77}" type="slidenum">
              <a:rPr lang="en-US" altLang="en-US">
                <a:latin typeface="Arial" panose="020B0604020202020204" pitchFamily="34" charset="0"/>
              </a:rPr>
              <a:pPr eaLnBrk="1" hangingPunct="1"/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0877204-DEB8-4C54-99A5-3ECD90A00F6B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27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C5656EC-89CF-4233-8DA8-BC52AC6A4CD4}" type="slidenum">
              <a:rPr lang="en-US" altLang="en-US">
                <a:latin typeface="Arial" panose="020B0604020202020204" pitchFamily="34" charset="0"/>
              </a:rPr>
              <a:pPr eaLnBrk="1" hangingPunct="1"/>
              <a:t>28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62F77CF-3056-474B-B3CB-9A628701460C}" type="slidenum">
              <a:rPr lang="en-US" altLang="en-US">
                <a:latin typeface="Arial" panose="020B0604020202020204" pitchFamily="34" charset="0"/>
              </a:rPr>
              <a:pPr eaLnBrk="1" hangingPunct="1"/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0BE9812-2C36-4547-AC4C-89B5DF7FD3E9}" type="slidenum">
              <a:rPr lang="en-US" altLang="en-US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62F77CF-3056-474B-B3CB-9A628701460C}" type="slidenum">
              <a:rPr lang="en-US" altLang="en-US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4856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62F77CF-3056-474B-B3CB-9A628701460C}" type="slidenum">
              <a:rPr lang="en-US" altLang="en-US">
                <a:latin typeface="Arial" panose="020B0604020202020204" pitchFamily="34" charset="0"/>
              </a:rPr>
              <a:pPr eaLnBrk="1" hangingPunct="1"/>
              <a:t>31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1554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647516D-902D-4F8B-9840-2C948F8CD457}" type="slidenum">
              <a:rPr lang="en-US" altLang="en-US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1522607-A499-41E7-802B-7D6443CD0BD7}" type="slidenum">
              <a:rPr lang="en-US" altLang="en-US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1522607-A499-41E7-802B-7D6443CD0BD7}" type="slidenum">
              <a:rPr lang="en-US" altLang="en-US">
                <a:latin typeface="Arial" panose="020B0604020202020204" pitchFamily="34" charset="0"/>
              </a:rPr>
              <a:pPr eaLnBrk="1" hangingPunct="1"/>
              <a:t>34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8687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73C9DF0-E419-43FD-BA6A-B257FB732514}" type="slidenum">
              <a:rPr lang="en-US" altLang="en-US">
                <a:latin typeface="Arial" panose="020B0604020202020204" pitchFamily="34" charset="0"/>
              </a:rPr>
              <a:pPr eaLnBrk="1" hangingPunct="1"/>
              <a:t>35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FA1C98E-4EFC-4209-9B7A-F5FF13EAD163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36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B0A742E-6FBA-463B-8BB5-305F7070DA64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37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4EBDC44-A4DD-4EB0-B190-4033C56F6FAC}" type="slidenum">
              <a:rPr lang="en-US" altLang="en-US">
                <a:latin typeface="Arial" panose="020B0604020202020204" pitchFamily="34" charset="0"/>
              </a:rPr>
              <a:pPr eaLnBrk="1" hangingPunct="1"/>
              <a:t>38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66EF0FF-70DA-4C35-B38F-BBC73CF2016A}" type="slidenum">
              <a:rPr lang="en-US" altLang="en-US">
                <a:latin typeface="Arial" panose="020B0604020202020204" pitchFamily="34" charset="0"/>
              </a:rPr>
              <a:pPr eaLnBrk="1" hangingPunct="1"/>
              <a:t>40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A2E5EB-90FC-4437-BDAE-B191C58CD83E}" type="slidenum">
              <a:rPr lang="en-US" altLang="en-US">
                <a:latin typeface="Arial" panose="020B0604020202020204" pitchFamily="34" charset="0"/>
              </a:rPr>
              <a:pPr eaLnBrk="1" hangingPunct="1"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660695D-76F4-4A17-9F5D-CBB318504898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04E075F-DF45-4D7E-88C9-CC43D13802F8}" type="slidenum">
              <a:rPr lang="en-US" altLang="en-US"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4CF9076-DE1B-4A39-A119-72D6E23F06A7}" type="slidenum">
              <a:rPr lang="en-US" altLang="en-US">
                <a:latin typeface="Arial" panose="020B0604020202020204" pitchFamily="34" charset="0"/>
              </a:rPr>
              <a:pPr eaLnBrk="1" hangingPunct="1"/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29FF8F8-2BB5-4DF6-A44D-80DAECBCEBFE}" type="slidenum">
              <a:rPr lang="en-US" altLang="en-US">
                <a:latin typeface="Arial" panose="020B0604020202020204" pitchFamily="34" charset="0"/>
              </a:rPr>
              <a:pPr eaLnBrk="1" hangingPunct="1"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579B4A4-FD35-48AB-A534-B7E99308BFA6}" type="slidenum">
              <a:rPr lang="en-US" altLang="en-US">
                <a:latin typeface="Arial" panose="020B0604020202020204" pitchFamily="34" charset="0"/>
              </a:rPr>
              <a:pPr eaLnBrk="1" hangingPunct="1"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cs typeface="Arial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cs typeface="Arial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cs typeface="Arial" charset="0"/>
              </a:endParaRPr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1C68F06-7E1D-439E-8AA8-5C7BED0811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79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65CCB4-EDFF-4AC5-8589-57605280C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5676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308702-C72E-40CC-A0E0-F71B9105A2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0713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E72D4-8CC8-4D56-812E-DB4BF15F00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4208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3DAFD7-5F82-48D7-BB36-E70F6F1F8F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6411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latin typeface="Arial" charset="0"/>
                  <a:cs typeface="+mn-cs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latin typeface="Arial" charset="0"/>
                  <a:cs typeface="+mn-cs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latin typeface="Arial" charset="0"/>
                  <a:cs typeface="+mn-cs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latin typeface="Arial" charset="0"/>
                  <a:cs typeface="+mn-cs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latin typeface="Arial" charset="0"/>
                <a:cs typeface="+mn-cs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latin typeface="Arial" charset="0"/>
                <a:cs typeface="+mn-cs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latin typeface="Arial" charset="0"/>
                <a:cs typeface="+mn-cs"/>
              </a:endParaRPr>
            </a:p>
          </p:txBody>
        </p:sp>
      </p:grpSp>
      <p:pic>
        <p:nvPicPr>
          <p:cNvPr id="14" name="Picture 16" descr="IB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s-PR"/>
              <a:t>Click to edit Master title style</a:t>
            </a:r>
          </a:p>
        </p:txBody>
      </p:sp>
      <p:sp>
        <p:nvSpPr>
          <p:cNvPr id="3482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PR"/>
              <a:t>Click to edit Master subtitle style</a:t>
            </a:r>
          </a:p>
        </p:txBody>
      </p:sp>
      <p:sp>
        <p:nvSpPr>
          <p:cNvPr id="15" name="Date Placeholder 14"/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6381750"/>
            <a:ext cx="2819400" cy="476250"/>
          </a:xfrm>
        </p:spPr>
        <p:txBody>
          <a:bodyPr anchor="t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s-PR"/>
              <a:t>(787) 890-0118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16" name="Footer Placeholder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5943600" y="6400800"/>
            <a:ext cx="2895600" cy="457200"/>
          </a:xfrm>
        </p:spPr>
        <p:txBody>
          <a:bodyPr anchor="t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s-PR"/>
              <a:t>Iglesia Bíblica Bautista de Aguadilla</a:t>
            </a:r>
          </a:p>
        </p:txBody>
      </p:sp>
    </p:spTree>
    <p:extLst>
      <p:ext uri="{BB962C8B-B14F-4D97-AF65-F5344CB8AC3E}">
        <p14:creationId xmlns:p14="http://schemas.microsoft.com/office/powerpoint/2010/main" val="3697086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01D40-0999-42E2-8AA0-5BA9318C7621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80508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2F6140-F04F-4330-88F6-E2DB108012E2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042198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017713"/>
            <a:ext cx="3790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2550" y="2017713"/>
            <a:ext cx="37925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610BFB-A374-49F2-98F2-B8AB8D65C4AD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847546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4B7367-CF13-4A2B-80E2-17569E05C2F6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264170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6A9B30-D017-427D-A3E8-A9FE77D51A39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712050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94F1D8-12DA-4586-98E5-50BB5405C7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21002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84B44A-549F-478D-B94C-B07073DF5AE0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9771743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3FC6AF-AA3E-4420-83A0-32141CA0E125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967772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6FA1FF-661A-434D-B6A7-72D518509EFB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8629173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DF1C2F-5C07-4AFE-9100-B6F0C8E168FA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0948885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1513" y="214313"/>
            <a:ext cx="1933575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14313"/>
            <a:ext cx="5649913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E3614F-671A-4EFC-AF4E-5DC3EE61EFC4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74837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A5E9C0-7D1B-4B63-9934-8760E004EE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1837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8A2BD2-DC19-47F7-8941-D150F93D08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831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377B4B-DBE9-4920-B8D6-6C7D371E78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384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DFDE2F-B02D-45CF-8AD1-F26274CC3E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1105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BB9BF9-36E5-44F6-BC78-1AE4F7422E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16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6E4EF9-DD85-4A92-B789-868FEF994E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0945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590434-6C25-4602-AD7C-73F6CD5C90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823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A7D9AD-4DB4-451A-B4DE-DB640D81A49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>
              <a:latin typeface="Tahoma" pitchFamily="34" charset="0"/>
              <a:cs typeface="Arial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>
              <a:latin typeface="Tahoma" pitchFamily="34" charset="0"/>
              <a:cs typeface="Arial" charset="0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>
              <a:latin typeface="Tahoma" pitchFamily="34" charset="0"/>
              <a:cs typeface="Arial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>
              <a:latin typeface="Tahoma" pitchFamily="34" charset="0"/>
              <a:cs typeface="Arial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>
              <a:latin typeface="Tahoma" pitchFamily="34" charset="0"/>
              <a:cs typeface="Arial" charset="0"/>
            </a:endParaRP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>
              <a:latin typeface="Tahoma" pitchFamily="34" charset="0"/>
              <a:cs typeface="Arial" charset="0"/>
            </a:endParaRP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>
              <a:latin typeface="Tahoma" pitchFamily="34" charset="0"/>
              <a:cs typeface="Arial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14313"/>
            <a:ext cx="7724775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017713"/>
            <a:ext cx="77358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/>
              <a:t>Click to edit Master text styles</a:t>
            </a:r>
          </a:p>
          <a:p>
            <a:pPr lvl="1"/>
            <a:r>
              <a:rPr lang="es-PR" altLang="en-US"/>
              <a:t>Second level</a:t>
            </a:r>
          </a:p>
          <a:p>
            <a:pPr lvl="2"/>
            <a:r>
              <a:rPr lang="es-PR" altLang="en-US"/>
              <a:t>Third level</a:t>
            </a:r>
          </a:p>
          <a:p>
            <a:pPr lvl="3"/>
            <a:r>
              <a:rPr lang="es-PR" altLang="en-US"/>
              <a:t>Fourth level</a:t>
            </a:r>
          </a:p>
          <a:p>
            <a:pPr lvl="4"/>
            <a:r>
              <a:rPr lang="es-PR" altLang="en-US"/>
              <a:t>Fifth level</a:t>
            </a:r>
          </a:p>
        </p:txBody>
      </p:sp>
      <p:sp>
        <p:nvSpPr>
          <p:cNvPr id="3380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3380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2484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3380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ahoma" panose="020B0604030504040204" pitchFamily="34" charset="0"/>
              </a:defRPr>
            </a:lvl1pPr>
          </a:lstStyle>
          <a:p>
            <a:fld id="{C0D69FD4-3E6C-4854-AC1F-8A70ABAF5770}" type="slidenum">
              <a:rPr lang="es-PR" altLang="en-US"/>
              <a:pPr/>
              <a:t>‹#›</a:t>
            </a:fld>
            <a:endParaRPr lang="es-PR" altLang="en-US"/>
          </a:p>
        </p:txBody>
      </p:sp>
      <p:pic>
        <p:nvPicPr>
          <p:cNvPr id="1038" name="Picture 14" descr="IBB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44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91068"/>
          </a:xfrm>
          <a:prstGeom prst="rect">
            <a:avLst/>
          </a:prstGeom>
        </p:spPr>
      </p:pic>
      <p:sp>
        <p:nvSpPr>
          <p:cNvPr id="149508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990600"/>
            <a:ext cx="7772400" cy="1219200"/>
          </a:xfrm>
          <a:solidFill>
            <a:srgbClr val="333399">
              <a:alpha val="39999"/>
            </a:srgbClr>
          </a:solidFill>
        </p:spPr>
        <p:txBody>
          <a:bodyPr anchor="ctr" anchorCtr="1"/>
          <a:lstStyle/>
          <a:p>
            <a:pPr algn="ctr"/>
            <a:r>
              <a:rPr lang="es-PR" altLang="en-US" dirty="0">
                <a:solidFill>
                  <a:schemeClr val="bg1"/>
                </a:solidFill>
                <a:latin typeface="Candara" panose="020E0502030303020204" pitchFamily="34" charset="0"/>
              </a:rPr>
              <a:t>Unidad 3: Iglesia con Autoridad</a:t>
            </a:r>
            <a:endParaRPr lang="en-US" altLang="en-US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219200" y="3855768"/>
            <a:ext cx="6705600" cy="2025650"/>
          </a:xfrm>
          <a:solidFill>
            <a:srgbClr val="333399">
              <a:alpha val="39999"/>
            </a:srgbClr>
          </a:solidFill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Estudio 10: Viviendo por la Fe</a:t>
            </a:r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Gálatas 3.1 – 4.7</a:t>
            </a:r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s-PR" sz="3600" dirty="0">
                <a:solidFill>
                  <a:schemeClr val="bg1"/>
                </a:solidFill>
                <a:latin typeface="Candara" panose="020E0502030303020204" pitchFamily="34" charset="0"/>
              </a:rPr>
              <a:t>21 de marzo de 2017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019800"/>
            <a:ext cx="289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3246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248400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®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49526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3350"/>
            <a:ext cx="647700" cy="552450"/>
          </a:xfrm>
          <a:prstGeom prst="rect">
            <a:avLst/>
          </a:prstGeom>
          <a:solidFill>
            <a:schemeClr val="accent1">
              <a:alpha val="4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9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9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animBg="1"/>
      <p:bldP spid="149509" grpId="0" build="p" animBg="1"/>
      <p:bldP spid="3077" grpId="0"/>
      <p:bldP spid="307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z="4800" dirty="0">
                <a:latin typeface="Candara" panose="020E0502030303020204" pitchFamily="34" charset="0"/>
              </a:rPr>
              <a:t>¿Volver a la carne? </a:t>
            </a:r>
            <a:r>
              <a:rPr lang="es-PR" altLang="en-US" sz="4800" dirty="0">
                <a:solidFill>
                  <a:srgbClr val="FF0000"/>
                </a:solidFill>
                <a:latin typeface="Candara" panose="020E0502030303020204" pitchFamily="34" charset="0"/>
              </a:rPr>
              <a:t>(vv.1-6)</a:t>
            </a:r>
          </a:p>
        </p:txBody>
      </p:sp>
      <p:sp>
        <p:nvSpPr>
          <p:cNvPr id="1229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Pablo denuncia el descarriamiento de los gálatas:</a:t>
            </a:r>
          </a:p>
          <a:p>
            <a:pPr lvl="1"/>
            <a:r>
              <a:rPr lang="es-PR" altLang="en-US">
                <a:latin typeface="Candara" panose="020E0502030303020204" pitchFamily="34" charset="0"/>
              </a:rPr>
              <a:t>Habiendo escuchado y creído el Evangelio, pretendían volver a las costumbres legalistas judías.</a:t>
            </a:r>
          </a:p>
          <a:p>
            <a:r>
              <a:rPr lang="es-PR" altLang="en-US">
                <a:latin typeface="Candara" panose="020E0502030303020204" pitchFamily="34" charset="0"/>
              </a:rPr>
              <a:t>El argumento del apóstol se centra en la justificación por fe.</a:t>
            </a:r>
          </a:p>
        </p:txBody>
      </p:sp>
    </p:spTree>
  </p:cSld>
  <p:clrMapOvr>
    <a:masterClrMapping/>
  </p:clrMapOvr>
  <p:transition spd="med">
    <p:cover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457200" y="2133600"/>
            <a:ext cx="8497888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100965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/>
            </a:pPr>
            <a:r>
              <a:rPr lang="es-ES" altLang="en-US" sz="3200" dirty="0">
                <a:latin typeface="Candara" panose="020E0502030303020204" pitchFamily="34" charset="0"/>
              </a:rPr>
              <a:t>Pablo observa un cambio súbito en los gálatas respecto a su entendimiento de la justificación por fe. En este pasaje el apóstol insinúa que la razón para tal variación se debió a: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confirmación ocular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influencia externa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persuasión cultural </a:t>
            </a: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4800" dirty="0">
                <a:solidFill>
                  <a:schemeClr val="tx2"/>
                </a:solidFill>
                <a:latin typeface="Candara" panose="020E0502030303020204" pitchFamily="34" charset="0"/>
              </a:rPr>
              <a:t>¿Volver a la carne? </a:t>
            </a:r>
            <a:r>
              <a:rPr lang="es-PR" altLang="en-US" sz="4800" dirty="0">
                <a:solidFill>
                  <a:srgbClr val="FF0000"/>
                </a:solidFill>
                <a:latin typeface="Candara" panose="020E0502030303020204" pitchFamily="34" charset="0"/>
              </a:rPr>
              <a:t>(vv.1-6)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457200" y="2133600"/>
            <a:ext cx="8497888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100965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 startAt="2"/>
            </a:pPr>
            <a:r>
              <a:rPr lang="es-ES" altLang="en-US" sz="3200"/>
              <a:t>¿Qué denuncia Pablo en es el carácter de quienes dudan de la justificación por fe, una vez la han conocido?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/>
              <a:t>estúpido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/>
              <a:t>inconsistente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/>
              <a:t>vergonzoso</a:t>
            </a:r>
          </a:p>
        </p:txBody>
      </p:sp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4800" dirty="0">
                <a:solidFill>
                  <a:schemeClr val="tx2"/>
                </a:solidFill>
                <a:latin typeface="Candara" panose="020E0502030303020204" pitchFamily="34" charset="0"/>
              </a:rPr>
              <a:t>¿Volver a la carne? </a:t>
            </a:r>
            <a:r>
              <a:rPr lang="es-PR" altLang="en-US" sz="4800" dirty="0">
                <a:solidFill>
                  <a:srgbClr val="FF0000"/>
                </a:solidFill>
                <a:latin typeface="Candara" panose="020E0502030303020204" pitchFamily="34" charset="0"/>
              </a:rPr>
              <a:t>(vv.1-6)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457200" y="2133600"/>
            <a:ext cx="849788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100965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 startAt="3"/>
            </a:pPr>
            <a:r>
              <a:rPr lang="es-ES" altLang="en-US" sz="3200" dirty="0">
                <a:latin typeface="Candara" panose="020E0502030303020204" pitchFamily="34" charset="0"/>
              </a:rPr>
              <a:t>Pablo recrimina a sus destinatarios señalando que habiendo comenzado por el Espíritu, pretenden terminar por la: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perdición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gracia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carne</a:t>
            </a: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4800" dirty="0">
                <a:solidFill>
                  <a:schemeClr val="tx2"/>
                </a:solidFill>
                <a:latin typeface="Candara" panose="020E0502030303020204" pitchFamily="34" charset="0"/>
              </a:rPr>
              <a:t>¿Volver a la carne? </a:t>
            </a:r>
            <a:r>
              <a:rPr lang="es-PR" altLang="en-US" sz="4800" dirty="0">
                <a:solidFill>
                  <a:srgbClr val="FF0000"/>
                </a:solidFill>
                <a:latin typeface="Candara" panose="020E0502030303020204" pitchFamily="34" charset="0"/>
              </a:rPr>
              <a:t>(vv.1-6)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457200" y="2133600"/>
            <a:ext cx="84978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100965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 startAt="4"/>
            </a:pPr>
            <a:r>
              <a:rPr lang="es-ES" altLang="en-US" sz="3200" dirty="0">
                <a:latin typeface="Candara" panose="020E0502030303020204" pitchFamily="34" charset="0"/>
              </a:rPr>
              <a:t>¿Qué quiere expresar Pablo cuando dice “Tantas cosas habéis padecido en vano?</a:t>
            </a:r>
            <a:r>
              <a:rPr lang="en-US" altLang="en-US" sz="3200" dirty="0">
                <a:latin typeface="Candara" panose="020E0502030303020204" pitchFamily="34" charset="0"/>
              </a:rPr>
              <a:t>”</a:t>
            </a:r>
            <a:r>
              <a:rPr lang="es-ES" altLang="en-US" sz="3200" dirty="0">
                <a:latin typeface="Candara" panose="020E0502030303020204" pitchFamily="34" charset="0"/>
              </a:rPr>
              <a:t>?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que si dudan habrán perdido el tiempo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que se mantengan firmes sin escuchar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que si insisten en su conducta serán vacíos </a:t>
            </a:r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4800" dirty="0">
                <a:solidFill>
                  <a:schemeClr val="tx2"/>
                </a:solidFill>
                <a:latin typeface="Candara" panose="020E0502030303020204" pitchFamily="34" charset="0"/>
              </a:rPr>
              <a:t>¿Volver a la carne? </a:t>
            </a:r>
            <a:r>
              <a:rPr lang="es-PR" altLang="en-US" sz="4800" dirty="0">
                <a:solidFill>
                  <a:srgbClr val="FF0000"/>
                </a:solidFill>
                <a:latin typeface="Candara" panose="020E0502030303020204" pitchFamily="34" charset="0"/>
              </a:rPr>
              <a:t>(vv.1-6)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20" dur="20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457200" y="2133600"/>
            <a:ext cx="84978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100965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 startAt="5"/>
            </a:pPr>
            <a:r>
              <a:rPr lang="es-ES" altLang="en-US" sz="3200" dirty="0">
                <a:latin typeface="Candara" panose="020E0502030303020204" pitchFamily="34" charset="0"/>
              </a:rPr>
              <a:t>Pablo hace referencia a la vida de Abraham para enfatizar el principio de la justificación en nuestra capacidad de: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pensar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creer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AutoNum type="alphaLcParenR"/>
            </a:pPr>
            <a:r>
              <a:rPr lang="es-ES" altLang="en-US" sz="2800" dirty="0">
                <a:latin typeface="Candara" panose="020E0502030303020204" pitchFamily="34" charset="0"/>
              </a:rPr>
              <a:t>esperar</a:t>
            </a:r>
          </a:p>
        </p:txBody>
      </p:sp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4800" dirty="0">
                <a:solidFill>
                  <a:schemeClr val="tx2"/>
                </a:solidFill>
                <a:latin typeface="Candara" panose="020E0502030303020204" pitchFamily="34" charset="0"/>
              </a:rPr>
              <a:t>¿Volver a la carne? </a:t>
            </a:r>
            <a:r>
              <a:rPr lang="es-PR" altLang="en-US" sz="4800" dirty="0">
                <a:solidFill>
                  <a:srgbClr val="FF0000"/>
                </a:solidFill>
                <a:latin typeface="Candara" panose="020E0502030303020204" pitchFamily="34" charset="0"/>
              </a:rPr>
              <a:t>(vv.1-6)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7924800" cy="1462088"/>
          </a:xfrm>
        </p:spPr>
        <p:txBody>
          <a:bodyPr/>
          <a:lstStyle/>
          <a:p>
            <a:pPr marL="838200" indent="-838200">
              <a:buFontTx/>
              <a:buAutoNum type="arabicPeriod"/>
            </a:pPr>
            <a:r>
              <a:rPr lang="es-PR" altLang="en-US" sz="4000">
                <a:latin typeface="Candara" panose="020E0502030303020204" pitchFamily="34" charset="0"/>
              </a:rPr>
              <a:t>Los que se basan en la fe son benditos (</a:t>
            </a:r>
            <a:r>
              <a:rPr lang="es-PR" altLang="en-US" sz="4000">
                <a:solidFill>
                  <a:srgbClr val="FF0000"/>
                </a:solidFill>
                <a:latin typeface="Candara" panose="020E0502030303020204" pitchFamily="34" charset="0"/>
              </a:rPr>
              <a:t>Gálatas 3:7-9</a:t>
            </a:r>
            <a:r>
              <a:rPr lang="es-PR" altLang="en-US" sz="400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8435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" y="17145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143000" y="304800"/>
            <a:ext cx="79248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838200" indent="-8382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s-PR" altLang="en-US" sz="4000" dirty="0">
                <a:solidFill>
                  <a:schemeClr val="tx2"/>
                </a:solidFill>
                <a:latin typeface="Candara" panose="020E0502030303020204" pitchFamily="34" charset="0"/>
              </a:rPr>
              <a:t>Los que se basan en la fe son benditos </a:t>
            </a:r>
            <a:r>
              <a:rPr lang="es-PR" altLang="en-US" sz="4000" dirty="0">
                <a:solidFill>
                  <a:srgbClr val="FF0000"/>
                </a:solidFill>
                <a:latin typeface="Candara" panose="020E0502030303020204" pitchFamily="34" charset="0"/>
              </a:rPr>
              <a:t>(Gálatas 3:7-9)</a:t>
            </a:r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421688" cy="4114800"/>
          </a:xfrm>
        </p:spPr>
        <p:txBody>
          <a:bodyPr/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Sabed, por tanto, que los que son de fe, éstos son hijos de Abraham. Y la Escritura, previendo que Dios había de justificar por la fe a los gentiles, dio de antemano la buena nueva a Abraham, diciendo: En ti serán benditas todas las naciones. De modo que los de la fe son bendecidos con el creyente Abraham.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(Gálatas 3.7–9, RVR60) </a:t>
            </a:r>
          </a:p>
        </p:txBody>
      </p:sp>
    </p:spTree>
  </p:cSld>
  <p:clrMapOvr>
    <a:masterClrMapping/>
  </p:clrMapOvr>
  <p:transition spd="med">
    <p:blind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143000" y="304800"/>
            <a:ext cx="79248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838200" indent="-8382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s-PR" altLang="en-US" sz="4000" dirty="0">
                <a:solidFill>
                  <a:schemeClr val="tx2"/>
                </a:solidFill>
                <a:latin typeface="Candara" panose="020E0502030303020204" pitchFamily="34" charset="0"/>
              </a:rPr>
              <a:t>Los que se basan en la fe son benditos </a:t>
            </a:r>
            <a:r>
              <a:rPr lang="es-PR" altLang="en-US" sz="4000" dirty="0">
                <a:solidFill>
                  <a:srgbClr val="FF0000"/>
                </a:solidFill>
                <a:latin typeface="Candara" panose="020E0502030303020204" pitchFamily="34" charset="0"/>
              </a:rPr>
              <a:t>(Gálatas 3:7-9)</a:t>
            </a:r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421688" cy="4114800"/>
          </a:xfrm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"Por tanto, es </a:t>
            </a:r>
            <a:r>
              <a:rPr lang="es-PR" altLang="en-US">
                <a:solidFill>
                  <a:schemeClr val="tx2"/>
                </a:solidFill>
                <a:latin typeface="Candara" panose="020E0502030303020204" pitchFamily="34" charset="0"/>
              </a:rPr>
              <a:t>por fe</a:t>
            </a:r>
            <a:r>
              <a:rPr lang="es-PR" altLang="en-US">
                <a:latin typeface="Candara" panose="020E0502030303020204" pitchFamily="34" charset="0"/>
              </a:rPr>
              <a:t>, </a:t>
            </a:r>
            <a:r>
              <a:rPr lang="es-PR" altLang="en-US">
                <a:solidFill>
                  <a:schemeClr val="tx2"/>
                </a:solidFill>
                <a:latin typeface="Candara" panose="020E0502030303020204" pitchFamily="34" charset="0"/>
              </a:rPr>
              <a:t>para que sea por gracia</a:t>
            </a:r>
            <a:r>
              <a:rPr lang="es-PR" altLang="en-US">
                <a:latin typeface="Candara" panose="020E0502030303020204" pitchFamily="34" charset="0"/>
              </a:rPr>
              <a:t>, a fin de que la promesa sea firme para toda su descendencia; no solamente para la que es de la ley, sino también para la que es de la fe de Abraham, el cual es padre de todos nosotros" (Romanos 4.16, RVR60)</a:t>
            </a:r>
            <a:endParaRPr lang="en-US" altLang="en-US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428338"/>
      </p:ext>
    </p:extLst>
  </p:cSld>
  <p:clrMapOvr>
    <a:masterClrMapping/>
  </p:clrMapOvr>
  <p:transition spd="med">
    <p:blinds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1143000" y="304800"/>
            <a:ext cx="79248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838200" indent="-8382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s-PR" altLang="en-US" sz="4000" dirty="0">
                <a:solidFill>
                  <a:schemeClr val="tx2"/>
                </a:solidFill>
                <a:latin typeface="Candara" panose="020E0502030303020204" pitchFamily="34" charset="0"/>
              </a:rPr>
              <a:t>Los que se basan en la fe son benditos (</a:t>
            </a:r>
            <a:r>
              <a:rPr lang="es-PR" altLang="en-US" sz="4000" dirty="0">
                <a:solidFill>
                  <a:srgbClr val="FF0000"/>
                </a:solidFill>
                <a:latin typeface="Candara" panose="020E0502030303020204" pitchFamily="34" charset="0"/>
              </a:rPr>
              <a:t>Gálatas 3:7-9</a:t>
            </a:r>
            <a:r>
              <a:rPr lang="es-PR" altLang="en-US" sz="4000" dirty="0">
                <a:solidFill>
                  <a:schemeClr val="tx2"/>
                </a:solidFill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20484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421688" cy="4114800"/>
          </a:xfrm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"Bendeciré a los que te bendijeren, y a los que te maldijeren maldeciré; </a:t>
            </a:r>
            <a:r>
              <a:rPr lang="es-PR" altLang="en-US">
                <a:solidFill>
                  <a:schemeClr val="tx2"/>
                </a:solidFill>
                <a:latin typeface="Candara" panose="020E0502030303020204" pitchFamily="34" charset="0"/>
              </a:rPr>
              <a:t>y serán benditas en ti todas las familias de la tierra</a:t>
            </a:r>
            <a:r>
              <a:rPr lang="es-PR" altLang="en-US">
                <a:latin typeface="Candara" panose="020E0502030303020204" pitchFamily="34" charset="0"/>
              </a:rPr>
              <a:t>." (Génesis 12.3, RVR60)</a:t>
            </a:r>
          </a:p>
        </p:txBody>
      </p:sp>
    </p:spTree>
  </p:cSld>
  <p:clrMapOvr>
    <a:masterClrMapping/>
  </p:clrMapOvr>
  <p:transition spd="med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altLang="en-US">
                <a:latin typeface="Candara" panose="020E0502030303020204" pitchFamily="34" charset="0"/>
              </a:rPr>
              <a:t>Texto Básico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altLang="en-US" dirty="0">
                <a:latin typeface="Candara" panose="020E0502030303020204" pitchFamily="34" charset="0"/>
              </a:rPr>
              <a:t>Gálatas</a:t>
            </a:r>
          </a:p>
          <a:p>
            <a:pPr lvl="1" eaLnBrk="1" hangingPunct="1"/>
            <a:r>
              <a:rPr lang="es-PR" altLang="en-US" dirty="0">
                <a:latin typeface="Candara" panose="020E0502030303020204" pitchFamily="34" charset="0"/>
              </a:rPr>
              <a:t>3:1 - 4:7</a:t>
            </a:r>
          </a:p>
        </p:txBody>
      </p:sp>
      <p:pic>
        <p:nvPicPr>
          <p:cNvPr id="5" name="Picture 4" descr="vkc02_1024x768.jpg"/>
          <p:cNvPicPr>
            <a:picLocks noChangeAspect="1"/>
          </p:cNvPicPr>
          <p:nvPr/>
        </p:nvPicPr>
        <p:blipFill>
          <a:blip r:embed="rId3">
            <a:lum bright="3000" contrast="2000"/>
          </a:blip>
          <a:srcRect l="10000" t="12222" r="8333" b="14444"/>
          <a:stretch>
            <a:fillRect/>
          </a:stretch>
        </p:blipFill>
        <p:spPr>
          <a:xfrm>
            <a:off x="4346127" y="2209351"/>
            <a:ext cx="4646370" cy="3128748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med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143000" y="304800"/>
            <a:ext cx="79248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838200" indent="-8382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s-PR" altLang="en-US" sz="4000" dirty="0">
                <a:solidFill>
                  <a:schemeClr val="tx2"/>
                </a:solidFill>
                <a:latin typeface="Candara" panose="020E0502030303020204" pitchFamily="34" charset="0"/>
              </a:rPr>
              <a:t>Los que se basan en la fe son benditos </a:t>
            </a:r>
            <a:r>
              <a:rPr lang="es-PR" altLang="en-US" sz="4000" dirty="0">
                <a:solidFill>
                  <a:srgbClr val="FF0000"/>
                </a:solidFill>
                <a:latin typeface="Candara" panose="020E0502030303020204" pitchFamily="34" charset="0"/>
              </a:rPr>
              <a:t>(Gálatas 3:7-9)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421688" cy="4114800"/>
          </a:xfrm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"Porque también a nosotros se nos ha anunciado la buena nueva como a ellos; pero </a:t>
            </a:r>
            <a:r>
              <a:rPr lang="es-PR" altLang="en-US">
                <a:solidFill>
                  <a:schemeClr val="tx2"/>
                </a:solidFill>
                <a:latin typeface="Candara" panose="020E0502030303020204" pitchFamily="34" charset="0"/>
              </a:rPr>
              <a:t>no les aprovechó el oír la palabra, por no ir acompañada de fe</a:t>
            </a:r>
            <a:r>
              <a:rPr lang="es-PR" altLang="en-US">
                <a:latin typeface="Candara" panose="020E0502030303020204" pitchFamily="34" charset="0"/>
              </a:rPr>
              <a:t> en los que la oyeron." (Hebreos 4.2, RVR60)</a:t>
            </a:r>
          </a:p>
        </p:txBody>
      </p:sp>
    </p:spTree>
  </p:cSld>
  <p:clrMapOvr>
    <a:masterClrMapping/>
  </p:clrMapOvr>
  <p:transition spd="med"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457200" y="2133600"/>
            <a:ext cx="849788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/>
            </a:pPr>
            <a:r>
              <a:rPr lang="es-ES" altLang="en-US" sz="3200" dirty="0">
                <a:latin typeface="Candara" panose="020E0502030303020204" pitchFamily="34" charset="0"/>
              </a:rPr>
              <a:t>¿Según Pablo, es necesario ser judío para ser “hijos de Abraham”?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/>
            </a:pPr>
            <a:r>
              <a:rPr lang="es-ES" altLang="en-US" sz="3200" dirty="0">
                <a:latin typeface="Candara" panose="020E0502030303020204" pitchFamily="34" charset="0"/>
              </a:rPr>
              <a:t>¿Por qué, si la justificación es exclusivamente por fe, Pablo indica que son los “gentiles” (v.8) quienes serán justificados de esta manera?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/>
            </a:pPr>
            <a:r>
              <a:rPr lang="es-ES" altLang="en-US" sz="3200" dirty="0">
                <a:latin typeface="Candara" panose="020E0502030303020204" pitchFamily="34" charset="0"/>
              </a:rPr>
              <a:t>¿Según el contexto de este pasaje, de qué manera somos bendecidos en Abraham?</a:t>
            </a:r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1143000" y="304800"/>
            <a:ext cx="79248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838200" indent="-8382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s-PR" altLang="en-US" sz="4000" dirty="0">
                <a:solidFill>
                  <a:schemeClr val="tx2"/>
                </a:solidFill>
                <a:latin typeface="Candara" panose="020E0502030303020204" pitchFamily="34" charset="0"/>
              </a:rPr>
              <a:t>Los que se basan en la fe son benditos </a:t>
            </a:r>
            <a:r>
              <a:rPr lang="es-PR" altLang="en-US" sz="4000" dirty="0">
                <a:solidFill>
                  <a:srgbClr val="FF0000"/>
                </a:solidFill>
                <a:latin typeface="Candara" panose="020E0502030303020204" pitchFamily="34" charset="0"/>
              </a:rPr>
              <a:t>(Gálatas 3:7-9)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304800"/>
            <a:ext cx="7993062" cy="1462088"/>
          </a:xfrm>
        </p:spPr>
        <p:txBody>
          <a:bodyPr/>
          <a:lstStyle/>
          <a:p>
            <a:pPr marL="838200" indent="-838200">
              <a:buFontTx/>
              <a:buAutoNum type="arabicPeriod" startAt="2"/>
            </a:pPr>
            <a:r>
              <a:rPr lang="es-PR" altLang="en-US" sz="4000" dirty="0">
                <a:latin typeface="Candara" panose="020E0502030303020204" pitchFamily="34" charset="0"/>
              </a:rPr>
              <a:t>Los que se basan en la ley son malditos </a:t>
            </a:r>
            <a:r>
              <a:rPr lang="es-PR" altLang="en-US" sz="4000" dirty="0">
                <a:solidFill>
                  <a:srgbClr val="FF0000"/>
                </a:solidFill>
                <a:latin typeface="Candara" panose="020E0502030303020204" pitchFamily="34" charset="0"/>
              </a:rPr>
              <a:t>(Gálatas 3:10-14)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150938" y="304800"/>
            <a:ext cx="7993062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838200" indent="-8382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 startAt="2"/>
            </a:pPr>
            <a:r>
              <a:rPr lang="es-PR" altLang="en-US" sz="4000" dirty="0">
                <a:solidFill>
                  <a:schemeClr val="tx2"/>
                </a:solidFill>
                <a:latin typeface="Candara" panose="020E0502030303020204" pitchFamily="34" charset="0"/>
              </a:rPr>
              <a:t>Los que se basan en la ley son malditos </a:t>
            </a:r>
            <a:r>
              <a:rPr lang="es-PR" altLang="en-US" sz="4000" dirty="0">
                <a:solidFill>
                  <a:srgbClr val="FF0000"/>
                </a:solidFill>
                <a:latin typeface="Candara" panose="020E0502030303020204" pitchFamily="34" charset="0"/>
              </a:rPr>
              <a:t>(Gálatas 3:10-14)</a:t>
            </a:r>
          </a:p>
        </p:txBody>
      </p:sp>
      <p:sp>
        <p:nvSpPr>
          <p:cNvPr id="29594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421688" cy="4114800"/>
          </a:xfrm>
        </p:spPr>
        <p:txBody>
          <a:bodyPr/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Porque todos los que dependen de las obras de la ley están bajo maldición, pues escrito está: Maldito todo aquel que no permaneciere en todas las cosas escritas en el libro de la ley, para hacerlas. Y que por la ley ninguno se justifica para con Dios, es evidente, porque: El justo por la fe vivirá; y la ley no es de fe, sino que dice…”</a:t>
            </a:r>
            <a:endParaRPr lang="es-ES" dirty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95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95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150938" y="304800"/>
            <a:ext cx="7993062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838200" indent="-8382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 startAt="2"/>
            </a:pPr>
            <a:r>
              <a:rPr lang="es-PR" altLang="en-US" sz="4000" dirty="0">
                <a:solidFill>
                  <a:schemeClr val="tx2"/>
                </a:solidFill>
                <a:latin typeface="Candara" panose="020E0502030303020204" pitchFamily="34" charset="0"/>
              </a:rPr>
              <a:t>Los que se basan en la ley son malditos </a:t>
            </a:r>
            <a:r>
              <a:rPr lang="es-PR" altLang="en-US" sz="4000" dirty="0">
                <a:solidFill>
                  <a:srgbClr val="FF0000"/>
                </a:solidFill>
                <a:latin typeface="Candara" panose="020E0502030303020204" pitchFamily="34" charset="0"/>
              </a:rPr>
              <a:t>(Gálatas 3:10-14)</a:t>
            </a:r>
          </a:p>
        </p:txBody>
      </p:sp>
      <p:sp>
        <p:nvSpPr>
          <p:cNvPr id="29594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421688" cy="4114800"/>
          </a:xfrm>
        </p:spPr>
        <p:txBody>
          <a:bodyPr/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…El que hiciere estas cosas vivirá por ellas. Cristo nos redimió de la maldición de la ley, hecho por nosotros maldición (porque está escrito: Maldito todo el que es colgado en un madero), para que en Cristo Jesús la bendición de Abraham alcanzase a los gentiles, a fin de que por la fe recibiésemos la promesa del Espíritu.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(Gálatas 3.10–14, RVR60) </a:t>
            </a:r>
          </a:p>
        </p:txBody>
      </p:sp>
    </p:spTree>
    <p:extLst>
      <p:ext uri="{BB962C8B-B14F-4D97-AF65-F5344CB8AC3E}">
        <p14:creationId xmlns:p14="http://schemas.microsoft.com/office/powerpoint/2010/main" val="3070364132"/>
      </p:ext>
    </p:extLst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95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95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150938" y="304800"/>
            <a:ext cx="7993062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838200" indent="-8382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 startAt="2"/>
            </a:pPr>
            <a:r>
              <a:rPr lang="es-PR" altLang="en-US" sz="4000" dirty="0">
                <a:solidFill>
                  <a:schemeClr val="tx2"/>
                </a:solidFill>
                <a:latin typeface="Candara" panose="020E0502030303020204" pitchFamily="34" charset="0"/>
              </a:rPr>
              <a:t>Los que se basan en la ley son malditos </a:t>
            </a:r>
            <a:r>
              <a:rPr lang="es-PR" altLang="en-US" sz="4000" dirty="0">
                <a:solidFill>
                  <a:srgbClr val="FF0000"/>
                </a:solidFill>
                <a:latin typeface="Candara" panose="020E0502030303020204" pitchFamily="34" charset="0"/>
              </a:rPr>
              <a:t>(Gálatas 3:10-14)</a:t>
            </a:r>
          </a:p>
        </p:txBody>
      </p:sp>
      <p:sp>
        <p:nvSpPr>
          <p:cNvPr id="29594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421688" cy="4114800"/>
          </a:xfrm>
        </p:spPr>
        <p:txBody>
          <a:bodyPr/>
          <a:lstStyle/>
          <a:p>
            <a:r>
              <a:rPr lang="es-PR" altLang="en-US" i="1" dirty="0">
                <a:latin typeface="Candara" panose="020E0502030303020204" pitchFamily="34" charset="0"/>
              </a:rPr>
              <a:t>"</a:t>
            </a:r>
            <a:r>
              <a:rPr lang="es-PR" altLang="en-US" i="1" dirty="0">
                <a:solidFill>
                  <a:schemeClr val="tx2"/>
                </a:solidFill>
                <a:latin typeface="Candara" panose="020E0502030303020204" pitchFamily="34" charset="0"/>
              </a:rPr>
              <a:t>Maldito el que no confirmare las palabras de esta ley para hacerlas</a:t>
            </a:r>
            <a:r>
              <a:rPr lang="es-PR" altLang="en-US" i="1" dirty="0">
                <a:latin typeface="Candara" panose="020E0502030303020204" pitchFamily="34" charset="0"/>
              </a:rPr>
              <a:t>. Y dirá todo el pueblo: Amén." 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(Deuteronomio 27.26, RVR60)</a:t>
            </a:r>
          </a:p>
          <a:p>
            <a:r>
              <a:rPr lang="es-PR" altLang="en-US" i="1" dirty="0">
                <a:latin typeface="Candara" panose="020E0502030303020204" pitchFamily="34" charset="0"/>
              </a:rPr>
              <a:t>“He aquí que aquel cuya alma no es recta, se enorgullece; mas </a:t>
            </a:r>
            <a:r>
              <a:rPr lang="es-PR" altLang="en-US" i="1" dirty="0">
                <a:solidFill>
                  <a:schemeClr val="tx2"/>
                </a:solidFill>
                <a:latin typeface="Candara" panose="020E0502030303020204" pitchFamily="34" charset="0"/>
              </a:rPr>
              <a:t>el justo por su fe vivirá</a:t>
            </a:r>
            <a:r>
              <a:rPr lang="es-PR" altLang="en-US" i="1" dirty="0">
                <a:latin typeface="Candara" panose="020E0502030303020204" pitchFamily="34" charset="0"/>
              </a:rPr>
              <a:t>."</a:t>
            </a:r>
            <a:r>
              <a:rPr lang="es-PR" altLang="en-US" dirty="0">
                <a:latin typeface="Candara" panose="020E0502030303020204" pitchFamily="34" charset="0"/>
              </a:rPr>
              <a:t> 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(Habacuc 2.4, RVR60)</a:t>
            </a:r>
          </a:p>
        </p:txBody>
      </p:sp>
    </p:spTree>
    <p:extLst>
      <p:ext uri="{BB962C8B-B14F-4D97-AF65-F5344CB8AC3E}">
        <p14:creationId xmlns:p14="http://schemas.microsoft.com/office/powerpoint/2010/main" val="1146551064"/>
      </p:ext>
    </p:extLst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95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95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959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150938" y="304800"/>
            <a:ext cx="7993062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838200" indent="-8382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 startAt="2"/>
            </a:pPr>
            <a:r>
              <a:rPr lang="es-PR" altLang="en-US" sz="4000" dirty="0">
                <a:solidFill>
                  <a:schemeClr val="tx2"/>
                </a:solidFill>
                <a:latin typeface="Candara" panose="020E0502030303020204" pitchFamily="34" charset="0"/>
              </a:rPr>
              <a:t>Los que se basan en la ley son malditos </a:t>
            </a:r>
            <a:r>
              <a:rPr lang="es-PR" altLang="en-US" sz="4000" dirty="0">
                <a:solidFill>
                  <a:srgbClr val="FF0000"/>
                </a:solidFill>
                <a:latin typeface="Candara" panose="020E0502030303020204" pitchFamily="34" charset="0"/>
              </a:rPr>
              <a:t>(Gálatas 3:10-14)</a:t>
            </a:r>
          </a:p>
        </p:txBody>
      </p:sp>
      <p:sp>
        <p:nvSpPr>
          <p:cNvPr id="29799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21688" cy="4648200"/>
          </a:xfrm>
        </p:spPr>
        <p:txBody>
          <a:bodyPr/>
          <a:lstStyle/>
          <a:p>
            <a:r>
              <a:rPr lang="es-PR" altLang="en-US" i="1" dirty="0">
                <a:latin typeface="Candara" panose="020E0502030303020204" pitchFamily="34" charset="0"/>
              </a:rPr>
              <a:t>"Por tanto, guardaréis mis estatutos y mis ordenanzas, los cuales haciendo el hombre, vivirá en ellos. Yo Jehová." 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(Levítico 18.5, RVR60)</a:t>
            </a:r>
          </a:p>
          <a:p>
            <a:r>
              <a:rPr lang="es-PR" altLang="en-US" i="1" dirty="0">
                <a:latin typeface="Candara" panose="020E0502030303020204" pitchFamily="34" charset="0"/>
              </a:rPr>
              <a:t>“[…] </a:t>
            </a:r>
            <a:r>
              <a:rPr lang="es-PR" altLang="en-US" i="1" dirty="0">
                <a:solidFill>
                  <a:schemeClr val="tx2"/>
                </a:solidFill>
                <a:latin typeface="Candara" panose="020E0502030303020204" pitchFamily="34" charset="0"/>
              </a:rPr>
              <a:t>maldito por Dios es el colgado</a:t>
            </a:r>
            <a:r>
              <a:rPr lang="es-PR" altLang="en-US" i="1" dirty="0">
                <a:latin typeface="Candara" panose="020E0502030303020204" pitchFamily="34" charset="0"/>
              </a:rPr>
              <a:t>; y no contaminarás tu tierra que Jehová tu Dios te da por heredad. " 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(Deuteronomio 21.23b, RVR60)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97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97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97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381000" y="2093913"/>
            <a:ext cx="8763000" cy="476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AutoNum type="arabicPeriod"/>
            </a:pPr>
            <a:r>
              <a:rPr lang="es-PR" altLang="en-US" sz="3200" dirty="0">
                <a:latin typeface="Candara" panose="020E0502030303020204" pitchFamily="34" charset="0"/>
              </a:rPr>
              <a:t>¿Qué maldición implícita existe en pretender cumplir la ley para justificación?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AutoNum type="arabicPeriod"/>
            </a:pPr>
            <a:r>
              <a:rPr lang="es-PR" altLang="en-US" sz="3200" dirty="0">
                <a:latin typeface="Candara" panose="020E0502030303020204" pitchFamily="34" charset="0"/>
              </a:rPr>
              <a:t>¿Respecto a su relación con Dios, de qué manera se diferencian entre si quienes pretenden cumplir la ley para justificación y quienes viven por la fe?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AutoNum type="arabicPeriod"/>
            </a:pPr>
            <a:r>
              <a:rPr lang="es-PR" altLang="en-US" sz="3200" dirty="0">
                <a:latin typeface="Candara" panose="020E0502030303020204" pitchFamily="34" charset="0"/>
              </a:rPr>
              <a:t>¿Cómo describe Pablo la relación entre el sacrificio de Cristo y la salvación de los gentiles?</a:t>
            </a:r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1150938" y="304800"/>
            <a:ext cx="7993062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838200" indent="-8382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 startAt="2"/>
            </a:pPr>
            <a:r>
              <a:rPr lang="es-PR" altLang="en-US" sz="4000" dirty="0">
                <a:solidFill>
                  <a:schemeClr val="tx2"/>
                </a:solidFill>
                <a:latin typeface="Candara" panose="020E0502030303020204" pitchFamily="34" charset="0"/>
              </a:rPr>
              <a:t>Los que se basan en la ley son malditos </a:t>
            </a:r>
            <a:r>
              <a:rPr lang="es-PR" altLang="en-US" sz="4000" dirty="0">
                <a:solidFill>
                  <a:srgbClr val="FF0000"/>
                </a:solidFill>
                <a:latin typeface="Candara" panose="020E0502030303020204" pitchFamily="34" charset="0"/>
              </a:rPr>
              <a:t>(Gálatas 3:10-14)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4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8001000" cy="1462088"/>
          </a:xfrm>
          <a:noFill/>
        </p:spPr>
        <p:txBody>
          <a:bodyPr/>
          <a:lstStyle/>
          <a:p>
            <a:pPr marL="838200" indent="-838200">
              <a:buFontTx/>
              <a:buAutoNum type="arabicPeriod" startAt="3"/>
            </a:pPr>
            <a:r>
              <a:rPr lang="es-PR" altLang="en-US" dirty="0">
                <a:latin typeface="Candara" panose="020E0502030303020204" pitchFamily="34" charset="0"/>
              </a:rPr>
              <a:t>Relación de la ley con la fe 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(Gálatas 3:24-29)</a:t>
            </a:r>
            <a:endParaRPr lang="en-US" altLang="en-US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228600" y="2057400"/>
            <a:ext cx="8915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s-ES" sz="3200" i="1" dirty="0">
                <a:latin typeface="Candara" panose="020E0502030303020204" pitchFamily="34" charset="0"/>
                <a:cs typeface="+mn-cs"/>
              </a:rPr>
              <a:t>“De manera que la ley ha sido nuestro </a:t>
            </a:r>
            <a:r>
              <a:rPr lang="es-ES" sz="3200" i="1" dirty="0" err="1">
                <a:latin typeface="Candara" panose="020E0502030303020204" pitchFamily="34" charset="0"/>
                <a:cs typeface="+mn-cs"/>
              </a:rPr>
              <a:t>ayo</a:t>
            </a:r>
            <a:r>
              <a:rPr lang="es-ES" sz="3200" i="1" dirty="0">
                <a:latin typeface="Candara" panose="020E0502030303020204" pitchFamily="34" charset="0"/>
                <a:cs typeface="+mn-cs"/>
              </a:rPr>
              <a:t>, para llevarnos a Cristo, a fin de que fuésemos justificados por la fe. Pero venida la fe, ya no estamos bajo </a:t>
            </a:r>
            <a:r>
              <a:rPr lang="es-ES" sz="3200" i="1" dirty="0" err="1">
                <a:latin typeface="Candara" panose="020E0502030303020204" pitchFamily="34" charset="0"/>
                <a:cs typeface="+mn-cs"/>
              </a:rPr>
              <a:t>ayo</a:t>
            </a:r>
            <a:r>
              <a:rPr lang="es-ES" sz="3200" i="1" dirty="0">
                <a:latin typeface="Candara" panose="020E0502030303020204" pitchFamily="34" charset="0"/>
                <a:cs typeface="+mn-cs"/>
              </a:rPr>
              <a:t>, pues todos sois hijos de Dios por la fe en Cristo Jesús; porque todos los que habéis sido bautizados en Cristo, de Cristo estáis revestidos…”</a:t>
            </a:r>
            <a:endParaRPr lang="es-ES" sz="3200" dirty="0">
              <a:solidFill>
                <a:srgbClr val="FF0000"/>
              </a:solidFill>
              <a:latin typeface="Candara" panose="020E0502030303020204" pitchFamily="34" charset="0"/>
              <a:cs typeface="+mn-cs"/>
            </a:endParaRPr>
          </a:p>
        </p:txBody>
      </p:sp>
      <p:sp>
        <p:nvSpPr>
          <p:cNvPr id="28675" name="Rectangle 17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8001000" cy="1462088"/>
          </a:xfrm>
          <a:noFill/>
        </p:spPr>
        <p:txBody>
          <a:bodyPr/>
          <a:lstStyle/>
          <a:p>
            <a:pPr marL="838200" indent="-838200">
              <a:buFontTx/>
              <a:buAutoNum type="arabicPeriod" startAt="3"/>
            </a:pPr>
            <a:r>
              <a:rPr lang="es-PR" altLang="en-US" dirty="0">
                <a:latin typeface="Candara" panose="020E0502030303020204" pitchFamily="34" charset="0"/>
              </a:rPr>
              <a:t>Relación de la ley con la fe 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(Gálatas 3:24-29)</a:t>
            </a:r>
            <a:endParaRPr lang="en-US" altLang="en-US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altLang="en-US">
                <a:latin typeface="Candara" panose="020E0502030303020204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85988" y="2217738"/>
            <a:ext cx="6653212" cy="4335462"/>
          </a:xfrm>
        </p:spPr>
        <p:txBody>
          <a:bodyPr/>
          <a:lstStyle/>
          <a:p>
            <a:pPr eaLnBrk="1" hangingPunct="1"/>
            <a:r>
              <a:rPr lang="es-PR" altLang="en-US" dirty="0">
                <a:solidFill>
                  <a:srgbClr val="000000"/>
                </a:solidFill>
                <a:latin typeface="Candara" panose="020E0502030303020204" pitchFamily="34" charset="0"/>
              </a:rPr>
              <a:t>(</a:t>
            </a:r>
            <a:r>
              <a:rPr lang="es-PR" altLang="en-US" dirty="0">
                <a:solidFill>
                  <a:schemeClr val="hlink"/>
                </a:solidFill>
                <a:latin typeface="Candara" panose="020E0502030303020204" pitchFamily="34" charset="0"/>
              </a:rPr>
              <a:t>Gálatas 3.11, RVR60</a:t>
            </a:r>
            <a:r>
              <a:rPr lang="es-PR" altLang="en-US" dirty="0">
                <a:solidFill>
                  <a:srgbClr val="000000"/>
                </a:solidFill>
                <a:latin typeface="Candara" panose="020E0502030303020204" pitchFamily="34" charset="0"/>
              </a:rPr>
              <a:t>)</a:t>
            </a:r>
          </a:p>
          <a:p>
            <a:pPr eaLnBrk="1" hangingPunct="1"/>
            <a:r>
              <a:rPr lang="es-PR" altLang="en-US" i="1" dirty="0">
                <a:solidFill>
                  <a:srgbClr val="000000"/>
                </a:solidFill>
                <a:latin typeface="Candara" panose="020E0502030303020204" pitchFamily="34" charset="0"/>
              </a:rPr>
              <a:t>"Y que por la ley ninguno se justifica para con Dios, es evidente, porque: El justo por la fe vivirá;"</a:t>
            </a:r>
          </a:p>
        </p:txBody>
      </p:sp>
    </p:spTree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228600" y="2057400"/>
            <a:ext cx="8915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s-ES" sz="3200" i="1" dirty="0">
                <a:latin typeface="Candara" panose="020E0502030303020204" pitchFamily="34" charset="0"/>
                <a:cs typeface="+mn-cs"/>
              </a:rPr>
              <a:t>“…Ya no hay judío ni griego; no hay esclavo ni libre; no hay varón ni mujer; porque todos vosotros sois uno en Cristo Jesús. Y si vosotros sois de Cristo, ciertamente linaje de Abraham sois, y herederos según la promesa.” </a:t>
            </a:r>
            <a:r>
              <a:rPr lang="es-ES" sz="3200" dirty="0">
                <a:solidFill>
                  <a:srgbClr val="FF0000"/>
                </a:solidFill>
                <a:latin typeface="Candara" panose="020E0502030303020204" pitchFamily="34" charset="0"/>
                <a:cs typeface="+mn-cs"/>
              </a:rPr>
              <a:t>(Gálatas 3.24–29, RVR60) </a:t>
            </a:r>
          </a:p>
        </p:txBody>
      </p:sp>
      <p:sp>
        <p:nvSpPr>
          <p:cNvPr id="28675" name="Rectangle 17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8001000" cy="1462088"/>
          </a:xfrm>
          <a:noFill/>
        </p:spPr>
        <p:txBody>
          <a:bodyPr/>
          <a:lstStyle/>
          <a:p>
            <a:pPr marL="838200" indent="-838200">
              <a:buFontTx/>
              <a:buAutoNum type="arabicPeriod" startAt="3"/>
            </a:pPr>
            <a:r>
              <a:rPr lang="es-PR" altLang="en-US" dirty="0">
                <a:latin typeface="Candara" panose="020E0502030303020204" pitchFamily="34" charset="0"/>
              </a:rPr>
              <a:t>Relación de la ley con la fe 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(Gálatas 3:24-29)</a:t>
            </a:r>
            <a:endParaRPr lang="en-US" altLang="en-US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5082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228600" y="2057400"/>
            <a:ext cx="8915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/>
            </a:pPr>
            <a:r>
              <a:rPr lang="es-PR" altLang="en-US" sz="3200" dirty="0">
                <a:latin typeface="Candara" panose="020E0502030303020204" pitchFamily="34" charset="0"/>
              </a:rPr>
              <a:t>¿Qué analogía utiliza Pablo para ilustrar la relación de la ley y el creyente?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/>
            </a:pPr>
            <a:r>
              <a:rPr lang="es-PR" altLang="en-US" sz="3200" dirty="0">
                <a:latin typeface="Candara" panose="020E0502030303020204" pitchFamily="34" charset="0"/>
              </a:rPr>
              <a:t>¿Cómo explica la expresión utilizada por Pablo, “de Cristo estáis revestidos” (</a:t>
            </a:r>
            <a:r>
              <a:rPr lang="es-PR" altLang="en-US" sz="3200" dirty="0">
                <a:solidFill>
                  <a:srgbClr val="FF0000"/>
                </a:solidFill>
                <a:latin typeface="Candara" panose="020E0502030303020204" pitchFamily="34" charset="0"/>
              </a:rPr>
              <a:t>v. 27</a:t>
            </a:r>
            <a:r>
              <a:rPr lang="es-PR" altLang="en-US" sz="3200" dirty="0">
                <a:latin typeface="Candara" panose="020E0502030303020204" pitchFamily="34" charset="0"/>
              </a:rPr>
              <a:t>)?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/>
            </a:pPr>
            <a:r>
              <a:rPr lang="es-PR" altLang="en-US" sz="3200" dirty="0">
                <a:latin typeface="Candara" panose="020E0502030303020204" pitchFamily="34" charset="0"/>
              </a:rPr>
              <a:t>¿Cómo explica la relación de descendencia entre los gentiles y Abraham, cuando estos primeros no tienen </a:t>
            </a:r>
            <a:r>
              <a:rPr lang="es-PR" altLang="en-US" sz="3200" dirty="0" err="1">
                <a:latin typeface="Candara" panose="020E0502030303020204" pitchFamily="34" charset="0"/>
              </a:rPr>
              <a:t>parentezco</a:t>
            </a:r>
            <a:r>
              <a:rPr lang="es-PR" altLang="en-US" sz="3200" dirty="0">
                <a:latin typeface="Candara" panose="020E0502030303020204" pitchFamily="34" charset="0"/>
              </a:rPr>
              <a:t> consanguíneo con él?</a:t>
            </a:r>
          </a:p>
        </p:txBody>
      </p:sp>
      <p:sp>
        <p:nvSpPr>
          <p:cNvPr id="28675" name="Rectangle 17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8001000" cy="1462088"/>
          </a:xfrm>
          <a:noFill/>
        </p:spPr>
        <p:txBody>
          <a:bodyPr/>
          <a:lstStyle/>
          <a:p>
            <a:pPr marL="838200" indent="-838200">
              <a:buFontTx/>
              <a:buAutoNum type="arabicPeriod" startAt="3"/>
            </a:pPr>
            <a:r>
              <a:rPr lang="es-PR" altLang="en-US" dirty="0">
                <a:latin typeface="Candara" panose="020E0502030303020204" pitchFamily="34" charset="0"/>
              </a:rPr>
              <a:t>Relación de la ley con la fe 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(Gálatas 3:24-29)</a:t>
            </a:r>
            <a:endParaRPr lang="en-US" altLang="en-US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8268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8001000" cy="1462088"/>
          </a:xfrm>
          <a:noFill/>
        </p:spPr>
        <p:txBody>
          <a:bodyPr/>
          <a:lstStyle/>
          <a:p>
            <a:pPr marL="838200" indent="-838200">
              <a:buFontTx/>
              <a:buAutoNum type="arabicPeriod" startAt="4"/>
            </a:pPr>
            <a:r>
              <a:rPr lang="es-PR" altLang="en-US">
                <a:latin typeface="Candara" panose="020E0502030303020204" pitchFamily="34" charset="0"/>
              </a:rPr>
              <a:t>Nuestra Adopción en Cristo (</a:t>
            </a:r>
            <a:r>
              <a:rPr lang="es-PR" altLang="en-US">
                <a:solidFill>
                  <a:srgbClr val="FF0000"/>
                </a:solidFill>
                <a:latin typeface="Candara" panose="020E0502030303020204" pitchFamily="34" charset="0"/>
              </a:rPr>
              <a:t>Gálatas 4:4-7</a:t>
            </a:r>
            <a:r>
              <a:rPr lang="es-PR" altLang="en-US">
                <a:latin typeface="Candara" panose="020E0502030303020204" pitchFamily="34" charset="0"/>
              </a:rPr>
              <a:t>)</a:t>
            </a:r>
            <a:endParaRPr lang="en-US" altLang="en-US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228600" y="2057400"/>
            <a:ext cx="8915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s-ES" sz="3200" i="1" dirty="0">
                <a:latin typeface="Candara" panose="020E0502030303020204" pitchFamily="34" charset="0"/>
                <a:cs typeface="+mn-cs"/>
              </a:rPr>
              <a:t>“Pero cuando vino el cumplimiento del tiempo, Dios envió a su Hijo, nacido de mujer y nacido bajo la ley, para que redimiese a los que estaban bajo la ley, a fin de que recibiésemos la adopción de hijos. Y por cuanto sois hijos, Dios envió a vuestros corazones el Espíritu de su Hijo, el cual clama: ¡Abba, Padre! Así que ya no eres esclavo, sino hijo; y si hijo, también heredero de Dios por medio de Cristo.” </a:t>
            </a:r>
            <a:r>
              <a:rPr lang="es-ES" sz="3200" i="1" dirty="0">
                <a:solidFill>
                  <a:srgbClr val="FF0000"/>
                </a:solidFill>
                <a:latin typeface="Candara" panose="020E0502030303020204" pitchFamily="34" charset="0"/>
                <a:cs typeface="+mn-cs"/>
              </a:rPr>
              <a:t>(Gálatas 4.4–7, RVR60) </a:t>
            </a:r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8001000" cy="1462088"/>
          </a:xfrm>
          <a:noFill/>
        </p:spPr>
        <p:txBody>
          <a:bodyPr/>
          <a:lstStyle/>
          <a:p>
            <a:pPr marL="838200" indent="-838200">
              <a:buFontTx/>
              <a:buAutoNum type="arabicPeriod" startAt="4"/>
            </a:pPr>
            <a:r>
              <a:rPr lang="es-PR" altLang="en-US" dirty="0">
                <a:latin typeface="Candara" panose="020E0502030303020204" pitchFamily="34" charset="0"/>
              </a:rPr>
              <a:t>Nuestra Adopción en Cristo 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(Gálatas 4:4-7)</a:t>
            </a:r>
            <a:endParaRPr lang="en-US" altLang="en-US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228600" y="2057400"/>
            <a:ext cx="8915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/>
            </a:pPr>
            <a:r>
              <a:rPr lang="es-PR" altLang="en-US" sz="3200" dirty="0">
                <a:latin typeface="Candara" panose="020E0502030303020204" pitchFamily="34" charset="0"/>
              </a:rPr>
              <a:t>¿Cómo cambia nuestra relación con Dios al momento de aceptar la redención en Cristo?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/>
            </a:pPr>
            <a:r>
              <a:rPr lang="es-PR" altLang="en-US" sz="3200" dirty="0">
                <a:latin typeface="Candara" panose="020E0502030303020204" pitchFamily="34" charset="0"/>
              </a:rPr>
              <a:t>¿Qué suceso sobrenatural ocurre en quien acepta a Cristo, según el </a:t>
            </a:r>
            <a:r>
              <a:rPr lang="es-PR" altLang="en-US" sz="3200" dirty="0">
                <a:solidFill>
                  <a:srgbClr val="FF0000"/>
                </a:solidFill>
                <a:latin typeface="Candara" panose="020E0502030303020204" pitchFamily="34" charset="0"/>
              </a:rPr>
              <a:t>versículo 6</a:t>
            </a:r>
            <a:r>
              <a:rPr lang="es-PR" altLang="en-US" sz="3200" dirty="0">
                <a:latin typeface="Candara" panose="020E0502030303020204" pitchFamily="34" charset="0"/>
              </a:rPr>
              <a:t>?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AutoNum type="arabicPeriod"/>
            </a:pPr>
            <a:r>
              <a:rPr lang="es-PR" altLang="en-US" sz="3200" dirty="0">
                <a:latin typeface="Candara" panose="020E0502030303020204" pitchFamily="34" charset="0"/>
              </a:rPr>
              <a:t>¿A qué se refiere Pablo cuando utiliza el vocablo “esclavo” en el contexto del </a:t>
            </a:r>
            <a:r>
              <a:rPr lang="es-PR" altLang="en-US" sz="3200" dirty="0">
                <a:solidFill>
                  <a:srgbClr val="FF0000"/>
                </a:solidFill>
                <a:latin typeface="Candara" panose="020E0502030303020204" pitchFamily="34" charset="0"/>
              </a:rPr>
              <a:t>versículo 7</a:t>
            </a:r>
            <a:r>
              <a:rPr lang="es-PR" altLang="en-US" sz="3200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8001000" cy="1462088"/>
          </a:xfrm>
          <a:noFill/>
        </p:spPr>
        <p:txBody>
          <a:bodyPr/>
          <a:lstStyle/>
          <a:p>
            <a:pPr marL="838200" indent="-838200">
              <a:buFontTx/>
              <a:buAutoNum type="arabicPeriod" startAt="4"/>
            </a:pPr>
            <a:r>
              <a:rPr lang="es-PR" altLang="en-US" dirty="0">
                <a:latin typeface="Candara" panose="020E0502030303020204" pitchFamily="34" charset="0"/>
              </a:rPr>
              <a:t>Nuestra Adopción en Cristo 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(Gálatas 4:4-7)</a:t>
            </a:r>
            <a:endParaRPr lang="en-US" altLang="en-US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0306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497888" cy="4648200"/>
          </a:xfrm>
        </p:spPr>
        <p:txBody>
          <a:bodyPr/>
          <a:lstStyle/>
          <a:p>
            <a:pPr marL="609600" indent="-609600" eaLnBrk="1" hangingPunct="1">
              <a:buSzPct val="85000"/>
              <a:tabLst>
                <a:tab pos="1257300" algn="l"/>
              </a:tabLst>
            </a:pPr>
            <a:r>
              <a:rPr lang="es-PR" altLang="en-US" sz="3600" dirty="0">
                <a:latin typeface="Candara" panose="020E0502030303020204" pitchFamily="34" charset="0"/>
              </a:rPr>
              <a:t>Nuestra relación con Dios, desde su principio hasta su fin, se basa en la fe.</a:t>
            </a:r>
          </a:p>
          <a:p>
            <a:pPr marL="1009650" lvl="1" indent="-609600" eaLnBrk="1" hangingPunct="1">
              <a:buSzPct val="85000"/>
              <a:tabLst>
                <a:tab pos="1257300" algn="l"/>
              </a:tabLst>
            </a:pPr>
            <a:r>
              <a:rPr lang="es-PR" altLang="en-US" sz="3200" dirty="0">
                <a:latin typeface="Candara" panose="020E0502030303020204" pitchFamily="34" charset="0"/>
              </a:rPr>
              <a:t>Las obras de obediencia son resultado natural de nuestra fe en Dios, no un pago a Él.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PR" altLang="en-US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81200"/>
            <a:ext cx="8497888" cy="4648200"/>
          </a:xfrm>
        </p:spPr>
        <p:txBody>
          <a:bodyPr/>
          <a:lstStyle/>
          <a:p>
            <a:pPr marL="609600" indent="-609600" eaLnBrk="1" hangingPunct="1">
              <a:buSzPct val="85000"/>
              <a:tabLst>
                <a:tab pos="1257300" algn="l"/>
              </a:tabLst>
            </a:pPr>
            <a:r>
              <a:rPr lang="es-PR" altLang="en-US" sz="3600" dirty="0">
                <a:latin typeface="Candara" panose="020E0502030303020204" pitchFamily="34" charset="0"/>
              </a:rPr>
              <a:t>Cristo ha sufrido el castigo que nuestra rebelión merece.</a:t>
            </a:r>
          </a:p>
          <a:p>
            <a:pPr marL="1009650" lvl="1" indent="-609600" eaLnBrk="1" hangingPunct="1">
              <a:buSzPct val="85000"/>
              <a:tabLst>
                <a:tab pos="1257300" algn="l"/>
              </a:tabLst>
            </a:pPr>
            <a:r>
              <a:rPr lang="es-PR" altLang="en-US" sz="3200" dirty="0">
                <a:latin typeface="Candara" panose="020E0502030303020204" pitchFamily="34" charset="0"/>
              </a:rPr>
              <a:t>Los cristianos vivimos liberados de la esclavitud y condenación que el pecado trae; por lo tanto debemos vivir en gratitud humilde.</a:t>
            </a:r>
            <a:endParaRPr lang="es-PR" altLang="en-US" dirty="0">
              <a:latin typeface="Candara" panose="020E0502030303020204" pitchFamily="34" charset="0"/>
            </a:endParaRP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PR" altLang="en-US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81200"/>
            <a:ext cx="8497888" cy="4648200"/>
          </a:xfrm>
        </p:spPr>
        <p:txBody>
          <a:bodyPr/>
          <a:lstStyle/>
          <a:p>
            <a:pPr marL="609600" indent="-609600" eaLnBrk="1" hangingPunct="1">
              <a:buSzPct val="85000"/>
              <a:tabLst>
                <a:tab pos="1257300" algn="l"/>
              </a:tabLst>
            </a:pPr>
            <a:r>
              <a:rPr lang="es-PR" altLang="en-US" sz="3600" dirty="0">
                <a:latin typeface="Candara" panose="020E0502030303020204" pitchFamily="34" charset="0"/>
              </a:rPr>
              <a:t>Dios nos muestra nuestro pecado para que acudamos a Él en busca de redención.</a:t>
            </a:r>
          </a:p>
          <a:p>
            <a:pPr marL="1009650" lvl="1" indent="-609600" eaLnBrk="1" hangingPunct="1">
              <a:buSzPct val="85000"/>
              <a:tabLst>
                <a:tab pos="1257300" algn="l"/>
              </a:tabLst>
            </a:pPr>
            <a:r>
              <a:rPr lang="es-PR" altLang="en-US" sz="3200" dirty="0">
                <a:latin typeface="Candara" panose="020E0502030303020204" pitchFamily="34" charset="0"/>
              </a:rPr>
              <a:t>Su deseo es que abandonemos el camino del pecado y creamos en Jesucristo para encontrar una relación restaurada con el Padre.</a:t>
            </a:r>
            <a:endParaRPr lang="es-PR" altLang="en-US" dirty="0">
              <a:latin typeface="Candara" panose="020E0502030303020204" pitchFamily="34" charset="0"/>
            </a:endParaRP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/>
              <a:t>Iglesia Bíblica Bautista</a:t>
            </a:r>
          </a:p>
          <a:p>
            <a:pPr eaLnBrk="1" hangingPunct="1"/>
            <a:r>
              <a:rPr lang="es-PR" altLang="en-US"/>
              <a:t>www.iglesiabiblicabautista.org</a:t>
            </a:r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Candara" panose="020E0502030303020204" pitchFamily="34" charset="0"/>
              </a:rPr>
              <a:t>Bibliografía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8193088" cy="4840288"/>
          </a:xfrm>
        </p:spPr>
        <p:txBody>
          <a:bodyPr/>
          <a:lstStyle/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r>
              <a:rPr lang="es-PR" altLang="en-US" dirty="0" err="1">
                <a:latin typeface="Candara" panose="020E0502030303020204" pitchFamily="34" charset="0"/>
              </a:rPr>
              <a:t>Zorzoli</a:t>
            </a:r>
            <a:r>
              <a:rPr lang="es-PR" altLang="en-US" dirty="0">
                <a:latin typeface="Candara" panose="020E0502030303020204" pitchFamily="34" charset="0"/>
              </a:rPr>
              <a:t>, Rubén O., ed. </a:t>
            </a:r>
            <a:r>
              <a:rPr lang="es-PR" altLang="en-US" i="1" dirty="0">
                <a:latin typeface="Candara" panose="020E0502030303020204" pitchFamily="34" charset="0"/>
              </a:rPr>
              <a:t>El Expositor Bíblico: La Biblia, Libro por Libro, Maestros de jóvenes y Adultos, Volumen 3, </a:t>
            </a:r>
            <a:r>
              <a:rPr lang="es-PR" altLang="en-US" dirty="0">
                <a:latin typeface="Candara" panose="020E0502030303020204" pitchFamily="34" charset="0"/>
              </a:rPr>
              <a:t>4</a:t>
            </a:r>
            <a:r>
              <a:rPr lang="es-PR" altLang="en-US" baseline="30000" dirty="0">
                <a:latin typeface="Candara" panose="020E0502030303020204" pitchFamily="34" charset="0"/>
              </a:rPr>
              <a:t>ta</a:t>
            </a:r>
            <a:r>
              <a:rPr lang="es-PR" altLang="en-US" dirty="0">
                <a:latin typeface="Candara" panose="020E0502030303020204" pitchFamily="34" charset="0"/>
              </a:rPr>
              <a:t> ed. El Paso, Texas: Casa Bautista de Publicaciones,</a:t>
            </a:r>
            <a:r>
              <a:rPr lang="es-PR" altLang="en-US" i="1" dirty="0">
                <a:latin typeface="Candara" panose="020E0502030303020204" pitchFamily="34" charset="0"/>
              </a:rPr>
              <a:t> </a:t>
            </a:r>
            <a:r>
              <a:rPr lang="es-PR" altLang="en-US" dirty="0">
                <a:latin typeface="Candara" panose="020E0502030303020204" pitchFamily="34" charset="0"/>
              </a:rPr>
              <a:t>2001, c1994.</a:t>
            </a:r>
            <a:r>
              <a:rPr lang="es-PR" altLang="en-US" i="1" dirty="0">
                <a:latin typeface="Candara" panose="020E0502030303020204" pitchFamily="34" charset="0"/>
              </a:rPr>
              <a:t> </a:t>
            </a:r>
            <a:r>
              <a:rPr lang="es-PR" altLang="en-US" dirty="0">
                <a:latin typeface="Candara" panose="020E0502030303020204" pitchFamily="34" charset="0"/>
              </a:rPr>
              <a:t>76-</a:t>
            </a:r>
            <a:r>
              <a:rPr lang="es-PR" altLang="en-US" i="1" dirty="0">
                <a:latin typeface="Candara" panose="020E0502030303020204" pitchFamily="34" charset="0"/>
              </a:rPr>
              <a:t>82</a:t>
            </a:r>
            <a:r>
              <a:rPr lang="es-PR" altLang="en-US" dirty="0">
                <a:latin typeface="Candara" panose="020E0502030303020204" pitchFamily="34" charset="0"/>
              </a:rPr>
              <a:t>.</a:t>
            </a:r>
          </a:p>
        </p:txBody>
      </p:sp>
    </p:spTree>
  </p:cSld>
  <p:clrMapOvr>
    <a:masterClrMapping/>
  </p:clrMapOvr>
  <p:transition spd="med">
    <p:checker dir="vert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7" y="0"/>
            <a:ext cx="9142563" cy="6866626"/>
          </a:xfrm>
          <a:prstGeom prst="rect">
            <a:avLst/>
          </a:prstGeom>
        </p:spPr>
      </p:pic>
      <p:sp>
        <p:nvSpPr>
          <p:cNvPr id="3075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28600" y="5410200"/>
            <a:ext cx="2819400" cy="47625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(787) 890-0118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www.iglesiabiblicabautista.org</a:t>
            </a:r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>
          <a:xfrm>
            <a:off x="686518" y="1119539"/>
            <a:ext cx="7772400" cy="1169988"/>
          </a:xfrm>
          <a:prstGeom prst="rect">
            <a:avLst/>
          </a:prstGeom>
          <a:solidFill>
            <a:schemeClr val="bg1">
              <a:lumMod val="95000"/>
              <a:alpha val="48000"/>
            </a:schemeClr>
          </a:solidFill>
          <a:effectLst>
            <a:softEdge rad="63500"/>
          </a:effectLst>
        </p:spPr>
        <p:txBody>
          <a:bodyPr anchor="ctr" anchorCtr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cs typeface="Arial"/>
              </a:rPr>
              <a:t>Unidad 3: Iglesia con Autoridad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cs typeface="Arial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/>
        </p:nvSpPr>
        <p:spPr>
          <a:xfrm>
            <a:off x="1295400" y="2257028"/>
            <a:ext cx="6705600" cy="1905000"/>
          </a:xfrm>
          <a:prstGeom prst="rect">
            <a:avLst/>
          </a:prstGeom>
          <a:solidFill>
            <a:schemeClr val="bg1">
              <a:lumMod val="95000"/>
              <a:alpha val="48000"/>
            </a:schemeClr>
          </a:solidFill>
          <a:effectLst>
            <a:softEdge rad="63500"/>
          </a:effec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P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cs typeface="Arial"/>
              </a:rPr>
              <a:t>Estudio 11: Viviendo como Hijos de Dios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PR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cs typeface="Arial"/>
              </a:rPr>
              <a:t>28 de marzo de 2017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52400" y="6019800"/>
            <a:ext cx="2895600" cy="641350"/>
          </a:xfrm>
          <a:prstGeom prst="rect">
            <a:avLst/>
          </a:prstGeom>
          <a:solidFill>
            <a:schemeClr val="bg1">
              <a:lumMod val="85000"/>
              <a:alpha val="4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rPr>
              <a:t>Iglesia Bíblica Bautista de Aguadilla</a:t>
            </a:r>
          </a:p>
        </p:txBody>
      </p:sp>
      <p:pic>
        <p:nvPicPr>
          <p:cNvPr id="17" name="Picture 6" descr="jesus_fish_lg_clr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2484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5539596" y="6439978"/>
            <a:ext cx="3581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1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rPr>
              <a:t>La Biblia Libro por Libro, CBP</a:t>
            </a:r>
            <a:r>
              <a:rPr kumimoji="0" lang="en-US" sz="1800" b="1" i="1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rPr>
              <a:t>®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437" y="-1438"/>
            <a:ext cx="4259262" cy="6858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es-PR" altLang="en-US" kern="0" dirty="0">
                <a:latin typeface="Candara" panose="020E0502030303020204" pitchFamily="34" charset="0"/>
              </a:rPr>
              <a:t>Próximo Estudio</a:t>
            </a:r>
          </a:p>
        </p:txBody>
      </p:sp>
    </p:spTree>
    <p:extLst>
      <p:ext uri="{BB962C8B-B14F-4D97-AF65-F5344CB8AC3E}">
        <p14:creationId xmlns:p14="http://schemas.microsoft.com/office/powerpoint/2010/main" val="3158032794"/>
      </p:ext>
    </p:extLst>
  </p:cSld>
  <p:clrMapOvr>
    <a:masterClrMapping/>
  </p:clrMapOvr>
  <p:transition advClick="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>
                <a:latin typeface="Candara" panose="020E0502030303020204" pitchFamily="34" charset="0"/>
              </a:rPr>
              <a:t>Verdad Central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5812"/>
            <a:ext cx="4724400" cy="4611688"/>
          </a:xfrm>
        </p:spPr>
        <p:txBody>
          <a:bodyPr/>
          <a:lstStyle/>
          <a:p>
            <a:pPr eaLnBrk="1" hangingPunct="1"/>
            <a:r>
              <a:rPr lang="es-PR" altLang="en-US" sz="3200" dirty="0">
                <a:latin typeface="Candara" panose="020E0502030303020204" pitchFamily="34" charset="0"/>
              </a:rPr>
              <a:t>La explicación de Pablo de la doctrina de la justificación declara que las personas que confían en Cristo son justificadas por la fe y no por las obras, y así entran en una nueva relación con Dios.</a:t>
            </a:r>
          </a:p>
        </p:txBody>
      </p:sp>
      <p:pic>
        <p:nvPicPr>
          <p:cNvPr id="6148" name="Picture 21" descr="justificacio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752" y="1865312"/>
            <a:ext cx="3827248" cy="49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blinds dir="vert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52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29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4572001" cy="1385888"/>
          </a:xfrm>
          <a:solidFill>
            <a:srgbClr val="003366">
              <a:alpha val="30000"/>
            </a:srgbClr>
          </a:solidFill>
        </p:spPr>
        <p:txBody>
          <a:bodyPr/>
          <a:lstStyle/>
          <a:p>
            <a:pPr eaLnBrk="1" hangingPunct="1">
              <a:defRPr/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Metas de Aprendizaje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8625" y="1608930"/>
            <a:ext cx="4580626" cy="3711785"/>
          </a:xfrm>
          <a:solidFill>
            <a:srgbClr val="003366">
              <a:alpha val="39999"/>
            </a:srgbClr>
          </a:solidFill>
        </p:spPr>
        <p:txBody>
          <a:bodyPr wrap="square">
            <a:spAutoFit/>
          </a:bodyPr>
          <a:lstStyle/>
          <a:p>
            <a:pPr marL="609600" indent="-609600" eaLnBrk="1" hangingPunct="1">
              <a:buSzPct val="105000"/>
              <a:buFont typeface="Wingdings" panose="05000000000000000000" pitchFamily="2" charset="2"/>
              <a:buNone/>
              <a:defRPr/>
            </a:pPr>
            <a:r>
              <a:rPr lang="es-P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Que el alumno demuestre:</a:t>
            </a:r>
          </a:p>
          <a:p>
            <a:pPr marL="609600" indent="-609600" eaLnBrk="1" hangingPunct="1">
              <a:defRPr/>
            </a:pPr>
            <a:r>
              <a:rPr lang="es-PR" sz="2800" dirty="0">
                <a:solidFill>
                  <a:schemeClr val="bg1"/>
                </a:solidFill>
                <a:latin typeface="Candara" panose="020E0502030303020204" pitchFamily="34" charset="0"/>
              </a:rPr>
              <a:t>Su conocimiento de la afirmación de Pablo de la justificación por la fe, </a:t>
            </a:r>
          </a:p>
          <a:p>
            <a:pPr marL="609600" indent="-609600" eaLnBrk="1" hangingPunct="1">
              <a:defRPr/>
            </a:pPr>
            <a:r>
              <a:rPr lang="es-PR" sz="2800" dirty="0">
                <a:solidFill>
                  <a:schemeClr val="bg1"/>
                </a:solidFill>
                <a:latin typeface="Candara" panose="020E0502030303020204" pitchFamily="34" charset="0"/>
              </a:rPr>
              <a:t>Y su actitud hacia la nueva relación con Dios lograda por la fe en Cristo.</a:t>
            </a:r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Bosquejo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924800" cy="4419600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 dirty="0">
                <a:latin typeface="Candara" panose="020E0502030303020204" pitchFamily="34" charset="0"/>
              </a:rPr>
              <a:t>Los que se basan en la fe son benditos (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Gálatas 3:7-9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 dirty="0">
                <a:latin typeface="Candara" panose="020E0502030303020204" pitchFamily="34" charset="0"/>
              </a:rPr>
              <a:t>Los que se basan en la ley son malditos (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Gálatas 3:10-14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 dirty="0">
                <a:latin typeface="Candara" panose="020E0502030303020204" pitchFamily="34" charset="0"/>
              </a:rPr>
              <a:t>Relación de la ley con la fe </a:t>
            </a:r>
          </a:p>
          <a:p>
            <a:pPr marL="0" indent="0">
              <a:buNone/>
            </a:pPr>
            <a:r>
              <a:rPr lang="es-PR" altLang="en-US" dirty="0">
                <a:latin typeface="Candara" panose="020E0502030303020204" pitchFamily="34" charset="0"/>
              </a:rPr>
              <a:t>       (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Gálatas 3:24-29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 dirty="0">
                <a:latin typeface="Candara" panose="020E0502030303020204" pitchFamily="34" charset="0"/>
              </a:rPr>
              <a:t>Nuestra Adopción en Cristo </a:t>
            </a:r>
          </a:p>
          <a:p>
            <a:pPr marL="0" indent="0">
              <a:buNone/>
            </a:pPr>
            <a:r>
              <a:rPr lang="es-PR" altLang="en-US" dirty="0">
                <a:latin typeface="Candara" panose="020E0502030303020204" pitchFamily="34" charset="0"/>
              </a:rPr>
              <a:t>       (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Gálatas 4:4-7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</a:p>
        </p:txBody>
      </p:sp>
      <p:pic>
        <p:nvPicPr>
          <p:cNvPr id="8196" name="Picture 18" descr="cross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-76200"/>
            <a:ext cx="1905000" cy="207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noFill/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¿De qué manera demostró Abraham lo que significa vivir por fe?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Para Considerar</a:t>
            </a:r>
          </a:p>
        </p:txBody>
      </p:sp>
      <p:sp>
        <p:nvSpPr>
          <p:cNvPr id="269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98913" y="2362200"/>
            <a:ext cx="4840287" cy="3240088"/>
          </a:xfrm>
          <a:noFill/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¿Cuáles son algunas bendiciones que uno recibe cuando vive por fe?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9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question%10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Para Considerar</a:t>
            </a:r>
          </a:p>
        </p:txBody>
      </p:sp>
      <p:sp>
        <p:nvSpPr>
          <p:cNvPr id="2508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98913" y="2667000"/>
            <a:ext cx="4840287" cy="3240088"/>
          </a:xfrm>
          <a:noFill/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¿Por qué las personas encuentran difícil vivir por fe?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0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4" grpId="0" build="p"/>
    </p:bld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BB(+)">
  <a:themeElements>
    <a:clrScheme name="IBB(+)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IBB(+)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BB(+)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B(+)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B(+)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B(+)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B(+)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B(+)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16698</TotalTime>
  <Words>1897</Words>
  <Application>Microsoft Office PowerPoint</Application>
  <PresentationFormat>On-screen Show (4:3)</PresentationFormat>
  <Paragraphs>164</Paragraphs>
  <Slides>40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Tahoma</vt:lpstr>
      <vt:lpstr>Arial</vt:lpstr>
      <vt:lpstr>Wingdings</vt:lpstr>
      <vt:lpstr>Blends</vt:lpstr>
      <vt:lpstr>IBB(+)</vt:lpstr>
      <vt:lpstr>Unidad 3: Iglesia con Autoridad</vt:lpstr>
      <vt:lpstr>Texto Básico</vt:lpstr>
      <vt:lpstr>Versículo Clave:</vt:lpstr>
      <vt:lpstr>Verdad Central</vt:lpstr>
      <vt:lpstr>Metas de Aprendizaje</vt:lpstr>
      <vt:lpstr>Bosquejo</vt:lpstr>
      <vt:lpstr>Para Considerar</vt:lpstr>
      <vt:lpstr>Para Considerar</vt:lpstr>
      <vt:lpstr>Para Considerar</vt:lpstr>
      <vt:lpstr>¿Volver a la carne? (vv.1-6)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Los que se basan en la fe son benditos (Gálatas 3:7-9)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Los que se basan en la ley son malditos (Gálatas 3:10-14)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Relación de la ley con la fe (Gálatas 3:24-29)</vt:lpstr>
      <vt:lpstr>Relación de la ley con la fe (Gálatas 3:24-29)</vt:lpstr>
      <vt:lpstr>Relación de la ley con la fe (Gálatas 3:24-29)</vt:lpstr>
      <vt:lpstr>Relación de la ley con la fe (Gálatas 3:24-29)</vt:lpstr>
      <vt:lpstr>Nuestra Adopción en Cristo (Gálatas 4:4-7)</vt:lpstr>
      <vt:lpstr>Nuestra Adopción en Cristo (Gálatas 4:4-7)</vt:lpstr>
      <vt:lpstr>Nuestra Adopción en Cristo (Gálatas 4:4-7)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10_viviendo_por_la_fe</dc:title>
  <dc:subject>10_viviendo_por_la_fe</dc:subject>
  <dc:creator>Tito Ortega</dc:creator>
  <cp:lastModifiedBy>Tito Ortega</cp:lastModifiedBy>
  <cp:revision>704</cp:revision>
  <dcterms:created xsi:type="dcterms:W3CDTF">2007-03-13T18:52:37Z</dcterms:created>
  <dcterms:modified xsi:type="dcterms:W3CDTF">2017-03-21T04:29:06Z</dcterms:modified>
</cp:coreProperties>
</file>