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64"/>
  </p:notesMasterIdLst>
  <p:handoutMasterIdLst>
    <p:handoutMasterId r:id="rId65"/>
  </p:handoutMasterIdLst>
  <p:sldIdLst>
    <p:sldId id="376" r:id="rId2"/>
    <p:sldId id="258" r:id="rId3"/>
    <p:sldId id="289" r:id="rId4"/>
    <p:sldId id="260" r:id="rId5"/>
    <p:sldId id="412" r:id="rId6"/>
    <p:sldId id="264" r:id="rId7"/>
    <p:sldId id="468" r:id="rId8"/>
    <p:sldId id="265" r:id="rId9"/>
    <p:sldId id="453" r:id="rId10"/>
    <p:sldId id="462" r:id="rId11"/>
    <p:sldId id="454" r:id="rId12"/>
    <p:sldId id="455" r:id="rId13"/>
    <p:sldId id="456" r:id="rId14"/>
    <p:sldId id="458" r:id="rId15"/>
    <p:sldId id="461" r:id="rId16"/>
    <p:sldId id="477" r:id="rId17"/>
    <p:sldId id="478" r:id="rId18"/>
    <p:sldId id="479" r:id="rId19"/>
    <p:sldId id="501" r:id="rId20"/>
    <p:sldId id="480" r:id="rId21"/>
    <p:sldId id="481" r:id="rId22"/>
    <p:sldId id="451" r:id="rId23"/>
    <p:sldId id="465" r:id="rId24"/>
    <p:sldId id="472" r:id="rId25"/>
    <p:sldId id="473" r:id="rId26"/>
    <p:sldId id="470" r:id="rId27"/>
    <p:sldId id="471" r:id="rId28"/>
    <p:sldId id="466" r:id="rId29"/>
    <p:sldId id="484" r:id="rId30"/>
    <p:sldId id="467" r:id="rId31"/>
    <p:sldId id="482" r:id="rId32"/>
    <p:sldId id="483" r:id="rId33"/>
    <p:sldId id="474" r:id="rId34"/>
    <p:sldId id="267" r:id="rId35"/>
    <p:sldId id="488" r:id="rId36"/>
    <p:sldId id="489" r:id="rId37"/>
    <p:sldId id="490" r:id="rId38"/>
    <p:sldId id="469" r:id="rId39"/>
    <p:sldId id="475" r:id="rId40"/>
    <p:sldId id="485" r:id="rId41"/>
    <p:sldId id="486" r:id="rId42"/>
    <p:sldId id="487" r:id="rId43"/>
    <p:sldId id="500" r:id="rId44"/>
    <p:sldId id="476" r:id="rId45"/>
    <p:sldId id="353" r:id="rId46"/>
    <p:sldId id="491" r:id="rId47"/>
    <p:sldId id="492" r:id="rId48"/>
    <p:sldId id="493" r:id="rId49"/>
    <p:sldId id="494" r:id="rId50"/>
    <p:sldId id="495" r:id="rId51"/>
    <p:sldId id="496" r:id="rId52"/>
    <p:sldId id="497" r:id="rId53"/>
    <p:sldId id="498" r:id="rId54"/>
    <p:sldId id="499" r:id="rId55"/>
    <p:sldId id="351" r:id="rId56"/>
    <p:sldId id="449" r:id="rId57"/>
    <p:sldId id="447" r:id="rId58"/>
    <p:sldId id="450" r:id="rId59"/>
    <p:sldId id="298" r:id="rId60"/>
    <p:sldId id="459" r:id="rId61"/>
    <p:sldId id="420" r:id="rId62"/>
    <p:sldId id="299" r:id="rId63"/>
  </p:sldIdLst>
  <p:sldSz cx="9144000" cy="6858000" type="screen4x3"/>
  <p:notesSz cx="6858000" cy="9236075"/>
  <p:defaultTextStyle>
    <a:defPPr>
      <a:defRPr lang="en-US"/>
    </a:defPPr>
    <a:lvl1pPr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622" autoAdjust="0"/>
    <p:restoredTop sz="94614" autoAdjust="0"/>
  </p:normalViewPr>
  <p:slideViewPr>
    <p:cSldViewPr>
      <p:cViewPr varScale="1">
        <p:scale>
          <a:sx n="111" d="100"/>
          <a:sy n="111" d="100"/>
        </p:scale>
        <p:origin x="153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64" d="100"/>
          <a:sy n="64" d="100"/>
        </p:scale>
        <p:origin x="-2862" y="-102"/>
      </p:cViewPr>
      <p:guideLst>
        <p:guide orient="horz" pos="2909"/>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0594" name="Rectangle 2"/>
          <p:cNvSpPr>
            <a:spLocks noGrp="1" noChangeArrowheads="1"/>
          </p:cNvSpPr>
          <p:nvPr>
            <p:ph type="hdr" sz="quarter"/>
          </p:nvPr>
        </p:nvSpPr>
        <p:spPr bwMode="auto">
          <a:xfrm>
            <a:off x="0"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n-US"/>
          </a:p>
        </p:txBody>
      </p:sp>
      <p:sp>
        <p:nvSpPr>
          <p:cNvPr id="110595" name="Rectangle 3"/>
          <p:cNvSpPr>
            <a:spLocks noGrp="1" noChangeArrowheads="1"/>
          </p:cNvSpPr>
          <p:nvPr>
            <p:ph type="dt" sz="quarter" idx="1"/>
          </p:nvPr>
        </p:nvSpPr>
        <p:spPr bwMode="auto">
          <a:xfrm>
            <a:off x="3884613"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110596" name="Rectangle 4"/>
          <p:cNvSpPr>
            <a:spLocks noGrp="1" noChangeArrowheads="1"/>
          </p:cNvSpPr>
          <p:nvPr>
            <p:ph type="ftr" sz="quarter" idx="2"/>
          </p:nvPr>
        </p:nvSpPr>
        <p:spPr bwMode="auto">
          <a:xfrm>
            <a:off x="0"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n-US"/>
          </a:p>
        </p:txBody>
      </p:sp>
      <p:sp>
        <p:nvSpPr>
          <p:cNvPr id="110597" name="Rectangle 5"/>
          <p:cNvSpPr>
            <a:spLocks noGrp="1" noChangeArrowheads="1"/>
          </p:cNvSpPr>
          <p:nvPr>
            <p:ph type="sldNum" sz="quarter" idx="3"/>
          </p:nvPr>
        </p:nvSpPr>
        <p:spPr bwMode="auto">
          <a:xfrm>
            <a:off x="3884613"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defRPr>
            </a:lvl1pPr>
          </a:lstStyle>
          <a:p>
            <a:fld id="{ACEB16E2-C323-4DAD-A02D-97CEE93AFE28}"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n-US"/>
          </a:p>
        </p:txBody>
      </p:sp>
      <p:sp>
        <p:nvSpPr>
          <p:cNvPr id="4099" name="Rectangle 3"/>
          <p:cNvSpPr>
            <a:spLocks noGrp="1" noChangeArrowheads="1"/>
          </p:cNvSpPr>
          <p:nvPr>
            <p:ph type="dt" idx="1"/>
          </p:nvPr>
        </p:nvSpPr>
        <p:spPr bwMode="auto">
          <a:xfrm>
            <a:off x="3884613"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67588" name="Rectangle 4"/>
          <p:cNvSpPr>
            <a:spLocks noGrp="1" noRot="1" noChangeAspect="1" noChangeArrowheads="1" noTextEdit="1"/>
          </p:cNvSpPr>
          <p:nvPr>
            <p:ph type="sldImg" idx="2"/>
          </p:nvPr>
        </p:nvSpPr>
        <p:spPr bwMode="auto">
          <a:xfrm>
            <a:off x="1120775" y="692150"/>
            <a:ext cx="4618038" cy="34639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685800" y="4387850"/>
            <a:ext cx="5486400" cy="41560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n-US"/>
          </a:p>
        </p:txBody>
      </p:sp>
      <p:sp>
        <p:nvSpPr>
          <p:cNvPr id="4103" name="Rectangle 7"/>
          <p:cNvSpPr>
            <a:spLocks noGrp="1" noChangeArrowheads="1"/>
          </p:cNvSpPr>
          <p:nvPr>
            <p:ph type="sldNum" sz="quarter" idx="5"/>
          </p:nvPr>
        </p:nvSpPr>
        <p:spPr bwMode="auto">
          <a:xfrm>
            <a:off x="3884613"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defRPr>
            </a:lvl1pPr>
          </a:lstStyle>
          <a:p>
            <a:fld id="{D686B57E-94D6-49B3-B6E7-D7E53F3ABBF4}"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686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8BDE874F-AFEB-4A16-B092-7A2089107EC6}" type="slidenum">
              <a:rPr lang="en-US" altLang="en-US">
                <a:latin typeface="Arial" panose="020B0604020202020204" pitchFamily="34" charset="0"/>
              </a:rPr>
              <a:pPr eaLnBrk="1" hangingPunct="1"/>
              <a:t>1</a:t>
            </a:fld>
            <a:endParaRPr lang="en-US"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172E2792-ADB2-45C5-A517-55166E690B7F}" type="slidenum">
              <a:rPr lang="en-US" altLang="en-US">
                <a:latin typeface="Arial" panose="020B0604020202020204" pitchFamily="34" charset="0"/>
              </a:rPr>
              <a:pPr eaLnBrk="1" hangingPunct="1"/>
              <a:t>10</a:t>
            </a:fld>
            <a:endParaRPr lang="en-US" altLang="en-US">
              <a:latin typeface="Arial" panose="020B0604020202020204" pitchFamily="34" charset="0"/>
            </a:endParaRP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3A0C2354-42B4-4DFB-9F35-BDD56DD56CF5}" type="slidenum">
              <a:rPr lang="en-US" altLang="en-US">
                <a:latin typeface="Arial" panose="020B0604020202020204" pitchFamily="34" charset="0"/>
              </a:rPr>
              <a:pPr eaLnBrk="1" hangingPunct="1"/>
              <a:t>11</a:t>
            </a:fld>
            <a:endParaRPr lang="en-US" altLang="en-US">
              <a:latin typeface="Arial" panose="020B0604020202020204" pitchFamily="34" charset="0"/>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C49F391E-DD78-45F4-9896-B6BEECEC66A6}" type="slidenum">
              <a:rPr lang="en-US" altLang="en-US">
                <a:latin typeface="Arial" panose="020B0604020202020204" pitchFamily="34" charset="0"/>
              </a:rPr>
              <a:pPr eaLnBrk="1" hangingPunct="1"/>
              <a:t>12</a:t>
            </a:fld>
            <a:endParaRPr lang="en-US" altLang="en-US">
              <a:latin typeface="Arial" panose="020B0604020202020204" pitchFamily="34" charset="0"/>
            </a:endParaRPr>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55C91F6C-AE41-4A42-9383-90A47ADB1331}" type="slidenum">
              <a:rPr lang="en-US" altLang="en-US">
                <a:latin typeface="Arial" panose="020B0604020202020204" pitchFamily="34" charset="0"/>
              </a:rPr>
              <a:pPr eaLnBrk="1" hangingPunct="1"/>
              <a:t>13</a:t>
            </a:fld>
            <a:endParaRPr lang="en-US" altLang="en-US">
              <a:latin typeface="Arial" panose="020B0604020202020204" pitchFamily="34"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695F32B4-8E26-4DDB-99EC-E619C10D2C30}" type="slidenum">
              <a:rPr lang="en-US" altLang="en-US">
                <a:latin typeface="Arial" panose="020B0604020202020204" pitchFamily="34" charset="0"/>
              </a:rPr>
              <a:pPr eaLnBrk="1" hangingPunct="1"/>
              <a:t>14</a:t>
            </a:fld>
            <a:endParaRPr lang="en-US" altLang="en-US">
              <a:latin typeface="Arial" panose="020B0604020202020204" pitchFamily="34"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509C6C68-54C8-42EA-9E04-3D31D15E4A6D}" type="slidenum">
              <a:rPr lang="en-US" altLang="en-US">
                <a:latin typeface="Arial" panose="020B0604020202020204" pitchFamily="34" charset="0"/>
              </a:rPr>
              <a:pPr eaLnBrk="1" hangingPunct="1"/>
              <a:t>15</a:t>
            </a:fld>
            <a:endParaRPr lang="en-US" altLang="en-US">
              <a:latin typeface="Arial" panose="020B0604020202020204" pitchFamily="34" charset="0"/>
            </a:endParaRP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728457BC-0229-4D3A-A89E-90BCC12C799F}" type="slidenum">
              <a:rPr lang="en-US" altLang="en-US">
                <a:latin typeface="Arial" panose="020B0604020202020204" pitchFamily="34" charset="0"/>
              </a:rPr>
              <a:pPr eaLnBrk="1" hangingPunct="1"/>
              <a:t>16</a:t>
            </a:fld>
            <a:endParaRPr lang="en-US" altLang="en-US">
              <a:latin typeface="Arial" panose="020B0604020202020204" pitchFamily="34" charset="0"/>
            </a:endParaRP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2C9CDF5F-8B11-458C-AEC1-DB37A88626D8}" type="slidenum">
              <a:rPr lang="en-US" altLang="en-US">
                <a:latin typeface="Arial" panose="020B0604020202020204" pitchFamily="34" charset="0"/>
              </a:rPr>
              <a:pPr eaLnBrk="1" hangingPunct="1"/>
              <a:t>17</a:t>
            </a:fld>
            <a:endParaRPr lang="en-US" altLang="en-US">
              <a:latin typeface="Arial" panose="020B0604020202020204" pitchFamily="34" charset="0"/>
            </a:endParaRPr>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82644F59-50DD-46B4-A58B-5D0EBD86DD8D}" type="slidenum">
              <a:rPr lang="en-US" altLang="en-US">
                <a:latin typeface="Arial" panose="020B0604020202020204" pitchFamily="34" charset="0"/>
              </a:rPr>
              <a:pPr eaLnBrk="1" hangingPunct="1"/>
              <a:t>18</a:t>
            </a:fld>
            <a:endParaRPr lang="en-US" altLang="en-US">
              <a:latin typeface="Arial" panose="020B0604020202020204" pitchFamily="34" charset="0"/>
            </a:endParaRPr>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82644F59-50DD-46B4-A58B-5D0EBD86DD8D}" type="slidenum">
              <a:rPr lang="en-US" altLang="en-US">
                <a:latin typeface="Arial" panose="020B0604020202020204" pitchFamily="34" charset="0"/>
              </a:rPr>
              <a:pPr eaLnBrk="1" hangingPunct="1"/>
              <a:t>19</a:t>
            </a:fld>
            <a:endParaRPr lang="en-US" altLang="en-US">
              <a:latin typeface="Arial" panose="020B0604020202020204" pitchFamily="34" charset="0"/>
            </a:endParaRPr>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05643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D8871A7C-1024-46B0-B420-A817EC3B8E39}" type="slidenum">
              <a:rPr lang="en-US" altLang="en-US">
                <a:latin typeface="Arial" panose="020B0604020202020204" pitchFamily="34" charset="0"/>
              </a:rPr>
              <a:pPr eaLnBrk="1" hangingPunct="1"/>
              <a:t>2</a:t>
            </a:fld>
            <a:endParaRPr lang="en-US" altLang="en-US">
              <a:latin typeface="Arial" panose="020B0604020202020204" pitchFamily="34" charset="0"/>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B8663A03-81A2-476F-A52B-D5D50063EA97}" type="slidenum">
              <a:rPr lang="en-US" altLang="en-US">
                <a:latin typeface="Arial" panose="020B0604020202020204" pitchFamily="34" charset="0"/>
              </a:rPr>
              <a:pPr eaLnBrk="1" hangingPunct="1"/>
              <a:t>20</a:t>
            </a:fld>
            <a:endParaRPr lang="en-US" altLang="en-US">
              <a:latin typeface="Arial" panose="020B0604020202020204" pitchFamily="34" charset="0"/>
            </a:endParaRP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A7A3F3E5-3137-47F4-AD57-B599AB1FD915}" type="slidenum">
              <a:rPr lang="en-US" altLang="en-US">
                <a:latin typeface="Arial" panose="020B0604020202020204" pitchFamily="34" charset="0"/>
              </a:rPr>
              <a:pPr eaLnBrk="1" hangingPunct="1"/>
              <a:t>21</a:t>
            </a:fld>
            <a:endParaRPr lang="en-US" altLang="en-US">
              <a:latin typeface="Arial" panose="020B0604020202020204" pitchFamily="34" charset="0"/>
            </a:endParaRPr>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9698DD0A-28DF-427E-839C-2A9BEA019F3C}" type="slidenum">
              <a:rPr lang="en-US" altLang="en-US">
                <a:latin typeface="Arial" panose="020B0604020202020204" pitchFamily="34" charset="0"/>
              </a:rPr>
              <a:pPr eaLnBrk="1" hangingPunct="1"/>
              <a:t>22</a:t>
            </a:fld>
            <a:endParaRPr lang="en-US" altLang="en-US">
              <a:latin typeface="Arial" panose="020B0604020202020204" pitchFamily="34" charset="0"/>
            </a:endParaRPr>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5673EB90-13D7-4288-A10F-3EAD91E8B301}" type="slidenum">
              <a:rPr lang="en-US" altLang="en-US">
                <a:latin typeface="Arial" panose="020B0604020202020204" pitchFamily="34" charset="0"/>
              </a:rPr>
              <a:pPr eaLnBrk="1" hangingPunct="1"/>
              <a:t>23</a:t>
            </a:fld>
            <a:endParaRPr lang="en-US" altLang="en-US">
              <a:latin typeface="Arial" panose="020B0604020202020204" pitchFamily="34" charset="0"/>
            </a:endParaRPr>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BC75F513-CED2-403C-8E38-1FD92497C974}" type="slidenum">
              <a:rPr lang="en-US" altLang="en-US">
                <a:latin typeface="Arial" panose="020B0604020202020204" pitchFamily="34" charset="0"/>
              </a:rPr>
              <a:pPr eaLnBrk="1" hangingPunct="1"/>
              <a:t>24</a:t>
            </a:fld>
            <a:endParaRPr lang="en-US" altLang="en-US">
              <a:latin typeface="Arial" panose="020B0604020202020204" pitchFamily="34" charset="0"/>
            </a:endParaRPr>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963D8CD3-26DC-4684-A047-E531FAABEF25}" type="slidenum">
              <a:rPr lang="en-US" altLang="en-US">
                <a:latin typeface="Arial" panose="020B0604020202020204" pitchFamily="34" charset="0"/>
              </a:rPr>
              <a:pPr eaLnBrk="1" hangingPunct="1"/>
              <a:t>25</a:t>
            </a:fld>
            <a:endParaRPr lang="en-US" altLang="en-US">
              <a:latin typeface="Arial" panose="020B0604020202020204" pitchFamily="34" charset="0"/>
            </a:endParaRPr>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A31BF0D4-DC31-44D9-9326-569194D2C0FE}" type="slidenum">
              <a:rPr lang="en-US" altLang="en-US">
                <a:latin typeface="Arial" panose="020B0604020202020204" pitchFamily="34" charset="0"/>
              </a:rPr>
              <a:pPr eaLnBrk="1" hangingPunct="1"/>
              <a:t>26</a:t>
            </a:fld>
            <a:endParaRPr lang="en-US" altLang="en-US">
              <a:latin typeface="Arial" panose="020B0604020202020204" pitchFamily="34" charset="0"/>
            </a:endParaRPr>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1B54AD1A-0C8A-4300-A114-E1D983D8DD4E}" type="slidenum">
              <a:rPr lang="en-US" altLang="en-US">
                <a:latin typeface="Arial" panose="020B0604020202020204" pitchFamily="34" charset="0"/>
              </a:rPr>
              <a:pPr eaLnBrk="1" hangingPunct="1"/>
              <a:t>27</a:t>
            </a:fld>
            <a:endParaRPr lang="en-US" altLang="en-US">
              <a:latin typeface="Arial" panose="020B0604020202020204" pitchFamily="34" charset="0"/>
            </a:endParaRPr>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9D6DC2C0-21B5-473A-A964-73211B52CE29}" type="slidenum">
              <a:rPr lang="en-US" altLang="en-US">
                <a:latin typeface="Arial" panose="020B0604020202020204" pitchFamily="34" charset="0"/>
              </a:rPr>
              <a:pPr eaLnBrk="1" hangingPunct="1"/>
              <a:t>28</a:t>
            </a:fld>
            <a:endParaRPr lang="en-US" altLang="en-US">
              <a:latin typeface="Arial" panose="020B0604020202020204" pitchFamily="34" charset="0"/>
            </a:endParaRPr>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E13B5119-049C-4F2C-AC00-FA1C374FCFCD}" type="slidenum">
              <a:rPr lang="en-US" altLang="en-US">
                <a:latin typeface="Arial" panose="020B0604020202020204" pitchFamily="34" charset="0"/>
              </a:rPr>
              <a:pPr eaLnBrk="1" hangingPunct="1"/>
              <a:t>29</a:t>
            </a:fld>
            <a:endParaRPr lang="en-US" altLang="en-US">
              <a:latin typeface="Arial" panose="020B0604020202020204" pitchFamily="34" charset="0"/>
            </a:endParaRPr>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842F2CE6-8B2E-44FC-9A3B-AB50C1805497}" type="slidenum">
              <a:rPr lang="en-US" altLang="en-US">
                <a:latin typeface="Arial" panose="020B0604020202020204" pitchFamily="34" charset="0"/>
              </a:rPr>
              <a:pPr eaLnBrk="1" hangingPunct="1"/>
              <a:t>3</a:t>
            </a:fld>
            <a:endParaRPr lang="en-US" altLang="en-US">
              <a:latin typeface="Arial" panose="020B0604020202020204" pitchFamily="34" charset="0"/>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C7C24CE2-73A1-4988-9EF0-12E8F227FA9F}" type="slidenum">
              <a:rPr lang="en-US" altLang="en-US">
                <a:latin typeface="Arial" panose="020B0604020202020204" pitchFamily="34" charset="0"/>
              </a:rPr>
              <a:pPr eaLnBrk="1" hangingPunct="1"/>
              <a:t>30</a:t>
            </a:fld>
            <a:endParaRPr lang="en-US" altLang="en-US">
              <a:latin typeface="Arial" panose="020B0604020202020204"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5D9A8414-F409-4BAE-A205-8967728FC2AC}" type="slidenum">
              <a:rPr lang="en-US" altLang="en-US">
                <a:latin typeface="Arial" panose="020B0604020202020204" pitchFamily="34" charset="0"/>
              </a:rPr>
              <a:pPr eaLnBrk="1" hangingPunct="1"/>
              <a:t>31</a:t>
            </a:fld>
            <a:endParaRPr lang="en-US" altLang="en-US">
              <a:latin typeface="Arial" panose="020B0604020202020204" pitchFamily="34" charset="0"/>
            </a:endParaRPr>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FC38A848-82AE-45E7-BB68-EDD8DCA49461}" type="slidenum">
              <a:rPr lang="en-US" altLang="en-US">
                <a:latin typeface="Arial" panose="020B0604020202020204" pitchFamily="34" charset="0"/>
              </a:rPr>
              <a:pPr eaLnBrk="1" hangingPunct="1"/>
              <a:t>32</a:t>
            </a:fld>
            <a:endParaRPr lang="en-US" altLang="en-US">
              <a:latin typeface="Arial" panose="020B0604020202020204" pitchFamily="34" charset="0"/>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40882018-EA54-45E6-B607-2879D718C592}" type="slidenum">
              <a:rPr lang="en-US" altLang="en-US">
                <a:latin typeface="Arial" panose="020B0604020202020204" pitchFamily="34" charset="0"/>
              </a:rPr>
              <a:pPr eaLnBrk="1" hangingPunct="1"/>
              <a:t>33</a:t>
            </a:fld>
            <a:endParaRPr lang="en-US" altLang="en-US">
              <a:latin typeface="Arial" panose="020B0604020202020204" pitchFamily="34" charset="0"/>
            </a:endParaRPr>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9DF29915-D96E-4A63-B9E8-1EF0017664A6}" type="slidenum">
              <a:rPr lang="en-US" altLang="en-US">
                <a:latin typeface="Arial" panose="020B0604020202020204" pitchFamily="34" charset="0"/>
              </a:rPr>
              <a:pPr eaLnBrk="1" hangingPunct="1"/>
              <a:t>34</a:t>
            </a:fld>
            <a:endParaRPr lang="en-US" altLang="en-US">
              <a:latin typeface="Arial" panose="020B0604020202020204" pitchFamily="34" charset="0"/>
            </a:endParaRPr>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6C75A615-1E64-402B-B2A7-2E4B093749A1}" type="slidenum">
              <a:rPr lang="en-US" altLang="en-US">
                <a:latin typeface="Arial" panose="020B0604020202020204" pitchFamily="34" charset="0"/>
              </a:rPr>
              <a:pPr eaLnBrk="1" hangingPunct="1"/>
              <a:t>35</a:t>
            </a:fld>
            <a:endParaRPr lang="en-US" altLang="en-US">
              <a:latin typeface="Arial" panose="020B0604020202020204" pitchFamily="34" charset="0"/>
            </a:endParaRPr>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8CB7642E-FE66-472E-9AA6-B99A9F55C490}" type="slidenum">
              <a:rPr lang="en-US" altLang="en-US">
                <a:latin typeface="Arial" panose="020B0604020202020204" pitchFamily="34" charset="0"/>
              </a:rPr>
              <a:pPr eaLnBrk="1" hangingPunct="1"/>
              <a:t>36</a:t>
            </a:fld>
            <a:endParaRPr lang="en-US" altLang="en-US">
              <a:latin typeface="Arial" panose="020B0604020202020204" pitchFamily="34" charset="0"/>
            </a:endParaRPr>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0B6F1BE2-EEFA-4D05-BF18-EAC982D56CC4}" type="slidenum">
              <a:rPr lang="en-US" altLang="en-US">
                <a:latin typeface="Arial" panose="020B0604020202020204" pitchFamily="34" charset="0"/>
              </a:rPr>
              <a:pPr eaLnBrk="1" hangingPunct="1"/>
              <a:t>37</a:t>
            </a:fld>
            <a:endParaRPr lang="en-US" altLang="en-US">
              <a:latin typeface="Arial" panose="020B0604020202020204" pitchFamily="34" charset="0"/>
            </a:endParaRPr>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6619A5C5-C789-41D2-A2DE-73457679E252}" type="slidenum">
              <a:rPr lang="en-US" altLang="en-US">
                <a:latin typeface="Arial" panose="020B0604020202020204" pitchFamily="34" charset="0"/>
              </a:rPr>
              <a:pPr eaLnBrk="1" hangingPunct="1"/>
              <a:t>38</a:t>
            </a:fld>
            <a:endParaRPr lang="en-US" altLang="en-US">
              <a:latin typeface="Arial" panose="020B0604020202020204" pitchFamily="34" charset="0"/>
            </a:endParaRPr>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2A9084DB-CB38-49CE-AD9A-10EF384610F8}" type="slidenum">
              <a:rPr lang="en-US" altLang="en-US">
                <a:latin typeface="Arial" panose="020B0604020202020204" pitchFamily="34" charset="0"/>
              </a:rPr>
              <a:pPr eaLnBrk="1" hangingPunct="1"/>
              <a:t>39</a:t>
            </a:fld>
            <a:endParaRPr lang="en-US" altLang="en-US">
              <a:latin typeface="Arial" panose="020B0604020202020204" pitchFamily="34" charset="0"/>
            </a:endParaRPr>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FF0132DB-F09A-4230-8778-4CCA60E0C102}" type="slidenum">
              <a:rPr lang="en-US" altLang="en-US">
                <a:latin typeface="Arial" panose="020B0604020202020204" pitchFamily="34" charset="0"/>
              </a:rPr>
              <a:pPr eaLnBrk="1" hangingPunct="1"/>
              <a:t>4</a:t>
            </a:fld>
            <a:endParaRPr lang="en-US" altLang="en-US">
              <a:latin typeface="Arial" panose="020B0604020202020204" pitchFamily="34" charset="0"/>
            </a:endParaRP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DC79A88C-1392-4385-AF8F-A203AC95D696}" type="slidenum">
              <a:rPr lang="en-US" altLang="en-US">
                <a:latin typeface="Arial" panose="020B0604020202020204" pitchFamily="34" charset="0"/>
              </a:rPr>
              <a:pPr eaLnBrk="1" hangingPunct="1"/>
              <a:t>40</a:t>
            </a:fld>
            <a:endParaRPr lang="en-US" altLang="en-US">
              <a:latin typeface="Arial" panose="020B0604020202020204" pitchFamily="34"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3B1DE73A-656E-4EAD-A41F-1B5BCFC07530}" type="slidenum">
              <a:rPr lang="en-US" altLang="en-US">
                <a:latin typeface="Arial" panose="020B0604020202020204" pitchFamily="34" charset="0"/>
              </a:rPr>
              <a:pPr eaLnBrk="1" hangingPunct="1"/>
              <a:t>41</a:t>
            </a:fld>
            <a:endParaRPr lang="en-US" altLang="en-US">
              <a:latin typeface="Arial" panose="020B0604020202020204" pitchFamily="34" charset="0"/>
            </a:endParaRPr>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36D0F3F8-8646-4282-BA86-338377CAD340}" type="slidenum">
              <a:rPr lang="en-US" altLang="en-US">
                <a:latin typeface="Arial" panose="020B0604020202020204" pitchFamily="34" charset="0"/>
              </a:rPr>
              <a:pPr eaLnBrk="1" hangingPunct="1"/>
              <a:t>42</a:t>
            </a:fld>
            <a:endParaRPr lang="en-US" altLang="en-US">
              <a:latin typeface="Arial" panose="020B0604020202020204" pitchFamily="34" charset="0"/>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36D0F3F8-8646-4282-BA86-338377CAD340}" type="slidenum">
              <a:rPr lang="en-US" altLang="en-US">
                <a:latin typeface="Arial" panose="020B0604020202020204" pitchFamily="34" charset="0"/>
              </a:rPr>
              <a:pPr eaLnBrk="1" hangingPunct="1"/>
              <a:t>43</a:t>
            </a:fld>
            <a:endParaRPr lang="en-US" altLang="en-US">
              <a:latin typeface="Arial" panose="020B0604020202020204" pitchFamily="34" charset="0"/>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09136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BA8CFEFD-7C10-4210-89CC-931D0081D9A3}" type="slidenum">
              <a:rPr lang="en-US" altLang="en-US">
                <a:latin typeface="Arial" panose="020B0604020202020204" pitchFamily="34" charset="0"/>
              </a:rPr>
              <a:pPr eaLnBrk="1" hangingPunct="1"/>
              <a:t>44</a:t>
            </a:fld>
            <a:endParaRPr lang="en-US" altLang="en-US">
              <a:latin typeface="Arial" panose="020B0604020202020204" pitchFamily="34" charset="0"/>
            </a:endParaRPr>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a:ln/>
        </p:spPr>
      </p:sp>
      <p:sp>
        <p:nvSpPr>
          <p:cNvPr id="1146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1146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63E5C922-3B8A-4205-9E21-FB77F5C74294}" type="slidenum">
              <a:rPr lang="en-US" altLang="en-US">
                <a:latin typeface="Arial" panose="020B0604020202020204" pitchFamily="34" charset="0"/>
              </a:rPr>
              <a:pPr eaLnBrk="1" hangingPunct="1"/>
              <a:t>45</a:t>
            </a:fld>
            <a:endParaRPr lang="en-US" altLang="en-US">
              <a:latin typeface="Arial" panose="020B0604020202020204"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a:ln/>
        </p:spPr>
      </p:sp>
      <p:sp>
        <p:nvSpPr>
          <p:cNvPr id="1157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1157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2A24B804-BC8E-46BA-9939-7EC9801CCD8B}" type="slidenum">
              <a:rPr lang="en-US" altLang="en-US">
                <a:latin typeface="Arial" panose="020B0604020202020204" pitchFamily="34" charset="0"/>
              </a:rPr>
              <a:pPr eaLnBrk="1" hangingPunct="1"/>
              <a:t>46</a:t>
            </a:fld>
            <a:endParaRPr lang="en-US" altLang="en-US">
              <a:latin typeface="Arial" panose="020B0604020202020204"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a:ln/>
        </p:spPr>
      </p:sp>
      <p:sp>
        <p:nvSpPr>
          <p:cNvPr id="1167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1167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F81B94CB-5588-4C65-A0AD-7007EC21F361}" type="slidenum">
              <a:rPr lang="en-US" altLang="en-US">
                <a:latin typeface="Arial" panose="020B0604020202020204" pitchFamily="34" charset="0"/>
              </a:rPr>
              <a:pPr eaLnBrk="1" hangingPunct="1"/>
              <a:t>47</a:t>
            </a:fld>
            <a:endParaRPr lang="en-US" altLang="en-US">
              <a:latin typeface="Arial" panose="020B0604020202020204"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a:ln/>
        </p:spPr>
      </p:sp>
      <p:sp>
        <p:nvSpPr>
          <p:cNvPr id="1177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1177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36AB0EC2-FAB2-4F33-B216-4FA60B501D90}" type="slidenum">
              <a:rPr lang="en-US" altLang="en-US">
                <a:latin typeface="Arial" panose="020B0604020202020204" pitchFamily="34" charset="0"/>
              </a:rPr>
              <a:pPr eaLnBrk="1" hangingPunct="1"/>
              <a:t>48</a:t>
            </a:fld>
            <a:endParaRPr lang="en-US" altLang="en-US">
              <a:latin typeface="Arial" panose="020B0604020202020204"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a:ln/>
        </p:spPr>
      </p:sp>
      <p:sp>
        <p:nvSpPr>
          <p:cNvPr id="1187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1187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2B3FFA56-8729-4452-9D05-4F532EA15644}" type="slidenum">
              <a:rPr lang="en-US" altLang="en-US">
                <a:latin typeface="Arial" panose="020B0604020202020204" pitchFamily="34" charset="0"/>
              </a:rPr>
              <a:pPr eaLnBrk="1" hangingPunct="1"/>
              <a:t>49</a:t>
            </a:fld>
            <a:endParaRPr lang="en-US"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E23D8C9C-7C5F-415C-BB82-54091EF55459}" type="slidenum">
              <a:rPr lang="en-US" altLang="en-US" sz="1200">
                <a:latin typeface="Arial" panose="020B0604020202020204" pitchFamily="34" charset="0"/>
              </a:rPr>
              <a:pPr algn="r" eaLnBrk="1" hangingPunct="1"/>
              <a:t>5</a:t>
            </a:fld>
            <a:endParaRPr lang="en-US" altLang="en-US" sz="1200">
              <a:latin typeface="Arial" panose="020B0604020202020204" pitchFamily="34" charset="0"/>
            </a:endParaRP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a:ln/>
        </p:spPr>
      </p:sp>
      <p:sp>
        <p:nvSpPr>
          <p:cNvPr id="1198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1198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EBE257C2-0783-4E75-A627-0B69E4E10B52}" type="slidenum">
              <a:rPr lang="en-US" altLang="en-US">
                <a:latin typeface="Arial" panose="020B0604020202020204" pitchFamily="34" charset="0"/>
              </a:rPr>
              <a:pPr eaLnBrk="1" hangingPunct="1"/>
              <a:t>50</a:t>
            </a:fld>
            <a:endParaRPr lang="en-US" altLang="en-US">
              <a:latin typeface="Arial" panose="020B0604020202020204"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a:ln/>
        </p:spPr>
      </p:sp>
      <p:sp>
        <p:nvSpPr>
          <p:cNvPr id="1208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1208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00D603B8-7348-469D-9ABF-4DBD9FEBCEA2}" type="slidenum">
              <a:rPr lang="en-US" altLang="en-US">
                <a:latin typeface="Arial" panose="020B0604020202020204" pitchFamily="34" charset="0"/>
              </a:rPr>
              <a:pPr eaLnBrk="1" hangingPunct="1"/>
              <a:t>51</a:t>
            </a:fld>
            <a:endParaRPr lang="en-US" altLang="en-US">
              <a:latin typeface="Arial" panose="020B0604020202020204"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a:ln/>
        </p:spPr>
      </p:sp>
      <p:sp>
        <p:nvSpPr>
          <p:cNvPr id="1218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1218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DDCE6FA5-110F-48FF-98FB-468FCC27B207}" type="slidenum">
              <a:rPr lang="en-US" altLang="en-US">
                <a:latin typeface="Arial" panose="020B0604020202020204" pitchFamily="34" charset="0"/>
              </a:rPr>
              <a:pPr eaLnBrk="1" hangingPunct="1"/>
              <a:t>52</a:t>
            </a:fld>
            <a:endParaRPr lang="en-US" altLang="en-US">
              <a:latin typeface="Arial" panose="020B0604020202020204"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a:ln/>
        </p:spPr>
      </p:sp>
      <p:sp>
        <p:nvSpPr>
          <p:cNvPr id="1228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1228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AE20642D-433D-4828-BFD7-FB83DEA5844C}" type="slidenum">
              <a:rPr lang="en-US" altLang="en-US">
                <a:latin typeface="Arial" panose="020B0604020202020204" pitchFamily="34" charset="0"/>
              </a:rPr>
              <a:pPr eaLnBrk="1" hangingPunct="1"/>
              <a:t>53</a:t>
            </a:fld>
            <a:endParaRPr lang="en-US" altLang="en-US">
              <a:latin typeface="Arial" panose="020B0604020202020204"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a:ln/>
        </p:spPr>
      </p:sp>
      <p:sp>
        <p:nvSpPr>
          <p:cNvPr id="1239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1239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7968095C-EAB1-43F3-A493-C87A2A954275}" type="slidenum">
              <a:rPr lang="en-US" altLang="en-US">
                <a:latin typeface="Arial" panose="020B0604020202020204" pitchFamily="34" charset="0"/>
              </a:rPr>
              <a:pPr eaLnBrk="1" hangingPunct="1"/>
              <a:t>54</a:t>
            </a:fld>
            <a:endParaRPr lang="en-US" altLang="en-US">
              <a:latin typeface="Arial" panose="020B0604020202020204"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6C6F1D2B-2BFE-4464-A32D-FF27AE770619}" type="slidenum">
              <a:rPr lang="en-US" altLang="en-US">
                <a:latin typeface="Arial" panose="020B0604020202020204" pitchFamily="34" charset="0"/>
              </a:rPr>
              <a:pPr eaLnBrk="1" hangingPunct="1"/>
              <a:t>55</a:t>
            </a:fld>
            <a:endParaRPr lang="en-US" altLang="en-US">
              <a:latin typeface="Arial" panose="020B0604020202020204" pitchFamily="34" charset="0"/>
            </a:endParaRPr>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66781B3E-8495-416A-9D29-FBF4E0FEA862}" type="slidenum">
              <a:rPr lang="en-US" altLang="en-US">
                <a:latin typeface="Arial" panose="020B0604020202020204" pitchFamily="34" charset="0"/>
              </a:rPr>
              <a:pPr eaLnBrk="1" hangingPunct="1"/>
              <a:t>56</a:t>
            </a:fld>
            <a:endParaRPr lang="en-US" altLang="en-US">
              <a:latin typeface="Arial" panose="020B0604020202020204" pitchFamily="34" charset="0"/>
            </a:endParaRPr>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B0BD0227-BF6B-4E9C-932F-278E8A3BCB4B}" type="slidenum">
              <a:rPr lang="en-US" altLang="en-US" sz="1200">
                <a:latin typeface="Arial" panose="020B0604020202020204" pitchFamily="34" charset="0"/>
              </a:rPr>
              <a:pPr algn="r" eaLnBrk="1" hangingPunct="1"/>
              <a:t>57</a:t>
            </a:fld>
            <a:endParaRPr lang="en-US" altLang="en-US" sz="1200">
              <a:latin typeface="Arial" panose="020B0604020202020204" pitchFamily="34" charset="0"/>
            </a:endParaRPr>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3134AEE2-E02E-4196-871A-2C79B8AA01DA}" type="slidenum">
              <a:rPr lang="en-US" altLang="en-US" sz="1200">
                <a:latin typeface="Arial" panose="020B0604020202020204" pitchFamily="34" charset="0"/>
              </a:rPr>
              <a:pPr algn="r" eaLnBrk="1" hangingPunct="1"/>
              <a:t>58</a:t>
            </a:fld>
            <a:endParaRPr lang="en-US" altLang="en-US" sz="1200">
              <a:latin typeface="Arial" panose="020B0604020202020204" pitchFamily="34" charset="0"/>
            </a:endParaRPr>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6C642746-0D44-4594-98DA-70A05E2A6434}" type="slidenum">
              <a:rPr lang="en-US" altLang="en-US">
                <a:latin typeface="Arial" panose="020B0604020202020204" pitchFamily="34" charset="0"/>
              </a:rPr>
              <a:pPr eaLnBrk="1" hangingPunct="1"/>
              <a:t>59</a:t>
            </a:fld>
            <a:endParaRPr lang="en-US" altLang="en-US">
              <a:latin typeface="Arial" panose="020B0604020202020204" pitchFamily="34" charset="0"/>
            </a:endParaRPr>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897E39D8-5D79-4314-9FC2-5E4A81909C0F}" type="slidenum">
              <a:rPr lang="en-US" altLang="en-US">
                <a:latin typeface="Arial" panose="020B0604020202020204" pitchFamily="34" charset="0"/>
              </a:rPr>
              <a:pPr eaLnBrk="1" hangingPunct="1"/>
              <a:t>6</a:t>
            </a:fld>
            <a:endParaRPr lang="en-US" altLang="en-US">
              <a:latin typeface="Arial" panose="020B0604020202020204" pitchFamily="34" charset="0"/>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7EDB7AE8-7E06-45D8-9521-AAD6724DCE7D}" type="slidenum">
              <a:rPr lang="en-US" altLang="en-US">
                <a:latin typeface="Arial" panose="020B0604020202020204" pitchFamily="34" charset="0"/>
              </a:rPr>
              <a:pPr eaLnBrk="1" hangingPunct="1"/>
              <a:t>60</a:t>
            </a:fld>
            <a:endParaRPr lang="en-US" altLang="en-US">
              <a:latin typeface="Arial" panose="020B0604020202020204" pitchFamily="34" charset="0"/>
            </a:endParaRPr>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a:ln/>
        </p:spPr>
      </p:sp>
      <p:sp>
        <p:nvSpPr>
          <p:cNvPr id="1310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1310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F1A38A5E-AB8B-4C30-81B1-50DE320AE50D}" type="slidenum">
              <a:rPr lang="en-US" altLang="en-US">
                <a:latin typeface="Arial" panose="020B0604020202020204" pitchFamily="34" charset="0"/>
              </a:rPr>
              <a:pPr eaLnBrk="1" hangingPunct="1"/>
              <a:t>61</a:t>
            </a:fld>
            <a:endParaRPr lang="en-US" altLang="en-US">
              <a:latin typeface="Arial" panose="020B0604020202020204" pitchFamily="34"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6D6A75D2-BF01-4E02-9C6E-1EB8F96A5747}" type="slidenum">
              <a:rPr lang="en-US" altLang="en-US">
                <a:latin typeface="Arial" panose="020B0604020202020204" pitchFamily="34" charset="0"/>
              </a:rPr>
              <a:pPr eaLnBrk="1" hangingPunct="1"/>
              <a:t>62</a:t>
            </a:fld>
            <a:endParaRPr lang="en-US" altLang="en-US">
              <a:latin typeface="Arial" panose="020B0604020202020204" pitchFamily="34" charset="0"/>
            </a:endParaRPr>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3D600C20-B8AC-41B4-BBAF-BE793411058E}" type="slidenum">
              <a:rPr lang="en-US" altLang="en-US">
                <a:latin typeface="Arial" panose="020B0604020202020204" pitchFamily="34" charset="0"/>
              </a:rPr>
              <a:pPr eaLnBrk="1" hangingPunct="1"/>
              <a:t>7</a:t>
            </a:fld>
            <a:endParaRPr lang="en-US" altLang="en-US">
              <a:latin typeface="Arial" panose="020B0604020202020204" pitchFamily="34" charset="0"/>
            </a:endParaRPr>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E5E5CC14-838C-425F-873F-CF57E0F0BD4D}" type="slidenum">
              <a:rPr lang="en-US" altLang="en-US">
                <a:latin typeface="Arial" panose="020B0604020202020204" pitchFamily="34" charset="0"/>
              </a:rPr>
              <a:pPr eaLnBrk="1" hangingPunct="1"/>
              <a:t>8</a:t>
            </a:fld>
            <a:endParaRPr lang="en-US" altLang="en-US">
              <a:latin typeface="Arial" panose="020B0604020202020204" pitchFamily="34" charset="0"/>
            </a:endParaRPr>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A1CFBFB3-4FCD-4005-B85D-A4153B61428B}" type="slidenum">
              <a:rPr lang="en-US" altLang="en-US">
                <a:latin typeface="Arial" panose="020B0604020202020204" pitchFamily="34" charset="0"/>
              </a:rPr>
              <a:pPr eaLnBrk="1" hangingPunct="1"/>
              <a:t>9</a:t>
            </a:fld>
            <a:endParaRPr lang="en-US" altLang="en-US">
              <a:latin typeface="Arial" panose="020B0604020202020204" pitchFamily="34" charset="0"/>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a:defRPr/>
                </a:pPr>
                <a:endParaRPr lang="es-PR">
                  <a:cs typeface="Arial" charset="0"/>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defRPr/>
                </a:pPr>
                <a:endParaRPr lang="es-PR">
                  <a:cs typeface="Arial" charset="0"/>
                </a:endParaRPr>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a:defRPr/>
                </a:pPr>
                <a:endParaRPr lang="es-PR">
                  <a:cs typeface="Arial" charset="0"/>
                </a:endParaRPr>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defRPr/>
                </a:pPr>
                <a:endParaRPr lang="es-PR">
                  <a:cs typeface="Arial" charset="0"/>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defRPr/>
              </a:pPr>
              <a:endParaRPr lang="es-PR">
                <a:cs typeface="Arial" charset="0"/>
              </a:endParaRPr>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a:defRPr/>
              </a:pPr>
              <a:endParaRPr lang="es-PR">
                <a:cs typeface="Arial" charset="0"/>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es-PR">
                <a:cs typeface="Arial" charset="0"/>
              </a:endParaRPr>
            </a:p>
          </p:txBody>
        </p:sp>
      </p:grpSp>
      <p:sp>
        <p:nvSpPr>
          <p:cNvPr id="57356" name="Rectangle 12"/>
          <p:cNvSpPr>
            <a:spLocks noGrp="1" noChangeArrowheads="1"/>
          </p:cNvSpPr>
          <p:nvPr>
            <p:ph type="ctrTitle"/>
          </p:nvPr>
        </p:nvSpPr>
        <p:spPr>
          <a:xfrm>
            <a:off x="990600" y="1676400"/>
            <a:ext cx="7772400" cy="1462088"/>
          </a:xfrm>
        </p:spPr>
        <p:txBody>
          <a:bodyPr/>
          <a:lstStyle>
            <a:lvl1pPr>
              <a:defRPr/>
            </a:lvl1pPr>
          </a:lstStyle>
          <a:p>
            <a:r>
              <a:rPr lang="en-US"/>
              <a:t>Click to edit Master title style</a:t>
            </a:r>
          </a:p>
        </p:txBody>
      </p:sp>
      <p:sp>
        <p:nvSpPr>
          <p:cNvPr id="5735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endParaRPr lang="en-US"/>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endParaRPr lang="en-US"/>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fld id="{10AC0BDF-C15D-4A24-9B67-94F21FBBDFA8}" type="slidenum">
              <a:rPr lang="en-US" altLang="en-US"/>
              <a:pPr/>
              <a:t>‹#›</a:t>
            </a:fld>
            <a:endParaRPr lang="en-US" altLang="en-US"/>
          </a:p>
        </p:txBody>
      </p:sp>
    </p:spTree>
    <p:extLst>
      <p:ext uri="{BB962C8B-B14F-4D97-AF65-F5344CB8AC3E}">
        <p14:creationId xmlns:p14="http://schemas.microsoft.com/office/powerpoint/2010/main" val="2216421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2E3FFA81-E7DB-4C11-8D3F-E505878DBF18}" type="slidenum">
              <a:rPr lang="en-US" altLang="en-US"/>
              <a:pPr/>
              <a:t>‹#›</a:t>
            </a:fld>
            <a:endParaRPr lang="en-US" altLang="en-US"/>
          </a:p>
        </p:txBody>
      </p:sp>
    </p:spTree>
    <p:extLst>
      <p:ext uri="{BB962C8B-B14F-4D97-AF65-F5344CB8AC3E}">
        <p14:creationId xmlns:p14="http://schemas.microsoft.com/office/powerpoint/2010/main" val="3524852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a:t>Click to edit Master title style</a:t>
            </a:r>
            <a:endParaRPr lang="es-PR"/>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BC9DF459-F2B7-47D1-B63E-B330512417C2}" type="slidenum">
              <a:rPr lang="en-US" altLang="en-US"/>
              <a:pPr/>
              <a:t>‹#›</a:t>
            </a:fld>
            <a:endParaRPr lang="en-US" altLang="en-US"/>
          </a:p>
        </p:txBody>
      </p:sp>
    </p:spTree>
    <p:extLst>
      <p:ext uri="{BB962C8B-B14F-4D97-AF65-F5344CB8AC3E}">
        <p14:creationId xmlns:p14="http://schemas.microsoft.com/office/powerpoint/2010/main" val="14909350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79A1C464-65D1-4968-B28F-2B4811B6DC24}" type="slidenum">
              <a:rPr lang="en-US" altLang="en-US"/>
              <a:pPr/>
              <a:t>‹#›</a:t>
            </a:fld>
            <a:endParaRPr lang="en-US" altLang="en-US"/>
          </a:p>
        </p:txBody>
      </p:sp>
    </p:spTree>
    <p:extLst>
      <p:ext uri="{BB962C8B-B14F-4D97-AF65-F5344CB8AC3E}">
        <p14:creationId xmlns:p14="http://schemas.microsoft.com/office/powerpoint/2010/main" val="27892767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A22B66FF-3347-4657-BF1C-EC3E31987D20}" type="slidenum">
              <a:rPr lang="en-US" altLang="en-US"/>
              <a:pPr/>
              <a:t>‹#›</a:t>
            </a:fld>
            <a:endParaRPr lang="en-US" altLang="en-US"/>
          </a:p>
        </p:txBody>
      </p:sp>
    </p:spTree>
    <p:extLst>
      <p:ext uri="{BB962C8B-B14F-4D97-AF65-F5344CB8AC3E}">
        <p14:creationId xmlns:p14="http://schemas.microsoft.com/office/powerpoint/2010/main" val="2167232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s-P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D82071DB-2A29-456A-A715-3FC0A35F5C6A}" type="slidenum">
              <a:rPr lang="en-US" altLang="en-US"/>
              <a:pPr/>
              <a:t>‹#›</a:t>
            </a:fld>
            <a:endParaRPr lang="en-US" altLang="en-US"/>
          </a:p>
        </p:txBody>
      </p:sp>
    </p:spTree>
    <p:extLst>
      <p:ext uri="{BB962C8B-B14F-4D97-AF65-F5344CB8AC3E}">
        <p14:creationId xmlns:p14="http://schemas.microsoft.com/office/powerpoint/2010/main" val="23846843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27FE7C8E-4CBD-4145-88F9-3CB3F3CA5527}" type="slidenum">
              <a:rPr lang="en-US" altLang="en-US"/>
              <a:pPr/>
              <a:t>‹#›</a:t>
            </a:fld>
            <a:endParaRPr lang="en-US" altLang="en-US"/>
          </a:p>
        </p:txBody>
      </p:sp>
    </p:spTree>
    <p:extLst>
      <p:ext uri="{BB962C8B-B14F-4D97-AF65-F5344CB8AC3E}">
        <p14:creationId xmlns:p14="http://schemas.microsoft.com/office/powerpoint/2010/main" val="186362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s-P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endParaRPr lang="en-US"/>
          </a:p>
        </p:txBody>
      </p:sp>
      <p:sp>
        <p:nvSpPr>
          <p:cNvPr id="9" name="Rectangle 13"/>
          <p:cNvSpPr>
            <a:spLocks noGrp="1" noChangeArrowheads="1"/>
          </p:cNvSpPr>
          <p:nvPr>
            <p:ph type="sldNum" sz="quarter" idx="12"/>
          </p:nvPr>
        </p:nvSpPr>
        <p:spPr>
          <a:ln/>
        </p:spPr>
        <p:txBody>
          <a:bodyPr/>
          <a:lstStyle>
            <a:lvl1pPr>
              <a:defRPr/>
            </a:lvl1pPr>
          </a:lstStyle>
          <a:p>
            <a:fld id="{211D012B-1838-484D-AEA6-66DE5E0552AD}" type="slidenum">
              <a:rPr lang="en-US" altLang="en-US"/>
              <a:pPr/>
              <a:t>‹#›</a:t>
            </a:fld>
            <a:endParaRPr lang="en-US" altLang="en-US"/>
          </a:p>
        </p:txBody>
      </p:sp>
    </p:spTree>
    <p:extLst>
      <p:ext uri="{BB962C8B-B14F-4D97-AF65-F5344CB8AC3E}">
        <p14:creationId xmlns:p14="http://schemas.microsoft.com/office/powerpoint/2010/main" val="3797235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fld id="{2A5A3319-E989-4934-9029-6A892350593F}" type="slidenum">
              <a:rPr lang="en-US" altLang="en-US"/>
              <a:pPr/>
              <a:t>‹#›</a:t>
            </a:fld>
            <a:endParaRPr lang="en-US" altLang="en-US"/>
          </a:p>
        </p:txBody>
      </p:sp>
    </p:spTree>
    <p:extLst>
      <p:ext uri="{BB962C8B-B14F-4D97-AF65-F5344CB8AC3E}">
        <p14:creationId xmlns:p14="http://schemas.microsoft.com/office/powerpoint/2010/main" val="402590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fld id="{C93D7EA8-6BB1-4830-981D-601E6B29B279}" type="slidenum">
              <a:rPr lang="en-US" altLang="en-US"/>
              <a:pPr/>
              <a:t>‹#›</a:t>
            </a:fld>
            <a:endParaRPr lang="en-US" altLang="en-US"/>
          </a:p>
        </p:txBody>
      </p:sp>
    </p:spTree>
    <p:extLst>
      <p:ext uri="{BB962C8B-B14F-4D97-AF65-F5344CB8AC3E}">
        <p14:creationId xmlns:p14="http://schemas.microsoft.com/office/powerpoint/2010/main" val="1282543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endParaRPr lang="es-P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9CC90812-9145-4774-ADF7-7C5DDB83048A}" type="slidenum">
              <a:rPr lang="en-US" altLang="en-US"/>
              <a:pPr/>
              <a:t>‹#›</a:t>
            </a:fld>
            <a:endParaRPr lang="en-US" altLang="en-US"/>
          </a:p>
        </p:txBody>
      </p:sp>
    </p:spTree>
    <p:extLst>
      <p:ext uri="{BB962C8B-B14F-4D97-AF65-F5344CB8AC3E}">
        <p14:creationId xmlns:p14="http://schemas.microsoft.com/office/powerpoint/2010/main" val="353870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endParaRPr lang="es-P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P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173EB3DE-F0E6-451D-A9EE-A6A6C655E68A}" type="slidenum">
              <a:rPr lang="en-US" altLang="en-US"/>
              <a:pPr/>
              <a:t>‹#›</a:t>
            </a:fld>
            <a:endParaRPr lang="en-US" altLang="en-US"/>
          </a:p>
        </p:txBody>
      </p:sp>
    </p:spTree>
    <p:extLst>
      <p:ext uri="{BB962C8B-B14F-4D97-AF65-F5344CB8AC3E}">
        <p14:creationId xmlns:p14="http://schemas.microsoft.com/office/powerpoint/2010/main" val="3594678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2"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a:effectLst/>
        </p:spPr>
        <p:txBody>
          <a:bodyPr wrap="none" anchor="ctr"/>
          <a:lstStyle/>
          <a:p>
            <a:pPr algn="ctr">
              <a:defRPr/>
            </a:pPr>
            <a:endParaRPr kumimoji="1" lang="es-PR" sz="2400">
              <a:cs typeface="Arial" charset="0"/>
            </a:endParaRPr>
          </a:p>
        </p:txBody>
      </p:sp>
      <p:sp>
        <p:nvSpPr>
          <p:cNvPr id="56323"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56324"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a:effectLst/>
        </p:spPr>
        <p:txBody>
          <a:bodyPr wrap="none" anchor="ctr"/>
          <a:lstStyle/>
          <a:p>
            <a:pPr algn="ctr">
              <a:defRPr/>
            </a:pPr>
            <a:endParaRPr kumimoji="1" lang="es-PR" sz="2400">
              <a:cs typeface="Arial" charset="0"/>
            </a:endParaRPr>
          </a:p>
        </p:txBody>
      </p:sp>
      <p:sp>
        <p:nvSpPr>
          <p:cNvPr id="56325"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56326"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56327"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a:effectLst/>
        </p:spPr>
        <p:txBody>
          <a:bodyPr wrap="none" anchor="ctr"/>
          <a:lstStyle/>
          <a:p>
            <a:pPr algn="ctr">
              <a:defRPr/>
            </a:pPr>
            <a:endParaRPr kumimoji="1" lang="es-PR" sz="2400">
              <a:cs typeface="Arial" charset="0"/>
            </a:endParaRPr>
          </a:p>
        </p:txBody>
      </p:sp>
      <p:sp>
        <p:nvSpPr>
          <p:cNvPr id="56328"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1033" name="Rectangle 9"/>
          <p:cNvSpPr>
            <a:spLocks noGrp="1" noChangeArrowheads="1"/>
          </p:cNvSpPr>
          <p:nvPr>
            <p:ph type="title"/>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34" name="Rectangle 10"/>
          <p:cNvSpPr>
            <a:spLocks noGrp="1" noChangeArrowheads="1"/>
          </p:cNvSpPr>
          <p:nvPr>
            <p:ph type="body" idx="1"/>
          </p:nvPr>
        </p:nvSpPr>
        <p:spPr bwMode="auto">
          <a:xfrm>
            <a:off x="1182688" y="2017713"/>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6331"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cs typeface="Arial" charset="0"/>
              </a:defRPr>
            </a:lvl1pPr>
          </a:lstStyle>
          <a:p>
            <a:pPr>
              <a:defRPr/>
            </a:pPr>
            <a:endParaRPr lang="en-US"/>
          </a:p>
        </p:txBody>
      </p:sp>
      <p:sp>
        <p:nvSpPr>
          <p:cNvPr id="5633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cs typeface="Arial" charset="0"/>
              </a:defRPr>
            </a:lvl1pPr>
          </a:lstStyle>
          <a:p>
            <a:pPr>
              <a:defRPr/>
            </a:pPr>
            <a:endParaRPr lang="en-US"/>
          </a:p>
        </p:txBody>
      </p:sp>
      <p:sp>
        <p:nvSpPr>
          <p:cNvPr id="56333"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ADC90EE9-E8A8-4D91-BD40-8782A2A6779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803"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cs typeface="Arial" charset="0"/>
        </a:defRPr>
      </a:lvl2pPr>
      <a:lvl3pPr algn="l" rtl="0" eaLnBrk="0" fontAlgn="base" hangingPunct="0">
        <a:spcBef>
          <a:spcPct val="0"/>
        </a:spcBef>
        <a:spcAft>
          <a:spcPct val="0"/>
        </a:spcAft>
        <a:defRPr sz="4400">
          <a:solidFill>
            <a:schemeClr val="tx2"/>
          </a:solidFill>
          <a:latin typeface="Tahoma" pitchFamily="34" charset="0"/>
          <a:cs typeface="Arial" charset="0"/>
        </a:defRPr>
      </a:lvl3pPr>
      <a:lvl4pPr algn="l" rtl="0" eaLnBrk="0" fontAlgn="base" hangingPunct="0">
        <a:spcBef>
          <a:spcPct val="0"/>
        </a:spcBef>
        <a:spcAft>
          <a:spcPct val="0"/>
        </a:spcAft>
        <a:defRPr sz="4400">
          <a:solidFill>
            <a:schemeClr val="tx2"/>
          </a:solidFill>
          <a:latin typeface="Tahoma" pitchFamily="34" charset="0"/>
          <a:cs typeface="Arial" charset="0"/>
        </a:defRPr>
      </a:lvl4pPr>
      <a:lvl5pPr algn="l" rtl="0" eaLnBrk="0" fontAlgn="base" hangingPunct="0">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s-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5.wdp"/></Relationships>
</file>

<file path=ppt/slides/_rels/slide19.xml.rels><?xml version="1.0" encoding="UTF-8" standalone="yes"?>
<Relationships xmlns="http://schemas.openxmlformats.org/package/2006/relationships"><Relationship Id="rId3" Type="http://schemas.openxmlformats.org/officeDocument/2006/relationships/hyperlink" Target="http://apologista.blogdiario.com/tags/CROUCH/"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microsoft.com/office/2007/relationships/hdphoto" Target="../media/hdphoto6.wdp"/><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7.wdp"/></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8.wdp"/></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9.wdp"/></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10.wdp"/></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microsoft.com/office/2007/relationships/hdphoto" Target="../media/hdphoto11.wdp"/></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microsoft.com/office/2007/relationships/hdphoto" Target="../media/hdphoto2.wdp"/></Relationships>
</file>

<file path=ppt/slides/_rels/slide4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www.persecution.com/public/newsroom.aspx?story_ID=%3d383334&amp;featuredstory_ID=%3d353637"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microsoft.com/office/2007/relationships/hdphoto" Target="../media/hdphoto12.wdp"/></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microsoft.com/office/2007/relationships/hdphoto" Target="../media/hdphoto3.wdp"/></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hyperlink" Target="http://iglesiabiblicabautista.org/" TargetMode="External"/><Relationship Id="rId2" Type="http://schemas.openxmlformats.org/officeDocument/2006/relationships/notesSlide" Target="../notesSlides/notesSlide62.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7.xml.rels><?xml version="1.0" encoding="UTF-8" standalone="yes"?>
<Relationships xmlns="http://schemas.openxmlformats.org/package/2006/relationships"><Relationship Id="rId3" Type="http://schemas.openxmlformats.org/officeDocument/2006/relationships/hyperlink" Target="http://www.persecution.com/"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microsoft.com/office/2007/relationships/hdphoto" Target="../media/hdphoto4.wdp"/></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082" name="Picture 10" descr="https://c1.staticflickr.com/7/6128/5960662902_4bbd897676_b.jpg"/>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0" y="905774"/>
            <a:ext cx="9144000" cy="5303837"/>
          </a:xfrm>
          <a:prstGeom prst="rect">
            <a:avLst/>
          </a:prstGeom>
          <a:noFill/>
          <a:extLst>
            <a:ext uri="{909E8E84-426E-40DD-AFC4-6F175D3DCCD1}">
              <a14:hiddenFill xmlns:a14="http://schemas.microsoft.com/office/drawing/2010/main">
                <a:solidFill>
                  <a:srgbClr val="FFFFFF"/>
                </a:solidFill>
              </a14:hiddenFill>
            </a:ext>
          </a:extLst>
        </p:spPr>
      </p:pic>
      <p:sp>
        <p:nvSpPr>
          <p:cNvPr id="149508" name="Rectangle 4"/>
          <p:cNvSpPr>
            <a:spLocks noGrp="1" noChangeArrowheads="1"/>
          </p:cNvSpPr>
          <p:nvPr>
            <p:ph type="ctrTitle" idx="4294967295"/>
          </p:nvPr>
        </p:nvSpPr>
        <p:spPr>
          <a:xfrm>
            <a:off x="762000" y="0"/>
            <a:ext cx="7772400" cy="1219200"/>
          </a:xfrm>
          <a:solidFill>
            <a:srgbClr val="333399">
              <a:alpha val="39999"/>
            </a:srgbClr>
          </a:solidFill>
        </p:spPr>
        <p:txBody>
          <a:bodyPr anchor="ctr" anchorCtr="1"/>
          <a:lstStyle/>
          <a:p>
            <a:pPr algn="ctr"/>
            <a:r>
              <a:rPr lang="es-PR" altLang="en-US" sz="4000" dirty="0">
                <a:solidFill>
                  <a:schemeClr val="bg1"/>
                </a:solidFill>
                <a:latin typeface="Candara" panose="020E0502030303020204" pitchFamily="34" charset="0"/>
              </a:rPr>
              <a:t>Unidad 2: Iglesia en Conflicto</a:t>
            </a:r>
            <a:endParaRPr lang="en-US" altLang="en-US" sz="4000" dirty="0">
              <a:solidFill>
                <a:schemeClr val="bg1"/>
              </a:solidFill>
              <a:latin typeface="Candara" panose="020E0502030303020204" pitchFamily="34" charset="0"/>
            </a:endParaRPr>
          </a:p>
        </p:txBody>
      </p:sp>
      <p:sp>
        <p:nvSpPr>
          <p:cNvPr id="149509" name="Rectangle 5"/>
          <p:cNvSpPr>
            <a:spLocks noGrp="1" noChangeArrowheads="1"/>
          </p:cNvSpPr>
          <p:nvPr>
            <p:ph type="subTitle" idx="4294967295"/>
          </p:nvPr>
        </p:nvSpPr>
        <p:spPr>
          <a:xfrm>
            <a:off x="0" y="4977741"/>
            <a:ext cx="9144000" cy="1219200"/>
          </a:xfrm>
          <a:solidFill>
            <a:srgbClr val="333399">
              <a:alpha val="39999"/>
            </a:srgbClr>
          </a:solidFill>
        </p:spPr>
        <p:txBody>
          <a:bodyPr/>
          <a:lstStyle/>
          <a:p>
            <a:pPr marL="0" indent="0" algn="ctr">
              <a:buFont typeface="Wingdings" panose="05000000000000000000" pitchFamily="2" charset="2"/>
              <a:buNone/>
              <a:defRPr/>
            </a:pPr>
            <a:r>
              <a:rPr lang="es-PR" sz="3600" dirty="0">
                <a:solidFill>
                  <a:schemeClr val="bg1"/>
                </a:solidFill>
                <a:effectLst>
                  <a:outerShdw blurRad="38100" dist="38100" dir="2700000" algn="tl">
                    <a:srgbClr val="000000"/>
                  </a:outerShdw>
                </a:effectLst>
                <a:latin typeface="Candara" panose="020E0502030303020204" pitchFamily="34" charset="0"/>
              </a:rPr>
              <a:t>Estudio 5: Fidelidad en la tribulación</a:t>
            </a:r>
          </a:p>
          <a:p>
            <a:pPr marL="0" indent="0" algn="ctr">
              <a:buFont typeface="Wingdings" panose="05000000000000000000" pitchFamily="2" charset="2"/>
              <a:buNone/>
              <a:defRPr/>
            </a:pPr>
            <a:r>
              <a:rPr lang="es-PR" dirty="0">
                <a:solidFill>
                  <a:schemeClr val="bg1"/>
                </a:solidFill>
                <a:latin typeface="Candara" panose="020E0502030303020204" pitchFamily="34" charset="0"/>
              </a:rPr>
              <a:t>7 de febrero de 2017</a:t>
            </a:r>
          </a:p>
        </p:txBody>
      </p:sp>
      <p:sp>
        <p:nvSpPr>
          <p:cNvPr id="3077" name="Text Box 5"/>
          <p:cNvSpPr txBox="1">
            <a:spLocks noChangeArrowheads="1"/>
          </p:cNvSpPr>
          <p:nvPr/>
        </p:nvSpPr>
        <p:spPr bwMode="auto">
          <a:xfrm>
            <a:off x="0" y="6175375"/>
            <a:ext cx="2895600" cy="641350"/>
          </a:xfrm>
          <a:prstGeom prst="rect">
            <a:avLst/>
          </a:prstGeom>
          <a:noFill/>
          <a:ln w="9525">
            <a:noFill/>
            <a:miter lim="800000"/>
            <a:headEnd/>
            <a:tailEnd/>
          </a:ln>
          <a:effectLst/>
        </p:spPr>
        <p:txBody>
          <a:bodyPr>
            <a:spAutoFit/>
          </a:bodyPr>
          <a:lstStyle/>
          <a:p>
            <a:pPr algn="ctr">
              <a:spcBef>
                <a:spcPct val="50000"/>
              </a:spcBef>
              <a:defRPr/>
            </a:pPr>
            <a:r>
              <a:rPr lang="es-PR" dirty="0">
                <a:effectLst>
                  <a:outerShdw blurRad="38100" dist="38100" dir="2700000" algn="tl">
                    <a:srgbClr val="C0C0C0"/>
                  </a:outerShdw>
                </a:effectLst>
                <a:latin typeface="Arial" charset="0"/>
                <a:cs typeface="Arial" charset="0"/>
              </a:rPr>
              <a:t>Iglesia Bíblica Bautista de Aguadilla</a:t>
            </a:r>
          </a:p>
        </p:txBody>
      </p:sp>
      <p:pic>
        <p:nvPicPr>
          <p:cNvPr id="3078" name="Picture 6" descr="jesus_fish_lg_cl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1200" y="6473825"/>
            <a:ext cx="6858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Text Box 7"/>
          <p:cNvSpPr txBox="1">
            <a:spLocks noChangeArrowheads="1"/>
          </p:cNvSpPr>
          <p:nvPr/>
        </p:nvSpPr>
        <p:spPr bwMode="auto">
          <a:xfrm>
            <a:off x="5791200" y="6446538"/>
            <a:ext cx="3352800" cy="366713"/>
          </a:xfrm>
          <a:prstGeom prst="rect">
            <a:avLst/>
          </a:prstGeom>
          <a:noFill/>
          <a:ln w="9525">
            <a:noFill/>
            <a:miter lim="800000"/>
            <a:headEnd/>
            <a:tailEnd/>
          </a:ln>
          <a:effectLst/>
        </p:spPr>
        <p:txBody>
          <a:bodyPr>
            <a:spAutoFit/>
          </a:bodyPr>
          <a:lstStyle/>
          <a:p>
            <a:pPr>
              <a:spcBef>
                <a:spcPct val="50000"/>
              </a:spcBef>
              <a:defRPr/>
            </a:pPr>
            <a:r>
              <a:rPr lang="es-PR" i="1" dirty="0">
                <a:effectLst>
                  <a:outerShdw blurRad="38100" dist="38100" dir="2700000" algn="tl">
                    <a:srgbClr val="C0C0C0"/>
                  </a:outerShdw>
                </a:effectLst>
                <a:latin typeface="Arial" charset="0"/>
                <a:cs typeface="Arial" charset="0"/>
              </a:rPr>
              <a:t>La Biblia Libro por Libro, CBP</a:t>
            </a:r>
            <a:r>
              <a:rPr lang="en-US" i="1" baseline="30000" dirty="0">
                <a:effectLst>
                  <a:outerShdw blurRad="38100" dist="38100" dir="2700000" algn="tl">
                    <a:srgbClr val="C0C0C0"/>
                  </a:outerShdw>
                </a:effectLst>
                <a:latin typeface="Arial" charset="0"/>
                <a:cs typeface="Arial" charset="0"/>
              </a:rPr>
              <a:t>®</a:t>
            </a:r>
            <a:endParaRPr lang="en-US" dirty="0">
              <a:effectLst>
                <a:outerShdw blurRad="38100" dist="38100" dir="2700000" algn="tl">
                  <a:srgbClr val="C0C0C0"/>
                </a:outerShdw>
              </a:effectLst>
              <a:latin typeface="Arial" charset="0"/>
              <a:cs typeface="Arial" charset="0"/>
            </a:endParaRPr>
          </a:p>
        </p:txBody>
      </p:sp>
      <p:pic>
        <p:nvPicPr>
          <p:cNvPr id="149526" name="Picture 2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 y="133350"/>
            <a:ext cx="647700" cy="552450"/>
          </a:xfrm>
          <a:prstGeom prst="rect">
            <a:avLst/>
          </a:prstGeom>
          <a:solidFill>
            <a:schemeClr val="accent1">
              <a:alpha val="41960"/>
            </a:schemeClr>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3078"/>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3077"/>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3079"/>
                                        </p:tgtEl>
                                        <p:attrNameLst>
                                          <p:attrName>style.visibility</p:attrName>
                                        </p:attrNameLst>
                                      </p:cBhvr>
                                      <p:to>
                                        <p:strVal val="visible"/>
                                      </p:to>
                                    </p:set>
                                  </p:childTnLst>
                                </p:cTn>
                              </p:par>
                            </p:childTnLst>
                          </p:cTn>
                        </p:par>
                        <p:par>
                          <p:cTn id="13" fill="hold">
                            <p:stCondLst>
                              <p:cond delay="1500"/>
                            </p:stCondLst>
                            <p:childTnLst>
                              <p:par>
                                <p:cTn id="14" presetID="1" presetClass="entr" presetSubtype="0" fill="hold" grpId="0" nodeType="afterEffect">
                                  <p:stCondLst>
                                    <p:cond delay="0"/>
                                  </p:stCondLst>
                                  <p:childTnLst>
                                    <p:set>
                                      <p:cBhvr>
                                        <p:cTn id="15" dur="1" fill="hold">
                                          <p:stCondLst>
                                            <p:cond delay="499"/>
                                          </p:stCondLst>
                                        </p:cTn>
                                        <p:tgtEl>
                                          <p:spTgt spid="149509">
                                            <p:bg/>
                                          </p:spTgt>
                                        </p:tgtEl>
                                        <p:attrNameLst>
                                          <p:attrName>style.visibility</p:attrName>
                                        </p:attrNameLst>
                                      </p:cBhvr>
                                      <p:to>
                                        <p:strVal val="visible"/>
                                      </p:to>
                                    </p:set>
                                  </p:childTnLst>
                                </p:cTn>
                              </p:par>
                            </p:childTnLst>
                          </p:cTn>
                        </p:par>
                        <p:par>
                          <p:cTn id="16" fill="hold">
                            <p:stCondLst>
                              <p:cond delay="2000"/>
                            </p:stCondLst>
                            <p:childTnLst>
                              <p:par>
                                <p:cTn id="17" presetID="1" presetClass="entr" presetSubtype="0" fill="hold" grpId="0" nodeType="afterEffect">
                                  <p:stCondLst>
                                    <p:cond delay="0"/>
                                  </p:stCondLst>
                                  <p:childTnLst>
                                    <p:set>
                                      <p:cBhvr>
                                        <p:cTn id="18" dur="1" fill="hold">
                                          <p:stCondLst>
                                            <p:cond delay="499"/>
                                          </p:stCondLst>
                                        </p:cTn>
                                        <p:tgtEl>
                                          <p:spTgt spid="149509">
                                            <p:txEl>
                                              <p:pRg st="0" end="0"/>
                                            </p:txEl>
                                          </p:spTgt>
                                        </p:tgtEl>
                                        <p:attrNameLst>
                                          <p:attrName>style.visibility</p:attrName>
                                        </p:attrNameLst>
                                      </p:cBhvr>
                                      <p:to>
                                        <p:strVal val="visible"/>
                                      </p:to>
                                    </p:set>
                                  </p:childTnLst>
                                </p:cTn>
                              </p:par>
                            </p:childTnLst>
                          </p:cTn>
                        </p:par>
                        <p:par>
                          <p:cTn id="19" fill="hold">
                            <p:stCondLst>
                              <p:cond delay="2500"/>
                            </p:stCondLst>
                            <p:childTnLst>
                              <p:par>
                                <p:cTn id="20" presetID="1" presetClass="entr" presetSubtype="0" fill="hold" grpId="0" nodeType="afterEffect">
                                  <p:stCondLst>
                                    <p:cond delay="0"/>
                                  </p:stCondLst>
                                  <p:childTnLst>
                                    <p:set>
                                      <p:cBhvr>
                                        <p:cTn id="21" dur="1" fill="hold">
                                          <p:stCondLst>
                                            <p:cond delay="499"/>
                                          </p:stCondLst>
                                        </p:cTn>
                                        <p:tgtEl>
                                          <p:spTgt spid="149509">
                                            <p:txEl>
                                              <p:pRg st="1" end="1"/>
                                            </p:txEl>
                                          </p:spTgt>
                                        </p:tgtEl>
                                        <p:attrNameLst>
                                          <p:attrName>style.visibility</p:attrName>
                                        </p:attrNameLst>
                                      </p:cBhvr>
                                      <p:to>
                                        <p:strVal val="visible"/>
                                      </p:to>
                                    </p:set>
                                  </p:childTnLst>
                                </p:cTn>
                              </p:par>
                            </p:childTnLst>
                          </p:cTn>
                        </p:par>
                        <p:par>
                          <p:cTn id="22" fill="hold">
                            <p:stCondLst>
                              <p:cond delay="3000"/>
                            </p:stCondLst>
                            <p:childTnLst>
                              <p:par>
                                <p:cTn id="23" presetID="1" presetClass="entr" presetSubtype="0" fill="hold" grpId="0" nodeType="afterEffect">
                                  <p:stCondLst>
                                    <p:cond delay="0"/>
                                  </p:stCondLst>
                                  <p:childTnLst>
                                    <p:set>
                                      <p:cBhvr>
                                        <p:cTn id="24" dur="1" fill="hold">
                                          <p:stCondLst>
                                            <p:cond delay="499"/>
                                          </p:stCondLst>
                                        </p:cTn>
                                        <p:tgtEl>
                                          <p:spTgt spid="149508"/>
                                        </p:tgtEl>
                                        <p:attrNameLst>
                                          <p:attrName>style.visibility</p:attrName>
                                        </p:attrNameLst>
                                      </p:cBhvr>
                                      <p:to>
                                        <p:strVal val="visible"/>
                                      </p:to>
                                    </p:set>
                                  </p:childTnLst>
                                </p:cTn>
                              </p:par>
                            </p:childTnLst>
                          </p:cTn>
                        </p:par>
                        <p:par>
                          <p:cTn id="25" fill="hold">
                            <p:stCondLst>
                              <p:cond delay="3500"/>
                            </p:stCondLst>
                            <p:childTnLst>
                              <p:par>
                                <p:cTn id="26" presetID="1" presetClass="entr" presetSubtype="0" fill="hold" nodeType="afterEffect">
                                  <p:stCondLst>
                                    <p:cond delay="0"/>
                                  </p:stCondLst>
                                  <p:childTnLst>
                                    <p:set>
                                      <p:cBhvr>
                                        <p:cTn id="27" dur="1" fill="hold">
                                          <p:stCondLst>
                                            <p:cond delay="499"/>
                                          </p:stCondLst>
                                        </p:cTn>
                                        <p:tgtEl>
                                          <p:spTgt spid="1495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8" grpId="0" animBg="1" autoUpdateAnimBg="0"/>
      <p:bldP spid="149509" grpId="0" build="p" animBg="1" autoUpdateAnimBg="0" advAuto="0"/>
      <p:bldP spid="3077" grpId="0" autoUpdateAnimBg="0"/>
      <p:bldP spid="3079"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s-PR" altLang="en-US">
                <a:latin typeface="Candara" panose="020E0502030303020204" pitchFamily="34" charset="0"/>
              </a:rPr>
              <a:t>Fondo Histórico</a:t>
            </a:r>
          </a:p>
        </p:txBody>
      </p:sp>
      <p:sp>
        <p:nvSpPr>
          <p:cNvPr id="15363" name="Content Placeholder 7"/>
          <p:cNvSpPr>
            <a:spLocks noGrp="1"/>
          </p:cNvSpPr>
          <p:nvPr>
            <p:ph sz="half" idx="2"/>
          </p:nvPr>
        </p:nvSpPr>
        <p:spPr>
          <a:xfrm>
            <a:off x="4648200" y="2017713"/>
            <a:ext cx="4306888" cy="4114800"/>
          </a:xfrm>
        </p:spPr>
        <p:txBody>
          <a:bodyPr/>
          <a:lstStyle/>
          <a:p>
            <a:r>
              <a:rPr lang="es-ES" altLang="en-US" sz="2800">
                <a:latin typeface="Candara" panose="020E0502030303020204" pitchFamily="34" charset="0"/>
              </a:rPr>
              <a:t>Los cristianos tesalonicenses tenían una reputación de una fe creciente, esperanza constante y amor abundante; </a:t>
            </a:r>
          </a:p>
          <a:p>
            <a:r>
              <a:rPr lang="es-ES" altLang="en-US" sz="2800">
                <a:latin typeface="Candara" panose="020E0502030303020204" pitchFamily="34" charset="0"/>
              </a:rPr>
              <a:t>Y sus experiencias difíciles hacían que creciera su fe, esperanza y amor. </a:t>
            </a:r>
          </a:p>
          <a:p>
            <a:pPr>
              <a:buFont typeface="Wingdings" panose="05000000000000000000" pitchFamily="2" charset="2"/>
              <a:buNone/>
            </a:pPr>
            <a:endParaRPr lang="es-ES" altLang="en-US" sz="2800">
              <a:latin typeface="Candara" panose="020E0502030303020204" pitchFamily="34" charset="0"/>
            </a:endParaRPr>
          </a:p>
        </p:txBody>
      </p:sp>
      <p:pic>
        <p:nvPicPr>
          <p:cNvPr id="21509" name="Picture 5" descr="http://www.sacred-destinations.com/greece/images/thessaloniki/agia-sophia/agia-sophia-cc-rufus-300h.jpg"/>
          <p:cNvPicPr>
            <a:picLocks noChangeAspect="1" noChangeArrowheads="1"/>
          </p:cNvPicPr>
          <p:nvPr/>
        </p:nvPicPr>
        <p:blipFill>
          <a:blip r:embed="rId3">
            <a:lum contrast="10000"/>
          </a:blip>
          <a:srcRect/>
          <a:stretch>
            <a:fillRect/>
          </a:stretch>
        </p:blipFill>
        <p:spPr bwMode="auto">
          <a:xfrm>
            <a:off x="152399" y="2133600"/>
            <a:ext cx="4587291" cy="3429000"/>
          </a:xfrm>
          <a:prstGeom prst="rect">
            <a:avLst/>
          </a:prstGeom>
          <a:noFill/>
          <a:effectLst>
            <a:softEdge rad="63500"/>
          </a:effectLst>
        </p:spPr>
      </p:pic>
    </p:spTree>
  </p:cSld>
  <p:clrMapOvr>
    <a:masterClrMapping/>
  </p:clrMapOvr>
  <p:transition spd="med">
    <p:cove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s-PR" altLang="en-US">
                <a:latin typeface="Candara" panose="020E0502030303020204" pitchFamily="34" charset="0"/>
              </a:rPr>
              <a:t>Fondo Histórico</a:t>
            </a:r>
          </a:p>
        </p:txBody>
      </p:sp>
      <p:sp>
        <p:nvSpPr>
          <p:cNvPr id="16387" name="Content Placeholder 7"/>
          <p:cNvSpPr>
            <a:spLocks noGrp="1"/>
          </p:cNvSpPr>
          <p:nvPr>
            <p:ph sz="half" idx="2"/>
          </p:nvPr>
        </p:nvSpPr>
        <p:spPr>
          <a:xfrm>
            <a:off x="4648200" y="2017713"/>
            <a:ext cx="4306888" cy="4114800"/>
          </a:xfrm>
        </p:spPr>
        <p:txBody>
          <a:bodyPr/>
          <a:lstStyle/>
          <a:p>
            <a:r>
              <a:rPr lang="en-US" altLang="en-US">
                <a:latin typeface="Candara" panose="020E0502030303020204" pitchFamily="34" charset="0"/>
              </a:rPr>
              <a:t>Aún así, existían dos problemas:</a:t>
            </a:r>
          </a:p>
          <a:p>
            <a:r>
              <a:rPr lang="en-US" altLang="en-US">
                <a:latin typeface="Candara" panose="020E0502030303020204" pitchFamily="34" charset="0"/>
              </a:rPr>
              <a:t>Algunos interpretan mal su enseñanza acerca de la segunda venida del Señor y piensan que ya llegó (</a:t>
            </a:r>
            <a:r>
              <a:rPr lang="en-US" altLang="en-US">
                <a:solidFill>
                  <a:srgbClr val="FF0000"/>
                </a:solidFill>
                <a:latin typeface="Candara" panose="020E0502030303020204" pitchFamily="34" charset="0"/>
              </a:rPr>
              <a:t>2.2</a:t>
            </a:r>
            <a:r>
              <a:rPr lang="en-US" altLang="en-US">
                <a:latin typeface="Candara" panose="020E0502030303020204" pitchFamily="34" charset="0"/>
              </a:rPr>
              <a:t>)</a:t>
            </a:r>
          </a:p>
        </p:txBody>
      </p:sp>
      <p:sp>
        <p:nvSpPr>
          <p:cNvPr id="16388"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pic>
        <p:nvPicPr>
          <p:cNvPr id="5" name="Picture 4" descr="rapto1.jpg"/>
          <p:cNvPicPr>
            <a:picLocks noChangeAspect="1"/>
          </p:cNvPicPr>
          <p:nvPr/>
        </p:nvPicPr>
        <p:blipFill>
          <a:blip r:embed="rId3">
            <a:lum bright="10000" contrast="10000"/>
          </a:blip>
          <a:stretch>
            <a:fillRect/>
          </a:stretch>
        </p:blipFill>
        <p:spPr>
          <a:xfrm>
            <a:off x="152400" y="2095500"/>
            <a:ext cx="4521200" cy="3390900"/>
          </a:xfrm>
          <a:prstGeom prst="rect">
            <a:avLst/>
          </a:prstGeom>
          <a:effectLst>
            <a:softEdge rad="63500"/>
          </a:effectLst>
        </p:spPr>
      </p:pic>
    </p:spTree>
  </p:cSld>
  <p:clrMapOvr>
    <a:masterClrMapping/>
  </p:clrMapOvr>
  <p:transition spd="med">
    <p:cov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s-PR" altLang="en-US">
                <a:latin typeface="Candara" panose="020E0502030303020204" pitchFamily="34" charset="0"/>
              </a:rPr>
              <a:t>Fondo Histórico</a:t>
            </a:r>
          </a:p>
        </p:txBody>
      </p:sp>
      <p:sp>
        <p:nvSpPr>
          <p:cNvPr id="17411" name="Content Placeholder 7"/>
          <p:cNvSpPr>
            <a:spLocks noGrp="1"/>
          </p:cNvSpPr>
          <p:nvPr>
            <p:ph sz="half" idx="2"/>
          </p:nvPr>
        </p:nvSpPr>
        <p:spPr>
          <a:xfrm>
            <a:off x="4648200" y="2017713"/>
            <a:ext cx="4306888" cy="4114800"/>
          </a:xfrm>
        </p:spPr>
        <p:txBody>
          <a:bodyPr/>
          <a:lstStyle/>
          <a:p>
            <a:r>
              <a:rPr lang="en-US" altLang="en-US">
                <a:latin typeface="Candara" panose="020E0502030303020204" pitchFamily="34" charset="0"/>
              </a:rPr>
              <a:t>Otros habían dejado normal y su trabajo por creer que el regreso de Cristo era inminente (</a:t>
            </a:r>
            <a:r>
              <a:rPr lang="en-US" altLang="en-US">
                <a:solidFill>
                  <a:srgbClr val="FF0000"/>
                </a:solidFill>
                <a:latin typeface="Candara" panose="020E0502030303020204" pitchFamily="34" charset="0"/>
              </a:rPr>
              <a:t>3.10-12</a:t>
            </a:r>
            <a:r>
              <a:rPr lang="en-US" altLang="en-US">
                <a:latin typeface="Candara" panose="020E0502030303020204" pitchFamily="34" charset="0"/>
              </a:rPr>
              <a:t>).</a:t>
            </a:r>
          </a:p>
        </p:txBody>
      </p:sp>
      <p:sp>
        <p:nvSpPr>
          <p:cNvPr id="1741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pic>
        <p:nvPicPr>
          <p:cNvPr id="5" name="Picture 4" descr="Yeshuaadvent.jpg"/>
          <p:cNvPicPr>
            <a:picLocks noChangeAspect="1"/>
          </p:cNvPicPr>
          <p:nvPr/>
        </p:nvPicPr>
        <p:blipFill>
          <a:blip r:embed="rId3">
            <a:lum contrast="10000"/>
          </a:blip>
          <a:srcRect l="50311"/>
          <a:stretch>
            <a:fillRect/>
          </a:stretch>
        </p:blipFill>
        <p:spPr>
          <a:xfrm>
            <a:off x="228600" y="2133600"/>
            <a:ext cx="4419600" cy="4350544"/>
          </a:xfrm>
          <a:prstGeom prst="rect">
            <a:avLst/>
          </a:prstGeom>
          <a:effectLst>
            <a:softEdge rad="63500"/>
          </a:effectLst>
        </p:spPr>
      </p:pic>
    </p:spTree>
  </p:cSld>
  <p:clrMapOvr>
    <a:masterClrMapping/>
  </p:clrMapOvr>
  <p:transition spd="med">
    <p:cove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s-PR" altLang="en-US">
                <a:latin typeface="Candara" panose="020E0502030303020204" pitchFamily="34" charset="0"/>
              </a:rPr>
              <a:t>Fondo Histórico</a:t>
            </a:r>
          </a:p>
        </p:txBody>
      </p:sp>
      <p:sp>
        <p:nvSpPr>
          <p:cNvPr id="18435" name="Content Placeholder 7"/>
          <p:cNvSpPr>
            <a:spLocks noGrp="1"/>
          </p:cNvSpPr>
          <p:nvPr>
            <p:ph sz="half" idx="2"/>
          </p:nvPr>
        </p:nvSpPr>
        <p:spPr>
          <a:xfrm>
            <a:off x="4648200" y="2017713"/>
            <a:ext cx="4306888" cy="4114800"/>
          </a:xfrm>
        </p:spPr>
        <p:txBody>
          <a:bodyPr/>
          <a:lstStyle/>
          <a:p>
            <a:r>
              <a:rPr lang="en-US" altLang="en-US">
                <a:latin typeface="Candara" panose="020E0502030303020204" pitchFamily="34" charset="0"/>
              </a:rPr>
              <a:t>Entonces Pablo, desde Corinto, escribe su segunda carta a los Tesalonicenses para alentarlos por su fidelidad y corregir el malentendido.</a:t>
            </a:r>
          </a:p>
        </p:txBody>
      </p:sp>
      <p:sp>
        <p:nvSpPr>
          <p:cNvPr id="18436"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pic>
        <p:nvPicPr>
          <p:cNvPr id="17414" name="Picture 6" descr="http://www.johnpratt.com/items/docs/lds/meridian/2003/images/scroll.jpg"/>
          <p:cNvPicPr>
            <a:picLocks noChangeAspect="1" noChangeArrowheads="1"/>
          </p:cNvPicPr>
          <p:nvPr/>
        </p:nvPicPr>
        <p:blipFill>
          <a:blip r:embed="rId3">
            <a:lum contrast="10000"/>
          </a:blip>
          <a:srcRect/>
          <a:stretch>
            <a:fillRect/>
          </a:stretch>
        </p:blipFill>
        <p:spPr bwMode="auto">
          <a:xfrm>
            <a:off x="152400" y="2286000"/>
            <a:ext cx="4552950" cy="3400425"/>
          </a:xfrm>
          <a:prstGeom prst="rect">
            <a:avLst/>
          </a:prstGeom>
          <a:noFill/>
          <a:effectLst>
            <a:softEdge rad="63500"/>
          </a:effectLst>
        </p:spPr>
      </p:pic>
    </p:spTree>
  </p:cSld>
  <p:clrMapOvr>
    <a:masterClrMapping/>
  </p:clrMapOvr>
  <p:transition spd="med">
    <p:cov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s-PR" altLang="en-US">
                <a:latin typeface="Candara" panose="020E0502030303020204" pitchFamily="34" charset="0"/>
              </a:rPr>
              <a:t>Fondo Histórico</a:t>
            </a:r>
          </a:p>
        </p:txBody>
      </p:sp>
      <p:sp>
        <p:nvSpPr>
          <p:cNvPr id="19459" name="Content Placeholder 7"/>
          <p:cNvSpPr>
            <a:spLocks noGrp="1"/>
          </p:cNvSpPr>
          <p:nvPr>
            <p:ph sz="half" idx="2"/>
          </p:nvPr>
        </p:nvSpPr>
        <p:spPr>
          <a:xfrm>
            <a:off x="4876800" y="2017713"/>
            <a:ext cx="4306888" cy="4114800"/>
          </a:xfrm>
        </p:spPr>
        <p:txBody>
          <a:bodyPr/>
          <a:lstStyle/>
          <a:p>
            <a:r>
              <a:rPr lang="es-ES" altLang="en-US" i="1">
                <a:latin typeface="Candara" panose="020E0502030303020204" pitchFamily="34" charset="0"/>
              </a:rPr>
              <a:t>“La sangre de los mártires es la semilla de la Iglesia” </a:t>
            </a:r>
            <a:r>
              <a:rPr lang="es-ES" altLang="en-US">
                <a:latin typeface="Candara" panose="020E0502030303020204" pitchFamily="34" charset="0"/>
              </a:rPr>
              <a:t>escribió Tertuliano el padre de la Iglesia; y la historia demuestra que es verdad. </a:t>
            </a:r>
          </a:p>
        </p:txBody>
      </p:sp>
      <p:sp>
        <p:nvSpPr>
          <p:cNvPr id="19460"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pic>
        <p:nvPicPr>
          <p:cNvPr id="5" name="Picture 4" descr="Torture.jpg"/>
          <p:cNvPicPr>
            <a:picLocks noChangeAspect="1"/>
          </p:cNvPicPr>
          <p:nvPr/>
        </p:nvPicPr>
        <p:blipFill>
          <a:blip r:embed="rId3">
            <a:lum contrast="20000"/>
          </a:blip>
          <a:stretch>
            <a:fillRect/>
          </a:stretch>
        </p:blipFill>
        <p:spPr>
          <a:xfrm>
            <a:off x="228600" y="2133600"/>
            <a:ext cx="4774424" cy="3657600"/>
          </a:xfrm>
          <a:prstGeom prst="rect">
            <a:avLst/>
          </a:prstGeom>
          <a:effectLst>
            <a:softEdge rad="63500"/>
          </a:effectLst>
        </p:spPr>
      </p:pic>
    </p:spTree>
  </p:cSld>
  <p:clrMapOvr>
    <a:masterClrMapping/>
  </p:clrMapOvr>
  <p:transition spd="med">
    <p:cove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s-PR" altLang="en-US">
                <a:latin typeface="Candara" panose="020E0502030303020204" pitchFamily="34" charset="0"/>
              </a:rPr>
              <a:t>Fondo Histórico</a:t>
            </a:r>
          </a:p>
        </p:txBody>
      </p:sp>
      <p:sp>
        <p:nvSpPr>
          <p:cNvPr id="20483" name="Content Placeholder 7"/>
          <p:cNvSpPr>
            <a:spLocks noGrp="1"/>
          </p:cNvSpPr>
          <p:nvPr>
            <p:ph sz="half" idx="2"/>
          </p:nvPr>
        </p:nvSpPr>
        <p:spPr>
          <a:xfrm>
            <a:off x="4648200" y="2017713"/>
            <a:ext cx="4306888" cy="4114800"/>
          </a:xfrm>
        </p:spPr>
        <p:txBody>
          <a:bodyPr/>
          <a:lstStyle/>
          <a:p>
            <a:r>
              <a:rPr lang="es-ES" altLang="en-US">
                <a:latin typeface="Candara" panose="020E0502030303020204" pitchFamily="34" charset="0"/>
              </a:rPr>
              <a:t>Un cristiano chino dijo: </a:t>
            </a:r>
            <a:r>
              <a:rPr lang="es-ES" altLang="en-US" i="1">
                <a:latin typeface="Candara" panose="020E0502030303020204" pitchFamily="34" charset="0"/>
              </a:rPr>
              <a:t>“El sufrimiento en China ha multiplicado las bendiciones porque ha purificado a la iglesia”.</a:t>
            </a:r>
            <a:r>
              <a:rPr lang="es-ES" altLang="en-US">
                <a:latin typeface="Candara" panose="020E0502030303020204" pitchFamily="34" charset="0"/>
              </a:rPr>
              <a:t> </a:t>
            </a:r>
          </a:p>
        </p:txBody>
      </p:sp>
      <p:sp>
        <p:nvSpPr>
          <p:cNvPr id="20484"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pic>
        <p:nvPicPr>
          <p:cNvPr id="5" name="Picture 4" descr="mao_and_friends.jpg"/>
          <p:cNvPicPr>
            <a:picLocks noChangeAspect="1"/>
          </p:cNvPicPr>
          <p:nvPr/>
        </p:nvPicPr>
        <p:blipFill>
          <a:blip r:embed="rId3">
            <a:lum bright="10000" contrast="20000"/>
          </a:blip>
          <a:stretch>
            <a:fillRect/>
          </a:stretch>
        </p:blipFill>
        <p:spPr>
          <a:xfrm>
            <a:off x="0" y="2128345"/>
            <a:ext cx="4114800" cy="4729655"/>
          </a:xfrm>
          <a:prstGeom prst="rect">
            <a:avLst/>
          </a:prstGeom>
          <a:effectLst>
            <a:softEdge rad="63500"/>
          </a:effectLst>
        </p:spPr>
      </p:pic>
    </p:spTree>
  </p:cSld>
  <p:clrMapOvr>
    <a:masterClrMapping/>
  </p:clrMapOvr>
  <p:transition spd="med">
    <p:cove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s-PR" altLang="en-US">
                <a:latin typeface="Candara" panose="020E0502030303020204" pitchFamily="34" charset="0"/>
              </a:rPr>
              <a:t>Propósito de 2da Tesalonicenses</a:t>
            </a:r>
          </a:p>
        </p:txBody>
      </p:sp>
      <p:sp>
        <p:nvSpPr>
          <p:cNvPr id="21507" name="Content Placeholder 9"/>
          <p:cNvSpPr>
            <a:spLocks noGrp="1"/>
          </p:cNvSpPr>
          <p:nvPr>
            <p:ph idx="1"/>
          </p:nvPr>
        </p:nvSpPr>
        <p:spPr>
          <a:xfrm>
            <a:off x="304800" y="2017713"/>
            <a:ext cx="8650288" cy="4114800"/>
          </a:xfrm>
        </p:spPr>
        <p:txBody>
          <a:bodyPr/>
          <a:lstStyle/>
          <a:p>
            <a:r>
              <a:rPr lang="en-US" altLang="en-US" dirty="0" err="1">
                <a:latin typeface="Candara" panose="020E0502030303020204" pitchFamily="34" charset="0"/>
              </a:rPr>
              <a:t>Asegurarle</a:t>
            </a:r>
            <a:r>
              <a:rPr lang="en-US" altLang="en-US" dirty="0">
                <a:latin typeface="Candara" panose="020E0502030303020204" pitchFamily="34" charset="0"/>
              </a:rPr>
              <a:t> a </a:t>
            </a:r>
            <a:r>
              <a:rPr lang="en-US" altLang="en-US" dirty="0" err="1">
                <a:latin typeface="Candara" panose="020E0502030303020204" pitchFamily="34" charset="0"/>
              </a:rPr>
              <a:t>los</a:t>
            </a:r>
            <a:r>
              <a:rPr lang="en-US" altLang="en-US" dirty="0">
                <a:latin typeface="Candara" panose="020E0502030303020204" pitchFamily="34" charset="0"/>
              </a:rPr>
              <a:t> </a:t>
            </a:r>
            <a:r>
              <a:rPr lang="en-US" altLang="en-US" dirty="0" err="1">
                <a:latin typeface="Candara" panose="020E0502030303020204" pitchFamily="34" charset="0"/>
              </a:rPr>
              <a:t>creyentes</a:t>
            </a:r>
            <a:r>
              <a:rPr lang="en-US" altLang="en-US" dirty="0">
                <a:latin typeface="Candara" panose="020E0502030303020204" pitchFamily="34" charset="0"/>
              </a:rPr>
              <a:t> que Dios </a:t>
            </a:r>
            <a:r>
              <a:rPr lang="en-US" altLang="en-US" dirty="0" err="1">
                <a:latin typeface="Candara" panose="020E0502030303020204" pitchFamily="34" charset="0"/>
              </a:rPr>
              <a:t>usa</a:t>
            </a:r>
            <a:r>
              <a:rPr lang="en-US" altLang="en-US" dirty="0">
                <a:latin typeface="Candara" panose="020E0502030303020204" pitchFamily="34" charset="0"/>
              </a:rPr>
              <a:t> la </a:t>
            </a:r>
            <a:r>
              <a:rPr lang="en-US" altLang="en-US" dirty="0" err="1">
                <a:latin typeface="Candara" panose="020E0502030303020204" pitchFamily="34" charset="0"/>
              </a:rPr>
              <a:t>persecución</a:t>
            </a:r>
            <a:r>
              <a:rPr lang="en-US" altLang="en-US" dirty="0">
                <a:latin typeface="Candara" panose="020E0502030303020204" pitchFamily="34" charset="0"/>
              </a:rPr>
              <a:t>:</a:t>
            </a:r>
          </a:p>
          <a:p>
            <a:pPr lvl="1"/>
            <a:r>
              <a:rPr lang="en-US" altLang="en-US" dirty="0" err="1">
                <a:latin typeface="Candara" panose="020E0502030303020204" pitchFamily="34" charset="0"/>
              </a:rPr>
              <a:t>Él</a:t>
            </a:r>
            <a:r>
              <a:rPr lang="en-US" altLang="en-US" dirty="0">
                <a:latin typeface="Candara" panose="020E0502030303020204" pitchFamily="34" charset="0"/>
              </a:rPr>
              <a:t> </a:t>
            </a:r>
            <a:r>
              <a:rPr lang="en-US" altLang="en-US" dirty="0" err="1">
                <a:latin typeface="Candara" panose="020E0502030303020204" pitchFamily="34" charset="0"/>
              </a:rPr>
              <a:t>usa</a:t>
            </a:r>
            <a:r>
              <a:rPr lang="en-US" altLang="en-US" dirty="0">
                <a:latin typeface="Candara" panose="020E0502030303020204" pitchFamily="34" charset="0"/>
              </a:rPr>
              <a:t> la </a:t>
            </a:r>
            <a:r>
              <a:rPr lang="en-US" altLang="en-US" dirty="0" err="1">
                <a:latin typeface="Candara" panose="020E0502030303020204" pitchFamily="34" charset="0"/>
              </a:rPr>
              <a:t>persecución</a:t>
            </a:r>
            <a:r>
              <a:rPr lang="en-US" altLang="en-US" dirty="0">
                <a:latin typeface="Candara" panose="020E0502030303020204" pitchFamily="34" charset="0"/>
              </a:rPr>
              <a:t> para </a:t>
            </a:r>
            <a:r>
              <a:rPr lang="en-US" altLang="en-US" dirty="0" err="1">
                <a:latin typeface="Candara" panose="020E0502030303020204" pitchFamily="34" charset="0"/>
              </a:rPr>
              <a:t>refinar</a:t>
            </a:r>
            <a:r>
              <a:rPr lang="en-US" altLang="en-US" dirty="0">
                <a:latin typeface="Candara" panose="020E0502030303020204" pitchFamily="34" charset="0"/>
              </a:rPr>
              <a:t> a </a:t>
            </a:r>
            <a:r>
              <a:rPr lang="en-US" altLang="en-US" dirty="0" err="1">
                <a:latin typeface="Candara" panose="020E0502030303020204" pitchFamily="34" charset="0"/>
              </a:rPr>
              <a:t>los</a:t>
            </a:r>
            <a:r>
              <a:rPr lang="en-US" altLang="en-US" dirty="0">
                <a:latin typeface="Candara" panose="020E0502030303020204" pitchFamily="34" charset="0"/>
              </a:rPr>
              <a:t> </a:t>
            </a:r>
            <a:r>
              <a:rPr lang="en-US" altLang="en-US" dirty="0" err="1">
                <a:latin typeface="Candara" panose="020E0502030303020204" pitchFamily="34" charset="0"/>
              </a:rPr>
              <a:t>creyentes</a:t>
            </a:r>
            <a:r>
              <a:rPr lang="en-US" altLang="en-US" dirty="0">
                <a:latin typeface="Candara" panose="020E0502030303020204" pitchFamily="34" charset="0"/>
              </a:rPr>
              <a:t>.</a:t>
            </a:r>
          </a:p>
          <a:p>
            <a:pPr lvl="1"/>
            <a:r>
              <a:rPr lang="es-ES" altLang="en-US" i="1" dirty="0">
                <a:latin typeface="Candara" panose="020E0502030303020204" pitchFamily="34" charset="0"/>
              </a:rPr>
              <a:t>"para que sometida a prueba vuestra fe, mucho más preciosa que el oro, el cual aunque perecedero se prueba con fuego, sea hallada en alabanza, gloria y honra cuando sea manifestado Jesucristo," </a:t>
            </a:r>
          </a:p>
          <a:p>
            <a:pPr lvl="1">
              <a:buFont typeface="Wingdings" panose="05000000000000000000" pitchFamily="2" charset="2"/>
              <a:buNone/>
            </a:pPr>
            <a:r>
              <a:rPr lang="es-ES" altLang="en-US" dirty="0">
                <a:latin typeface="Candara" panose="020E0502030303020204" pitchFamily="34" charset="0"/>
              </a:rPr>
              <a:t>	(</a:t>
            </a:r>
            <a:r>
              <a:rPr lang="es-ES" altLang="en-US" dirty="0">
                <a:solidFill>
                  <a:srgbClr val="FF0000"/>
                </a:solidFill>
                <a:latin typeface="Candara" panose="020E0502030303020204" pitchFamily="34" charset="0"/>
              </a:rPr>
              <a:t>1 Pedro 1.7, RVR60</a:t>
            </a:r>
            <a:r>
              <a:rPr lang="es-ES" altLang="en-US" dirty="0">
                <a:latin typeface="Candara" panose="020E0502030303020204" pitchFamily="34" charset="0"/>
              </a:rPr>
              <a:t>)</a:t>
            </a:r>
            <a:endParaRPr lang="en-US" altLang="en-US" dirty="0">
              <a:latin typeface="Candara" panose="020E0502030303020204" pitchFamily="34" charset="0"/>
            </a:endParaRPr>
          </a:p>
        </p:txBody>
      </p:sp>
      <p:sp>
        <p:nvSpPr>
          <p:cNvPr id="21508"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spTree>
  </p:cSld>
  <p:clrMapOvr>
    <a:masterClrMapping/>
  </p:clrMapOvr>
  <p:transition spd="med">
    <p:cove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s-PR" altLang="en-US">
                <a:latin typeface="Candara" panose="020E0502030303020204" pitchFamily="34" charset="0"/>
              </a:rPr>
              <a:t>Propósito de 2da Tesalonicenses</a:t>
            </a:r>
          </a:p>
        </p:txBody>
      </p:sp>
      <p:sp>
        <p:nvSpPr>
          <p:cNvPr id="22531" name="Content Placeholder 9"/>
          <p:cNvSpPr>
            <a:spLocks noGrp="1"/>
          </p:cNvSpPr>
          <p:nvPr>
            <p:ph idx="1"/>
          </p:nvPr>
        </p:nvSpPr>
        <p:spPr/>
        <p:txBody>
          <a:bodyPr/>
          <a:lstStyle/>
          <a:p>
            <a:r>
              <a:rPr lang="en-US" altLang="en-US">
                <a:latin typeface="Candara" panose="020E0502030303020204" pitchFamily="34" charset="0"/>
              </a:rPr>
              <a:t>La persecución refina a los creyentes enseñándoles a perseverar y a permanecer firmes en medio de un mundo corrupto y moribundo.</a:t>
            </a:r>
          </a:p>
          <a:p>
            <a:endParaRPr lang="en-US" altLang="en-US">
              <a:latin typeface="Candara" panose="020E0502030303020204" pitchFamily="34" charset="0"/>
            </a:endParaRPr>
          </a:p>
          <a:p>
            <a:pPr lvl="1">
              <a:buFont typeface="Wingdings" panose="05000000000000000000" pitchFamily="2" charset="2"/>
              <a:buNone/>
            </a:pPr>
            <a:endParaRPr lang="es-ES" altLang="en-US">
              <a:latin typeface="Candara" panose="020E0502030303020204" pitchFamily="34" charset="0"/>
            </a:endParaRPr>
          </a:p>
          <a:p>
            <a:pPr lvl="1"/>
            <a:endParaRPr lang="en-US" altLang="en-US">
              <a:latin typeface="Candara" panose="020E0502030303020204" pitchFamily="34" charset="0"/>
            </a:endParaRPr>
          </a:p>
        </p:txBody>
      </p:sp>
      <p:sp>
        <p:nvSpPr>
          <p:cNvPr id="2253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spTree>
  </p:cSld>
  <p:clrMapOvr>
    <a:masterClrMapping/>
  </p:clrMapOvr>
  <p:transition spd="med">
    <p:cover/>
  </p:transition>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3556"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pic>
        <p:nvPicPr>
          <p:cNvPr id="7" name="Content Placeholder 6"/>
          <p:cNvPicPr>
            <a:picLocks noGrp="1" noChangeAspect="1"/>
          </p:cNvPicPr>
          <p:nvPr>
            <p:ph idx="1"/>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295400" y="0"/>
            <a:ext cx="6858000" cy="6858000"/>
          </a:xfrm>
        </p:spPr>
      </p:pic>
    </p:spTree>
  </p:cSld>
  <p:clrMapOvr>
    <a:masterClrMapping/>
  </p:clrMapOvr>
  <p:transition spd="med">
    <p:cov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s-PR" altLang="en-US">
                <a:latin typeface="Candara" panose="020E0502030303020204" pitchFamily="34" charset="0"/>
              </a:rPr>
              <a:t>Corrupción</a:t>
            </a:r>
          </a:p>
        </p:txBody>
      </p:sp>
      <p:sp>
        <p:nvSpPr>
          <p:cNvPr id="23555" name="Content Placeholder 9"/>
          <p:cNvSpPr>
            <a:spLocks noGrp="1"/>
          </p:cNvSpPr>
          <p:nvPr>
            <p:ph idx="1"/>
          </p:nvPr>
        </p:nvSpPr>
        <p:spPr>
          <a:xfrm>
            <a:off x="152400" y="1905000"/>
            <a:ext cx="8991600" cy="4114800"/>
          </a:xfrm>
        </p:spPr>
        <p:txBody>
          <a:bodyPr/>
          <a:lstStyle/>
          <a:p>
            <a:r>
              <a:rPr lang="es-ES" altLang="en-US" sz="2000" dirty="0">
                <a:latin typeface="Candara" panose="020E0502030303020204" pitchFamily="34" charset="0"/>
              </a:rPr>
              <a:t>El Tele-evangelista Paul </a:t>
            </a:r>
            <a:r>
              <a:rPr lang="es-ES" altLang="en-US" sz="2000" dirty="0" err="1">
                <a:latin typeface="Candara" panose="020E0502030303020204" pitchFamily="34" charset="0"/>
              </a:rPr>
              <a:t>Crouch</a:t>
            </a:r>
            <a:r>
              <a:rPr lang="es-ES" altLang="en-US" sz="2000" dirty="0">
                <a:latin typeface="Candara" panose="020E0502030303020204" pitchFamily="34" charset="0"/>
              </a:rPr>
              <a:t> fue denunciado por sostener relaciones homosexuales con su chofer, un pedófilo convicto y ex-adicto a la cocaína.</a:t>
            </a:r>
          </a:p>
          <a:p>
            <a:r>
              <a:rPr lang="es-ES" altLang="en-US" sz="2000" dirty="0">
                <a:latin typeface="Candara" panose="020E0502030303020204" pitchFamily="34" charset="0"/>
              </a:rPr>
              <a:t>De acuerdo a la prestigiosa revista evangélica </a:t>
            </a:r>
            <a:r>
              <a:rPr lang="es-ES" altLang="en-US" sz="2000" i="1" dirty="0" err="1">
                <a:latin typeface="Candara" panose="020E0502030303020204" pitchFamily="34" charset="0"/>
              </a:rPr>
              <a:t>Christianity</a:t>
            </a:r>
            <a:r>
              <a:rPr lang="es-ES" altLang="en-US" sz="2000" i="1" dirty="0">
                <a:latin typeface="Candara" panose="020E0502030303020204" pitchFamily="34" charset="0"/>
              </a:rPr>
              <a:t> </a:t>
            </a:r>
            <a:r>
              <a:rPr lang="es-ES" altLang="en-US" sz="2000" i="1" dirty="0" err="1">
                <a:latin typeface="Candara" panose="020E0502030303020204" pitchFamily="34" charset="0"/>
              </a:rPr>
              <a:t>Today</a:t>
            </a:r>
            <a:r>
              <a:rPr lang="es-ES" altLang="en-US" sz="2000" dirty="0">
                <a:latin typeface="Candara" panose="020E0502030303020204" pitchFamily="34" charset="0"/>
              </a:rPr>
              <a:t>, el predicador </a:t>
            </a:r>
            <a:r>
              <a:rPr lang="es-ES" altLang="en-US" sz="2000" dirty="0" err="1">
                <a:latin typeface="Candara" panose="020E0502030303020204" pitchFamily="34" charset="0"/>
              </a:rPr>
              <a:t>neopentecostal</a:t>
            </a:r>
            <a:r>
              <a:rPr lang="es-ES" altLang="en-US" sz="2000" dirty="0">
                <a:latin typeface="Candara" panose="020E0502030303020204" pitchFamily="34" charset="0"/>
              </a:rPr>
              <a:t> estadounidense Paul </a:t>
            </a:r>
            <a:r>
              <a:rPr lang="es-ES" altLang="en-US" sz="2000" dirty="0" err="1">
                <a:latin typeface="Candara" panose="020E0502030303020204" pitchFamily="34" charset="0"/>
              </a:rPr>
              <a:t>Crouch</a:t>
            </a:r>
            <a:r>
              <a:rPr lang="es-ES" altLang="en-US" sz="2000" dirty="0">
                <a:latin typeface="Candara" panose="020E0502030303020204" pitchFamily="34" charset="0"/>
              </a:rPr>
              <a:t> no fue sólo uno de los Tele-evangelistas más famosos de los Estados Unidos. </a:t>
            </a:r>
          </a:p>
          <a:p>
            <a:r>
              <a:rPr lang="es-ES" altLang="en-US" sz="2000" dirty="0" err="1">
                <a:latin typeface="Candara" panose="020E0502030303020204" pitchFamily="34" charset="0"/>
              </a:rPr>
              <a:t>Crouch</a:t>
            </a:r>
            <a:r>
              <a:rPr lang="es-ES" altLang="en-US" sz="2000" dirty="0">
                <a:latin typeface="Candara" panose="020E0502030303020204" pitchFamily="34" charset="0"/>
              </a:rPr>
              <a:t> fue también un personaje controversial por su persistente mensaje de “confesión positiva” y teología de la prosperidad, una interpretación del Evangelio que asegura que la voluntad de Dios para cada creyente es llegar a ser millonario, o, al menos, rico. Como fundador y presidente de Trinity </a:t>
            </a:r>
            <a:r>
              <a:rPr lang="es-ES" altLang="en-US" sz="2000" dirty="0" err="1">
                <a:latin typeface="Candara" panose="020E0502030303020204" pitchFamily="34" charset="0"/>
              </a:rPr>
              <a:t>Broadcasting</a:t>
            </a:r>
            <a:r>
              <a:rPr lang="es-ES" altLang="en-US" sz="2000" dirty="0">
                <a:latin typeface="Candara" panose="020E0502030303020204" pitchFamily="34" charset="0"/>
              </a:rPr>
              <a:t> Network (TBN), el Reverendo </a:t>
            </a:r>
            <a:r>
              <a:rPr lang="es-ES" altLang="en-US" sz="2000" dirty="0" err="1">
                <a:latin typeface="Candara" panose="020E0502030303020204" pitchFamily="34" charset="0"/>
              </a:rPr>
              <a:t>Crouch</a:t>
            </a:r>
            <a:r>
              <a:rPr lang="es-ES" altLang="en-US" sz="2000" dirty="0">
                <a:latin typeface="Candara" panose="020E0502030303020204" pitchFamily="34" charset="0"/>
              </a:rPr>
              <a:t> fue el dueño de facto de la cadena televisiva religiosa más grande del mundo.  </a:t>
            </a:r>
          </a:p>
          <a:p>
            <a:r>
              <a:rPr lang="es-ES" altLang="en-US" sz="2000" dirty="0">
                <a:latin typeface="Candara" panose="020E0502030303020204" pitchFamily="34" charset="0"/>
              </a:rPr>
              <a:t>Paul </a:t>
            </a:r>
            <a:r>
              <a:rPr lang="es-ES" altLang="en-US" sz="2000" dirty="0" err="1">
                <a:latin typeface="Candara" panose="020E0502030303020204" pitchFamily="34" charset="0"/>
              </a:rPr>
              <a:t>Crouch</a:t>
            </a:r>
            <a:r>
              <a:rPr lang="es-ES" altLang="en-US" sz="2000" dirty="0">
                <a:latin typeface="Candara" panose="020E0502030303020204" pitchFamily="34" charset="0"/>
              </a:rPr>
              <a:t> y su equipo de abogados pagaron casi medio millón de dólares para que el ex-chofer no revelara la presunta relación homosexual con el famoso Tele-evangelista, un hombre de 70 años, casado y con hijos.</a:t>
            </a:r>
          </a:p>
          <a:p>
            <a:r>
              <a:rPr lang="en-US" altLang="en-US" sz="2000" dirty="0">
                <a:latin typeface="Candara" panose="020E0502030303020204" pitchFamily="34" charset="0"/>
              </a:rPr>
              <a:t>http://</a:t>
            </a:r>
            <a:r>
              <a:rPr lang="en-US" altLang="en-US" sz="2000" dirty="0">
                <a:latin typeface="Candara" panose="020E0502030303020204" pitchFamily="34" charset="0"/>
                <a:hlinkClick r:id="rId3"/>
              </a:rPr>
              <a:t>apologista.blogdiario.com/tags/CROUCH/</a:t>
            </a:r>
            <a:endParaRPr lang="en-US" altLang="en-US" sz="2000" dirty="0">
              <a:latin typeface="Candara" panose="020E0502030303020204" pitchFamily="34" charset="0"/>
            </a:endParaRPr>
          </a:p>
        </p:txBody>
      </p:sp>
      <p:sp>
        <p:nvSpPr>
          <p:cNvPr id="23556"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brightnessContrast bright="20000"/>
                    </a14:imgEffect>
                  </a14:imgLayer>
                </a14:imgProps>
              </a:ext>
            </a:extLst>
          </a:blip>
          <a:stretch>
            <a:fillRect/>
          </a:stretch>
        </p:blipFill>
        <p:spPr>
          <a:xfrm flipH="1">
            <a:off x="7704718" y="0"/>
            <a:ext cx="1439282" cy="1800225"/>
          </a:xfrm>
          <a:prstGeom prst="rect">
            <a:avLst/>
          </a:prstGeom>
        </p:spPr>
      </p:pic>
    </p:spTree>
    <p:extLst>
      <p:ext uri="{BB962C8B-B14F-4D97-AF65-F5344CB8AC3E}">
        <p14:creationId xmlns:p14="http://schemas.microsoft.com/office/powerpoint/2010/main" val="1050369113"/>
      </p:ext>
    </p:extLst>
  </p:cSld>
  <p:clrMapOvr>
    <a:masterClrMapping/>
  </p:clrMapOvr>
  <p:transition spd="med">
    <p:cov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143000" y="838200"/>
            <a:ext cx="3649663" cy="838200"/>
          </a:xfrm>
        </p:spPr>
        <p:txBody>
          <a:bodyPr/>
          <a:lstStyle/>
          <a:p>
            <a:pPr eaLnBrk="1" hangingPunct="1"/>
            <a:r>
              <a:rPr lang="es-PR" altLang="en-US">
                <a:latin typeface="Candara" panose="020E0502030303020204" pitchFamily="34" charset="0"/>
              </a:rPr>
              <a:t>Texto Básico</a:t>
            </a:r>
          </a:p>
        </p:txBody>
      </p:sp>
      <p:sp>
        <p:nvSpPr>
          <p:cNvPr id="4099" name="Rectangle 3"/>
          <p:cNvSpPr>
            <a:spLocks noGrp="1" noChangeArrowheads="1"/>
          </p:cNvSpPr>
          <p:nvPr>
            <p:ph type="body" sz="half" idx="1"/>
          </p:nvPr>
        </p:nvSpPr>
        <p:spPr>
          <a:xfrm>
            <a:off x="304800" y="2133600"/>
            <a:ext cx="3886200" cy="2362200"/>
          </a:xfrm>
        </p:spPr>
        <p:txBody>
          <a:bodyPr/>
          <a:lstStyle/>
          <a:p>
            <a:pPr eaLnBrk="1" hangingPunct="1"/>
            <a:r>
              <a:rPr lang="es-PR" altLang="en-US" dirty="0">
                <a:latin typeface="Candara" panose="020E0502030303020204" pitchFamily="34" charset="0"/>
              </a:rPr>
              <a:t>2</a:t>
            </a:r>
            <a:r>
              <a:rPr lang="es-PR" altLang="en-US" baseline="30000" dirty="0">
                <a:latin typeface="Candara" panose="020E0502030303020204" pitchFamily="34" charset="0"/>
              </a:rPr>
              <a:t>da</a:t>
            </a:r>
            <a:r>
              <a:rPr lang="es-PR" altLang="en-US" dirty="0">
                <a:latin typeface="Candara" panose="020E0502030303020204" pitchFamily="34" charset="0"/>
              </a:rPr>
              <a:t> Tesalonicenses</a:t>
            </a:r>
          </a:p>
          <a:p>
            <a:pPr lvl="1" eaLnBrk="1" hangingPunct="1"/>
            <a:r>
              <a:rPr lang="es-PR" altLang="en-US" sz="3200" dirty="0">
                <a:latin typeface="Candara" panose="020E0502030303020204" pitchFamily="34" charset="0"/>
              </a:rPr>
              <a:t>1.1-12</a:t>
            </a:r>
          </a:p>
        </p:txBody>
      </p:sp>
      <p:pic>
        <p:nvPicPr>
          <p:cNvPr id="5" name="Picture 4" descr="vkc02_1024x768.jpg"/>
          <p:cNvPicPr>
            <a:picLocks noChangeAspect="1"/>
          </p:cNvPicPr>
          <p:nvPr/>
        </p:nvPicPr>
        <p:blipFill>
          <a:blip r:embed="rId3" cstate="email">
            <a:lum bright="3000" contrast="2000"/>
          </a:blip>
          <a:srcRect/>
          <a:stretch>
            <a:fillRect/>
          </a:stretch>
        </p:blipFill>
        <p:spPr>
          <a:xfrm>
            <a:off x="4346127" y="2209351"/>
            <a:ext cx="4646370" cy="3128748"/>
          </a:xfrm>
          <a:prstGeom prst="rect">
            <a:avLst/>
          </a:prstGeom>
          <a:effectLst>
            <a:softEdge rad="63500"/>
          </a:effectLst>
        </p:spPr>
      </p:pic>
    </p:spTree>
  </p:cSld>
  <p:clrMapOvr>
    <a:masterClrMapping/>
  </p:clrMapOvr>
  <p:transition spd="med">
    <p:cove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s-PR" altLang="en-US">
                <a:latin typeface="Candara" panose="020E0502030303020204" pitchFamily="34" charset="0"/>
              </a:rPr>
              <a:t>Propósito de 2da Tesalonicenses</a:t>
            </a:r>
          </a:p>
        </p:txBody>
      </p:sp>
      <p:sp>
        <p:nvSpPr>
          <p:cNvPr id="24579" name="Content Placeholder 9"/>
          <p:cNvSpPr>
            <a:spLocks noGrp="1"/>
          </p:cNvSpPr>
          <p:nvPr>
            <p:ph idx="1"/>
          </p:nvPr>
        </p:nvSpPr>
        <p:spPr/>
        <p:txBody>
          <a:bodyPr/>
          <a:lstStyle/>
          <a:p>
            <a:r>
              <a:rPr lang="en-US" altLang="en-US">
                <a:latin typeface="Candara" panose="020E0502030303020204" pitchFamily="34" charset="0"/>
              </a:rPr>
              <a:t>Dios usa la persecución para sellar los creyentes (</a:t>
            </a:r>
            <a:r>
              <a:rPr lang="en-US" altLang="en-US">
                <a:solidFill>
                  <a:srgbClr val="FF0000"/>
                </a:solidFill>
                <a:latin typeface="Candara" panose="020E0502030303020204" pitchFamily="34" charset="0"/>
              </a:rPr>
              <a:t>vv. 4-6</a:t>
            </a:r>
            <a:r>
              <a:rPr lang="en-US" altLang="en-US">
                <a:latin typeface="Candara" panose="020E0502030303020204" pitchFamily="34" charset="0"/>
              </a:rPr>
              <a:t>).</a:t>
            </a:r>
          </a:p>
          <a:p>
            <a:pPr lvl="1"/>
            <a:r>
              <a:rPr lang="en-US" altLang="en-US">
                <a:latin typeface="Candara" panose="020E0502030303020204" pitchFamily="34" charset="0"/>
              </a:rPr>
              <a:t>La persecución prueba si un creyente es genuino y si heredará la gloria futura.</a:t>
            </a:r>
          </a:p>
          <a:p>
            <a:r>
              <a:rPr lang="en-US" altLang="en-US">
                <a:latin typeface="Candara" panose="020E0502030303020204" pitchFamily="34" charset="0"/>
              </a:rPr>
              <a:t>Dios usa la persecución para sellar a los incrédulos (</a:t>
            </a:r>
            <a:r>
              <a:rPr lang="en-US" altLang="en-US">
                <a:solidFill>
                  <a:srgbClr val="FF0000"/>
                </a:solidFill>
                <a:latin typeface="Candara" panose="020E0502030303020204" pitchFamily="34" charset="0"/>
              </a:rPr>
              <a:t>vv. 4-6</a:t>
            </a:r>
            <a:r>
              <a:rPr lang="en-US" altLang="en-US">
                <a:latin typeface="Candara" panose="020E0502030303020204" pitchFamily="34" charset="0"/>
              </a:rPr>
              <a:t>).</a:t>
            </a:r>
          </a:p>
          <a:p>
            <a:pPr lvl="1"/>
            <a:r>
              <a:rPr lang="en-US" altLang="en-US">
                <a:latin typeface="Candara" panose="020E0502030303020204" pitchFamily="34" charset="0"/>
              </a:rPr>
              <a:t>La persecución sella la condena de los perseguidores.</a:t>
            </a:r>
            <a:endParaRPr lang="es-ES" altLang="en-US">
              <a:latin typeface="Candara" panose="020E0502030303020204" pitchFamily="34" charset="0"/>
            </a:endParaRPr>
          </a:p>
          <a:p>
            <a:pPr lvl="1"/>
            <a:endParaRPr lang="en-US" altLang="en-US">
              <a:latin typeface="Candara" panose="020E0502030303020204" pitchFamily="34" charset="0"/>
            </a:endParaRPr>
          </a:p>
        </p:txBody>
      </p:sp>
    </p:spTree>
  </p:cSld>
  <p:clrMapOvr>
    <a:masterClrMapping/>
  </p:clrMapOvr>
  <p:transition spd="med">
    <p:cove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s-PR" altLang="en-US">
                <a:latin typeface="Candara" panose="020E0502030303020204" pitchFamily="34" charset="0"/>
              </a:rPr>
              <a:t>Propósito de 2da Tesalonicenses</a:t>
            </a:r>
          </a:p>
        </p:txBody>
      </p:sp>
      <p:sp>
        <p:nvSpPr>
          <p:cNvPr id="25603" name="Content Placeholder 9"/>
          <p:cNvSpPr>
            <a:spLocks noGrp="1"/>
          </p:cNvSpPr>
          <p:nvPr>
            <p:ph idx="1"/>
          </p:nvPr>
        </p:nvSpPr>
        <p:spPr/>
        <p:txBody>
          <a:bodyPr/>
          <a:lstStyle/>
          <a:p>
            <a:r>
              <a:rPr lang="en-US" altLang="en-US">
                <a:latin typeface="Candara" panose="020E0502030303020204" pitchFamily="34" charset="0"/>
              </a:rPr>
              <a:t>Por último, el otro propósito de esta carta es corregir algunas ideas falsas acerca del regreso del Señor.</a:t>
            </a:r>
          </a:p>
          <a:p>
            <a:pPr lvl="1"/>
            <a:r>
              <a:rPr lang="en-US" altLang="en-US">
                <a:latin typeface="Candara" panose="020E0502030303020204" pitchFamily="34" charset="0"/>
              </a:rPr>
              <a:t>Esto lo veremos en nuestro próximo estudio.</a:t>
            </a:r>
          </a:p>
          <a:p>
            <a:endParaRPr lang="en-US" altLang="en-US">
              <a:latin typeface="Candara" panose="020E0502030303020204" pitchFamily="34" charset="0"/>
            </a:endParaRPr>
          </a:p>
          <a:p>
            <a:pPr lvl="1">
              <a:buFont typeface="Wingdings" panose="05000000000000000000" pitchFamily="2" charset="2"/>
              <a:buNone/>
            </a:pPr>
            <a:endParaRPr lang="es-ES" altLang="en-US">
              <a:latin typeface="Candara" panose="020E0502030303020204" pitchFamily="34" charset="0"/>
            </a:endParaRPr>
          </a:p>
          <a:p>
            <a:pPr lvl="1"/>
            <a:endParaRPr lang="en-US" altLang="en-US">
              <a:latin typeface="Candara" panose="020E0502030303020204" pitchFamily="34" charset="0"/>
            </a:endParaRPr>
          </a:p>
        </p:txBody>
      </p:sp>
    </p:spTree>
  </p:cSld>
  <p:clrMapOvr>
    <a:masterClrMapping/>
  </p:clrMapOvr>
  <p:transition spd="med">
    <p:cove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s-PR" altLang="en-US">
                <a:latin typeface="Candara" panose="020E0502030303020204" pitchFamily="34" charset="0"/>
              </a:rPr>
              <a:t>Gracia y paz en la tribulación </a:t>
            </a:r>
            <a:br>
              <a:rPr lang="es-PR" altLang="en-US">
                <a:latin typeface="Candara" panose="020E0502030303020204" pitchFamily="34" charset="0"/>
              </a:rPr>
            </a:br>
            <a:r>
              <a:rPr lang="es-PR" altLang="en-US">
                <a:latin typeface="Candara" panose="020E0502030303020204" pitchFamily="34" charset="0"/>
              </a:rPr>
              <a:t>(</a:t>
            </a:r>
            <a:r>
              <a:rPr lang="es-PR" altLang="en-US">
                <a:solidFill>
                  <a:srgbClr val="FF0000"/>
                </a:solidFill>
                <a:latin typeface="Candara" panose="020E0502030303020204" pitchFamily="34" charset="0"/>
              </a:rPr>
              <a:t>2 Tesalonicenses 1.1-2</a:t>
            </a:r>
            <a:r>
              <a:rPr lang="es-PR" altLang="en-US">
                <a:latin typeface="Candara" panose="020E0502030303020204" pitchFamily="34" charset="0"/>
              </a:rPr>
              <a:t>)</a:t>
            </a: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Lst>
          </a:blip>
          <a:stretch>
            <a:fillRect/>
          </a:stretch>
        </p:blipFill>
        <p:spPr>
          <a:xfrm>
            <a:off x="0" y="1731672"/>
            <a:ext cx="9144000" cy="5143500"/>
          </a:xfrm>
          <a:prstGeom prst="rect">
            <a:avLst/>
          </a:prstGeom>
        </p:spPr>
      </p:pic>
    </p:spTree>
  </p:cSld>
  <p:clrMapOvr>
    <a:masterClrMapping/>
  </p:clrMapOvr>
  <p:transition spd="med">
    <p:cove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s-PR" altLang="en-US">
                <a:latin typeface="Candara" panose="020E0502030303020204" pitchFamily="34" charset="0"/>
              </a:rPr>
              <a:t>Gracia y paz en la tribulación </a:t>
            </a:r>
            <a:br>
              <a:rPr lang="es-PR" altLang="en-US">
                <a:latin typeface="Candara" panose="020E0502030303020204" pitchFamily="34" charset="0"/>
              </a:rPr>
            </a:br>
            <a:r>
              <a:rPr lang="es-PR" altLang="en-US">
                <a:latin typeface="Candara" panose="020E0502030303020204" pitchFamily="34" charset="0"/>
              </a:rPr>
              <a:t>(</a:t>
            </a:r>
            <a:r>
              <a:rPr lang="es-PR" altLang="en-US">
                <a:solidFill>
                  <a:srgbClr val="FF0000"/>
                </a:solidFill>
                <a:latin typeface="Candara" panose="020E0502030303020204" pitchFamily="34" charset="0"/>
              </a:rPr>
              <a:t>2 Tesalonicenses 1.1-2</a:t>
            </a:r>
            <a:r>
              <a:rPr lang="es-PR" altLang="en-US">
                <a:latin typeface="Candara" panose="020E0502030303020204" pitchFamily="34" charset="0"/>
              </a:rPr>
              <a:t>)</a:t>
            </a:r>
          </a:p>
        </p:txBody>
      </p:sp>
      <p:sp>
        <p:nvSpPr>
          <p:cNvPr id="27652" name="TextBox 5"/>
          <p:cNvSpPr txBox="1">
            <a:spLocks noChangeArrowheads="1"/>
          </p:cNvSpPr>
          <p:nvPr/>
        </p:nvSpPr>
        <p:spPr bwMode="auto">
          <a:xfrm>
            <a:off x="2057400" y="6488113"/>
            <a:ext cx="52212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n-US" altLang="en-US"/>
              <a:t>Policarpo muere en la hoguera, Esmirna, 168 d.c.</a:t>
            </a:r>
          </a:p>
        </p:txBody>
      </p:sp>
      <p:pic>
        <p:nvPicPr>
          <p:cNvPr id="27654" name="Picture 6" descr="http://www.exclassics.com/foxe/foxe010.gif"/>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1447800" y="1828800"/>
            <a:ext cx="6172200" cy="47379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cove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s-PR" altLang="en-US">
                <a:latin typeface="Candara" panose="020E0502030303020204" pitchFamily="34" charset="0"/>
              </a:rPr>
              <a:t>Gracia y paz en la tribulación </a:t>
            </a:r>
            <a:br>
              <a:rPr lang="es-PR" altLang="en-US">
                <a:latin typeface="Candara" panose="020E0502030303020204" pitchFamily="34" charset="0"/>
              </a:rPr>
            </a:br>
            <a:r>
              <a:rPr lang="es-PR" altLang="en-US">
                <a:latin typeface="Candara" panose="020E0502030303020204" pitchFamily="34" charset="0"/>
              </a:rPr>
              <a:t>(</a:t>
            </a:r>
            <a:r>
              <a:rPr lang="es-PR" altLang="en-US">
                <a:solidFill>
                  <a:srgbClr val="FF0000"/>
                </a:solidFill>
                <a:latin typeface="Candara" panose="020E0502030303020204" pitchFamily="34" charset="0"/>
              </a:rPr>
              <a:t>2 Tesalonicenses 1.1-2</a:t>
            </a:r>
            <a:r>
              <a:rPr lang="es-PR" altLang="en-US">
                <a:latin typeface="Candara" panose="020E0502030303020204" pitchFamily="34" charset="0"/>
              </a:rPr>
              <a:t>)</a:t>
            </a:r>
          </a:p>
        </p:txBody>
      </p:sp>
      <p:sp>
        <p:nvSpPr>
          <p:cNvPr id="28675" name="TextBox 5"/>
          <p:cNvSpPr txBox="1">
            <a:spLocks noChangeArrowheads="1"/>
          </p:cNvSpPr>
          <p:nvPr/>
        </p:nvSpPr>
        <p:spPr bwMode="auto">
          <a:xfrm>
            <a:off x="1752600" y="6488113"/>
            <a:ext cx="56197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n-US" altLang="en-US"/>
              <a:t>Jacobo hijo de Alfeo es asesinado, Jerusalén,  63 d.c.</a:t>
            </a: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20000" contrast="40000"/>
                    </a14:imgEffect>
                  </a14:imgLayer>
                </a14:imgProps>
              </a:ext>
            </a:extLst>
          </a:blip>
          <a:srcRect l="3817" t="15556" r="5509" b="24343"/>
          <a:stretch/>
        </p:blipFill>
        <p:spPr>
          <a:xfrm>
            <a:off x="0" y="1651591"/>
            <a:ext cx="9144000" cy="5206409"/>
          </a:xfrm>
          <a:prstGeom prst="rect">
            <a:avLst/>
          </a:prstGeom>
        </p:spPr>
      </p:pic>
    </p:spTree>
  </p:cSld>
  <p:clrMapOvr>
    <a:masterClrMapping/>
  </p:clrMapOvr>
  <p:transition spd="med">
    <p:cove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s-PR" altLang="en-US">
                <a:latin typeface="Candara" panose="020E0502030303020204" pitchFamily="34" charset="0"/>
              </a:rPr>
              <a:t>Gracia y paz en la tribulación </a:t>
            </a:r>
            <a:br>
              <a:rPr lang="es-PR" altLang="en-US">
                <a:latin typeface="Candara" panose="020E0502030303020204" pitchFamily="34" charset="0"/>
              </a:rPr>
            </a:br>
            <a:r>
              <a:rPr lang="es-PR" altLang="en-US">
                <a:latin typeface="Candara" panose="020E0502030303020204" pitchFamily="34" charset="0"/>
              </a:rPr>
              <a:t>(</a:t>
            </a:r>
            <a:r>
              <a:rPr lang="es-PR" altLang="en-US">
                <a:solidFill>
                  <a:srgbClr val="FF0000"/>
                </a:solidFill>
                <a:latin typeface="Candara" panose="020E0502030303020204" pitchFamily="34" charset="0"/>
              </a:rPr>
              <a:t>2 Tesalonicenses 1.1-2</a:t>
            </a:r>
            <a:r>
              <a:rPr lang="es-PR" altLang="en-US">
                <a:latin typeface="Candara" panose="020E0502030303020204" pitchFamily="34" charset="0"/>
              </a:rPr>
              <a:t>)</a:t>
            </a:r>
          </a:p>
        </p:txBody>
      </p:sp>
      <p:sp>
        <p:nvSpPr>
          <p:cNvPr id="29699" name="TextBox 5"/>
          <p:cNvSpPr txBox="1">
            <a:spLocks noChangeArrowheads="1"/>
          </p:cNvSpPr>
          <p:nvPr/>
        </p:nvSpPr>
        <p:spPr bwMode="auto">
          <a:xfrm>
            <a:off x="304800" y="6488113"/>
            <a:ext cx="8567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n-US" altLang="en-US" dirty="0"/>
              <a:t>Los </a:t>
            </a:r>
            <a:r>
              <a:rPr lang="en-US" altLang="en-US" dirty="0" err="1"/>
              <a:t>hijos</a:t>
            </a:r>
            <a:r>
              <a:rPr lang="en-US" altLang="en-US" dirty="0"/>
              <a:t> de </a:t>
            </a:r>
            <a:r>
              <a:rPr lang="en-US" altLang="en-US" dirty="0" err="1"/>
              <a:t>Maeyken</a:t>
            </a:r>
            <a:r>
              <a:rPr lang="en-US" altLang="en-US" dirty="0"/>
              <a:t> Wens </a:t>
            </a:r>
            <a:r>
              <a:rPr lang="en-US" altLang="en-US" dirty="0" err="1"/>
              <a:t>buscan</a:t>
            </a:r>
            <a:r>
              <a:rPr lang="en-US" altLang="en-US" dirty="0"/>
              <a:t> entre las </a:t>
            </a:r>
            <a:r>
              <a:rPr lang="en-US" altLang="en-US" dirty="0" err="1"/>
              <a:t>cenizas</a:t>
            </a:r>
            <a:r>
              <a:rPr lang="en-US" altLang="en-US" dirty="0"/>
              <a:t> de </a:t>
            </a:r>
            <a:r>
              <a:rPr lang="en-US" altLang="en-US" dirty="0" err="1"/>
              <a:t>su</a:t>
            </a:r>
            <a:r>
              <a:rPr lang="en-US" altLang="en-US" dirty="0"/>
              <a:t> </a:t>
            </a:r>
            <a:r>
              <a:rPr lang="en-US" altLang="en-US" dirty="0" err="1"/>
              <a:t>madre</a:t>
            </a:r>
            <a:r>
              <a:rPr lang="en-US" altLang="en-US" dirty="0"/>
              <a:t>, </a:t>
            </a:r>
            <a:r>
              <a:rPr lang="en-US" altLang="en-US" dirty="0" err="1"/>
              <a:t>Amberes</a:t>
            </a:r>
            <a:r>
              <a:rPr lang="en-US" altLang="en-US" dirty="0"/>
              <a:t>, 1573</a:t>
            </a:r>
          </a:p>
        </p:txBody>
      </p:sp>
      <p:pic>
        <p:nvPicPr>
          <p:cNvPr id="29702" name="Picture 6" descr="https://s-media-cache-ak0.pinimg.com/564x/fe/cb/fe/fecbfeed2f7569f1b147fb005417717d.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1524000" y="1743177"/>
            <a:ext cx="6096000" cy="474493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cove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150938" y="366713"/>
            <a:ext cx="6469062" cy="1462087"/>
          </a:xfrm>
        </p:spPr>
        <p:txBody>
          <a:bodyPr/>
          <a:lstStyle/>
          <a:p>
            <a:r>
              <a:rPr lang="es-PR" altLang="en-US" sz="4000">
                <a:latin typeface="Candara" panose="020E0502030303020204" pitchFamily="34" charset="0"/>
              </a:rPr>
              <a:t>Gracia y paz en la tribulación </a:t>
            </a:r>
            <a:br>
              <a:rPr lang="es-PR" altLang="en-US" sz="4000">
                <a:latin typeface="Candara" panose="020E0502030303020204" pitchFamily="34" charset="0"/>
              </a:rPr>
            </a:br>
            <a:r>
              <a:rPr lang="es-PR" altLang="en-US" sz="4000">
                <a:latin typeface="Candara" panose="020E0502030303020204" pitchFamily="34" charset="0"/>
              </a:rPr>
              <a:t>(</a:t>
            </a:r>
            <a:r>
              <a:rPr lang="es-PR" altLang="en-US" sz="4000">
                <a:solidFill>
                  <a:srgbClr val="FF0000"/>
                </a:solidFill>
                <a:latin typeface="Candara" panose="020E0502030303020204" pitchFamily="34" charset="0"/>
              </a:rPr>
              <a:t>2 Tesalonicenses 1.1-2</a:t>
            </a:r>
            <a:r>
              <a:rPr lang="es-PR" altLang="en-US" sz="4000">
                <a:latin typeface="Candara" panose="020E0502030303020204" pitchFamily="34" charset="0"/>
              </a:rPr>
              <a:t>)</a:t>
            </a:r>
          </a:p>
        </p:txBody>
      </p:sp>
      <p:sp>
        <p:nvSpPr>
          <p:cNvPr id="30723" name="Content Placeholder 5"/>
          <p:cNvSpPr>
            <a:spLocks noGrp="1"/>
          </p:cNvSpPr>
          <p:nvPr>
            <p:ph idx="1"/>
          </p:nvPr>
        </p:nvSpPr>
        <p:spPr/>
        <p:txBody>
          <a:bodyPr/>
          <a:lstStyle/>
          <a:p>
            <a:r>
              <a:rPr lang="en-US" altLang="en-US" sz="3600">
                <a:latin typeface="Candara" panose="020E0502030303020204" pitchFamily="34" charset="0"/>
              </a:rPr>
              <a:t>¿Por qué dirige Pablo la carta a “la iglesia de los tesalonicenses” y no a la iglesia en Tesalónica?</a:t>
            </a:r>
          </a:p>
          <a:p>
            <a:r>
              <a:rPr lang="en-US" altLang="en-US" sz="3600">
                <a:latin typeface="Candara" panose="020E0502030303020204" pitchFamily="34" charset="0"/>
              </a:rPr>
              <a:t>¿Por qué usa Pablo tantos términos distintos en sus cartas?</a:t>
            </a:r>
          </a:p>
          <a:p>
            <a:r>
              <a:rPr lang="en-US" altLang="en-US" sz="3600">
                <a:latin typeface="Candara" panose="020E0502030303020204" pitchFamily="34" charset="0"/>
              </a:rPr>
              <a:t>¿Por qué usa Pablo los términos “gracia” y “paz”?</a:t>
            </a:r>
          </a:p>
          <a:p>
            <a:endParaRPr lang="en-US" altLang="en-US" sz="3600">
              <a:latin typeface="Candara" panose="020E0502030303020204" pitchFamily="34" charset="0"/>
            </a:endParaRPr>
          </a:p>
        </p:txBody>
      </p:sp>
    </p:spTree>
  </p:cSld>
  <p:clrMapOvr>
    <a:masterClrMapping/>
  </p:clrMapOvr>
  <p:transition spd="med">
    <p:cove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s-PR" altLang="en-US">
                <a:latin typeface="Candara" panose="020E0502030303020204" pitchFamily="34" charset="0"/>
              </a:rPr>
              <a:t>Gracia y paz en la tribulación </a:t>
            </a:r>
            <a:br>
              <a:rPr lang="es-PR" altLang="en-US">
                <a:latin typeface="Candara" panose="020E0502030303020204" pitchFamily="34" charset="0"/>
              </a:rPr>
            </a:br>
            <a:r>
              <a:rPr lang="es-PR" altLang="en-US">
                <a:latin typeface="Candara" panose="020E0502030303020204" pitchFamily="34" charset="0"/>
              </a:rPr>
              <a:t>(</a:t>
            </a:r>
            <a:r>
              <a:rPr lang="es-PR" altLang="en-US">
                <a:solidFill>
                  <a:srgbClr val="FF0000"/>
                </a:solidFill>
                <a:latin typeface="Candara" panose="020E0502030303020204" pitchFamily="34" charset="0"/>
              </a:rPr>
              <a:t>2 Tesalonicenses 1.1-2</a:t>
            </a:r>
            <a:r>
              <a:rPr lang="es-PR" altLang="en-US">
                <a:latin typeface="Candara" panose="020E0502030303020204" pitchFamily="34" charset="0"/>
              </a:rPr>
              <a:t>)</a:t>
            </a:r>
          </a:p>
        </p:txBody>
      </p:sp>
      <p:sp>
        <p:nvSpPr>
          <p:cNvPr id="31747" name="Content Placeholder 5"/>
          <p:cNvSpPr>
            <a:spLocks noGrp="1"/>
          </p:cNvSpPr>
          <p:nvPr>
            <p:ph idx="1"/>
          </p:nvPr>
        </p:nvSpPr>
        <p:spPr/>
        <p:txBody>
          <a:bodyPr/>
          <a:lstStyle/>
          <a:p>
            <a:r>
              <a:rPr lang="es-ES" altLang="en-US" sz="2800">
                <a:latin typeface="Candara" panose="020E0502030303020204" pitchFamily="34" charset="0"/>
              </a:rPr>
              <a:t>En el Nuevo Testamento la </a:t>
            </a:r>
            <a:r>
              <a:rPr lang="es-ES" altLang="en-US" sz="2800" b="1" u="sng">
                <a:latin typeface="Candara" panose="020E0502030303020204" pitchFamily="34" charset="0"/>
              </a:rPr>
              <a:t>gracia</a:t>
            </a:r>
            <a:r>
              <a:rPr lang="es-ES" altLang="en-US" sz="2800">
                <a:latin typeface="Candara" panose="020E0502030303020204" pitchFamily="34" charset="0"/>
              </a:rPr>
              <a:t> (</a:t>
            </a:r>
            <a:r>
              <a:rPr lang="en-US" altLang="en-US" sz="2800" i="1">
                <a:latin typeface="Candara" panose="020E0502030303020204" pitchFamily="34" charset="0"/>
              </a:rPr>
              <a:t>caris</a:t>
            </a:r>
            <a:r>
              <a:rPr lang="es-ES" altLang="en-US" sz="2800">
                <a:latin typeface="Candara" panose="020E0502030303020204" pitchFamily="34" charset="0"/>
              </a:rPr>
              <a:t> (</a:t>
            </a:r>
            <a:r>
              <a:rPr lang="el-GR" altLang="en-US" sz="2800">
                <a:latin typeface="Candara" panose="020E0502030303020204" pitchFamily="34" charset="0"/>
              </a:rPr>
              <a:t>χάρις</a:t>
            </a:r>
            <a:r>
              <a:rPr lang="en-US" altLang="en-US" sz="2800">
                <a:latin typeface="Candara" panose="020E0502030303020204" pitchFamily="34" charset="0"/>
              </a:rPr>
              <a:t>)</a:t>
            </a:r>
            <a:r>
              <a:rPr lang="es-ES" altLang="en-US" sz="2800">
                <a:latin typeface="Candara" panose="020E0502030303020204" pitchFamily="34" charset="0"/>
              </a:rPr>
              <a:t>, está centrada en la persona de Jesucristo (Jn 1.14–17; Ro 5.15; 1 Co 1.4) y significa el favor inmerecido y las bendiciones de Dios.</a:t>
            </a:r>
          </a:p>
          <a:p>
            <a:r>
              <a:rPr lang="es-ES" altLang="en-US" sz="2800">
                <a:latin typeface="Candara" panose="020E0502030303020204" pitchFamily="34" charset="0"/>
              </a:rPr>
              <a:t>Él es la </a:t>
            </a:r>
            <a:r>
              <a:rPr lang="es-ES" altLang="en-US" sz="2800" b="1" u="sng">
                <a:latin typeface="Candara" panose="020E0502030303020204" pitchFamily="34" charset="0"/>
              </a:rPr>
              <a:t>gracia</a:t>
            </a:r>
            <a:r>
              <a:rPr lang="es-ES" altLang="en-US" sz="2800">
                <a:latin typeface="Candara" panose="020E0502030303020204" pitchFamily="34" charset="0"/>
              </a:rPr>
              <a:t> de Dios, manifestada por acción de la voluntad divina, y las Escrituras afirman resueltamente que el hombre no puede hacer nada para merecerla (Ro 3.27, 11.6; Gl 2.21; 3.11; Ef 2.4–10). </a:t>
            </a:r>
            <a:endParaRPr lang="en-US" altLang="en-US" sz="2800">
              <a:latin typeface="Candara" panose="020E0502030303020204" pitchFamily="34" charset="0"/>
            </a:endParaRPr>
          </a:p>
        </p:txBody>
      </p:sp>
    </p:spTree>
  </p:cSld>
  <p:clrMapOvr>
    <a:masterClrMapping/>
  </p:clrMapOvr>
  <p:transition spd="med">
    <p:cove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s-PR" altLang="en-US">
                <a:latin typeface="Candara" panose="020E0502030303020204" pitchFamily="34" charset="0"/>
              </a:rPr>
              <a:t>Gracia y paz en la tribulación </a:t>
            </a:r>
            <a:br>
              <a:rPr lang="es-PR" altLang="en-US">
                <a:latin typeface="Candara" panose="020E0502030303020204" pitchFamily="34" charset="0"/>
              </a:rPr>
            </a:br>
            <a:r>
              <a:rPr lang="es-PR" altLang="en-US">
                <a:latin typeface="Candara" panose="020E0502030303020204" pitchFamily="34" charset="0"/>
              </a:rPr>
              <a:t>(</a:t>
            </a:r>
            <a:r>
              <a:rPr lang="es-PR" altLang="en-US">
                <a:solidFill>
                  <a:srgbClr val="FF0000"/>
                </a:solidFill>
                <a:latin typeface="Candara" panose="020E0502030303020204" pitchFamily="34" charset="0"/>
              </a:rPr>
              <a:t>2 Tesalonicenses 1.1-2</a:t>
            </a:r>
            <a:r>
              <a:rPr lang="es-PR" altLang="en-US">
                <a:latin typeface="Candara" panose="020E0502030303020204" pitchFamily="34" charset="0"/>
              </a:rPr>
              <a:t>)</a:t>
            </a:r>
          </a:p>
        </p:txBody>
      </p:sp>
      <p:sp>
        <p:nvSpPr>
          <p:cNvPr id="32771" name="Content Placeholder 5"/>
          <p:cNvSpPr>
            <a:spLocks noGrp="1"/>
          </p:cNvSpPr>
          <p:nvPr>
            <p:ph idx="1"/>
          </p:nvPr>
        </p:nvSpPr>
        <p:spPr/>
        <p:txBody>
          <a:bodyPr/>
          <a:lstStyle/>
          <a:p>
            <a:r>
              <a:rPr lang="es-ES" altLang="en-US">
                <a:latin typeface="Candara" panose="020E0502030303020204" pitchFamily="34" charset="0"/>
              </a:rPr>
              <a:t>La </a:t>
            </a:r>
            <a:r>
              <a:rPr lang="es-ES" altLang="en-US" b="1" u="sng">
                <a:latin typeface="Candara" panose="020E0502030303020204" pitchFamily="34" charset="0"/>
              </a:rPr>
              <a:t>gracia</a:t>
            </a:r>
            <a:r>
              <a:rPr lang="es-ES" altLang="en-US">
                <a:latin typeface="Candara" panose="020E0502030303020204" pitchFamily="34" charset="0"/>
              </a:rPr>
              <a:t> posibilita la fe, que es la respuesta agradecida a la iniciativa de Dios.</a:t>
            </a:r>
          </a:p>
          <a:p>
            <a:r>
              <a:rPr lang="es-ES" altLang="en-US">
                <a:latin typeface="Candara" panose="020E0502030303020204" pitchFamily="34" charset="0"/>
              </a:rPr>
              <a:t>Ninguna iglesia puede ser fuerte</a:t>
            </a:r>
          </a:p>
          <a:p>
            <a:pPr lvl="1"/>
            <a:r>
              <a:rPr lang="es-ES" altLang="en-US">
                <a:latin typeface="Candara" panose="020E0502030303020204" pitchFamily="34" charset="0"/>
              </a:rPr>
              <a:t>Sin el favor de Dios</a:t>
            </a:r>
          </a:p>
          <a:p>
            <a:pPr lvl="1"/>
            <a:r>
              <a:rPr lang="es-ES" altLang="en-US">
                <a:latin typeface="Candara" panose="020E0502030303020204" pitchFamily="34" charset="0"/>
              </a:rPr>
              <a:t>Sin las bendiciones de Dios.</a:t>
            </a:r>
          </a:p>
        </p:txBody>
      </p:sp>
    </p:spTree>
  </p:cSld>
  <p:clrMapOvr>
    <a:masterClrMapping/>
  </p:clrMapOvr>
  <p:transition spd="med">
    <p:cove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s-PR" altLang="en-US">
                <a:latin typeface="Candara" panose="020E0502030303020204" pitchFamily="34" charset="0"/>
              </a:rPr>
              <a:t>Gracia y paz en la tribulación </a:t>
            </a:r>
            <a:br>
              <a:rPr lang="es-PR" altLang="en-US">
                <a:latin typeface="Candara" panose="020E0502030303020204" pitchFamily="34" charset="0"/>
              </a:rPr>
            </a:br>
            <a:r>
              <a:rPr lang="es-PR" altLang="en-US">
                <a:latin typeface="Candara" panose="020E0502030303020204" pitchFamily="34" charset="0"/>
              </a:rPr>
              <a:t>(</a:t>
            </a:r>
            <a:r>
              <a:rPr lang="es-PR" altLang="en-US">
                <a:solidFill>
                  <a:srgbClr val="FF0000"/>
                </a:solidFill>
                <a:latin typeface="Candara" panose="020E0502030303020204" pitchFamily="34" charset="0"/>
              </a:rPr>
              <a:t>2 Tesalonicenses 1.1-2</a:t>
            </a:r>
            <a:r>
              <a:rPr lang="es-PR" altLang="en-US">
                <a:latin typeface="Candara" panose="020E0502030303020204" pitchFamily="34" charset="0"/>
              </a:rPr>
              <a:t>)</a:t>
            </a:r>
          </a:p>
        </p:txBody>
      </p:sp>
      <p:sp>
        <p:nvSpPr>
          <p:cNvPr id="33795" name="Content Placeholder 5"/>
          <p:cNvSpPr>
            <a:spLocks noGrp="1"/>
          </p:cNvSpPr>
          <p:nvPr>
            <p:ph idx="1"/>
          </p:nvPr>
        </p:nvSpPr>
        <p:spPr/>
        <p:txBody>
          <a:bodyPr/>
          <a:lstStyle/>
          <a:p>
            <a:r>
              <a:rPr lang="es-ES" altLang="en-US" i="1">
                <a:latin typeface="Candara" panose="020E0502030303020204" pitchFamily="34" charset="0"/>
              </a:rPr>
              <a:t>"Pero la gracia de nuestro Señor fue más abundante con la fe y el amor que es en Cristo Jesús. Palabra fiel y digna de ser recibida por todos: que Cristo Jesús vino al mundo para salvar a los pecadores, de los cuales yo soy el primero." </a:t>
            </a:r>
          </a:p>
          <a:p>
            <a:pPr>
              <a:buFont typeface="Wingdings" panose="05000000000000000000" pitchFamily="2" charset="2"/>
              <a:buNone/>
            </a:pPr>
            <a:r>
              <a:rPr lang="es-ES" altLang="en-US">
                <a:latin typeface="Candara" panose="020E0502030303020204" pitchFamily="34" charset="0"/>
              </a:rPr>
              <a:t>	(</a:t>
            </a:r>
            <a:r>
              <a:rPr lang="es-ES" altLang="en-US">
                <a:solidFill>
                  <a:srgbClr val="FF0000"/>
                </a:solidFill>
                <a:latin typeface="Candara" panose="020E0502030303020204" pitchFamily="34" charset="0"/>
              </a:rPr>
              <a:t>1 Timoteo 1.14-15, RVR60</a:t>
            </a:r>
            <a:r>
              <a:rPr lang="es-ES" altLang="en-US">
                <a:latin typeface="Candara" panose="020E0502030303020204" pitchFamily="34" charset="0"/>
              </a:rPr>
              <a:t>)</a:t>
            </a:r>
            <a:endParaRPr lang="vi-VN" altLang="en-US">
              <a:latin typeface="Candara" panose="020E0502030303020204" pitchFamily="34" charset="0"/>
            </a:endParaRPr>
          </a:p>
          <a:p>
            <a:pPr lvl="1"/>
            <a:endParaRPr lang="es-ES" altLang="en-US">
              <a:latin typeface="Candara" panose="020E0502030303020204" pitchFamily="34" charset="0"/>
            </a:endParaRPr>
          </a:p>
        </p:txBody>
      </p:sp>
    </p:spTree>
  </p:cSld>
  <p:clrMapOvr>
    <a:masterClrMapping/>
  </p:clrMapOvr>
  <p:transition spd="med">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ollos"/>
          <p:cNvPicPr>
            <a:picLocks noGrp="1" noChangeAspect="1" noChangeArrowheads="1"/>
          </p:cNvPicPr>
          <p:nvPr>
            <p:ph sz="half" idx="4294967295"/>
          </p:nvPr>
        </p:nvPicPr>
        <p:blipFill>
          <a:blip r:embed="rId3">
            <a:lum bright="10000" contrast="2000"/>
            <a:extLst>
              <a:ext uri="{28A0092B-C50C-407E-A947-70E740481C1C}">
                <a14:useLocalDpi xmlns:a14="http://schemas.microsoft.com/office/drawing/2010/main" val="0"/>
              </a:ext>
            </a:extLst>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1462087"/>
          </a:xfrm>
        </p:spPr>
        <p:txBody>
          <a:bodyPr/>
          <a:lstStyle/>
          <a:p>
            <a:pPr eaLnBrk="1" hangingPunct="1"/>
            <a:r>
              <a:rPr lang="es-PR" altLang="en-US">
                <a:latin typeface="Candara" panose="020E0502030303020204" pitchFamily="34" charset="0"/>
              </a:rPr>
              <a:t>Versículo Clave:</a:t>
            </a:r>
          </a:p>
        </p:txBody>
      </p:sp>
      <p:sp>
        <p:nvSpPr>
          <p:cNvPr id="5124" name="Rectangle 4"/>
          <p:cNvSpPr>
            <a:spLocks noGrp="1" noChangeArrowheads="1"/>
          </p:cNvSpPr>
          <p:nvPr>
            <p:ph type="body" idx="1"/>
          </p:nvPr>
        </p:nvSpPr>
        <p:spPr>
          <a:xfrm>
            <a:off x="2185988" y="2217738"/>
            <a:ext cx="6653212" cy="4335462"/>
          </a:xfrm>
        </p:spPr>
        <p:txBody>
          <a:bodyPr/>
          <a:lstStyle/>
          <a:p>
            <a:pPr eaLnBrk="1" hangingPunct="1"/>
            <a:r>
              <a:rPr lang="es-PR" altLang="en-US">
                <a:solidFill>
                  <a:srgbClr val="000000"/>
                </a:solidFill>
                <a:latin typeface="Candara" panose="020E0502030303020204" pitchFamily="34" charset="0"/>
              </a:rPr>
              <a:t>(</a:t>
            </a:r>
            <a:r>
              <a:rPr lang="es-PR" altLang="en-US">
                <a:solidFill>
                  <a:schemeClr val="hlink"/>
                </a:solidFill>
                <a:latin typeface="Candara" panose="020E0502030303020204" pitchFamily="34" charset="0"/>
              </a:rPr>
              <a:t>2 Tesalonicenses 1.6-7</a:t>
            </a:r>
            <a:r>
              <a:rPr lang="es-PR" altLang="en-US">
                <a:solidFill>
                  <a:srgbClr val="FF0000"/>
                </a:solidFill>
                <a:latin typeface="Candara" panose="020E0502030303020204" pitchFamily="34" charset="0"/>
              </a:rPr>
              <a:t>, RVR60</a:t>
            </a:r>
            <a:r>
              <a:rPr lang="es-PR" altLang="en-US">
                <a:solidFill>
                  <a:srgbClr val="000000"/>
                </a:solidFill>
                <a:latin typeface="Candara" panose="020E0502030303020204" pitchFamily="34" charset="0"/>
              </a:rPr>
              <a:t>)</a:t>
            </a:r>
          </a:p>
          <a:p>
            <a:r>
              <a:rPr lang="es-ES" altLang="en-US" i="1">
                <a:latin typeface="Candara" panose="020E0502030303020204" pitchFamily="34" charset="0"/>
              </a:rPr>
              <a:t>"Porque es justo delante de Dios pagar con tribulación a los que os atribulan, y a vosotros que sois atribulados, daros reposo con nosotros, cuando se manifieste el Señor Jesús desde el cielo con los ángeles de su poder”</a:t>
            </a:r>
            <a:endParaRPr lang="es-PR" altLang="en-US">
              <a:solidFill>
                <a:srgbClr val="000000"/>
              </a:solidFill>
              <a:latin typeface="Candara" panose="020E0502030303020204" pitchFamily="34" charset="0"/>
            </a:endParaRPr>
          </a:p>
        </p:txBody>
      </p:sp>
    </p:spTree>
  </p:cSld>
  <p:clrMapOvr>
    <a:masterClrMapping/>
  </p:clrMapOvr>
  <p:transition spd="med">
    <p:zoom/>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s-PR" altLang="en-US">
                <a:latin typeface="Candara" panose="020E0502030303020204" pitchFamily="34" charset="0"/>
              </a:rPr>
              <a:t>Gracia y paz en la tribulación </a:t>
            </a:r>
            <a:br>
              <a:rPr lang="es-PR" altLang="en-US">
                <a:latin typeface="Candara" panose="020E0502030303020204" pitchFamily="34" charset="0"/>
              </a:rPr>
            </a:br>
            <a:r>
              <a:rPr lang="es-PR" altLang="en-US">
                <a:latin typeface="Candara" panose="020E0502030303020204" pitchFamily="34" charset="0"/>
              </a:rPr>
              <a:t>(</a:t>
            </a:r>
            <a:r>
              <a:rPr lang="es-PR" altLang="en-US">
                <a:solidFill>
                  <a:srgbClr val="FF0000"/>
                </a:solidFill>
                <a:latin typeface="Candara" panose="020E0502030303020204" pitchFamily="34" charset="0"/>
              </a:rPr>
              <a:t>2 Tesalonicenses 1.1-2</a:t>
            </a:r>
            <a:r>
              <a:rPr lang="es-PR" altLang="en-US">
                <a:latin typeface="Candara" panose="020E0502030303020204" pitchFamily="34" charset="0"/>
              </a:rPr>
              <a:t>)</a:t>
            </a:r>
          </a:p>
        </p:txBody>
      </p:sp>
      <p:sp>
        <p:nvSpPr>
          <p:cNvPr id="34819" name="Content Placeholder 5"/>
          <p:cNvSpPr>
            <a:spLocks noGrp="1"/>
          </p:cNvSpPr>
          <p:nvPr>
            <p:ph idx="1"/>
          </p:nvPr>
        </p:nvSpPr>
        <p:spPr/>
        <p:txBody>
          <a:bodyPr/>
          <a:lstStyle/>
          <a:p>
            <a:r>
              <a:rPr lang="en-US" altLang="en-US" b="1" u="sng">
                <a:latin typeface="Candara" panose="020E0502030303020204" pitchFamily="34" charset="0"/>
              </a:rPr>
              <a:t>Paz</a:t>
            </a:r>
            <a:r>
              <a:rPr lang="en-US" altLang="en-US" i="1">
                <a:latin typeface="Candara" panose="020E0502030303020204" pitchFamily="34" charset="0"/>
              </a:rPr>
              <a:t>, eirene</a:t>
            </a:r>
            <a:r>
              <a:rPr lang="en-US" altLang="en-US">
                <a:latin typeface="Candara" panose="020E0502030303020204" pitchFamily="34" charset="0"/>
              </a:rPr>
              <a:t> (</a:t>
            </a:r>
            <a:r>
              <a:rPr lang="el-GR" altLang="en-US">
                <a:latin typeface="Candara" panose="020E0502030303020204" pitchFamily="34" charset="0"/>
              </a:rPr>
              <a:t>ερήνη), </a:t>
            </a:r>
            <a:r>
              <a:rPr lang="en-US" altLang="en-US">
                <a:latin typeface="Candara" panose="020E0502030303020204" pitchFamily="34" charset="0"/>
              </a:rPr>
              <a:t>Describe:</a:t>
            </a:r>
          </a:p>
          <a:p>
            <a:r>
              <a:rPr lang="en-US" altLang="en-US">
                <a:latin typeface="Candara" panose="020E0502030303020204" pitchFamily="34" charset="0"/>
              </a:rPr>
              <a:t>Las relaciones armónicas entre Dios y el hombre, conseguidas mediante el evangelio (Hch 10.36; Ef 2.17);</a:t>
            </a:r>
          </a:p>
          <a:p>
            <a:r>
              <a:rPr lang="en-US" altLang="en-US">
                <a:latin typeface="Candara" panose="020E0502030303020204" pitchFamily="34" charset="0"/>
              </a:rPr>
              <a:t>La conciencia de reposo y contentamiento que surge de ello (Mt 10.13; Mc 5.34; Lc 1.79; 2.29; Jn 14.27; Ro 1.7; 3.17; 8.6);</a:t>
            </a:r>
          </a:p>
        </p:txBody>
      </p:sp>
    </p:spTree>
  </p:cSld>
  <p:clrMapOvr>
    <a:masterClrMapping/>
  </p:clrMapOvr>
  <p:transition spd="med">
    <p:cove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s-PR" altLang="en-US">
                <a:latin typeface="Candara" panose="020E0502030303020204" pitchFamily="34" charset="0"/>
              </a:rPr>
              <a:t>Gracia y paz en la tribulación </a:t>
            </a:r>
            <a:br>
              <a:rPr lang="es-PR" altLang="en-US">
                <a:latin typeface="Candara" panose="020E0502030303020204" pitchFamily="34" charset="0"/>
              </a:rPr>
            </a:br>
            <a:r>
              <a:rPr lang="es-PR" altLang="en-US">
                <a:latin typeface="Candara" panose="020E0502030303020204" pitchFamily="34" charset="0"/>
              </a:rPr>
              <a:t>(</a:t>
            </a:r>
            <a:r>
              <a:rPr lang="es-PR" altLang="en-US">
                <a:solidFill>
                  <a:srgbClr val="FF0000"/>
                </a:solidFill>
                <a:latin typeface="Candara" panose="020E0502030303020204" pitchFamily="34" charset="0"/>
              </a:rPr>
              <a:t>2 Tesalonicenses 1.1-2</a:t>
            </a:r>
            <a:r>
              <a:rPr lang="es-PR" altLang="en-US">
                <a:latin typeface="Candara" panose="020E0502030303020204" pitchFamily="34" charset="0"/>
              </a:rPr>
              <a:t>)</a:t>
            </a:r>
          </a:p>
        </p:txBody>
      </p:sp>
      <p:sp>
        <p:nvSpPr>
          <p:cNvPr id="35843" name="Content Placeholder 5"/>
          <p:cNvSpPr>
            <a:spLocks noGrp="1"/>
          </p:cNvSpPr>
          <p:nvPr>
            <p:ph idx="1"/>
          </p:nvPr>
        </p:nvSpPr>
        <p:spPr/>
        <p:txBody>
          <a:bodyPr/>
          <a:lstStyle/>
          <a:p>
            <a:r>
              <a:rPr lang="en-US" altLang="en-US">
                <a:latin typeface="Candara" panose="020E0502030303020204" pitchFamily="34" charset="0"/>
              </a:rPr>
              <a:t>Paz significa estar atado, unido y entretejido.</a:t>
            </a:r>
          </a:p>
          <a:p>
            <a:pPr lvl="1"/>
            <a:r>
              <a:rPr lang="en-US" altLang="en-US">
                <a:latin typeface="Candara" panose="020E0502030303020204" pitchFamily="34" charset="0"/>
              </a:rPr>
              <a:t>Significa estar seguro, confiado, y reposado en el amor y el cuidado de Dios.</a:t>
            </a:r>
          </a:p>
          <a:p>
            <a:pPr lvl="1"/>
            <a:r>
              <a:rPr lang="en-US" altLang="en-US">
                <a:latin typeface="Candara" panose="020E0502030303020204" pitchFamily="34" charset="0"/>
              </a:rPr>
              <a:t>Significa saber que Dios va a</a:t>
            </a:r>
          </a:p>
          <a:p>
            <a:pPr lvl="2"/>
            <a:r>
              <a:rPr lang="en-US" altLang="en-US">
                <a:latin typeface="Candara" panose="020E0502030303020204" pitchFamily="34" charset="0"/>
              </a:rPr>
              <a:t>Guiar, sostener, dar poder, proveer, liberar, bendecir, fortalecer y animar.</a:t>
            </a:r>
          </a:p>
        </p:txBody>
      </p:sp>
    </p:spTree>
  </p:cSld>
  <p:clrMapOvr>
    <a:masterClrMapping/>
  </p:clrMapOvr>
  <p:transition spd="med">
    <p:cove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150938" y="366713"/>
            <a:ext cx="6469062" cy="1462087"/>
          </a:xfrm>
        </p:spPr>
        <p:txBody>
          <a:bodyPr/>
          <a:lstStyle/>
          <a:p>
            <a:r>
              <a:rPr lang="es-PR" altLang="en-US" sz="4000">
                <a:latin typeface="Candara" panose="020E0502030303020204" pitchFamily="34" charset="0"/>
              </a:rPr>
              <a:t>Gracia y paz en la tribulación </a:t>
            </a:r>
            <a:br>
              <a:rPr lang="es-PR" altLang="en-US" sz="4000">
                <a:latin typeface="Candara" panose="020E0502030303020204" pitchFamily="34" charset="0"/>
              </a:rPr>
            </a:br>
            <a:r>
              <a:rPr lang="es-PR" altLang="en-US" sz="4000">
                <a:latin typeface="Candara" panose="020E0502030303020204" pitchFamily="34" charset="0"/>
              </a:rPr>
              <a:t>(</a:t>
            </a:r>
            <a:r>
              <a:rPr lang="es-PR" altLang="en-US" sz="4000">
                <a:solidFill>
                  <a:srgbClr val="FF0000"/>
                </a:solidFill>
                <a:latin typeface="Candara" panose="020E0502030303020204" pitchFamily="34" charset="0"/>
              </a:rPr>
              <a:t>2 Tesalonicenses 1.1-2</a:t>
            </a:r>
            <a:r>
              <a:rPr lang="es-PR" altLang="en-US" sz="4000">
                <a:latin typeface="Candara" panose="020E0502030303020204" pitchFamily="34" charset="0"/>
              </a:rPr>
              <a:t>)</a:t>
            </a:r>
          </a:p>
        </p:txBody>
      </p:sp>
      <p:sp>
        <p:nvSpPr>
          <p:cNvPr id="36867" name="Content Placeholder 5"/>
          <p:cNvSpPr>
            <a:spLocks noGrp="1"/>
          </p:cNvSpPr>
          <p:nvPr>
            <p:ph idx="1"/>
          </p:nvPr>
        </p:nvSpPr>
        <p:spPr/>
        <p:txBody>
          <a:bodyPr/>
          <a:lstStyle/>
          <a:p>
            <a:r>
              <a:rPr lang="es-ES" altLang="en-US" i="1">
                <a:latin typeface="Candara" panose="020E0502030303020204" pitchFamily="34" charset="0"/>
              </a:rPr>
              <a:t>"La paz os dejo, mi paz os doy; yo no os la doy como el mundo la da. No se turbe vuestro corazón, ni tenga miedo." </a:t>
            </a:r>
            <a:r>
              <a:rPr lang="es-ES" altLang="en-US">
                <a:latin typeface="Candara" panose="020E0502030303020204" pitchFamily="34" charset="0"/>
              </a:rPr>
              <a:t>(</a:t>
            </a:r>
            <a:r>
              <a:rPr lang="es-ES" altLang="en-US">
                <a:solidFill>
                  <a:srgbClr val="FF0000"/>
                </a:solidFill>
                <a:latin typeface="Candara" panose="020E0502030303020204" pitchFamily="34" charset="0"/>
              </a:rPr>
              <a:t>Juan 14.27, RVR60</a:t>
            </a:r>
            <a:r>
              <a:rPr lang="es-ES" altLang="en-US">
                <a:latin typeface="Candara" panose="020E0502030303020204" pitchFamily="34" charset="0"/>
              </a:rPr>
              <a:t>) </a:t>
            </a:r>
          </a:p>
          <a:p>
            <a:r>
              <a:rPr lang="es-ES" altLang="en-US" i="1">
                <a:latin typeface="Candara" panose="020E0502030303020204" pitchFamily="34" charset="0"/>
              </a:rPr>
              <a:t>"Justificados, pues, por la fe, tenemos paz para con Dios por medio de nuestro Señor Jesucristo;" </a:t>
            </a:r>
          </a:p>
          <a:p>
            <a:pPr>
              <a:buFont typeface="Wingdings" panose="05000000000000000000" pitchFamily="2" charset="2"/>
              <a:buNone/>
            </a:pPr>
            <a:r>
              <a:rPr lang="es-ES" altLang="en-US">
                <a:latin typeface="Candara" panose="020E0502030303020204" pitchFamily="34" charset="0"/>
              </a:rPr>
              <a:t>	(</a:t>
            </a:r>
            <a:r>
              <a:rPr lang="es-ES" altLang="en-US">
                <a:solidFill>
                  <a:srgbClr val="FF0000"/>
                </a:solidFill>
                <a:latin typeface="Candara" panose="020E0502030303020204" pitchFamily="34" charset="0"/>
              </a:rPr>
              <a:t>Romanos 5.1, RVR60</a:t>
            </a:r>
            <a:r>
              <a:rPr lang="es-ES" altLang="en-US">
                <a:latin typeface="Candara" panose="020E0502030303020204" pitchFamily="34" charset="0"/>
              </a:rPr>
              <a:t>)</a:t>
            </a:r>
            <a:endParaRPr lang="en-US" altLang="en-US" sz="3600">
              <a:latin typeface="Candara" panose="020E0502030303020204" pitchFamily="34" charset="0"/>
            </a:endParaRPr>
          </a:p>
        </p:txBody>
      </p:sp>
    </p:spTree>
  </p:cSld>
  <p:clrMapOvr>
    <a:masterClrMapping/>
  </p:clrMapOvr>
  <p:transition spd="med">
    <p:cove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1150938" y="366713"/>
            <a:ext cx="6469062" cy="1462087"/>
          </a:xfrm>
        </p:spPr>
        <p:txBody>
          <a:bodyPr/>
          <a:lstStyle/>
          <a:p>
            <a:r>
              <a:rPr lang="es-PR" altLang="en-US" sz="4000">
                <a:latin typeface="Candara" panose="020E0502030303020204" pitchFamily="34" charset="0"/>
              </a:rPr>
              <a:t>Gracia y paz en la tribulación </a:t>
            </a:r>
            <a:br>
              <a:rPr lang="es-PR" altLang="en-US" sz="4000">
                <a:latin typeface="Candara" panose="020E0502030303020204" pitchFamily="34" charset="0"/>
              </a:rPr>
            </a:br>
            <a:r>
              <a:rPr lang="es-PR" altLang="en-US" sz="4000">
                <a:latin typeface="Candara" panose="020E0502030303020204" pitchFamily="34" charset="0"/>
              </a:rPr>
              <a:t>(</a:t>
            </a:r>
            <a:r>
              <a:rPr lang="es-PR" altLang="en-US" sz="4000">
                <a:solidFill>
                  <a:srgbClr val="FF0000"/>
                </a:solidFill>
                <a:latin typeface="Candara" panose="020E0502030303020204" pitchFamily="34" charset="0"/>
              </a:rPr>
              <a:t>2 Tesalonicenses 1.1-2</a:t>
            </a:r>
            <a:r>
              <a:rPr lang="es-PR" altLang="en-US" sz="4000">
                <a:latin typeface="Candara" panose="020E0502030303020204" pitchFamily="34" charset="0"/>
              </a:rPr>
              <a:t>)</a:t>
            </a:r>
          </a:p>
        </p:txBody>
      </p:sp>
      <p:sp>
        <p:nvSpPr>
          <p:cNvPr id="37891" name="Content Placeholder 5"/>
          <p:cNvSpPr>
            <a:spLocks noGrp="1"/>
          </p:cNvSpPr>
          <p:nvPr>
            <p:ph idx="1"/>
          </p:nvPr>
        </p:nvSpPr>
        <p:spPr/>
        <p:txBody>
          <a:bodyPr/>
          <a:lstStyle/>
          <a:p>
            <a:r>
              <a:rPr lang="en-US" altLang="en-US" sz="3600">
                <a:latin typeface="Candara" panose="020E0502030303020204" pitchFamily="34" charset="0"/>
              </a:rPr>
              <a:t>¿Cómo describirías una iglesia fuerte?</a:t>
            </a:r>
          </a:p>
          <a:p>
            <a:r>
              <a:rPr lang="en-US" altLang="en-US" sz="3600">
                <a:latin typeface="Candara" panose="020E0502030303020204" pitchFamily="34" charset="0"/>
              </a:rPr>
              <a:t>¿Cómo se relacionan la gracia y la paz con la fe?</a:t>
            </a:r>
          </a:p>
          <a:p>
            <a:r>
              <a:rPr lang="en-US" altLang="en-US" sz="3600">
                <a:latin typeface="Candara" panose="020E0502030303020204" pitchFamily="34" charset="0"/>
              </a:rPr>
              <a:t>¿Cómo describirías esta iglesia?</a:t>
            </a:r>
          </a:p>
        </p:txBody>
      </p:sp>
    </p:spTree>
  </p:cSld>
  <p:clrMapOvr>
    <a:masterClrMapping/>
  </p:clrMapOvr>
  <p:transition spd="med">
    <p:cove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1150938" y="442913"/>
            <a:ext cx="7840662" cy="1462087"/>
          </a:xfrm>
        </p:spPr>
        <p:txBody>
          <a:bodyPr/>
          <a:lstStyle/>
          <a:p>
            <a:r>
              <a:rPr lang="es-PR" altLang="en-US" sz="4200">
                <a:latin typeface="Candara" panose="020E0502030303020204" pitchFamily="34" charset="0"/>
              </a:rPr>
              <a:t>Fidelidad en medio de la tribulación </a:t>
            </a:r>
            <a:br>
              <a:rPr lang="es-PR" altLang="en-US" sz="4200">
                <a:latin typeface="Candara" panose="020E0502030303020204" pitchFamily="34" charset="0"/>
              </a:rPr>
            </a:br>
            <a:r>
              <a:rPr lang="es-PR" altLang="en-US" sz="4200">
                <a:latin typeface="Candara" panose="020E0502030303020204" pitchFamily="34" charset="0"/>
              </a:rPr>
              <a:t>(</a:t>
            </a:r>
            <a:r>
              <a:rPr lang="es-PR" altLang="en-US" sz="4200">
                <a:solidFill>
                  <a:srgbClr val="FF0000"/>
                </a:solidFill>
                <a:latin typeface="Candara" panose="020E0502030303020204" pitchFamily="34" charset="0"/>
              </a:rPr>
              <a:t>2 Tesalonicenses 1.3-4</a:t>
            </a:r>
            <a:r>
              <a:rPr lang="es-PR" altLang="en-US" sz="4200">
                <a:latin typeface="Candara" panose="020E0502030303020204" pitchFamily="34" charset="0"/>
              </a:rPr>
              <a:t>)</a:t>
            </a:r>
          </a:p>
        </p:txBody>
      </p:sp>
      <p:pic>
        <p:nvPicPr>
          <p:cNvPr id="38917" name="Picture 5" descr="http://www.bible-history.com/past/images/The_Christian_Martyrs_Last_Prayer_by_leon_gerome.jpg"/>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b="9600"/>
          <a:stretch/>
        </p:blipFill>
        <p:spPr bwMode="auto">
          <a:xfrm>
            <a:off x="0" y="1835150"/>
            <a:ext cx="9144000" cy="50228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cove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1150938" y="366713"/>
            <a:ext cx="7793037" cy="1462087"/>
          </a:xfrm>
        </p:spPr>
        <p:txBody>
          <a:bodyPr/>
          <a:lstStyle/>
          <a:p>
            <a:r>
              <a:rPr lang="es-PR" altLang="en-US" sz="4000">
                <a:latin typeface="Candara" panose="020E0502030303020204" pitchFamily="34" charset="0"/>
              </a:rPr>
              <a:t>Fidelidad en medio de la tribulación </a:t>
            </a:r>
            <a:br>
              <a:rPr lang="es-PR" altLang="en-US" sz="4000">
                <a:latin typeface="Candara" panose="020E0502030303020204" pitchFamily="34" charset="0"/>
              </a:rPr>
            </a:br>
            <a:r>
              <a:rPr lang="es-PR" altLang="en-US" sz="4000">
                <a:latin typeface="Candara" panose="020E0502030303020204" pitchFamily="34" charset="0"/>
              </a:rPr>
              <a:t>(</a:t>
            </a:r>
            <a:r>
              <a:rPr lang="es-PR" altLang="en-US" sz="4000">
                <a:solidFill>
                  <a:srgbClr val="FF0000"/>
                </a:solidFill>
                <a:latin typeface="Candara" panose="020E0502030303020204" pitchFamily="34" charset="0"/>
              </a:rPr>
              <a:t>2 Tesalonicenses 1.3-4</a:t>
            </a:r>
            <a:r>
              <a:rPr lang="es-PR" altLang="en-US" sz="4000">
                <a:latin typeface="Candara" panose="020E0502030303020204" pitchFamily="34" charset="0"/>
              </a:rPr>
              <a:t>)</a:t>
            </a:r>
          </a:p>
        </p:txBody>
      </p:sp>
      <p:sp>
        <p:nvSpPr>
          <p:cNvPr id="39939" name="Content Placeholder 4"/>
          <p:cNvSpPr>
            <a:spLocks noGrp="1"/>
          </p:cNvSpPr>
          <p:nvPr>
            <p:ph idx="1"/>
          </p:nvPr>
        </p:nvSpPr>
        <p:spPr/>
        <p:txBody>
          <a:bodyPr/>
          <a:lstStyle/>
          <a:p>
            <a:r>
              <a:rPr lang="en-US" altLang="en-US">
                <a:latin typeface="Candara" panose="020E0502030303020204" pitchFamily="34" charset="0"/>
              </a:rPr>
              <a:t>¿Acerca de qué aspecto del amor exhortó Pablo en su primera carta?</a:t>
            </a:r>
          </a:p>
          <a:p>
            <a:pPr lvl="1"/>
            <a:r>
              <a:rPr lang="en-US" altLang="en-US">
                <a:latin typeface="Candara" panose="020E0502030303020204" pitchFamily="34" charset="0"/>
              </a:rPr>
              <a:t>1 Tesalonicenses 4.9</a:t>
            </a:r>
          </a:p>
          <a:p>
            <a:r>
              <a:rPr lang="en-US" altLang="en-US">
                <a:latin typeface="Candara" panose="020E0502030303020204" pitchFamily="34" charset="0"/>
              </a:rPr>
              <a:t>¿Qué significa abundar en amor los unos por los otros?</a:t>
            </a:r>
          </a:p>
          <a:p>
            <a:pPr lvl="1"/>
            <a:r>
              <a:rPr lang="es-ES" altLang="en-US" i="1">
                <a:latin typeface="Candara" panose="020E0502030303020204" pitchFamily="34" charset="0"/>
              </a:rPr>
              <a:t>"Y ante todo, tened entre vosotros ferviente amor; porque el amor cubrirá multitud de pecados.“</a:t>
            </a:r>
          </a:p>
          <a:p>
            <a:pPr lvl="1">
              <a:buFont typeface="Wingdings" panose="05000000000000000000" pitchFamily="2" charset="2"/>
              <a:buNone/>
            </a:pPr>
            <a:r>
              <a:rPr lang="es-ES" altLang="en-US">
                <a:latin typeface="Candara" panose="020E0502030303020204" pitchFamily="34" charset="0"/>
              </a:rPr>
              <a:t>	(</a:t>
            </a:r>
            <a:r>
              <a:rPr lang="es-ES" altLang="en-US">
                <a:solidFill>
                  <a:srgbClr val="FF0000"/>
                </a:solidFill>
                <a:latin typeface="Candara" panose="020E0502030303020204" pitchFamily="34" charset="0"/>
              </a:rPr>
              <a:t>1 Pedro 4.8, RVR60</a:t>
            </a:r>
            <a:r>
              <a:rPr lang="es-ES" altLang="en-US">
                <a:latin typeface="Candara" panose="020E0502030303020204" pitchFamily="34" charset="0"/>
              </a:rPr>
              <a:t>)</a:t>
            </a:r>
            <a:endParaRPr lang="en-US" altLang="en-US">
              <a:latin typeface="Candara" panose="020E0502030303020204" pitchFamily="34" charset="0"/>
            </a:endParaRPr>
          </a:p>
        </p:txBody>
      </p:sp>
    </p:spTree>
  </p:cSld>
  <p:clrMapOvr>
    <a:masterClrMapping/>
  </p:clrMapOvr>
  <p:transition spd="med">
    <p:cove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1150938" y="366713"/>
            <a:ext cx="7793037" cy="1462087"/>
          </a:xfrm>
        </p:spPr>
        <p:txBody>
          <a:bodyPr/>
          <a:lstStyle/>
          <a:p>
            <a:r>
              <a:rPr lang="es-PR" altLang="en-US" sz="4000">
                <a:latin typeface="Candara" panose="020E0502030303020204" pitchFamily="34" charset="0"/>
              </a:rPr>
              <a:t>Fidelidad en medio de la tribulación </a:t>
            </a:r>
            <a:br>
              <a:rPr lang="es-PR" altLang="en-US" sz="4000">
                <a:latin typeface="Candara" panose="020E0502030303020204" pitchFamily="34" charset="0"/>
              </a:rPr>
            </a:br>
            <a:r>
              <a:rPr lang="es-PR" altLang="en-US" sz="4000">
                <a:latin typeface="Candara" panose="020E0502030303020204" pitchFamily="34" charset="0"/>
              </a:rPr>
              <a:t>(</a:t>
            </a:r>
            <a:r>
              <a:rPr lang="es-PR" altLang="en-US" sz="4000">
                <a:solidFill>
                  <a:srgbClr val="FF0000"/>
                </a:solidFill>
                <a:latin typeface="Candara" panose="020E0502030303020204" pitchFamily="34" charset="0"/>
              </a:rPr>
              <a:t>2 Tesalonicenses 1.3-4</a:t>
            </a:r>
            <a:r>
              <a:rPr lang="es-PR" altLang="en-US" sz="4000">
                <a:latin typeface="Candara" panose="020E0502030303020204" pitchFamily="34" charset="0"/>
              </a:rPr>
              <a:t>)</a:t>
            </a:r>
          </a:p>
        </p:txBody>
      </p:sp>
      <p:sp>
        <p:nvSpPr>
          <p:cNvPr id="40963" name="Content Placeholder 4"/>
          <p:cNvSpPr>
            <a:spLocks noGrp="1"/>
          </p:cNvSpPr>
          <p:nvPr>
            <p:ph idx="1"/>
          </p:nvPr>
        </p:nvSpPr>
        <p:spPr/>
        <p:txBody>
          <a:bodyPr/>
          <a:lstStyle/>
          <a:p>
            <a:r>
              <a:rPr lang="en-US" altLang="en-US">
                <a:latin typeface="Candara" panose="020E0502030303020204" pitchFamily="34" charset="0"/>
              </a:rPr>
              <a:t>¿Por qué se sentía complacido y honrado Pablo por los tesalonicenses?</a:t>
            </a:r>
          </a:p>
          <a:p>
            <a:r>
              <a:rPr lang="en-US" altLang="en-US">
                <a:latin typeface="Candara" panose="020E0502030303020204" pitchFamily="34" charset="0"/>
              </a:rPr>
              <a:t>¿De qué era producto su paciencia?</a:t>
            </a:r>
          </a:p>
          <a:p>
            <a:r>
              <a:rPr lang="en-US" altLang="en-US">
                <a:latin typeface="Candara" panose="020E0502030303020204" pitchFamily="34" charset="0"/>
              </a:rPr>
              <a:t>¿Cómo se manifestaba esa paciencia?</a:t>
            </a:r>
          </a:p>
          <a:p>
            <a:r>
              <a:rPr lang="en-US" altLang="en-US">
                <a:latin typeface="Candara" panose="020E0502030303020204" pitchFamily="34" charset="0"/>
              </a:rPr>
              <a:t>¿Es la paciencia una disciplina mental?</a:t>
            </a:r>
          </a:p>
          <a:p>
            <a:r>
              <a:rPr lang="en-US" altLang="en-US">
                <a:latin typeface="Candara" panose="020E0502030303020204" pitchFamily="34" charset="0"/>
              </a:rPr>
              <a:t>Si no, ¿qué es? </a:t>
            </a:r>
          </a:p>
        </p:txBody>
      </p:sp>
    </p:spTree>
  </p:cSld>
  <p:clrMapOvr>
    <a:masterClrMapping/>
  </p:clrMapOvr>
  <p:transition spd="med">
    <p:cove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150938" y="366713"/>
            <a:ext cx="7793037" cy="1462087"/>
          </a:xfrm>
        </p:spPr>
        <p:txBody>
          <a:bodyPr/>
          <a:lstStyle/>
          <a:p>
            <a:r>
              <a:rPr lang="es-PR" altLang="en-US" sz="4000">
                <a:latin typeface="Candara" panose="020E0502030303020204" pitchFamily="34" charset="0"/>
              </a:rPr>
              <a:t>Fidelidad en medio de la tribulación </a:t>
            </a:r>
            <a:br>
              <a:rPr lang="es-PR" altLang="en-US" sz="4000">
                <a:latin typeface="Candara" panose="020E0502030303020204" pitchFamily="34" charset="0"/>
              </a:rPr>
            </a:br>
            <a:r>
              <a:rPr lang="es-PR" altLang="en-US" sz="4000">
                <a:latin typeface="Candara" panose="020E0502030303020204" pitchFamily="34" charset="0"/>
              </a:rPr>
              <a:t>(</a:t>
            </a:r>
            <a:r>
              <a:rPr lang="es-PR" altLang="en-US" sz="4000">
                <a:solidFill>
                  <a:srgbClr val="FF0000"/>
                </a:solidFill>
                <a:latin typeface="Candara" panose="020E0502030303020204" pitchFamily="34" charset="0"/>
              </a:rPr>
              <a:t>2 Tesalonicenses 1.3-4</a:t>
            </a:r>
            <a:r>
              <a:rPr lang="es-PR" altLang="en-US" sz="4000">
                <a:latin typeface="Candara" panose="020E0502030303020204" pitchFamily="34" charset="0"/>
              </a:rPr>
              <a:t>)</a:t>
            </a:r>
          </a:p>
        </p:txBody>
      </p:sp>
      <p:sp>
        <p:nvSpPr>
          <p:cNvPr id="41987" name="Content Placeholder 4"/>
          <p:cNvSpPr>
            <a:spLocks noGrp="1"/>
          </p:cNvSpPr>
          <p:nvPr>
            <p:ph idx="1"/>
          </p:nvPr>
        </p:nvSpPr>
        <p:spPr/>
        <p:txBody>
          <a:bodyPr/>
          <a:lstStyle/>
          <a:p>
            <a:r>
              <a:rPr lang="es-ES" altLang="en-US" i="1">
                <a:latin typeface="Candara" panose="020E0502030303020204" pitchFamily="34" charset="0"/>
              </a:rPr>
              <a:t>"Si sois vituperados por el nombre de Cristo, sois bienaventurados, porque el glorioso Espíritu de Dios reposa sobre vosotros. Ciertamente, de parte de ellos, él es blasfemado, pero por vosotros es glorificado." </a:t>
            </a:r>
          </a:p>
          <a:p>
            <a:pPr>
              <a:buFont typeface="Wingdings" panose="05000000000000000000" pitchFamily="2" charset="2"/>
              <a:buNone/>
            </a:pPr>
            <a:r>
              <a:rPr lang="es-ES" altLang="en-US">
                <a:latin typeface="Candara" panose="020E0502030303020204" pitchFamily="34" charset="0"/>
              </a:rPr>
              <a:t>	(</a:t>
            </a:r>
            <a:r>
              <a:rPr lang="es-ES" altLang="en-US">
                <a:solidFill>
                  <a:srgbClr val="FF0000"/>
                </a:solidFill>
                <a:latin typeface="Candara" panose="020E0502030303020204" pitchFamily="34" charset="0"/>
              </a:rPr>
              <a:t>1 Pedro 4.14, RVR60</a:t>
            </a:r>
            <a:r>
              <a:rPr lang="es-ES" altLang="en-US">
                <a:latin typeface="Candara" panose="020E0502030303020204" pitchFamily="34" charset="0"/>
              </a:rPr>
              <a:t>)</a:t>
            </a:r>
            <a:endParaRPr lang="en-US" altLang="en-US">
              <a:latin typeface="Candara" panose="020E0502030303020204" pitchFamily="34" charset="0"/>
            </a:endParaRPr>
          </a:p>
        </p:txBody>
      </p:sp>
    </p:spTree>
  </p:cSld>
  <p:clrMapOvr>
    <a:masterClrMapping/>
  </p:clrMapOvr>
  <p:transition spd="med">
    <p:cove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1150938" y="442913"/>
            <a:ext cx="7840662" cy="1462087"/>
          </a:xfrm>
        </p:spPr>
        <p:txBody>
          <a:bodyPr/>
          <a:lstStyle/>
          <a:p>
            <a:r>
              <a:rPr lang="es-PR" altLang="en-US" sz="4200">
                <a:latin typeface="Candara" panose="020E0502030303020204" pitchFamily="34" charset="0"/>
              </a:rPr>
              <a:t>Fidelidad en medio de la tribulación </a:t>
            </a:r>
            <a:br>
              <a:rPr lang="es-PR" altLang="en-US" sz="4200">
                <a:latin typeface="Candara" panose="020E0502030303020204" pitchFamily="34" charset="0"/>
              </a:rPr>
            </a:br>
            <a:r>
              <a:rPr lang="es-PR" altLang="en-US" sz="4200">
                <a:latin typeface="Candara" panose="020E0502030303020204" pitchFamily="34" charset="0"/>
              </a:rPr>
              <a:t>(</a:t>
            </a:r>
            <a:r>
              <a:rPr lang="es-PR" altLang="en-US" sz="4200">
                <a:solidFill>
                  <a:srgbClr val="FF0000"/>
                </a:solidFill>
                <a:latin typeface="Candara" panose="020E0502030303020204" pitchFamily="34" charset="0"/>
              </a:rPr>
              <a:t>2 Tesalonicenses 1.3-4</a:t>
            </a:r>
            <a:r>
              <a:rPr lang="es-PR" altLang="en-US" sz="4200">
                <a:latin typeface="Candara" panose="020E0502030303020204" pitchFamily="34" charset="0"/>
              </a:rPr>
              <a:t>)</a:t>
            </a:r>
          </a:p>
        </p:txBody>
      </p:sp>
      <p:pic>
        <p:nvPicPr>
          <p:cNvPr id="43011" name="Picture 3" descr="tribulation.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34225" y="0"/>
            <a:ext cx="2009775"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4"/>
          <p:cNvPicPr>
            <a:picLocks noChangeAspect="1" noChangeArrowheads="1"/>
          </p:cNvPicPr>
          <p:nvPr/>
        </p:nvPicPr>
        <p:blipFill>
          <a:blip r:embed="rId4">
            <a:extLst>
              <a:ext uri="{28A0092B-C50C-407E-A947-70E740481C1C}">
                <a14:useLocalDpi xmlns:a14="http://schemas.microsoft.com/office/drawing/2010/main" val="0"/>
              </a:ext>
            </a:extLst>
          </a:blip>
          <a:srcRect l="12605" t="32576" r="12605" b="35606"/>
          <a:stretch>
            <a:fillRect/>
          </a:stretch>
        </p:blipFill>
        <p:spPr bwMode="auto">
          <a:xfrm>
            <a:off x="304800" y="1828800"/>
            <a:ext cx="8686800" cy="478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ove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1150938" y="442913"/>
            <a:ext cx="7840662" cy="1462087"/>
          </a:xfrm>
        </p:spPr>
        <p:txBody>
          <a:bodyPr/>
          <a:lstStyle/>
          <a:p>
            <a:r>
              <a:rPr lang="es-PR" altLang="en-US" sz="4200">
                <a:latin typeface="Candara" panose="020E0502030303020204" pitchFamily="34" charset="0"/>
              </a:rPr>
              <a:t>Fidelidad en medio de la tribulación </a:t>
            </a:r>
            <a:br>
              <a:rPr lang="es-PR" altLang="en-US" sz="4200">
                <a:latin typeface="Candara" panose="020E0502030303020204" pitchFamily="34" charset="0"/>
              </a:rPr>
            </a:br>
            <a:r>
              <a:rPr lang="es-PR" altLang="en-US" sz="4200">
                <a:latin typeface="Candara" panose="020E0502030303020204" pitchFamily="34" charset="0"/>
              </a:rPr>
              <a:t>(</a:t>
            </a:r>
            <a:r>
              <a:rPr lang="es-PR" altLang="en-US" sz="4200">
                <a:solidFill>
                  <a:srgbClr val="FF0000"/>
                </a:solidFill>
                <a:latin typeface="Candara" panose="020E0502030303020204" pitchFamily="34" charset="0"/>
              </a:rPr>
              <a:t>2 Tesalonicenses 1.3-4</a:t>
            </a:r>
            <a:r>
              <a:rPr lang="es-PR" altLang="en-US" sz="4200">
                <a:latin typeface="Candara" panose="020E0502030303020204" pitchFamily="34" charset="0"/>
              </a:rPr>
              <a:t>)</a:t>
            </a:r>
          </a:p>
        </p:txBody>
      </p:sp>
      <p:pic>
        <p:nvPicPr>
          <p:cNvPr id="44035" name="Picture 3" descr="tribulation.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34225" y="0"/>
            <a:ext cx="2009775"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6" name="Picture 2"/>
          <p:cNvPicPr>
            <a:picLocks noChangeAspect="1" noChangeArrowheads="1"/>
          </p:cNvPicPr>
          <p:nvPr/>
        </p:nvPicPr>
        <p:blipFill>
          <a:blip r:embed="rId4">
            <a:extLst>
              <a:ext uri="{28A0092B-C50C-407E-A947-70E740481C1C}">
                <a14:useLocalDpi xmlns:a14="http://schemas.microsoft.com/office/drawing/2010/main" val="0"/>
              </a:ext>
            </a:extLst>
          </a:blip>
          <a:srcRect l="14706" t="30302" r="20589" b="40909"/>
          <a:stretch>
            <a:fillRect/>
          </a:stretch>
        </p:blipFill>
        <p:spPr bwMode="auto">
          <a:xfrm>
            <a:off x="228600" y="1828800"/>
            <a:ext cx="8763000" cy="504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ov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s-PR" altLang="en-US">
                <a:latin typeface="Candara" panose="020E0502030303020204" pitchFamily="34" charset="0"/>
              </a:rPr>
              <a:t>Verdad Central</a:t>
            </a:r>
          </a:p>
        </p:txBody>
      </p:sp>
      <p:sp>
        <p:nvSpPr>
          <p:cNvPr id="6147" name="Rectangle 3"/>
          <p:cNvSpPr>
            <a:spLocks noGrp="1" noChangeArrowheads="1"/>
          </p:cNvSpPr>
          <p:nvPr>
            <p:ph type="body" sz="half" idx="1"/>
          </p:nvPr>
        </p:nvSpPr>
        <p:spPr>
          <a:xfrm>
            <a:off x="152400" y="2209800"/>
            <a:ext cx="3962400" cy="3581400"/>
          </a:xfrm>
        </p:spPr>
        <p:txBody>
          <a:bodyPr/>
          <a:lstStyle/>
          <a:p>
            <a:pPr eaLnBrk="1" hangingPunct="1"/>
            <a:r>
              <a:rPr lang="es-PR" altLang="en-US" dirty="0">
                <a:latin typeface="Candara" panose="020E0502030303020204" pitchFamily="34" charset="0"/>
              </a:rPr>
              <a:t>La exhortación de Pablo a los Tesalonicenses nos enseña que se debe perseverar en medio de las adversidades ante la perspectiva del triunfo final de la justicia divina.</a:t>
            </a:r>
          </a:p>
        </p:txBody>
      </p:sp>
      <p:pic>
        <p:nvPicPr>
          <p:cNvPr id="4" name="Picture 3" descr="ruined.jpg"/>
          <p:cNvPicPr>
            <a:picLocks noChangeAspect="1"/>
          </p:cNvPicPr>
          <p:nvPr/>
        </p:nvPicPr>
        <p:blipFill>
          <a:blip r:embed="rId3">
            <a:lum bright="10000" contrast="20000"/>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4279329" y="2362200"/>
            <a:ext cx="4864671" cy="3429000"/>
          </a:xfrm>
          <a:prstGeom prst="rect">
            <a:avLst/>
          </a:prstGeom>
          <a:effectLst>
            <a:softEdge rad="63500"/>
          </a:effectLst>
        </p:spPr>
      </p:pic>
    </p:spTree>
  </p:cSld>
  <p:clrMapOvr>
    <a:masterClrMapping/>
  </p:clrMapOvr>
  <p:transition spd="med">
    <p:blinds dir="vert"/>
  </p:transition>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5058" name="Picture 6" descr="001.jpg"/>
          <p:cNvPicPr>
            <a:picLocks noChangeAspect="1"/>
          </p:cNvPicPr>
          <p:nvPr/>
        </p:nvPicPr>
        <p:blipFill>
          <a:blip r:embed="rId3">
            <a:extLst>
              <a:ext uri="{28A0092B-C50C-407E-A947-70E740481C1C}">
                <a14:useLocalDpi xmlns:a14="http://schemas.microsoft.com/office/drawing/2010/main" val="0"/>
              </a:ext>
            </a:extLst>
          </a:blip>
          <a:srcRect l="6113" t="13333" b="22665"/>
          <a:stretch>
            <a:fillRect/>
          </a:stretch>
        </p:blipFill>
        <p:spPr bwMode="auto">
          <a:xfrm>
            <a:off x="1828800" y="0"/>
            <a:ext cx="7315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TextBox 7"/>
          <p:cNvSpPr txBox="1">
            <a:spLocks noChangeArrowheads="1"/>
          </p:cNvSpPr>
          <p:nvPr/>
        </p:nvSpPr>
        <p:spPr bwMode="auto">
          <a:xfrm>
            <a:off x="0" y="990600"/>
            <a:ext cx="19050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r>
              <a:rPr lang="en-US" altLang="en-US"/>
              <a:t>Anuncio publicado en la revista </a:t>
            </a:r>
            <a:r>
              <a:rPr lang="en-US" altLang="en-US" i="1"/>
              <a:t>Ministry Today</a:t>
            </a:r>
            <a:r>
              <a:rPr lang="en-US" altLang="en-US"/>
              <a:t>, Enero 2008. </a:t>
            </a:r>
          </a:p>
        </p:txBody>
      </p:sp>
    </p:spTree>
  </p:cSld>
  <p:clrMapOvr>
    <a:masterClrMapping/>
  </p:clrMapOvr>
  <p:transition spd="med">
    <p:cover/>
  </p:transition>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6082" name="Picture 5" descr="002.jpg"/>
          <p:cNvPicPr>
            <a:picLocks noChangeAspect="1"/>
          </p:cNvPicPr>
          <p:nvPr/>
        </p:nvPicPr>
        <p:blipFill>
          <a:blip r:embed="rId3">
            <a:lum contrast="10000"/>
            <a:extLst>
              <a:ext uri="{28A0092B-C50C-407E-A947-70E740481C1C}">
                <a14:useLocalDpi xmlns:a14="http://schemas.microsoft.com/office/drawing/2010/main" val="0"/>
              </a:ext>
            </a:extLst>
          </a:blip>
          <a:srcRect/>
          <a:stretch>
            <a:fillRect/>
          </a:stretch>
        </p:blipFill>
        <p:spPr bwMode="auto">
          <a:xfrm>
            <a:off x="2022475" y="0"/>
            <a:ext cx="53689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TextBox 8"/>
          <p:cNvSpPr txBox="1">
            <a:spLocks noChangeArrowheads="1"/>
          </p:cNvSpPr>
          <p:nvPr/>
        </p:nvSpPr>
        <p:spPr bwMode="auto">
          <a:xfrm>
            <a:off x="0" y="990600"/>
            <a:ext cx="19050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r>
              <a:rPr lang="en-US" altLang="en-US"/>
              <a:t>Anuncio publicado en la revista </a:t>
            </a:r>
            <a:r>
              <a:rPr lang="en-US" altLang="en-US" i="1"/>
              <a:t>Ministry Today</a:t>
            </a:r>
            <a:r>
              <a:rPr lang="en-US" altLang="en-US"/>
              <a:t>, Enero 2008. </a:t>
            </a:r>
          </a:p>
        </p:txBody>
      </p:sp>
    </p:spTree>
  </p:cSld>
  <p:clrMapOvr>
    <a:masterClrMapping/>
  </p:clrMapOvr>
  <p:transition spd="med">
    <p:cover/>
  </p:transition>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7106" name="Picture 2" descr="003.jpg"/>
          <p:cNvPicPr>
            <a:picLocks noChangeAspect="1"/>
          </p:cNvPicPr>
          <p:nvPr/>
        </p:nvPicPr>
        <p:blipFill>
          <a:blip r:embed="rId3">
            <a:lum contrast="10000"/>
            <a:extLst>
              <a:ext uri="{28A0092B-C50C-407E-A947-70E740481C1C}">
                <a14:useLocalDpi xmlns:a14="http://schemas.microsoft.com/office/drawing/2010/main" val="0"/>
              </a:ext>
            </a:extLst>
          </a:blip>
          <a:srcRect t="3333" b="7777"/>
          <a:stretch>
            <a:fillRect/>
          </a:stretch>
        </p:blipFill>
        <p:spPr bwMode="auto">
          <a:xfrm>
            <a:off x="1981200" y="0"/>
            <a:ext cx="57562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TextBox 3"/>
          <p:cNvSpPr txBox="1">
            <a:spLocks noChangeArrowheads="1"/>
          </p:cNvSpPr>
          <p:nvPr/>
        </p:nvSpPr>
        <p:spPr bwMode="auto">
          <a:xfrm>
            <a:off x="0" y="990600"/>
            <a:ext cx="19050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r>
              <a:rPr lang="en-US" altLang="en-US"/>
              <a:t>Anuncio publicado en la revista </a:t>
            </a:r>
            <a:r>
              <a:rPr lang="en-US" altLang="en-US" i="1"/>
              <a:t>Ministry Today</a:t>
            </a:r>
            <a:r>
              <a:rPr lang="en-US" altLang="en-US"/>
              <a:t>, Enero 2008. </a:t>
            </a:r>
          </a:p>
        </p:txBody>
      </p:sp>
    </p:spTree>
  </p:cSld>
  <p:clrMapOvr>
    <a:masterClrMapping/>
  </p:clrMapOvr>
  <p:transition spd="med">
    <p:cover/>
  </p:transition>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0" y="0"/>
            <a:ext cx="9144000" cy="6186309"/>
          </a:xfrm>
          <a:prstGeom prst="rect">
            <a:avLst/>
          </a:prstGeom>
        </p:spPr>
        <p:txBody>
          <a:bodyPr wrap="square">
            <a:spAutoFit/>
          </a:bodyPr>
          <a:lstStyle/>
          <a:p>
            <a:pPr algn="ctr"/>
            <a:r>
              <a:rPr lang="en-US" u="sng" dirty="0"/>
              <a:t>CHINA: PASTOR YANG HUA SENTENCED</a:t>
            </a:r>
          </a:p>
          <a:p>
            <a:endParaRPr lang="en-US" dirty="0"/>
          </a:p>
          <a:p>
            <a:r>
              <a:rPr lang="en-US" dirty="0"/>
              <a:t>	After secretly trying Yang Hua for “divulging state secrets,” a judge sentenced the pastor of Living Stone Church on Jan. 5 to two years and six months in prison. Pastor Yang, also known by his legal name, Li </a:t>
            </a:r>
            <a:r>
              <a:rPr lang="en-US" dirty="0" err="1"/>
              <a:t>Guoshi</a:t>
            </a:r>
            <a:r>
              <a:rPr lang="en-US" dirty="0"/>
              <a:t>, has been held since Dec. 9, 2015.</a:t>
            </a:r>
          </a:p>
          <a:p>
            <a:r>
              <a:rPr lang="en-US" dirty="0"/>
              <a:t>While incarcerated, prosecutors tortured Yang and threatened his family to force a false confession. Yang subsequently requested that the prosecutors be banned from the case and his lawyers sued members of the prosecution. However, the court still allowed the prosecutors to continue with the case. They eventually provided forged evidence that implicated Yang.</a:t>
            </a:r>
          </a:p>
          <a:p>
            <a:r>
              <a:rPr lang="en-US" dirty="0"/>
              <a:t>	Pastor Yang co-founded Living Stone, also known as </a:t>
            </a:r>
            <a:r>
              <a:rPr lang="en-US" dirty="0" err="1"/>
              <a:t>Huoshi</a:t>
            </a:r>
            <a:r>
              <a:rPr lang="en-US" dirty="0"/>
              <a:t> Church, with Pastor Su Tianfu. Chinese officials reportedly forced Pastor Su to “take a trip” in recent weeks. The details of his trip and his current condition are unknown. The church has grown from its original 20 members in 2009 to more than 700 today.</a:t>
            </a:r>
          </a:p>
          <a:p>
            <a:r>
              <a:rPr lang="en-US" dirty="0"/>
              <a:t>	Pastor Yang was originally taken into custody after he tried to prevent officials from confiscating a church hard drive. He received two consecutive, five-day administrative detention sentences for “the crime of obstructing justice” and “gathering a crowd to disturb public order.” When his wife, Wang </a:t>
            </a:r>
            <a:r>
              <a:rPr lang="en-US" dirty="0" err="1"/>
              <a:t>Hongwu</a:t>
            </a:r>
            <a:r>
              <a:rPr lang="en-US" dirty="0"/>
              <a:t>, came to pick him up on Dec. 20, 2015, she saw four men put a black hood on his head and throw him into an unmarked van. Wang later learned her husband was being transferred to a criminal detention facility, having been charged with “illegally possessing state secrets” About a month later, Yang was charged with “divulging state secrets,” but given no trial date.</a:t>
            </a:r>
          </a:p>
        </p:txBody>
      </p:sp>
      <p:sp>
        <p:nvSpPr>
          <p:cNvPr id="5" name="Rectangle 4">
            <a:hlinkClick r:id="rId3"/>
          </p:cNvPr>
          <p:cNvSpPr/>
          <p:nvPr/>
        </p:nvSpPr>
        <p:spPr>
          <a:xfrm>
            <a:off x="228600" y="6217420"/>
            <a:ext cx="8382000" cy="646331"/>
          </a:xfrm>
          <a:prstGeom prst="rect">
            <a:avLst/>
          </a:prstGeom>
        </p:spPr>
        <p:txBody>
          <a:bodyPr wrap="square">
            <a:spAutoFit/>
          </a:bodyPr>
          <a:lstStyle/>
          <a:p>
            <a:r>
              <a:rPr lang="en-US" dirty="0">
                <a:solidFill>
                  <a:schemeClr val="tx2"/>
                </a:solidFill>
              </a:rPr>
              <a:t>http://www.persecution.com/public/newsroom.aspx?story_ID=%3d383334&amp;featuredstory_ID=%3d353637</a:t>
            </a:r>
          </a:p>
        </p:txBody>
      </p:sp>
    </p:spTree>
    <p:extLst>
      <p:ext uri="{BB962C8B-B14F-4D97-AF65-F5344CB8AC3E}">
        <p14:creationId xmlns:p14="http://schemas.microsoft.com/office/powerpoint/2010/main" val="648181247"/>
      </p:ext>
    </p:extLst>
  </p:cSld>
  <p:clrMapOvr>
    <a:masterClrMapping/>
  </p:clrMapOvr>
  <p:transition spd="med">
    <p:cove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1150938" y="381000"/>
            <a:ext cx="7793037" cy="1462088"/>
          </a:xfrm>
        </p:spPr>
        <p:txBody>
          <a:bodyPr/>
          <a:lstStyle/>
          <a:p>
            <a:r>
              <a:rPr lang="es-PR" altLang="en-US" sz="4000">
                <a:latin typeface="Candara" panose="020E0502030303020204" pitchFamily="34" charset="0"/>
              </a:rPr>
              <a:t>Fidelidad en medio de la tribulación </a:t>
            </a:r>
            <a:br>
              <a:rPr lang="es-PR" altLang="en-US" sz="4000">
                <a:latin typeface="Candara" panose="020E0502030303020204" pitchFamily="34" charset="0"/>
              </a:rPr>
            </a:br>
            <a:r>
              <a:rPr lang="es-PR" altLang="en-US" sz="4000">
                <a:latin typeface="Candara" panose="020E0502030303020204" pitchFamily="34" charset="0"/>
              </a:rPr>
              <a:t>(</a:t>
            </a:r>
            <a:r>
              <a:rPr lang="es-PR" altLang="en-US" sz="4000">
                <a:solidFill>
                  <a:srgbClr val="FF0000"/>
                </a:solidFill>
                <a:latin typeface="Candara" panose="020E0502030303020204" pitchFamily="34" charset="0"/>
              </a:rPr>
              <a:t>2 Tesalonicenses 1.3-4</a:t>
            </a:r>
            <a:r>
              <a:rPr lang="es-PR" altLang="en-US" sz="4000">
                <a:latin typeface="Candara" panose="020E0502030303020204" pitchFamily="34" charset="0"/>
              </a:rPr>
              <a:t>)</a:t>
            </a:r>
          </a:p>
        </p:txBody>
      </p:sp>
      <p:sp>
        <p:nvSpPr>
          <p:cNvPr id="48131" name="Content Placeholder 5"/>
          <p:cNvSpPr>
            <a:spLocks noGrp="1"/>
          </p:cNvSpPr>
          <p:nvPr>
            <p:ph idx="1"/>
          </p:nvPr>
        </p:nvSpPr>
        <p:spPr/>
        <p:txBody>
          <a:bodyPr/>
          <a:lstStyle/>
          <a:p>
            <a:r>
              <a:rPr lang="en-US" altLang="en-US">
                <a:latin typeface="Candara" panose="020E0502030303020204" pitchFamily="34" charset="0"/>
              </a:rPr>
              <a:t>¿Cómo se mide la fe?</a:t>
            </a:r>
          </a:p>
          <a:p>
            <a:r>
              <a:rPr lang="en-US" altLang="en-US">
                <a:latin typeface="Candara" panose="020E0502030303020204" pitchFamily="34" charset="0"/>
              </a:rPr>
              <a:t>¿Cómo pudo Pablo saber que la fe de los tesalonicenses iba creciendo?</a:t>
            </a:r>
          </a:p>
        </p:txBody>
      </p:sp>
    </p:spTree>
  </p:cSld>
  <p:clrMapOvr>
    <a:masterClrMapping/>
  </p:clrMapOvr>
  <p:transition spd="med">
    <p:cove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150938" y="381000"/>
            <a:ext cx="7793037" cy="1462088"/>
          </a:xfrm>
        </p:spPr>
        <p:txBody>
          <a:bodyPr/>
          <a:lstStyle/>
          <a:p>
            <a:r>
              <a:rPr lang="es-PR" altLang="en-US" sz="4200">
                <a:latin typeface="Candara" panose="020E0502030303020204" pitchFamily="34" charset="0"/>
              </a:rPr>
              <a:t>Recompensa y gloria de la fidelidad</a:t>
            </a:r>
            <a:br>
              <a:rPr lang="es-PR" altLang="en-US" sz="4200">
                <a:latin typeface="Candara" panose="020E0502030303020204" pitchFamily="34" charset="0"/>
              </a:rPr>
            </a:br>
            <a:r>
              <a:rPr lang="es-PR" altLang="en-US" sz="4200">
                <a:latin typeface="Candara" panose="020E0502030303020204" pitchFamily="34" charset="0"/>
              </a:rPr>
              <a:t>(</a:t>
            </a:r>
            <a:r>
              <a:rPr lang="es-PR" altLang="en-US" sz="4200">
                <a:solidFill>
                  <a:srgbClr val="FF0000"/>
                </a:solidFill>
                <a:latin typeface="Candara" panose="020E0502030303020204" pitchFamily="34" charset="0"/>
              </a:rPr>
              <a:t>2 Tesalonicenses 1.5-12</a:t>
            </a:r>
            <a:r>
              <a:rPr lang="es-PR" altLang="en-US" sz="4200">
                <a:latin typeface="Candara" panose="020E0502030303020204" pitchFamily="34" charset="0"/>
              </a:rPr>
              <a:t>)</a:t>
            </a:r>
          </a:p>
        </p:txBody>
      </p:sp>
      <p:pic>
        <p:nvPicPr>
          <p:cNvPr id="29702" name="Picture 6" descr="http://www.christianityoasis.com/images/HeavensThrone.jpg"/>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40000" contrast="20000"/>
                    </a14:imgEffect>
                  </a14:imgLayer>
                </a14:imgProps>
              </a:ext>
            </a:extLst>
          </a:blip>
          <a:srcRect l="3333" t="3460" r="3333" b="24402"/>
          <a:stretch/>
        </p:blipFill>
        <p:spPr bwMode="auto">
          <a:xfrm>
            <a:off x="0" y="1820174"/>
            <a:ext cx="9144000" cy="5060740"/>
          </a:xfrm>
          <a:prstGeom prst="rect">
            <a:avLst/>
          </a:prstGeom>
          <a:noFill/>
          <a:effectLst/>
        </p:spPr>
      </p:pic>
    </p:spTree>
  </p:cSld>
  <p:clrMapOvr>
    <a:masterClrMapping/>
  </p:clrMapOvr>
  <p:transition spd="slow">
    <p:cove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1150938" y="366713"/>
            <a:ext cx="7793037" cy="1462087"/>
          </a:xfrm>
        </p:spPr>
        <p:txBody>
          <a:bodyPr/>
          <a:lstStyle/>
          <a:p>
            <a:r>
              <a:rPr lang="es-PR" altLang="en-US" sz="4000">
                <a:latin typeface="Candara" panose="020E0502030303020204" pitchFamily="34" charset="0"/>
              </a:rPr>
              <a:t>Recompensa y gloria de la fidelidad</a:t>
            </a:r>
            <a:br>
              <a:rPr lang="es-PR" altLang="en-US" sz="4000">
                <a:latin typeface="Candara" panose="020E0502030303020204" pitchFamily="34" charset="0"/>
              </a:rPr>
            </a:br>
            <a:r>
              <a:rPr lang="es-PR" altLang="en-US" sz="4000">
                <a:latin typeface="Candara" panose="020E0502030303020204" pitchFamily="34" charset="0"/>
              </a:rPr>
              <a:t>(</a:t>
            </a:r>
            <a:r>
              <a:rPr lang="es-PR" altLang="en-US" sz="4000">
                <a:solidFill>
                  <a:srgbClr val="FF0000"/>
                </a:solidFill>
                <a:latin typeface="Candara" panose="020E0502030303020204" pitchFamily="34" charset="0"/>
              </a:rPr>
              <a:t>2 Tesalonicenses 1.5-12</a:t>
            </a:r>
            <a:r>
              <a:rPr lang="es-PR" altLang="en-US" sz="4000">
                <a:latin typeface="Candara" panose="020E0502030303020204" pitchFamily="34" charset="0"/>
              </a:rPr>
              <a:t>)</a:t>
            </a:r>
          </a:p>
        </p:txBody>
      </p:sp>
      <p:sp>
        <p:nvSpPr>
          <p:cNvPr id="50179" name="Content Placeholder 4"/>
          <p:cNvSpPr>
            <a:spLocks noGrp="1"/>
          </p:cNvSpPr>
          <p:nvPr>
            <p:ph idx="1"/>
          </p:nvPr>
        </p:nvSpPr>
        <p:spPr/>
        <p:txBody>
          <a:bodyPr/>
          <a:lstStyle/>
          <a:p>
            <a:r>
              <a:rPr lang="en-US" altLang="en-US">
                <a:latin typeface="Candara" panose="020E0502030303020204" pitchFamily="34" charset="0"/>
              </a:rPr>
              <a:t>¿Cómo demostraba Dios su juicio?</a:t>
            </a:r>
          </a:p>
          <a:p>
            <a:r>
              <a:rPr lang="en-US" altLang="en-US">
                <a:latin typeface="Candara" panose="020E0502030303020204" pitchFamily="34" charset="0"/>
              </a:rPr>
              <a:t>¿Cuál era la señal del juicio de Dios sobre los creyentes?</a:t>
            </a:r>
          </a:p>
          <a:p>
            <a:r>
              <a:rPr lang="en-US" altLang="en-US">
                <a:latin typeface="Candara" panose="020E0502030303020204" pitchFamily="34" charset="0"/>
              </a:rPr>
              <a:t>¿Cómo describimos la paciencia anteriormente?</a:t>
            </a:r>
          </a:p>
          <a:p>
            <a:r>
              <a:rPr lang="en-US" altLang="en-US">
                <a:latin typeface="Candara" panose="020E0502030303020204" pitchFamily="34" charset="0"/>
              </a:rPr>
              <a:t> Ahora bien, de qué es señal la persecución?</a:t>
            </a:r>
          </a:p>
        </p:txBody>
      </p:sp>
    </p:spTree>
  </p:cSld>
  <p:clrMapOvr>
    <a:masterClrMapping/>
  </p:clrMapOvr>
  <p:transition spd="slow">
    <p:cove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1150938" y="366713"/>
            <a:ext cx="7793037" cy="1462087"/>
          </a:xfrm>
        </p:spPr>
        <p:txBody>
          <a:bodyPr/>
          <a:lstStyle/>
          <a:p>
            <a:r>
              <a:rPr lang="es-PR" altLang="en-US" sz="4000">
                <a:latin typeface="Candara" panose="020E0502030303020204" pitchFamily="34" charset="0"/>
              </a:rPr>
              <a:t>Recompensa y gloria de la fidelidad</a:t>
            </a:r>
            <a:br>
              <a:rPr lang="es-PR" altLang="en-US" sz="4000">
                <a:latin typeface="Candara" panose="020E0502030303020204" pitchFamily="34" charset="0"/>
              </a:rPr>
            </a:br>
            <a:r>
              <a:rPr lang="es-PR" altLang="en-US" sz="4000">
                <a:latin typeface="Candara" panose="020E0502030303020204" pitchFamily="34" charset="0"/>
              </a:rPr>
              <a:t>(</a:t>
            </a:r>
            <a:r>
              <a:rPr lang="es-PR" altLang="en-US" sz="4000">
                <a:solidFill>
                  <a:srgbClr val="FF0000"/>
                </a:solidFill>
                <a:latin typeface="Candara" panose="020E0502030303020204" pitchFamily="34" charset="0"/>
              </a:rPr>
              <a:t>2 Tesalonicenses 1.5-12</a:t>
            </a:r>
            <a:r>
              <a:rPr lang="es-PR" altLang="en-US" sz="4000">
                <a:latin typeface="Candara" panose="020E0502030303020204" pitchFamily="34" charset="0"/>
              </a:rPr>
              <a:t>)</a:t>
            </a:r>
          </a:p>
        </p:txBody>
      </p:sp>
      <p:sp>
        <p:nvSpPr>
          <p:cNvPr id="51203" name="Content Placeholder 4"/>
          <p:cNvSpPr>
            <a:spLocks noGrp="1"/>
          </p:cNvSpPr>
          <p:nvPr>
            <p:ph idx="1"/>
          </p:nvPr>
        </p:nvSpPr>
        <p:spPr/>
        <p:txBody>
          <a:bodyPr/>
          <a:lstStyle/>
          <a:p>
            <a:r>
              <a:rPr lang="en-US" altLang="en-US" dirty="0" err="1">
                <a:latin typeface="Candara" panose="020E0502030303020204" pitchFamily="34" charset="0"/>
              </a:rPr>
              <a:t>Según</a:t>
            </a:r>
            <a:r>
              <a:rPr lang="en-US" altLang="en-US" dirty="0">
                <a:latin typeface="Candara" panose="020E0502030303020204" pitchFamily="34" charset="0"/>
              </a:rPr>
              <a:t> el </a:t>
            </a:r>
            <a:r>
              <a:rPr lang="en-US" altLang="en-US" dirty="0">
                <a:solidFill>
                  <a:srgbClr val="FF0000"/>
                </a:solidFill>
                <a:latin typeface="Candara" panose="020E0502030303020204" pitchFamily="34" charset="0"/>
              </a:rPr>
              <a:t>v. 6</a:t>
            </a:r>
            <a:r>
              <a:rPr lang="en-US" altLang="en-US" dirty="0">
                <a:latin typeface="Candara" panose="020E0502030303020204" pitchFamily="34" charset="0"/>
              </a:rPr>
              <a:t>, ¿</a:t>
            </a:r>
            <a:r>
              <a:rPr lang="en-US" altLang="en-US" dirty="0" err="1">
                <a:latin typeface="Candara" panose="020E0502030303020204" pitchFamily="34" charset="0"/>
              </a:rPr>
              <a:t>cuál</a:t>
            </a:r>
            <a:r>
              <a:rPr lang="en-US" altLang="en-US" dirty="0">
                <a:latin typeface="Candara" panose="020E0502030303020204" pitchFamily="34" charset="0"/>
              </a:rPr>
              <a:t> </a:t>
            </a:r>
            <a:r>
              <a:rPr lang="en-US" altLang="en-US" dirty="0" err="1">
                <a:latin typeface="Candara" panose="020E0502030303020204" pitchFamily="34" charset="0"/>
              </a:rPr>
              <a:t>es</a:t>
            </a:r>
            <a:r>
              <a:rPr lang="en-US" altLang="en-US" dirty="0">
                <a:latin typeface="Candara" panose="020E0502030303020204" pitchFamily="34" charset="0"/>
              </a:rPr>
              <a:t> el </a:t>
            </a:r>
            <a:r>
              <a:rPr lang="en-US" altLang="en-US" dirty="0" err="1">
                <a:latin typeface="Candara" panose="020E0502030303020204" pitchFamily="34" charset="0"/>
              </a:rPr>
              <a:t>propósito</a:t>
            </a:r>
            <a:r>
              <a:rPr lang="en-US" altLang="en-US" dirty="0">
                <a:latin typeface="Candara" panose="020E0502030303020204" pitchFamily="34" charset="0"/>
              </a:rPr>
              <a:t> del </a:t>
            </a:r>
            <a:r>
              <a:rPr lang="en-US" altLang="en-US" dirty="0" err="1">
                <a:latin typeface="Candara" panose="020E0502030303020204" pitchFamily="34" charset="0"/>
              </a:rPr>
              <a:t>juicio</a:t>
            </a:r>
            <a:r>
              <a:rPr lang="en-US" altLang="en-US" dirty="0">
                <a:latin typeface="Candara" panose="020E0502030303020204" pitchFamily="34" charset="0"/>
              </a:rPr>
              <a:t> de Dios?</a:t>
            </a:r>
          </a:p>
          <a:p>
            <a:r>
              <a:rPr lang="en-US" altLang="en-US" dirty="0">
                <a:latin typeface="Candara" panose="020E0502030303020204" pitchFamily="34" charset="0"/>
              </a:rPr>
              <a:t>¿A </a:t>
            </a:r>
            <a:r>
              <a:rPr lang="en-US" altLang="en-US" dirty="0" err="1">
                <a:latin typeface="Candara" panose="020E0502030303020204" pitchFamily="34" charset="0"/>
              </a:rPr>
              <a:t>qué</a:t>
            </a:r>
            <a:r>
              <a:rPr lang="en-US" altLang="en-US" dirty="0">
                <a:latin typeface="Candara" panose="020E0502030303020204" pitchFamily="34" charset="0"/>
              </a:rPr>
              <a:t> </a:t>
            </a:r>
            <a:r>
              <a:rPr lang="en-US" altLang="en-US" dirty="0" err="1">
                <a:latin typeface="Candara" panose="020E0502030303020204" pitchFamily="34" charset="0"/>
              </a:rPr>
              <a:t>tribulación</a:t>
            </a:r>
            <a:r>
              <a:rPr lang="en-US" altLang="en-US" dirty="0">
                <a:latin typeface="Candara" panose="020E0502030303020204" pitchFamily="34" charset="0"/>
              </a:rPr>
              <a:t> se </a:t>
            </a:r>
            <a:r>
              <a:rPr lang="en-US" altLang="en-US" dirty="0" err="1">
                <a:latin typeface="Candara" panose="020E0502030303020204" pitchFamily="34" charset="0"/>
              </a:rPr>
              <a:t>refiere</a:t>
            </a:r>
            <a:r>
              <a:rPr lang="en-US" altLang="en-US" dirty="0">
                <a:latin typeface="Candara" panose="020E0502030303020204" pitchFamily="34" charset="0"/>
              </a:rPr>
              <a:t> el </a:t>
            </a:r>
            <a:r>
              <a:rPr lang="en-US" altLang="en-US" dirty="0">
                <a:solidFill>
                  <a:srgbClr val="FF0000"/>
                </a:solidFill>
                <a:latin typeface="Candara" panose="020E0502030303020204" pitchFamily="34" charset="0"/>
              </a:rPr>
              <a:t>v. 6</a:t>
            </a:r>
            <a:r>
              <a:rPr lang="en-US" altLang="en-US" dirty="0">
                <a:latin typeface="Candara" panose="020E0502030303020204" pitchFamily="34" charset="0"/>
              </a:rPr>
              <a:t>?</a:t>
            </a:r>
          </a:p>
          <a:p>
            <a:r>
              <a:rPr lang="en-US" altLang="en-US" dirty="0">
                <a:latin typeface="Candara" panose="020E0502030303020204" pitchFamily="34" charset="0"/>
              </a:rPr>
              <a:t>¿</a:t>
            </a:r>
            <a:r>
              <a:rPr lang="en-US" altLang="en-US" dirty="0" err="1">
                <a:latin typeface="Candara" panose="020E0502030303020204" pitchFamily="34" charset="0"/>
              </a:rPr>
              <a:t>En</a:t>
            </a:r>
            <a:r>
              <a:rPr lang="en-US" altLang="en-US" dirty="0">
                <a:latin typeface="Candara" panose="020E0502030303020204" pitchFamily="34" charset="0"/>
              </a:rPr>
              <a:t> </a:t>
            </a:r>
            <a:r>
              <a:rPr lang="en-US" altLang="en-US" dirty="0" err="1">
                <a:latin typeface="Candara" panose="020E0502030303020204" pitchFamily="34" charset="0"/>
              </a:rPr>
              <a:t>qué</a:t>
            </a:r>
            <a:r>
              <a:rPr lang="en-US" altLang="en-US" dirty="0">
                <a:latin typeface="Candara" panose="020E0502030303020204" pitchFamily="34" charset="0"/>
              </a:rPr>
              <a:t> forma </a:t>
            </a:r>
            <a:r>
              <a:rPr lang="en-US" altLang="en-US" dirty="0" err="1">
                <a:latin typeface="Candara" panose="020E0502030303020204" pitchFamily="34" charset="0"/>
              </a:rPr>
              <a:t>es</a:t>
            </a:r>
            <a:r>
              <a:rPr lang="en-US" altLang="en-US" dirty="0">
                <a:latin typeface="Candara" panose="020E0502030303020204" pitchFamily="34" charset="0"/>
              </a:rPr>
              <a:t> </a:t>
            </a:r>
            <a:r>
              <a:rPr lang="en-US" altLang="en-US" dirty="0" err="1">
                <a:latin typeface="Candara" panose="020E0502030303020204" pitchFamily="34" charset="0"/>
              </a:rPr>
              <a:t>esta</a:t>
            </a:r>
            <a:r>
              <a:rPr lang="en-US" altLang="en-US" dirty="0">
                <a:latin typeface="Candara" panose="020E0502030303020204" pitchFamily="34" charset="0"/>
              </a:rPr>
              <a:t> </a:t>
            </a:r>
            <a:r>
              <a:rPr lang="en-US" altLang="en-US" dirty="0" err="1">
                <a:latin typeface="Candara" panose="020E0502030303020204" pitchFamily="34" charset="0"/>
              </a:rPr>
              <a:t>diferente</a:t>
            </a:r>
            <a:r>
              <a:rPr lang="en-US" altLang="en-US" dirty="0">
                <a:latin typeface="Candara" panose="020E0502030303020204" pitchFamily="34" charset="0"/>
              </a:rPr>
              <a:t> de la </a:t>
            </a:r>
            <a:r>
              <a:rPr lang="en-US" altLang="en-US" dirty="0" err="1">
                <a:latin typeface="Candara" panose="020E0502030303020204" pitchFamily="34" charset="0"/>
              </a:rPr>
              <a:t>tribulación</a:t>
            </a:r>
            <a:r>
              <a:rPr lang="en-US" altLang="en-US" dirty="0">
                <a:latin typeface="Candara" panose="020E0502030303020204" pitchFamily="34" charset="0"/>
              </a:rPr>
              <a:t> </a:t>
            </a:r>
            <a:r>
              <a:rPr lang="en-US" altLang="en-US" dirty="0" err="1">
                <a:latin typeface="Candara" panose="020E0502030303020204" pitchFamily="34" charset="0"/>
              </a:rPr>
              <a:t>mencionada</a:t>
            </a:r>
            <a:r>
              <a:rPr lang="en-US" altLang="en-US" dirty="0">
                <a:latin typeface="Candara" panose="020E0502030303020204" pitchFamily="34" charset="0"/>
              </a:rPr>
              <a:t> </a:t>
            </a:r>
            <a:r>
              <a:rPr lang="en-US" altLang="en-US" dirty="0" err="1">
                <a:latin typeface="Candara" panose="020E0502030303020204" pitchFamily="34" charset="0"/>
              </a:rPr>
              <a:t>en</a:t>
            </a:r>
            <a:r>
              <a:rPr lang="en-US" altLang="en-US" dirty="0">
                <a:latin typeface="Candara" panose="020E0502030303020204" pitchFamily="34" charset="0"/>
              </a:rPr>
              <a:t> el </a:t>
            </a:r>
            <a:r>
              <a:rPr lang="en-US" altLang="en-US" dirty="0">
                <a:solidFill>
                  <a:srgbClr val="FF0000"/>
                </a:solidFill>
                <a:latin typeface="Candara" panose="020E0502030303020204" pitchFamily="34" charset="0"/>
              </a:rPr>
              <a:t>v. 7</a:t>
            </a:r>
            <a:r>
              <a:rPr lang="en-US" altLang="en-US" dirty="0">
                <a:latin typeface="Candara" panose="020E0502030303020204" pitchFamily="34" charset="0"/>
              </a:rPr>
              <a:t>?</a:t>
            </a:r>
          </a:p>
        </p:txBody>
      </p:sp>
    </p:spTree>
  </p:cSld>
  <p:clrMapOvr>
    <a:masterClrMapping/>
  </p:clrMapOvr>
  <p:transition spd="slow">
    <p:cove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1150938" y="366713"/>
            <a:ext cx="7793037" cy="1462087"/>
          </a:xfrm>
        </p:spPr>
        <p:txBody>
          <a:bodyPr/>
          <a:lstStyle/>
          <a:p>
            <a:r>
              <a:rPr lang="es-PR" altLang="en-US" sz="4000">
                <a:latin typeface="Candara" panose="020E0502030303020204" pitchFamily="34" charset="0"/>
              </a:rPr>
              <a:t>Recompensa y gloria de la fidelidad</a:t>
            </a:r>
            <a:br>
              <a:rPr lang="es-PR" altLang="en-US" sz="4000">
                <a:latin typeface="Candara" panose="020E0502030303020204" pitchFamily="34" charset="0"/>
              </a:rPr>
            </a:br>
            <a:r>
              <a:rPr lang="es-PR" altLang="en-US" sz="4000">
                <a:latin typeface="Candara" panose="020E0502030303020204" pitchFamily="34" charset="0"/>
              </a:rPr>
              <a:t>(</a:t>
            </a:r>
            <a:r>
              <a:rPr lang="es-PR" altLang="en-US" sz="4000">
                <a:solidFill>
                  <a:srgbClr val="FF0000"/>
                </a:solidFill>
                <a:latin typeface="Candara" panose="020E0502030303020204" pitchFamily="34" charset="0"/>
              </a:rPr>
              <a:t>2 Tesalonicenses 1.5-12</a:t>
            </a:r>
            <a:r>
              <a:rPr lang="es-PR" altLang="en-US" sz="4000">
                <a:latin typeface="Candara" panose="020E0502030303020204" pitchFamily="34" charset="0"/>
              </a:rPr>
              <a:t>)</a:t>
            </a:r>
          </a:p>
        </p:txBody>
      </p:sp>
      <p:sp>
        <p:nvSpPr>
          <p:cNvPr id="52227" name="Content Placeholder 4"/>
          <p:cNvSpPr>
            <a:spLocks noGrp="1"/>
          </p:cNvSpPr>
          <p:nvPr>
            <p:ph idx="1"/>
          </p:nvPr>
        </p:nvSpPr>
        <p:spPr/>
        <p:txBody>
          <a:bodyPr/>
          <a:lstStyle/>
          <a:p>
            <a:r>
              <a:rPr lang="en-US" altLang="en-US" dirty="0">
                <a:latin typeface="Candara" panose="020E0502030303020204" pitchFamily="34" charset="0"/>
              </a:rPr>
              <a:t>La </a:t>
            </a:r>
            <a:r>
              <a:rPr lang="en-US" altLang="en-US" dirty="0" err="1">
                <a:latin typeface="Candara" panose="020E0502030303020204" pitchFamily="34" charset="0"/>
              </a:rPr>
              <a:t>tribulación</a:t>
            </a:r>
            <a:r>
              <a:rPr lang="en-US" altLang="en-US" dirty="0">
                <a:latin typeface="Candara" panose="020E0502030303020204" pitchFamily="34" charset="0"/>
              </a:rPr>
              <a:t> del </a:t>
            </a:r>
            <a:r>
              <a:rPr lang="en-US" altLang="en-US" dirty="0">
                <a:solidFill>
                  <a:srgbClr val="FF0000"/>
                </a:solidFill>
                <a:latin typeface="Candara" panose="020E0502030303020204" pitchFamily="34" charset="0"/>
              </a:rPr>
              <a:t>v. 6</a:t>
            </a:r>
            <a:r>
              <a:rPr lang="en-US" altLang="en-US" dirty="0">
                <a:latin typeface="Candara" panose="020E0502030303020204" pitchFamily="34" charset="0"/>
              </a:rPr>
              <a:t>:</a:t>
            </a:r>
          </a:p>
          <a:p>
            <a:pPr lvl="1"/>
            <a:r>
              <a:rPr lang="es-ES" altLang="en-US" i="1" dirty="0">
                <a:latin typeface="Candara" panose="020E0502030303020204" pitchFamily="34" charset="0"/>
              </a:rPr>
              <a:t>"No temas en nada lo que vas a padecer. He aquí, el diablo echará a algunos de vosotros en la cárcel, para que seáis probados, y tendréis tribulación por diez días. Sé fiel hasta la muerte, y yo te daré la corona de la vida." </a:t>
            </a:r>
          </a:p>
          <a:p>
            <a:pPr lvl="1">
              <a:buFont typeface="Wingdings" panose="05000000000000000000" pitchFamily="2" charset="2"/>
              <a:buNone/>
            </a:pPr>
            <a:r>
              <a:rPr lang="es-ES" altLang="en-US" dirty="0">
                <a:latin typeface="Candara" panose="020E0502030303020204" pitchFamily="34" charset="0"/>
              </a:rPr>
              <a:t>	(</a:t>
            </a:r>
            <a:r>
              <a:rPr lang="es-ES" altLang="en-US" dirty="0">
                <a:solidFill>
                  <a:srgbClr val="FF0000"/>
                </a:solidFill>
                <a:latin typeface="Candara" panose="020E0502030303020204" pitchFamily="34" charset="0"/>
              </a:rPr>
              <a:t>Apocalipsis 2.10, RVR60</a:t>
            </a:r>
            <a:r>
              <a:rPr lang="es-ES" altLang="en-US" dirty="0">
                <a:latin typeface="Candara" panose="020E0502030303020204" pitchFamily="34" charset="0"/>
              </a:rPr>
              <a:t>)</a:t>
            </a:r>
            <a:endParaRPr lang="en-US" altLang="en-US" dirty="0">
              <a:latin typeface="Candara" panose="020E0502030303020204" pitchFamily="34" charset="0"/>
            </a:endParaRPr>
          </a:p>
        </p:txBody>
      </p:sp>
    </p:spTree>
  </p:cSld>
  <p:clrMapOvr>
    <a:masterClrMapping/>
  </p:clrMapOvr>
  <p:transition spd="slow">
    <p:cove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1150938" y="366713"/>
            <a:ext cx="7793037" cy="1462087"/>
          </a:xfrm>
        </p:spPr>
        <p:txBody>
          <a:bodyPr/>
          <a:lstStyle/>
          <a:p>
            <a:r>
              <a:rPr lang="es-PR" altLang="en-US" sz="4000">
                <a:latin typeface="Candara" panose="020E0502030303020204" pitchFamily="34" charset="0"/>
              </a:rPr>
              <a:t>Recompensa y gloria de la fidelidad</a:t>
            </a:r>
            <a:br>
              <a:rPr lang="es-PR" altLang="en-US" sz="4000">
                <a:latin typeface="Candara" panose="020E0502030303020204" pitchFamily="34" charset="0"/>
              </a:rPr>
            </a:br>
            <a:r>
              <a:rPr lang="es-PR" altLang="en-US" sz="4000">
                <a:latin typeface="Candara" panose="020E0502030303020204" pitchFamily="34" charset="0"/>
              </a:rPr>
              <a:t>(</a:t>
            </a:r>
            <a:r>
              <a:rPr lang="es-PR" altLang="en-US" sz="4000">
                <a:solidFill>
                  <a:srgbClr val="FF0000"/>
                </a:solidFill>
                <a:latin typeface="Candara" panose="020E0502030303020204" pitchFamily="34" charset="0"/>
              </a:rPr>
              <a:t>2 Tesalonicenses 1.5-12</a:t>
            </a:r>
            <a:r>
              <a:rPr lang="es-PR" altLang="en-US" sz="4000">
                <a:latin typeface="Candara" panose="020E0502030303020204" pitchFamily="34" charset="0"/>
              </a:rPr>
              <a:t>)</a:t>
            </a:r>
          </a:p>
        </p:txBody>
      </p:sp>
      <p:sp>
        <p:nvSpPr>
          <p:cNvPr id="53251" name="Content Placeholder 4"/>
          <p:cNvSpPr>
            <a:spLocks noGrp="1"/>
          </p:cNvSpPr>
          <p:nvPr>
            <p:ph idx="1"/>
          </p:nvPr>
        </p:nvSpPr>
        <p:spPr>
          <a:xfrm>
            <a:off x="76200" y="1981200"/>
            <a:ext cx="8878888" cy="4114800"/>
          </a:xfrm>
        </p:spPr>
        <p:txBody>
          <a:bodyPr/>
          <a:lstStyle/>
          <a:p>
            <a:r>
              <a:rPr lang="en-US" altLang="en-US" dirty="0">
                <a:latin typeface="Candara" panose="020E0502030303020204" pitchFamily="34" charset="0"/>
              </a:rPr>
              <a:t>La </a:t>
            </a:r>
            <a:r>
              <a:rPr lang="en-US" altLang="en-US" dirty="0" err="1">
                <a:latin typeface="Candara" panose="020E0502030303020204" pitchFamily="34" charset="0"/>
              </a:rPr>
              <a:t>tribulación</a:t>
            </a:r>
            <a:r>
              <a:rPr lang="en-US" altLang="en-US" dirty="0">
                <a:latin typeface="Candara" panose="020E0502030303020204" pitchFamily="34" charset="0"/>
              </a:rPr>
              <a:t> del </a:t>
            </a:r>
            <a:r>
              <a:rPr lang="en-US" altLang="en-US" dirty="0">
                <a:solidFill>
                  <a:srgbClr val="FF0000"/>
                </a:solidFill>
                <a:latin typeface="Candara" panose="020E0502030303020204" pitchFamily="34" charset="0"/>
              </a:rPr>
              <a:t>v. 7</a:t>
            </a:r>
            <a:r>
              <a:rPr lang="en-US" altLang="en-US" dirty="0">
                <a:latin typeface="Candara" panose="020E0502030303020204" pitchFamily="34" charset="0"/>
              </a:rPr>
              <a:t>:</a:t>
            </a:r>
          </a:p>
          <a:p>
            <a:pPr lvl="1"/>
            <a:r>
              <a:rPr lang="es-ES" altLang="en-US" i="1" dirty="0">
                <a:latin typeface="Candara" panose="020E0502030303020204" pitchFamily="34" charset="0"/>
              </a:rPr>
              <a:t>"Y los siete ángeles que tenían las siete trompetas se dispusieron a tocarlas. El primer ángel tocó la trompeta, y hubo granizo y fuego mezclados con sangre, que fueron lanzados sobre la tierra; y la tercera parte de los árboles se quemó, y se quemó toda la hierba verde. El segundo ángel tocó la trompeta, y como una gran montaña ardiendo en fuego fue precipitada en el mar; y la tercera parte del mar se convirtió en sangre." </a:t>
            </a:r>
            <a:r>
              <a:rPr lang="es-ES" altLang="en-US" dirty="0">
                <a:latin typeface="Candara" panose="020E0502030303020204" pitchFamily="34" charset="0"/>
              </a:rPr>
              <a:t>(</a:t>
            </a:r>
            <a:r>
              <a:rPr lang="es-ES" altLang="en-US" dirty="0">
                <a:solidFill>
                  <a:srgbClr val="FF0000"/>
                </a:solidFill>
                <a:latin typeface="Candara" panose="020E0502030303020204" pitchFamily="34" charset="0"/>
              </a:rPr>
              <a:t>Apocalipsis 8.6-8, RVR60</a:t>
            </a:r>
            <a:r>
              <a:rPr lang="es-ES" altLang="en-US" dirty="0">
                <a:latin typeface="Candara" panose="020E0502030303020204" pitchFamily="34" charset="0"/>
              </a:rPr>
              <a:t>)</a:t>
            </a:r>
            <a:endParaRPr lang="en-US" altLang="en-US" dirty="0">
              <a:latin typeface="Candara" panose="020E0502030303020204" pitchFamily="34" charset="0"/>
            </a:endParaRPr>
          </a:p>
        </p:txBody>
      </p:sp>
    </p:spTree>
  </p:cSld>
  <p:clrMapOvr>
    <a:masterClrMapping/>
  </p:clrMapOvr>
  <p:transition spd="slow">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3" descr="daniel.jpg"/>
          <p:cNvPicPr>
            <a:picLocks noChangeAspect="1"/>
          </p:cNvPicPr>
          <p:nvPr/>
        </p:nvPicPr>
        <p:blipFill>
          <a:blip r:embed="rId3">
            <a:lum contrast="10000"/>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Rectangle 3"/>
          <p:cNvSpPr>
            <a:spLocks noGrp="1" noChangeArrowheads="1"/>
          </p:cNvSpPr>
          <p:nvPr>
            <p:ph type="title" idx="4294967295"/>
          </p:nvPr>
        </p:nvSpPr>
        <p:spPr>
          <a:xfrm>
            <a:off x="0" y="0"/>
            <a:ext cx="5749925" cy="1004888"/>
          </a:xfrm>
          <a:solidFill>
            <a:schemeClr val="folHlink">
              <a:alpha val="60001"/>
            </a:schemeClr>
          </a:solidFill>
        </p:spPr>
        <p:txBody>
          <a:bodyPr anchor="ctr" anchorCtr="1"/>
          <a:lstStyle/>
          <a:p>
            <a:pPr eaLnBrk="1" hangingPunct="1">
              <a:defRPr/>
            </a:pPr>
            <a:r>
              <a:rPr lang="es-PR">
                <a:solidFill>
                  <a:schemeClr val="bg1"/>
                </a:solidFill>
                <a:effectLst>
                  <a:outerShdw blurRad="38100" dist="38100" dir="2700000" algn="tl">
                    <a:srgbClr val="1C1C1C"/>
                  </a:outerShdw>
                </a:effectLst>
                <a:latin typeface="Candara" panose="020E0502030303020204" pitchFamily="34" charset="0"/>
              </a:rPr>
              <a:t>Metas de Aprendizaje</a:t>
            </a:r>
          </a:p>
        </p:txBody>
      </p:sp>
      <p:sp>
        <p:nvSpPr>
          <p:cNvPr id="12292" name="Rectangle 4"/>
          <p:cNvSpPr>
            <a:spLocks noGrp="1" noChangeArrowheads="1"/>
          </p:cNvSpPr>
          <p:nvPr>
            <p:ph type="body" sz="half" idx="4294967295"/>
          </p:nvPr>
        </p:nvSpPr>
        <p:spPr>
          <a:xfrm>
            <a:off x="2676525" y="3490913"/>
            <a:ext cx="6467475" cy="3367087"/>
          </a:xfrm>
          <a:solidFill>
            <a:srgbClr val="003366">
              <a:alpha val="70000"/>
            </a:srgbClr>
          </a:solidFill>
        </p:spPr>
        <p:txBody>
          <a:bodyPr>
            <a:spAutoFit/>
          </a:bodyPr>
          <a:lstStyle/>
          <a:p>
            <a:pPr marL="609600" indent="-609600" eaLnBrk="1" hangingPunct="1">
              <a:lnSpc>
                <a:spcPct val="90000"/>
              </a:lnSpc>
              <a:buSzPct val="105000"/>
              <a:buFont typeface="Wingdings" panose="05000000000000000000" pitchFamily="2" charset="2"/>
              <a:buNone/>
              <a:defRPr/>
            </a:pPr>
            <a:r>
              <a:rPr lang="es-PR" sz="2800" dirty="0">
                <a:solidFill>
                  <a:schemeClr val="bg1"/>
                </a:solidFill>
                <a:effectLst>
                  <a:outerShdw blurRad="38100" dist="38100" dir="2700000" algn="tl">
                    <a:srgbClr val="000000"/>
                  </a:outerShdw>
                </a:effectLst>
                <a:latin typeface="Candara" panose="020E0502030303020204" pitchFamily="34" charset="0"/>
              </a:rPr>
              <a:t>Que el alumno demuestre:</a:t>
            </a:r>
          </a:p>
          <a:p>
            <a:pPr marL="609600" indent="-609600" eaLnBrk="1" hangingPunct="1">
              <a:lnSpc>
                <a:spcPct val="90000"/>
              </a:lnSpc>
              <a:defRPr/>
            </a:pPr>
            <a:r>
              <a:rPr lang="es-PR" sz="2800" dirty="0">
                <a:solidFill>
                  <a:schemeClr val="bg1"/>
                </a:solidFill>
                <a:latin typeface="Candara" panose="020E0502030303020204" pitchFamily="34" charset="0"/>
              </a:rPr>
              <a:t>su conocimiento de las bases de la exhortación de Pablo a los Tesalonicenses para que perseveren en medio de las adversidades, </a:t>
            </a:r>
          </a:p>
          <a:p>
            <a:pPr marL="609600" indent="-609600" eaLnBrk="1" hangingPunct="1">
              <a:lnSpc>
                <a:spcPct val="90000"/>
              </a:lnSpc>
              <a:defRPr/>
            </a:pPr>
            <a:r>
              <a:rPr lang="es-PR" sz="2800" dirty="0">
                <a:solidFill>
                  <a:schemeClr val="bg1"/>
                </a:solidFill>
                <a:latin typeface="Candara" panose="020E0502030303020204" pitchFamily="34" charset="0"/>
              </a:rPr>
              <a:t>Y su actitud de aplicar estas bases para su crecimiento espiritual.</a:t>
            </a:r>
          </a:p>
        </p:txBody>
      </p:sp>
    </p:spTree>
  </p:cSld>
  <p:clrMapOvr>
    <a:masterClrMapping/>
  </p:clrMapOvr>
  <p:transition spd="med">
    <p:cover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fade">
                                      <p:cBhvr>
                                        <p:cTn id="7" dur="1000"/>
                                        <p:tgtEl>
                                          <p:spTgt spid="12291"/>
                                        </p:tgtEl>
                                      </p:cBhvr>
                                    </p:animEffect>
                                    <p:anim calcmode="lin" valueType="num">
                                      <p:cBhvr>
                                        <p:cTn id="8" dur="1000" fill="hold"/>
                                        <p:tgtEl>
                                          <p:spTgt spid="12291"/>
                                        </p:tgtEl>
                                        <p:attrNameLst>
                                          <p:attrName>ppt_x</p:attrName>
                                        </p:attrNameLst>
                                      </p:cBhvr>
                                      <p:tavLst>
                                        <p:tav tm="0">
                                          <p:val>
                                            <p:strVal val="#ppt_x"/>
                                          </p:val>
                                        </p:tav>
                                        <p:tav tm="100000">
                                          <p:val>
                                            <p:strVal val="#ppt_x"/>
                                          </p:val>
                                        </p:tav>
                                      </p:tavLst>
                                    </p:anim>
                                    <p:anim calcmode="lin" valueType="num">
                                      <p:cBhvr>
                                        <p:cTn id="9" dur="1000" fill="hold"/>
                                        <p:tgtEl>
                                          <p:spTgt spid="12291"/>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2292">
                                            <p:bg/>
                                          </p:spTgt>
                                        </p:tgtEl>
                                        <p:attrNameLst>
                                          <p:attrName>style.visibility</p:attrName>
                                        </p:attrNameLst>
                                      </p:cBhvr>
                                      <p:to>
                                        <p:strVal val="visible"/>
                                      </p:to>
                                    </p:set>
                                    <p:animEffect transition="in" filter="fade">
                                      <p:cBhvr>
                                        <p:cTn id="12" dur="1000"/>
                                        <p:tgtEl>
                                          <p:spTgt spid="12292">
                                            <p:bg/>
                                          </p:spTgt>
                                        </p:tgtEl>
                                      </p:cBhvr>
                                    </p:animEffect>
                                    <p:anim calcmode="lin" valueType="num">
                                      <p:cBhvr>
                                        <p:cTn id="13" dur="1000" fill="hold"/>
                                        <p:tgtEl>
                                          <p:spTgt spid="12292">
                                            <p:bg/>
                                          </p:spTgt>
                                        </p:tgtEl>
                                        <p:attrNameLst>
                                          <p:attrName>ppt_x</p:attrName>
                                        </p:attrNameLst>
                                      </p:cBhvr>
                                      <p:tavLst>
                                        <p:tav tm="0">
                                          <p:val>
                                            <p:strVal val="#ppt_x"/>
                                          </p:val>
                                        </p:tav>
                                        <p:tav tm="100000">
                                          <p:val>
                                            <p:strVal val="#ppt_x"/>
                                          </p:val>
                                        </p:tav>
                                      </p:tavLst>
                                    </p:anim>
                                    <p:anim calcmode="lin" valueType="num">
                                      <p:cBhvr>
                                        <p:cTn id="14" dur="1000" fill="hold"/>
                                        <p:tgtEl>
                                          <p:spTgt spid="12292">
                                            <p:bg/>
                                          </p:spTgt>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12292">
                                            <p:txEl>
                                              <p:pRg st="0" end="0"/>
                                            </p:txEl>
                                          </p:spTgt>
                                        </p:tgtEl>
                                        <p:attrNameLst>
                                          <p:attrName>style.visibility</p:attrName>
                                        </p:attrNameLst>
                                      </p:cBhvr>
                                      <p:to>
                                        <p:strVal val="visible"/>
                                      </p:to>
                                    </p:set>
                                    <p:animEffect transition="in" filter="fade">
                                      <p:cBhvr>
                                        <p:cTn id="17" dur="1000"/>
                                        <p:tgtEl>
                                          <p:spTgt spid="12292">
                                            <p:txEl>
                                              <p:pRg st="0" end="0"/>
                                            </p:txEl>
                                          </p:spTgt>
                                        </p:tgtEl>
                                      </p:cBhvr>
                                    </p:animEffect>
                                    <p:anim calcmode="lin" valueType="num">
                                      <p:cBhvr>
                                        <p:cTn id="18" dur="1000" fill="hold"/>
                                        <p:tgtEl>
                                          <p:spTgt spid="12292">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2292">
                                            <p:txEl>
                                              <p:pRg st="0" end="0"/>
                                            </p:txEl>
                                          </p:spTgt>
                                        </p:tgtEl>
                                        <p:attrNameLst>
                                          <p:attrName>ppt_y</p:attrName>
                                        </p:attrNameLst>
                                      </p:cBhvr>
                                      <p:tavLst>
                                        <p:tav tm="0">
                                          <p:val>
                                            <p:strVal val="#ppt_y-.1"/>
                                          </p:val>
                                        </p:tav>
                                        <p:tav tm="100000">
                                          <p:val>
                                            <p:strVal val="#ppt_y"/>
                                          </p:val>
                                        </p:tav>
                                      </p:tavLst>
                                    </p:anim>
                                  </p:childTnLst>
                                </p:cTn>
                              </p:par>
                              <p:par>
                                <p:cTn id="20" presetID="10" presetClass="entr" presetSubtype="0" fill="hold" nodeType="withEffect">
                                  <p:stCondLst>
                                    <p:cond delay="0"/>
                                  </p:stCondLst>
                                  <p:childTnLst>
                                    <p:set>
                                      <p:cBhvr>
                                        <p:cTn id="21" dur="1" fill="hold">
                                          <p:stCondLst>
                                            <p:cond delay="0"/>
                                          </p:stCondLst>
                                        </p:cTn>
                                        <p:tgtEl>
                                          <p:spTgt spid="12292">
                                            <p:txEl>
                                              <p:pRg st="1" end="1"/>
                                            </p:txEl>
                                          </p:spTgt>
                                        </p:tgtEl>
                                        <p:attrNameLst>
                                          <p:attrName>style.visibility</p:attrName>
                                        </p:attrNameLst>
                                      </p:cBhvr>
                                      <p:to>
                                        <p:strVal val="visible"/>
                                      </p:to>
                                    </p:set>
                                    <p:animEffect transition="in" filter="fade">
                                      <p:cBhvr>
                                        <p:cTn id="22" dur="2000"/>
                                        <p:tgtEl>
                                          <p:spTgt spid="12292">
                                            <p:txEl>
                                              <p:pRg st="1" end="1"/>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2292">
                                            <p:txEl>
                                              <p:pRg st="2" end="2"/>
                                            </p:txEl>
                                          </p:spTgt>
                                        </p:tgtEl>
                                        <p:attrNameLst>
                                          <p:attrName>style.visibility</p:attrName>
                                        </p:attrNameLst>
                                      </p:cBhvr>
                                      <p:to>
                                        <p:strVal val="visible"/>
                                      </p:to>
                                    </p:set>
                                    <p:animEffect transition="in" filter="fade">
                                      <p:cBhvr>
                                        <p:cTn id="25" dur="2000"/>
                                        <p:tgtEl>
                                          <p:spTgt spid="1229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nimBg="1"/>
      <p:bldP spid="12292" grpId="0" build="p"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1150938" y="366713"/>
            <a:ext cx="7793037" cy="1462087"/>
          </a:xfrm>
        </p:spPr>
        <p:txBody>
          <a:bodyPr/>
          <a:lstStyle/>
          <a:p>
            <a:r>
              <a:rPr lang="es-PR" altLang="en-US" sz="4000">
                <a:latin typeface="Candara" panose="020E0502030303020204" pitchFamily="34" charset="0"/>
              </a:rPr>
              <a:t>Recompensa y gloria de la fidelidad</a:t>
            </a:r>
            <a:br>
              <a:rPr lang="es-PR" altLang="en-US" sz="4000">
                <a:latin typeface="Candara" panose="020E0502030303020204" pitchFamily="34" charset="0"/>
              </a:rPr>
            </a:br>
            <a:r>
              <a:rPr lang="es-PR" altLang="en-US" sz="4000">
                <a:latin typeface="Candara" panose="020E0502030303020204" pitchFamily="34" charset="0"/>
              </a:rPr>
              <a:t>(</a:t>
            </a:r>
            <a:r>
              <a:rPr lang="es-PR" altLang="en-US" sz="4000">
                <a:solidFill>
                  <a:srgbClr val="FF0000"/>
                </a:solidFill>
                <a:latin typeface="Candara" panose="020E0502030303020204" pitchFamily="34" charset="0"/>
              </a:rPr>
              <a:t>2 Tesalonicenses 1.5-12</a:t>
            </a:r>
            <a:r>
              <a:rPr lang="es-PR" altLang="en-US" sz="4000">
                <a:latin typeface="Candara" panose="020E0502030303020204" pitchFamily="34" charset="0"/>
              </a:rPr>
              <a:t>)</a:t>
            </a:r>
          </a:p>
        </p:txBody>
      </p:sp>
      <p:sp>
        <p:nvSpPr>
          <p:cNvPr id="54275" name="Content Placeholder 4"/>
          <p:cNvSpPr>
            <a:spLocks noGrp="1"/>
          </p:cNvSpPr>
          <p:nvPr>
            <p:ph idx="1"/>
          </p:nvPr>
        </p:nvSpPr>
        <p:spPr/>
        <p:txBody>
          <a:bodyPr/>
          <a:lstStyle/>
          <a:p>
            <a:r>
              <a:rPr lang="en-US" altLang="en-US" dirty="0">
                <a:latin typeface="Candara" panose="020E0502030303020204" pitchFamily="34" charset="0"/>
              </a:rPr>
              <a:t>¿Para </a:t>
            </a:r>
            <a:r>
              <a:rPr lang="en-US" altLang="en-US" dirty="0" err="1">
                <a:latin typeface="Candara" panose="020E0502030303020204" pitchFamily="34" charset="0"/>
              </a:rPr>
              <a:t>quiénes</a:t>
            </a:r>
            <a:r>
              <a:rPr lang="en-US" altLang="en-US" dirty="0">
                <a:latin typeface="Candara" panose="020E0502030303020204" pitchFamily="34" charset="0"/>
              </a:rPr>
              <a:t> </a:t>
            </a:r>
            <a:r>
              <a:rPr lang="en-US" altLang="en-US" dirty="0" err="1">
                <a:latin typeface="Candara" panose="020E0502030303020204" pitchFamily="34" charset="0"/>
              </a:rPr>
              <a:t>es</a:t>
            </a:r>
            <a:r>
              <a:rPr lang="en-US" altLang="en-US" dirty="0">
                <a:latin typeface="Candara" panose="020E0502030303020204" pitchFamily="34" charset="0"/>
              </a:rPr>
              <a:t> la </a:t>
            </a:r>
            <a:r>
              <a:rPr lang="en-US" altLang="en-US" dirty="0" err="1">
                <a:latin typeface="Candara" panose="020E0502030303020204" pitchFamily="34" charset="0"/>
              </a:rPr>
              <a:t>tribulación</a:t>
            </a:r>
            <a:r>
              <a:rPr lang="en-US" altLang="en-US" dirty="0">
                <a:latin typeface="Candara" panose="020E0502030303020204" pitchFamily="34" charset="0"/>
              </a:rPr>
              <a:t> del </a:t>
            </a:r>
            <a:r>
              <a:rPr lang="en-US" altLang="en-US" dirty="0">
                <a:solidFill>
                  <a:srgbClr val="FF0000"/>
                </a:solidFill>
                <a:latin typeface="Candara" panose="020E0502030303020204" pitchFamily="34" charset="0"/>
              </a:rPr>
              <a:t>v. 6</a:t>
            </a:r>
            <a:r>
              <a:rPr lang="en-US" altLang="en-US" dirty="0">
                <a:latin typeface="Candara" panose="020E0502030303020204" pitchFamily="34" charset="0"/>
              </a:rPr>
              <a:t>?</a:t>
            </a:r>
          </a:p>
          <a:p>
            <a:r>
              <a:rPr lang="en-US" altLang="en-US" dirty="0">
                <a:latin typeface="Candara" panose="020E0502030303020204" pitchFamily="34" charset="0"/>
              </a:rPr>
              <a:t>¿</a:t>
            </a:r>
            <a:r>
              <a:rPr lang="en-US" altLang="en-US" dirty="0" err="1">
                <a:latin typeface="Candara" panose="020E0502030303020204" pitchFamily="34" charset="0"/>
              </a:rPr>
              <a:t>Cuándo</a:t>
            </a:r>
            <a:r>
              <a:rPr lang="en-US" altLang="en-US" dirty="0">
                <a:latin typeface="Candara" panose="020E0502030303020204" pitchFamily="34" charset="0"/>
              </a:rPr>
              <a:t> </a:t>
            </a:r>
            <a:r>
              <a:rPr lang="en-US" altLang="en-US" dirty="0" err="1">
                <a:latin typeface="Candara" panose="020E0502030303020204" pitchFamily="34" charset="0"/>
              </a:rPr>
              <a:t>ocurre</a:t>
            </a:r>
            <a:r>
              <a:rPr lang="en-US" altLang="en-US" dirty="0">
                <a:latin typeface="Candara" panose="020E0502030303020204" pitchFamily="34" charset="0"/>
              </a:rPr>
              <a:t> </a:t>
            </a:r>
            <a:r>
              <a:rPr lang="en-US" altLang="en-US" dirty="0" err="1">
                <a:latin typeface="Candara" panose="020E0502030303020204" pitchFamily="34" charset="0"/>
              </a:rPr>
              <a:t>esta</a:t>
            </a:r>
            <a:r>
              <a:rPr lang="en-US" altLang="en-US" dirty="0">
                <a:latin typeface="Candara" panose="020E0502030303020204" pitchFamily="34" charset="0"/>
              </a:rPr>
              <a:t> </a:t>
            </a:r>
            <a:r>
              <a:rPr lang="en-US" altLang="en-US" dirty="0" err="1">
                <a:latin typeface="Candara" panose="020E0502030303020204" pitchFamily="34" charset="0"/>
              </a:rPr>
              <a:t>tribulación</a:t>
            </a:r>
            <a:r>
              <a:rPr lang="en-US" altLang="en-US" dirty="0">
                <a:latin typeface="Candara" panose="020E0502030303020204" pitchFamily="34" charset="0"/>
              </a:rPr>
              <a:t>?</a:t>
            </a:r>
          </a:p>
          <a:p>
            <a:r>
              <a:rPr lang="en-US" altLang="en-US" dirty="0">
                <a:latin typeface="Candara" panose="020E0502030303020204" pitchFamily="34" charset="0"/>
              </a:rPr>
              <a:t>¿</a:t>
            </a:r>
            <a:r>
              <a:rPr lang="en-US" altLang="en-US" dirty="0" err="1">
                <a:latin typeface="Candara" panose="020E0502030303020204" pitchFamily="34" charset="0"/>
              </a:rPr>
              <a:t>Cuándo</a:t>
            </a:r>
            <a:r>
              <a:rPr lang="en-US" altLang="en-US" dirty="0">
                <a:latin typeface="Candara" panose="020E0502030303020204" pitchFamily="34" charset="0"/>
              </a:rPr>
              <a:t> </a:t>
            </a:r>
            <a:r>
              <a:rPr lang="en-US" altLang="en-US" dirty="0" err="1">
                <a:latin typeface="Candara" panose="020E0502030303020204" pitchFamily="34" charset="0"/>
              </a:rPr>
              <a:t>ocurrirá</a:t>
            </a:r>
            <a:r>
              <a:rPr lang="en-US" altLang="en-US" dirty="0">
                <a:latin typeface="Candara" panose="020E0502030303020204" pitchFamily="34" charset="0"/>
              </a:rPr>
              <a:t> la </a:t>
            </a:r>
            <a:r>
              <a:rPr lang="en-US" altLang="en-US" dirty="0" err="1">
                <a:latin typeface="Candara" panose="020E0502030303020204" pitchFamily="34" charset="0"/>
              </a:rPr>
              <a:t>tribulación</a:t>
            </a:r>
            <a:r>
              <a:rPr lang="en-US" altLang="en-US" dirty="0">
                <a:latin typeface="Candara" panose="020E0502030303020204" pitchFamily="34" charset="0"/>
              </a:rPr>
              <a:t> del </a:t>
            </a:r>
            <a:r>
              <a:rPr lang="en-US" altLang="en-US" dirty="0">
                <a:solidFill>
                  <a:srgbClr val="FF0000"/>
                </a:solidFill>
                <a:latin typeface="Candara" panose="020E0502030303020204" pitchFamily="34" charset="0"/>
              </a:rPr>
              <a:t>v. 7</a:t>
            </a:r>
            <a:r>
              <a:rPr lang="en-US" altLang="en-US" dirty="0">
                <a:latin typeface="Candara" panose="020E0502030303020204" pitchFamily="34" charset="0"/>
              </a:rPr>
              <a:t>?</a:t>
            </a:r>
          </a:p>
          <a:p>
            <a:r>
              <a:rPr lang="en-US" altLang="en-US" dirty="0">
                <a:latin typeface="Candara" panose="020E0502030303020204" pitchFamily="34" charset="0"/>
              </a:rPr>
              <a:t>¿</a:t>
            </a:r>
            <a:r>
              <a:rPr lang="en-US" altLang="en-US" dirty="0" err="1">
                <a:latin typeface="Candara" panose="020E0502030303020204" pitchFamily="34" charset="0"/>
              </a:rPr>
              <a:t>Quién</a:t>
            </a:r>
            <a:r>
              <a:rPr lang="en-US" altLang="en-US" dirty="0">
                <a:latin typeface="Candara" panose="020E0502030303020204" pitchFamily="34" charset="0"/>
              </a:rPr>
              <a:t> </a:t>
            </a:r>
            <a:r>
              <a:rPr lang="en-US" altLang="en-US" dirty="0" err="1">
                <a:latin typeface="Candara" panose="020E0502030303020204" pitchFamily="34" charset="0"/>
              </a:rPr>
              <a:t>es</a:t>
            </a:r>
            <a:r>
              <a:rPr lang="en-US" altLang="en-US" dirty="0">
                <a:latin typeface="Candara" panose="020E0502030303020204" pitchFamily="34" charset="0"/>
              </a:rPr>
              <a:t> el </a:t>
            </a:r>
            <a:r>
              <a:rPr lang="en-US" altLang="en-US" dirty="0" err="1">
                <a:latin typeface="Candara" panose="020E0502030303020204" pitchFamily="34" charset="0"/>
              </a:rPr>
              <a:t>ejecutor</a:t>
            </a:r>
            <a:r>
              <a:rPr lang="en-US" altLang="en-US" dirty="0">
                <a:latin typeface="Candara" panose="020E0502030303020204" pitchFamily="34" charset="0"/>
              </a:rPr>
              <a:t> del </a:t>
            </a:r>
            <a:r>
              <a:rPr lang="en-US" altLang="en-US" dirty="0" err="1">
                <a:latin typeface="Candara" panose="020E0502030303020204" pitchFamily="34" charset="0"/>
              </a:rPr>
              <a:t>juicio</a:t>
            </a:r>
            <a:r>
              <a:rPr lang="en-US" altLang="en-US" dirty="0">
                <a:latin typeface="Candara" panose="020E0502030303020204" pitchFamily="34" charset="0"/>
              </a:rPr>
              <a:t> de </a:t>
            </a:r>
            <a:r>
              <a:rPr lang="en-US" altLang="en-US" dirty="0" err="1">
                <a:latin typeface="Candara" panose="020E0502030303020204" pitchFamily="34" charset="0"/>
              </a:rPr>
              <a:t>los</a:t>
            </a:r>
            <a:r>
              <a:rPr lang="en-US" altLang="en-US" dirty="0">
                <a:latin typeface="Candara" panose="020E0502030303020204" pitchFamily="34" charset="0"/>
              </a:rPr>
              <a:t> </a:t>
            </a:r>
            <a:r>
              <a:rPr lang="en-US" altLang="en-US" dirty="0">
                <a:solidFill>
                  <a:srgbClr val="FF0000"/>
                </a:solidFill>
                <a:latin typeface="Candara" panose="020E0502030303020204" pitchFamily="34" charset="0"/>
              </a:rPr>
              <a:t>vv. 7-8</a:t>
            </a:r>
            <a:r>
              <a:rPr lang="en-US" altLang="en-US" dirty="0">
                <a:latin typeface="Candara" panose="020E0502030303020204" pitchFamily="34" charset="0"/>
              </a:rPr>
              <a:t>?</a:t>
            </a:r>
          </a:p>
          <a:p>
            <a:pPr lvl="1"/>
            <a:r>
              <a:rPr lang="en-US" altLang="en-US" dirty="0">
                <a:solidFill>
                  <a:srgbClr val="FF0000"/>
                </a:solidFill>
                <a:latin typeface="Candara" panose="020E0502030303020204" pitchFamily="34" charset="0"/>
              </a:rPr>
              <a:t>Juan 5.22</a:t>
            </a:r>
          </a:p>
          <a:p>
            <a:r>
              <a:rPr lang="en-US" altLang="en-US" dirty="0">
                <a:latin typeface="Candara" panose="020E0502030303020204" pitchFamily="34" charset="0"/>
              </a:rPr>
              <a:t>¿</a:t>
            </a:r>
            <a:r>
              <a:rPr lang="en-US" altLang="en-US" dirty="0" err="1">
                <a:latin typeface="Candara" panose="020E0502030303020204" pitchFamily="34" charset="0"/>
              </a:rPr>
              <a:t>Quiénes</a:t>
            </a:r>
            <a:r>
              <a:rPr lang="en-US" altLang="en-US" dirty="0">
                <a:latin typeface="Candara" panose="020E0502030303020204" pitchFamily="34" charset="0"/>
              </a:rPr>
              <a:t> </a:t>
            </a:r>
            <a:r>
              <a:rPr lang="en-US" altLang="en-US" dirty="0" err="1">
                <a:latin typeface="Candara" panose="020E0502030303020204" pitchFamily="34" charset="0"/>
              </a:rPr>
              <a:t>serán</a:t>
            </a:r>
            <a:r>
              <a:rPr lang="en-US" altLang="en-US" dirty="0">
                <a:latin typeface="Candara" panose="020E0502030303020204" pitchFamily="34" charset="0"/>
              </a:rPr>
              <a:t> </a:t>
            </a:r>
            <a:r>
              <a:rPr lang="en-US" altLang="en-US" dirty="0" err="1">
                <a:latin typeface="Candara" panose="020E0502030303020204" pitchFamily="34" charset="0"/>
              </a:rPr>
              <a:t>juzgados</a:t>
            </a:r>
            <a:r>
              <a:rPr lang="en-US" altLang="en-US" dirty="0">
                <a:latin typeface="Candara" panose="020E0502030303020204" pitchFamily="34" charset="0"/>
              </a:rPr>
              <a:t>?</a:t>
            </a:r>
          </a:p>
          <a:p>
            <a:r>
              <a:rPr lang="en-US" altLang="en-US" dirty="0">
                <a:latin typeface="Candara" panose="020E0502030303020204" pitchFamily="34" charset="0"/>
              </a:rPr>
              <a:t>¿</a:t>
            </a:r>
            <a:r>
              <a:rPr lang="en-US" altLang="en-US" dirty="0" err="1">
                <a:latin typeface="Candara" panose="020E0502030303020204" pitchFamily="34" charset="0"/>
              </a:rPr>
              <a:t>Cuál</a:t>
            </a:r>
            <a:r>
              <a:rPr lang="en-US" altLang="en-US" dirty="0">
                <a:latin typeface="Candara" panose="020E0502030303020204" pitchFamily="34" charset="0"/>
              </a:rPr>
              <a:t> </a:t>
            </a:r>
            <a:r>
              <a:rPr lang="en-US" altLang="en-US" dirty="0" err="1">
                <a:latin typeface="Candara" panose="020E0502030303020204" pitchFamily="34" charset="0"/>
              </a:rPr>
              <a:t>será</a:t>
            </a:r>
            <a:r>
              <a:rPr lang="en-US" altLang="en-US" dirty="0">
                <a:latin typeface="Candara" panose="020E0502030303020204" pitchFamily="34" charset="0"/>
              </a:rPr>
              <a:t> el </a:t>
            </a:r>
            <a:r>
              <a:rPr lang="en-US" altLang="en-US" dirty="0" err="1">
                <a:latin typeface="Candara" panose="020E0502030303020204" pitchFamily="34" charset="0"/>
              </a:rPr>
              <a:t>juicio</a:t>
            </a:r>
            <a:r>
              <a:rPr lang="en-US" altLang="en-US" dirty="0">
                <a:latin typeface="Candara" panose="020E0502030303020204" pitchFamily="34" charset="0"/>
              </a:rPr>
              <a:t>?</a:t>
            </a:r>
          </a:p>
        </p:txBody>
      </p:sp>
    </p:spTree>
  </p:cSld>
  <p:clrMapOvr>
    <a:masterClrMapping/>
  </p:clrMapOvr>
  <p:transition spd="slow">
    <p:cove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1150938" y="366713"/>
            <a:ext cx="7793037" cy="1462087"/>
          </a:xfrm>
        </p:spPr>
        <p:txBody>
          <a:bodyPr/>
          <a:lstStyle/>
          <a:p>
            <a:r>
              <a:rPr lang="es-PR" altLang="en-US" sz="4000">
                <a:latin typeface="Candara" panose="020E0502030303020204" pitchFamily="34" charset="0"/>
              </a:rPr>
              <a:t>Recompensa y gloria de la fidelidad</a:t>
            </a:r>
            <a:br>
              <a:rPr lang="es-PR" altLang="en-US" sz="4000">
                <a:latin typeface="Candara" panose="020E0502030303020204" pitchFamily="34" charset="0"/>
              </a:rPr>
            </a:br>
            <a:r>
              <a:rPr lang="es-PR" altLang="en-US" sz="4000">
                <a:latin typeface="Candara" panose="020E0502030303020204" pitchFamily="34" charset="0"/>
              </a:rPr>
              <a:t>(</a:t>
            </a:r>
            <a:r>
              <a:rPr lang="es-PR" altLang="en-US" sz="4000">
                <a:solidFill>
                  <a:srgbClr val="FF0000"/>
                </a:solidFill>
                <a:latin typeface="Candara" panose="020E0502030303020204" pitchFamily="34" charset="0"/>
              </a:rPr>
              <a:t>2 Tesalonicenses 1.5-12</a:t>
            </a:r>
            <a:r>
              <a:rPr lang="es-PR" altLang="en-US" sz="4000">
                <a:latin typeface="Candara" panose="020E0502030303020204" pitchFamily="34" charset="0"/>
              </a:rPr>
              <a:t>)</a:t>
            </a:r>
          </a:p>
        </p:txBody>
      </p:sp>
      <p:sp>
        <p:nvSpPr>
          <p:cNvPr id="55299" name="Content Placeholder 4"/>
          <p:cNvSpPr>
            <a:spLocks noGrp="1"/>
          </p:cNvSpPr>
          <p:nvPr>
            <p:ph idx="1"/>
          </p:nvPr>
        </p:nvSpPr>
        <p:spPr>
          <a:xfrm>
            <a:off x="609600" y="2017713"/>
            <a:ext cx="8345488" cy="4114800"/>
          </a:xfrm>
        </p:spPr>
        <p:txBody>
          <a:bodyPr/>
          <a:lstStyle/>
          <a:p>
            <a:r>
              <a:rPr lang="en-US" altLang="en-US" dirty="0">
                <a:latin typeface="Candara" panose="020E0502030303020204" pitchFamily="34" charset="0"/>
              </a:rPr>
              <a:t>¿</a:t>
            </a:r>
            <a:r>
              <a:rPr lang="en-US" altLang="en-US" dirty="0" err="1">
                <a:latin typeface="Candara" panose="020E0502030303020204" pitchFamily="34" charset="0"/>
              </a:rPr>
              <a:t>Cuándo</a:t>
            </a:r>
            <a:r>
              <a:rPr lang="en-US" altLang="en-US" dirty="0">
                <a:latin typeface="Candara" panose="020E0502030303020204" pitchFamily="34" charset="0"/>
              </a:rPr>
              <a:t> </a:t>
            </a:r>
            <a:r>
              <a:rPr lang="en-US" altLang="en-US" dirty="0" err="1">
                <a:latin typeface="Candara" panose="020E0502030303020204" pitchFamily="34" charset="0"/>
              </a:rPr>
              <a:t>ocurrirá</a:t>
            </a:r>
            <a:r>
              <a:rPr lang="en-US" altLang="en-US" dirty="0">
                <a:latin typeface="Candara" panose="020E0502030303020204" pitchFamily="34" charset="0"/>
              </a:rPr>
              <a:t> el </a:t>
            </a:r>
            <a:r>
              <a:rPr lang="en-US" altLang="en-US" dirty="0" err="1">
                <a:latin typeface="Candara" panose="020E0502030303020204" pitchFamily="34" charset="0"/>
              </a:rPr>
              <a:t>juicio</a:t>
            </a:r>
            <a:r>
              <a:rPr lang="en-US" altLang="en-US" dirty="0">
                <a:latin typeface="Candara" panose="020E0502030303020204" pitchFamily="34" charset="0"/>
              </a:rPr>
              <a:t>?</a:t>
            </a:r>
          </a:p>
          <a:p>
            <a:pPr lvl="1"/>
            <a:r>
              <a:rPr lang="es-ES" altLang="en-US" i="1" dirty="0">
                <a:latin typeface="Candara" panose="020E0502030303020204" pitchFamily="34" charset="0"/>
              </a:rPr>
              <a:t>"Porque he aquí, viene el día ardiente como un horno, y todos los soberbios y todos los que hacen maldad serán estopa; aquel día que vendrá los abrasará, ha dicho Jehová de los ejércitos, y no les dejará ni raíz ni rama. Mas a vosotros los que teméis mi nombre, nacerá el Sol de justicia, y en sus alas traerá salvación; y saldréis, y saltaréis como becerros de la manada.“</a:t>
            </a:r>
            <a:r>
              <a:rPr lang="es-ES" altLang="en-US" dirty="0">
                <a:latin typeface="Candara" panose="020E0502030303020204" pitchFamily="34" charset="0"/>
              </a:rPr>
              <a:t> </a:t>
            </a:r>
          </a:p>
          <a:p>
            <a:pPr marL="457200" lvl="1" indent="0">
              <a:buNone/>
            </a:pPr>
            <a:r>
              <a:rPr lang="es-ES" altLang="en-US" dirty="0">
                <a:latin typeface="Candara" panose="020E0502030303020204" pitchFamily="34" charset="0"/>
              </a:rPr>
              <a:t>	(</a:t>
            </a:r>
            <a:r>
              <a:rPr lang="es-ES" altLang="en-US" dirty="0">
                <a:solidFill>
                  <a:srgbClr val="FF0000"/>
                </a:solidFill>
                <a:latin typeface="Candara" panose="020E0502030303020204" pitchFamily="34" charset="0"/>
              </a:rPr>
              <a:t>Malaquías 4.1-2, RVR60</a:t>
            </a:r>
            <a:r>
              <a:rPr lang="es-ES" altLang="en-US" dirty="0">
                <a:latin typeface="Candara" panose="020E0502030303020204" pitchFamily="34" charset="0"/>
              </a:rPr>
              <a:t>) </a:t>
            </a:r>
          </a:p>
          <a:p>
            <a:endParaRPr lang="en-US" altLang="en-US" dirty="0">
              <a:latin typeface="Candara" panose="020E0502030303020204" pitchFamily="34" charset="0"/>
            </a:endParaRPr>
          </a:p>
          <a:p>
            <a:pPr lvl="1"/>
            <a:r>
              <a:rPr lang="vi-VN" altLang="en-US" dirty="0">
                <a:latin typeface="Candara" panose="020E0502030303020204" pitchFamily="34" charset="0"/>
              </a:rPr>
              <a:t>  Reina Valera Revisada (1960). 1998. Miami: Sociedades Bı́blicas Unidas.</a:t>
            </a:r>
          </a:p>
          <a:p>
            <a:endParaRPr lang="en-US" altLang="en-US" dirty="0">
              <a:latin typeface="Candara" panose="020E0502030303020204" pitchFamily="34" charset="0"/>
            </a:endParaRPr>
          </a:p>
        </p:txBody>
      </p:sp>
    </p:spTree>
  </p:cSld>
  <p:clrMapOvr>
    <a:masterClrMapping/>
  </p:clrMapOvr>
  <p:transition spd="slow">
    <p:cove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1150938" y="366713"/>
            <a:ext cx="7793037" cy="1462087"/>
          </a:xfrm>
        </p:spPr>
        <p:txBody>
          <a:bodyPr/>
          <a:lstStyle/>
          <a:p>
            <a:r>
              <a:rPr lang="es-PR" altLang="en-US" sz="4000">
                <a:latin typeface="Candara" panose="020E0502030303020204" pitchFamily="34" charset="0"/>
              </a:rPr>
              <a:t>Recompensa y gloria de la fidelidad</a:t>
            </a:r>
            <a:br>
              <a:rPr lang="es-PR" altLang="en-US" sz="4000">
                <a:latin typeface="Candara" panose="020E0502030303020204" pitchFamily="34" charset="0"/>
              </a:rPr>
            </a:br>
            <a:r>
              <a:rPr lang="es-PR" altLang="en-US" sz="4000">
                <a:latin typeface="Candara" panose="020E0502030303020204" pitchFamily="34" charset="0"/>
              </a:rPr>
              <a:t>(</a:t>
            </a:r>
            <a:r>
              <a:rPr lang="es-PR" altLang="en-US" sz="4000">
                <a:solidFill>
                  <a:srgbClr val="FF0000"/>
                </a:solidFill>
                <a:latin typeface="Candara" panose="020E0502030303020204" pitchFamily="34" charset="0"/>
              </a:rPr>
              <a:t>2 Tesalonicenses 1.5-12</a:t>
            </a:r>
            <a:r>
              <a:rPr lang="es-PR" altLang="en-US" sz="4000">
                <a:latin typeface="Candara" panose="020E0502030303020204" pitchFamily="34" charset="0"/>
              </a:rPr>
              <a:t>)</a:t>
            </a:r>
          </a:p>
        </p:txBody>
      </p:sp>
      <p:sp>
        <p:nvSpPr>
          <p:cNvPr id="56323" name="Content Placeholder 4"/>
          <p:cNvSpPr>
            <a:spLocks noGrp="1"/>
          </p:cNvSpPr>
          <p:nvPr>
            <p:ph idx="1"/>
          </p:nvPr>
        </p:nvSpPr>
        <p:spPr>
          <a:xfrm>
            <a:off x="609600" y="2017713"/>
            <a:ext cx="8345488" cy="4114800"/>
          </a:xfrm>
        </p:spPr>
        <p:txBody>
          <a:bodyPr/>
          <a:lstStyle/>
          <a:p>
            <a:r>
              <a:rPr lang="en-US" altLang="en-US" dirty="0">
                <a:latin typeface="Candara" panose="020E0502030303020204" pitchFamily="34" charset="0"/>
              </a:rPr>
              <a:t>¿</a:t>
            </a:r>
            <a:r>
              <a:rPr lang="en-US" altLang="en-US" dirty="0" err="1">
                <a:latin typeface="Candara" panose="020E0502030303020204" pitchFamily="34" charset="0"/>
              </a:rPr>
              <a:t>Cómo</a:t>
            </a:r>
            <a:r>
              <a:rPr lang="en-US" altLang="en-US" dirty="0">
                <a:latin typeface="Candara" panose="020E0502030303020204" pitchFamily="34" charset="0"/>
              </a:rPr>
              <a:t> </a:t>
            </a:r>
            <a:r>
              <a:rPr lang="en-US" altLang="en-US" dirty="0" err="1">
                <a:latin typeface="Candara" panose="020E0502030303020204" pitchFamily="34" charset="0"/>
              </a:rPr>
              <a:t>puede</a:t>
            </a:r>
            <a:r>
              <a:rPr lang="en-US" altLang="en-US" dirty="0">
                <a:latin typeface="Candara" panose="020E0502030303020204" pitchFamily="34" charset="0"/>
              </a:rPr>
              <a:t> </a:t>
            </a:r>
            <a:r>
              <a:rPr lang="en-US" altLang="en-US" dirty="0" err="1">
                <a:latin typeface="Candara" panose="020E0502030303020204" pitchFamily="34" charset="0"/>
              </a:rPr>
              <a:t>una</a:t>
            </a:r>
            <a:r>
              <a:rPr lang="en-US" altLang="en-US" dirty="0">
                <a:latin typeface="Candara" panose="020E0502030303020204" pitchFamily="34" charset="0"/>
              </a:rPr>
              <a:t> persona </a:t>
            </a:r>
            <a:r>
              <a:rPr lang="en-US" altLang="en-US" dirty="0" err="1">
                <a:latin typeface="Candara" panose="020E0502030303020204" pitchFamily="34" charset="0"/>
              </a:rPr>
              <a:t>escapar</a:t>
            </a:r>
            <a:r>
              <a:rPr lang="en-US" altLang="en-US" dirty="0">
                <a:latin typeface="Candara" panose="020E0502030303020204" pitchFamily="34" charset="0"/>
              </a:rPr>
              <a:t> el </a:t>
            </a:r>
            <a:r>
              <a:rPr lang="en-US" altLang="en-US" dirty="0" err="1">
                <a:latin typeface="Candara" panose="020E0502030303020204" pitchFamily="34" charset="0"/>
              </a:rPr>
              <a:t>juicio</a:t>
            </a:r>
            <a:r>
              <a:rPr lang="en-US" altLang="en-US" dirty="0">
                <a:latin typeface="Candara" panose="020E0502030303020204" pitchFamily="34" charset="0"/>
              </a:rPr>
              <a:t>?</a:t>
            </a:r>
          </a:p>
          <a:p>
            <a:r>
              <a:rPr lang="en-US" altLang="en-US" dirty="0">
                <a:latin typeface="Candara" panose="020E0502030303020204" pitchFamily="34" charset="0"/>
              </a:rPr>
              <a:t>¿Por </a:t>
            </a:r>
            <a:r>
              <a:rPr lang="en-US" altLang="en-US" dirty="0" err="1">
                <a:latin typeface="Candara" panose="020E0502030303020204" pitchFamily="34" charset="0"/>
              </a:rPr>
              <a:t>qué</a:t>
            </a:r>
            <a:r>
              <a:rPr lang="en-US" altLang="en-US" dirty="0">
                <a:latin typeface="Candara" panose="020E0502030303020204" pitchFamily="34" charset="0"/>
              </a:rPr>
              <a:t> </a:t>
            </a:r>
            <a:r>
              <a:rPr lang="en-US" altLang="en-US" dirty="0" err="1">
                <a:latin typeface="Candara" panose="020E0502030303020204" pitchFamily="34" charset="0"/>
              </a:rPr>
              <a:t>oraba</a:t>
            </a:r>
            <a:r>
              <a:rPr lang="en-US" altLang="en-US" dirty="0">
                <a:latin typeface="Candara" panose="020E0502030303020204" pitchFamily="34" charset="0"/>
              </a:rPr>
              <a:t> Pablo </a:t>
            </a:r>
            <a:r>
              <a:rPr lang="en-US" altLang="en-US" dirty="0" err="1">
                <a:latin typeface="Candara" panose="020E0502030303020204" pitchFamily="34" charset="0"/>
              </a:rPr>
              <a:t>según</a:t>
            </a:r>
            <a:r>
              <a:rPr lang="en-US" altLang="en-US" dirty="0">
                <a:latin typeface="Candara" panose="020E0502030303020204" pitchFamily="34" charset="0"/>
              </a:rPr>
              <a:t> el </a:t>
            </a:r>
            <a:r>
              <a:rPr lang="en-US" altLang="en-US" dirty="0">
                <a:solidFill>
                  <a:srgbClr val="FF0000"/>
                </a:solidFill>
                <a:latin typeface="Candara" panose="020E0502030303020204" pitchFamily="34" charset="0"/>
              </a:rPr>
              <a:t>v. 11</a:t>
            </a:r>
            <a:r>
              <a:rPr lang="en-US" altLang="en-US" dirty="0">
                <a:latin typeface="Candara" panose="020E0502030303020204" pitchFamily="34" charset="0"/>
              </a:rPr>
              <a:t>?</a:t>
            </a:r>
          </a:p>
          <a:p>
            <a:r>
              <a:rPr lang="en-US" altLang="en-US" dirty="0">
                <a:latin typeface="Candara" panose="020E0502030303020204" pitchFamily="34" charset="0"/>
              </a:rPr>
              <a:t>¿</a:t>
            </a:r>
            <a:r>
              <a:rPr lang="en-US" altLang="en-US" dirty="0" err="1">
                <a:latin typeface="Candara" panose="020E0502030303020204" pitchFamily="34" charset="0"/>
              </a:rPr>
              <a:t>Cuál</a:t>
            </a:r>
            <a:r>
              <a:rPr lang="en-US" altLang="en-US" dirty="0">
                <a:latin typeface="Candara" panose="020E0502030303020204" pitchFamily="34" charset="0"/>
              </a:rPr>
              <a:t> </a:t>
            </a:r>
            <a:r>
              <a:rPr lang="en-US" altLang="en-US" dirty="0" err="1">
                <a:latin typeface="Candara" panose="020E0502030303020204" pitchFamily="34" charset="0"/>
              </a:rPr>
              <a:t>es</a:t>
            </a:r>
            <a:r>
              <a:rPr lang="en-US" altLang="en-US" dirty="0">
                <a:latin typeface="Candara" panose="020E0502030303020204" pitchFamily="34" charset="0"/>
              </a:rPr>
              <a:t> el </a:t>
            </a:r>
            <a:r>
              <a:rPr lang="en-US" altLang="en-US" dirty="0" err="1">
                <a:latin typeface="Candara" panose="020E0502030303020204" pitchFamily="34" charset="0"/>
              </a:rPr>
              <a:t>llamamiento</a:t>
            </a:r>
            <a:r>
              <a:rPr lang="en-US" altLang="en-US" dirty="0">
                <a:latin typeface="Candara" panose="020E0502030303020204" pitchFamily="34" charset="0"/>
              </a:rPr>
              <a:t> que </a:t>
            </a:r>
            <a:r>
              <a:rPr lang="en-US" altLang="en-US" dirty="0" err="1">
                <a:latin typeface="Candara" panose="020E0502030303020204" pitchFamily="34" charset="0"/>
              </a:rPr>
              <a:t>nos</a:t>
            </a:r>
            <a:r>
              <a:rPr lang="en-US" altLang="en-US" dirty="0">
                <a:latin typeface="Candara" panose="020E0502030303020204" pitchFamily="34" charset="0"/>
              </a:rPr>
              <a:t> </a:t>
            </a:r>
            <a:r>
              <a:rPr lang="en-US" altLang="en-US" dirty="0" err="1">
                <a:latin typeface="Candara" panose="020E0502030303020204" pitchFamily="34" charset="0"/>
              </a:rPr>
              <a:t>hace</a:t>
            </a:r>
            <a:r>
              <a:rPr lang="en-US" altLang="en-US" dirty="0">
                <a:latin typeface="Candara" panose="020E0502030303020204" pitchFamily="34" charset="0"/>
              </a:rPr>
              <a:t> el </a:t>
            </a:r>
            <a:r>
              <a:rPr lang="en-US" altLang="en-US" dirty="0" err="1">
                <a:latin typeface="Candara" panose="020E0502030303020204" pitchFamily="34" charset="0"/>
              </a:rPr>
              <a:t>Señor</a:t>
            </a:r>
            <a:r>
              <a:rPr lang="en-US" altLang="en-US" dirty="0">
                <a:latin typeface="Candara" panose="020E0502030303020204" pitchFamily="34" charset="0"/>
              </a:rPr>
              <a:t>?</a:t>
            </a:r>
            <a:endParaRPr lang="es-ES" altLang="en-US" dirty="0">
              <a:latin typeface="Candara" panose="020E0502030303020204" pitchFamily="34" charset="0"/>
            </a:endParaRPr>
          </a:p>
        </p:txBody>
      </p:sp>
    </p:spTree>
  </p:cSld>
  <p:clrMapOvr>
    <a:masterClrMapping/>
  </p:clrMapOvr>
  <p:transition spd="slow">
    <p:cove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1150938" y="366713"/>
            <a:ext cx="7793037" cy="1462087"/>
          </a:xfrm>
        </p:spPr>
        <p:txBody>
          <a:bodyPr/>
          <a:lstStyle/>
          <a:p>
            <a:r>
              <a:rPr lang="es-PR" altLang="en-US" sz="4000">
                <a:latin typeface="Candara" panose="020E0502030303020204" pitchFamily="34" charset="0"/>
              </a:rPr>
              <a:t>Recompensa y gloria de la fidelidad</a:t>
            </a:r>
            <a:br>
              <a:rPr lang="es-PR" altLang="en-US" sz="4000">
                <a:latin typeface="Candara" panose="020E0502030303020204" pitchFamily="34" charset="0"/>
              </a:rPr>
            </a:br>
            <a:r>
              <a:rPr lang="es-PR" altLang="en-US" sz="4000">
                <a:latin typeface="Candara" panose="020E0502030303020204" pitchFamily="34" charset="0"/>
              </a:rPr>
              <a:t>(</a:t>
            </a:r>
            <a:r>
              <a:rPr lang="es-PR" altLang="en-US" sz="4000">
                <a:solidFill>
                  <a:srgbClr val="FF0000"/>
                </a:solidFill>
                <a:latin typeface="Candara" panose="020E0502030303020204" pitchFamily="34" charset="0"/>
              </a:rPr>
              <a:t>2 Tesalonicenses 1.5-12</a:t>
            </a:r>
            <a:r>
              <a:rPr lang="es-PR" altLang="en-US" sz="4000">
                <a:latin typeface="Candara" panose="020E0502030303020204" pitchFamily="34" charset="0"/>
              </a:rPr>
              <a:t>)</a:t>
            </a:r>
          </a:p>
        </p:txBody>
      </p:sp>
      <p:sp>
        <p:nvSpPr>
          <p:cNvPr id="57347" name="Content Placeholder 4"/>
          <p:cNvSpPr>
            <a:spLocks noGrp="1"/>
          </p:cNvSpPr>
          <p:nvPr>
            <p:ph idx="1"/>
          </p:nvPr>
        </p:nvSpPr>
        <p:spPr>
          <a:xfrm>
            <a:off x="228600" y="2017712"/>
            <a:ext cx="8726488" cy="4459287"/>
          </a:xfrm>
        </p:spPr>
        <p:txBody>
          <a:bodyPr/>
          <a:lstStyle/>
          <a:p>
            <a:r>
              <a:rPr lang="es-ES" altLang="en-US" sz="2600" i="1" dirty="0">
                <a:latin typeface="Candara" panose="020E0502030303020204" pitchFamily="34" charset="0"/>
              </a:rPr>
              <a:t>"Por tanto, no te avergüences de dar testimonio de nuestro Señor, ni de mí, preso suyo, sino participa de las aflicciones por el evangelio según el poder de Dios, quien nos salvó y llamó con </a:t>
            </a:r>
            <a:r>
              <a:rPr lang="es-ES" altLang="en-US" sz="2600" b="1" i="1" u="sng" dirty="0">
                <a:latin typeface="Candara" panose="020E0502030303020204" pitchFamily="34" charset="0"/>
              </a:rPr>
              <a:t>llamamiento santo</a:t>
            </a:r>
            <a:r>
              <a:rPr lang="es-ES" altLang="en-US" sz="2600" i="1" dirty="0">
                <a:latin typeface="Candara" panose="020E0502030303020204" pitchFamily="34" charset="0"/>
              </a:rPr>
              <a:t>, no conforme a nuestras obras, sino según el propósito suyo y la gracia que nos fue dada en Cristo Jesús antes de los tiempos de los siglos, pero que ahora ha sido manifestada por la aparición de nuestro Salvador Jesucristo, el cual quitó la muerte y sacó a luz la vida y la inmortalidad por el evangelio," </a:t>
            </a:r>
          </a:p>
          <a:p>
            <a:pPr>
              <a:buFont typeface="Wingdings" panose="05000000000000000000" pitchFamily="2" charset="2"/>
              <a:buNone/>
            </a:pPr>
            <a:r>
              <a:rPr lang="es-ES" altLang="en-US" sz="2600" dirty="0">
                <a:latin typeface="Candara" panose="020E0502030303020204" pitchFamily="34" charset="0"/>
              </a:rPr>
              <a:t>		(</a:t>
            </a:r>
            <a:r>
              <a:rPr lang="es-ES" altLang="en-US" sz="2600" dirty="0">
                <a:solidFill>
                  <a:srgbClr val="FF0000"/>
                </a:solidFill>
                <a:latin typeface="Candara" panose="020E0502030303020204" pitchFamily="34" charset="0"/>
              </a:rPr>
              <a:t>2 Timoteo 1.8-10, RVR60</a:t>
            </a:r>
            <a:r>
              <a:rPr lang="en-US" altLang="en-US" sz="2600" dirty="0">
                <a:latin typeface="Candara" panose="020E0502030303020204" pitchFamily="34" charset="0"/>
              </a:rPr>
              <a:t>)</a:t>
            </a:r>
            <a:endParaRPr lang="es-ES" altLang="en-US" sz="2600" dirty="0">
              <a:latin typeface="Candara" panose="020E0502030303020204" pitchFamily="34" charset="0"/>
            </a:endParaRPr>
          </a:p>
        </p:txBody>
      </p:sp>
    </p:spTree>
  </p:cSld>
  <p:clrMapOvr>
    <a:masterClrMapping/>
  </p:clrMapOvr>
  <p:transition spd="slow">
    <p:cove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1150938" y="366713"/>
            <a:ext cx="7793037" cy="1462087"/>
          </a:xfrm>
        </p:spPr>
        <p:txBody>
          <a:bodyPr/>
          <a:lstStyle/>
          <a:p>
            <a:r>
              <a:rPr lang="es-PR" altLang="en-US" sz="4000">
                <a:latin typeface="Candara" panose="020E0502030303020204" pitchFamily="34" charset="0"/>
              </a:rPr>
              <a:t>Recompensa y gloria de la fidelidad</a:t>
            </a:r>
            <a:br>
              <a:rPr lang="es-PR" altLang="en-US" sz="4000">
                <a:latin typeface="Candara" panose="020E0502030303020204" pitchFamily="34" charset="0"/>
              </a:rPr>
            </a:br>
            <a:r>
              <a:rPr lang="es-PR" altLang="en-US" sz="4000">
                <a:latin typeface="Candara" panose="020E0502030303020204" pitchFamily="34" charset="0"/>
              </a:rPr>
              <a:t>(</a:t>
            </a:r>
            <a:r>
              <a:rPr lang="es-PR" altLang="en-US" sz="4000">
                <a:solidFill>
                  <a:srgbClr val="FF0000"/>
                </a:solidFill>
                <a:latin typeface="Candara" panose="020E0502030303020204" pitchFamily="34" charset="0"/>
              </a:rPr>
              <a:t>2 Tesalonicenses 1.5-12</a:t>
            </a:r>
            <a:r>
              <a:rPr lang="es-PR" altLang="en-US" sz="4000">
                <a:latin typeface="Candara" panose="020E0502030303020204" pitchFamily="34" charset="0"/>
              </a:rPr>
              <a:t>)</a:t>
            </a:r>
          </a:p>
        </p:txBody>
      </p:sp>
      <p:sp>
        <p:nvSpPr>
          <p:cNvPr id="58371" name="Content Placeholder 4"/>
          <p:cNvSpPr>
            <a:spLocks noGrp="1"/>
          </p:cNvSpPr>
          <p:nvPr>
            <p:ph idx="1"/>
          </p:nvPr>
        </p:nvSpPr>
        <p:spPr>
          <a:xfrm>
            <a:off x="609600" y="2017713"/>
            <a:ext cx="8345488" cy="4114800"/>
          </a:xfrm>
        </p:spPr>
        <p:txBody>
          <a:bodyPr/>
          <a:lstStyle/>
          <a:p>
            <a:r>
              <a:rPr lang="en-US" altLang="en-US">
                <a:latin typeface="Candara" panose="020E0502030303020204" pitchFamily="34" charset="0"/>
              </a:rPr>
              <a:t>¿Cómo se glorifica el Señor Jesús en los creyentes?</a:t>
            </a:r>
          </a:p>
          <a:p>
            <a:r>
              <a:rPr lang="en-US" altLang="en-US">
                <a:latin typeface="Candara" panose="020E0502030303020204" pitchFamily="34" charset="0"/>
              </a:rPr>
              <a:t>¿Cómo se glorifica el Señor Jesús en ti?</a:t>
            </a:r>
          </a:p>
          <a:p>
            <a:r>
              <a:rPr lang="en-US" altLang="en-US">
                <a:latin typeface="Candara" panose="020E0502030303020204" pitchFamily="34" charset="0"/>
              </a:rPr>
              <a:t>¿Cómo se glorifica el creyente en Jesús?</a:t>
            </a:r>
          </a:p>
          <a:p>
            <a:r>
              <a:rPr lang="en-US" altLang="en-US">
                <a:latin typeface="Candara" panose="020E0502030303020204" pitchFamily="34" charset="0"/>
              </a:rPr>
              <a:t>¿A través de qué?</a:t>
            </a:r>
            <a:endParaRPr lang="es-ES" altLang="en-US">
              <a:latin typeface="Candara" panose="020E0502030303020204" pitchFamily="34" charset="0"/>
            </a:endParaRPr>
          </a:p>
        </p:txBody>
      </p:sp>
    </p:spTree>
  </p:cSld>
  <p:clrMapOvr>
    <a:masterClrMapping/>
  </p:clrMapOvr>
  <p:transition spd="slow">
    <p:cove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s-PR" altLang="en-US">
                <a:latin typeface="Candara" panose="020E0502030303020204" pitchFamily="34" charset="0"/>
              </a:rPr>
              <a:t>Aplicaciones</a:t>
            </a:r>
          </a:p>
        </p:txBody>
      </p:sp>
      <p:sp>
        <p:nvSpPr>
          <p:cNvPr id="104451" name="Rectangle 3"/>
          <p:cNvSpPr>
            <a:spLocks noGrp="1" noChangeArrowheads="1"/>
          </p:cNvSpPr>
          <p:nvPr>
            <p:ph type="body" idx="1"/>
          </p:nvPr>
        </p:nvSpPr>
        <p:spPr>
          <a:xfrm>
            <a:off x="457200" y="2017713"/>
            <a:ext cx="8497888" cy="4114800"/>
          </a:xfrm>
        </p:spPr>
        <p:txBody>
          <a:bodyPr/>
          <a:lstStyle/>
          <a:p>
            <a:r>
              <a:rPr lang="es-PR" altLang="en-US">
                <a:latin typeface="Candara" panose="020E0502030303020204" pitchFamily="34" charset="0"/>
              </a:rPr>
              <a:t>Nuestra fe y nuestro amor deben crecer.</a:t>
            </a:r>
          </a:p>
          <a:p>
            <a:pPr lvl="1"/>
            <a:r>
              <a:rPr lang="es-PR" altLang="en-US">
                <a:latin typeface="Candara" panose="020E0502030303020204" pitchFamily="34" charset="0"/>
              </a:rPr>
              <a:t>La fe cristiana es dinámica y viva; por naturaleza crece y produce más amor hacia los hombres.</a:t>
            </a:r>
          </a:p>
          <a:p>
            <a:pPr lvl="1"/>
            <a:r>
              <a:rPr lang="es-PR" altLang="en-US">
                <a:latin typeface="Candara" panose="020E0502030303020204" pitchFamily="34" charset="0"/>
              </a:rPr>
              <a:t>El crecimiento es una evidencia de que la fe es genuina, producida por Dios.</a:t>
            </a:r>
          </a:p>
          <a:p>
            <a:pPr lvl="1"/>
            <a:r>
              <a:rPr lang="es-PR" altLang="en-US">
                <a:latin typeface="Candara" panose="020E0502030303020204" pitchFamily="34" charset="0"/>
              </a:rPr>
              <a:t>Solamente el poder y la gracia de Dios producen la fe y la hacen crecer.</a:t>
            </a:r>
            <a:r>
              <a:rPr lang="es-ES" altLang="en-US">
                <a:latin typeface="Candara" panose="020E0502030303020204" pitchFamily="34" charset="0"/>
              </a:rPr>
              <a:t> </a:t>
            </a:r>
          </a:p>
        </p:txBody>
      </p:sp>
      <p:pic>
        <p:nvPicPr>
          <p:cNvPr id="18436" name="Picture 4" descr="Biblia abierta"/>
          <p:cNvPicPr>
            <a:picLocks noChangeAspect="1" noChangeArrowheads="1"/>
          </p:cNvPicPr>
          <p:nvPr/>
        </p:nvPicPr>
        <p:blipFill>
          <a:blip r:embed="rId3" cstate="email"/>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4451">
                                            <p:txEl>
                                              <p:pRg st="3" end="3"/>
                                            </p:txEl>
                                          </p:spTgt>
                                        </p:tgtEl>
                                        <p:attrNameLst>
                                          <p:attrName>style.visibility</p:attrName>
                                        </p:attrNameLst>
                                      </p:cBhvr>
                                      <p:to>
                                        <p:strVal val="visible"/>
                                      </p:to>
                                    </p:set>
                                    <p:animEffect transition="in" filter="dissolve">
                                      <p:cBhvr>
                                        <p:cTn id="16" dur="500"/>
                                        <p:tgtEl>
                                          <p:spTgt spid="10445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r>
              <a:rPr lang="es-PR" altLang="en-US">
                <a:latin typeface="Candara" panose="020E0502030303020204" pitchFamily="34" charset="0"/>
              </a:rPr>
              <a:t>Aplicaciones</a:t>
            </a:r>
          </a:p>
        </p:txBody>
      </p:sp>
      <p:sp>
        <p:nvSpPr>
          <p:cNvPr id="104451" name="Rectangle 3"/>
          <p:cNvSpPr>
            <a:spLocks noGrp="1" noChangeArrowheads="1"/>
          </p:cNvSpPr>
          <p:nvPr>
            <p:ph type="body" idx="1"/>
          </p:nvPr>
        </p:nvSpPr>
        <p:spPr>
          <a:xfrm>
            <a:off x="457200" y="2017713"/>
            <a:ext cx="8497888" cy="4114800"/>
          </a:xfrm>
        </p:spPr>
        <p:txBody>
          <a:bodyPr/>
          <a:lstStyle/>
          <a:p>
            <a:r>
              <a:rPr lang="es-ES" altLang="en-US" i="1" dirty="0">
                <a:latin typeface="Candara" panose="020E0502030303020204" pitchFamily="34" charset="0"/>
              </a:rPr>
              <a:t>"Antes bien, creced en la gracia y el conocimiento de nuestro Señor y Salvador Jesucristo. A él sea gloria ahora y hasta el día de la eternidad. Amén." </a:t>
            </a:r>
          </a:p>
          <a:p>
            <a:pPr>
              <a:buFont typeface="Wingdings" panose="05000000000000000000" pitchFamily="2" charset="2"/>
              <a:buNone/>
            </a:pPr>
            <a:r>
              <a:rPr lang="es-ES" altLang="en-US" dirty="0">
                <a:latin typeface="Candara" panose="020E0502030303020204" pitchFamily="34" charset="0"/>
              </a:rPr>
              <a:t>	(</a:t>
            </a:r>
            <a:r>
              <a:rPr lang="es-ES" altLang="en-US" dirty="0">
                <a:solidFill>
                  <a:srgbClr val="FF0000"/>
                </a:solidFill>
                <a:latin typeface="Candara" panose="020E0502030303020204" pitchFamily="34" charset="0"/>
              </a:rPr>
              <a:t>2 Pedro 3.18, RVR60</a:t>
            </a:r>
            <a:r>
              <a:rPr lang="es-ES" altLang="en-US" dirty="0">
                <a:latin typeface="Candara" panose="020E0502030303020204" pitchFamily="34" charset="0"/>
              </a:rPr>
              <a:t>)</a:t>
            </a:r>
          </a:p>
        </p:txBody>
      </p:sp>
      <p:pic>
        <p:nvPicPr>
          <p:cNvPr id="18436" name="Picture 4" descr="Biblia abierta"/>
          <p:cNvPicPr>
            <a:picLocks noChangeAspect="1" noChangeArrowheads="1"/>
          </p:cNvPicPr>
          <p:nvPr/>
        </p:nvPicPr>
        <p:blipFill>
          <a:blip r:embed="rId3" cstate="email"/>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04451">
                                            <p:txEl>
                                              <p:pRg st="1" end="1"/>
                                            </p:txEl>
                                          </p:spTgt>
                                        </p:tgtEl>
                                        <p:attrNameLst>
                                          <p:attrName>style.visibility</p:attrName>
                                        </p:attrNameLst>
                                      </p:cBhvr>
                                      <p:to>
                                        <p:strVal val="visible"/>
                                      </p:to>
                                    </p:set>
                                    <p:animEffect transition="in" filter="dissolve">
                                      <p:cBhvr>
                                        <p:cTn id="11" dur="500"/>
                                        <p:tgtEl>
                                          <p:spTgt spid="10445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idx="4294967295"/>
          </p:nvPr>
        </p:nvSpPr>
        <p:spPr>
          <a:xfrm>
            <a:off x="1350963" y="214313"/>
            <a:ext cx="7793037" cy="1462087"/>
          </a:xfrm>
        </p:spPr>
        <p:txBody>
          <a:bodyPr/>
          <a:lstStyle/>
          <a:p>
            <a:pPr eaLnBrk="1" hangingPunct="1"/>
            <a:r>
              <a:rPr lang="es-PR" altLang="en-US">
                <a:latin typeface="Candara" panose="020E0502030303020204" pitchFamily="34" charset="0"/>
              </a:rPr>
              <a:t>Aplicaciones</a:t>
            </a:r>
          </a:p>
        </p:txBody>
      </p:sp>
      <p:sp>
        <p:nvSpPr>
          <p:cNvPr id="104451" name="Rectangle 3"/>
          <p:cNvSpPr>
            <a:spLocks noGrp="1" noChangeArrowheads="1"/>
          </p:cNvSpPr>
          <p:nvPr>
            <p:ph type="body" idx="4294967295"/>
          </p:nvPr>
        </p:nvSpPr>
        <p:spPr>
          <a:xfrm>
            <a:off x="646113" y="1981200"/>
            <a:ext cx="8497887" cy="4648200"/>
          </a:xfrm>
        </p:spPr>
        <p:txBody>
          <a:bodyPr/>
          <a:lstStyle/>
          <a:p>
            <a:pPr marL="609600" indent="-609600" eaLnBrk="1" hangingPunct="1">
              <a:tabLst>
                <a:tab pos="1257300" algn="l"/>
              </a:tabLst>
            </a:pPr>
            <a:r>
              <a:rPr lang="es-PR" altLang="en-US">
                <a:latin typeface="Candara" panose="020E0502030303020204" pitchFamily="34" charset="0"/>
              </a:rPr>
              <a:t>Las acciones de esta vida traen consecuencias eternas.</a:t>
            </a:r>
          </a:p>
          <a:p>
            <a:pPr marL="1009650" lvl="1" indent="-609600" eaLnBrk="1" hangingPunct="1">
              <a:buSzPct val="60000"/>
              <a:tabLst>
                <a:tab pos="1257300" algn="l"/>
              </a:tabLst>
            </a:pPr>
            <a:r>
              <a:rPr lang="es-PR" altLang="en-US">
                <a:latin typeface="Candara" panose="020E0502030303020204" pitchFamily="34" charset="0"/>
              </a:rPr>
              <a:t>Los que están tentados a vivir en oposición a los propósitos de Dios deben recordar que hay un mundo futuro donde se recompensarán sus acciones.</a:t>
            </a:r>
          </a:p>
          <a:p>
            <a:pPr marL="1009650" lvl="1" indent="-609600" eaLnBrk="1" hangingPunct="1">
              <a:buSzPct val="60000"/>
              <a:tabLst>
                <a:tab pos="1257300" algn="l"/>
              </a:tabLst>
            </a:pPr>
            <a:r>
              <a:rPr lang="es-PR" altLang="en-US">
                <a:latin typeface="Candara" panose="020E0502030303020204" pitchFamily="34" charset="0"/>
              </a:rPr>
              <a:t>Y los que sufren persecución por su fidelidad a los propósitos de Dios en Cristo pueden alentarse con la confianza de que en aquel mundo les espera descanso y justificación.</a:t>
            </a:r>
            <a:endParaRPr lang="es-PR" altLang="en-US" sz="2400">
              <a:latin typeface="Candara" panose="020E0502030303020204" pitchFamily="34" charset="0"/>
            </a:endParaRPr>
          </a:p>
        </p:txBody>
      </p:sp>
      <p:pic>
        <p:nvPicPr>
          <p:cNvPr id="18436" name="Picture 4" descr="Biblia abierta"/>
          <p:cNvPicPr>
            <a:picLocks noChangeAspect="1" noChangeArrowheads="1"/>
          </p:cNvPicPr>
          <p:nvPr/>
        </p:nvPicPr>
        <p:blipFill>
          <a:blip r:embed="rId3" cstate="email"/>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idx="4294967295"/>
          </p:nvPr>
        </p:nvSpPr>
        <p:spPr>
          <a:xfrm>
            <a:off x="1350963" y="214313"/>
            <a:ext cx="7793037" cy="1462087"/>
          </a:xfrm>
        </p:spPr>
        <p:txBody>
          <a:bodyPr/>
          <a:lstStyle/>
          <a:p>
            <a:pPr eaLnBrk="1" hangingPunct="1"/>
            <a:r>
              <a:rPr lang="es-PR" altLang="en-US">
                <a:latin typeface="Candara" panose="020E0502030303020204" pitchFamily="34" charset="0"/>
              </a:rPr>
              <a:t>Aplicaciones</a:t>
            </a:r>
          </a:p>
        </p:txBody>
      </p:sp>
      <p:sp>
        <p:nvSpPr>
          <p:cNvPr id="104451" name="Rectangle 3"/>
          <p:cNvSpPr>
            <a:spLocks noGrp="1" noChangeArrowheads="1"/>
          </p:cNvSpPr>
          <p:nvPr>
            <p:ph type="body" idx="4294967295"/>
          </p:nvPr>
        </p:nvSpPr>
        <p:spPr>
          <a:xfrm>
            <a:off x="646113" y="1981200"/>
            <a:ext cx="8497887" cy="4648200"/>
          </a:xfrm>
        </p:spPr>
        <p:txBody>
          <a:bodyPr/>
          <a:lstStyle/>
          <a:p>
            <a:r>
              <a:rPr lang="es-ES" altLang="en-US" i="1">
                <a:latin typeface="Candara" panose="020E0502030303020204" pitchFamily="34" charset="0"/>
              </a:rPr>
              <a:t>"Porque ¿qué aprovechará al hombre, si ganare todo el mundo, y perdiere su alma? ¿O qué recompensa dará el hombre por su alma? Porque el Hijo del Hombre vendrá en la gloria de su Padre con sus ángeles, y entonces pagará a cada uno conforme a sus obras.“</a:t>
            </a:r>
          </a:p>
          <a:p>
            <a:pPr>
              <a:buFont typeface="Wingdings" panose="05000000000000000000" pitchFamily="2" charset="2"/>
              <a:buNone/>
            </a:pPr>
            <a:r>
              <a:rPr lang="es-ES" altLang="en-US">
                <a:latin typeface="Candara" panose="020E0502030303020204" pitchFamily="34" charset="0"/>
              </a:rPr>
              <a:t>	(</a:t>
            </a:r>
            <a:r>
              <a:rPr lang="es-ES" altLang="en-US">
                <a:solidFill>
                  <a:srgbClr val="FF0000"/>
                </a:solidFill>
                <a:latin typeface="Candara" panose="020E0502030303020204" pitchFamily="34" charset="0"/>
              </a:rPr>
              <a:t>Mateo 16.26-27, RVR60</a:t>
            </a:r>
            <a:r>
              <a:rPr lang="es-ES" altLang="en-US">
                <a:latin typeface="Candara" panose="020E0502030303020204" pitchFamily="34" charset="0"/>
              </a:rPr>
              <a:t>)</a:t>
            </a:r>
          </a:p>
        </p:txBody>
      </p:sp>
      <p:pic>
        <p:nvPicPr>
          <p:cNvPr id="18436" name="Picture 4" descr="Biblia abierta"/>
          <p:cNvPicPr>
            <a:picLocks noChangeAspect="1" noChangeArrowheads="1"/>
          </p:cNvPicPr>
          <p:nvPr/>
        </p:nvPicPr>
        <p:blipFill>
          <a:blip r:embed="rId3" cstate="email"/>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04451">
                                            <p:txEl>
                                              <p:pRg st="1" end="1"/>
                                            </p:txEl>
                                          </p:spTgt>
                                        </p:tgtEl>
                                        <p:attrNameLst>
                                          <p:attrName>style.visibility</p:attrName>
                                        </p:attrNameLst>
                                      </p:cBhvr>
                                      <p:to>
                                        <p:strVal val="visible"/>
                                      </p:to>
                                    </p:set>
                                    <p:animEffect transition="in" filter="dissolve">
                                      <p:cBhvr>
                                        <p:cTn id="11" dur="500"/>
                                        <p:tgtEl>
                                          <p:spTgt spid="10445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l" eaLnBrk="1" hangingPunct="1"/>
            <a:fld id="{EFA34A47-9BA9-4C65-9466-2DA59176F682}" type="slidenum">
              <a:rPr lang="en-US" altLang="en-US"/>
              <a:pPr algn="l" eaLnBrk="1" hangingPunct="1"/>
              <a:t>59</a:t>
            </a:fld>
            <a:endParaRPr lang="en-US" altLang="en-US"/>
          </a:p>
        </p:txBody>
      </p:sp>
      <p:sp>
        <p:nvSpPr>
          <p:cNvPr id="6349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a:t>Iglesia Bíblica Bautista</a:t>
            </a:r>
          </a:p>
          <a:p>
            <a:pPr eaLnBrk="1" hangingPunct="1"/>
            <a:r>
              <a:rPr lang="es-PR" altLang="en-US"/>
              <a:t>www.iglesiabiblicabautista.org</a:t>
            </a:r>
          </a:p>
        </p:txBody>
      </p:sp>
      <p:sp>
        <p:nvSpPr>
          <p:cNvPr id="63492" name="Rectangle 2"/>
          <p:cNvSpPr>
            <a:spLocks noGrp="1" noChangeArrowheads="1"/>
          </p:cNvSpPr>
          <p:nvPr>
            <p:ph type="title"/>
          </p:nvPr>
        </p:nvSpPr>
        <p:spPr/>
        <p:txBody>
          <a:bodyPr/>
          <a:lstStyle/>
          <a:p>
            <a:pPr eaLnBrk="1" hangingPunct="1"/>
            <a:r>
              <a:rPr lang="en-US" altLang="en-US">
                <a:latin typeface="Candara" panose="020E0502030303020204" pitchFamily="34" charset="0"/>
              </a:rPr>
              <a:t>Bibliografía</a:t>
            </a:r>
          </a:p>
        </p:txBody>
      </p:sp>
      <p:sp>
        <p:nvSpPr>
          <p:cNvPr id="63493" name="Rectangle 3"/>
          <p:cNvSpPr>
            <a:spLocks noGrp="1" noChangeArrowheads="1"/>
          </p:cNvSpPr>
          <p:nvPr>
            <p:ph type="body" idx="1"/>
          </p:nvPr>
        </p:nvSpPr>
        <p:spPr>
          <a:xfrm>
            <a:off x="152400" y="2017713"/>
            <a:ext cx="8802688" cy="4840287"/>
          </a:xfrm>
        </p:spPr>
        <p:txBody>
          <a:bodyPr/>
          <a:lstStyle/>
          <a:p>
            <a:pPr marL="609600" indent="-609600" eaLnBrk="1" hangingPunct="1">
              <a:lnSpc>
                <a:spcPct val="80000"/>
              </a:lnSpc>
              <a:buSzPct val="85000"/>
              <a:buFont typeface="Wingdings" panose="05000000000000000000" pitchFamily="2" charset="2"/>
              <a:buNone/>
            </a:pPr>
            <a:r>
              <a:rPr lang="es-PR" altLang="en-US" sz="2000">
                <a:latin typeface="Candara" panose="020E0502030303020204" pitchFamily="34" charset="0"/>
              </a:rPr>
              <a:t>Barclay, William. </a:t>
            </a:r>
            <a:r>
              <a:rPr lang="es-PR" altLang="en-US" sz="2000" i="1">
                <a:latin typeface="Candara" panose="020E0502030303020204" pitchFamily="34" charset="0"/>
              </a:rPr>
              <a:t>Comentario al Nuevo Testamento: Filipeneses, Colosenses, 1r</a:t>
            </a:r>
            <a:r>
              <a:rPr lang="es-PR" altLang="en-US" sz="2000" i="1" baseline="30000">
                <a:latin typeface="Candara" panose="020E0502030303020204" pitchFamily="34" charset="0"/>
              </a:rPr>
              <a:t>a</a:t>
            </a:r>
            <a:r>
              <a:rPr lang="es-PR" altLang="en-US" sz="2000" i="1">
                <a:latin typeface="Candara" panose="020E0502030303020204" pitchFamily="34" charset="0"/>
              </a:rPr>
              <a:t> y 2</a:t>
            </a:r>
            <a:r>
              <a:rPr lang="es-PR" altLang="en-US" sz="2000" i="1" baseline="30000">
                <a:latin typeface="Candara" panose="020E0502030303020204" pitchFamily="34" charset="0"/>
              </a:rPr>
              <a:t>nda </a:t>
            </a:r>
            <a:r>
              <a:rPr lang="es-PR" altLang="en-US" sz="2000" i="1">
                <a:latin typeface="Candara" panose="020E0502030303020204" pitchFamily="34" charset="0"/>
              </a:rPr>
              <a:t>Tesalonicenses, </a:t>
            </a:r>
            <a:r>
              <a:rPr lang="es-PR" altLang="en-US" sz="2000">
                <a:latin typeface="Candara" panose="020E0502030303020204" pitchFamily="34" charset="0"/>
              </a:rPr>
              <a:t>vol. 11. Barcelona: Editorial CLIE, 1999, c1970. 230-235.</a:t>
            </a:r>
            <a:endParaRPr lang="es-PR" altLang="en-US" sz="2000" i="1" baseline="30000">
              <a:latin typeface="Candara" panose="020E0502030303020204" pitchFamily="34" charset="0"/>
            </a:endParaRPr>
          </a:p>
          <a:p>
            <a:pPr marL="609600" indent="-609600" eaLnBrk="1" hangingPunct="1">
              <a:lnSpc>
                <a:spcPct val="80000"/>
              </a:lnSpc>
              <a:buFont typeface="Wingdings" panose="05000000000000000000" pitchFamily="2" charset="2"/>
              <a:buNone/>
            </a:pPr>
            <a:r>
              <a:rPr lang="es-PR" altLang="en-US" sz="2000">
                <a:latin typeface="Candara" panose="020E0502030303020204" pitchFamily="34" charset="0"/>
              </a:rPr>
              <a:t>Henry, Matthew. </a:t>
            </a:r>
            <a:r>
              <a:rPr lang="es-PR" altLang="en-US" sz="2000" i="1">
                <a:latin typeface="Candara" panose="020E0502030303020204" pitchFamily="34" charset="0"/>
              </a:rPr>
              <a:t>Comentario De La Biblia Matthew Henry En Un Tomo.</a:t>
            </a:r>
            <a:r>
              <a:rPr lang="es-PR" altLang="en-US" sz="2000">
                <a:latin typeface="Candara" panose="020E0502030303020204" pitchFamily="34" charset="0"/>
              </a:rPr>
              <a:t> Miami: Editorial Unilit, 2003.</a:t>
            </a:r>
          </a:p>
          <a:p>
            <a:pPr marL="609600" indent="-609600" eaLnBrk="1" hangingPunct="1">
              <a:lnSpc>
                <a:spcPct val="80000"/>
              </a:lnSpc>
              <a:buFont typeface="Wingdings" panose="05000000000000000000" pitchFamily="2" charset="2"/>
              <a:buNone/>
            </a:pPr>
            <a:r>
              <a:rPr lang="en-US" altLang="en-US" sz="2000" i="1">
                <a:latin typeface="Candara" panose="020E0502030303020204" pitchFamily="34" charset="0"/>
              </a:rPr>
              <a:t>Mapas De La Biblia Caribe</a:t>
            </a:r>
            <a:r>
              <a:rPr lang="en-US" altLang="en-US" sz="2000">
                <a:latin typeface="Candara" panose="020E0502030303020204" pitchFamily="34" charset="0"/>
              </a:rPr>
              <a:t>, electronic ed. Nashville: Editorial Caribe, 2000, c1998.</a:t>
            </a:r>
            <a:endParaRPr lang="es-PR" altLang="en-US" sz="2000">
              <a:latin typeface="Candara" panose="020E0502030303020204" pitchFamily="34" charset="0"/>
            </a:endParaRPr>
          </a:p>
          <a:p>
            <a:pPr marL="609600" indent="-609600">
              <a:lnSpc>
                <a:spcPct val="80000"/>
              </a:lnSpc>
              <a:buFont typeface="Wingdings" panose="05000000000000000000" pitchFamily="2" charset="2"/>
              <a:buNone/>
            </a:pPr>
            <a:r>
              <a:rPr lang="es-PR" altLang="en-US" sz="2000">
                <a:latin typeface="Candara" panose="020E0502030303020204" pitchFamily="34" charset="0"/>
              </a:rPr>
              <a:t>Nelson, Wilton M. and Juan Rojas Mayo, </a:t>
            </a:r>
            <a:r>
              <a:rPr lang="es-PR" altLang="en-US" sz="2000" i="1">
                <a:latin typeface="Candara" panose="020E0502030303020204" pitchFamily="34" charset="0"/>
              </a:rPr>
              <a:t>Nelson Nuevo Diccionario Ilustrado De La Biblia</a:t>
            </a:r>
            <a:r>
              <a:rPr lang="es-PR" altLang="en-US" sz="2000">
                <a:latin typeface="Candara" panose="020E0502030303020204" pitchFamily="34" charset="0"/>
              </a:rPr>
              <a:t>, electronic ed. Nashville: Editorial Caribe, 2000, c1998.</a:t>
            </a:r>
          </a:p>
          <a:p>
            <a:pPr marL="609600" indent="-609600" eaLnBrk="1" hangingPunct="1">
              <a:lnSpc>
                <a:spcPct val="80000"/>
              </a:lnSpc>
              <a:buFont typeface="Wingdings" panose="05000000000000000000" pitchFamily="2" charset="2"/>
              <a:buNone/>
            </a:pPr>
            <a:r>
              <a:rPr lang="es-PR" altLang="en-US" sz="2000">
                <a:latin typeface="Candara" panose="020E0502030303020204" pitchFamily="34" charset="0"/>
              </a:rPr>
              <a:t>Vine, W.E. </a:t>
            </a:r>
            <a:r>
              <a:rPr lang="es-PR" altLang="en-US" sz="2000" i="1">
                <a:latin typeface="Candara" panose="020E0502030303020204" pitchFamily="34" charset="0"/>
              </a:rPr>
              <a:t>Vine Diccionario Expositivo De Palabras Del Antiguo Y Del Nuevo Testamento Exhaustivo</a:t>
            </a:r>
            <a:r>
              <a:rPr lang="es-PR" altLang="en-US" sz="2000">
                <a:latin typeface="Candara" panose="020E0502030303020204" pitchFamily="34" charset="0"/>
              </a:rPr>
              <a:t>, electronic ed. Nashville: Editorial Caribe, 2000, c1999.</a:t>
            </a:r>
          </a:p>
          <a:p>
            <a:pPr marL="609600" indent="-609600" eaLnBrk="1" hangingPunct="1">
              <a:lnSpc>
                <a:spcPct val="80000"/>
              </a:lnSpc>
              <a:buSzPct val="85000"/>
              <a:buFont typeface="Wingdings" panose="05000000000000000000" pitchFamily="2" charset="2"/>
              <a:buNone/>
            </a:pPr>
            <a:r>
              <a:rPr lang="es-PR" altLang="en-US" sz="2000">
                <a:latin typeface="Candara" panose="020E0502030303020204" pitchFamily="34" charset="0"/>
              </a:rPr>
              <a:t>Zorzoli, Rubén O., ed. </a:t>
            </a:r>
            <a:r>
              <a:rPr lang="es-PR" altLang="en-US" sz="2000" i="1">
                <a:latin typeface="Candara" panose="020E0502030303020204" pitchFamily="34" charset="0"/>
              </a:rPr>
              <a:t>El Expositor Bíblico: La Biblia, Libro por Libro, Maestros de jóvenes y Adultos, Volumen 3, </a:t>
            </a:r>
            <a:r>
              <a:rPr lang="es-PR" altLang="en-US" sz="2000">
                <a:latin typeface="Candara" panose="020E0502030303020204" pitchFamily="34" charset="0"/>
              </a:rPr>
              <a:t>4</a:t>
            </a:r>
            <a:r>
              <a:rPr lang="es-PR" altLang="en-US" sz="2000" baseline="30000">
                <a:latin typeface="Candara" panose="020E0502030303020204" pitchFamily="34" charset="0"/>
              </a:rPr>
              <a:t>ta</a:t>
            </a:r>
            <a:r>
              <a:rPr lang="es-PR" altLang="en-US" sz="2000">
                <a:latin typeface="Candara" panose="020E0502030303020204" pitchFamily="34" charset="0"/>
              </a:rPr>
              <a:t> ed. El Paso, Texas: Casa Bautista de Publicaciones,</a:t>
            </a:r>
            <a:r>
              <a:rPr lang="es-PR" altLang="en-US" sz="2000" i="1">
                <a:latin typeface="Candara" panose="020E0502030303020204" pitchFamily="34" charset="0"/>
              </a:rPr>
              <a:t> </a:t>
            </a:r>
            <a:r>
              <a:rPr lang="es-PR" altLang="en-US" sz="2000">
                <a:latin typeface="Candara" panose="020E0502030303020204" pitchFamily="34" charset="0"/>
              </a:rPr>
              <a:t>2001, c1994.</a:t>
            </a:r>
            <a:r>
              <a:rPr lang="es-PR" altLang="en-US" sz="2000" i="1">
                <a:latin typeface="Candara" panose="020E0502030303020204" pitchFamily="34" charset="0"/>
              </a:rPr>
              <a:t> </a:t>
            </a:r>
            <a:r>
              <a:rPr lang="es-PR" altLang="en-US" sz="2000">
                <a:latin typeface="Candara" panose="020E0502030303020204" pitchFamily="34" charset="0"/>
              </a:rPr>
              <a:t>34</a:t>
            </a:r>
            <a:r>
              <a:rPr lang="es-PR" altLang="en-US" sz="2000" i="1">
                <a:latin typeface="Candara" panose="020E0502030303020204" pitchFamily="34" charset="0"/>
              </a:rPr>
              <a:t>-</a:t>
            </a:r>
            <a:r>
              <a:rPr lang="es-PR" altLang="en-US" sz="2000">
                <a:latin typeface="Candara" panose="020E0502030303020204" pitchFamily="34" charset="0"/>
              </a:rPr>
              <a:t>40.</a:t>
            </a:r>
          </a:p>
        </p:txBody>
      </p:sp>
    </p:spTree>
  </p:cSld>
  <p:clrMapOvr>
    <a:masterClrMapping/>
  </p:clrMapOvr>
  <p:transition spd="med">
    <p:checker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150938" y="838200"/>
            <a:ext cx="7793037" cy="838200"/>
          </a:xfrm>
        </p:spPr>
        <p:txBody>
          <a:bodyPr/>
          <a:lstStyle/>
          <a:p>
            <a:r>
              <a:rPr lang="es-PR" altLang="en-US">
                <a:latin typeface="Candara" panose="020E0502030303020204" pitchFamily="34" charset="0"/>
              </a:rPr>
              <a:t>Bosquejo</a:t>
            </a:r>
          </a:p>
        </p:txBody>
      </p:sp>
      <p:sp>
        <p:nvSpPr>
          <p:cNvPr id="18435" name="Rectangle 3"/>
          <p:cNvSpPr>
            <a:spLocks noGrp="1" noChangeArrowheads="1"/>
          </p:cNvSpPr>
          <p:nvPr>
            <p:ph type="body" idx="1"/>
          </p:nvPr>
        </p:nvSpPr>
        <p:spPr>
          <a:xfrm>
            <a:off x="685800" y="2362200"/>
            <a:ext cx="7924800" cy="3886200"/>
          </a:xfrm>
        </p:spPr>
        <p:txBody>
          <a:bodyPr/>
          <a:lstStyle/>
          <a:p>
            <a:pPr marL="609600" indent="-609600">
              <a:buSzPct val="75000"/>
              <a:buFont typeface="Tahoma" panose="020B0604030504040204" pitchFamily="34" charset="0"/>
              <a:buAutoNum type="arabicPeriod"/>
            </a:pPr>
            <a:r>
              <a:rPr lang="es-PR" altLang="en-US" dirty="0">
                <a:latin typeface="Candara" panose="020E0502030303020204" pitchFamily="34" charset="0"/>
              </a:rPr>
              <a:t>Gracia y paz en la tribulación </a:t>
            </a:r>
          </a:p>
          <a:p>
            <a:pPr marL="609600" indent="-609600">
              <a:buFont typeface="Wingdings" panose="05000000000000000000" pitchFamily="2" charset="2"/>
              <a:buNone/>
            </a:pPr>
            <a:r>
              <a:rPr lang="es-PR" altLang="en-US" dirty="0">
                <a:latin typeface="Candara" panose="020E0502030303020204" pitchFamily="34" charset="0"/>
              </a:rPr>
              <a:t>	(</a:t>
            </a:r>
            <a:r>
              <a:rPr lang="es-PR" altLang="en-US" dirty="0">
                <a:solidFill>
                  <a:srgbClr val="FF0000"/>
                </a:solidFill>
                <a:latin typeface="Candara" panose="020E0502030303020204" pitchFamily="34" charset="0"/>
              </a:rPr>
              <a:t>2 Tesalonicenses 1.1-2</a:t>
            </a:r>
            <a:r>
              <a:rPr lang="es-PR" altLang="en-US" dirty="0">
                <a:latin typeface="Candara" panose="020E0502030303020204" pitchFamily="34" charset="0"/>
              </a:rPr>
              <a:t>)</a:t>
            </a:r>
          </a:p>
          <a:p>
            <a:pPr marL="609600" indent="-609600">
              <a:buSzPct val="75000"/>
              <a:buFont typeface="+mj-lt"/>
              <a:buAutoNum type="arabicPeriod" startAt="2"/>
            </a:pPr>
            <a:r>
              <a:rPr lang="es-PR" altLang="en-US" dirty="0">
                <a:latin typeface="Candara" panose="020E0502030303020204" pitchFamily="34" charset="0"/>
              </a:rPr>
              <a:t>Fidelidad en medio de la tribulación </a:t>
            </a:r>
          </a:p>
          <a:p>
            <a:pPr marL="609600" indent="-609600">
              <a:buFont typeface="Wingdings" panose="05000000000000000000" pitchFamily="2" charset="2"/>
              <a:buNone/>
            </a:pPr>
            <a:r>
              <a:rPr lang="es-PR" altLang="en-US" dirty="0">
                <a:latin typeface="Candara" panose="020E0502030303020204" pitchFamily="34" charset="0"/>
              </a:rPr>
              <a:t>	(</a:t>
            </a:r>
            <a:r>
              <a:rPr lang="es-PR" altLang="en-US" dirty="0">
                <a:solidFill>
                  <a:srgbClr val="FF0000"/>
                </a:solidFill>
                <a:latin typeface="Candara" panose="020E0502030303020204" pitchFamily="34" charset="0"/>
              </a:rPr>
              <a:t>2 Tesalonicenses 1.3-4</a:t>
            </a:r>
            <a:r>
              <a:rPr lang="es-PR" altLang="en-US" dirty="0">
                <a:latin typeface="Candara" panose="020E0502030303020204" pitchFamily="34" charset="0"/>
              </a:rPr>
              <a:t>)</a:t>
            </a:r>
          </a:p>
          <a:p>
            <a:pPr marL="609600" indent="-609600">
              <a:buSzPct val="75000"/>
              <a:buFont typeface="+mj-lt"/>
              <a:buAutoNum type="arabicPeriod" startAt="3"/>
            </a:pPr>
            <a:r>
              <a:rPr lang="es-PR" altLang="en-US" dirty="0">
                <a:latin typeface="Candara" panose="020E0502030303020204" pitchFamily="34" charset="0"/>
              </a:rPr>
              <a:t>Recompensa y gloria de la fidelidad</a:t>
            </a:r>
          </a:p>
          <a:p>
            <a:pPr marL="609600" indent="-609600">
              <a:buFont typeface="Wingdings" panose="05000000000000000000" pitchFamily="2" charset="2"/>
              <a:buNone/>
            </a:pPr>
            <a:r>
              <a:rPr lang="es-PR" altLang="en-US" dirty="0">
                <a:latin typeface="Candara" panose="020E0502030303020204" pitchFamily="34" charset="0"/>
              </a:rPr>
              <a:t>	(</a:t>
            </a:r>
            <a:r>
              <a:rPr lang="es-PR" altLang="en-US" dirty="0">
                <a:solidFill>
                  <a:srgbClr val="FF0000"/>
                </a:solidFill>
                <a:latin typeface="Candara" panose="020E0502030303020204" pitchFamily="34" charset="0"/>
              </a:rPr>
              <a:t>2 Tesalonicenses 1.5-12</a:t>
            </a:r>
            <a:r>
              <a:rPr lang="es-PR" altLang="en-US" dirty="0">
                <a:latin typeface="Candara" panose="020E0502030303020204" pitchFamily="34" charset="0"/>
              </a:rPr>
              <a:t>)</a:t>
            </a: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fade">
                                      <p:cBhvr>
                                        <p:cTn id="7" dur="2000"/>
                                        <p:tgtEl>
                                          <p:spTgt spid="1843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8435">
                                            <p:txEl>
                                              <p:pRg st="0" end="0"/>
                                            </p:txEl>
                                          </p:spTgt>
                                        </p:tgtEl>
                                        <p:attrNameLst>
                                          <p:attrName>style.visibility</p:attrName>
                                        </p:attrNameLst>
                                      </p:cBhvr>
                                      <p:to>
                                        <p:strVal val="visible"/>
                                      </p:to>
                                    </p:set>
                                    <p:animEffect transition="in" filter="fade">
                                      <p:cBhvr>
                                        <p:cTn id="11" dur="2000"/>
                                        <p:tgtEl>
                                          <p:spTgt spid="18435">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8435">
                                            <p:txEl>
                                              <p:pRg st="1" end="1"/>
                                            </p:txEl>
                                          </p:spTgt>
                                        </p:tgtEl>
                                        <p:attrNameLst>
                                          <p:attrName>style.visibility</p:attrName>
                                        </p:attrNameLst>
                                      </p:cBhvr>
                                      <p:to>
                                        <p:strVal val="visible"/>
                                      </p:to>
                                    </p:set>
                                    <p:animEffect transition="in" filter="fade">
                                      <p:cBhvr>
                                        <p:cTn id="16" dur="2000"/>
                                        <p:tgtEl>
                                          <p:spTgt spid="18435">
                                            <p:txEl>
                                              <p:pRg st="1" end="1"/>
                                            </p:txEl>
                                          </p:spTgt>
                                        </p:tgtEl>
                                      </p:cBhvr>
                                    </p:animEffect>
                                  </p:childTnLst>
                                </p:cTn>
                              </p:par>
                            </p:childTnLst>
                          </p:cTn>
                        </p:par>
                        <p:par>
                          <p:cTn id="17" fill="hold" nodeType="afterGroup">
                            <p:stCondLst>
                              <p:cond delay="2000"/>
                            </p:stCondLst>
                            <p:childTnLst>
                              <p:par>
                                <p:cTn id="18" presetID="10" presetClass="entr" presetSubtype="0" fill="hold" nodeType="afterEffect">
                                  <p:stCondLst>
                                    <p:cond delay="0"/>
                                  </p:stCondLst>
                                  <p:childTnLst>
                                    <p:set>
                                      <p:cBhvr>
                                        <p:cTn id="19" dur="1" fill="hold">
                                          <p:stCondLst>
                                            <p:cond delay="0"/>
                                          </p:stCondLst>
                                        </p:cTn>
                                        <p:tgtEl>
                                          <p:spTgt spid="18435">
                                            <p:txEl>
                                              <p:pRg st="2" end="2"/>
                                            </p:txEl>
                                          </p:spTgt>
                                        </p:tgtEl>
                                        <p:attrNameLst>
                                          <p:attrName>style.visibility</p:attrName>
                                        </p:attrNameLst>
                                      </p:cBhvr>
                                      <p:to>
                                        <p:strVal val="visible"/>
                                      </p:to>
                                    </p:set>
                                    <p:animEffect transition="in" filter="fade">
                                      <p:cBhvr>
                                        <p:cTn id="20" dur="2000"/>
                                        <p:tgtEl>
                                          <p:spTgt spid="18435">
                                            <p:txEl>
                                              <p:pRg st="2" end="2"/>
                                            </p:txEl>
                                          </p:spTgt>
                                        </p:tgtEl>
                                      </p:cBhvr>
                                    </p:animEffect>
                                  </p:childTnLst>
                                </p:cTn>
                              </p:par>
                            </p:childTnLst>
                          </p:cTn>
                        </p:par>
                        <p:par>
                          <p:cTn id="21" fill="hold" nodeType="afterGroup">
                            <p:stCondLst>
                              <p:cond delay="4000"/>
                            </p:stCondLst>
                            <p:childTnLst>
                              <p:par>
                                <p:cTn id="22" presetID="10" presetClass="entr" presetSubtype="0" fill="hold" nodeType="afterEffect">
                                  <p:stCondLst>
                                    <p:cond delay="0"/>
                                  </p:stCondLst>
                                  <p:childTnLst>
                                    <p:set>
                                      <p:cBhvr>
                                        <p:cTn id="23" dur="1" fill="hold">
                                          <p:stCondLst>
                                            <p:cond delay="0"/>
                                          </p:stCondLst>
                                        </p:cTn>
                                        <p:tgtEl>
                                          <p:spTgt spid="18435">
                                            <p:txEl>
                                              <p:pRg st="3" end="3"/>
                                            </p:txEl>
                                          </p:spTgt>
                                        </p:tgtEl>
                                        <p:attrNameLst>
                                          <p:attrName>style.visibility</p:attrName>
                                        </p:attrNameLst>
                                      </p:cBhvr>
                                      <p:to>
                                        <p:strVal val="visible"/>
                                      </p:to>
                                    </p:set>
                                    <p:animEffect transition="in" filter="fade">
                                      <p:cBhvr>
                                        <p:cTn id="24" dur="2000"/>
                                        <p:tgtEl>
                                          <p:spTgt spid="18435">
                                            <p:txEl>
                                              <p:pRg st="3" end="3"/>
                                            </p:txEl>
                                          </p:spTgt>
                                        </p:tgtEl>
                                      </p:cBhvr>
                                    </p:animEffect>
                                  </p:childTnLst>
                                </p:cTn>
                              </p:par>
                            </p:childTnLst>
                          </p:cTn>
                        </p:par>
                        <p:par>
                          <p:cTn id="25" fill="hold" nodeType="afterGroup">
                            <p:stCondLst>
                              <p:cond delay="6000"/>
                            </p:stCondLst>
                            <p:childTnLst>
                              <p:par>
                                <p:cTn id="26" presetID="10" presetClass="entr" presetSubtype="0" fill="hold" nodeType="afterEffect">
                                  <p:stCondLst>
                                    <p:cond delay="0"/>
                                  </p:stCondLst>
                                  <p:childTnLst>
                                    <p:set>
                                      <p:cBhvr>
                                        <p:cTn id="27" dur="1" fill="hold">
                                          <p:stCondLst>
                                            <p:cond delay="0"/>
                                          </p:stCondLst>
                                        </p:cTn>
                                        <p:tgtEl>
                                          <p:spTgt spid="18435">
                                            <p:txEl>
                                              <p:pRg st="4" end="4"/>
                                            </p:txEl>
                                          </p:spTgt>
                                        </p:tgtEl>
                                        <p:attrNameLst>
                                          <p:attrName>style.visibility</p:attrName>
                                        </p:attrNameLst>
                                      </p:cBhvr>
                                      <p:to>
                                        <p:strVal val="visible"/>
                                      </p:to>
                                    </p:set>
                                    <p:animEffect transition="in" filter="fade">
                                      <p:cBhvr>
                                        <p:cTn id="28" dur="2000"/>
                                        <p:tgtEl>
                                          <p:spTgt spid="18435">
                                            <p:txEl>
                                              <p:pRg st="4" end="4"/>
                                            </p:txEl>
                                          </p:spTgt>
                                        </p:tgtEl>
                                      </p:cBhvr>
                                    </p:animEffect>
                                  </p:childTnLst>
                                </p:cTn>
                              </p:par>
                            </p:childTnLst>
                          </p:cTn>
                        </p:par>
                        <p:par>
                          <p:cTn id="29" fill="hold" nodeType="afterGroup">
                            <p:stCondLst>
                              <p:cond delay="8000"/>
                            </p:stCondLst>
                            <p:childTnLst>
                              <p:par>
                                <p:cTn id="30" presetID="10" presetClass="entr" presetSubtype="0" fill="hold" nodeType="afterEffect">
                                  <p:stCondLst>
                                    <p:cond delay="0"/>
                                  </p:stCondLst>
                                  <p:childTnLst>
                                    <p:set>
                                      <p:cBhvr>
                                        <p:cTn id="31" dur="1" fill="hold">
                                          <p:stCondLst>
                                            <p:cond delay="0"/>
                                          </p:stCondLst>
                                        </p:cTn>
                                        <p:tgtEl>
                                          <p:spTgt spid="18435">
                                            <p:txEl>
                                              <p:pRg st="5" end="5"/>
                                            </p:txEl>
                                          </p:spTgt>
                                        </p:tgtEl>
                                        <p:attrNameLst>
                                          <p:attrName>style.visibility</p:attrName>
                                        </p:attrNameLst>
                                      </p:cBhvr>
                                      <p:to>
                                        <p:strVal val="visible"/>
                                      </p:to>
                                    </p:set>
                                    <p:animEffect transition="in" filter="fade">
                                      <p:cBhvr>
                                        <p:cTn id="32" dur="2000"/>
                                        <p:tgtEl>
                                          <p:spTgt spid="184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animBg="1"/>
      <p:bldP spid="18435"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l" eaLnBrk="1" hangingPunct="1"/>
            <a:fld id="{B7F5BB73-CDF4-4798-A8B4-0BBA88D352B5}" type="slidenum">
              <a:rPr lang="en-US" altLang="en-US"/>
              <a:pPr algn="l" eaLnBrk="1" hangingPunct="1"/>
              <a:t>60</a:t>
            </a:fld>
            <a:endParaRPr lang="en-US" altLang="en-US"/>
          </a:p>
        </p:txBody>
      </p:sp>
      <p:sp>
        <p:nvSpPr>
          <p:cNvPr id="6451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a:t>Iglesia Bíblica Bautista</a:t>
            </a:r>
          </a:p>
          <a:p>
            <a:pPr eaLnBrk="1" hangingPunct="1"/>
            <a:r>
              <a:rPr lang="es-PR" altLang="en-US"/>
              <a:t>www.iglesiabiblicabautista.org</a:t>
            </a:r>
          </a:p>
        </p:txBody>
      </p:sp>
      <p:sp>
        <p:nvSpPr>
          <p:cNvPr id="64516" name="Rectangle 2"/>
          <p:cNvSpPr>
            <a:spLocks noGrp="1" noChangeArrowheads="1"/>
          </p:cNvSpPr>
          <p:nvPr>
            <p:ph type="title"/>
          </p:nvPr>
        </p:nvSpPr>
        <p:spPr/>
        <p:txBody>
          <a:bodyPr/>
          <a:lstStyle/>
          <a:p>
            <a:pPr eaLnBrk="1" hangingPunct="1"/>
            <a:r>
              <a:rPr lang="en-US" altLang="en-US">
                <a:latin typeface="Candara" panose="020E0502030303020204" pitchFamily="34" charset="0"/>
              </a:rPr>
              <a:t>Bibliografía</a:t>
            </a:r>
          </a:p>
        </p:txBody>
      </p:sp>
      <p:sp>
        <p:nvSpPr>
          <p:cNvPr id="64517" name="Rectangle 3"/>
          <p:cNvSpPr>
            <a:spLocks noGrp="1" noChangeArrowheads="1"/>
          </p:cNvSpPr>
          <p:nvPr>
            <p:ph type="body" idx="1"/>
          </p:nvPr>
        </p:nvSpPr>
        <p:spPr>
          <a:xfrm>
            <a:off x="152400" y="2017713"/>
            <a:ext cx="8802688" cy="4840287"/>
          </a:xfrm>
        </p:spPr>
        <p:txBody>
          <a:bodyPr/>
          <a:lstStyle/>
          <a:p>
            <a:pPr marL="609600" indent="-609600" eaLnBrk="1" hangingPunct="1">
              <a:lnSpc>
                <a:spcPct val="80000"/>
              </a:lnSpc>
              <a:buSzPct val="85000"/>
              <a:buFont typeface="Wingdings" panose="05000000000000000000" pitchFamily="2" charset="2"/>
              <a:buNone/>
            </a:pPr>
            <a:r>
              <a:rPr lang="es-ES" altLang="en-US" sz="2000">
                <a:latin typeface="Candara" panose="020E0502030303020204" pitchFamily="34" charset="0"/>
              </a:rPr>
              <a:t>Wiersbe, W. W. (2000, c1995). </a:t>
            </a:r>
            <a:r>
              <a:rPr lang="es-ES" altLang="en-US" sz="2000" i="1">
                <a:latin typeface="Candara" panose="020E0502030303020204" pitchFamily="34" charset="0"/>
              </a:rPr>
              <a:t>Bosquejos expositivos de la Biblia : Antiguo y Nuevo Testamento</a:t>
            </a:r>
            <a:r>
              <a:rPr lang="es-ES" altLang="en-US" sz="2000">
                <a:latin typeface="Candara" panose="020E0502030303020204" pitchFamily="34" charset="0"/>
              </a:rPr>
              <a:t> (electronic ed.). Nashville: Editorial Caribe.</a:t>
            </a:r>
          </a:p>
          <a:p>
            <a:pPr marL="609600" indent="-609600" eaLnBrk="1" hangingPunct="1">
              <a:lnSpc>
                <a:spcPct val="80000"/>
              </a:lnSpc>
              <a:buSzPct val="85000"/>
              <a:buFont typeface="Wingdings" panose="05000000000000000000" pitchFamily="2" charset="2"/>
              <a:buNone/>
            </a:pPr>
            <a:r>
              <a:rPr lang="es-ES" altLang="en-US" sz="2000">
                <a:latin typeface="Candara" panose="020E0502030303020204" pitchFamily="34" charset="0"/>
              </a:rPr>
              <a:t>Nelson, W. M., &amp; Mayo, J. R. (2000, c1998). Nelson nuevo diccionario ilustrado de la Biblia (electronic ed.). Nashville: Editorial Caribe </a:t>
            </a:r>
            <a:endParaRPr lang="en-US" altLang="en-US" sz="2000">
              <a:latin typeface="Candara" panose="020E0502030303020204" pitchFamily="34" charset="0"/>
            </a:endParaRPr>
          </a:p>
          <a:p>
            <a:pPr marL="609600" indent="-609600" eaLnBrk="1" hangingPunct="1">
              <a:lnSpc>
                <a:spcPct val="80000"/>
              </a:lnSpc>
              <a:buSzPct val="85000"/>
              <a:buFont typeface="Wingdings" panose="05000000000000000000" pitchFamily="2" charset="2"/>
              <a:buNone/>
            </a:pPr>
            <a:endParaRPr lang="es-PR" altLang="en-US" sz="2000">
              <a:latin typeface="Candara" panose="020E0502030303020204" pitchFamily="34" charset="0"/>
            </a:endParaRPr>
          </a:p>
        </p:txBody>
      </p:sp>
    </p:spTree>
  </p:cSld>
  <p:clrMapOvr>
    <a:masterClrMapping/>
  </p:clrMapOvr>
  <p:transition spd="med">
    <p:checker dir="vert"/>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7" descr="Yeshuaadv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8595" name="Rectangle 3"/>
          <p:cNvSpPr>
            <a:spLocks noGrp="1" noChangeArrowheads="1"/>
          </p:cNvSpPr>
          <p:nvPr>
            <p:ph type="title"/>
          </p:nvPr>
        </p:nvSpPr>
        <p:spPr>
          <a:xfrm>
            <a:off x="0" y="0"/>
            <a:ext cx="4191000" cy="914400"/>
          </a:xfrm>
          <a:solidFill>
            <a:schemeClr val="bg1">
              <a:alpha val="59999"/>
            </a:schemeClr>
          </a:solidFill>
        </p:spPr>
        <p:txBody>
          <a:bodyPr/>
          <a:lstStyle/>
          <a:p>
            <a:r>
              <a:rPr lang="es-PR" altLang="en-US" dirty="0">
                <a:latin typeface="Candara" panose="020E0502030303020204" pitchFamily="34" charset="0"/>
              </a:rPr>
              <a:t>Próximo Estudio</a:t>
            </a:r>
          </a:p>
        </p:txBody>
      </p:sp>
      <p:sp>
        <p:nvSpPr>
          <p:cNvPr id="238596" name="Rectangle 4"/>
          <p:cNvSpPr>
            <a:spLocks noGrp="1" noChangeArrowheads="1"/>
          </p:cNvSpPr>
          <p:nvPr>
            <p:ph type="body" sz="half" idx="1"/>
          </p:nvPr>
        </p:nvSpPr>
        <p:spPr>
          <a:xfrm>
            <a:off x="0" y="4343400"/>
            <a:ext cx="9144000" cy="2514600"/>
          </a:xfrm>
          <a:solidFill>
            <a:schemeClr val="bg1">
              <a:alpha val="59999"/>
            </a:schemeClr>
          </a:solidFill>
        </p:spPr>
        <p:txBody>
          <a:bodyPr/>
          <a:lstStyle/>
          <a:p>
            <a:pPr eaLnBrk="1" hangingPunct="1"/>
            <a:r>
              <a:rPr lang="es-PR" altLang="en-US" sz="3600" dirty="0">
                <a:latin typeface="Candara" panose="020E0502030303020204" pitchFamily="34" charset="0"/>
              </a:rPr>
              <a:t>Martes, 14 de Febrero de 2008</a:t>
            </a:r>
          </a:p>
          <a:p>
            <a:pPr eaLnBrk="1" hangingPunct="1"/>
            <a:r>
              <a:rPr lang="es-PR" altLang="en-US" sz="3600" dirty="0">
                <a:solidFill>
                  <a:schemeClr val="folHlink"/>
                </a:solidFill>
                <a:latin typeface="Candara" panose="020E0502030303020204" pitchFamily="34" charset="0"/>
              </a:rPr>
              <a:t>Unidad 2: Iglesia en Conflicto</a:t>
            </a:r>
          </a:p>
          <a:p>
            <a:pPr eaLnBrk="1" hangingPunct="1"/>
            <a:r>
              <a:rPr lang="es-PR" altLang="en-US" sz="3600" dirty="0">
                <a:latin typeface="Candara" panose="020E0502030303020204" pitchFamily="34" charset="0"/>
              </a:rPr>
              <a:t>Estudio 6: “</a:t>
            </a:r>
            <a:r>
              <a:rPr lang="es-PR" altLang="en-US" sz="3600" dirty="0">
                <a:solidFill>
                  <a:schemeClr val="hlink"/>
                </a:solidFill>
                <a:latin typeface="Candara" panose="020E0502030303020204" pitchFamily="34" charset="0"/>
              </a:rPr>
              <a:t>La segunda venida de Cristo</a:t>
            </a:r>
            <a:r>
              <a:rPr lang="es-PR" altLang="en-US" sz="3600" dirty="0">
                <a:latin typeface="Candara" panose="020E0502030303020204" pitchFamily="34" charset="0"/>
              </a:rPr>
              <a:t>”</a:t>
            </a:r>
          </a:p>
          <a:p>
            <a:pPr eaLnBrk="1" hangingPunct="1"/>
            <a:r>
              <a:rPr lang="es-PR" altLang="en-US" sz="3600" dirty="0">
                <a:latin typeface="Candara" panose="020E0502030303020204" pitchFamily="34" charset="0"/>
              </a:rPr>
              <a:t>2 Tesalonicenses 2:1-12</a:t>
            </a:r>
            <a:endParaRPr lang="en-US" altLang="en-US" dirty="0">
              <a:latin typeface="Candara" panose="020E0502030303020204" pitchFamily="34" charset="0"/>
            </a:endParaRP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238595"/>
                                        </p:tgtEl>
                                        <p:attrNameLst>
                                          <p:attrName>style.visibility</p:attrName>
                                        </p:attrNameLst>
                                      </p:cBhvr>
                                      <p:to>
                                        <p:strVal val="visible"/>
                                      </p:to>
                                    </p:set>
                                    <p:animEffect transition="in" filter="fade">
                                      <p:cBhvr>
                                        <p:cTn id="7" dur="2000"/>
                                        <p:tgtEl>
                                          <p:spTgt spid="238595"/>
                                        </p:tgtEl>
                                      </p:cBhvr>
                                    </p:animEffect>
                                  </p:childTnLst>
                                </p:cTn>
                              </p:par>
                            </p:childTnLst>
                          </p:cTn>
                        </p:par>
                        <p:par>
                          <p:cTn id="8" fill="hold" nodeType="afterGroup">
                            <p:stCondLst>
                              <p:cond delay="4000"/>
                            </p:stCondLst>
                            <p:childTnLst>
                              <p:par>
                                <p:cTn id="9" presetID="10" presetClass="entr" presetSubtype="0" fill="hold" grpId="0" nodeType="afterEffect">
                                  <p:stCondLst>
                                    <p:cond delay="0"/>
                                  </p:stCondLst>
                                  <p:childTnLst>
                                    <p:set>
                                      <p:cBhvr>
                                        <p:cTn id="10" dur="1" fill="hold">
                                          <p:stCondLst>
                                            <p:cond delay="0"/>
                                          </p:stCondLst>
                                        </p:cTn>
                                        <p:tgtEl>
                                          <p:spTgt spid="238596">
                                            <p:bg/>
                                          </p:spTgt>
                                        </p:tgtEl>
                                        <p:attrNameLst>
                                          <p:attrName>style.visibility</p:attrName>
                                        </p:attrNameLst>
                                      </p:cBhvr>
                                      <p:to>
                                        <p:strVal val="visible"/>
                                      </p:to>
                                    </p:set>
                                    <p:animEffect transition="in" filter="fade">
                                      <p:cBhvr>
                                        <p:cTn id="11" dur="2000"/>
                                        <p:tgtEl>
                                          <p:spTgt spid="238596">
                                            <p:bg/>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38596">
                                            <p:txEl>
                                              <p:pRg st="0" end="0"/>
                                            </p:txEl>
                                          </p:spTgt>
                                        </p:tgtEl>
                                        <p:attrNameLst>
                                          <p:attrName>style.visibility</p:attrName>
                                        </p:attrNameLst>
                                      </p:cBhvr>
                                      <p:to>
                                        <p:strVal val="visible"/>
                                      </p:to>
                                    </p:set>
                                    <p:animEffect transition="in" filter="fade">
                                      <p:cBhvr>
                                        <p:cTn id="14" dur="2000"/>
                                        <p:tgtEl>
                                          <p:spTgt spid="238596">
                                            <p:txEl>
                                              <p:pRg st="0" end="0"/>
                                            </p:txEl>
                                          </p:spTgt>
                                        </p:tgtEl>
                                      </p:cBhvr>
                                    </p:animEffect>
                                  </p:childTnLst>
                                </p:cTn>
                              </p:par>
                            </p:childTnLst>
                          </p:cTn>
                        </p:par>
                        <p:par>
                          <p:cTn id="15" fill="hold" nodeType="afterGroup">
                            <p:stCondLst>
                              <p:cond delay="6000"/>
                            </p:stCondLst>
                            <p:childTnLst>
                              <p:par>
                                <p:cTn id="16" presetID="10" presetClass="entr" presetSubtype="0" fill="hold" grpId="0" nodeType="afterEffect">
                                  <p:stCondLst>
                                    <p:cond delay="0"/>
                                  </p:stCondLst>
                                  <p:childTnLst>
                                    <p:set>
                                      <p:cBhvr>
                                        <p:cTn id="17" dur="1" fill="hold">
                                          <p:stCondLst>
                                            <p:cond delay="0"/>
                                          </p:stCondLst>
                                        </p:cTn>
                                        <p:tgtEl>
                                          <p:spTgt spid="238596">
                                            <p:txEl>
                                              <p:pRg st="1" end="1"/>
                                            </p:txEl>
                                          </p:spTgt>
                                        </p:tgtEl>
                                        <p:attrNameLst>
                                          <p:attrName>style.visibility</p:attrName>
                                        </p:attrNameLst>
                                      </p:cBhvr>
                                      <p:to>
                                        <p:strVal val="visible"/>
                                      </p:to>
                                    </p:set>
                                    <p:animEffect transition="in" filter="fade">
                                      <p:cBhvr>
                                        <p:cTn id="18" dur="2000"/>
                                        <p:tgtEl>
                                          <p:spTgt spid="238596">
                                            <p:txEl>
                                              <p:pRg st="1" end="1"/>
                                            </p:txEl>
                                          </p:spTgt>
                                        </p:tgtEl>
                                      </p:cBhvr>
                                    </p:animEffect>
                                  </p:childTnLst>
                                </p:cTn>
                              </p:par>
                            </p:childTnLst>
                          </p:cTn>
                        </p:par>
                        <p:par>
                          <p:cTn id="19" fill="hold" nodeType="afterGroup">
                            <p:stCondLst>
                              <p:cond delay="8000"/>
                            </p:stCondLst>
                            <p:childTnLst>
                              <p:par>
                                <p:cTn id="20" presetID="10" presetClass="entr" presetSubtype="0" fill="hold" grpId="0" nodeType="afterEffect">
                                  <p:stCondLst>
                                    <p:cond delay="0"/>
                                  </p:stCondLst>
                                  <p:childTnLst>
                                    <p:set>
                                      <p:cBhvr>
                                        <p:cTn id="21" dur="1" fill="hold">
                                          <p:stCondLst>
                                            <p:cond delay="0"/>
                                          </p:stCondLst>
                                        </p:cTn>
                                        <p:tgtEl>
                                          <p:spTgt spid="238596">
                                            <p:txEl>
                                              <p:pRg st="2" end="2"/>
                                            </p:txEl>
                                          </p:spTgt>
                                        </p:tgtEl>
                                        <p:attrNameLst>
                                          <p:attrName>style.visibility</p:attrName>
                                        </p:attrNameLst>
                                      </p:cBhvr>
                                      <p:to>
                                        <p:strVal val="visible"/>
                                      </p:to>
                                    </p:set>
                                    <p:animEffect transition="in" filter="fade">
                                      <p:cBhvr>
                                        <p:cTn id="22" dur="2000"/>
                                        <p:tgtEl>
                                          <p:spTgt spid="238596">
                                            <p:txEl>
                                              <p:pRg st="2" end="2"/>
                                            </p:txEl>
                                          </p:spTgt>
                                        </p:tgtEl>
                                      </p:cBhvr>
                                    </p:animEffect>
                                  </p:childTnLst>
                                </p:cTn>
                              </p:par>
                            </p:childTnLst>
                          </p:cTn>
                        </p:par>
                        <p:par>
                          <p:cTn id="23" fill="hold" nodeType="afterGroup">
                            <p:stCondLst>
                              <p:cond delay="10000"/>
                            </p:stCondLst>
                            <p:childTnLst>
                              <p:par>
                                <p:cTn id="24" presetID="10" presetClass="entr" presetSubtype="0" fill="hold" grpId="0" nodeType="afterEffect">
                                  <p:stCondLst>
                                    <p:cond delay="0"/>
                                  </p:stCondLst>
                                  <p:childTnLst>
                                    <p:set>
                                      <p:cBhvr>
                                        <p:cTn id="25" dur="1" fill="hold">
                                          <p:stCondLst>
                                            <p:cond delay="0"/>
                                          </p:stCondLst>
                                        </p:cTn>
                                        <p:tgtEl>
                                          <p:spTgt spid="238596">
                                            <p:txEl>
                                              <p:pRg st="3" end="3"/>
                                            </p:txEl>
                                          </p:spTgt>
                                        </p:tgtEl>
                                        <p:attrNameLst>
                                          <p:attrName>style.visibility</p:attrName>
                                        </p:attrNameLst>
                                      </p:cBhvr>
                                      <p:to>
                                        <p:strVal val="visible"/>
                                      </p:to>
                                    </p:set>
                                    <p:animEffect transition="in" filter="fade">
                                      <p:cBhvr>
                                        <p:cTn id="26" dur="2000"/>
                                        <p:tgtEl>
                                          <p:spTgt spid="23859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5" grpId="0" animBg="1"/>
      <p:bldP spid="238596" grpId="0" build="p" animBg="1"/>
    </p:bld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5298" name="Picture 2" descr="IBB">
            <a:hlinkClick r:id="rId3"/>
          </p:cNvPr>
          <p:cNvPicPr>
            <a:picLocks noChangeAspect="1" noChangeArrowheads="1"/>
          </p:cNvPicPr>
          <p:nvPr/>
        </p:nvPicPr>
        <p:blipFill>
          <a:blip r:embed="rId4">
            <a:lum bright="10000"/>
            <a:extLst>
              <a:ext uri="{28A0092B-C50C-407E-A947-70E740481C1C}">
                <a14:useLocalDpi xmlns:a14="http://schemas.microsoft.com/office/drawing/2010/main" val="0"/>
              </a:ext>
            </a:extLst>
          </a:blip>
          <a:srcRect/>
          <a:stretch>
            <a:fillRect/>
          </a:stretch>
        </p:blipFill>
        <p:spPr bwMode="auto">
          <a:xfrm>
            <a:off x="598488" y="0"/>
            <a:ext cx="7924800" cy="683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nodeType="withEffect">
                                  <p:stCondLst>
                                    <p:cond delay="0"/>
                                  </p:stCondLst>
                                  <p:childTnLst>
                                    <p:set>
                                      <p:cBhvr>
                                        <p:cTn id="6" dur="1" fill="hold">
                                          <p:stCondLst>
                                            <p:cond delay="0"/>
                                          </p:stCondLst>
                                        </p:cTn>
                                        <p:tgtEl>
                                          <p:spTgt spid="55298"/>
                                        </p:tgtEl>
                                        <p:attrNameLst>
                                          <p:attrName>style.visibility</p:attrName>
                                        </p:attrNameLst>
                                      </p:cBhvr>
                                      <p:to>
                                        <p:strVal val="visible"/>
                                      </p:to>
                                    </p:set>
                                    <p:animEffect transition="in" filter="fade">
                                      <p:cBhvr>
                                        <p:cTn id="7" dur="770" decel="100000"/>
                                        <p:tgtEl>
                                          <p:spTgt spid="55298"/>
                                        </p:tgtEl>
                                      </p:cBhvr>
                                    </p:animEffect>
                                    <p:animScale>
                                      <p:cBhvr>
                                        <p:cTn id="8" dur="770" decel="100000"/>
                                        <p:tgtEl>
                                          <p:spTgt spid="55298"/>
                                        </p:tgtEl>
                                      </p:cBhvr>
                                      <p:from x="10000" y="10000"/>
                                      <p:to x="200000" y="450000"/>
                                    </p:animScale>
                                    <p:animScale>
                                      <p:cBhvr>
                                        <p:cTn id="9" dur="1230" accel="100000" fill="hold">
                                          <p:stCondLst>
                                            <p:cond delay="770"/>
                                          </p:stCondLst>
                                        </p:cTn>
                                        <p:tgtEl>
                                          <p:spTgt spid="55298"/>
                                        </p:tgtEl>
                                      </p:cBhvr>
                                      <p:from x="200000" y="450000"/>
                                      <p:to x="100000" y="100000"/>
                                    </p:animScale>
                                    <p:set>
                                      <p:cBhvr>
                                        <p:cTn id="10" dur="770" fill="hold"/>
                                        <p:tgtEl>
                                          <p:spTgt spid="55298"/>
                                        </p:tgtEl>
                                        <p:attrNameLst>
                                          <p:attrName>ppt_x</p:attrName>
                                        </p:attrNameLst>
                                      </p:cBhvr>
                                      <p:to>
                                        <p:strVal val="(0.5)"/>
                                      </p:to>
                                    </p:set>
                                    <p:anim from="(0.5)" to="(#ppt_x)" calcmode="lin" valueType="num">
                                      <p:cBhvr>
                                        <p:cTn id="11" dur="1230" accel="100000" fill="hold">
                                          <p:stCondLst>
                                            <p:cond delay="770"/>
                                          </p:stCondLst>
                                        </p:cTn>
                                        <p:tgtEl>
                                          <p:spTgt spid="55298"/>
                                        </p:tgtEl>
                                        <p:attrNameLst>
                                          <p:attrName>ppt_x</p:attrName>
                                        </p:attrNameLst>
                                      </p:cBhvr>
                                    </p:anim>
                                    <p:set>
                                      <p:cBhvr>
                                        <p:cTn id="12" dur="770" fill="hold"/>
                                        <p:tgtEl>
                                          <p:spTgt spid="55298"/>
                                        </p:tgtEl>
                                        <p:attrNameLst>
                                          <p:attrName>ppt_y</p:attrName>
                                        </p:attrNameLst>
                                      </p:cBhvr>
                                      <p:to>
                                        <p:strVal val="(#ppt_y+0.4)"/>
                                      </p:to>
                                    </p:set>
                                    <p:anim from="(#ppt_y+0.4)" to="(#ppt_y)" calcmode="lin" valueType="num">
                                      <p:cBhvr>
                                        <p:cTn id="13" dur="1230" accel="100000" fill="hold">
                                          <p:stCondLst>
                                            <p:cond delay="770"/>
                                          </p:stCondLst>
                                        </p:cTn>
                                        <p:tgtEl>
                                          <p:spTgt spid="55298"/>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body" idx="1"/>
          </p:nvPr>
        </p:nvSpPr>
        <p:spPr>
          <a:xfrm>
            <a:off x="685800" y="2362200"/>
            <a:ext cx="7924800" cy="3886200"/>
          </a:xfrm>
        </p:spPr>
        <p:txBody>
          <a:bodyPr/>
          <a:lstStyle/>
          <a:p>
            <a:pPr marL="609600" indent="-609600">
              <a:buFont typeface="Tahoma" panose="020B0604030504040204" pitchFamily="34" charset="0"/>
              <a:buAutoNum type="arabicPeriod"/>
            </a:pPr>
            <a:r>
              <a:rPr lang="es-PR" altLang="en-US" dirty="0">
                <a:solidFill>
                  <a:srgbClr val="FF0000"/>
                </a:solidFill>
                <a:latin typeface="Candara" panose="020E0502030303020204" pitchFamily="34" charset="0"/>
              </a:rPr>
              <a:t>Conseguir reseñas de personajes bíblicos y no bíblicos que se mantuvieron fieles en la tribulación.</a:t>
            </a:r>
          </a:p>
          <a:p>
            <a:pPr marL="609600" indent="-609600">
              <a:buFont typeface="Tahoma" panose="020B0604030504040204" pitchFamily="34" charset="0"/>
              <a:buAutoNum type="arabicPeriod"/>
            </a:pPr>
            <a:r>
              <a:rPr lang="es-PR" altLang="en-US" dirty="0">
                <a:solidFill>
                  <a:srgbClr val="FF0000"/>
                </a:solidFill>
                <a:latin typeface="Candara" panose="020E0502030303020204" pitchFamily="34" charset="0"/>
              </a:rPr>
              <a:t>Buscar en </a:t>
            </a:r>
            <a:r>
              <a:rPr lang="es-PR" altLang="en-US" dirty="0" err="1">
                <a:solidFill>
                  <a:srgbClr val="FF0000"/>
                </a:solidFill>
                <a:latin typeface="Candara" panose="020E0502030303020204" pitchFamily="34" charset="0"/>
              </a:rPr>
              <a:t>Foxe’s</a:t>
            </a:r>
            <a:r>
              <a:rPr lang="es-PR" altLang="en-US" dirty="0">
                <a:solidFill>
                  <a:srgbClr val="FF0000"/>
                </a:solidFill>
                <a:latin typeface="Candara" panose="020E0502030303020204" pitchFamily="34" charset="0"/>
              </a:rPr>
              <a:t> Book of </a:t>
            </a:r>
            <a:r>
              <a:rPr lang="es-PR" altLang="en-US" dirty="0" err="1">
                <a:solidFill>
                  <a:srgbClr val="FF0000"/>
                </a:solidFill>
                <a:latin typeface="Candara" panose="020E0502030303020204" pitchFamily="34" charset="0"/>
              </a:rPr>
              <a:t>Martyrs</a:t>
            </a:r>
            <a:r>
              <a:rPr lang="es-PR" altLang="en-US" dirty="0">
                <a:solidFill>
                  <a:srgbClr val="FF0000"/>
                </a:solidFill>
                <a:latin typeface="Candara" panose="020E0502030303020204" pitchFamily="34" charset="0"/>
              </a:rPr>
              <a:t>.</a:t>
            </a:r>
          </a:p>
          <a:p>
            <a:pPr marL="609600" indent="-609600">
              <a:buFont typeface="Tahoma" panose="020B0604030504040204" pitchFamily="34" charset="0"/>
              <a:buAutoNum type="arabicPeriod"/>
            </a:pPr>
            <a:r>
              <a:rPr lang="es-PR" altLang="en-US" dirty="0">
                <a:solidFill>
                  <a:srgbClr val="FF0000"/>
                </a:solidFill>
                <a:latin typeface="Candara" panose="020E0502030303020204" pitchFamily="34" charset="0"/>
                <a:hlinkClick r:id="rId3"/>
              </a:rPr>
              <a:t>www.persecution.com</a:t>
            </a:r>
            <a:endParaRPr lang="es-PR" altLang="en-US" dirty="0">
              <a:solidFill>
                <a:srgbClr val="FF0000"/>
              </a:solidFill>
              <a:latin typeface="Candara" panose="020E0502030303020204" pitchFamily="34" charset="0"/>
            </a:endParaRPr>
          </a:p>
          <a:p>
            <a:pPr marL="609600" indent="-609600">
              <a:buFont typeface="Tahoma" panose="020B0604030504040204" pitchFamily="34" charset="0"/>
              <a:buAutoNum type="arabicPeriod"/>
            </a:pPr>
            <a:endParaRPr lang="es-PR" altLang="en-US" dirty="0">
              <a:solidFill>
                <a:srgbClr val="FF0000"/>
              </a:solidFill>
              <a:latin typeface="Candara" panose="020E0502030303020204" pitchFamily="34" charset="0"/>
            </a:endParaRP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fade">
                                      <p:cBhvr>
                                        <p:cTn id="7" dur="2000"/>
                                        <p:tgtEl>
                                          <p:spTgt spid="184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435">
                                            <p:txEl>
                                              <p:pRg st="1" end="1"/>
                                            </p:txEl>
                                          </p:spTgt>
                                        </p:tgtEl>
                                        <p:attrNameLst>
                                          <p:attrName>style.visibility</p:attrName>
                                        </p:attrNameLst>
                                      </p:cBhvr>
                                      <p:to>
                                        <p:strVal val="visible"/>
                                      </p:to>
                                    </p:set>
                                    <p:animEffect transition="in" filter="fade">
                                      <p:cBhvr>
                                        <p:cTn id="12" dur="2000"/>
                                        <p:tgtEl>
                                          <p:spTgt spid="1843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435">
                                            <p:txEl>
                                              <p:pRg st="2" end="2"/>
                                            </p:txEl>
                                          </p:spTgt>
                                        </p:tgtEl>
                                        <p:attrNameLst>
                                          <p:attrName>style.visibility</p:attrName>
                                        </p:attrNameLst>
                                      </p:cBhvr>
                                      <p:to>
                                        <p:strVal val="visible"/>
                                      </p:to>
                                    </p:set>
                                    <p:animEffect transition="in" filter="fade">
                                      <p:cBhvr>
                                        <p:cTn id="17" dur="2000"/>
                                        <p:tgtEl>
                                          <p:spTgt spid="184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s-PR" altLang="en-US">
                <a:latin typeface="Candara" panose="020E0502030303020204" pitchFamily="34" charset="0"/>
              </a:rPr>
              <a:t>Fondo Histórico</a:t>
            </a:r>
          </a:p>
        </p:txBody>
      </p:sp>
      <p:sp>
        <p:nvSpPr>
          <p:cNvPr id="13315" name="Content Placeholder 7"/>
          <p:cNvSpPr>
            <a:spLocks noGrp="1"/>
          </p:cNvSpPr>
          <p:nvPr>
            <p:ph sz="half" idx="2"/>
          </p:nvPr>
        </p:nvSpPr>
        <p:spPr/>
        <p:txBody>
          <a:bodyPr/>
          <a:lstStyle/>
          <a:p>
            <a:r>
              <a:rPr lang="en-US" altLang="en-US">
                <a:latin typeface="Candara" panose="020E0502030303020204" pitchFamily="34" charset="0"/>
              </a:rPr>
              <a:t>Unas semanas después de mandar su primera carta a los Tesalonicenses, Pablo recibe más noticias de ellos.</a:t>
            </a:r>
          </a:p>
        </p:txBody>
      </p:sp>
      <p:sp>
        <p:nvSpPr>
          <p:cNvPr id="13316"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pic>
        <p:nvPicPr>
          <p:cNvPr id="5" name="Picture 6" descr="http://www.johnpratt.com/items/docs/lds/meridian/2003/images/scroll.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contrast="40000"/>
                    </a14:imgEffect>
                  </a14:imgLayer>
                </a14:imgProps>
              </a:ext>
            </a:extLst>
          </a:blip>
          <a:srcRect/>
          <a:stretch>
            <a:fillRect/>
          </a:stretch>
        </p:blipFill>
        <p:spPr bwMode="auto">
          <a:xfrm>
            <a:off x="152400" y="2286000"/>
            <a:ext cx="4552950" cy="3400425"/>
          </a:xfrm>
          <a:prstGeom prst="rect">
            <a:avLst/>
          </a:prstGeom>
          <a:noFill/>
          <a:effectLst>
            <a:softEdge rad="63500"/>
          </a:effectLst>
        </p:spPr>
      </p:pic>
    </p:spTree>
  </p:cSld>
  <p:clrMapOvr>
    <a:masterClrMapping/>
  </p:clrMapOvr>
  <p:transition spd="med">
    <p:cove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s-PR" altLang="en-US">
                <a:latin typeface="Candara" panose="020E0502030303020204" pitchFamily="34" charset="0"/>
              </a:rPr>
              <a:t>Fondo Histórico</a:t>
            </a:r>
          </a:p>
        </p:txBody>
      </p:sp>
      <p:sp>
        <p:nvSpPr>
          <p:cNvPr id="14339" name="Content Placeholder 7"/>
          <p:cNvSpPr>
            <a:spLocks noGrp="1"/>
          </p:cNvSpPr>
          <p:nvPr>
            <p:ph sz="half" idx="2"/>
          </p:nvPr>
        </p:nvSpPr>
        <p:spPr>
          <a:xfrm>
            <a:off x="5334000" y="2017713"/>
            <a:ext cx="3810000" cy="4114800"/>
          </a:xfrm>
        </p:spPr>
        <p:txBody>
          <a:bodyPr/>
          <a:lstStyle/>
          <a:p>
            <a:r>
              <a:rPr lang="en-US" altLang="en-US">
                <a:latin typeface="Candara" panose="020E0502030303020204" pitchFamily="34" charset="0"/>
              </a:rPr>
              <a:t>Siguen enfrentando persecuciones por Cristo, pero las enfrentan con fidelidad y valor.</a:t>
            </a:r>
          </a:p>
        </p:txBody>
      </p:sp>
      <p:sp>
        <p:nvSpPr>
          <p:cNvPr id="14340"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pic>
        <p:nvPicPr>
          <p:cNvPr id="14343" name="Picture 7" descr="http://www.sciencemusings.com/blog/uploaded_images/Martyrs-790478.jpg"/>
          <p:cNvPicPr>
            <a:picLocks noChangeAspect="1" noChangeArrowheads="1"/>
          </p:cNvPicPr>
          <p:nvPr/>
        </p:nvPicPr>
        <p:blipFill>
          <a:blip r:embed="rId3">
            <a:lum bright="10000" contrast="10000"/>
          </a:blip>
          <a:srcRect/>
          <a:stretch>
            <a:fillRect/>
          </a:stretch>
        </p:blipFill>
        <p:spPr bwMode="auto">
          <a:xfrm>
            <a:off x="125260" y="2133600"/>
            <a:ext cx="5589740" cy="3400425"/>
          </a:xfrm>
          <a:prstGeom prst="rect">
            <a:avLst/>
          </a:prstGeom>
          <a:noFill/>
          <a:effectLst>
            <a:softEdge rad="63500"/>
          </a:effectLst>
        </p:spPr>
      </p:pic>
    </p:spTree>
  </p:cSld>
  <p:clrMapOvr>
    <a:masterClrMapping/>
  </p:clrMapOvr>
  <p:transition spd="med">
    <p:cover/>
  </p:transition>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16703</TotalTime>
  <Words>2675</Words>
  <Application>Microsoft Office PowerPoint</Application>
  <PresentationFormat>On-screen Show (4:3)</PresentationFormat>
  <Paragraphs>279</Paragraphs>
  <Slides>62</Slides>
  <Notes>62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62</vt:i4>
      </vt:variant>
    </vt:vector>
  </HeadingPairs>
  <TitlesOfParts>
    <vt:vector size="67" baseType="lpstr">
      <vt:lpstr>Arial</vt:lpstr>
      <vt:lpstr>Candara</vt:lpstr>
      <vt:lpstr>Tahoma</vt:lpstr>
      <vt:lpstr>Wingdings</vt:lpstr>
      <vt:lpstr>Blends</vt:lpstr>
      <vt:lpstr>Unidad 2: Iglesia en Conflicto</vt:lpstr>
      <vt:lpstr>Texto Básico</vt:lpstr>
      <vt:lpstr>Versículo Clave:</vt:lpstr>
      <vt:lpstr>Verdad Central</vt:lpstr>
      <vt:lpstr>Metas de Aprendizaje</vt:lpstr>
      <vt:lpstr>Bosquejo</vt:lpstr>
      <vt:lpstr>PowerPoint Presentation</vt:lpstr>
      <vt:lpstr>Fondo Histórico</vt:lpstr>
      <vt:lpstr>Fondo Histórico</vt:lpstr>
      <vt:lpstr>Fondo Histórico</vt:lpstr>
      <vt:lpstr>Fondo Histórico</vt:lpstr>
      <vt:lpstr>Fondo Histórico</vt:lpstr>
      <vt:lpstr>Fondo Histórico</vt:lpstr>
      <vt:lpstr>Fondo Histórico</vt:lpstr>
      <vt:lpstr>Fondo Histórico</vt:lpstr>
      <vt:lpstr>Propósito de 2da Tesalonicenses</vt:lpstr>
      <vt:lpstr>Propósito de 2da Tesalonicenses</vt:lpstr>
      <vt:lpstr>PowerPoint Presentation</vt:lpstr>
      <vt:lpstr>Corrupción</vt:lpstr>
      <vt:lpstr>Propósito de 2da Tesalonicenses</vt:lpstr>
      <vt:lpstr>Propósito de 2da Tesalonicenses</vt:lpstr>
      <vt:lpstr>Gracia y paz en la tribulación  (2 Tesalonicenses 1.1-2)</vt:lpstr>
      <vt:lpstr>Gracia y paz en la tribulación  (2 Tesalonicenses 1.1-2)</vt:lpstr>
      <vt:lpstr>Gracia y paz en la tribulación  (2 Tesalonicenses 1.1-2)</vt:lpstr>
      <vt:lpstr>Gracia y paz en la tribulación  (2 Tesalonicenses 1.1-2)</vt:lpstr>
      <vt:lpstr>Gracia y paz en la tribulación  (2 Tesalonicenses 1.1-2)</vt:lpstr>
      <vt:lpstr>Gracia y paz en la tribulación  (2 Tesalonicenses 1.1-2)</vt:lpstr>
      <vt:lpstr>Gracia y paz en la tribulación  (2 Tesalonicenses 1.1-2)</vt:lpstr>
      <vt:lpstr>Gracia y paz en la tribulación  (2 Tesalonicenses 1.1-2)</vt:lpstr>
      <vt:lpstr>Gracia y paz en la tribulación  (2 Tesalonicenses 1.1-2)</vt:lpstr>
      <vt:lpstr>Gracia y paz en la tribulación  (2 Tesalonicenses 1.1-2)</vt:lpstr>
      <vt:lpstr>Gracia y paz en la tribulación  (2 Tesalonicenses 1.1-2)</vt:lpstr>
      <vt:lpstr>Gracia y paz en la tribulación  (2 Tesalonicenses 1.1-2)</vt:lpstr>
      <vt:lpstr>Fidelidad en medio de la tribulación  (2 Tesalonicenses 1.3-4)</vt:lpstr>
      <vt:lpstr>Fidelidad en medio de la tribulación  (2 Tesalonicenses 1.3-4)</vt:lpstr>
      <vt:lpstr>Fidelidad en medio de la tribulación  (2 Tesalonicenses 1.3-4)</vt:lpstr>
      <vt:lpstr>Fidelidad en medio de la tribulación  (2 Tesalonicenses 1.3-4)</vt:lpstr>
      <vt:lpstr>Fidelidad en medio de la tribulación  (2 Tesalonicenses 1.3-4)</vt:lpstr>
      <vt:lpstr>Fidelidad en medio de la tribulación  (2 Tesalonicenses 1.3-4)</vt:lpstr>
      <vt:lpstr>PowerPoint Presentation</vt:lpstr>
      <vt:lpstr>PowerPoint Presentation</vt:lpstr>
      <vt:lpstr>PowerPoint Presentation</vt:lpstr>
      <vt:lpstr>PowerPoint Presentation</vt:lpstr>
      <vt:lpstr>Fidelidad en medio de la tribulación  (2 Tesalonicenses 1.3-4)</vt:lpstr>
      <vt:lpstr>Recompensa y gloria de la fidelidad (2 Tesalonicenses 1.5-12)</vt:lpstr>
      <vt:lpstr>Recompensa y gloria de la fidelidad (2 Tesalonicenses 1.5-12)</vt:lpstr>
      <vt:lpstr>Recompensa y gloria de la fidelidad (2 Tesalonicenses 1.5-12)</vt:lpstr>
      <vt:lpstr>Recompensa y gloria de la fidelidad (2 Tesalonicenses 1.5-12)</vt:lpstr>
      <vt:lpstr>Recompensa y gloria de la fidelidad (2 Tesalonicenses 1.5-12)</vt:lpstr>
      <vt:lpstr>Recompensa y gloria de la fidelidad (2 Tesalonicenses 1.5-12)</vt:lpstr>
      <vt:lpstr>Recompensa y gloria de la fidelidad (2 Tesalonicenses 1.5-12)</vt:lpstr>
      <vt:lpstr>Recompensa y gloria de la fidelidad (2 Tesalonicenses 1.5-12)</vt:lpstr>
      <vt:lpstr>Recompensa y gloria de la fidelidad (2 Tesalonicenses 1.5-12)</vt:lpstr>
      <vt:lpstr>Recompensa y gloria de la fidelidad (2 Tesalonicenses 1.5-12)</vt:lpstr>
      <vt:lpstr>Aplicaciones</vt:lpstr>
      <vt:lpstr>Aplicaciones</vt:lpstr>
      <vt:lpstr>Aplicaciones</vt:lpstr>
      <vt:lpstr>Aplicaciones</vt:lpstr>
      <vt:lpstr>Bibliografía</vt:lpstr>
      <vt:lpstr>Bibliografía</vt:lpstr>
      <vt:lpstr>Próximo Estudio</vt:lpstr>
      <vt:lpstr>PowerPoint Presentation</vt:lpstr>
    </vt:vector>
  </TitlesOfParts>
  <Company>UIPR-Aguadilla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5_fidelidad_en_la_tribulacion</dc:title>
  <dc:subject>Rapto, Segunda venida de Cristo</dc:subject>
  <dc:creator>Tito Ortega</dc:creator>
  <cp:keywords>conflicto, segunda venida, rapto, tesalonicenses</cp:keywords>
  <cp:lastModifiedBy>Tito Ortega</cp:lastModifiedBy>
  <cp:revision>692</cp:revision>
  <dcterms:created xsi:type="dcterms:W3CDTF">2007-03-13T18:52:37Z</dcterms:created>
  <dcterms:modified xsi:type="dcterms:W3CDTF">2017-02-14T01:43:56Z</dcterms:modified>
</cp:coreProperties>
</file>