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</p:sldMasterIdLst>
  <p:notesMasterIdLst>
    <p:notesMasterId r:id="rId51"/>
  </p:notesMasterIdLst>
  <p:handoutMasterIdLst>
    <p:handoutMasterId r:id="rId52"/>
  </p:handoutMasterIdLst>
  <p:sldIdLst>
    <p:sldId id="263" r:id="rId2"/>
    <p:sldId id="264" r:id="rId3"/>
    <p:sldId id="277" r:id="rId4"/>
    <p:sldId id="265" r:id="rId5"/>
    <p:sldId id="748" r:id="rId6"/>
    <p:sldId id="772" r:id="rId7"/>
    <p:sldId id="793" r:id="rId8"/>
    <p:sldId id="794" r:id="rId9"/>
    <p:sldId id="795" r:id="rId10"/>
    <p:sldId id="796" r:id="rId11"/>
    <p:sldId id="797" r:id="rId12"/>
    <p:sldId id="799" r:id="rId13"/>
    <p:sldId id="800" r:id="rId14"/>
    <p:sldId id="773" r:id="rId15"/>
    <p:sldId id="749" r:id="rId16"/>
    <p:sldId id="750" r:id="rId17"/>
    <p:sldId id="751" r:id="rId18"/>
    <p:sldId id="752" r:id="rId19"/>
    <p:sldId id="767" r:id="rId20"/>
    <p:sldId id="755" r:id="rId21"/>
    <p:sldId id="779" r:id="rId22"/>
    <p:sldId id="756" r:id="rId23"/>
    <p:sldId id="757" r:id="rId24"/>
    <p:sldId id="758" r:id="rId25"/>
    <p:sldId id="768" r:id="rId26"/>
    <p:sldId id="753" r:id="rId27"/>
    <p:sldId id="759" r:id="rId28"/>
    <p:sldId id="769" r:id="rId29"/>
    <p:sldId id="754" r:id="rId30"/>
    <p:sldId id="762" r:id="rId31"/>
    <p:sldId id="780" r:id="rId32"/>
    <p:sldId id="781" r:id="rId33"/>
    <p:sldId id="801" r:id="rId34"/>
    <p:sldId id="770" r:id="rId35"/>
    <p:sldId id="727" r:id="rId36"/>
    <p:sldId id="647" r:id="rId37"/>
    <p:sldId id="619" r:id="rId38"/>
    <p:sldId id="766" r:id="rId39"/>
    <p:sldId id="782" r:id="rId40"/>
    <p:sldId id="784" r:id="rId41"/>
    <p:sldId id="786" r:id="rId42"/>
    <p:sldId id="787" r:id="rId43"/>
    <p:sldId id="788" r:id="rId44"/>
    <p:sldId id="789" r:id="rId45"/>
    <p:sldId id="790" r:id="rId46"/>
    <p:sldId id="792" r:id="rId47"/>
    <p:sldId id="771" r:id="rId48"/>
    <p:sldId id="405" r:id="rId49"/>
    <p:sldId id="276" r:id="rId50"/>
  </p:sldIdLst>
  <p:sldSz cx="9144000" cy="6858000" type="screen4x3"/>
  <p:notesSz cx="6858000" cy="9144000"/>
  <p:defaultTextStyle>
    <a:defPPr>
      <a:defRPr lang="es-PR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7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sue Rivera" initials="JR" lastIdx="1" clrIdx="0">
    <p:extLst>
      <p:ext uri="{19B8F6BF-5375-455C-9EA6-DF929625EA0E}">
        <p15:presenceInfo xmlns:p15="http://schemas.microsoft.com/office/powerpoint/2012/main" userId="S-1-5-21-757294454-3041214230-1244278596-894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  <a:srgbClr val="008000"/>
    <a:srgbClr val="99CCFF"/>
    <a:srgbClr val="344E28"/>
    <a:srgbClr val="FF0066"/>
    <a:srgbClr val="009900"/>
    <a:srgbClr val="FF00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64" autoAdjust="0"/>
    <p:restoredTop sz="92405" autoAdjust="0"/>
  </p:normalViewPr>
  <p:slideViewPr>
    <p:cSldViewPr snapToGrid="0">
      <p:cViewPr varScale="1">
        <p:scale>
          <a:sx n="116" d="100"/>
          <a:sy n="116" d="100"/>
        </p:scale>
        <p:origin x="1344" y="108"/>
      </p:cViewPr>
      <p:guideLst>
        <p:guide orient="horz" pos="2170"/>
        <p:guide pos="2880"/>
      </p:guideLst>
    </p:cSldViewPr>
  </p:slideViewPr>
  <p:outlineViewPr>
    <p:cViewPr>
      <p:scale>
        <a:sx n="33" d="100"/>
        <a:sy n="33" d="100"/>
      </p:scale>
      <p:origin x="0" y="-174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ommentAuthors" Target="commentAuthor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PR" altLang="en-US"/>
          </a:p>
        </p:txBody>
      </p:sp>
      <p:sp>
        <p:nvSpPr>
          <p:cNvPr id="3778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PR" altLang="en-US"/>
          </a:p>
        </p:txBody>
      </p:sp>
      <p:sp>
        <p:nvSpPr>
          <p:cNvPr id="3778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PR" altLang="en-US"/>
          </a:p>
        </p:txBody>
      </p:sp>
      <p:sp>
        <p:nvSpPr>
          <p:cNvPr id="3778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593C302-7065-44E2-ABEE-7A5256B5CC33}" type="slidenum">
              <a:rPr lang="es-PR" altLang="en-US"/>
              <a:pPr>
                <a:defRPr/>
              </a:pPr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4247303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PR" altLang="en-US"/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PR" alt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71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PR" altLang="en-US" noProof="0" smtClean="0"/>
              <a:t>Click to edit Master text styles</a:t>
            </a:r>
          </a:p>
          <a:p>
            <a:pPr lvl="1"/>
            <a:r>
              <a:rPr lang="es-PR" altLang="en-US" noProof="0" smtClean="0"/>
              <a:t>Second level</a:t>
            </a:r>
          </a:p>
          <a:p>
            <a:pPr lvl="2"/>
            <a:r>
              <a:rPr lang="es-PR" altLang="en-US" noProof="0" smtClean="0"/>
              <a:t>Third level</a:t>
            </a:r>
          </a:p>
          <a:p>
            <a:pPr lvl="3"/>
            <a:r>
              <a:rPr lang="es-PR" altLang="en-US" noProof="0" smtClean="0"/>
              <a:t>Fourth level</a:t>
            </a:r>
          </a:p>
          <a:p>
            <a:pPr lvl="4"/>
            <a:r>
              <a:rPr lang="es-PR" altLang="en-US" noProof="0" smtClean="0"/>
              <a:t>Fifth level</a:t>
            </a:r>
          </a:p>
        </p:txBody>
      </p:sp>
      <p:sp>
        <p:nvSpPr>
          <p:cNvPr id="1771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PR" altLang="en-US"/>
          </a:p>
        </p:txBody>
      </p:sp>
      <p:sp>
        <p:nvSpPr>
          <p:cNvPr id="1771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29FA2F9-3308-480F-8348-275CCE929817}" type="slidenum">
              <a:rPr lang="es-PR" altLang="en-US"/>
              <a:pPr>
                <a:defRPr/>
              </a:pPr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30625663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C4CFFD98-5628-4DBD-AD6C-308B84A5786F}" type="slidenum">
              <a:rPr lang="es-PR" altLang="en-US" sz="1200"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s-PR" altLang="en-US" sz="1200" dirty="0">
              <a:latin typeface="Arial" panose="020B0604020202020204" pitchFamily="34" charset="0"/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7170210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3ED2E5-6697-40A4-9FE2-F9E50302FF48}" type="slidenum">
              <a:rPr lang="es-PR" altLang="en-US"/>
              <a:pPr/>
              <a:t>12</a:t>
            </a:fld>
            <a:endParaRPr lang="es-PR" altLang="en-US"/>
          </a:p>
        </p:txBody>
      </p:sp>
      <p:sp>
        <p:nvSpPr>
          <p:cNvPr id="1088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8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50642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97F021-8A42-4415-8E55-599B72E8DDCD}" type="slidenum">
              <a:rPr lang="es-PR" altLang="en-US"/>
              <a:pPr/>
              <a:t>13</a:t>
            </a:fld>
            <a:endParaRPr lang="es-PR" altLang="en-US"/>
          </a:p>
        </p:txBody>
      </p:sp>
      <p:sp>
        <p:nvSpPr>
          <p:cNvPr id="972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33425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A235DCED-5CFD-40B7-BD4F-A00AC705243D}" type="slidenum">
              <a:rPr lang="es-PR" altLang="en-US" sz="1200"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217837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A235DCED-5CFD-40B7-BD4F-A00AC705243D}" type="slidenum">
              <a:rPr lang="es-PR" altLang="en-US" sz="1200"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s-PR" altLang="en-US" sz="1200" dirty="0">
              <a:latin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822994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A235DCED-5CFD-40B7-BD4F-A00AC705243D}" type="slidenum">
              <a:rPr lang="es-PR" altLang="en-US" sz="1200"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s-PR" altLang="en-US" sz="1200" dirty="0">
              <a:latin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5474255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A235DCED-5CFD-40B7-BD4F-A00AC705243D}" type="slidenum">
              <a:rPr lang="es-PR" altLang="en-US" sz="1200"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s-PR" altLang="en-US" sz="1200" dirty="0">
              <a:latin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0868312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50FB6CC7-3B71-485F-B3E8-B17F055879E6}" type="slidenum">
              <a:rPr lang="es-PR" altLang="en-US" sz="1200"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es-PR" altLang="en-US" sz="1200" dirty="0">
              <a:latin typeface="Arial" panose="020B0604020202020204" pitchFamily="34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2465494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50FB6CC7-3B71-485F-B3E8-B17F055879E6}" type="slidenum">
              <a:rPr lang="es-PR" altLang="en-US" sz="1200"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es-PR" altLang="en-US" sz="1200" dirty="0">
              <a:latin typeface="Arial" panose="020B0604020202020204" pitchFamily="34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5866627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A235DCED-5CFD-40B7-BD4F-A00AC705243D}" type="slidenum">
              <a:rPr lang="es-PR" altLang="en-US" sz="1200"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445747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A235DCED-5CFD-40B7-BD4F-A00AC705243D}" type="slidenum">
              <a:rPr lang="es-PR" altLang="en-US" sz="1200"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928512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E1A8C025-2AB1-4211-AC27-49A9859A185F}" type="slidenum">
              <a:rPr lang="es-PR" altLang="en-US" sz="1200"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7309481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A235DCED-5CFD-40B7-BD4F-A00AC705243D}" type="slidenum">
              <a:rPr lang="es-PR" altLang="en-US" sz="1200"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8865456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50FB6CC7-3B71-485F-B3E8-B17F055879E6}" type="slidenum">
              <a:rPr lang="es-PR" altLang="en-US" sz="1200"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26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1355332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A235DCED-5CFD-40B7-BD4F-A00AC705243D}" type="slidenum">
              <a:rPr lang="es-PR" altLang="en-US" sz="1200"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27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182853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50FB6CC7-3B71-485F-B3E8-B17F055879E6}" type="slidenum">
              <a:rPr lang="es-PR" altLang="en-US" sz="1200"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29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675560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A235DCED-5CFD-40B7-BD4F-A00AC705243D}" type="slidenum">
              <a:rPr lang="es-PR" altLang="en-US" sz="1200"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304825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A235DCED-5CFD-40B7-BD4F-A00AC705243D}" type="slidenum">
              <a:rPr lang="es-PR" altLang="en-US" sz="1200"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9355171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A235DCED-5CFD-40B7-BD4F-A00AC705243D}" type="slidenum">
              <a:rPr lang="es-PR" altLang="en-US" sz="1200"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33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7109108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DE7015A0-9B78-4BB8-9A03-72CC7140617D}" type="slidenum">
              <a:rPr lang="es-PR" altLang="en-US" sz="1200"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35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45691283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54A95C96-EF56-4541-8DEF-48BD6F52661A}" type="slidenum">
              <a:rPr lang="es-PR" altLang="en-US" sz="1200"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36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535049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6F601217-BAB1-476B-AB26-57522F02BD5C}" type="slidenum">
              <a:rPr lang="es-PR" altLang="en-US" sz="1200"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37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8572754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EB2029E1-EE5D-4D24-8875-17F1F2E67A72}" type="slidenum">
              <a:rPr lang="es-PR" altLang="en-US" sz="1200"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81700273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48FDEB-472B-4FA0-AAC8-C4048A1CA28F}" type="slidenum">
              <a:rPr lang="es-PR" altLang="en-US"/>
              <a:pPr/>
              <a:t>39</a:t>
            </a:fld>
            <a:endParaRPr lang="es-PR" altLang="en-US"/>
          </a:p>
        </p:txBody>
      </p:sp>
      <p:sp>
        <p:nvSpPr>
          <p:cNvPr id="629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9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76033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ECE14E-684F-42C9-80BF-A0553D26FE1E}" type="slidenum">
              <a:rPr lang="es-PR" altLang="en-US"/>
              <a:pPr/>
              <a:t>40</a:t>
            </a:fld>
            <a:endParaRPr lang="es-PR" altLang="en-US"/>
          </a:p>
        </p:txBody>
      </p:sp>
      <p:sp>
        <p:nvSpPr>
          <p:cNvPr id="1019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9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985680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066778-21B5-4217-838D-0BF66A26DBF1}" type="slidenum">
              <a:rPr lang="es-PR" altLang="en-US"/>
              <a:pPr/>
              <a:t>41</a:t>
            </a:fld>
            <a:endParaRPr lang="es-PR" altLang="en-US"/>
          </a:p>
        </p:txBody>
      </p:sp>
      <p:sp>
        <p:nvSpPr>
          <p:cNvPr id="183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453261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421FA7-7E13-4BFE-8B49-954B50554BED}" type="slidenum">
              <a:rPr lang="es-PR" altLang="en-US"/>
              <a:pPr/>
              <a:t>42</a:t>
            </a:fld>
            <a:endParaRPr lang="es-PR" altLang="en-US"/>
          </a:p>
        </p:txBody>
      </p:sp>
      <p:sp>
        <p:nvSpPr>
          <p:cNvPr id="1137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7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24008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B6A84C-0F37-489C-BAB2-4751CE15F72C}" type="slidenum">
              <a:rPr lang="es-PR" altLang="en-US"/>
              <a:pPr/>
              <a:t>43</a:t>
            </a:fld>
            <a:endParaRPr lang="es-PR" altLang="en-US"/>
          </a:p>
        </p:txBody>
      </p:sp>
      <p:sp>
        <p:nvSpPr>
          <p:cNvPr id="1168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8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185580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B0ED7B-107D-41FC-8237-0F6426ED4798}" type="slidenum">
              <a:rPr lang="es-PR" altLang="en-US"/>
              <a:pPr/>
              <a:t>44</a:t>
            </a:fld>
            <a:endParaRPr lang="es-PR" altLang="en-US"/>
          </a:p>
        </p:txBody>
      </p:sp>
      <p:sp>
        <p:nvSpPr>
          <p:cNvPr id="1170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0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500924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806BED-6F4F-4A14-ACA9-1EFCA6787E1F}" type="slidenum">
              <a:rPr lang="es-PR" altLang="en-US"/>
              <a:pPr/>
              <a:t>45</a:t>
            </a:fld>
            <a:endParaRPr lang="es-PR" altLang="en-US"/>
          </a:p>
        </p:txBody>
      </p:sp>
      <p:sp>
        <p:nvSpPr>
          <p:cNvPr id="1172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2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497044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A2BD7B-9732-4033-80BD-2F3A921CA8C9}" type="slidenum">
              <a:rPr lang="es-PR" altLang="en-US"/>
              <a:pPr/>
              <a:t>46</a:t>
            </a:fld>
            <a:endParaRPr lang="es-PR" altLang="en-US"/>
          </a:p>
        </p:txBody>
      </p:sp>
      <p:sp>
        <p:nvSpPr>
          <p:cNvPr id="1176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6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384554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B8E75DD9-204E-4CC9-8212-F02A3A42A74B}" type="slidenum">
              <a:rPr lang="es-PR" altLang="en-US" sz="1200"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48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70433696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45A46026-0546-4A2D-B2C6-E41F4AAA7954}" type="slidenum">
              <a:rPr lang="es-PR" altLang="en-US" sz="1200"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49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914450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8B46748F-1CB1-423C-A295-E606AF65DD85}" type="slidenum">
              <a:rPr lang="es-PR" altLang="en-US" sz="1200"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7103498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D9F599-4556-4286-8E96-039DC5CB738C}" type="slidenum">
              <a:rPr lang="es-PR" altLang="en-US"/>
              <a:pPr/>
              <a:t>7</a:t>
            </a:fld>
            <a:endParaRPr lang="es-PR" altLang="en-US"/>
          </a:p>
        </p:txBody>
      </p:sp>
      <p:sp>
        <p:nvSpPr>
          <p:cNvPr id="979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9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75705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E72A54-A441-46CA-A4F9-C3860D030F7E}" type="slidenum">
              <a:rPr lang="es-PR" altLang="en-US"/>
              <a:pPr/>
              <a:t>8</a:t>
            </a:fld>
            <a:endParaRPr lang="es-PR" altLang="en-US"/>
          </a:p>
        </p:txBody>
      </p:sp>
      <p:sp>
        <p:nvSpPr>
          <p:cNvPr id="1091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1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91594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B5C128-E3A2-4C25-AE53-344C556CF4C5}" type="slidenum">
              <a:rPr lang="es-PR" altLang="en-US"/>
              <a:pPr/>
              <a:t>9</a:t>
            </a:fld>
            <a:endParaRPr lang="es-PR" altLang="en-US"/>
          </a:p>
        </p:txBody>
      </p:sp>
      <p:sp>
        <p:nvSpPr>
          <p:cNvPr id="1097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7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62699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B5464E-A1E3-4147-815F-DDF7784ECEE3}" type="slidenum">
              <a:rPr lang="es-PR" altLang="en-US"/>
              <a:pPr/>
              <a:t>10</a:t>
            </a:fld>
            <a:endParaRPr lang="es-PR" altLang="en-US"/>
          </a:p>
        </p:txBody>
      </p:sp>
      <p:sp>
        <p:nvSpPr>
          <p:cNvPr id="1099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9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27937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AD169A7-7D77-46F3-88DD-8BF92D81DD78}" type="slidenum">
              <a:rPr lang="es-PR" altLang="en-US"/>
              <a:pPr/>
              <a:t>11</a:t>
            </a:fld>
            <a:endParaRPr lang="es-PR" altLang="en-US"/>
          </a:p>
        </p:txBody>
      </p:sp>
      <p:sp>
        <p:nvSpPr>
          <p:cNvPr id="1103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3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21180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2868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PR" altLang="en-US" noProof="0" smtClean="0"/>
              <a:t>Click to edit Master title style</a:t>
            </a:r>
          </a:p>
        </p:txBody>
      </p:sp>
      <p:sp>
        <p:nvSpPr>
          <p:cNvPr id="2868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s-PR" altLang="en-US" noProof="0" smtClean="0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8F06D978-FBFC-433D-89A2-082E0C406F35}" type="datetime4">
              <a:rPr lang="es-PR" altLang="en-US"/>
              <a:pPr>
                <a:defRPr/>
              </a:pPr>
              <a:t>11 de noviembre de 2015</a:t>
            </a:fld>
            <a:endParaRPr lang="es-PR" alt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es-PR" altLang="en-US"/>
              <a:t>Iglesia Bíblica Bautista</a:t>
            </a:r>
          </a:p>
          <a:p>
            <a:pPr>
              <a:defRPr/>
            </a:pPr>
            <a:r>
              <a:rPr lang="es-PR" altLang="en-US"/>
              <a:t>www.iglesiabiblicabautista.org</a:t>
            </a: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3139E32C-78C7-4862-A7A6-BEC68A8E9613}" type="slidenum">
              <a:rPr lang="es-PR" altLang="en-US"/>
              <a:pPr>
                <a:defRPr/>
              </a:pPr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1570818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750DE3-0683-441F-8B9F-72D1BE696E66}" type="datetime4">
              <a:rPr lang="es-PR" altLang="en-US"/>
              <a:pPr>
                <a:defRPr/>
              </a:pPr>
              <a:t>11 de noviembre de 2015</a:t>
            </a:fld>
            <a:endParaRPr lang="es-PR" alt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 altLang="en-US"/>
              <a:t>Iglesia Bíblica Bautista</a:t>
            </a:r>
          </a:p>
          <a:p>
            <a:pPr>
              <a:defRPr/>
            </a:pPr>
            <a:r>
              <a:rPr lang="es-PR" altLang="en-US"/>
              <a:t>www.iglesiabiblicabautista.org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12F1B-9BD8-402F-901B-598167BC559B}" type="slidenum">
              <a:rPr lang="es-PR" altLang="en-US"/>
              <a:pPr>
                <a:defRPr/>
              </a:pPr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3785429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39E7C9-297A-4F8B-ABDC-F46E4374B4EA}" type="datetime4">
              <a:rPr lang="es-PR" altLang="en-US"/>
              <a:pPr>
                <a:defRPr/>
              </a:pPr>
              <a:t>11 de noviembre de 2015</a:t>
            </a:fld>
            <a:endParaRPr lang="es-PR" alt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 altLang="en-US"/>
              <a:t>Iglesia Bíblica Bautista</a:t>
            </a:r>
          </a:p>
          <a:p>
            <a:pPr>
              <a:defRPr/>
            </a:pPr>
            <a:r>
              <a:rPr lang="es-PR" altLang="en-US"/>
              <a:t>www.iglesiabiblicabautista.org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9A848-3F5C-468F-B311-E89B2F144F2B}" type="slidenum">
              <a:rPr lang="es-PR" altLang="en-US"/>
              <a:pPr>
                <a:defRPr/>
              </a:pPr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34961101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F5CDA5-4C5A-4734-ACD6-29EF31AC7643}" type="datetime4">
              <a:rPr lang="es-PR" altLang="en-US"/>
              <a:pPr>
                <a:defRPr/>
              </a:pPr>
              <a:t>11 de noviembre de 2015</a:t>
            </a:fld>
            <a:endParaRPr lang="es-PR" alt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 altLang="en-US"/>
              <a:t>Iglesia Bíblica Bautista</a:t>
            </a:r>
          </a:p>
          <a:p>
            <a:pPr>
              <a:defRPr/>
            </a:pPr>
            <a:r>
              <a:rPr lang="es-PR" altLang="en-US"/>
              <a:t>www.iglesiabiblicabautista.org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BC5646-5F53-4392-8C7D-959B32F587F6}" type="slidenum">
              <a:rPr lang="es-PR" altLang="en-US"/>
              <a:pPr>
                <a:defRPr/>
              </a:pPr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41574251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2688" y="4151313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C0F3A-8D72-4905-AD84-F399A319FEC4}" type="datetime4">
              <a:rPr lang="es-PR" altLang="en-US"/>
              <a:pPr>
                <a:defRPr/>
              </a:pPr>
              <a:t>11 de noviembre de 2015</a:t>
            </a:fld>
            <a:endParaRPr lang="es-PR" alt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 altLang="en-US"/>
              <a:t>Iglesia Bíblica Bautista</a:t>
            </a:r>
          </a:p>
          <a:p>
            <a:pPr>
              <a:defRPr/>
            </a:pPr>
            <a:r>
              <a:rPr lang="es-PR" altLang="en-US"/>
              <a:t>www.iglesiabiblicabautista.org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51DAD9-C26F-4F7E-BD17-C23177F89501}" type="slidenum">
              <a:rPr lang="es-PR" altLang="en-US"/>
              <a:pPr>
                <a:defRPr/>
              </a:pPr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3988928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78EE74-61B4-47C7-A409-ECCB8825FEC7}" type="datetime4">
              <a:rPr lang="es-PR" altLang="en-US"/>
              <a:pPr>
                <a:defRPr/>
              </a:pPr>
              <a:t>11 de noviembre de 2015</a:t>
            </a:fld>
            <a:endParaRPr lang="es-PR" alt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 altLang="en-US"/>
              <a:t>Iglesia Bíblica Bautista</a:t>
            </a:r>
          </a:p>
          <a:p>
            <a:pPr>
              <a:defRPr/>
            </a:pPr>
            <a:r>
              <a:rPr lang="es-PR" altLang="en-US"/>
              <a:t>www.iglesiabiblicabautista.org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7B8953-D16B-41E0-8B35-617C0E4E8E1E}" type="slidenum">
              <a:rPr lang="es-PR" altLang="en-US"/>
              <a:pPr>
                <a:defRPr/>
              </a:pPr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2542856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9D20DA-D3E3-4701-9789-857D52E8AF01}" type="datetime4">
              <a:rPr lang="es-PR" altLang="en-US"/>
              <a:pPr>
                <a:defRPr/>
              </a:pPr>
              <a:t>11 de noviembre de 2015</a:t>
            </a:fld>
            <a:endParaRPr lang="es-PR" alt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 altLang="en-US"/>
              <a:t>Iglesia Bíblica Bautista</a:t>
            </a:r>
          </a:p>
          <a:p>
            <a:pPr>
              <a:defRPr/>
            </a:pPr>
            <a:r>
              <a:rPr lang="es-PR" altLang="en-US"/>
              <a:t>www.iglesiabiblicabautista.org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4E124D-FC13-4881-A3ED-80428A42F952}" type="slidenum">
              <a:rPr lang="es-PR" altLang="en-US"/>
              <a:pPr>
                <a:defRPr/>
              </a:pPr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2802696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B2A28E-847C-4D0B-A2BF-8FCEFFC94B2D}" type="datetime4">
              <a:rPr lang="es-PR" altLang="en-US"/>
              <a:pPr>
                <a:defRPr/>
              </a:pPr>
              <a:t>11 de noviembre de 2015</a:t>
            </a:fld>
            <a:endParaRPr lang="es-PR" alt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 altLang="en-US"/>
              <a:t>Iglesia Bíblica Bautista</a:t>
            </a:r>
          </a:p>
          <a:p>
            <a:pPr>
              <a:defRPr/>
            </a:pPr>
            <a:r>
              <a:rPr lang="es-PR" altLang="en-US"/>
              <a:t>www.iglesiabiblicabautista.org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58A68-DC4E-4E37-96F3-BFD8ECEE3FB2}" type="slidenum">
              <a:rPr lang="es-PR" altLang="en-US"/>
              <a:pPr>
                <a:defRPr/>
              </a:pPr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2704872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629F80-9E13-4D3A-A292-E6C102F2E22B}" type="datetime4">
              <a:rPr lang="es-PR" altLang="en-US"/>
              <a:pPr>
                <a:defRPr/>
              </a:pPr>
              <a:t>11 de noviembre de 2015</a:t>
            </a:fld>
            <a:endParaRPr lang="es-PR" alt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 altLang="en-US"/>
              <a:t>Iglesia Bíblica Bautista</a:t>
            </a:r>
          </a:p>
          <a:p>
            <a:pPr>
              <a:defRPr/>
            </a:pPr>
            <a:r>
              <a:rPr lang="es-PR" altLang="en-US"/>
              <a:t>www.iglesiabiblicabautista.org</a:t>
            </a: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77BD0-5B1B-479E-A125-C32F59FC24CC}" type="slidenum">
              <a:rPr lang="es-PR" altLang="en-US"/>
              <a:pPr>
                <a:defRPr/>
              </a:pPr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1879209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7F5926-616A-4AF3-9606-6B3F9A8EA252}" type="datetime4">
              <a:rPr lang="es-PR" altLang="en-US"/>
              <a:pPr>
                <a:defRPr/>
              </a:pPr>
              <a:t>11 de noviembre de 2015</a:t>
            </a:fld>
            <a:endParaRPr lang="es-PR" alt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 altLang="en-US"/>
              <a:t>Iglesia Bíblica Bautista</a:t>
            </a:r>
          </a:p>
          <a:p>
            <a:pPr>
              <a:defRPr/>
            </a:pPr>
            <a:r>
              <a:rPr lang="es-PR" altLang="en-US"/>
              <a:t>www.iglesiabiblicabautista.org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41F28B-F8F6-4AD6-9891-2D5B10E178C3}" type="slidenum">
              <a:rPr lang="es-PR" altLang="en-US"/>
              <a:pPr>
                <a:defRPr/>
              </a:pPr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4101980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E566E7-C39B-431D-982D-70444E5BB0EC}" type="datetime4">
              <a:rPr lang="es-PR" altLang="en-US"/>
              <a:pPr>
                <a:defRPr/>
              </a:pPr>
              <a:t>11 de noviembre de 2015</a:t>
            </a:fld>
            <a:endParaRPr lang="es-PR" alt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 altLang="en-US"/>
              <a:t>Iglesia Bíblica Bautista</a:t>
            </a:r>
          </a:p>
          <a:p>
            <a:pPr>
              <a:defRPr/>
            </a:pPr>
            <a:r>
              <a:rPr lang="es-PR" altLang="en-US"/>
              <a:t>www.iglesiabiblicabautista.org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6DBA0E-5091-43DD-9208-45A7CF70B2C8}" type="slidenum">
              <a:rPr lang="es-PR" altLang="en-US"/>
              <a:pPr>
                <a:defRPr/>
              </a:pPr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2600505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D73C92-AF5B-40E2-8BD8-E71085DA036D}" type="datetime4">
              <a:rPr lang="es-PR" altLang="en-US"/>
              <a:pPr>
                <a:defRPr/>
              </a:pPr>
              <a:t>11 de noviembre de 2015</a:t>
            </a:fld>
            <a:endParaRPr lang="es-PR" alt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 altLang="en-US"/>
              <a:t>Iglesia Bíblica Bautista</a:t>
            </a:r>
          </a:p>
          <a:p>
            <a:pPr>
              <a:defRPr/>
            </a:pPr>
            <a:r>
              <a:rPr lang="es-PR" altLang="en-US"/>
              <a:t>www.iglesiabiblicabautista.org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87E8D8-A93A-4DE2-876F-E844AC6B7F2B}" type="slidenum">
              <a:rPr lang="es-PR" altLang="en-US"/>
              <a:pPr>
                <a:defRPr/>
              </a:pPr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854914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745AA4-4A89-4653-84CD-783E1163BF4B}" type="datetime4">
              <a:rPr lang="es-PR" altLang="en-US"/>
              <a:pPr>
                <a:defRPr/>
              </a:pPr>
              <a:t>11 de noviembre de 2015</a:t>
            </a:fld>
            <a:endParaRPr lang="es-PR" alt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 altLang="en-US"/>
              <a:t>Iglesia Bíblica Bautista</a:t>
            </a:r>
          </a:p>
          <a:p>
            <a:pPr>
              <a:defRPr/>
            </a:pPr>
            <a:r>
              <a:rPr lang="es-PR" altLang="en-US"/>
              <a:t>www.iglesiabiblicabautista.org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8D94F6-0CC5-45D4-873F-10BF453D6F58}" type="slidenum">
              <a:rPr lang="es-PR" altLang="en-US"/>
              <a:pPr>
                <a:defRPr/>
              </a:pPr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3477819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1" lang="en-US" altLang="en-US" sz="240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1" lang="en-US" altLang="en-US" sz="240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1" lang="en-US" altLang="en-US" sz="240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1" lang="en-US" altLang="en-US" sz="240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1" lang="en-US" altLang="en-US" sz="240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1" lang="en-US" altLang="en-US" sz="2400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1" lang="en-US" altLang="en-US" sz="240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PR" alt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PR" altLang="en-US" smtClean="0"/>
              <a:t>Click to edit Master text styles</a:t>
            </a:r>
          </a:p>
          <a:p>
            <a:pPr lvl="1"/>
            <a:r>
              <a:rPr lang="es-PR" altLang="en-US" smtClean="0"/>
              <a:t>Second level</a:t>
            </a:r>
          </a:p>
          <a:p>
            <a:pPr lvl="2"/>
            <a:r>
              <a:rPr lang="es-PR" altLang="en-US" smtClean="0"/>
              <a:t>Third level</a:t>
            </a:r>
          </a:p>
          <a:p>
            <a:pPr lvl="3"/>
            <a:r>
              <a:rPr lang="es-PR" altLang="en-US" smtClean="0"/>
              <a:t>Fourth level</a:t>
            </a:r>
          </a:p>
          <a:p>
            <a:pPr lvl="4"/>
            <a:r>
              <a:rPr lang="es-PR" altLang="en-US" smtClean="0"/>
              <a:t>Fifth level</a:t>
            </a:r>
          </a:p>
        </p:txBody>
      </p:sp>
      <p:sp>
        <p:nvSpPr>
          <p:cNvPr id="2765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 smtClean="0"/>
            </a:lvl1pPr>
          </a:lstStyle>
          <a:p>
            <a:pPr>
              <a:defRPr/>
            </a:pPr>
            <a:fld id="{1396CBBE-050D-4052-AE56-35DB198D4B4E}" type="datetime4">
              <a:rPr lang="es-PR" altLang="en-US"/>
              <a:pPr>
                <a:defRPr/>
              </a:pPr>
              <a:t>11 de noviembre de 2015</a:t>
            </a:fld>
            <a:endParaRPr lang="es-PR" altLang="en-US"/>
          </a:p>
        </p:txBody>
      </p:sp>
      <p:sp>
        <p:nvSpPr>
          <p:cNvPr id="2766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 smtClean="0"/>
            </a:lvl1pPr>
          </a:lstStyle>
          <a:p>
            <a:pPr>
              <a:defRPr/>
            </a:pPr>
            <a:r>
              <a:rPr lang="es-PR" altLang="en-US"/>
              <a:t>Iglesia Bíblica Bautista</a:t>
            </a:r>
          </a:p>
          <a:p>
            <a:pPr>
              <a:defRPr/>
            </a:pPr>
            <a:r>
              <a:rPr lang="es-PR" altLang="en-US"/>
              <a:t>www.iglesiabiblicabautista.org</a:t>
            </a:r>
          </a:p>
        </p:txBody>
      </p:sp>
      <p:sp>
        <p:nvSpPr>
          <p:cNvPr id="2766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 smtClean="0"/>
            </a:lvl1pPr>
          </a:lstStyle>
          <a:p>
            <a:pPr>
              <a:defRPr/>
            </a:pPr>
            <a:fld id="{7FD6857E-93D1-4AA6-8277-02C65A1E88E0}" type="slidenum">
              <a:rPr lang="es-PR" altLang="en-US"/>
              <a:pPr>
                <a:defRPr/>
              </a:pPr>
              <a:t>‹#›</a:t>
            </a:fld>
            <a:endParaRPr lang="es-P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blegateway.com/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1" descr="preaching"/>
          <p:cNvPicPr>
            <a:picLocks noChangeAspect="1" noChangeArrowheads="1"/>
          </p:cNvPicPr>
          <p:nvPr/>
        </p:nvPicPr>
        <p:blipFill>
          <a:blip r:embed="rId3">
            <a:lum bright="22000" contras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84025"/>
            <a:ext cx="7772400" cy="1905000"/>
          </a:xfrm>
          <a:solidFill>
            <a:schemeClr val="tx1">
              <a:alpha val="48000"/>
            </a:schemeClr>
          </a:solidFill>
        </p:spPr>
        <p:txBody>
          <a:bodyPr/>
          <a:lstStyle/>
          <a:p>
            <a:pPr algn="ctr" eaLnBrk="1" hangingPunct="1">
              <a:defRPr/>
            </a:pPr>
            <a:r>
              <a:rPr lang="es-PR" altLang="en-U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Candara" panose="020E0502030303020204" pitchFamily="34" charset="0"/>
              </a:rPr>
              <a:t>Unidad 13: </a:t>
            </a:r>
            <a:br>
              <a:rPr lang="es-PR" altLang="en-U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Candara" panose="020E0502030303020204" pitchFamily="34" charset="0"/>
              </a:rPr>
            </a:br>
            <a:r>
              <a:rPr lang="es-PR" altLang="en-U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Candara" panose="020E0502030303020204" pitchFamily="34" charset="0"/>
              </a:rPr>
              <a:t>Las demandas de la nueva vida en Cristo 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3642357"/>
            <a:ext cx="8458200" cy="1175706"/>
          </a:xfrm>
          <a:solidFill>
            <a:schemeClr val="tx1">
              <a:alpha val="42000"/>
            </a:schemeClr>
          </a:solidFill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s-PR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Candara" panose="020E0502030303020204" pitchFamily="34" charset="0"/>
              </a:rPr>
              <a:t>Estudio 44: Dios demanda consagración</a:t>
            </a:r>
          </a:p>
          <a:p>
            <a:pPr eaLnBrk="1" hangingPunct="1">
              <a:defRPr/>
            </a:pPr>
            <a:r>
              <a:rPr lang="es-PR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Candara" panose="020E0502030303020204" pitchFamily="34" charset="0"/>
              </a:rPr>
              <a:t> (1 </a:t>
            </a:r>
            <a:r>
              <a:rPr lang="es-PR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Candara" panose="020E0502030303020204" pitchFamily="34" charset="0"/>
              </a:rPr>
              <a:t>Pedro </a:t>
            </a:r>
            <a:r>
              <a:rPr lang="es-PR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Candara" panose="020E0502030303020204" pitchFamily="34" charset="0"/>
              </a:rPr>
              <a:t>4:1-19)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76200" y="6019800"/>
            <a:ext cx="2895600" cy="641350"/>
          </a:xfrm>
          <a:prstGeom prst="rect">
            <a:avLst/>
          </a:prstGeom>
          <a:solidFill>
            <a:schemeClr val="tx1">
              <a:alpha val="32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PR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Arial" panose="020B0604020202020204" pitchFamily="34" charset="0"/>
              </a:rPr>
              <a:t>Iglesia Bíblica Bautista de Aguadilla</a:t>
            </a:r>
          </a:p>
        </p:txBody>
      </p:sp>
      <p:pic>
        <p:nvPicPr>
          <p:cNvPr id="9222" name="Picture 6" descr="jesus_fish_lg_clr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6324600"/>
            <a:ext cx="6858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5791200" y="6110288"/>
            <a:ext cx="3352800" cy="36671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s-PR" altLang="en-US" sz="1800" i="1" dirty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Arial" panose="020B0604020202020204" pitchFamily="34" charset="0"/>
              </a:rPr>
              <a:t>La Biblia Libro por Libro, CBP</a:t>
            </a:r>
            <a:r>
              <a:rPr lang="en-US" altLang="en-US" sz="1800" i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Arial" panose="020B0604020202020204" pitchFamily="34" charset="0"/>
              </a:rPr>
              <a:t>®</a:t>
            </a:r>
            <a:endParaRPr lang="en-US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1C1C1C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nimBg="1"/>
      <p:bldP spid="9219" grpId="0" uiExpand="1" build="p" animBg="1"/>
      <p:bldP spid="9221" grpId="0" animBg="1"/>
      <p:bldP spid="922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AE3C0-8506-4B6D-8FB7-01ADE9CBC367}" type="slidenum">
              <a:rPr lang="es-PR" altLang="en-US"/>
              <a:pPr/>
              <a:t>10</a:t>
            </a:fld>
            <a:endParaRPr lang="es-PR" altLang="en-US"/>
          </a:p>
        </p:txBody>
      </p:sp>
      <p:sp>
        <p:nvSpPr>
          <p:cNvPr id="1098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Trasfondo Histórico</a:t>
            </a:r>
          </a:p>
        </p:txBody>
      </p:sp>
      <p:sp>
        <p:nvSpPr>
          <p:cNvPr id="1098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19075" y="2017713"/>
            <a:ext cx="4872038" cy="4114800"/>
          </a:xfrm>
        </p:spPr>
        <p:txBody>
          <a:bodyPr/>
          <a:lstStyle/>
          <a:p>
            <a:r>
              <a:rPr lang="es-ES" altLang="en-US" sz="2800">
                <a:latin typeface="Candara" panose="020E0502030303020204" pitchFamily="34" charset="0"/>
              </a:rPr>
              <a:t>La cultura griega (helenista) que era la difundida en ese entonces, no creía en este esquema de dos edades (una de dominio del pecado y otra de dominio de Dios).</a:t>
            </a:r>
          </a:p>
          <a:p>
            <a:r>
              <a:rPr lang="es-ES" altLang="en-US" sz="2800">
                <a:latin typeface="Candara" panose="020E0502030303020204" pitchFamily="34" charset="0"/>
              </a:rPr>
              <a:t>Mas bien creían en lo material y lo espiritual.</a:t>
            </a:r>
          </a:p>
        </p:txBody>
      </p:sp>
      <p:pic>
        <p:nvPicPr>
          <p:cNvPr id="1098767" name="Picture 15" descr="The Parthenon in Athen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lum bright="14000" contras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3244" y="2634965"/>
            <a:ext cx="4010731" cy="299351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1209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16A17-296D-403B-9BD7-A9AC59A5A1FF}" type="slidenum">
              <a:rPr lang="es-PR" altLang="en-US"/>
              <a:pPr/>
              <a:t>11</a:t>
            </a:fld>
            <a:endParaRPr lang="es-PR" altLang="en-US"/>
          </a:p>
        </p:txBody>
      </p:sp>
      <p:sp>
        <p:nvSpPr>
          <p:cNvPr id="1102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Trasfondo Histórico</a:t>
            </a:r>
          </a:p>
        </p:txBody>
      </p:sp>
      <p:sp>
        <p:nvSpPr>
          <p:cNvPr id="11028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2575" y="2106613"/>
            <a:ext cx="4289425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altLang="en-US" sz="2600" dirty="0">
                <a:latin typeface="Candara" panose="020E0502030303020204" pitchFamily="34" charset="0"/>
              </a:rPr>
              <a:t>Para ellos, todo lo material era inferior y perecedero; </a:t>
            </a:r>
          </a:p>
          <a:p>
            <a:pPr>
              <a:lnSpc>
                <a:spcPct val="90000"/>
              </a:lnSpc>
            </a:pPr>
            <a:r>
              <a:rPr lang="es-PR" altLang="en-US" sz="2600" dirty="0">
                <a:latin typeface="Candara" panose="020E0502030303020204" pitchFamily="34" charset="0"/>
              </a:rPr>
              <a:t>Solamente lo espiritual era de valor positivo y eterno.</a:t>
            </a:r>
          </a:p>
          <a:p>
            <a:pPr>
              <a:lnSpc>
                <a:spcPct val="90000"/>
              </a:lnSpc>
            </a:pPr>
            <a:r>
              <a:rPr lang="es-PR" altLang="en-US" sz="2600" dirty="0">
                <a:latin typeface="Candara" panose="020E0502030303020204" pitchFamily="34" charset="0"/>
              </a:rPr>
              <a:t>El helenista buscaba la liberación del espíritu aun en menosprecio del cuerpo que para ellos era esencialmente malo</a:t>
            </a:r>
            <a:r>
              <a:rPr lang="es-PR" altLang="en-US" sz="2600" dirty="0" smtClean="0">
                <a:latin typeface="Candara" panose="020E0502030303020204" pitchFamily="34" charset="0"/>
              </a:rPr>
              <a:t>.</a:t>
            </a:r>
            <a:endParaRPr lang="es-PR" altLang="en-US" sz="2600" dirty="0">
              <a:latin typeface="Candara" panose="020E0502030303020204" pitchFamily="34" charset="0"/>
            </a:endParaRPr>
          </a:p>
        </p:txBody>
      </p:sp>
      <p:pic>
        <p:nvPicPr>
          <p:cNvPr id="1102859" name="Picture 11" descr="dav_soc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lum bright="18000" contras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52622" y="2055271"/>
            <a:ext cx="4373916" cy="392484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6975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6CC8D-965C-4357-A61E-AA0381EBFF68}" type="slidenum">
              <a:rPr lang="es-PR" altLang="en-US"/>
              <a:pPr/>
              <a:t>12</a:t>
            </a:fld>
            <a:endParaRPr lang="es-PR" altLang="en-US"/>
          </a:p>
        </p:txBody>
      </p:sp>
      <p:sp>
        <p:nvSpPr>
          <p:cNvPr id="1087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Trasfondo Histórico</a:t>
            </a:r>
          </a:p>
        </p:txBody>
      </p:sp>
      <p:sp>
        <p:nvSpPr>
          <p:cNvPr id="10874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44488" y="2079625"/>
            <a:ext cx="38100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altLang="en-US" sz="2800" dirty="0">
                <a:latin typeface="Candara" panose="020E0502030303020204" pitchFamily="34" charset="0"/>
              </a:rPr>
              <a:t>Para Pedro la carne no es mala por sí sola, aunque es débil en comparación con el “espíritu”, que es donde Dios actúa.</a:t>
            </a:r>
          </a:p>
          <a:p>
            <a:pPr>
              <a:lnSpc>
                <a:spcPct val="90000"/>
              </a:lnSpc>
            </a:pPr>
            <a:r>
              <a:rPr lang="es-PR" altLang="en-US" sz="2800" dirty="0" smtClean="0">
                <a:solidFill>
                  <a:schemeClr val="hlink"/>
                </a:solidFill>
                <a:latin typeface="Candara" panose="020E0502030303020204" pitchFamily="34" charset="0"/>
              </a:rPr>
              <a:t>Mateo 26.41</a:t>
            </a:r>
            <a:endParaRPr lang="es-PR" altLang="en-US" sz="2800" dirty="0">
              <a:latin typeface="Candara" panose="020E0502030303020204" pitchFamily="34" charset="0"/>
            </a:endParaRPr>
          </a:p>
        </p:txBody>
      </p:sp>
      <p:pic>
        <p:nvPicPr>
          <p:cNvPr id="1087495" name="Picture 7" descr="moses_blessing_zoom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lum bright="18000" contras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67200" y="1957388"/>
            <a:ext cx="4637088" cy="37195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3201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82724-9A0C-484D-97A9-E5215090056E}" type="slidenum">
              <a:rPr lang="es-PR" altLang="en-US"/>
              <a:pPr/>
              <a:t>13</a:t>
            </a:fld>
            <a:endParaRPr lang="es-PR" altLang="en-US"/>
          </a:p>
        </p:txBody>
      </p:sp>
      <p:sp>
        <p:nvSpPr>
          <p:cNvPr id="971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Trasfondo Histórico</a:t>
            </a:r>
          </a:p>
        </p:txBody>
      </p:sp>
      <p:sp>
        <p:nvSpPr>
          <p:cNvPr id="971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2017713"/>
            <a:ext cx="4211638" cy="4114800"/>
          </a:xfrm>
        </p:spPr>
        <p:txBody>
          <a:bodyPr/>
          <a:lstStyle/>
          <a:p>
            <a:r>
              <a:rPr lang="es-PR" altLang="en-US" sz="2800">
                <a:latin typeface="Candara" panose="020E0502030303020204" pitchFamily="34" charset="0"/>
              </a:rPr>
              <a:t>La desobediencia del hombre a corrompido la carne y la ha convertido en una esfera de muerte.</a:t>
            </a:r>
          </a:p>
          <a:p>
            <a:r>
              <a:rPr lang="es-PR" altLang="en-US" sz="2800">
                <a:latin typeface="Candara" panose="020E0502030303020204" pitchFamily="34" charset="0"/>
              </a:rPr>
              <a:t>Al “fin” (v. 7), Dios destruirá la muerte y dará vida a los que esperan en Él.</a:t>
            </a:r>
          </a:p>
        </p:txBody>
      </p:sp>
      <p:pic>
        <p:nvPicPr>
          <p:cNvPr id="971804" name="Picture 28" descr="new_jerusalem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lum bright="16000" contras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46563" y="1909763"/>
            <a:ext cx="4703762" cy="35274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1013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s-PR" altLang="en-US" dirty="0">
                <a:latin typeface="Candara" panose="020E0502030303020204" pitchFamily="34" charset="0"/>
              </a:rPr>
              <a:t>Énfasis</a:t>
            </a:r>
            <a:endParaRPr lang="en-US" dirty="0">
              <a:latin typeface="Candara" panose="020E0502030303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4E124D-FC13-4881-A3ED-80428A42F952}" type="slidenum">
              <a:rPr lang="es-PR" altLang="en-US" smtClean="0"/>
              <a:pPr>
                <a:defRPr/>
              </a:pPr>
              <a:t>14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232076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dirty="0" smtClean="0">
                <a:latin typeface="Candara" panose="020E0502030303020204" pitchFamily="34" charset="0"/>
              </a:rPr>
              <a:t>Énfasis</a:t>
            </a:r>
          </a:p>
        </p:txBody>
      </p:sp>
      <p:sp>
        <p:nvSpPr>
          <p:cNvPr id="1536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PR" altLang="en-US" sz="2800" dirty="0" smtClean="0">
                <a:latin typeface="Candara" panose="020E0502030303020204" pitchFamily="34" charset="0"/>
              </a:rPr>
              <a:t>Viviendo en la voluntad de Dios </a:t>
            </a:r>
            <a:r>
              <a:rPr lang="es-PR" altLang="en-US" sz="2800" i="1" dirty="0" smtClean="0">
                <a:solidFill>
                  <a:srgbClr val="FF0000"/>
                </a:solidFill>
                <a:latin typeface="Candara" panose="020E0502030303020204" pitchFamily="34" charset="0"/>
              </a:rPr>
              <a:t>4:1,2</a:t>
            </a:r>
          </a:p>
          <a:p>
            <a:pPr lvl="1" eaLnBrk="1" hangingPunct="1">
              <a:lnSpc>
                <a:spcPct val="90000"/>
              </a:lnSpc>
            </a:pPr>
            <a:r>
              <a:rPr lang="es-PR" altLang="en-US" sz="2400" dirty="0" smtClean="0">
                <a:latin typeface="Candara" panose="020E0502030303020204" pitchFamily="34" charset="0"/>
              </a:rPr>
              <a:t>Como en el sufrimiento, así también en hacer la voluntad de Dios. </a:t>
            </a:r>
          </a:p>
          <a:p>
            <a:pPr lvl="1" eaLnBrk="1" hangingPunct="1">
              <a:lnSpc>
                <a:spcPct val="90000"/>
              </a:lnSpc>
            </a:pPr>
            <a:r>
              <a:rPr lang="es-PR" altLang="en-US" sz="2400" dirty="0" smtClean="0">
                <a:latin typeface="Candara" panose="020E0502030303020204" pitchFamily="34" charset="0"/>
              </a:rPr>
              <a:t>Cristo es nuestro ejemplo. </a:t>
            </a:r>
          </a:p>
          <a:p>
            <a:pPr lvl="1" eaLnBrk="1" hangingPunct="1">
              <a:lnSpc>
                <a:spcPct val="90000"/>
              </a:lnSpc>
            </a:pPr>
            <a:endParaRPr lang="es-PR" altLang="en-US" sz="2400" dirty="0">
              <a:latin typeface="Candara" panose="020E050203030302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s-PR" altLang="en-US" sz="2800" dirty="0">
                <a:latin typeface="Candara" panose="020E0502030303020204" pitchFamily="34" charset="0"/>
              </a:rPr>
              <a:t>La vida antigua quedo atrás. </a:t>
            </a:r>
            <a:r>
              <a:rPr lang="es-PR" altLang="en-US" sz="2800" i="1" dirty="0">
                <a:solidFill>
                  <a:srgbClr val="FF0000"/>
                </a:solidFill>
                <a:latin typeface="Candara" panose="020E0502030303020204" pitchFamily="34" charset="0"/>
              </a:rPr>
              <a:t>4:3,4</a:t>
            </a:r>
          </a:p>
          <a:p>
            <a:pPr lvl="1" eaLnBrk="1" hangingPunct="1">
              <a:lnSpc>
                <a:spcPct val="90000"/>
              </a:lnSpc>
            </a:pPr>
            <a:r>
              <a:rPr lang="es-PR" altLang="en-US" sz="2400" dirty="0">
                <a:latin typeface="Candara" panose="020E0502030303020204" pitchFamily="34" charset="0"/>
              </a:rPr>
              <a:t>El cristiano no puede continuar las </a:t>
            </a:r>
            <a:r>
              <a:rPr lang="es-PR" altLang="en-US" sz="2400" dirty="0" smtClean="0">
                <a:latin typeface="Candara" panose="020E0502030303020204" pitchFamily="34" charset="0"/>
              </a:rPr>
              <a:t>practicas </a:t>
            </a:r>
            <a:r>
              <a:rPr lang="es-PR" altLang="en-US" sz="2400" dirty="0">
                <a:latin typeface="Candara" panose="020E0502030303020204" pitchFamily="34" charset="0"/>
              </a:rPr>
              <a:t>de la cuales Cristo lo ha rescatado.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s-PR" altLang="en-US" dirty="0" smtClean="0">
              <a:latin typeface="Candara" panose="020E0502030303020204" pitchFamily="34" charset="0"/>
            </a:endParaRPr>
          </a:p>
          <a:p>
            <a:pPr marL="457200" lvl="1" indent="0" eaLnBrk="1" hangingPunct="1">
              <a:lnSpc>
                <a:spcPct val="90000"/>
              </a:lnSpc>
              <a:buNone/>
            </a:pPr>
            <a:endParaRPr lang="es-PR" altLang="en-US" sz="2400" dirty="0" smtClean="0">
              <a:latin typeface="Candara" panose="020E0502030303020204" pitchFamily="34" charset="0"/>
            </a:endParaRPr>
          </a:p>
        </p:txBody>
      </p:sp>
      <p:sp>
        <p:nvSpPr>
          <p:cNvPr id="1536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F87189FE-5258-44CF-9DDF-710E6352E0AF}" type="slidenum">
              <a:rPr lang="es-PR" altLang="en-US" sz="1400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s-PR" altLang="en-US" sz="1400"/>
          </a:p>
        </p:txBody>
      </p:sp>
    </p:spTree>
    <p:extLst>
      <p:ext uri="{BB962C8B-B14F-4D97-AF65-F5344CB8AC3E}">
        <p14:creationId xmlns:p14="http://schemas.microsoft.com/office/powerpoint/2010/main" val="322662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dirty="0" smtClean="0">
                <a:latin typeface="Candara" panose="020E0502030303020204" pitchFamily="34" charset="0"/>
              </a:rPr>
              <a:t>Énfasis</a:t>
            </a:r>
          </a:p>
        </p:txBody>
      </p:sp>
      <p:sp>
        <p:nvSpPr>
          <p:cNvPr id="1536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PR" altLang="en-US" sz="2800" dirty="0">
                <a:latin typeface="Candara" panose="020E0502030303020204" pitchFamily="34" charset="0"/>
              </a:rPr>
              <a:t>Los perseguidores rendirán cuentas. </a:t>
            </a:r>
            <a:r>
              <a:rPr lang="es-PR" altLang="en-US" sz="2800" i="1" dirty="0">
                <a:solidFill>
                  <a:srgbClr val="C00000"/>
                </a:solidFill>
                <a:latin typeface="Candara" panose="020E0502030303020204" pitchFamily="34" charset="0"/>
              </a:rPr>
              <a:t>4:5,6</a:t>
            </a:r>
          </a:p>
          <a:p>
            <a:pPr lvl="1" eaLnBrk="1" hangingPunct="1">
              <a:lnSpc>
                <a:spcPct val="90000"/>
              </a:lnSpc>
            </a:pPr>
            <a:r>
              <a:rPr lang="es-PR" altLang="en-US" sz="2400" dirty="0">
                <a:latin typeface="Candara" panose="020E0502030303020204" pitchFamily="34" charset="0"/>
              </a:rPr>
              <a:t>El juicio venidero incluirá a todos.</a:t>
            </a:r>
          </a:p>
          <a:p>
            <a:pPr lvl="1" eaLnBrk="1" hangingPunct="1">
              <a:lnSpc>
                <a:spcPct val="90000"/>
              </a:lnSpc>
            </a:pPr>
            <a:r>
              <a:rPr lang="es-PR" altLang="en-US" sz="2400" dirty="0">
                <a:latin typeface="Candara" panose="020E0502030303020204" pitchFamily="34" charset="0"/>
              </a:rPr>
              <a:t>Nadie escapar</a:t>
            </a:r>
            <a:r>
              <a:rPr lang="el-GR" altLang="en-US" sz="2400" dirty="0">
                <a:latin typeface="Candara" panose="020E0502030303020204" pitchFamily="34" charset="0"/>
              </a:rPr>
              <a:t>ά</a:t>
            </a:r>
            <a:r>
              <a:rPr lang="es-PR" altLang="en-US" sz="2400" dirty="0">
                <a:latin typeface="Candara" panose="020E0502030303020204" pitchFamily="34" charset="0"/>
              </a:rPr>
              <a:t> de esa realidad. </a:t>
            </a:r>
            <a:endParaRPr lang="es-PR" altLang="en-US" sz="2400" dirty="0" smtClean="0">
              <a:latin typeface="Candara" panose="020E0502030303020204" pitchFamily="34" charset="0"/>
            </a:endParaRPr>
          </a:p>
          <a:p>
            <a:pPr lvl="1" eaLnBrk="1" hangingPunct="1">
              <a:lnSpc>
                <a:spcPct val="90000"/>
              </a:lnSpc>
            </a:pPr>
            <a:endParaRPr lang="es-PR" altLang="en-US" sz="2400" dirty="0">
              <a:latin typeface="Candara" panose="020E050203030302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s-PR" altLang="en-US" sz="2800" dirty="0">
                <a:latin typeface="Candara" panose="020E0502030303020204" pitchFamily="34" charset="0"/>
              </a:rPr>
              <a:t>Orar y amar </a:t>
            </a:r>
            <a:r>
              <a:rPr lang="es-PR" altLang="en-US" sz="2800" i="1" dirty="0">
                <a:solidFill>
                  <a:srgbClr val="C00000"/>
                </a:solidFill>
                <a:latin typeface="Candara" panose="020E0502030303020204" pitchFamily="34" charset="0"/>
              </a:rPr>
              <a:t>4:7, 8</a:t>
            </a:r>
          </a:p>
          <a:p>
            <a:pPr lvl="1" eaLnBrk="1" hangingPunct="1">
              <a:lnSpc>
                <a:spcPct val="90000"/>
              </a:lnSpc>
            </a:pPr>
            <a:r>
              <a:rPr lang="es-PR" altLang="en-US" sz="2400" dirty="0">
                <a:latin typeface="Candara" panose="020E0502030303020204" pitchFamily="34" charset="0"/>
              </a:rPr>
              <a:t>Ante la realidad del juicio que se avecina, los creyentes deben orar y mostrar un amor constante.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s-PR" altLang="en-US" dirty="0">
              <a:latin typeface="Candara" panose="020E0502030303020204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es-PR" altLang="en-US" sz="2400" dirty="0" smtClean="0">
              <a:latin typeface="Candara" panose="020E0502030303020204" pitchFamily="34" charset="0"/>
            </a:endParaRPr>
          </a:p>
        </p:txBody>
      </p:sp>
      <p:sp>
        <p:nvSpPr>
          <p:cNvPr id="1536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F87189FE-5258-44CF-9DDF-710E6352E0AF}" type="slidenum">
              <a:rPr lang="es-PR" altLang="en-US" sz="1400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s-P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454950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dirty="0" smtClean="0">
                <a:latin typeface="Candara" panose="020E0502030303020204" pitchFamily="34" charset="0"/>
              </a:rPr>
              <a:t>Énfasis</a:t>
            </a:r>
          </a:p>
        </p:txBody>
      </p:sp>
      <p:sp>
        <p:nvSpPr>
          <p:cNvPr id="1536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PR" altLang="en-US" sz="2800" dirty="0" smtClean="0">
                <a:latin typeface="Candara" panose="020E0502030303020204" pitchFamily="34" charset="0"/>
              </a:rPr>
              <a:t>Buenos administradores de la gracias de Dios. </a:t>
            </a:r>
            <a:r>
              <a:rPr lang="es-PR" altLang="en-US" sz="2800" i="1" dirty="0" smtClean="0">
                <a:solidFill>
                  <a:srgbClr val="C00000"/>
                </a:solidFill>
                <a:latin typeface="Candara" panose="020E0502030303020204" pitchFamily="34" charset="0"/>
              </a:rPr>
              <a:t>4:9, 10</a:t>
            </a:r>
          </a:p>
          <a:p>
            <a:pPr lvl="1" eaLnBrk="1" hangingPunct="1">
              <a:lnSpc>
                <a:spcPct val="90000"/>
              </a:lnSpc>
            </a:pPr>
            <a:r>
              <a:rPr lang="es-PR" altLang="en-US" sz="2400" dirty="0" smtClean="0">
                <a:latin typeface="Candara" panose="020E0502030303020204" pitchFamily="34" charset="0"/>
              </a:rPr>
              <a:t>El amor se manifiesta en hospitalidad y en el uso generoso del don que Dios ha encargado a cada uno. </a:t>
            </a:r>
          </a:p>
        </p:txBody>
      </p:sp>
      <p:sp>
        <p:nvSpPr>
          <p:cNvPr id="1536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F87189FE-5258-44CF-9DDF-710E6352E0AF}" type="slidenum">
              <a:rPr lang="es-PR" altLang="en-US" sz="1400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s-P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629199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dirty="0" smtClean="0">
                <a:latin typeface="Candara" panose="020E0502030303020204" pitchFamily="34" charset="0"/>
              </a:rPr>
              <a:t>Énfasis</a:t>
            </a:r>
          </a:p>
        </p:txBody>
      </p:sp>
      <p:sp>
        <p:nvSpPr>
          <p:cNvPr id="1536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PR" altLang="en-US" sz="2800" dirty="0" smtClean="0">
                <a:latin typeface="Candara" panose="020E0502030303020204" pitchFamily="34" charset="0"/>
              </a:rPr>
              <a:t>Glorificando a Dios aun en el sufrimiento. </a:t>
            </a:r>
            <a:r>
              <a:rPr lang="es-PR" altLang="en-US" sz="2800" i="1" dirty="0" smtClean="0">
                <a:solidFill>
                  <a:srgbClr val="C00000"/>
                </a:solidFill>
                <a:latin typeface="Candara" panose="020E0502030303020204" pitchFamily="34" charset="0"/>
              </a:rPr>
              <a:t>4:11, 16</a:t>
            </a:r>
          </a:p>
          <a:p>
            <a:pPr eaLnBrk="1" hangingPunct="1">
              <a:lnSpc>
                <a:spcPct val="90000"/>
              </a:lnSpc>
            </a:pPr>
            <a:r>
              <a:rPr lang="es-PR" altLang="en-US" sz="2800" dirty="0" smtClean="0">
                <a:latin typeface="Candara" panose="020E0502030303020204" pitchFamily="34" charset="0"/>
              </a:rPr>
              <a:t>El juicio comienza en casa. </a:t>
            </a:r>
            <a:r>
              <a:rPr lang="es-PR" altLang="en-US" sz="2800" i="1" dirty="0" smtClean="0">
                <a:solidFill>
                  <a:srgbClr val="C00000"/>
                </a:solidFill>
                <a:latin typeface="Candara" panose="020E0502030303020204" pitchFamily="34" charset="0"/>
              </a:rPr>
              <a:t>4:17, 19</a:t>
            </a:r>
            <a:endParaRPr lang="es-PR" altLang="en-US" sz="2800" dirty="0" smtClean="0">
              <a:latin typeface="Candara" panose="020E0502030303020204" pitchFamily="34" charset="0"/>
            </a:endParaRPr>
          </a:p>
        </p:txBody>
      </p:sp>
      <p:sp>
        <p:nvSpPr>
          <p:cNvPr id="1536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F87189FE-5258-44CF-9DDF-710E6352E0AF}" type="slidenum">
              <a:rPr lang="es-PR" altLang="en-US" sz="1400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s-P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07827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PR" altLang="en-US" dirty="0" smtClean="0">
                <a:latin typeface="Candara" panose="020E0502030303020204" pitchFamily="34" charset="0"/>
              </a:rPr>
              <a:t>Armados para la consagración  </a:t>
            </a:r>
            <a:br>
              <a:rPr lang="es-PR" altLang="en-US" dirty="0" smtClean="0">
                <a:latin typeface="Candara" panose="020E0502030303020204" pitchFamily="34" charset="0"/>
              </a:rPr>
            </a:br>
            <a:r>
              <a:rPr lang="es-PR" altLang="en-US" dirty="0" smtClean="0">
                <a:latin typeface="Candara" panose="020E0502030303020204" pitchFamily="34" charset="0"/>
              </a:rPr>
              <a:t>(</a:t>
            </a:r>
            <a:r>
              <a:rPr lang="es-PR" altLang="en-US" sz="5400" dirty="0">
                <a:solidFill>
                  <a:schemeClr val="tx1"/>
                </a:solidFill>
                <a:latin typeface="Candara" panose="020E0502030303020204" pitchFamily="34" charset="0"/>
              </a:rPr>
              <a:t>1 Pedro </a:t>
            </a:r>
            <a:r>
              <a:rPr lang="es-PR" altLang="en-US" sz="5400" dirty="0" smtClean="0">
                <a:solidFill>
                  <a:schemeClr val="tx1"/>
                </a:solidFill>
                <a:latin typeface="Candara" panose="020E0502030303020204" pitchFamily="34" charset="0"/>
              </a:rPr>
              <a:t>4:1-6 </a:t>
            </a:r>
            <a:r>
              <a:rPr lang="es-PR" altLang="en-US" dirty="0">
                <a:latin typeface="Candara" panose="020E0502030303020204" pitchFamily="34" charset="0"/>
              </a:rPr>
              <a:t>)</a:t>
            </a:r>
            <a:endParaRPr lang="en-US" dirty="0">
              <a:latin typeface="Candara" panose="020E0502030303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7B8953-D16B-41E0-8B35-617C0E4E8E1E}" type="slidenum">
              <a:rPr lang="es-PR" altLang="en-US" smtClean="0"/>
              <a:pPr>
                <a:defRPr/>
              </a:pPr>
              <a:t>19</a:t>
            </a:fld>
            <a:endParaRPr lang="es-PR" altLang="en-US" dirty="0"/>
          </a:p>
        </p:txBody>
      </p:sp>
    </p:spTree>
    <p:extLst>
      <p:ext uri="{BB962C8B-B14F-4D97-AF65-F5344CB8AC3E}">
        <p14:creationId xmlns:p14="http://schemas.microsoft.com/office/powerpoint/2010/main" val="193112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dirty="0" smtClean="0">
                <a:latin typeface="Candara" panose="020E0502030303020204" pitchFamily="34" charset="0"/>
              </a:rPr>
              <a:t>  Porción bíblica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3200399"/>
            <a:ext cx="3868737" cy="2989263"/>
          </a:xfrm>
        </p:spPr>
        <p:txBody>
          <a:bodyPr/>
          <a:lstStyle/>
          <a:p>
            <a:r>
              <a:rPr lang="en-US" sz="2800" i="1" dirty="0" smtClean="0">
                <a:solidFill>
                  <a:schemeClr val="tx2">
                    <a:lumMod val="75000"/>
                  </a:schemeClr>
                </a:solidFill>
                <a:latin typeface="Candara" panose="020E0502030303020204" pitchFamily="34" charset="0"/>
              </a:rPr>
              <a:t>1 Pedro 4:1-19</a:t>
            </a:r>
            <a:endParaRPr lang="en-US" sz="2800" i="1" dirty="0">
              <a:solidFill>
                <a:schemeClr val="tx2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2096063"/>
            <a:ext cx="3887788" cy="823912"/>
          </a:xfrm>
        </p:spPr>
        <p:txBody>
          <a:bodyPr/>
          <a:lstStyle/>
          <a:p>
            <a:r>
              <a:rPr lang="en-US" sz="3600" b="0" dirty="0" err="1" smtClean="0">
                <a:latin typeface="Candara" panose="020E0502030303020204" pitchFamily="34" charset="0"/>
              </a:rPr>
              <a:t>Texto</a:t>
            </a:r>
            <a:r>
              <a:rPr lang="en-US" sz="3600" b="0" dirty="0" smtClean="0">
                <a:latin typeface="Candara" panose="020E0502030303020204" pitchFamily="34" charset="0"/>
              </a:rPr>
              <a:t> </a:t>
            </a:r>
            <a:r>
              <a:rPr lang="en-US" sz="3600" b="0" dirty="0" err="1" smtClean="0">
                <a:latin typeface="Candara" panose="020E0502030303020204" pitchFamily="34" charset="0"/>
              </a:rPr>
              <a:t>básico</a:t>
            </a:r>
            <a:endParaRPr lang="en-US" sz="3600" b="0" dirty="0">
              <a:latin typeface="Candara" panose="020E0502030303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200399"/>
            <a:ext cx="3887788" cy="2989264"/>
          </a:xfrm>
        </p:spPr>
        <p:txBody>
          <a:bodyPr/>
          <a:lstStyle/>
          <a:p>
            <a:r>
              <a:rPr lang="en-US" sz="2800" i="1" dirty="0" smtClean="0">
                <a:solidFill>
                  <a:schemeClr val="tx2">
                    <a:lumMod val="75000"/>
                  </a:schemeClr>
                </a:solidFill>
                <a:latin typeface="Candara" panose="020E0502030303020204" pitchFamily="34" charset="0"/>
              </a:rPr>
              <a:t>1 Pedro 4:1-11</a:t>
            </a:r>
            <a:endParaRPr lang="en-US" sz="2800" i="1" dirty="0">
              <a:solidFill>
                <a:schemeClr val="tx2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717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8814CA65-27C5-4EA6-B597-6878D3CEFD86}" type="slidenum">
              <a:rPr lang="es-PR" altLang="en-US" sz="1400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s-PR" altLang="en-US" sz="140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630238" y="2096063"/>
            <a:ext cx="3868737" cy="823912"/>
          </a:xfrm>
        </p:spPr>
        <p:txBody>
          <a:bodyPr/>
          <a:lstStyle/>
          <a:p>
            <a:r>
              <a:rPr lang="en-US" sz="3600" b="0" dirty="0" err="1" smtClean="0">
                <a:latin typeface="Candara" panose="020E0502030303020204" pitchFamily="34" charset="0"/>
              </a:rPr>
              <a:t>Contexto</a:t>
            </a:r>
            <a:endParaRPr lang="en-US" sz="3600" b="0" dirty="0">
              <a:latin typeface="Candara" panose="020E0502030303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2707606B-D78B-441B-B8B2-DE8BDA5ECC86}" type="slidenum">
              <a:rPr lang="es-PR" altLang="en-US" sz="1400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es-PR" altLang="en-US" sz="1400" dirty="0"/>
          </a:p>
        </p:txBody>
      </p:sp>
      <p:sp>
        <p:nvSpPr>
          <p:cNvPr id="542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dirty="0" smtClean="0">
                <a:latin typeface="Candara" panose="020E0502030303020204" pitchFamily="34" charset="0"/>
              </a:rPr>
              <a:t>Armados para la consagración  (</a:t>
            </a:r>
            <a:r>
              <a:rPr lang="es-PR" altLang="en-US" sz="4000" dirty="0" smtClean="0">
                <a:solidFill>
                  <a:schemeClr val="tx1"/>
                </a:solidFill>
                <a:latin typeface="Candara" panose="020E0502030303020204" pitchFamily="34" charset="0"/>
              </a:rPr>
              <a:t>1 Pedro 4:1-6 </a:t>
            </a:r>
            <a:r>
              <a:rPr lang="es-PR" altLang="en-US" dirty="0" smtClean="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1069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8288" y="2017713"/>
            <a:ext cx="8686800" cy="4748847"/>
          </a:xfrm>
        </p:spPr>
        <p:txBody>
          <a:bodyPr anchor="t"/>
          <a:lstStyle/>
          <a:p>
            <a:pPr marL="0" indent="0">
              <a:lnSpc>
                <a:spcPct val="150000"/>
              </a:lnSpc>
              <a:buNone/>
            </a:pPr>
            <a:r>
              <a:rPr lang="es-ES" sz="2400" i="1" dirty="0" smtClean="0">
                <a:latin typeface="Candara" panose="020E0502030303020204" pitchFamily="34" charset="0"/>
                <a:cs typeface="Times New Roman" panose="02020603050405020304" pitchFamily="18" charset="0"/>
              </a:rPr>
              <a:t>“Puesto que Cristo ha padecido por nosotros en la carne, vosotros también armaos del mismo pensamiento; pues quien ha padecido en la carne, terminó con el pecado, para no vivir el tiempo que resta en la carne, conforme a las concupiscencias de los hombres, sino conforme a la voluntad de Dios. Baste ya el tiempo pasado para haber hecho lo que agrada a los gentiles, andando en lascivias, concupiscencias, embriagueces, orgías, disipación y abominables idolatrías... </a:t>
            </a:r>
            <a:endParaRPr lang="es-ES" altLang="en-US" sz="2400" i="1" dirty="0" smtClean="0">
              <a:latin typeface="Candara" panose="020E0502030303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0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2707606B-D78B-441B-B8B2-DE8BDA5ECC86}" type="slidenum">
              <a:rPr lang="es-PR" altLang="en-US" sz="1400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es-PR" altLang="en-US" sz="1400" dirty="0"/>
          </a:p>
        </p:txBody>
      </p:sp>
      <p:sp>
        <p:nvSpPr>
          <p:cNvPr id="542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dirty="0" smtClean="0">
                <a:latin typeface="Candara" panose="020E0502030303020204" pitchFamily="34" charset="0"/>
              </a:rPr>
              <a:t>Armados para la consagración  (</a:t>
            </a:r>
            <a:r>
              <a:rPr lang="es-PR" altLang="en-US" sz="4000" dirty="0" smtClean="0">
                <a:solidFill>
                  <a:schemeClr val="tx1"/>
                </a:solidFill>
                <a:latin typeface="Candara" panose="020E0502030303020204" pitchFamily="34" charset="0"/>
              </a:rPr>
              <a:t>1 Pedro 4:1-6 </a:t>
            </a:r>
            <a:r>
              <a:rPr lang="es-PR" altLang="en-US" dirty="0" smtClean="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1069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8288" y="2017713"/>
            <a:ext cx="8686800" cy="4748847"/>
          </a:xfrm>
        </p:spPr>
        <p:txBody>
          <a:bodyPr anchor="t"/>
          <a:lstStyle/>
          <a:p>
            <a:pPr marL="0" indent="0" eaLnBrk="1" hangingPunct="1">
              <a:lnSpc>
                <a:spcPct val="150000"/>
              </a:lnSpc>
              <a:buSzPct val="85000"/>
              <a:buNone/>
            </a:pPr>
            <a:r>
              <a:rPr lang="es-ES" altLang="en-US" sz="2400" i="1" dirty="0" smtClean="0">
                <a:latin typeface="Candara" panose="020E0502030303020204" pitchFamily="34" charset="0"/>
              </a:rPr>
              <a:t>…</a:t>
            </a:r>
            <a:r>
              <a:rPr lang="es-ES" sz="2400" i="1" dirty="0">
                <a:latin typeface="Candara" panose="020E0502030303020204" pitchFamily="34" charset="0"/>
              </a:rPr>
              <a:t>A éstos les parece cosa extraña que vosotros no corráis con ellos en el mismo desenfreno de disolución, y os ultrajan; pero ellos darán cuenta al que está preparado para juzgar a los vivos y a los muertos. Porque por esto también ha sido predicado el evangelio a los muertos, para que sean juzgados en carne según los hombres, pero vivan en espíritu según Dios</a:t>
            </a:r>
            <a:r>
              <a:rPr lang="es-ES" sz="2400" i="1" dirty="0" smtClean="0">
                <a:latin typeface="Candara" panose="020E0502030303020204" pitchFamily="34" charset="0"/>
              </a:rPr>
              <a:t>.” (RVR60)</a:t>
            </a:r>
            <a:endParaRPr lang="es-ES" sz="2400" i="1" dirty="0">
              <a:latin typeface="Candara" panose="020E0502030303020204" pitchFamily="34" charset="0"/>
            </a:endParaRPr>
          </a:p>
          <a:p>
            <a:pPr marL="0" indent="0" eaLnBrk="1" hangingPunct="1">
              <a:lnSpc>
                <a:spcPct val="80000"/>
              </a:lnSpc>
              <a:buSzPct val="85000"/>
              <a:buNone/>
            </a:pPr>
            <a:endParaRPr lang="es-ES" altLang="en-US" sz="2600" i="1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51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dirty="0">
                <a:latin typeface="Candara" panose="020E0502030303020204" pitchFamily="34" charset="0"/>
              </a:rPr>
              <a:t>Armados para la consagración  (</a:t>
            </a:r>
            <a:r>
              <a:rPr lang="es-PR" altLang="en-US" sz="4000" dirty="0">
                <a:solidFill>
                  <a:schemeClr val="tx1"/>
                </a:solidFill>
                <a:latin typeface="Candara" panose="020E0502030303020204" pitchFamily="34" charset="0"/>
              </a:rPr>
              <a:t>1 Pedro 4:1-6 </a:t>
            </a:r>
            <a:r>
              <a:rPr lang="es-PR" altLang="en-US" dirty="0">
                <a:latin typeface="Candara" panose="020E0502030303020204" pitchFamily="34" charset="0"/>
              </a:rPr>
              <a:t>)</a:t>
            </a:r>
            <a:endParaRPr lang="es-PR" altLang="en-US" dirty="0" smtClean="0">
              <a:latin typeface="Candara" panose="020E0502030303020204" pitchFamily="34" charset="0"/>
            </a:endParaRPr>
          </a:p>
        </p:txBody>
      </p:sp>
      <p:sp>
        <p:nvSpPr>
          <p:cNvPr id="15366" name="Rectangle 3"/>
          <p:cNvSpPr>
            <a:spLocks noGrp="1" noChangeArrowheads="1"/>
          </p:cNvSpPr>
          <p:nvPr>
            <p:ph idx="1"/>
          </p:nvPr>
        </p:nvSpPr>
        <p:spPr>
          <a:xfrm>
            <a:off x="1182688" y="2017712"/>
            <a:ext cx="7772400" cy="46831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PR" altLang="en-US" sz="2800" dirty="0" smtClean="0">
                <a:latin typeface="Candara" panose="020E0502030303020204" pitchFamily="34" charset="0"/>
              </a:rPr>
              <a:t>En el v.1 se menciona que Cristo padeció por notros en la carne, pero el vino y venció la carne. </a:t>
            </a:r>
          </a:p>
          <a:p>
            <a:pPr lvl="1" eaLnBrk="1" hangingPunct="1">
              <a:lnSpc>
                <a:spcPct val="90000"/>
              </a:lnSpc>
            </a:pPr>
            <a:r>
              <a:rPr lang="es-PR" altLang="en-US" sz="2400" dirty="0" smtClean="0">
                <a:latin typeface="Candara" panose="020E0502030303020204" pitchFamily="34" charset="0"/>
              </a:rPr>
              <a:t>Gálatas 5:24 </a:t>
            </a:r>
          </a:p>
          <a:p>
            <a:pPr lvl="1" eaLnBrk="1" hangingPunct="1">
              <a:lnSpc>
                <a:spcPct val="90000"/>
              </a:lnSpc>
            </a:pPr>
            <a:r>
              <a:rPr lang="es-PR" altLang="en-US" sz="2400" dirty="0" smtClean="0">
                <a:latin typeface="Candara" panose="020E0502030303020204" pitchFamily="34" charset="0"/>
              </a:rPr>
              <a:t>Romanos 8:3-4</a:t>
            </a:r>
          </a:p>
          <a:p>
            <a:pPr marL="514350" indent="-457200" eaLnBrk="1" hangingPunct="1">
              <a:lnSpc>
                <a:spcPct val="90000"/>
              </a:lnSpc>
            </a:pPr>
            <a:r>
              <a:rPr lang="es-PR" altLang="en-US" sz="2800" dirty="0" smtClean="0">
                <a:latin typeface="Candara" panose="020E0502030303020204" pitchFamily="34" charset="0"/>
              </a:rPr>
              <a:t>De la misma manera en el v.2 Dios indica que ya no debemos andar mas en la carne, sino en el </a:t>
            </a:r>
            <a:r>
              <a:rPr lang="es-PR" altLang="en-US" sz="2800" dirty="0" err="1" smtClean="0">
                <a:latin typeface="Candara" panose="020E0502030303020204" pitchFamily="34" charset="0"/>
              </a:rPr>
              <a:t>espiritud</a:t>
            </a:r>
            <a:r>
              <a:rPr lang="es-PR" altLang="en-US" sz="2400" dirty="0" smtClean="0">
                <a:latin typeface="Candara" panose="020E0502030303020204" pitchFamily="34" charset="0"/>
              </a:rPr>
              <a:t>.</a:t>
            </a:r>
          </a:p>
          <a:p>
            <a:pPr marL="800100" lvl="1" eaLnBrk="1" hangingPunct="1">
              <a:lnSpc>
                <a:spcPct val="90000"/>
              </a:lnSpc>
            </a:pPr>
            <a:r>
              <a:rPr lang="es-PR" altLang="en-US" sz="2400" dirty="0" smtClean="0">
                <a:latin typeface="Candara" panose="020E0502030303020204" pitchFamily="34" charset="0"/>
              </a:rPr>
              <a:t>Gálatas 2:20</a:t>
            </a:r>
          </a:p>
          <a:p>
            <a:pPr marL="800100" lvl="1" eaLnBrk="1" hangingPunct="1">
              <a:lnSpc>
                <a:spcPct val="90000"/>
              </a:lnSpc>
            </a:pPr>
            <a:r>
              <a:rPr lang="es-PR" altLang="en-US" sz="2400" dirty="0" smtClean="0">
                <a:latin typeface="Candara" panose="020E0502030303020204" pitchFamily="34" charset="0"/>
              </a:rPr>
              <a:t>Romanos 6:11</a:t>
            </a:r>
            <a:endParaRPr lang="es-PR" altLang="en-US" sz="2400" dirty="0">
              <a:latin typeface="Candara" panose="020E0502030303020204" pitchFamily="34" charset="0"/>
            </a:endParaRPr>
          </a:p>
        </p:txBody>
      </p:sp>
      <p:sp>
        <p:nvSpPr>
          <p:cNvPr id="1536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F87189FE-5258-44CF-9DDF-710E6352E0AF}" type="slidenum">
              <a:rPr lang="es-PR" altLang="en-US" sz="1400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es-PR" altLang="en-US" sz="1400"/>
          </a:p>
        </p:txBody>
      </p:sp>
    </p:spTree>
    <p:extLst>
      <p:ext uri="{BB962C8B-B14F-4D97-AF65-F5344CB8AC3E}">
        <p14:creationId xmlns:p14="http://schemas.microsoft.com/office/powerpoint/2010/main" val="1882147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dirty="0">
                <a:latin typeface="Candara" panose="020E0502030303020204" pitchFamily="34" charset="0"/>
              </a:rPr>
              <a:t>Armados para la consagración  (</a:t>
            </a:r>
            <a:r>
              <a:rPr lang="es-PR" altLang="en-US" sz="4000" dirty="0">
                <a:solidFill>
                  <a:schemeClr val="tx1"/>
                </a:solidFill>
                <a:latin typeface="Candara" panose="020E0502030303020204" pitchFamily="34" charset="0"/>
              </a:rPr>
              <a:t>1 Pedro 4:1-6 </a:t>
            </a:r>
            <a:r>
              <a:rPr lang="es-PR" altLang="en-US" dirty="0">
                <a:latin typeface="Candara" panose="020E0502030303020204" pitchFamily="34" charset="0"/>
              </a:rPr>
              <a:t>)</a:t>
            </a:r>
            <a:endParaRPr lang="es-PR" altLang="en-US" dirty="0" smtClean="0">
              <a:latin typeface="Candara" panose="020E0502030303020204" pitchFamily="34" charset="0"/>
            </a:endParaRPr>
          </a:p>
        </p:txBody>
      </p:sp>
      <p:sp>
        <p:nvSpPr>
          <p:cNvPr id="1536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PR" altLang="en-US" sz="2800" dirty="0" smtClean="0">
                <a:latin typeface="Candara" panose="020E0502030303020204" pitchFamily="34" charset="0"/>
              </a:rPr>
              <a:t>Nosotros como hijos de Dios debemos estar dispuestos a consagrarnos a Dios. Basado en los vv. 3-4 Dios nos indica que dejemos nuestra vida vieja </a:t>
            </a:r>
            <a:r>
              <a:rPr lang="es-PR" altLang="en-US" sz="2800" dirty="0" err="1" smtClean="0">
                <a:latin typeface="Candara" panose="020E0502030303020204" pitchFamily="34" charset="0"/>
              </a:rPr>
              <a:t>atras</a:t>
            </a:r>
            <a:r>
              <a:rPr lang="es-PR" altLang="en-US" sz="2800" dirty="0" smtClean="0">
                <a:latin typeface="Candara" panose="020E0502030303020204" pitchFamily="34" charset="0"/>
              </a:rPr>
              <a:t>. </a:t>
            </a:r>
          </a:p>
          <a:p>
            <a:pPr lvl="1" eaLnBrk="1" hangingPunct="1">
              <a:lnSpc>
                <a:spcPct val="90000"/>
              </a:lnSpc>
            </a:pPr>
            <a:r>
              <a:rPr lang="es-PR" altLang="en-US" sz="2400" dirty="0" smtClean="0">
                <a:latin typeface="Candara" panose="020E0502030303020204" pitchFamily="34" charset="0"/>
              </a:rPr>
              <a:t>Efesios 4:17</a:t>
            </a:r>
          </a:p>
          <a:p>
            <a:pPr lvl="1" eaLnBrk="1" hangingPunct="1">
              <a:lnSpc>
                <a:spcPct val="90000"/>
              </a:lnSpc>
            </a:pPr>
            <a:endParaRPr lang="es-PR" altLang="en-US" sz="2000" dirty="0" smtClean="0">
              <a:latin typeface="Candara" panose="020E0502030303020204" pitchFamily="34" charset="0"/>
            </a:endParaRPr>
          </a:p>
        </p:txBody>
      </p:sp>
      <p:sp>
        <p:nvSpPr>
          <p:cNvPr id="1536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F87189FE-5258-44CF-9DDF-710E6352E0AF}" type="slidenum">
              <a:rPr lang="es-PR" altLang="en-US" sz="1400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es-PR" altLang="en-US" sz="1400"/>
          </a:p>
        </p:txBody>
      </p:sp>
    </p:spTree>
    <p:extLst>
      <p:ext uri="{BB962C8B-B14F-4D97-AF65-F5344CB8AC3E}">
        <p14:creationId xmlns:p14="http://schemas.microsoft.com/office/powerpoint/2010/main" val="2115333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dirty="0">
                <a:latin typeface="Candara" panose="020E0502030303020204" pitchFamily="34" charset="0"/>
              </a:rPr>
              <a:t>Armados para la consagración  (</a:t>
            </a:r>
            <a:r>
              <a:rPr lang="es-PR" altLang="en-US" sz="4000" dirty="0">
                <a:solidFill>
                  <a:schemeClr val="tx1"/>
                </a:solidFill>
                <a:latin typeface="Candara" panose="020E0502030303020204" pitchFamily="34" charset="0"/>
              </a:rPr>
              <a:t>1 Pedro 4:1-6 </a:t>
            </a:r>
            <a:r>
              <a:rPr lang="es-PR" altLang="en-US" dirty="0">
                <a:latin typeface="Candara" panose="020E0502030303020204" pitchFamily="34" charset="0"/>
              </a:rPr>
              <a:t>)</a:t>
            </a:r>
            <a:endParaRPr lang="es-PR" altLang="en-US" dirty="0" smtClean="0">
              <a:latin typeface="Candara" panose="020E0502030303020204" pitchFamily="34" charset="0"/>
            </a:endParaRPr>
          </a:p>
        </p:txBody>
      </p:sp>
      <p:sp>
        <p:nvSpPr>
          <p:cNvPr id="15366" name="Rectangle 3"/>
          <p:cNvSpPr>
            <a:spLocks noGrp="1" noChangeArrowheads="1"/>
          </p:cNvSpPr>
          <p:nvPr>
            <p:ph idx="1"/>
          </p:nvPr>
        </p:nvSpPr>
        <p:spPr>
          <a:xfrm>
            <a:off x="1182688" y="2017712"/>
            <a:ext cx="7772400" cy="46831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PR" altLang="en-US" sz="2800" dirty="0" smtClean="0">
                <a:latin typeface="Candara" panose="020E0502030303020204" pitchFamily="34" charset="0"/>
              </a:rPr>
              <a:t>Todo ser humano, desde el mas grande hasta el mas pequeño será juzgado por Dios. </a:t>
            </a:r>
          </a:p>
          <a:p>
            <a:pPr lvl="1" eaLnBrk="1" hangingPunct="1">
              <a:lnSpc>
                <a:spcPct val="90000"/>
              </a:lnSpc>
            </a:pPr>
            <a:r>
              <a:rPr lang="es-PR" altLang="en-US" sz="2400" dirty="0" smtClean="0">
                <a:latin typeface="Candara" panose="020E0502030303020204" pitchFamily="34" charset="0"/>
              </a:rPr>
              <a:t>Juan 5:22</a:t>
            </a:r>
          </a:p>
          <a:p>
            <a:pPr lvl="1" eaLnBrk="1" hangingPunct="1">
              <a:lnSpc>
                <a:spcPct val="90000"/>
              </a:lnSpc>
            </a:pPr>
            <a:r>
              <a:rPr lang="es-PR" altLang="en-US" sz="2400" dirty="0" smtClean="0">
                <a:latin typeface="Candara" panose="020E0502030303020204" pitchFamily="34" charset="0"/>
              </a:rPr>
              <a:t>2 Timoteo 4:1</a:t>
            </a:r>
          </a:p>
        </p:txBody>
      </p:sp>
      <p:sp>
        <p:nvSpPr>
          <p:cNvPr id="1536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F87189FE-5258-44CF-9DDF-710E6352E0AF}" type="slidenum">
              <a:rPr lang="es-PR" altLang="en-US" sz="1400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es-PR" altLang="en-US" sz="1400"/>
          </a:p>
        </p:txBody>
      </p:sp>
    </p:spTree>
    <p:extLst>
      <p:ext uri="{BB962C8B-B14F-4D97-AF65-F5344CB8AC3E}">
        <p14:creationId xmlns:p14="http://schemas.microsoft.com/office/powerpoint/2010/main" val="306097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PR" altLang="en-US" dirty="0" smtClean="0">
                <a:latin typeface="Candara" panose="020E0502030303020204" pitchFamily="34" charset="0"/>
              </a:rPr>
              <a:t>Consagrados al amor y a la oración  </a:t>
            </a:r>
            <a:r>
              <a:rPr lang="es-PR" altLang="en-US" dirty="0">
                <a:latin typeface="Candara" panose="020E0502030303020204" pitchFamily="34" charset="0"/>
              </a:rPr>
              <a:t/>
            </a:r>
            <a:br>
              <a:rPr lang="es-PR" altLang="en-US" dirty="0">
                <a:latin typeface="Candara" panose="020E0502030303020204" pitchFamily="34" charset="0"/>
              </a:rPr>
            </a:br>
            <a:r>
              <a:rPr lang="es-PR" altLang="en-US" dirty="0">
                <a:latin typeface="Candara" panose="020E0502030303020204" pitchFamily="34" charset="0"/>
              </a:rPr>
              <a:t>(</a:t>
            </a:r>
            <a:r>
              <a:rPr lang="es-PR" altLang="en-US" sz="5400" dirty="0">
                <a:solidFill>
                  <a:schemeClr val="tx1"/>
                </a:solidFill>
                <a:latin typeface="Candara" panose="020E0502030303020204" pitchFamily="34" charset="0"/>
              </a:rPr>
              <a:t>1 Pedro </a:t>
            </a:r>
            <a:r>
              <a:rPr lang="es-PR" altLang="en-US" sz="5400" dirty="0" smtClean="0">
                <a:solidFill>
                  <a:schemeClr val="tx1"/>
                </a:solidFill>
                <a:latin typeface="Candara" panose="020E0502030303020204" pitchFamily="34" charset="0"/>
              </a:rPr>
              <a:t>4:7-8 </a:t>
            </a:r>
            <a:r>
              <a:rPr lang="es-PR" altLang="en-US" dirty="0">
                <a:latin typeface="Candara" panose="020E0502030303020204" pitchFamily="34" charset="0"/>
              </a:rPr>
              <a:t>)</a:t>
            </a:r>
            <a:endParaRPr lang="en-US" dirty="0">
              <a:latin typeface="Candara" panose="020E0502030303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4E124D-FC13-4881-A3ED-80428A42F952}" type="slidenum">
              <a:rPr lang="es-PR" altLang="en-US" smtClean="0"/>
              <a:pPr>
                <a:defRPr/>
              </a:pPr>
              <a:t>25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906622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sz="3800" dirty="0" smtClean="0">
                <a:latin typeface="Candara" panose="020E0502030303020204" pitchFamily="34" charset="0"/>
              </a:rPr>
              <a:t>Consagrados al amor y a la oración  </a:t>
            </a:r>
            <a:br>
              <a:rPr lang="es-PR" altLang="en-US" sz="3800" dirty="0" smtClean="0">
                <a:latin typeface="Candara" panose="020E0502030303020204" pitchFamily="34" charset="0"/>
              </a:rPr>
            </a:br>
            <a:r>
              <a:rPr lang="es-PR" altLang="en-US" sz="3800" dirty="0" smtClean="0">
                <a:latin typeface="Candara" panose="020E0502030303020204" pitchFamily="34" charset="0"/>
              </a:rPr>
              <a:t>(</a:t>
            </a:r>
            <a:r>
              <a:rPr lang="es-PR" altLang="en-US" sz="3800" dirty="0">
                <a:solidFill>
                  <a:schemeClr val="tx1"/>
                </a:solidFill>
                <a:latin typeface="Candara" panose="020E0502030303020204" pitchFamily="34" charset="0"/>
              </a:rPr>
              <a:t>1 Pedro </a:t>
            </a:r>
            <a:r>
              <a:rPr lang="es-PR" altLang="en-US" sz="3800" dirty="0" smtClean="0">
                <a:solidFill>
                  <a:schemeClr val="tx1"/>
                </a:solidFill>
                <a:latin typeface="Candara" panose="020E0502030303020204" pitchFamily="34" charset="0"/>
              </a:rPr>
              <a:t>4:7-8</a:t>
            </a:r>
            <a:r>
              <a:rPr lang="es-PR" altLang="en-US" sz="3800" dirty="0" smtClean="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1069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80000"/>
              </a:lnSpc>
              <a:buSzPct val="85000"/>
              <a:buNone/>
            </a:pPr>
            <a:endParaRPr lang="es-ES" altLang="en-US" sz="2600" i="1" dirty="0" smtClean="0">
              <a:latin typeface="Candara" panose="020E0502030303020204" pitchFamily="34" charset="0"/>
            </a:endParaRPr>
          </a:p>
          <a:p>
            <a:pPr marL="0" indent="0" eaLnBrk="1" hangingPunct="1">
              <a:lnSpc>
                <a:spcPct val="80000"/>
              </a:lnSpc>
              <a:buSzPct val="85000"/>
              <a:buNone/>
            </a:pPr>
            <a:endParaRPr lang="es-ES" altLang="en-US" sz="2600" i="1" dirty="0" smtClean="0">
              <a:latin typeface="Candara" panose="020E0502030303020204" pitchFamily="34" charset="0"/>
            </a:endParaRPr>
          </a:p>
        </p:txBody>
      </p:sp>
      <p:sp>
        <p:nvSpPr>
          <p:cNvPr id="5427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2707606B-D78B-441B-B8B2-DE8BDA5ECC86}" type="slidenum">
              <a:rPr lang="es-PR" altLang="en-US" sz="1400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26</a:t>
            </a:fld>
            <a:endParaRPr lang="es-PR" altLang="en-US" sz="140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68288" y="2017713"/>
            <a:ext cx="8686800" cy="4748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s-ES" sz="2400" i="1" dirty="0" smtClean="0"/>
              <a:t>“Mas </a:t>
            </a:r>
            <a:r>
              <a:rPr lang="es-ES" sz="2400" i="1" dirty="0"/>
              <a:t>el fin de todas las cosas se acerca; sed, pues, sobrios, y velad en </a:t>
            </a:r>
            <a:r>
              <a:rPr lang="es-ES" sz="2400" i="1" dirty="0" smtClean="0"/>
              <a:t>oración. Y </a:t>
            </a:r>
            <a:r>
              <a:rPr lang="es-ES" sz="2400" i="1" dirty="0"/>
              <a:t>ante todo, tened entre vosotros ferviente amor; porque el amor cubrirá multitud de pecados</a:t>
            </a:r>
            <a:r>
              <a:rPr lang="es-ES" sz="2400" i="1" dirty="0" smtClean="0"/>
              <a:t>.” (RVR60)</a:t>
            </a:r>
            <a:endParaRPr lang="es-ES" sz="2400" i="1" dirty="0"/>
          </a:p>
          <a:p>
            <a:pPr marL="0" indent="0">
              <a:buFont typeface="Wingdings" panose="05000000000000000000" pitchFamily="2" charset="2"/>
              <a:buNone/>
            </a:pPr>
            <a:endParaRPr lang="es-ES" altLang="en-US" sz="2400" i="1" dirty="0" smtClean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715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sz="3800" dirty="0">
                <a:latin typeface="Candara" panose="020E0502030303020204" pitchFamily="34" charset="0"/>
              </a:rPr>
              <a:t>Consagrados al amor y a la oración  </a:t>
            </a:r>
            <a:br>
              <a:rPr lang="es-PR" altLang="en-US" sz="3800" dirty="0">
                <a:latin typeface="Candara" panose="020E0502030303020204" pitchFamily="34" charset="0"/>
              </a:rPr>
            </a:br>
            <a:r>
              <a:rPr lang="es-PR" altLang="en-US" sz="3800" dirty="0">
                <a:latin typeface="Candara" panose="020E0502030303020204" pitchFamily="34" charset="0"/>
              </a:rPr>
              <a:t>(</a:t>
            </a:r>
            <a:r>
              <a:rPr lang="es-PR" altLang="en-US" sz="3800" dirty="0">
                <a:solidFill>
                  <a:schemeClr val="tx1"/>
                </a:solidFill>
                <a:latin typeface="Candara" panose="020E0502030303020204" pitchFamily="34" charset="0"/>
              </a:rPr>
              <a:t>1 Pedro 4:7-8</a:t>
            </a:r>
            <a:r>
              <a:rPr lang="es-PR" altLang="en-US" sz="3800" dirty="0">
                <a:latin typeface="Candara" panose="020E0502030303020204" pitchFamily="34" charset="0"/>
              </a:rPr>
              <a:t>)</a:t>
            </a:r>
            <a:endParaRPr lang="es-PR" altLang="en-US" sz="3800" dirty="0" smtClean="0">
              <a:latin typeface="Candara" panose="020E0502030303020204" pitchFamily="34" charset="0"/>
            </a:endParaRPr>
          </a:p>
        </p:txBody>
      </p:sp>
      <p:sp>
        <p:nvSpPr>
          <p:cNvPr id="1536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PR" altLang="en-US" sz="2400" dirty="0" smtClean="0">
                <a:latin typeface="Candara" panose="020E0502030303020204" pitchFamily="34" charset="0"/>
              </a:rPr>
              <a:t>Una de las cosas que nuestro Señor Jesucristo hizo en ese mundo fue </a:t>
            </a:r>
            <a:r>
              <a:rPr lang="es-PR" altLang="en-US" sz="2400" u="sng" dirty="0" smtClean="0">
                <a:solidFill>
                  <a:srgbClr val="FF0000"/>
                </a:solidFill>
                <a:latin typeface="Candara" panose="020E0502030303020204" pitchFamily="34" charset="0"/>
              </a:rPr>
              <a:t>orar.</a:t>
            </a:r>
            <a:r>
              <a:rPr lang="es-PR" altLang="en-US" sz="24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  <a:r>
              <a:rPr lang="es-PR" altLang="en-US" sz="2400" dirty="0" smtClean="0">
                <a:latin typeface="Candara" panose="020E0502030303020204" pitchFamily="34" charset="0"/>
              </a:rPr>
              <a:t>El siempre sacaba tiempo para orar al padre.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s-PR" altLang="en-US" sz="2400" dirty="0" smtClean="0">
                <a:latin typeface="Candara" panose="020E0502030303020204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s-PR" altLang="en-US" sz="2400" dirty="0" smtClean="0">
                <a:latin typeface="Candara" panose="020E0502030303020204" pitchFamily="34" charset="0"/>
              </a:rPr>
              <a:t>De esa misma manera </a:t>
            </a:r>
            <a:r>
              <a:rPr lang="es-PR" altLang="en-US" sz="2400" dirty="0" err="1" smtClean="0">
                <a:latin typeface="Candara" panose="020E0502030303020204" pitchFamily="34" charset="0"/>
              </a:rPr>
              <a:t>noros</a:t>
            </a:r>
            <a:r>
              <a:rPr lang="es-PR" altLang="en-US" sz="2400" dirty="0" smtClean="0">
                <a:latin typeface="Candara" panose="020E0502030303020204" pitchFamily="34" charset="0"/>
              </a:rPr>
              <a:t> debemos seguir su ejemplo. </a:t>
            </a:r>
          </a:p>
          <a:p>
            <a:pPr lvl="1" eaLnBrk="1" hangingPunct="1">
              <a:lnSpc>
                <a:spcPct val="90000"/>
              </a:lnSpc>
            </a:pPr>
            <a:r>
              <a:rPr lang="es-PR" altLang="en-US" sz="2000" dirty="0" smtClean="0">
                <a:latin typeface="Candara" panose="020E0502030303020204" pitchFamily="34" charset="0"/>
              </a:rPr>
              <a:t>Romanos 12:12</a:t>
            </a:r>
          </a:p>
        </p:txBody>
      </p:sp>
      <p:sp>
        <p:nvSpPr>
          <p:cNvPr id="1536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F87189FE-5258-44CF-9DDF-710E6352E0AF}" type="slidenum">
              <a:rPr lang="es-PR" altLang="en-US" sz="1400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27</a:t>
            </a:fld>
            <a:endParaRPr lang="es-PR" altLang="en-US" sz="1400"/>
          </a:p>
        </p:txBody>
      </p:sp>
    </p:spTree>
    <p:extLst>
      <p:ext uri="{BB962C8B-B14F-4D97-AF65-F5344CB8AC3E}">
        <p14:creationId xmlns:p14="http://schemas.microsoft.com/office/powerpoint/2010/main" val="3532978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PR" altLang="en-US" dirty="0" smtClean="0">
                <a:latin typeface="Candara" panose="020E0502030303020204" pitchFamily="34" charset="0"/>
              </a:rPr>
              <a:t>Consagrados al servicio </a:t>
            </a:r>
            <a:br>
              <a:rPr lang="es-PR" altLang="en-US" dirty="0" smtClean="0">
                <a:latin typeface="Candara" panose="020E0502030303020204" pitchFamily="34" charset="0"/>
              </a:rPr>
            </a:br>
            <a:r>
              <a:rPr lang="es-PR" altLang="en-US" dirty="0" smtClean="0">
                <a:latin typeface="Candara" panose="020E0502030303020204" pitchFamily="34" charset="0"/>
              </a:rPr>
              <a:t>(</a:t>
            </a:r>
            <a:r>
              <a:rPr lang="es-PR" altLang="en-US" sz="5400" dirty="0">
                <a:solidFill>
                  <a:schemeClr val="tx1"/>
                </a:solidFill>
                <a:latin typeface="Candara" panose="020E0502030303020204" pitchFamily="34" charset="0"/>
              </a:rPr>
              <a:t>1 Pedro </a:t>
            </a:r>
            <a:r>
              <a:rPr lang="es-PR" altLang="en-US" sz="5400" dirty="0" smtClean="0">
                <a:solidFill>
                  <a:schemeClr val="tx1"/>
                </a:solidFill>
                <a:latin typeface="Candara" panose="020E0502030303020204" pitchFamily="34" charset="0"/>
              </a:rPr>
              <a:t>4:9-10 </a:t>
            </a:r>
            <a:r>
              <a:rPr lang="es-PR" altLang="en-US" dirty="0">
                <a:latin typeface="Candara" panose="020E0502030303020204" pitchFamily="34" charset="0"/>
              </a:rPr>
              <a:t>)</a:t>
            </a:r>
            <a:endParaRPr lang="en-US" dirty="0">
              <a:latin typeface="Candara" panose="020E0502030303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4E124D-FC13-4881-A3ED-80428A42F952}" type="slidenum">
              <a:rPr lang="es-PR" altLang="en-US" smtClean="0"/>
              <a:pPr>
                <a:defRPr/>
              </a:pPr>
              <a:t>28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2825828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2707606B-D78B-441B-B8B2-DE8BDA5ECC86}" type="slidenum">
              <a:rPr lang="es-PR" altLang="en-US" sz="1400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29</a:t>
            </a:fld>
            <a:endParaRPr lang="es-PR" altLang="en-US" sz="1400"/>
          </a:p>
        </p:txBody>
      </p:sp>
      <p:sp>
        <p:nvSpPr>
          <p:cNvPr id="542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dirty="0">
                <a:latin typeface="Candara" panose="020E0502030303020204" pitchFamily="34" charset="0"/>
              </a:rPr>
              <a:t>Consagrados al servicio </a:t>
            </a:r>
            <a:br>
              <a:rPr lang="es-PR" altLang="en-US" dirty="0">
                <a:latin typeface="Candara" panose="020E0502030303020204" pitchFamily="34" charset="0"/>
              </a:rPr>
            </a:br>
            <a:r>
              <a:rPr lang="es-PR" altLang="en-US" dirty="0">
                <a:latin typeface="Candara" panose="020E0502030303020204" pitchFamily="34" charset="0"/>
              </a:rPr>
              <a:t>(</a:t>
            </a:r>
            <a:r>
              <a:rPr lang="es-PR" altLang="en-US" dirty="0">
                <a:solidFill>
                  <a:schemeClr val="tx1"/>
                </a:solidFill>
                <a:latin typeface="Candara" panose="020E0502030303020204" pitchFamily="34" charset="0"/>
              </a:rPr>
              <a:t>1 Pedro 4:9-10 </a:t>
            </a:r>
            <a:r>
              <a:rPr lang="es-PR" altLang="en-US" dirty="0">
                <a:latin typeface="Candara" panose="020E0502030303020204" pitchFamily="34" charset="0"/>
              </a:rPr>
              <a:t>)</a:t>
            </a:r>
            <a:endParaRPr lang="es-PR" altLang="en-US" dirty="0" smtClean="0">
              <a:latin typeface="Candara" panose="020E0502030303020204" pitchFamily="34" charset="0"/>
            </a:endParaRPr>
          </a:p>
        </p:txBody>
      </p:sp>
      <p:sp>
        <p:nvSpPr>
          <p:cNvPr id="1069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8288" y="2017713"/>
            <a:ext cx="8686800" cy="4748847"/>
          </a:xfrm>
        </p:spPr>
        <p:txBody>
          <a:bodyPr anchor="ctr"/>
          <a:lstStyle/>
          <a:p>
            <a:pPr marL="0" indent="0">
              <a:lnSpc>
                <a:spcPct val="150000"/>
              </a:lnSpc>
              <a:buNone/>
            </a:pPr>
            <a:r>
              <a:rPr lang="es-ES" sz="2800" i="1" dirty="0" smtClean="0">
                <a:latin typeface="Candara" panose="020E0502030303020204" pitchFamily="34" charset="0"/>
              </a:rPr>
              <a:t>“Hospedaos </a:t>
            </a:r>
            <a:r>
              <a:rPr lang="es-ES" sz="2800" i="1" dirty="0">
                <a:latin typeface="Candara" panose="020E0502030303020204" pitchFamily="34" charset="0"/>
              </a:rPr>
              <a:t>los unos a los otros sin </a:t>
            </a:r>
            <a:r>
              <a:rPr lang="es-ES" sz="2800" i="1" dirty="0" smtClean="0">
                <a:latin typeface="Candara" panose="020E0502030303020204" pitchFamily="34" charset="0"/>
              </a:rPr>
              <a:t>murmuraciones. Cada </a:t>
            </a:r>
            <a:r>
              <a:rPr lang="es-ES" sz="2800" i="1" dirty="0">
                <a:latin typeface="Candara" panose="020E0502030303020204" pitchFamily="34" charset="0"/>
              </a:rPr>
              <a:t>uno según el don que ha recibido, minístrelo a los otros, como buenos administradores de la multiforme gracia de Dios.” (RVR60)</a:t>
            </a:r>
          </a:p>
          <a:p>
            <a:pPr marL="0" indent="0" eaLnBrk="1" hangingPunct="1">
              <a:lnSpc>
                <a:spcPct val="80000"/>
              </a:lnSpc>
              <a:buSzPct val="85000"/>
              <a:buFont typeface="Wingdings" panose="05000000000000000000" pitchFamily="2" charset="2"/>
              <a:buNone/>
            </a:pPr>
            <a:endParaRPr lang="es-PR" altLang="en-US" sz="2600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05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69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905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BF07B0B1-41B8-4EDE-8E15-988753260373}" type="slidenum">
              <a:rPr lang="es-PR" altLang="en-US" sz="1400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s-PR" altLang="en-US" sz="1400"/>
          </a:p>
        </p:txBody>
      </p:sp>
      <p:sp>
        <p:nvSpPr>
          <p:cNvPr id="92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dirty="0" smtClean="0">
                <a:latin typeface="Candara" panose="020E0502030303020204" pitchFamily="34" charset="0"/>
              </a:rPr>
              <a:t>Versículo clave: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383822" y="2017713"/>
            <a:ext cx="792197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es-PR" altLang="en-US" i="1" dirty="0" smtClean="0">
                <a:solidFill>
                  <a:srgbClr val="C00000"/>
                </a:solidFill>
              </a:rPr>
              <a:t>1 Pedro 4:10</a:t>
            </a:r>
            <a:endParaRPr lang="es-ES" altLang="en-US" i="1" dirty="0">
              <a:solidFill>
                <a:srgbClr val="C00000"/>
              </a:solidFill>
            </a:endParaRPr>
          </a:p>
          <a:p>
            <a:pPr marL="0" indent="0" eaLnBrk="1" hangingPunct="1">
              <a:buNone/>
            </a:pPr>
            <a:r>
              <a:rPr lang="es-ES" altLang="en-US" i="1" dirty="0" smtClean="0">
                <a:solidFill>
                  <a:srgbClr val="000000"/>
                </a:solidFill>
              </a:rPr>
              <a:t>“</a:t>
            </a:r>
            <a:r>
              <a:rPr lang="es-ES" i="1" dirty="0"/>
              <a:t>Cada uno según el don que ha recibido, minístrelo a los otros, como buenos administradores de la multiforme gracia de Dios.</a:t>
            </a:r>
            <a:r>
              <a:rPr lang="es-ES" altLang="en-US" i="1" dirty="0" smtClean="0">
                <a:solidFill>
                  <a:srgbClr val="000000"/>
                </a:solidFill>
              </a:rPr>
              <a:t>” </a:t>
            </a:r>
            <a:r>
              <a:rPr lang="es-ES" altLang="en-US" i="1" dirty="0" smtClean="0"/>
              <a:t>(RVR60)</a:t>
            </a:r>
            <a:endParaRPr lang="es-ES" altLang="en-US" i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dirty="0">
                <a:latin typeface="Candara" panose="020E0502030303020204" pitchFamily="34" charset="0"/>
              </a:rPr>
              <a:t>Consagrados al servicio </a:t>
            </a:r>
            <a:br>
              <a:rPr lang="es-PR" altLang="en-US" dirty="0">
                <a:latin typeface="Candara" panose="020E0502030303020204" pitchFamily="34" charset="0"/>
              </a:rPr>
            </a:br>
            <a:r>
              <a:rPr lang="es-PR" altLang="en-US" dirty="0">
                <a:latin typeface="Candara" panose="020E0502030303020204" pitchFamily="34" charset="0"/>
              </a:rPr>
              <a:t>(</a:t>
            </a:r>
            <a:r>
              <a:rPr lang="es-PR" altLang="en-US" dirty="0">
                <a:solidFill>
                  <a:schemeClr val="tx1"/>
                </a:solidFill>
                <a:latin typeface="Candara" panose="020E0502030303020204" pitchFamily="34" charset="0"/>
              </a:rPr>
              <a:t>1 Pedro 4:9-10 </a:t>
            </a:r>
            <a:r>
              <a:rPr lang="es-PR" altLang="en-US" dirty="0">
                <a:latin typeface="Candara" panose="020E0502030303020204" pitchFamily="34" charset="0"/>
              </a:rPr>
              <a:t>)</a:t>
            </a:r>
            <a:endParaRPr lang="es-PR" altLang="en-US" dirty="0" smtClean="0">
              <a:latin typeface="Candara" panose="020E0502030303020204" pitchFamily="34" charset="0"/>
            </a:endParaRPr>
          </a:p>
        </p:txBody>
      </p:sp>
      <p:sp>
        <p:nvSpPr>
          <p:cNvPr id="15366" name="Rectangle 3"/>
          <p:cNvSpPr>
            <a:spLocks noGrp="1" noChangeArrowheads="1"/>
          </p:cNvSpPr>
          <p:nvPr>
            <p:ph idx="1"/>
          </p:nvPr>
        </p:nvSpPr>
        <p:spPr>
          <a:xfrm>
            <a:off x="1182688" y="2017712"/>
            <a:ext cx="7772400" cy="46831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PR" altLang="en-US" sz="2800" dirty="0" smtClean="0">
                <a:latin typeface="Candara" panose="020E0502030303020204" pitchFamily="34" charset="0"/>
              </a:rPr>
              <a:t>Nosotros como cristianos debemos estar dispuestos a servir, así como nuestro Señor Jesucristo hizo. </a:t>
            </a:r>
          </a:p>
          <a:p>
            <a:pPr lvl="1" eaLnBrk="1" hangingPunct="1">
              <a:lnSpc>
                <a:spcPct val="90000"/>
              </a:lnSpc>
            </a:pPr>
            <a:r>
              <a:rPr lang="es-PR" altLang="en-US" sz="2400" dirty="0" smtClean="0">
                <a:latin typeface="Candara" panose="020E0502030303020204" pitchFamily="34" charset="0"/>
              </a:rPr>
              <a:t>Marcos 10:45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endParaRPr lang="es-PR" altLang="en-US" sz="2400" dirty="0" smtClean="0">
              <a:latin typeface="Candara" panose="020E0502030303020204" pitchFamily="34" charset="0"/>
            </a:endParaRPr>
          </a:p>
          <a:p>
            <a:pPr marL="400050" eaLnBrk="1" hangingPunct="1">
              <a:lnSpc>
                <a:spcPct val="90000"/>
              </a:lnSpc>
            </a:pPr>
            <a:r>
              <a:rPr lang="es-PR" altLang="en-US" sz="2800" dirty="0" smtClean="0">
                <a:latin typeface="Candara" panose="020E0502030303020204" pitchFamily="34" charset="0"/>
              </a:rPr>
              <a:t>Además, nosotros al querer servir también estaremos mostrando amor y hospitalidad hacia los demás.</a:t>
            </a:r>
          </a:p>
          <a:p>
            <a:pPr marL="800100" lvl="1" eaLnBrk="1" hangingPunct="1">
              <a:lnSpc>
                <a:spcPct val="90000"/>
              </a:lnSpc>
            </a:pPr>
            <a:r>
              <a:rPr lang="es-PR" altLang="en-US" sz="2400" dirty="0" smtClean="0">
                <a:latin typeface="Candara" panose="020E0502030303020204" pitchFamily="34" charset="0"/>
              </a:rPr>
              <a:t>Hebreos 13:1-2</a:t>
            </a:r>
          </a:p>
          <a:p>
            <a:pPr marL="800100" lvl="1" eaLnBrk="1" hangingPunct="1">
              <a:lnSpc>
                <a:spcPct val="90000"/>
              </a:lnSpc>
            </a:pPr>
            <a:r>
              <a:rPr lang="es-PR" altLang="en-US" sz="2400" dirty="0" smtClean="0">
                <a:latin typeface="Candara" panose="020E0502030303020204" pitchFamily="34" charset="0"/>
              </a:rPr>
              <a:t>Romanos 12:13</a:t>
            </a:r>
          </a:p>
        </p:txBody>
      </p:sp>
      <p:sp>
        <p:nvSpPr>
          <p:cNvPr id="1536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F87189FE-5258-44CF-9DDF-710E6352E0AF}" type="slidenum">
              <a:rPr lang="es-PR" altLang="en-US" sz="1400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lang="es-PR" altLang="en-US" sz="1400"/>
          </a:p>
        </p:txBody>
      </p:sp>
    </p:spTree>
    <p:extLst>
      <p:ext uri="{BB962C8B-B14F-4D97-AF65-F5344CB8AC3E}">
        <p14:creationId xmlns:p14="http://schemas.microsoft.com/office/powerpoint/2010/main" val="2860923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PR" altLang="en-US" dirty="0" smtClean="0">
                <a:latin typeface="Candara" panose="020E0502030303020204" pitchFamily="34" charset="0"/>
              </a:rPr>
              <a:t>Consagrados a glorificar a Dios  </a:t>
            </a:r>
            <a:br>
              <a:rPr lang="es-PR" altLang="en-US" dirty="0" smtClean="0">
                <a:latin typeface="Candara" panose="020E0502030303020204" pitchFamily="34" charset="0"/>
              </a:rPr>
            </a:br>
            <a:r>
              <a:rPr lang="es-PR" altLang="en-US" dirty="0" smtClean="0">
                <a:latin typeface="Candara" panose="020E0502030303020204" pitchFamily="34" charset="0"/>
              </a:rPr>
              <a:t>(</a:t>
            </a:r>
            <a:r>
              <a:rPr lang="es-PR" altLang="en-US" sz="5400" dirty="0">
                <a:solidFill>
                  <a:schemeClr val="tx1"/>
                </a:solidFill>
                <a:latin typeface="Candara" panose="020E0502030303020204" pitchFamily="34" charset="0"/>
              </a:rPr>
              <a:t>1 Pedro </a:t>
            </a:r>
            <a:r>
              <a:rPr lang="es-PR" altLang="en-US" sz="5400" dirty="0" smtClean="0">
                <a:solidFill>
                  <a:schemeClr val="tx1"/>
                </a:solidFill>
                <a:latin typeface="Candara" panose="020E0502030303020204" pitchFamily="34" charset="0"/>
              </a:rPr>
              <a:t>4:11 </a:t>
            </a:r>
            <a:r>
              <a:rPr lang="es-PR" altLang="en-US" dirty="0">
                <a:latin typeface="Candara" panose="020E0502030303020204" pitchFamily="34" charset="0"/>
              </a:rPr>
              <a:t>)</a:t>
            </a:r>
            <a:endParaRPr lang="en-US" dirty="0">
              <a:latin typeface="Candara" panose="020E0502030303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4E124D-FC13-4881-A3ED-80428A42F952}" type="slidenum">
              <a:rPr lang="es-PR" altLang="en-US" smtClean="0"/>
              <a:pPr>
                <a:defRPr/>
              </a:pPr>
              <a:t>31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1694417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sz="4000" dirty="0">
                <a:latin typeface="Candara" panose="020E0502030303020204" pitchFamily="34" charset="0"/>
              </a:rPr>
              <a:t>Consagrados a glorificar a Dios  </a:t>
            </a:r>
            <a:br>
              <a:rPr lang="es-PR" altLang="en-US" sz="4000" dirty="0">
                <a:latin typeface="Candara" panose="020E0502030303020204" pitchFamily="34" charset="0"/>
              </a:rPr>
            </a:br>
            <a:r>
              <a:rPr lang="es-PR" altLang="en-US" sz="4000" dirty="0">
                <a:latin typeface="Candara" panose="020E0502030303020204" pitchFamily="34" charset="0"/>
              </a:rPr>
              <a:t>(</a:t>
            </a:r>
            <a:r>
              <a:rPr lang="es-PR" altLang="en-US" sz="4000" dirty="0">
                <a:solidFill>
                  <a:schemeClr val="tx1"/>
                </a:solidFill>
                <a:latin typeface="Candara" panose="020E0502030303020204" pitchFamily="34" charset="0"/>
              </a:rPr>
              <a:t>1 Pedro 4:11 </a:t>
            </a:r>
            <a:r>
              <a:rPr lang="es-PR" altLang="en-US" sz="4000" dirty="0">
                <a:latin typeface="Candara" panose="020E0502030303020204" pitchFamily="34" charset="0"/>
              </a:rPr>
              <a:t>)</a:t>
            </a:r>
            <a:endParaRPr lang="es-PR" altLang="en-US" sz="4000" dirty="0" smtClean="0">
              <a:latin typeface="Candara" panose="020E0502030303020204" pitchFamily="34" charset="0"/>
            </a:endParaRPr>
          </a:p>
        </p:txBody>
      </p:sp>
      <p:sp>
        <p:nvSpPr>
          <p:cNvPr id="1536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F87189FE-5258-44CF-9DDF-710E6352E0AF}" type="slidenum">
              <a:rPr lang="es-PR" altLang="en-US" sz="1400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endParaRPr lang="es-PR" altLang="en-US" sz="140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68288" y="2017713"/>
            <a:ext cx="8686800" cy="4748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s-ES" sz="2400" i="1" dirty="0" smtClean="0"/>
              <a:t>“</a:t>
            </a:r>
            <a:r>
              <a:rPr lang="es-ES" sz="2400" i="1" dirty="0"/>
              <a:t>Si alguno habla, hable conforme a las palabras de Dios; si alguno ministra, ministre conforme al poder que Dios da, para que en todo sea Dios glorificado por Jesucristo, a quien pertenecen la gloria y el imperio por los siglos de los siglos. Amén.</a:t>
            </a:r>
            <a:r>
              <a:rPr lang="es-ES" sz="2400" i="1" dirty="0" smtClean="0"/>
              <a:t>” (RVR60)</a:t>
            </a:r>
            <a:endParaRPr lang="es-ES" sz="2400" i="1" dirty="0"/>
          </a:p>
          <a:p>
            <a:pPr marL="0" indent="0">
              <a:buFont typeface="Wingdings" panose="05000000000000000000" pitchFamily="2" charset="2"/>
              <a:buNone/>
            </a:pPr>
            <a:endParaRPr lang="es-ES" altLang="en-US" sz="2400" i="1" dirty="0" smtClean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sz="4000" dirty="0">
                <a:latin typeface="Candara" panose="020E0502030303020204" pitchFamily="34" charset="0"/>
              </a:rPr>
              <a:t>Consagrados a glorificar a Dios  </a:t>
            </a:r>
            <a:br>
              <a:rPr lang="es-PR" altLang="en-US" sz="4000" dirty="0">
                <a:latin typeface="Candara" panose="020E0502030303020204" pitchFamily="34" charset="0"/>
              </a:rPr>
            </a:br>
            <a:r>
              <a:rPr lang="es-PR" altLang="en-US" sz="4000" dirty="0">
                <a:latin typeface="Candara" panose="020E0502030303020204" pitchFamily="34" charset="0"/>
              </a:rPr>
              <a:t>(</a:t>
            </a:r>
            <a:r>
              <a:rPr lang="es-PR" altLang="en-US" sz="4000" dirty="0">
                <a:solidFill>
                  <a:schemeClr val="tx1"/>
                </a:solidFill>
                <a:latin typeface="Candara" panose="020E0502030303020204" pitchFamily="34" charset="0"/>
              </a:rPr>
              <a:t>1 Pedro 4:11 </a:t>
            </a:r>
            <a:r>
              <a:rPr lang="es-PR" altLang="en-US" sz="4000" dirty="0">
                <a:latin typeface="Candara" panose="020E0502030303020204" pitchFamily="34" charset="0"/>
              </a:rPr>
              <a:t>)</a:t>
            </a:r>
            <a:endParaRPr lang="es-PR" altLang="en-US" sz="4000" dirty="0" smtClean="0">
              <a:latin typeface="Candara" panose="020E0502030303020204" pitchFamily="34" charset="0"/>
            </a:endParaRPr>
          </a:p>
        </p:txBody>
      </p:sp>
      <p:sp>
        <p:nvSpPr>
          <p:cNvPr id="1536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PR" altLang="en-US" sz="2800" dirty="0" smtClean="0">
                <a:latin typeface="Candara" panose="020E0502030303020204" pitchFamily="34" charset="0"/>
              </a:rPr>
              <a:t>Toda nuestras acciones, deben y tienen que ser para glorificar a Dios. De esta misma forma con las habilidades (dones) que Dios nos dios.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s-PR" altLang="en-US" sz="2400" dirty="0" smtClean="0">
              <a:latin typeface="Candara" panose="020E050203030302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s-PR" altLang="en-US" sz="2800" dirty="0" smtClean="0">
                <a:latin typeface="Candara" panose="020E0502030303020204" pitchFamily="34" charset="0"/>
              </a:rPr>
              <a:t>Cada uno de nosotros somos responsables de administrar los dones que Dios nos da.</a:t>
            </a:r>
          </a:p>
          <a:p>
            <a:pPr lvl="1" eaLnBrk="1" hangingPunct="1">
              <a:lnSpc>
                <a:spcPct val="90000"/>
              </a:lnSpc>
            </a:pPr>
            <a:r>
              <a:rPr lang="es-PR" altLang="en-US" sz="2400" dirty="0" smtClean="0">
                <a:latin typeface="Candara" panose="020E0502030303020204" pitchFamily="34" charset="0"/>
              </a:rPr>
              <a:t>1 Corintios 12:8-11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s-PR" altLang="en-US" sz="2400" dirty="0" smtClean="0">
              <a:latin typeface="Candara" panose="020E0502030303020204" pitchFamily="34" charset="0"/>
            </a:endParaRPr>
          </a:p>
        </p:txBody>
      </p:sp>
      <p:sp>
        <p:nvSpPr>
          <p:cNvPr id="1536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F87189FE-5258-44CF-9DDF-710E6352E0AF}" type="slidenum">
              <a:rPr lang="es-PR" altLang="en-US" sz="1400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33</a:t>
            </a:fld>
            <a:endParaRPr lang="es-PR" altLang="en-US" sz="1400"/>
          </a:p>
        </p:txBody>
      </p:sp>
    </p:spTree>
    <p:extLst>
      <p:ext uri="{BB962C8B-B14F-4D97-AF65-F5344CB8AC3E}">
        <p14:creationId xmlns:p14="http://schemas.microsoft.com/office/powerpoint/2010/main" val="1919445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s-PR" altLang="en-US" dirty="0">
                <a:latin typeface="Candara" panose="020E0502030303020204" pitchFamily="34" charset="0"/>
              </a:rPr>
              <a:t>Aplicaciones</a:t>
            </a:r>
            <a:endParaRPr lang="en-US" dirty="0">
              <a:latin typeface="Candara" panose="020E0502030303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4E124D-FC13-4881-A3ED-80428A42F952}" type="slidenum">
              <a:rPr lang="es-PR" altLang="en-US" smtClean="0"/>
              <a:pPr>
                <a:defRPr/>
              </a:pPr>
              <a:t>34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224474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CAC4ED72-6C25-4694-92CD-0B32593FF287}" type="slidenum">
              <a:rPr lang="es-PR" altLang="en-US" sz="1400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35</a:t>
            </a:fld>
            <a:endParaRPr lang="es-PR" altLang="en-US" sz="1400"/>
          </a:p>
        </p:txBody>
      </p:sp>
      <p:sp>
        <p:nvSpPr>
          <p:cNvPr id="727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dirty="0" smtClean="0">
                <a:latin typeface="Candara" panose="020E0502030303020204" pitchFamily="34" charset="0"/>
              </a:rPr>
              <a:t>Aplicaciones</a:t>
            </a:r>
          </a:p>
        </p:txBody>
      </p:sp>
      <p:sp>
        <p:nvSpPr>
          <p:cNvPr id="1130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17713"/>
            <a:ext cx="8497888" cy="4154487"/>
          </a:xfrm>
        </p:spPr>
        <p:txBody>
          <a:bodyPr/>
          <a:lstStyle/>
          <a:p>
            <a:pPr eaLnBrk="1" hangingPunct="1">
              <a:buSzPct val="85000"/>
            </a:pPr>
            <a:r>
              <a:rPr lang="es-PR" altLang="en-US" dirty="0" smtClean="0">
                <a:latin typeface="Candara" panose="020E0502030303020204" pitchFamily="34" charset="0"/>
              </a:rPr>
              <a:t>La relación con Cristo transforma nuestra vida, de manera que debemos vivir distinto a los del mundo </a:t>
            </a:r>
          </a:p>
          <a:p>
            <a:pPr lvl="1" eaLnBrk="1" hangingPunct="1">
              <a:buSzPct val="85000"/>
            </a:pPr>
            <a:r>
              <a:rPr lang="es-PR" altLang="en-US" dirty="0" smtClean="0">
                <a:latin typeface="Candara" panose="020E0502030303020204" pitchFamily="34" charset="0"/>
              </a:rPr>
              <a:t>Los valores, deseos y hábitos del cristiano son opuestos a los del mundo.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30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30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0499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95DAA55D-D45F-4640-A122-0AC16F26C0B2}" type="slidenum">
              <a:rPr lang="es-PR" altLang="en-US" sz="1400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36</a:t>
            </a:fld>
            <a:endParaRPr lang="es-PR" altLang="en-US" sz="1400"/>
          </a:p>
        </p:txBody>
      </p:sp>
      <p:sp>
        <p:nvSpPr>
          <p:cNvPr id="747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smtClean="0">
                <a:latin typeface="Candara" panose="020E0502030303020204" pitchFamily="34" charset="0"/>
              </a:rPr>
              <a:t>Aplicaciones</a:t>
            </a:r>
          </a:p>
        </p:txBody>
      </p:sp>
      <p:sp>
        <p:nvSpPr>
          <p:cNvPr id="941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17713"/>
            <a:ext cx="8497888" cy="4154487"/>
          </a:xfrm>
        </p:spPr>
        <p:txBody>
          <a:bodyPr/>
          <a:lstStyle/>
          <a:p>
            <a:pPr eaLnBrk="1" hangingPunct="1">
              <a:buSzPct val="85000"/>
            </a:pPr>
            <a:r>
              <a:rPr lang="es-PR" altLang="en-US" dirty="0" smtClean="0">
                <a:latin typeface="Candara" panose="020E0502030303020204" pitchFamily="34" charset="0"/>
              </a:rPr>
              <a:t>Las diferencia es servicio a los intereses de Dios y de nuestros hermanos. </a:t>
            </a:r>
          </a:p>
          <a:p>
            <a:pPr lvl="1" eaLnBrk="1" hangingPunct="1">
              <a:buSzPct val="85000"/>
            </a:pPr>
            <a:r>
              <a:rPr lang="es-PR" altLang="en-US" dirty="0" smtClean="0">
                <a:latin typeface="Candara" panose="020E0502030303020204" pitchFamily="34" charset="0"/>
              </a:rPr>
              <a:t>El amor </a:t>
            </a:r>
            <a:r>
              <a:rPr lang="es-PR" altLang="en-US" dirty="0" smtClean="0">
                <a:solidFill>
                  <a:srgbClr val="C00000"/>
                </a:solidFill>
                <a:latin typeface="Candara" panose="020E0502030303020204" pitchFamily="34" charset="0"/>
              </a:rPr>
              <a:t>v.8 </a:t>
            </a:r>
            <a:r>
              <a:rPr lang="es-PR" altLang="en-US" dirty="0" smtClean="0">
                <a:latin typeface="Candara" panose="020E0502030303020204" pitchFamily="34" charset="0"/>
              </a:rPr>
              <a:t>se expresa en acciones que enriquecen la vida de otros. Cada uno de los ministerios a que Pedro exhorta en </a:t>
            </a:r>
            <a:r>
              <a:rPr lang="es-PR" altLang="en-US" sz="3200" dirty="0" smtClean="0">
                <a:solidFill>
                  <a:srgbClr val="C00000"/>
                </a:solidFill>
                <a:latin typeface="Candara" panose="020E0502030303020204" pitchFamily="34" charset="0"/>
              </a:rPr>
              <a:t>v</a:t>
            </a:r>
            <a:r>
              <a:rPr lang="es-PR" altLang="en-US" dirty="0" smtClean="0">
                <a:solidFill>
                  <a:srgbClr val="C00000"/>
                </a:solidFill>
                <a:latin typeface="Candara" panose="020E0502030303020204" pitchFamily="34" charset="0"/>
              </a:rPr>
              <a:t>v.9-11 </a:t>
            </a:r>
            <a:r>
              <a:rPr lang="es-PR" altLang="en-US" dirty="0" smtClean="0">
                <a:latin typeface="Candara" panose="020E0502030303020204" pitchFamily="34" charset="0"/>
              </a:rPr>
              <a:t>es servicio tanto a Dios como a los hermanos. </a:t>
            </a:r>
            <a:endParaRPr lang="es-PR" altLang="en-US" dirty="0" smtClean="0">
              <a:solidFill>
                <a:srgbClr val="C00000"/>
              </a:solidFill>
              <a:latin typeface="Candara" panose="020E0502030303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1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41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1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41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1059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67AC0D76-854F-4AC4-8B28-13FCF2549E35}" type="slidenum">
              <a:rPr lang="es-PR" altLang="en-US" sz="1400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37</a:t>
            </a:fld>
            <a:endParaRPr lang="es-PR" altLang="en-US" sz="1400"/>
          </a:p>
        </p:txBody>
      </p:sp>
      <p:sp>
        <p:nvSpPr>
          <p:cNvPr id="768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smtClean="0">
                <a:latin typeface="Candara" panose="020E0502030303020204" pitchFamily="34" charset="0"/>
              </a:rPr>
              <a:t>Aplicaciones</a:t>
            </a:r>
          </a:p>
        </p:txBody>
      </p:sp>
      <p:sp>
        <p:nvSpPr>
          <p:cNvPr id="842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9271" y="2017713"/>
            <a:ext cx="8515817" cy="4114800"/>
          </a:xfrm>
        </p:spPr>
        <p:txBody>
          <a:bodyPr/>
          <a:lstStyle/>
          <a:p>
            <a:pPr eaLnBrk="1" hangingPunct="1">
              <a:buSzPct val="85000"/>
            </a:pPr>
            <a:r>
              <a:rPr lang="es-PR" altLang="en-US" dirty="0" smtClean="0">
                <a:latin typeface="Candara" panose="020E0502030303020204" pitchFamily="34" charset="0"/>
              </a:rPr>
              <a:t>Aun las pruebas y la persecución son oportunidades para mostrar la diferencia que Cristo produce (1 Pedro 4:13, 16, 19)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42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2755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PR" altLang="en-US" dirty="0">
                <a:latin typeface="Candara" panose="020E0502030303020204" pitchFamily="34" charset="0"/>
              </a:rPr>
              <a:t>Ejercicios de comprobación</a:t>
            </a:r>
            <a:endParaRPr lang="en-US" dirty="0">
              <a:latin typeface="Candara" panose="020E0502030303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7B8953-D16B-41E0-8B35-617C0E4E8E1E}" type="slidenum">
              <a:rPr lang="es-PR" altLang="en-US" smtClean="0"/>
              <a:pPr>
                <a:defRPr/>
              </a:pPr>
              <a:t>38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314774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056F8-E141-4FCE-AF1A-5284BD852AC5}" type="slidenum">
              <a:rPr lang="es-PR" altLang="en-US"/>
              <a:pPr/>
              <a:t>39</a:t>
            </a:fld>
            <a:endParaRPr lang="es-PR" altLang="en-US"/>
          </a:p>
        </p:txBody>
      </p:sp>
      <p:sp>
        <p:nvSpPr>
          <p:cNvPr id="628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>
                <a:latin typeface="Candara" panose="020E0502030303020204" pitchFamily="34" charset="0"/>
              </a:rPr>
              <a:t>Ejercicios de comprobación</a:t>
            </a:r>
            <a:endParaRPr lang="es-PR" altLang="en-US" dirty="0">
              <a:solidFill>
                <a:schemeClr val="hlink"/>
              </a:solidFill>
              <a:latin typeface="Candara" panose="020E0502030303020204" pitchFamily="34" charset="0"/>
            </a:endParaRPr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017713"/>
            <a:ext cx="7772400" cy="1639887"/>
          </a:xfrm>
        </p:spPr>
        <p:txBody>
          <a:bodyPr/>
          <a:lstStyle/>
          <a:p>
            <a:pPr>
              <a:buSzPct val="85000"/>
            </a:pPr>
            <a:r>
              <a:rPr lang="en-US" altLang="en-US" dirty="0" smtClean="0">
                <a:latin typeface="Candara" panose="020E0502030303020204" pitchFamily="34" charset="0"/>
              </a:rPr>
              <a:t>1 </a:t>
            </a:r>
            <a:r>
              <a:rPr lang="en-US" altLang="en-US" dirty="0">
                <a:latin typeface="Candara" panose="020E0502030303020204" pitchFamily="34" charset="0"/>
              </a:rPr>
              <a:t>Pedro 4:1-6:</a:t>
            </a:r>
          </a:p>
          <a:p>
            <a:pPr lvl="1">
              <a:buSzPct val="85000"/>
            </a:pPr>
            <a:r>
              <a:rPr lang="en-US" altLang="en-US" dirty="0">
                <a:latin typeface="Candara" panose="020E0502030303020204" pitchFamily="34" charset="0"/>
              </a:rPr>
              <a:t>¿</a:t>
            </a:r>
            <a:r>
              <a:rPr lang="en-US" altLang="en-US" dirty="0" smtClean="0">
                <a:latin typeface="Candara" panose="020E0502030303020204" pitchFamily="34" charset="0"/>
              </a:rPr>
              <a:t>Como </a:t>
            </a:r>
            <a:r>
              <a:rPr lang="en-US" altLang="en-US" dirty="0" err="1">
                <a:latin typeface="Candara" panose="020E0502030303020204" pitchFamily="34" charset="0"/>
              </a:rPr>
              <a:t>debe</a:t>
            </a:r>
            <a:r>
              <a:rPr lang="en-US" altLang="en-US" dirty="0">
                <a:latin typeface="Candara" panose="020E0502030303020204" pitchFamily="34" charset="0"/>
              </a:rPr>
              <a:t> </a:t>
            </a:r>
            <a:r>
              <a:rPr lang="en-US" altLang="en-US" dirty="0" err="1">
                <a:latin typeface="Candara" panose="020E0502030303020204" pitchFamily="34" charset="0"/>
              </a:rPr>
              <a:t>estar</a:t>
            </a:r>
            <a:r>
              <a:rPr lang="en-US" altLang="en-US" dirty="0">
                <a:latin typeface="Candara" panose="020E0502030303020204" pitchFamily="34" charset="0"/>
              </a:rPr>
              <a:t> </a:t>
            </a:r>
            <a:r>
              <a:rPr lang="en-US" altLang="en-US" dirty="0" err="1">
                <a:latin typeface="Candara" panose="020E0502030303020204" pitchFamily="34" charset="0"/>
              </a:rPr>
              <a:t>preparado</a:t>
            </a:r>
            <a:r>
              <a:rPr lang="en-US" altLang="en-US" dirty="0">
                <a:latin typeface="Candara" panose="020E0502030303020204" pitchFamily="34" charset="0"/>
              </a:rPr>
              <a:t> el </a:t>
            </a:r>
            <a:r>
              <a:rPr lang="en-US" altLang="en-US" dirty="0" err="1">
                <a:latin typeface="Candara" panose="020E0502030303020204" pitchFamily="34" charset="0"/>
              </a:rPr>
              <a:t>creyente</a:t>
            </a:r>
            <a:r>
              <a:rPr lang="en-US" altLang="en-US" dirty="0">
                <a:latin typeface="Candara" panose="020E0502030303020204" pitchFamily="34" charset="0"/>
              </a:rPr>
              <a:t>?</a:t>
            </a:r>
          </a:p>
        </p:txBody>
      </p:sp>
      <p:sp>
        <p:nvSpPr>
          <p:cNvPr id="628860" name="Text Box 124"/>
          <p:cNvSpPr txBox="1">
            <a:spLocks noChangeArrowheads="1"/>
          </p:cNvSpPr>
          <p:nvPr/>
        </p:nvSpPr>
        <p:spPr bwMode="auto">
          <a:xfrm>
            <a:off x="2166938" y="3444875"/>
            <a:ext cx="563403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n-US" sz="2800" dirty="0"/>
              <a:t>Con la misma actitud de Cristo.</a:t>
            </a:r>
            <a:endParaRPr lang="es-P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92140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8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28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628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8739" grpId="0" build="p"/>
      <p:bldP spid="62886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232A24D0-3370-454C-8F28-9272B26DC961}" type="slidenum">
              <a:rPr lang="es-PR" altLang="en-US" sz="1400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s-PR" altLang="en-US" sz="1400"/>
          </a:p>
        </p:txBody>
      </p:sp>
      <p:sp>
        <p:nvSpPr>
          <p:cNvPr id="112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dirty="0" smtClean="0">
                <a:latin typeface="Candara" panose="020E0502030303020204" pitchFamily="34" charset="0"/>
              </a:rPr>
              <a:t>Verdad Central</a:t>
            </a:r>
          </a:p>
        </p:txBody>
      </p:sp>
      <p:sp>
        <p:nvSpPr>
          <p:cNvPr id="1127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6062" y="1981200"/>
            <a:ext cx="8077200" cy="4114800"/>
          </a:xfrm>
        </p:spPr>
        <p:txBody>
          <a:bodyPr/>
          <a:lstStyle/>
          <a:p>
            <a:pPr algn="just" eaLnBrk="1" hangingPunct="1"/>
            <a:r>
              <a:rPr lang="es-PR" altLang="en-US" dirty="0" smtClean="0">
                <a:latin typeface="Candara" panose="020E0502030303020204" pitchFamily="34" charset="0"/>
              </a:rPr>
              <a:t>Hay un gran contraste entre la vida sin Cristo, y la nueva vida con Cristo.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A2AE8-E904-4343-A991-B8AC5F89A668}" type="slidenum">
              <a:rPr lang="es-PR" altLang="en-US"/>
              <a:pPr/>
              <a:t>40</a:t>
            </a:fld>
            <a:endParaRPr lang="es-PR" altLang="en-US"/>
          </a:p>
        </p:txBody>
      </p:sp>
      <p:sp>
        <p:nvSpPr>
          <p:cNvPr id="1018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>
                <a:latin typeface="Candara" panose="020E0502030303020204" pitchFamily="34" charset="0"/>
              </a:rPr>
              <a:t>Ejercicios de comprobación</a:t>
            </a:r>
            <a:endParaRPr lang="es-PR" altLang="en-US" dirty="0">
              <a:solidFill>
                <a:schemeClr val="hlink"/>
              </a:solidFill>
              <a:latin typeface="Candara" panose="020E0502030303020204" pitchFamily="34" charset="0"/>
            </a:endParaRPr>
          </a:p>
        </p:txBody>
      </p:sp>
      <p:sp>
        <p:nvSpPr>
          <p:cNvPr id="10188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017713"/>
            <a:ext cx="7772400" cy="1106487"/>
          </a:xfrm>
        </p:spPr>
        <p:txBody>
          <a:bodyPr/>
          <a:lstStyle/>
          <a:p>
            <a:pPr>
              <a:lnSpc>
                <a:spcPct val="80000"/>
              </a:lnSpc>
              <a:buSzPct val="85000"/>
            </a:pPr>
            <a:r>
              <a:rPr lang="en-US" altLang="en-US" dirty="0" smtClean="0">
                <a:latin typeface="Candara" panose="020E0502030303020204" pitchFamily="34" charset="0"/>
              </a:rPr>
              <a:t>1 </a:t>
            </a:r>
            <a:r>
              <a:rPr lang="en-US" altLang="en-US" dirty="0">
                <a:latin typeface="Candara" panose="020E0502030303020204" pitchFamily="34" charset="0"/>
              </a:rPr>
              <a:t>Pedro 4:7-11.  </a:t>
            </a:r>
            <a:r>
              <a:rPr lang="en-US" altLang="en-US" dirty="0" err="1">
                <a:latin typeface="Candara" panose="020E0502030303020204" pitchFamily="34" charset="0"/>
              </a:rPr>
              <a:t>Completa</a:t>
            </a:r>
            <a:r>
              <a:rPr lang="en-US" altLang="en-US" dirty="0">
                <a:latin typeface="Candara" panose="020E0502030303020204" pitchFamily="34" charset="0"/>
              </a:rPr>
              <a:t> </a:t>
            </a:r>
            <a:r>
              <a:rPr lang="en-US" altLang="en-US" dirty="0" err="1" smtClean="0">
                <a:latin typeface="Candara" panose="020E0502030303020204" pitchFamily="34" charset="0"/>
              </a:rPr>
              <a:t>los</a:t>
            </a:r>
            <a:r>
              <a:rPr lang="en-US" altLang="en-US" dirty="0" smtClean="0">
                <a:latin typeface="Candara" panose="020E0502030303020204" pitchFamily="34" charset="0"/>
              </a:rPr>
              <a:t> </a:t>
            </a:r>
            <a:r>
              <a:rPr lang="en-US" altLang="en-US" dirty="0" err="1">
                <a:latin typeface="Candara" panose="020E0502030303020204" pitchFamily="34" charset="0"/>
              </a:rPr>
              <a:t>siguientes</a:t>
            </a:r>
            <a:r>
              <a:rPr lang="en-US" altLang="en-US" dirty="0">
                <a:latin typeface="Candara" panose="020E0502030303020204" pitchFamily="34" charset="0"/>
              </a:rPr>
              <a:t> </a:t>
            </a:r>
            <a:r>
              <a:rPr lang="en-US" altLang="en-US" dirty="0" err="1" smtClean="0">
                <a:latin typeface="Candara" panose="020E0502030303020204" pitchFamily="34" charset="0"/>
              </a:rPr>
              <a:t>blancos</a:t>
            </a:r>
            <a:r>
              <a:rPr lang="en-US" altLang="en-US" dirty="0" smtClean="0">
                <a:latin typeface="Candara" panose="020E0502030303020204" pitchFamily="34" charset="0"/>
              </a:rPr>
              <a:t>.</a:t>
            </a:r>
            <a:endParaRPr lang="en-US" altLang="en-US" dirty="0">
              <a:latin typeface="Candara" panose="020E0502030303020204" pitchFamily="34" charset="0"/>
            </a:endParaRPr>
          </a:p>
          <a:p>
            <a:pPr marL="990600" lvl="1" indent="-533400">
              <a:lnSpc>
                <a:spcPct val="80000"/>
              </a:lnSpc>
              <a:buSzPct val="85000"/>
              <a:buFont typeface="Wingdings" panose="05000000000000000000" pitchFamily="2" charset="2"/>
              <a:buAutoNum type="alphaLcPeriod"/>
            </a:pPr>
            <a:r>
              <a:rPr lang="en-US" altLang="en-US" dirty="0" err="1">
                <a:latin typeface="Candara" panose="020E0502030303020204" pitchFamily="34" charset="0"/>
              </a:rPr>
              <a:t>Todo</a:t>
            </a:r>
            <a:r>
              <a:rPr lang="en-US" altLang="en-US" dirty="0">
                <a:latin typeface="Candara" panose="020E0502030303020204" pitchFamily="34" charset="0"/>
              </a:rPr>
              <a:t> </a:t>
            </a:r>
            <a:r>
              <a:rPr lang="en-US" altLang="en-US" dirty="0" err="1">
                <a:latin typeface="Candara" panose="020E0502030303020204" pitchFamily="34" charset="0"/>
              </a:rPr>
              <a:t>cristiano</a:t>
            </a:r>
            <a:r>
              <a:rPr lang="en-US" altLang="en-US" dirty="0">
                <a:latin typeface="Candara" panose="020E0502030303020204" pitchFamily="34" charset="0"/>
              </a:rPr>
              <a:t> ha </a:t>
            </a:r>
            <a:r>
              <a:rPr lang="en-US" altLang="en-US" dirty="0" err="1">
                <a:latin typeface="Candara" panose="020E0502030303020204" pitchFamily="34" charset="0"/>
              </a:rPr>
              <a:t>recibido</a:t>
            </a:r>
            <a:r>
              <a:rPr lang="en-US" altLang="en-US" dirty="0">
                <a:latin typeface="Candara" panose="020E0502030303020204" pitchFamily="34" charset="0"/>
              </a:rPr>
              <a:t> </a:t>
            </a:r>
            <a:r>
              <a:rPr lang="en-US" altLang="en-US" dirty="0" err="1">
                <a:latin typeface="Candara" panose="020E0502030303020204" pitchFamily="34" charset="0"/>
              </a:rPr>
              <a:t>algún</a:t>
            </a:r>
            <a:r>
              <a:rPr lang="en-US" altLang="en-US" dirty="0">
                <a:latin typeface="Candara" panose="020E0502030303020204" pitchFamily="34" charset="0"/>
              </a:rPr>
              <a:t> _________ de Dios.</a:t>
            </a:r>
          </a:p>
          <a:p>
            <a:pPr marL="990600" lvl="1" indent="-533400">
              <a:lnSpc>
                <a:spcPct val="80000"/>
              </a:lnSpc>
              <a:buSzPct val="85000"/>
              <a:buFont typeface="Wingdings" panose="05000000000000000000" pitchFamily="2" charset="2"/>
              <a:buAutoNum type="alphaLcPeriod"/>
            </a:pPr>
            <a:r>
              <a:rPr lang="en-US" altLang="en-US" dirty="0">
                <a:latin typeface="Candara" panose="020E0502030303020204" pitchFamily="34" charset="0"/>
              </a:rPr>
              <a:t>Hay gran </a:t>
            </a:r>
            <a:r>
              <a:rPr lang="en-US" altLang="en-US" dirty="0" err="1">
                <a:latin typeface="Candara" panose="020E0502030303020204" pitchFamily="34" charset="0"/>
              </a:rPr>
              <a:t>variedad</a:t>
            </a:r>
            <a:r>
              <a:rPr lang="en-US" altLang="en-US" dirty="0">
                <a:latin typeface="Candara" panose="020E0502030303020204" pitchFamily="34" charset="0"/>
              </a:rPr>
              <a:t> de </a:t>
            </a:r>
            <a:r>
              <a:rPr lang="en-US" altLang="en-US" dirty="0" smtClean="0">
                <a:latin typeface="Candara" panose="020E0502030303020204" pitchFamily="34" charset="0"/>
              </a:rPr>
              <a:t>______.</a:t>
            </a:r>
            <a:endParaRPr lang="en-US" altLang="en-US" dirty="0">
              <a:latin typeface="Candara" panose="020E0502030303020204" pitchFamily="34" charset="0"/>
            </a:endParaRPr>
          </a:p>
          <a:p>
            <a:pPr marL="990600" lvl="1" indent="-533400">
              <a:lnSpc>
                <a:spcPct val="80000"/>
              </a:lnSpc>
              <a:buSzPct val="85000"/>
              <a:buFont typeface="Wingdings" panose="05000000000000000000" pitchFamily="2" charset="2"/>
              <a:buAutoNum type="alphaLcPeriod"/>
            </a:pPr>
            <a:r>
              <a:rPr lang="en-US" altLang="en-US" dirty="0">
                <a:latin typeface="Candara" panose="020E0502030303020204" pitchFamily="34" charset="0"/>
              </a:rPr>
              <a:t>Los </a:t>
            </a:r>
            <a:r>
              <a:rPr lang="en-US" altLang="en-US" dirty="0" smtClean="0">
                <a:latin typeface="Candara" panose="020E0502030303020204" pitchFamily="34" charset="0"/>
              </a:rPr>
              <a:t>_______ </a:t>
            </a:r>
            <a:r>
              <a:rPr lang="en-US" altLang="en-US" dirty="0" err="1">
                <a:latin typeface="Candara" panose="020E0502030303020204" pitchFamily="34" charset="0"/>
              </a:rPr>
              <a:t>sirven</a:t>
            </a:r>
            <a:r>
              <a:rPr lang="en-US" altLang="en-US" dirty="0">
                <a:latin typeface="Candara" panose="020E0502030303020204" pitchFamily="34" charset="0"/>
              </a:rPr>
              <a:t> para </a:t>
            </a:r>
            <a:r>
              <a:rPr lang="en-US" altLang="en-US" dirty="0" err="1">
                <a:latin typeface="Candara" panose="020E0502030303020204" pitchFamily="34" charset="0"/>
              </a:rPr>
              <a:t>provecho</a:t>
            </a:r>
            <a:r>
              <a:rPr lang="en-US" altLang="en-US" dirty="0">
                <a:latin typeface="Candara" panose="020E0502030303020204" pitchFamily="34" charset="0"/>
              </a:rPr>
              <a:t> de </a:t>
            </a:r>
            <a:r>
              <a:rPr lang="en-US" altLang="en-US" dirty="0" smtClean="0">
                <a:latin typeface="Candara" panose="020E0502030303020204" pitchFamily="34" charset="0"/>
              </a:rPr>
              <a:t>_______.</a:t>
            </a:r>
            <a:endParaRPr lang="en-US" altLang="en-US" dirty="0">
              <a:latin typeface="Candara" panose="020E0502030303020204" pitchFamily="34" charset="0"/>
            </a:endParaRPr>
          </a:p>
          <a:p>
            <a:pPr marL="990600" lvl="1" indent="-533400">
              <a:lnSpc>
                <a:spcPct val="80000"/>
              </a:lnSpc>
              <a:buSzPct val="85000"/>
              <a:buFont typeface="Wingdings" panose="05000000000000000000" pitchFamily="2" charset="2"/>
              <a:buAutoNum type="alphaLcPeriod"/>
            </a:pPr>
            <a:r>
              <a:rPr lang="en-US" altLang="en-US" dirty="0">
                <a:latin typeface="Candara" panose="020E0502030303020204" pitchFamily="34" charset="0"/>
              </a:rPr>
              <a:t>Los </a:t>
            </a:r>
            <a:r>
              <a:rPr lang="en-US" altLang="en-US" dirty="0" smtClean="0">
                <a:latin typeface="Candara" panose="020E0502030303020204" pitchFamily="34" charset="0"/>
              </a:rPr>
              <a:t>________ </a:t>
            </a:r>
            <a:r>
              <a:rPr lang="en-US" altLang="en-US" dirty="0" err="1">
                <a:latin typeface="Candara" panose="020E0502030303020204" pitchFamily="34" charset="0"/>
              </a:rPr>
              <a:t>carecen</a:t>
            </a:r>
            <a:r>
              <a:rPr lang="en-US" altLang="en-US" dirty="0">
                <a:latin typeface="Candara" panose="020E0502030303020204" pitchFamily="34" charset="0"/>
              </a:rPr>
              <a:t> de valor </a:t>
            </a:r>
            <a:r>
              <a:rPr lang="en-US" altLang="en-US" dirty="0" err="1">
                <a:latin typeface="Candara" panose="020E0502030303020204" pitchFamily="34" charset="0"/>
              </a:rPr>
              <a:t>si</a:t>
            </a:r>
            <a:r>
              <a:rPr lang="en-US" altLang="en-US" dirty="0">
                <a:latin typeface="Candara" panose="020E0502030303020204" pitchFamily="34" charset="0"/>
              </a:rPr>
              <a:t> no hay </a:t>
            </a:r>
            <a:r>
              <a:rPr lang="en-US" altLang="en-US" dirty="0" smtClean="0">
                <a:latin typeface="Candara" panose="020E0502030303020204" pitchFamily="34" charset="0"/>
              </a:rPr>
              <a:t>______.</a:t>
            </a:r>
            <a:endParaRPr lang="en-US" altLang="en-US" dirty="0">
              <a:latin typeface="Candara" panose="020E0502030303020204" pitchFamily="34" charset="0"/>
            </a:endParaRPr>
          </a:p>
        </p:txBody>
      </p:sp>
      <p:sp>
        <p:nvSpPr>
          <p:cNvPr id="1018884" name="Text Box 4"/>
          <p:cNvSpPr txBox="1">
            <a:spLocks noChangeArrowheads="1"/>
          </p:cNvSpPr>
          <p:nvPr/>
        </p:nvSpPr>
        <p:spPr bwMode="auto">
          <a:xfrm>
            <a:off x="2609850" y="3097213"/>
            <a:ext cx="1143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n-US" sz="2800" dirty="0">
                <a:latin typeface="+mn-lt"/>
              </a:rPr>
              <a:t>don</a:t>
            </a:r>
            <a:endParaRPr lang="es-PR" altLang="en-US" sz="2800" dirty="0">
              <a:latin typeface="+mn-lt"/>
            </a:endParaRPr>
          </a:p>
        </p:txBody>
      </p:sp>
      <p:sp>
        <p:nvSpPr>
          <p:cNvPr id="1018885" name="Text Box 5"/>
          <p:cNvSpPr txBox="1">
            <a:spLocks noChangeArrowheads="1"/>
          </p:cNvSpPr>
          <p:nvPr/>
        </p:nvSpPr>
        <p:spPr bwMode="auto">
          <a:xfrm>
            <a:off x="5608637" y="3544887"/>
            <a:ext cx="143351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s-ES" altLang="en-US" sz="2800" dirty="0">
                <a:latin typeface="+mn-lt"/>
              </a:rPr>
              <a:t>dones</a:t>
            </a:r>
            <a:endParaRPr lang="es-PR" altLang="en-US" sz="2800" dirty="0">
              <a:latin typeface="+mn-lt"/>
            </a:endParaRPr>
          </a:p>
        </p:txBody>
      </p:sp>
      <p:sp>
        <p:nvSpPr>
          <p:cNvPr id="1018886" name="Text Box 6"/>
          <p:cNvSpPr txBox="1">
            <a:spLocks noChangeArrowheads="1"/>
          </p:cNvSpPr>
          <p:nvPr/>
        </p:nvSpPr>
        <p:spPr bwMode="auto">
          <a:xfrm>
            <a:off x="2846388" y="3997187"/>
            <a:ext cx="1346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buClrTx/>
              <a:buSzTx/>
              <a:buFontTx/>
              <a:buNone/>
            </a:pPr>
            <a:r>
              <a:rPr lang="es-ES" altLang="en-US" sz="2800" dirty="0">
                <a:latin typeface="+mn-lt"/>
              </a:rPr>
              <a:t>dones</a:t>
            </a:r>
            <a:endParaRPr lang="es-PR" altLang="en-US" sz="2800" dirty="0">
              <a:latin typeface="+mn-lt"/>
            </a:endParaRPr>
          </a:p>
        </p:txBody>
      </p:sp>
      <p:sp>
        <p:nvSpPr>
          <p:cNvPr id="1018887" name="Text Box 7"/>
          <p:cNvSpPr txBox="1">
            <a:spLocks noChangeArrowheads="1"/>
          </p:cNvSpPr>
          <p:nvPr/>
        </p:nvSpPr>
        <p:spPr bwMode="auto">
          <a:xfrm>
            <a:off x="2338388" y="4363969"/>
            <a:ext cx="11811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buClrTx/>
              <a:buSzTx/>
              <a:buFontTx/>
              <a:buNone/>
            </a:pPr>
            <a:r>
              <a:rPr lang="es-ES" altLang="en-US" sz="2800" dirty="0">
                <a:latin typeface="+mn-lt"/>
              </a:rPr>
              <a:t>todos</a:t>
            </a:r>
            <a:endParaRPr lang="es-PR" altLang="en-US" sz="2800" dirty="0">
              <a:latin typeface="+mn-lt"/>
            </a:endParaRPr>
          </a:p>
        </p:txBody>
      </p:sp>
      <p:sp>
        <p:nvSpPr>
          <p:cNvPr id="1018888" name="Text Box 8"/>
          <p:cNvSpPr txBox="1">
            <a:spLocks noChangeArrowheads="1"/>
          </p:cNvSpPr>
          <p:nvPr/>
        </p:nvSpPr>
        <p:spPr bwMode="auto">
          <a:xfrm>
            <a:off x="3027363" y="4699933"/>
            <a:ext cx="11652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n-US" sz="2800" dirty="0">
                <a:latin typeface="+mn-lt"/>
              </a:rPr>
              <a:t>dones</a:t>
            </a:r>
            <a:endParaRPr lang="es-PR" altLang="en-US" sz="2800" dirty="0">
              <a:latin typeface="+mn-lt"/>
            </a:endParaRPr>
          </a:p>
        </p:txBody>
      </p:sp>
      <p:sp>
        <p:nvSpPr>
          <p:cNvPr id="1018889" name="Text Box 9"/>
          <p:cNvSpPr txBox="1">
            <a:spLocks noChangeArrowheads="1"/>
          </p:cNvSpPr>
          <p:nvPr/>
        </p:nvSpPr>
        <p:spPr bwMode="auto">
          <a:xfrm>
            <a:off x="2177434" y="5066715"/>
            <a:ext cx="101088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n-US" sz="2800" dirty="0">
                <a:latin typeface="+mn-lt"/>
              </a:rPr>
              <a:t>amor</a:t>
            </a:r>
            <a:endParaRPr lang="es-PR" alt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77098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18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8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18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18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8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188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1018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1018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1018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1018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018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500"/>
                                        <p:tgtEl>
                                          <p:spTgt spid="1018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8883" grpId="0" build="p"/>
      <p:bldP spid="1018884" grpId="0"/>
      <p:bldP spid="1018885" grpId="0"/>
      <p:bldP spid="1018886" grpId="0"/>
      <p:bldP spid="1018887" grpId="0"/>
      <p:bldP spid="1018888" grpId="0"/>
      <p:bldP spid="101888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8A391-E593-4880-9EB7-07D157A80142}" type="slidenum">
              <a:rPr lang="es-PR" altLang="en-US"/>
              <a:pPr/>
              <a:t>41</a:t>
            </a:fld>
            <a:endParaRPr lang="es-PR" altLang="en-US"/>
          </a:p>
        </p:txBody>
      </p:sp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>
                <a:latin typeface="Candara" panose="020E0502030303020204" pitchFamily="34" charset="0"/>
              </a:rPr>
              <a:t>Ejercicios de comprobación</a:t>
            </a:r>
            <a:endParaRPr lang="es-PR" altLang="en-US" dirty="0">
              <a:solidFill>
                <a:schemeClr val="hlink"/>
              </a:solidFill>
              <a:latin typeface="Candara" panose="020E0502030303020204" pitchFamily="34" charset="0"/>
            </a:endParaRPr>
          </a:p>
        </p:txBody>
      </p:sp>
      <p:sp>
        <p:nvSpPr>
          <p:cNvPr id="55306" name="Rectangle 10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017713"/>
            <a:ext cx="7123112" cy="4114800"/>
          </a:xfrm>
        </p:spPr>
        <p:txBody>
          <a:bodyPr/>
          <a:lstStyle/>
          <a:p>
            <a:pPr>
              <a:buSzPct val="85000"/>
            </a:pPr>
            <a:r>
              <a:rPr lang="es-PR" altLang="en-US" dirty="0">
                <a:latin typeface="Candara" panose="020E0502030303020204" pitchFamily="34" charset="0"/>
              </a:rPr>
              <a:t>Según 1 Pedro 4:2, el cristiano no debe vivir en _______________________ sino en ________________________.</a:t>
            </a:r>
          </a:p>
        </p:txBody>
      </p:sp>
      <p:sp>
        <p:nvSpPr>
          <p:cNvPr id="55362" name="Text Box 66"/>
          <p:cNvSpPr txBox="1">
            <a:spLocks noChangeArrowheads="1"/>
          </p:cNvSpPr>
          <p:nvPr/>
        </p:nvSpPr>
        <p:spPr bwMode="auto">
          <a:xfrm>
            <a:off x="1503716" y="2998435"/>
            <a:ext cx="583406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n-US" sz="2800" dirty="0">
                <a:latin typeface="+mn-lt"/>
              </a:rPr>
              <a:t>las pasiones de los hombres</a:t>
            </a:r>
            <a:endParaRPr lang="es-PR" altLang="en-US" sz="2800" dirty="0">
              <a:latin typeface="+mn-lt"/>
            </a:endParaRPr>
          </a:p>
        </p:txBody>
      </p:sp>
      <p:sp>
        <p:nvSpPr>
          <p:cNvPr id="55363" name="Text Box 67"/>
          <p:cNvSpPr txBox="1">
            <a:spLocks noChangeArrowheads="1"/>
          </p:cNvSpPr>
          <p:nvPr/>
        </p:nvSpPr>
        <p:spPr bwMode="auto">
          <a:xfrm>
            <a:off x="2579688" y="3495676"/>
            <a:ext cx="432911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n-US" sz="2800" dirty="0">
                <a:latin typeface="+mn-lt"/>
              </a:rPr>
              <a:t>la voluntad de Dios</a:t>
            </a:r>
            <a:endParaRPr lang="es-PR" alt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19828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3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5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6" grpId="0" build="p"/>
      <p:bldP spid="55362" grpId="0"/>
      <p:bldP spid="5536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7717-E008-4A04-8143-FBC72C0A5228}" type="slidenum">
              <a:rPr lang="es-PR" altLang="en-US"/>
              <a:pPr/>
              <a:t>42</a:t>
            </a:fld>
            <a:endParaRPr lang="es-PR" altLang="en-US"/>
          </a:p>
        </p:txBody>
      </p:sp>
      <p:sp>
        <p:nvSpPr>
          <p:cNvPr id="1136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>
                <a:latin typeface="Candara" panose="020E0502030303020204" pitchFamily="34" charset="0"/>
              </a:rPr>
              <a:t>Ejercicios de comprobación</a:t>
            </a:r>
            <a:endParaRPr lang="es-PR" altLang="en-US" dirty="0">
              <a:solidFill>
                <a:schemeClr val="hlink"/>
              </a:solidFill>
              <a:latin typeface="Candara" panose="020E0502030303020204" pitchFamily="34" charset="0"/>
            </a:endParaRPr>
          </a:p>
        </p:txBody>
      </p:sp>
      <p:sp>
        <p:nvSpPr>
          <p:cNvPr id="11366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017713"/>
            <a:ext cx="7747000" cy="4114800"/>
          </a:xfrm>
        </p:spPr>
        <p:txBody>
          <a:bodyPr/>
          <a:lstStyle/>
          <a:p>
            <a:pPr>
              <a:buSzPct val="85000"/>
            </a:pPr>
            <a:r>
              <a:rPr lang="es-PR" altLang="en-US" sz="2800" dirty="0">
                <a:latin typeface="Candara" panose="020E0502030303020204" pitchFamily="34" charset="0"/>
              </a:rPr>
              <a:t>A los gentiles les parece cosa extraña que los cristianos ya no corran como ellos en el mismo </a:t>
            </a:r>
            <a:r>
              <a:rPr lang="es-PR" altLang="en-US" sz="2800" dirty="0" smtClean="0">
                <a:latin typeface="Candara" panose="020E0502030303020204" pitchFamily="34" charset="0"/>
              </a:rPr>
              <a:t>________________________.</a:t>
            </a:r>
            <a:endParaRPr lang="es-PR" altLang="en-US" sz="2800" dirty="0">
              <a:latin typeface="Candara" panose="020E0502030303020204" pitchFamily="34" charset="0"/>
            </a:endParaRPr>
          </a:p>
        </p:txBody>
      </p:sp>
      <p:sp>
        <p:nvSpPr>
          <p:cNvPr id="1136648" name="Text Box 8"/>
          <p:cNvSpPr txBox="1">
            <a:spLocks noChangeArrowheads="1"/>
          </p:cNvSpPr>
          <p:nvPr/>
        </p:nvSpPr>
        <p:spPr bwMode="auto">
          <a:xfrm>
            <a:off x="2984500" y="2799997"/>
            <a:ext cx="44323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n-US" sz="2800" dirty="0">
                <a:latin typeface="+mn-lt"/>
              </a:rPr>
              <a:t>desenfreno de disolución</a:t>
            </a:r>
            <a:endParaRPr lang="es-PR" alt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31916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36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36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43" grpId="0" build="p"/>
      <p:bldP spid="113664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D6389-9B06-4E0F-8D7B-1D5562A4F2E6}" type="slidenum">
              <a:rPr lang="es-PR" altLang="en-US"/>
              <a:pPr/>
              <a:t>43</a:t>
            </a:fld>
            <a:endParaRPr lang="es-PR" altLang="en-US"/>
          </a:p>
        </p:txBody>
      </p:sp>
      <p:sp>
        <p:nvSpPr>
          <p:cNvPr id="1167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>
                <a:latin typeface="Candara" panose="020E0502030303020204" pitchFamily="34" charset="0"/>
              </a:rPr>
              <a:t>Ejercicios de comprobación</a:t>
            </a:r>
            <a:endParaRPr lang="es-PR" altLang="en-US" dirty="0">
              <a:solidFill>
                <a:schemeClr val="hlink"/>
              </a:solidFill>
              <a:latin typeface="Candara" panose="020E0502030303020204" pitchFamily="34" charset="0"/>
            </a:endParaRPr>
          </a:p>
        </p:txBody>
      </p:sp>
      <p:sp>
        <p:nvSpPr>
          <p:cNvPr id="1167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017713"/>
            <a:ext cx="7747000" cy="4114800"/>
          </a:xfrm>
        </p:spPr>
        <p:txBody>
          <a:bodyPr/>
          <a:lstStyle/>
          <a:p>
            <a:pPr>
              <a:buSzPct val="85000"/>
            </a:pPr>
            <a:r>
              <a:rPr lang="es-PR" altLang="en-US" sz="2800" dirty="0">
                <a:latin typeface="Candara" panose="020E0502030303020204" pitchFamily="34" charset="0"/>
              </a:rPr>
              <a:t>El v. 7 exhorta a los cristianos a ser </a:t>
            </a:r>
            <a:r>
              <a:rPr lang="es-PR" altLang="en-US" sz="2800" dirty="0" smtClean="0">
                <a:latin typeface="Candara" panose="020E0502030303020204" pitchFamily="34" charset="0"/>
              </a:rPr>
              <a:t>________________________.</a:t>
            </a:r>
            <a:endParaRPr lang="es-PR" altLang="en-US" sz="2800" dirty="0">
              <a:latin typeface="Candara" panose="020E0502030303020204" pitchFamily="34" charset="0"/>
            </a:endParaRPr>
          </a:p>
        </p:txBody>
      </p:sp>
      <p:sp>
        <p:nvSpPr>
          <p:cNvPr id="1167364" name="Text Box 4"/>
          <p:cNvSpPr txBox="1">
            <a:spLocks noChangeArrowheads="1"/>
          </p:cNvSpPr>
          <p:nvPr/>
        </p:nvSpPr>
        <p:spPr bwMode="auto">
          <a:xfrm>
            <a:off x="1746250" y="2401888"/>
            <a:ext cx="6375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n-US" sz="2800" dirty="0">
                <a:latin typeface="+mn-lt"/>
              </a:rPr>
              <a:t>Sobrios, y velad en oración </a:t>
            </a:r>
            <a:endParaRPr lang="es-PR" alt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66399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67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67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63" grpId="0" build="p"/>
      <p:bldP spid="116736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0DDFB-3AD9-4D99-A5AA-51B4C7A58B26}" type="slidenum">
              <a:rPr lang="es-PR" altLang="en-US"/>
              <a:pPr/>
              <a:t>44</a:t>
            </a:fld>
            <a:endParaRPr lang="es-PR" altLang="en-US"/>
          </a:p>
        </p:txBody>
      </p:sp>
      <p:sp>
        <p:nvSpPr>
          <p:cNvPr id="1169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>
                <a:latin typeface="Candara" panose="020E0502030303020204" pitchFamily="34" charset="0"/>
              </a:rPr>
              <a:t>Ejercicios de comprobación</a:t>
            </a:r>
            <a:endParaRPr lang="es-PR" altLang="en-US" dirty="0">
              <a:solidFill>
                <a:schemeClr val="hlink"/>
              </a:solidFill>
              <a:latin typeface="Candara" panose="020E0502030303020204" pitchFamily="34" charset="0"/>
            </a:endParaRPr>
          </a:p>
        </p:txBody>
      </p:sp>
      <p:sp>
        <p:nvSpPr>
          <p:cNvPr id="1169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017713"/>
            <a:ext cx="7747000" cy="4114800"/>
          </a:xfrm>
        </p:spPr>
        <p:txBody>
          <a:bodyPr/>
          <a:lstStyle/>
          <a:p>
            <a:pPr>
              <a:buSzPct val="85000"/>
            </a:pPr>
            <a:r>
              <a:rPr lang="es-PR" altLang="en-US" sz="2800" dirty="0">
                <a:latin typeface="Candara" panose="020E0502030303020204" pitchFamily="34" charset="0"/>
              </a:rPr>
              <a:t>Sobre todo… ¿qué debemos tener entre los cristianos? </a:t>
            </a:r>
            <a:r>
              <a:rPr lang="es-PR" altLang="en-US" sz="2800" dirty="0" smtClean="0">
                <a:latin typeface="Candara" panose="020E0502030303020204" pitchFamily="34" charset="0"/>
              </a:rPr>
              <a:t>______________.</a:t>
            </a:r>
            <a:endParaRPr lang="es-PR" altLang="en-US" sz="2800" dirty="0">
              <a:latin typeface="Candara" panose="020E0502030303020204" pitchFamily="34" charset="0"/>
            </a:endParaRPr>
          </a:p>
        </p:txBody>
      </p:sp>
      <p:sp>
        <p:nvSpPr>
          <p:cNvPr id="1169412" name="Text Box 4"/>
          <p:cNvSpPr txBox="1">
            <a:spLocks noChangeArrowheads="1"/>
          </p:cNvSpPr>
          <p:nvPr/>
        </p:nvSpPr>
        <p:spPr bwMode="auto">
          <a:xfrm>
            <a:off x="3543299" y="2405592"/>
            <a:ext cx="300831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n-US" sz="2800" dirty="0">
                <a:latin typeface="+mn-lt"/>
              </a:rPr>
              <a:t>ferviente amor</a:t>
            </a:r>
            <a:endParaRPr lang="es-PR" alt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49330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69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69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9411" grpId="0" build="p"/>
      <p:bldP spid="116941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8AFFF-BB1B-4D19-9597-B19AF69B4571}" type="slidenum">
              <a:rPr lang="es-PR" altLang="en-US"/>
              <a:pPr/>
              <a:t>45</a:t>
            </a:fld>
            <a:endParaRPr lang="es-PR" altLang="en-US"/>
          </a:p>
        </p:txBody>
      </p:sp>
      <p:sp>
        <p:nvSpPr>
          <p:cNvPr id="1171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>
                <a:latin typeface="Candara" panose="020E0502030303020204" pitchFamily="34" charset="0"/>
              </a:rPr>
              <a:t>Ejercicios de comprobación</a:t>
            </a:r>
            <a:endParaRPr lang="es-PR" altLang="en-US" dirty="0">
              <a:solidFill>
                <a:schemeClr val="hlink"/>
              </a:solidFill>
              <a:latin typeface="Candara" panose="020E0502030303020204" pitchFamily="34" charset="0"/>
            </a:endParaRPr>
          </a:p>
        </p:txBody>
      </p:sp>
      <p:sp>
        <p:nvSpPr>
          <p:cNvPr id="1171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017713"/>
            <a:ext cx="7747000" cy="4114800"/>
          </a:xfrm>
        </p:spPr>
        <p:txBody>
          <a:bodyPr/>
          <a:lstStyle/>
          <a:p>
            <a:pPr>
              <a:buSzPct val="85000"/>
            </a:pPr>
            <a:r>
              <a:rPr lang="es-PR" altLang="en-US" sz="2800" dirty="0">
                <a:latin typeface="Candara" panose="020E0502030303020204" pitchFamily="34" charset="0"/>
              </a:rPr>
              <a:t>La hospitalidad debe ser sin  </a:t>
            </a:r>
            <a:r>
              <a:rPr lang="es-PR" altLang="en-US" sz="2800" dirty="0" smtClean="0">
                <a:latin typeface="Candara" panose="020E0502030303020204" pitchFamily="34" charset="0"/>
              </a:rPr>
              <a:t>______________.</a:t>
            </a:r>
            <a:endParaRPr lang="es-PR" altLang="en-US" sz="2800" dirty="0">
              <a:latin typeface="Candara" panose="020E0502030303020204" pitchFamily="34" charset="0"/>
            </a:endParaRPr>
          </a:p>
        </p:txBody>
      </p:sp>
      <p:sp>
        <p:nvSpPr>
          <p:cNvPr id="1171460" name="Text Box 4"/>
          <p:cNvSpPr txBox="1">
            <a:spLocks noChangeArrowheads="1"/>
          </p:cNvSpPr>
          <p:nvPr/>
        </p:nvSpPr>
        <p:spPr bwMode="auto">
          <a:xfrm>
            <a:off x="1679400" y="2422877"/>
            <a:ext cx="268940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n-US" sz="2800" dirty="0">
                <a:latin typeface="+mn-lt"/>
              </a:rPr>
              <a:t>murmuraciones</a:t>
            </a:r>
            <a:endParaRPr lang="es-PR" alt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7592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1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1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1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71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1459" grpId="0" build="p"/>
      <p:bldP spid="117146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AB0EA-E56A-4EB5-886C-AE369CA0FD66}" type="slidenum">
              <a:rPr lang="es-PR" altLang="en-US"/>
              <a:pPr/>
              <a:t>46</a:t>
            </a:fld>
            <a:endParaRPr lang="es-PR" altLang="en-US"/>
          </a:p>
        </p:txBody>
      </p:sp>
      <p:sp>
        <p:nvSpPr>
          <p:cNvPr id="1175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>
                <a:latin typeface="Candara" panose="020E0502030303020204" pitchFamily="34" charset="0"/>
              </a:rPr>
              <a:t>Ejercicios de comprobación</a:t>
            </a:r>
            <a:endParaRPr lang="es-PR" altLang="en-US" dirty="0">
              <a:solidFill>
                <a:schemeClr val="hlink"/>
              </a:solidFill>
              <a:latin typeface="Candara" panose="020E0502030303020204" pitchFamily="34" charset="0"/>
            </a:endParaRPr>
          </a:p>
        </p:txBody>
      </p:sp>
      <p:sp>
        <p:nvSpPr>
          <p:cNvPr id="1175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017713"/>
            <a:ext cx="7747000" cy="4114800"/>
          </a:xfrm>
        </p:spPr>
        <p:txBody>
          <a:bodyPr/>
          <a:lstStyle/>
          <a:p>
            <a:pPr>
              <a:buSzPct val="85000"/>
            </a:pPr>
            <a:r>
              <a:rPr lang="es-PR" altLang="en-US" sz="2800" dirty="0">
                <a:latin typeface="Candara" panose="020E0502030303020204" pitchFamily="34" charset="0"/>
              </a:rPr>
              <a:t>Según el v. 11 el que habla _____________  ______________________ y el que presta servicio _____________________________ _________________.</a:t>
            </a:r>
          </a:p>
        </p:txBody>
      </p:sp>
      <p:sp>
        <p:nvSpPr>
          <p:cNvPr id="1175556" name="Text Box 4"/>
          <p:cNvSpPr txBox="1">
            <a:spLocks noChangeArrowheads="1"/>
          </p:cNvSpPr>
          <p:nvPr/>
        </p:nvSpPr>
        <p:spPr bwMode="auto">
          <a:xfrm>
            <a:off x="5918200" y="1940908"/>
            <a:ext cx="274037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n-US" sz="2800" dirty="0">
                <a:latin typeface="+mn-lt"/>
              </a:rPr>
              <a:t>hable conforme</a:t>
            </a:r>
            <a:endParaRPr lang="es-PR" altLang="en-US" sz="2800" dirty="0">
              <a:latin typeface="+mn-lt"/>
            </a:endParaRPr>
          </a:p>
        </p:txBody>
      </p:sp>
      <p:sp>
        <p:nvSpPr>
          <p:cNvPr id="1175557" name="Text Box 5"/>
          <p:cNvSpPr txBox="1">
            <a:spLocks noChangeArrowheads="1"/>
          </p:cNvSpPr>
          <p:nvPr/>
        </p:nvSpPr>
        <p:spPr bwMode="auto">
          <a:xfrm>
            <a:off x="1490133" y="2781300"/>
            <a:ext cx="735383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s-ES" altLang="en-US" dirty="0" smtClean="0">
                <a:solidFill>
                  <a:schemeClr val="hlink"/>
                </a:solidFill>
              </a:rPr>
              <a:t>	    </a:t>
            </a:r>
            <a:r>
              <a:rPr lang="es-ES" altLang="en-US" sz="2800" dirty="0">
                <a:latin typeface="+mn-lt"/>
              </a:rPr>
              <a:t>sirva conforme al poder que </a:t>
            </a:r>
            <a:r>
              <a:rPr lang="es-ES" altLang="en-US" sz="2800" dirty="0" smtClean="0">
                <a:latin typeface="+mn-lt"/>
              </a:rPr>
              <a:t>       Dios </a:t>
            </a:r>
            <a:r>
              <a:rPr lang="es-ES" altLang="en-US" sz="2800" dirty="0">
                <a:latin typeface="+mn-lt"/>
              </a:rPr>
              <a:t>le da.</a:t>
            </a:r>
            <a:endParaRPr lang="es-PR" altLang="en-US" sz="2800" dirty="0">
              <a:latin typeface="+mn-lt"/>
            </a:endParaRPr>
          </a:p>
        </p:txBody>
      </p:sp>
      <p:sp>
        <p:nvSpPr>
          <p:cNvPr id="1175558" name="Text Box 6"/>
          <p:cNvSpPr txBox="1">
            <a:spLocks noChangeArrowheads="1"/>
          </p:cNvSpPr>
          <p:nvPr/>
        </p:nvSpPr>
        <p:spPr bwMode="auto">
          <a:xfrm>
            <a:off x="2049463" y="2378075"/>
            <a:ext cx="451643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n-US" sz="2800" dirty="0">
                <a:latin typeface="+mn-lt"/>
              </a:rPr>
              <a:t>a la Palabra de Dios</a:t>
            </a:r>
            <a:endParaRPr lang="es-PR" alt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2874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5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75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175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175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5555" grpId="0" build="p"/>
      <p:bldP spid="1175556" grpId="0"/>
      <p:bldP spid="1175557" grpId="0"/>
      <p:bldP spid="1175558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altLang="en-US" dirty="0" err="1">
                <a:latin typeface="Candara" panose="020E0502030303020204" pitchFamily="34" charset="0"/>
              </a:rPr>
              <a:t>Bibliografía</a:t>
            </a:r>
            <a:endParaRPr lang="en-US" dirty="0">
              <a:latin typeface="Candara" panose="020E0502030303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4E124D-FC13-4881-A3ED-80428A42F952}" type="slidenum">
              <a:rPr lang="es-PR" altLang="en-US" smtClean="0"/>
              <a:pPr>
                <a:defRPr/>
              </a:pPr>
              <a:t>47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2904673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AAF06B92-A181-46D8-9319-8F944776EF15}" type="slidenum">
              <a:rPr lang="es-PR" altLang="en-US" sz="1400"/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48</a:t>
            </a:fld>
            <a:endParaRPr lang="es-PR" altLang="en-US" sz="1400"/>
          </a:p>
        </p:txBody>
      </p:sp>
      <p:sp>
        <p:nvSpPr>
          <p:cNvPr id="829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>
                <a:latin typeface="Candara" panose="020E0502030303020204" pitchFamily="34" charset="0"/>
              </a:rPr>
              <a:t>Bibliografía</a:t>
            </a:r>
            <a:endParaRPr lang="en-US" altLang="en-US" dirty="0" smtClean="0">
              <a:latin typeface="Candara" panose="020E0502030303020204" pitchFamily="34" charset="0"/>
            </a:endParaRPr>
          </a:p>
        </p:txBody>
      </p:sp>
      <p:sp>
        <p:nvSpPr>
          <p:cNvPr id="82950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838200" y="2017713"/>
            <a:ext cx="8116888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 smtClean="0">
                <a:latin typeface="Candara" panose="020E0502030303020204" pitchFamily="34" charset="0"/>
              </a:rPr>
              <a:t>Casa </a:t>
            </a:r>
            <a:r>
              <a:rPr lang="en-US" altLang="en-US" sz="2800" dirty="0">
                <a:latin typeface="Candara" panose="020E0502030303020204" pitchFamily="34" charset="0"/>
              </a:rPr>
              <a:t>Bautista de </a:t>
            </a:r>
            <a:r>
              <a:rPr lang="en-US" altLang="en-US" sz="2800" dirty="0" err="1">
                <a:latin typeface="Candara" panose="020E0502030303020204" pitchFamily="34" charset="0"/>
              </a:rPr>
              <a:t>Publicaciones</a:t>
            </a:r>
            <a:r>
              <a:rPr lang="en-US" altLang="en-US" sz="2800" dirty="0">
                <a:latin typeface="Candara" panose="020E0502030303020204" pitchFamily="34" charset="0"/>
              </a:rPr>
              <a:t> (1996), </a:t>
            </a:r>
            <a:r>
              <a:rPr lang="en-US" altLang="en-US" sz="2800" i="1" dirty="0">
                <a:latin typeface="Candara" panose="020E0502030303020204" pitchFamily="34" charset="0"/>
              </a:rPr>
              <a:t>El Expositor </a:t>
            </a:r>
            <a:r>
              <a:rPr lang="en-US" altLang="en-US" sz="2800" i="1" dirty="0" err="1">
                <a:latin typeface="Candara" panose="020E0502030303020204" pitchFamily="34" charset="0"/>
              </a:rPr>
              <a:t>Bíblico</a:t>
            </a:r>
            <a:r>
              <a:rPr lang="en-US" altLang="en-US" sz="2800" i="1" dirty="0">
                <a:latin typeface="Candara" panose="020E0502030303020204" pitchFamily="34" charset="0"/>
              </a:rPr>
              <a:t> (La </a:t>
            </a:r>
            <a:r>
              <a:rPr lang="en-US" altLang="en-US" sz="2800" i="1" dirty="0" err="1">
                <a:latin typeface="Candara" panose="020E0502030303020204" pitchFamily="34" charset="0"/>
              </a:rPr>
              <a:t>Biblia</a:t>
            </a:r>
            <a:r>
              <a:rPr lang="en-US" altLang="en-US" sz="2800" i="1" dirty="0">
                <a:latin typeface="Candara" panose="020E0502030303020204" pitchFamily="34" charset="0"/>
              </a:rPr>
              <a:t>, </a:t>
            </a:r>
            <a:r>
              <a:rPr lang="en-US" altLang="en-US" sz="2800" i="1" dirty="0" err="1">
                <a:latin typeface="Candara" panose="020E0502030303020204" pitchFamily="34" charset="0"/>
              </a:rPr>
              <a:t>Libro</a:t>
            </a:r>
            <a:r>
              <a:rPr lang="en-US" altLang="en-US" sz="2800" i="1" dirty="0">
                <a:latin typeface="Candara" panose="020E0502030303020204" pitchFamily="34" charset="0"/>
              </a:rPr>
              <a:t> </a:t>
            </a:r>
            <a:r>
              <a:rPr lang="en-US" altLang="en-US" sz="2800" i="1" dirty="0" err="1">
                <a:latin typeface="Candara" panose="020E0502030303020204" pitchFamily="34" charset="0"/>
              </a:rPr>
              <a:t>por</a:t>
            </a:r>
            <a:r>
              <a:rPr lang="en-US" altLang="en-US" sz="2800" i="1" dirty="0">
                <a:latin typeface="Candara" panose="020E0502030303020204" pitchFamily="34" charset="0"/>
              </a:rPr>
              <a:t> </a:t>
            </a:r>
            <a:r>
              <a:rPr lang="en-US" altLang="en-US" sz="2800" i="1" dirty="0" err="1">
                <a:latin typeface="Candara" panose="020E0502030303020204" pitchFamily="34" charset="0"/>
              </a:rPr>
              <a:t>Libro</a:t>
            </a:r>
            <a:r>
              <a:rPr lang="en-US" altLang="en-US" sz="2800" i="1" dirty="0">
                <a:latin typeface="Candara" panose="020E0502030303020204" pitchFamily="34" charset="0"/>
              </a:rPr>
              <a:t>, Maestros), </a:t>
            </a:r>
            <a:r>
              <a:rPr lang="en-US" altLang="en-US" sz="2800" i="1" dirty="0" err="1">
                <a:latin typeface="Candara" panose="020E0502030303020204" pitchFamily="34" charset="0"/>
              </a:rPr>
              <a:t>Volumen</a:t>
            </a:r>
            <a:r>
              <a:rPr lang="en-US" altLang="en-US" sz="2800" i="1" dirty="0">
                <a:latin typeface="Candara" panose="020E0502030303020204" pitchFamily="34" charset="0"/>
              </a:rPr>
              <a:t> 6 </a:t>
            </a:r>
          </a:p>
          <a:p>
            <a:pPr eaLnBrk="1" hangingPunct="1">
              <a:lnSpc>
                <a:spcPct val="90000"/>
              </a:lnSpc>
            </a:pPr>
            <a:r>
              <a:rPr lang="es-PR" altLang="en-US" sz="2800" dirty="0">
                <a:latin typeface="Candara" panose="020E0502030303020204" pitchFamily="34" charset="0"/>
                <a:hlinkClick r:id="rId3"/>
              </a:rPr>
              <a:t>https://www.biblegateway.com/</a:t>
            </a:r>
            <a:endParaRPr lang="es-PR" altLang="en-US" sz="2800" dirty="0" smtClean="0">
              <a:latin typeface="Candara" panose="020E0502030303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 descr="IBB"/>
          <p:cNvPicPr>
            <a:picLocks noChangeAspect="1" noChangeArrowheads="1"/>
          </p:cNvPicPr>
          <p:nvPr/>
        </p:nvPicPr>
        <p:blipFill>
          <a:blip r:embed="rId3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7924800" cy="683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253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462" y="214313"/>
            <a:ext cx="8254538" cy="1462087"/>
          </a:xfrm>
        </p:spPr>
        <p:txBody>
          <a:bodyPr/>
          <a:lstStyle/>
          <a:p>
            <a:r>
              <a:rPr lang="en-US" dirty="0" err="1" smtClean="0">
                <a:latin typeface="Candara" panose="020E0502030303020204" pitchFamily="34" charset="0"/>
              </a:rPr>
              <a:t>Metas</a:t>
            </a:r>
            <a:r>
              <a:rPr lang="en-US" dirty="0" smtClean="0">
                <a:latin typeface="Candara" panose="020E0502030303020204" pitchFamily="34" charset="0"/>
              </a:rPr>
              <a:t> de </a:t>
            </a:r>
            <a:r>
              <a:rPr lang="en-US" dirty="0" err="1" smtClean="0">
                <a:latin typeface="Candara" panose="020E0502030303020204" pitchFamily="34" charset="0"/>
              </a:rPr>
              <a:t>enseñanza-aprendizaje</a:t>
            </a:r>
            <a:endParaRPr lang="en-US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 smtClean="0">
                <a:latin typeface="Candara" panose="020E0502030303020204" pitchFamily="34" charset="0"/>
              </a:rPr>
              <a:t>Que se pueda demostrar:</a:t>
            </a:r>
            <a:endParaRPr lang="es-ES" dirty="0">
              <a:latin typeface="Candara" panose="020E0502030303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s-ES" dirty="0">
                <a:latin typeface="Candara" panose="020E0502030303020204" pitchFamily="34" charset="0"/>
              </a:rPr>
              <a:t>L</a:t>
            </a:r>
            <a:r>
              <a:rPr lang="es-ES" dirty="0" smtClean="0">
                <a:latin typeface="Candara" panose="020E0502030303020204" pitchFamily="34" charset="0"/>
              </a:rPr>
              <a:t>os contrastes que hay entre la vida sin Cristo, y la vida con Cristo.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 smtClean="0">
                <a:latin typeface="Candara" panose="020E0502030303020204" pitchFamily="34" charset="0"/>
              </a:rPr>
              <a:t>Actitud de constancia en la vida con Cristo.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7B8953-D16B-41E0-8B35-617C0E4E8E1E}" type="slidenum">
              <a:rPr lang="es-PR" altLang="en-US" smtClean="0"/>
              <a:pPr>
                <a:defRPr/>
              </a:pPr>
              <a:t>5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3327647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s-PR" altLang="en-US" dirty="0">
                <a:latin typeface="Candara" panose="020E0502030303020204" pitchFamily="34" charset="0"/>
              </a:rPr>
              <a:t>Fondo histórico</a:t>
            </a:r>
            <a:endParaRPr lang="en-US" dirty="0">
              <a:latin typeface="Candara" panose="020E0502030303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4E124D-FC13-4881-A3ED-80428A42F952}" type="slidenum">
              <a:rPr lang="es-PR" altLang="en-US" smtClean="0"/>
              <a:pPr>
                <a:defRPr/>
              </a:pPr>
              <a:t>6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58253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9F6BB-E8D1-47EB-8385-BFB4B73CA858}" type="slidenum">
              <a:rPr lang="es-PR" altLang="en-US"/>
              <a:pPr/>
              <a:t>7</a:t>
            </a:fld>
            <a:endParaRPr lang="es-PR" altLang="en-US"/>
          </a:p>
        </p:txBody>
      </p:sp>
      <p:sp>
        <p:nvSpPr>
          <p:cNvPr id="978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Trasfondo Histórico</a:t>
            </a:r>
          </a:p>
        </p:txBody>
      </p:sp>
      <p:sp>
        <p:nvSpPr>
          <p:cNvPr id="9789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44513" y="2017713"/>
            <a:ext cx="4448175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altLang="en-US" sz="2800">
                <a:latin typeface="Candara" panose="020E0502030303020204" pitchFamily="34" charset="0"/>
              </a:rPr>
              <a:t>El contexto del consejo de Pedro en este capítulo es que el fin se acerca (v. 7).</a:t>
            </a:r>
          </a:p>
          <a:p>
            <a:pPr>
              <a:lnSpc>
                <a:spcPct val="90000"/>
              </a:lnSpc>
            </a:pPr>
            <a:r>
              <a:rPr lang="es-PR" altLang="en-US" sz="2800">
                <a:latin typeface="Candara" panose="020E0502030303020204" pitchFamily="34" charset="0"/>
              </a:rPr>
              <a:t>Pedro se basa en lo que se enseña en el Antiguo Testamento acerca del “Día del Señor”.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933" y="2419747"/>
            <a:ext cx="4112155" cy="3084116"/>
          </a:xfrm>
        </p:spPr>
      </p:pic>
    </p:spTree>
    <p:extLst>
      <p:ext uri="{BB962C8B-B14F-4D97-AF65-F5344CB8AC3E}">
        <p14:creationId xmlns:p14="http://schemas.microsoft.com/office/powerpoint/2010/main" val="2193532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847A0-0852-4FFF-B9E4-70B81E41936B}" type="slidenum">
              <a:rPr lang="es-PR" altLang="en-US"/>
              <a:pPr/>
              <a:t>8</a:t>
            </a:fld>
            <a:endParaRPr lang="es-PR" altLang="en-US"/>
          </a:p>
        </p:txBody>
      </p:sp>
      <p:sp>
        <p:nvSpPr>
          <p:cNvPr id="1090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Trasfondo Histórico</a:t>
            </a:r>
          </a:p>
        </p:txBody>
      </p:sp>
      <p:sp>
        <p:nvSpPr>
          <p:cNvPr id="1090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2017713"/>
            <a:ext cx="4306888" cy="4114800"/>
          </a:xfrm>
        </p:spPr>
        <p:txBody>
          <a:bodyPr/>
          <a:lstStyle/>
          <a:p>
            <a:r>
              <a:rPr lang="es-ES" altLang="en-US" sz="2800" dirty="0">
                <a:latin typeface="Candara" panose="020E0502030303020204" pitchFamily="34" charset="0"/>
              </a:rPr>
              <a:t>Ese “Día del Señor” inaugurará una nueva época cuando la voluntad de Dios y la obediencia a Él prevalecerán.</a:t>
            </a:r>
          </a:p>
          <a:p>
            <a:r>
              <a:rPr lang="es-ES" altLang="en-US" sz="2800" dirty="0" smtClean="0">
                <a:solidFill>
                  <a:schemeClr val="hlink"/>
                </a:solidFill>
                <a:latin typeface="Candara" panose="020E0502030303020204" pitchFamily="34" charset="0"/>
              </a:rPr>
              <a:t>Malaquías </a:t>
            </a:r>
            <a:r>
              <a:rPr lang="es-ES" altLang="en-US" sz="2800" dirty="0">
                <a:solidFill>
                  <a:schemeClr val="hlink"/>
                </a:solidFill>
                <a:latin typeface="Candara" panose="020E0502030303020204" pitchFamily="34" charset="0"/>
              </a:rPr>
              <a:t>4:1-2</a:t>
            </a:r>
            <a:r>
              <a:rPr lang="es-ES" altLang="en-US" sz="2800" dirty="0">
                <a:latin typeface="Candara" panose="020E0502030303020204" pitchFamily="34" charset="0"/>
              </a:rPr>
              <a:t>.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889" y="2301214"/>
            <a:ext cx="4270199" cy="3202649"/>
          </a:xfrm>
        </p:spPr>
      </p:pic>
    </p:spTree>
    <p:extLst>
      <p:ext uri="{BB962C8B-B14F-4D97-AF65-F5344CB8AC3E}">
        <p14:creationId xmlns:p14="http://schemas.microsoft.com/office/powerpoint/2010/main" val="2830642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52849-AF1D-4EC8-885D-D513E334A6D5}" type="slidenum">
              <a:rPr lang="es-PR" altLang="en-US"/>
              <a:pPr/>
              <a:t>9</a:t>
            </a:fld>
            <a:endParaRPr lang="es-PR" altLang="en-US"/>
          </a:p>
        </p:txBody>
      </p:sp>
      <p:sp>
        <p:nvSpPr>
          <p:cNvPr id="1096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Trasfondo Histórico</a:t>
            </a:r>
          </a:p>
        </p:txBody>
      </p:sp>
      <p:sp>
        <p:nvSpPr>
          <p:cNvPr id="10967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017713"/>
            <a:ext cx="3994150" cy="4114800"/>
          </a:xfrm>
        </p:spPr>
        <p:txBody>
          <a:bodyPr/>
          <a:lstStyle/>
          <a:p>
            <a:r>
              <a:rPr lang="es-ES" altLang="en-US" sz="2800">
                <a:latin typeface="Candara" panose="020E0502030303020204" pitchFamily="34" charset="0"/>
              </a:rPr>
              <a:t>Con la muerte y resurrección de Jesús, la nueva época empezó y llegará a su fin con la segunda venida de Cristo.</a:t>
            </a:r>
          </a:p>
        </p:txBody>
      </p:sp>
      <p:pic>
        <p:nvPicPr>
          <p:cNvPr id="1096717" name="Picture 13" descr="2nd_coming"/>
          <p:cNvPicPr>
            <a:picLocks noChangeAspect="1" noChangeArrowheads="1"/>
          </p:cNvPicPr>
          <p:nvPr/>
        </p:nvPicPr>
        <p:blipFill>
          <a:blip r:embed="rId3">
            <a:lum bright="1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713" y="1949450"/>
            <a:ext cx="3175000" cy="423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647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>
            <a:schemeClr val="folHlink"/>
          </a:buClr>
          <a:buSzPct val="85000"/>
          <a:buFont typeface="Wingdings" panose="05000000000000000000" pitchFamily="2" charset="2"/>
          <a:buAutoNum type="arabicPeriod" startAt="2"/>
          <a:tabLst/>
          <a:defRPr kumimoji="0" lang="es-PR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>
            <a:schemeClr val="folHlink"/>
          </a:buClr>
          <a:buSzPct val="85000"/>
          <a:buFont typeface="Wingdings" panose="05000000000000000000" pitchFamily="2" charset="2"/>
          <a:buAutoNum type="arabicPeriod" startAt="2"/>
          <a:tabLst/>
          <a:defRPr kumimoji="0" lang="es-PR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12118</TotalTime>
  <Words>1580</Words>
  <Application>Microsoft Office PowerPoint</Application>
  <PresentationFormat>On-screen Show (4:3)</PresentationFormat>
  <Paragraphs>244</Paragraphs>
  <Slides>49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5" baseType="lpstr">
      <vt:lpstr>Arial</vt:lpstr>
      <vt:lpstr>Candara</vt:lpstr>
      <vt:lpstr>Tahoma</vt:lpstr>
      <vt:lpstr>Times New Roman</vt:lpstr>
      <vt:lpstr>Wingdings</vt:lpstr>
      <vt:lpstr>Blends</vt:lpstr>
      <vt:lpstr>Unidad 13:  Las demandas de la nueva vida en Cristo </vt:lpstr>
      <vt:lpstr>  Porción bíblica</vt:lpstr>
      <vt:lpstr>Versículo clave:</vt:lpstr>
      <vt:lpstr>Verdad Central</vt:lpstr>
      <vt:lpstr>Metas de enseñanza-aprendizaje</vt:lpstr>
      <vt:lpstr>Fondo histórico</vt:lpstr>
      <vt:lpstr>Trasfondo Histórico</vt:lpstr>
      <vt:lpstr>Trasfondo Histórico</vt:lpstr>
      <vt:lpstr>Trasfondo Histórico</vt:lpstr>
      <vt:lpstr>Trasfondo Histórico</vt:lpstr>
      <vt:lpstr>Trasfondo Histórico</vt:lpstr>
      <vt:lpstr>Trasfondo Histórico</vt:lpstr>
      <vt:lpstr>Trasfondo Histórico</vt:lpstr>
      <vt:lpstr>Énfasis</vt:lpstr>
      <vt:lpstr>Énfasis</vt:lpstr>
      <vt:lpstr>Énfasis</vt:lpstr>
      <vt:lpstr>Énfasis</vt:lpstr>
      <vt:lpstr>Énfasis</vt:lpstr>
      <vt:lpstr>Armados para la consagración   (1 Pedro 4:1-6 )</vt:lpstr>
      <vt:lpstr>Armados para la consagración  (1 Pedro 4:1-6 )</vt:lpstr>
      <vt:lpstr>Armados para la consagración  (1 Pedro 4:1-6 )</vt:lpstr>
      <vt:lpstr>Armados para la consagración  (1 Pedro 4:1-6 )</vt:lpstr>
      <vt:lpstr>Armados para la consagración  (1 Pedro 4:1-6 )</vt:lpstr>
      <vt:lpstr>Armados para la consagración  (1 Pedro 4:1-6 )</vt:lpstr>
      <vt:lpstr>Consagrados al amor y a la oración   (1 Pedro 4:7-8 )</vt:lpstr>
      <vt:lpstr>Consagrados al amor y a la oración   (1 Pedro 4:7-8)</vt:lpstr>
      <vt:lpstr>Consagrados al amor y a la oración   (1 Pedro 4:7-8)</vt:lpstr>
      <vt:lpstr>Consagrados al servicio  (1 Pedro 4:9-10 )</vt:lpstr>
      <vt:lpstr>Consagrados al servicio  (1 Pedro 4:9-10 )</vt:lpstr>
      <vt:lpstr>Consagrados al servicio  (1 Pedro 4:9-10 )</vt:lpstr>
      <vt:lpstr>Consagrados a glorificar a Dios   (1 Pedro 4:11 )</vt:lpstr>
      <vt:lpstr>Consagrados a glorificar a Dios   (1 Pedro 4:11 )</vt:lpstr>
      <vt:lpstr>Consagrados a glorificar a Dios   (1 Pedro 4:11 )</vt:lpstr>
      <vt:lpstr>Aplicaciones</vt:lpstr>
      <vt:lpstr>Aplicaciones</vt:lpstr>
      <vt:lpstr>Aplicaciones</vt:lpstr>
      <vt:lpstr>Aplicaciones</vt:lpstr>
      <vt:lpstr>Ejercicios de comprobación</vt:lpstr>
      <vt:lpstr>Ejercicios de comprobación</vt:lpstr>
      <vt:lpstr>Ejercicios de comprobación</vt:lpstr>
      <vt:lpstr>Ejercicios de comprobación</vt:lpstr>
      <vt:lpstr>Ejercicios de comprobación</vt:lpstr>
      <vt:lpstr>Ejercicios de comprobación</vt:lpstr>
      <vt:lpstr>Ejercicios de comprobación</vt:lpstr>
      <vt:lpstr>Ejercicios de comprobación</vt:lpstr>
      <vt:lpstr>Ejercicios de comprobación</vt:lpstr>
      <vt:lpstr>Bibliografía</vt:lpstr>
      <vt:lpstr>Bibliografía</vt:lpstr>
      <vt:lpstr>PowerPoint Presentation</vt:lpstr>
    </vt:vector>
  </TitlesOfParts>
  <Company>IBB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44_dios_demanda_consagracion</dc:title>
  <dc:creator>Tito Ortega</dc:creator>
  <cp:lastModifiedBy>Ortega, Tito</cp:lastModifiedBy>
  <cp:revision>2020</cp:revision>
  <dcterms:created xsi:type="dcterms:W3CDTF">2006-02-07T19:22:35Z</dcterms:created>
  <dcterms:modified xsi:type="dcterms:W3CDTF">2015-11-12T02:38:38Z</dcterms:modified>
</cp:coreProperties>
</file>