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1"/>
    <p:sldMasterId id="2147483677" r:id="rId2"/>
  </p:sldMasterIdLst>
  <p:notesMasterIdLst>
    <p:notesMasterId r:id="rId80"/>
  </p:notesMasterIdLst>
  <p:handoutMasterIdLst>
    <p:handoutMasterId r:id="rId81"/>
  </p:handoutMasterIdLst>
  <p:sldIdLst>
    <p:sldId id="621" r:id="rId3"/>
    <p:sldId id="620" r:id="rId4"/>
    <p:sldId id="277" r:id="rId5"/>
    <p:sldId id="638" r:id="rId6"/>
    <p:sldId id="622" r:id="rId7"/>
    <p:sldId id="707" r:id="rId8"/>
    <p:sldId id="763" r:id="rId9"/>
    <p:sldId id="764" r:id="rId10"/>
    <p:sldId id="825" r:id="rId11"/>
    <p:sldId id="826" r:id="rId12"/>
    <p:sldId id="827" r:id="rId13"/>
    <p:sldId id="828" r:id="rId14"/>
    <p:sldId id="829" r:id="rId15"/>
    <p:sldId id="830" r:id="rId16"/>
    <p:sldId id="831" r:id="rId17"/>
    <p:sldId id="626" r:id="rId18"/>
    <p:sldId id="701" r:id="rId19"/>
    <p:sldId id="833" r:id="rId20"/>
    <p:sldId id="834" r:id="rId21"/>
    <p:sldId id="835" r:id="rId22"/>
    <p:sldId id="836" r:id="rId23"/>
    <p:sldId id="837" r:id="rId24"/>
    <p:sldId id="838" r:id="rId25"/>
    <p:sldId id="839" r:id="rId26"/>
    <p:sldId id="840" r:id="rId27"/>
    <p:sldId id="841" r:id="rId28"/>
    <p:sldId id="842" r:id="rId29"/>
    <p:sldId id="843" r:id="rId30"/>
    <p:sldId id="844" r:id="rId31"/>
    <p:sldId id="604" r:id="rId32"/>
    <p:sldId id="627" r:id="rId33"/>
    <p:sldId id="845" r:id="rId34"/>
    <p:sldId id="846" r:id="rId35"/>
    <p:sldId id="847" r:id="rId36"/>
    <p:sldId id="848" r:id="rId37"/>
    <p:sldId id="849" r:id="rId38"/>
    <p:sldId id="850" r:id="rId39"/>
    <p:sldId id="878" r:id="rId40"/>
    <p:sldId id="851" r:id="rId41"/>
    <p:sldId id="879" r:id="rId42"/>
    <p:sldId id="852" r:id="rId43"/>
    <p:sldId id="853" r:id="rId44"/>
    <p:sldId id="854" r:id="rId45"/>
    <p:sldId id="880" r:id="rId46"/>
    <p:sldId id="855" r:id="rId47"/>
    <p:sldId id="856" r:id="rId48"/>
    <p:sldId id="857" r:id="rId49"/>
    <p:sldId id="858" r:id="rId50"/>
    <p:sldId id="859" r:id="rId51"/>
    <p:sldId id="861" r:id="rId52"/>
    <p:sldId id="862" r:id="rId53"/>
    <p:sldId id="881" r:id="rId54"/>
    <p:sldId id="863" r:id="rId55"/>
    <p:sldId id="864" r:id="rId56"/>
    <p:sldId id="865" r:id="rId57"/>
    <p:sldId id="866" r:id="rId58"/>
    <p:sldId id="867" r:id="rId59"/>
    <p:sldId id="868" r:id="rId60"/>
    <p:sldId id="883" r:id="rId61"/>
    <p:sldId id="628" r:id="rId62"/>
    <p:sldId id="605" r:id="rId63"/>
    <p:sldId id="832" r:id="rId64"/>
    <p:sldId id="870" r:id="rId65"/>
    <p:sldId id="871" r:id="rId66"/>
    <p:sldId id="882" r:id="rId67"/>
    <p:sldId id="872" r:id="rId68"/>
    <p:sldId id="873" r:id="rId69"/>
    <p:sldId id="874" r:id="rId70"/>
    <p:sldId id="875" r:id="rId71"/>
    <p:sldId id="876" r:id="rId72"/>
    <p:sldId id="877" r:id="rId73"/>
    <p:sldId id="745" r:id="rId74"/>
    <p:sldId id="769" r:id="rId75"/>
    <p:sldId id="770" r:id="rId76"/>
    <p:sldId id="623" r:id="rId77"/>
    <p:sldId id="624" r:id="rId78"/>
    <p:sldId id="625" r:id="rId79"/>
  </p:sldIdLst>
  <p:sldSz cx="9144000" cy="6858000" type="screen4x3"/>
  <p:notesSz cx="7010400" cy="9296400"/>
  <p:defaultTextStyle>
    <a:defPPr>
      <a:defRPr lang="es-PR"/>
    </a:defPPr>
    <a:lvl1pPr algn="l" rtl="0" fontAlgn="base">
      <a:spcBef>
        <a:spcPct val="0"/>
      </a:spcBef>
      <a:spcAft>
        <a:spcPct val="0"/>
      </a:spcAft>
      <a:defRPr i="1" kern="1200">
        <a:solidFill>
          <a:schemeClr val="tx1"/>
        </a:solidFill>
        <a:latin typeface="Tahoma" panose="020B0604030504040204" pitchFamily="34" charset="0"/>
        <a:ea typeface="+mn-ea"/>
        <a:cs typeface="Arial" panose="020B0604020202020204" pitchFamily="34" charset="0"/>
      </a:defRPr>
    </a:lvl1pPr>
    <a:lvl2pPr marL="457200" algn="l" rtl="0" fontAlgn="base">
      <a:spcBef>
        <a:spcPct val="0"/>
      </a:spcBef>
      <a:spcAft>
        <a:spcPct val="0"/>
      </a:spcAft>
      <a:defRPr i="1" kern="1200">
        <a:solidFill>
          <a:schemeClr val="tx1"/>
        </a:solidFill>
        <a:latin typeface="Tahoma" panose="020B0604030504040204" pitchFamily="34" charset="0"/>
        <a:ea typeface="+mn-ea"/>
        <a:cs typeface="Arial" panose="020B0604020202020204" pitchFamily="34" charset="0"/>
      </a:defRPr>
    </a:lvl2pPr>
    <a:lvl3pPr marL="914400" algn="l" rtl="0" fontAlgn="base">
      <a:spcBef>
        <a:spcPct val="0"/>
      </a:spcBef>
      <a:spcAft>
        <a:spcPct val="0"/>
      </a:spcAft>
      <a:defRPr i="1" kern="1200">
        <a:solidFill>
          <a:schemeClr val="tx1"/>
        </a:solidFill>
        <a:latin typeface="Tahoma" panose="020B0604030504040204" pitchFamily="34" charset="0"/>
        <a:ea typeface="+mn-ea"/>
        <a:cs typeface="Arial" panose="020B0604020202020204" pitchFamily="34" charset="0"/>
      </a:defRPr>
    </a:lvl3pPr>
    <a:lvl4pPr marL="1371600" algn="l" rtl="0" fontAlgn="base">
      <a:spcBef>
        <a:spcPct val="0"/>
      </a:spcBef>
      <a:spcAft>
        <a:spcPct val="0"/>
      </a:spcAft>
      <a:defRPr i="1" kern="1200">
        <a:solidFill>
          <a:schemeClr val="tx1"/>
        </a:solidFill>
        <a:latin typeface="Tahoma" panose="020B0604030504040204" pitchFamily="34" charset="0"/>
        <a:ea typeface="+mn-ea"/>
        <a:cs typeface="Arial" panose="020B0604020202020204" pitchFamily="34" charset="0"/>
      </a:defRPr>
    </a:lvl4pPr>
    <a:lvl5pPr marL="1828800" algn="l" rtl="0" fontAlgn="base">
      <a:spcBef>
        <a:spcPct val="0"/>
      </a:spcBef>
      <a:spcAft>
        <a:spcPct val="0"/>
      </a:spcAft>
      <a:defRPr i="1"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i="1"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i="1"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i="1"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i="1"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009900"/>
    <a:srgbClr val="000066"/>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2308" autoAdjust="0"/>
  </p:normalViewPr>
  <p:slideViewPr>
    <p:cSldViewPr>
      <p:cViewPr varScale="1">
        <p:scale>
          <a:sx n="133" d="100"/>
          <a:sy n="133" d="100"/>
        </p:scale>
        <p:origin x="126" y="144"/>
      </p:cViewPr>
      <p:guideLst>
        <p:guide orient="horz" pos="2160"/>
        <p:guide pos="2880"/>
      </p:guideLst>
    </p:cSldViewPr>
  </p:slideViewPr>
  <p:outlineViewPr>
    <p:cViewPr>
      <p:scale>
        <a:sx n="33" d="100"/>
        <a:sy n="33" d="100"/>
      </p:scale>
      <p:origin x="0" y="-45210"/>
    </p:cViewPr>
  </p:outlineViewPr>
  <p:notesTextViewPr>
    <p:cViewPr>
      <p:scale>
        <a:sx n="100" d="100"/>
        <a:sy n="100" d="100"/>
      </p:scale>
      <p:origin x="0" y="0"/>
    </p:cViewPr>
  </p:notesTextViewPr>
  <p:sorterViewPr>
    <p:cViewPr>
      <p:scale>
        <a:sx n="110" d="100"/>
        <a:sy n="11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presProps" Target="presProps.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7858" name="Rectangle 2"/>
          <p:cNvSpPr>
            <a:spLocks noGrp="1" noChangeArrowheads="1"/>
          </p:cNvSpPr>
          <p:nvPr>
            <p:ph type="hdr" sz="quarter"/>
          </p:nvPr>
        </p:nvSpPr>
        <p:spPr bwMode="auto">
          <a:xfrm>
            <a:off x="1"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6" tIns="46583" rIns="93166" bIns="46583" numCol="1" anchor="t" anchorCtr="0" compatLnSpc="1">
            <a:prstTxWarp prst="textNoShape">
              <a:avLst/>
            </a:prstTxWarp>
          </a:bodyPr>
          <a:lstStyle>
            <a:lvl1pPr>
              <a:defRPr sz="1200" i="0">
                <a:latin typeface="Arial" panose="020B0604020202020204" pitchFamily="34" charset="0"/>
              </a:defRPr>
            </a:lvl1pPr>
          </a:lstStyle>
          <a:p>
            <a:endParaRPr lang="es-PR" altLang="en-US"/>
          </a:p>
        </p:txBody>
      </p:sp>
      <p:sp>
        <p:nvSpPr>
          <p:cNvPr id="377859" name="Rectangle 3"/>
          <p:cNvSpPr>
            <a:spLocks noGrp="1" noChangeArrowheads="1"/>
          </p:cNvSpPr>
          <p:nvPr>
            <p:ph type="dt" sz="quarter" idx="1"/>
          </p:nvPr>
        </p:nvSpPr>
        <p:spPr bwMode="auto">
          <a:xfrm>
            <a:off x="3970939"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6" tIns="46583" rIns="93166" bIns="46583" numCol="1" anchor="t" anchorCtr="0" compatLnSpc="1">
            <a:prstTxWarp prst="textNoShape">
              <a:avLst/>
            </a:prstTxWarp>
          </a:bodyPr>
          <a:lstStyle>
            <a:lvl1pPr algn="r">
              <a:defRPr sz="1200" i="0">
                <a:latin typeface="Arial" panose="020B0604020202020204" pitchFamily="34" charset="0"/>
              </a:defRPr>
            </a:lvl1pPr>
          </a:lstStyle>
          <a:p>
            <a:endParaRPr lang="es-PR" altLang="en-US"/>
          </a:p>
        </p:txBody>
      </p:sp>
      <p:sp>
        <p:nvSpPr>
          <p:cNvPr id="377860" name="Rectangle 4"/>
          <p:cNvSpPr>
            <a:spLocks noGrp="1" noChangeArrowheads="1"/>
          </p:cNvSpPr>
          <p:nvPr>
            <p:ph type="ftr" sz="quarter" idx="2"/>
          </p:nvPr>
        </p:nvSpPr>
        <p:spPr bwMode="auto">
          <a:xfrm>
            <a:off x="1" y="8829966"/>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6" tIns="46583" rIns="93166" bIns="46583" numCol="1" anchor="b" anchorCtr="0" compatLnSpc="1">
            <a:prstTxWarp prst="textNoShape">
              <a:avLst/>
            </a:prstTxWarp>
          </a:bodyPr>
          <a:lstStyle>
            <a:lvl1pPr>
              <a:defRPr sz="1200" i="0">
                <a:latin typeface="Arial" panose="020B0604020202020204" pitchFamily="34" charset="0"/>
              </a:defRPr>
            </a:lvl1pPr>
          </a:lstStyle>
          <a:p>
            <a:endParaRPr lang="es-PR" altLang="en-US"/>
          </a:p>
        </p:txBody>
      </p:sp>
      <p:sp>
        <p:nvSpPr>
          <p:cNvPr id="377861" name="Rectangle 5"/>
          <p:cNvSpPr>
            <a:spLocks noGrp="1" noChangeArrowheads="1"/>
          </p:cNvSpPr>
          <p:nvPr>
            <p:ph type="sldNum" sz="quarter" idx="3"/>
          </p:nvPr>
        </p:nvSpPr>
        <p:spPr bwMode="auto">
          <a:xfrm>
            <a:off x="3970939" y="8829966"/>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6" tIns="46583" rIns="93166" bIns="46583" numCol="1" anchor="b" anchorCtr="0" compatLnSpc="1">
            <a:prstTxWarp prst="textNoShape">
              <a:avLst/>
            </a:prstTxWarp>
          </a:bodyPr>
          <a:lstStyle>
            <a:lvl1pPr algn="r">
              <a:defRPr sz="1200" i="0">
                <a:latin typeface="Arial" panose="020B0604020202020204" pitchFamily="34" charset="0"/>
              </a:defRPr>
            </a:lvl1pPr>
          </a:lstStyle>
          <a:p>
            <a:fld id="{00F95429-DE5D-4EBC-ACF9-F9C5662236BC}" type="slidenum">
              <a:rPr lang="es-PR" altLang="en-US"/>
              <a:pPr/>
              <a:t>‹#›</a:t>
            </a:fld>
            <a:endParaRPr lang="es-PR" altLang="en-US"/>
          </a:p>
        </p:txBody>
      </p:sp>
    </p:spTree>
    <p:extLst>
      <p:ext uri="{BB962C8B-B14F-4D97-AF65-F5344CB8AC3E}">
        <p14:creationId xmlns:p14="http://schemas.microsoft.com/office/powerpoint/2010/main" val="6780622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7154" name="Rectangle 2"/>
          <p:cNvSpPr>
            <a:spLocks noGrp="1" noChangeArrowheads="1"/>
          </p:cNvSpPr>
          <p:nvPr>
            <p:ph type="hdr" sz="quarter"/>
          </p:nvPr>
        </p:nvSpPr>
        <p:spPr bwMode="auto">
          <a:xfrm>
            <a:off x="1"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6" tIns="46583" rIns="93166" bIns="46583" numCol="1" anchor="t" anchorCtr="0" compatLnSpc="1">
            <a:prstTxWarp prst="textNoShape">
              <a:avLst/>
            </a:prstTxWarp>
          </a:bodyPr>
          <a:lstStyle>
            <a:lvl1pPr>
              <a:defRPr sz="1200" i="0">
                <a:latin typeface="Arial" panose="020B0604020202020204" pitchFamily="34" charset="0"/>
              </a:defRPr>
            </a:lvl1pPr>
          </a:lstStyle>
          <a:p>
            <a:endParaRPr lang="es-PR" altLang="en-US"/>
          </a:p>
        </p:txBody>
      </p:sp>
      <p:sp>
        <p:nvSpPr>
          <p:cNvPr id="177155" name="Rectangle 3"/>
          <p:cNvSpPr>
            <a:spLocks noGrp="1" noChangeArrowheads="1"/>
          </p:cNvSpPr>
          <p:nvPr>
            <p:ph type="dt" idx="1"/>
          </p:nvPr>
        </p:nvSpPr>
        <p:spPr bwMode="auto">
          <a:xfrm>
            <a:off x="3970939"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6" tIns="46583" rIns="93166" bIns="46583" numCol="1" anchor="t" anchorCtr="0" compatLnSpc="1">
            <a:prstTxWarp prst="textNoShape">
              <a:avLst/>
            </a:prstTxWarp>
          </a:bodyPr>
          <a:lstStyle>
            <a:lvl1pPr algn="r">
              <a:defRPr sz="1200" i="0">
                <a:latin typeface="Arial" panose="020B0604020202020204" pitchFamily="34" charset="0"/>
              </a:defRPr>
            </a:lvl1pPr>
          </a:lstStyle>
          <a:p>
            <a:endParaRPr lang="es-PR" altLang="en-US"/>
          </a:p>
        </p:txBody>
      </p:sp>
      <p:sp>
        <p:nvSpPr>
          <p:cNvPr id="17715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77157" name="Rectangle 5"/>
          <p:cNvSpPr>
            <a:spLocks noGrp="1" noChangeArrowheads="1"/>
          </p:cNvSpPr>
          <p:nvPr>
            <p:ph type="body" sz="quarter" idx="3"/>
          </p:nvPr>
        </p:nvSpPr>
        <p:spPr bwMode="auto">
          <a:xfrm>
            <a:off x="701040" y="4415790"/>
            <a:ext cx="5608320" cy="4183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6" tIns="46583" rIns="93166" bIns="46583" numCol="1" anchor="t" anchorCtr="0" compatLnSpc="1">
            <a:prstTxWarp prst="textNoShape">
              <a:avLst/>
            </a:prstTxWarp>
          </a:bodyPr>
          <a:lstStyle/>
          <a:p>
            <a:pPr lvl="0"/>
            <a:r>
              <a:rPr lang="es-PR" altLang="en-US" smtClean="0"/>
              <a:t>Click to edit Master text styles</a:t>
            </a:r>
          </a:p>
          <a:p>
            <a:pPr lvl="1"/>
            <a:r>
              <a:rPr lang="es-PR" altLang="en-US" smtClean="0"/>
              <a:t>Second level</a:t>
            </a:r>
          </a:p>
          <a:p>
            <a:pPr lvl="2"/>
            <a:r>
              <a:rPr lang="es-PR" altLang="en-US" smtClean="0"/>
              <a:t>Third level</a:t>
            </a:r>
          </a:p>
          <a:p>
            <a:pPr lvl="3"/>
            <a:r>
              <a:rPr lang="es-PR" altLang="en-US" smtClean="0"/>
              <a:t>Fourth level</a:t>
            </a:r>
          </a:p>
          <a:p>
            <a:pPr lvl="4"/>
            <a:r>
              <a:rPr lang="es-PR" altLang="en-US" smtClean="0"/>
              <a:t>Fifth level</a:t>
            </a:r>
          </a:p>
        </p:txBody>
      </p:sp>
      <p:sp>
        <p:nvSpPr>
          <p:cNvPr id="177158" name="Rectangle 6"/>
          <p:cNvSpPr>
            <a:spLocks noGrp="1" noChangeArrowheads="1"/>
          </p:cNvSpPr>
          <p:nvPr>
            <p:ph type="ftr" sz="quarter" idx="4"/>
          </p:nvPr>
        </p:nvSpPr>
        <p:spPr bwMode="auto">
          <a:xfrm>
            <a:off x="1" y="8829966"/>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6" tIns="46583" rIns="93166" bIns="46583" numCol="1" anchor="b" anchorCtr="0" compatLnSpc="1">
            <a:prstTxWarp prst="textNoShape">
              <a:avLst/>
            </a:prstTxWarp>
          </a:bodyPr>
          <a:lstStyle>
            <a:lvl1pPr>
              <a:defRPr sz="1200" i="0">
                <a:latin typeface="Arial" panose="020B0604020202020204" pitchFamily="34" charset="0"/>
              </a:defRPr>
            </a:lvl1pPr>
          </a:lstStyle>
          <a:p>
            <a:endParaRPr lang="es-PR" altLang="en-US"/>
          </a:p>
        </p:txBody>
      </p:sp>
      <p:sp>
        <p:nvSpPr>
          <p:cNvPr id="177159" name="Rectangle 7"/>
          <p:cNvSpPr>
            <a:spLocks noGrp="1" noChangeArrowheads="1"/>
          </p:cNvSpPr>
          <p:nvPr>
            <p:ph type="sldNum" sz="quarter" idx="5"/>
          </p:nvPr>
        </p:nvSpPr>
        <p:spPr bwMode="auto">
          <a:xfrm>
            <a:off x="3970939" y="8829966"/>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6" tIns="46583" rIns="93166" bIns="46583" numCol="1" anchor="b" anchorCtr="0" compatLnSpc="1">
            <a:prstTxWarp prst="textNoShape">
              <a:avLst/>
            </a:prstTxWarp>
          </a:bodyPr>
          <a:lstStyle>
            <a:lvl1pPr algn="r">
              <a:defRPr sz="1200" i="0">
                <a:latin typeface="Arial" panose="020B0604020202020204" pitchFamily="34" charset="0"/>
              </a:defRPr>
            </a:lvl1pPr>
          </a:lstStyle>
          <a:p>
            <a:fld id="{2D018915-2F3D-4842-9BDF-98071C70EB46}" type="slidenum">
              <a:rPr lang="es-PR" altLang="en-US"/>
              <a:pPr/>
              <a:t>‹#›</a:t>
            </a:fld>
            <a:endParaRPr lang="es-PR" altLang="en-US"/>
          </a:p>
        </p:txBody>
      </p:sp>
    </p:spTree>
    <p:extLst>
      <p:ext uri="{BB962C8B-B14F-4D97-AF65-F5344CB8AC3E}">
        <p14:creationId xmlns:p14="http://schemas.microsoft.com/office/powerpoint/2010/main" val="63066923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1</a:t>
            </a:fld>
            <a:endParaRPr lang="en-US" smtClean="0">
              <a:solidFill>
                <a:srgbClr val="000000"/>
              </a:solidFill>
            </a:endParaRPr>
          </a:p>
        </p:txBody>
      </p:sp>
    </p:spTree>
    <p:extLst>
      <p:ext uri="{BB962C8B-B14F-4D97-AF65-F5344CB8AC3E}">
        <p14:creationId xmlns:p14="http://schemas.microsoft.com/office/powerpoint/2010/main" val="28879510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3EDD2D-7F94-4B3F-876E-5F45A71C317B}" type="slidenum">
              <a:rPr lang="es-PR" altLang="en-US"/>
              <a:pPr/>
              <a:t>11</a:t>
            </a:fld>
            <a:endParaRPr lang="es-PR" altLang="en-US"/>
          </a:p>
        </p:txBody>
      </p:sp>
      <p:sp>
        <p:nvSpPr>
          <p:cNvPr id="791554" name="Rectangle 2"/>
          <p:cNvSpPr>
            <a:spLocks noGrp="1" noRot="1" noChangeAspect="1" noChangeArrowheads="1" noTextEdit="1"/>
          </p:cNvSpPr>
          <p:nvPr>
            <p:ph type="sldImg"/>
          </p:nvPr>
        </p:nvSpPr>
        <p:spPr>
          <a:ln/>
        </p:spPr>
      </p:sp>
      <p:sp>
        <p:nvSpPr>
          <p:cNvPr id="7915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998175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3EDD2D-7F94-4B3F-876E-5F45A71C317B}" type="slidenum">
              <a:rPr lang="es-PR" altLang="en-US"/>
              <a:pPr/>
              <a:t>12</a:t>
            </a:fld>
            <a:endParaRPr lang="es-PR" altLang="en-US"/>
          </a:p>
        </p:txBody>
      </p:sp>
      <p:sp>
        <p:nvSpPr>
          <p:cNvPr id="791554" name="Rectangle 2"/>
          <p:cNvSpPr>
            <a:spLocks noGrp="1" noRot="1" noChangeAspect="1" noChangeArrowheads="1" noTextEdit="1"/>
          </p:cNvSpPr>
          <p:nvPr>
            <p:ph type="sldImg"/>
          </p:nvPr>
        </p:nvSpPr>
        <p:spPr>
          <a:ln/>
        </p:spPr>
      </p:sp>
      <p:sp>
        <p:nvSpPr>
          <p:cNvPr id="7915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9633067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3EDD2D-7F94-4B3F-876E-5F45A71C317B}" type="slidenum">
              <a:rPr lang="es-PR" altLang="en-US"/>
              <a:pPr/>
              <a:t>13</a:t>
            </a:fld>
            <a:endParaRPr lang="es-PR" altLang="en-US"/>
          </a:p>
        </p:txBody>
      </p:sp>
      <p:sp>
        <p:nvSpPr>
          <p:cNvPr id="791554" name="Rectangle 2"/>
          <p:cNvSpPr>
            <a:spLocks noGrp="1" noRot="1" noChangeAspect="1" noChangeArrowheads="1" noTextEdit="1"/>
          </p:cNvSpPr>
          <p:nvPr>
            <p:ph type="sldImg"/>
          </p:nvPr>
        </p:nvSpPr>
        <p:spPr>
          <a:ln/>
        </p:spPr>
      </p:sp>
      <p:sp>
        <p:nvSpPr>
          <p:cNvPr id="7915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5329890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3EDD2D-7F94-4B3F-876E-5F45A71C317B}" type="slidenum">
              <a:rPr lang="es-PR" altLang="en-US"/>
              <a:pPr/>
              <a:t>14</a:t>
            </a:fld>
            <a:endParaRPr lang="es-PR" altLang="en-US"/>
          </a:p>
        </p:txBody>
      </p:sp>
      <p:sp>
        <p:nvSpPr>
          <p:cNvPr id="791554" name="Rectangle 2"/>
          <p:cNvSpPr>
            <a:spLocks noGrp="1" noRot="1" noChangeAspect="1" noChangeArrowheads="1" noTextEdit="1"/>
          </p:cNvSpPr>
          <p:nvPr>
            <p:ph type="sldImg"/>
          </p:nvPr>
        </p:nvSpPr>
        <p:spPr>
          <a:ln/>
        </p:spPr>
      </p:sp>
      <p:sp>
        <p:nvSpPr>
          <p:cNvPr id="7915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953286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3EDD2D-7F94-4B3F-876E-5F45A71C317B}" type="slidenum">
              <a:rPr lang="es-PR" altLang="en-US"/>
              <a:pPr/>
              <a:t>15</a:t>
            </a:fld>
            <a:endParaRPr lang="es-PR" altLang="en-US"/>
          </a:p>
        </p:txBody>
      </p:sp>
      <p:sp>
        <p:nvSpPr>
          <p:cNvPr id="791554" name="Rectangle 2"/>
          <p:cNvSpPr>
            <a:spLocks noGrp="1" noRot="1" noChangeAspect="1" noChangeArrowheads="1" noTextEdit="1"/>
          </p:cNvSpPr>
          <p:nvPr>
            <p:ph type="sldImg"/>
          </p:nvPr>
        </p:nvSpPr>
        <p:spPr>
          <a:ln/>
        </p:spPr>
      </p:sp>
      <p:sp>
        <p:nvSpPr>
          <p:cNvPr id="7915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3108375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16</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3822620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17</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6990686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18</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4758703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19</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5548681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20</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6994239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8903278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21</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580653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22</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1331269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23</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8991499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24</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9577924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25</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7366184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26</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7340005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27</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7371907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28</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4412764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29</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491187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30</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980653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4691DC-E801-4F89-A3C9-7BAEB860E98E}" type="slidenum">
              <a:rPr lang="es-PR" altLang="en-US"/>
              <a:pPr/>
              <a:t>3</a:t>
            </a:fld>
            <a:endParaRPr lang="es-PR" altLang="en-US"/>
          </a:p>
        </p:txBody>
      </p:sp>
      <p:sp>
        <p:nvSpPr>
          <p:cNvPr id="180226" name="Rectangle 2"/>
          <p:cNvSpPr>
            <a:spLocks noGrp="1" noRot="1" noChangeAspect="1" noChangeArrowheads="1" noTextEdit="1"/>
          </p:cNvSpPr>
          <p:nvPr>
            <p:ph type="sldImg"/>
          </p:nvPr>
        </p:nvSpPr>
        <p:spPr>
          <a:ln/>
        </p:spPr>
      </p:sp>
      <p:sp>
        <p:nvSpPr>
          <p:cNvPr id="18022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8688975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31</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5762922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32</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8690070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33</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7837513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34</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3335235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35</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3584163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36</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0080597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37</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2792519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38</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5304135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39</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7089904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40</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0207018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5</a:t>
            </a:fld>
            <a:endParaRPr lang="en-US">
              <a:solidFill>
                <a:srgbClr val="000000"/>
              </a:solidFill>
            </a:endParaRPr>
          </a:p>
        </p:txBody>
      </p:sp>
    </p:spTree>
    <p:extLst>
      <p:ext uri="{BB962C8B-B14F-4D97-AF65-F5344CB8AC3E}">
        <p14:creationId xmlns:p14="http://schemas.microsoft.com/office/powerpoint/2010/main" val="237583153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41</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1266972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42</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7754300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43</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0365963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44</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72022288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45</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52238695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46</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93447709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47</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52118398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48</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26657536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49</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6049258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50</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0351083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3EDD2D-7F94-4B3F-876E-5F45A71C317B}" type="slidenum">
              <a:rPr lang="es-PR" altLang="en-US"/>
              <a:pPr/>
              <a:t>6</a:t>
            </a:fld>
            <a:endParaRPr lang="es-PR" altLang="en-US"/>
          </a:p>
        </p:txBody>
      </p:sp>
      <p:sp>
        <p:nvSpPr>
          <p:cNvPr id="791554" name="Rectangle 2"/>
          <p:cNvSpPr>
            <a:spLocks noGrp="1" noRot="1" noChangeAspect="1" noChangeArrowheads="1" noTextEdit="1"/>
          </p:cNvSpPr>
          <p:nvPr>
            <p:ph type="sldImg"/>
          </p:nvPr>
        </p:nvSpPr>
        <p:spPr>
          <a:ln/>
        </p:spPr>
      </p:sp>
      <p:sp>
        <p:nvSpPr>
          <p:cNvPr id="7915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4961028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51</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09227963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52</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43289400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53</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7439658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54</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3285584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55</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66144755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56</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69159887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57</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57836314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58</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1349406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59</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85559941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60</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306155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3EDD2D-7F94-4B3F-876E-5F45A71C317B}" type="slidenum">
              <a:rPr lang="es-PR" altLang="en-US"/>
              <a:pPr/>
              <a:t>7</a:t>
            </a:fld>
            <a:endParaRPr lang="es-PR" altLang="en-US"/>
          </a:p>
        </p:txBody>
      </p:sp>
      <p:sp>
        <p:nvSpPr>
          <p:cNvPr id="791554" name="Rectangle 2"/>
          <p:cNvSpPr>
            <a:spLocks noGrp="1" noRot="1" noChangeAspect="1" noChangeArrowheads="1" noTextEdit="1"/>
          </p:cNvSpPr>
          <p:nvPr>
            <p:ph type="sldImg"/>
          </p:nvPr>
        </p:nvSpPr>
        <p:spPr>
          <a:ln/>
        </p:spPr>
      </p:sp>
      <p:sp>
        <p:nvSpPr>
          <p:cNvPr id="7915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60546837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61</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15679090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62</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54396532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63</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73269225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64</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49504157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65</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76766258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66</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20633762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67</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70465545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68</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80576665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69</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33049613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70</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8693549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3EDD2D-7F94-4B3F-876E-5F45A71C317B}" type="slidenum">
              <a:rPr lang="es-PR" altLang="en-US"/>
              <a:pPr/>
              <a:t>8</a:t>
            </a:fld>
            <a:endParaRPr lang="es-PR" altLang="en-US"/>
          </a:p>
        </p:txBody>
      </p:sp>
      <p:sp>
        <p:nvSpPr>
          <p:cNvPr id="791554" name="Rectangle 2"/>
          <p:cNvSpPr>
            <a:spLocks noGrp="1" noRot="1" noChangeAspect="1" noChangeArrowheads="1" noTextEdit="1"/>
          </p:cNvSpPr>
          <p:nvPr>
            <p:ph type="sldImg"/>
          </p:nvPr>
        </p:nvSpPr>
        <p:spPr>
          <a:ln/>
        </p:spPr>
      </p:sp>
      <p:sp>
        <p:nvSpPr>
          <p:cNvPr id="7915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80735385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71</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20077267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96B781-6EBA-4B47-BB85-7EC26CDD0FA5}" type="slidenum">
              <a:rPr lang="es-PR" altLang="en-US"/>
              <a:pPr/>
              <a:t>72</a:t>
            </a:fld>
            <a:endParaRPr lang="es-PR" altLang="en-US"/>
          </a:p>
        </p:txBody>
      </p:sp>
      <p:sp>
        <p:nvSpPr>
          <p:cNvPr id="307202" name="Rectangle 2"/>
          <p:cNvSpPr>
            <a:spLocks noGrp="1" noRot="1" noChangeAspect="1" noChangeArrowheads="1" noTextEdit="1"/>
          </p:cNvSpPr>
          <p:nvPr>
            <p:ph type="sldImg"/>
          </p:nvPr>
        </p:nvSpPr>
        <p:spPr>
          <a:ln/>
        </p:spPr>
      </p:sp>
      <p:sp>
        <p:nvSpPr>
          <p:cNvPr id="3072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23512295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96B781-6EBA-4B47-BB85-7EC26CDD0FA5}" type="slidenum">
              <a:rPr lang="es-PR" altLang="en-US"/>
              <a:pPr/>
              <a:t>73</a:t>
            </a:fld>
            <a:endParaRPr lang="es-PR" altLang="en-US"/>
          </a:p>
        </p:txBody>
      </p:sp>
      <p:sp>
        <p:nvSpPr>
          <p:cNvPr id="307202" name="Rectangle 2"/>
          <p:cNvSpPr>
            <a:spLocks noGrp="1" noRot="1" noChangeAspect="1" noChangeArrowheads="1" noTextEdit="1"/>
          </p:cNvSpPr>
          <p:nvPr>
            <p:ph type="sldImg"/>
          </p:nvPr>
        </p:nvSpPr>
        <p:spPr>
          <a:ln/>
        </p:spPr>
      </p:sp>
      <p:sp>
        <p:nvSpPr>
          <p:cNvPr id="3072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13493865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96B781-6EBA-4B47-BB85-7EC26CDD0FA5}" type="slidenum">
              <a:rPr lang="es-PR" altLang="en-US"/>
              <a:pPr/>
              <a:t>74</a:t>
            </a:fld>
            <a:endParaRPr lang="es-PR" altLang="en-US"/>
          </a:p>
        </p:txBody>
      </p:sp>
      <p:sp>
        <p:nvSpPr>
          <p:cNvPr id="307202" name="Rectangle 2"/>
          <p:cNvSpPr>
            <a:spLocks noGrp="1" noRot="1" noChangeAspect="1" noChangeArrowheads="1" noTextEdit="1"/>
          </p:cNvSpPr>
          <p:nvPr>
            <p:ph type="sldImg"/>
          </p:nvPr>
        </p:nvSpPr>
        <p:spPr>
          <a:ln/>
        </p:spPr>
      </p:sp>
      <p:sp>
        <p:nvSpPr>
          <p:cNvPr id="3072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78210870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4097788" y="9041372"/>
            <a:ext cx="3134883" cy="476121"/>
          </a:xfrm>
          <a:prstGeom prst="rect">
            <a:avLst/>
          </a:prstGeom>
          <a:noFill/>
          <a:ln w="9525">
            <a:noFill/>
            <a:miter lim="800000"/>
            <a:headEnd/>
            <a:tailEnd/>
          </a:ln>
        </p:spPr>
        <p:txBody>
          <a:bodyPr lIns="95698" tIns="47848" rIns="95698" bIns="47848" anchor="b"/>
          <a:lstStyle/>
          <a:p>
            <a:pPr algn="r"/>
            <a:fld id="{A81C3BFB-BBE1-4283-851A-447CDD52158C}" type="slidenum">
              <a:rPr lang="en-US" sz="1200">
                <a:solidFill>
                  <a:srgbClr val="000000"/>
                </a:solidFill>
                <a:latin typeface="Arial" charset="0"/>
              </a:rPr>
              <a:pPr algn="r"/>
              <a:t>75</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00474223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76</a:t>
            </a:fld>
            <a:endParaRPr lang="en-US" smtClean="0">
              <a:solidFill>
                <a:srgbClr val="000000"/>
              </a:solidFill>
            </a:endParaRPr>
          </a:p>
        </p:txBody>
      </p:sp>
    </p:spTree>
    <p:extLst>
      <p:ext uri="{BB962C8B-B14F-4D97-AF65-F5344CB8AC3E}">
        <p14:creationId xmlns:p14="http://schemas.microsoft.com/office/powerpoint/2010/main" val="37730291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77</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238250" y="714375"/>
            <a:ext cx="4757738" cy="3570288"/>
          </a:xfrm>
          <a:ln/>
        </p:spPr>
      </p:sp>
      <p:sp>
        <p:nvSpPr>
          <p:cNvPr id="18435"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2138690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3EDD2D-7F94-4B3F-876E-5F45A71C317B}" type="slidenum">
              <a:rPr lang="es-PR" altLang="en-US"/>
              <a:pPr/>
              <a:t>9</a:t>
            </a:fld>
            <a:endParaRPr lang="es-PR" altLang="en-US"/>
          </a:p>
        </p:txBody>
      </p:sp>
      <p:sp>
        <p:nvSpPr>
          <p:cNvPr id="791554" name="Rectangle 2"/>
          <p:cNvSpPr>
            <a:spLocks noGrp="1" noRot="1" noChangeAspect="1" noChangeArrowheads="1" noTextEdit="1"/>
          </p:cNvSpPr>
          <p:nvPr>
            <p:ph type="sldImg"/>
          </p:nvPr>
        </p:nvSpPr>
        <p:spPr>
          <a:ln/>
        </p:spPr>
      </p:sp>
      <p:sp>
        <p:nvSpPr>
          <p:cNvPr id="7915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461496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3EDD2D-7F94-4B3F-876E-5F45A71C317B}" type="slidenum">
              <a:rPr lang="es-PR" altLang="en-US"/>
              <a:pPr/>
              <a:t>10</a:t>
            </a:fld>
            <a:endParaRPr lang="es-PR" altLang="en-US"/>
          </a:p>
        </p:txBody>
      </p:sp>
      <p:sp>
        <p:nvSpPr>
          <p:cNvPr id="791554" name="Rectangle 2"/>
          <p:cNvSpPr>
            <a:spLocks noGrp="1" noRot="1" noChangeAspect="1" noChangeArrowheads="1" noTextEdit="1"/>
          </p:cNvSpPr>
          <p:nvPr>
            <p:ph type="sldImg"/>
          </p:nvPr>
        </p:nvSpPr>
        <p:spPr>
          <a:ln/>
        </p:spPr>
      </p:sp>
      <p:sp>
        <p:nvSpPr>
          <p:cNvPr id="7915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5271039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8674" name="Group 2"/>
          <p:cNvGrpSpPr>
            <a:grpSpLocks/>
          </p:cNvGrpSpPr>
          <p:nvPr/>
        </p:nvGrpSpPr>
        <p:grpSpPr bwMode="auto">
          <a:xfrm>
            <a:off x="0" y="2438400"/>
            <a:ext cx="9009063" cy="1052513"/>
            <a:chOff x="0" y="1536"/>
            <a:chExt cx="5675" cy="663"/>
          </a:xfrm>
        </p:grpSpPr>
        <p:grpSp>
          <p:nvGrpSpPr>
            <p:cNvPr id="28675" name="Group 3"/>
            <p:cNvGrpSpPr>
              <a:grpSpLocks/>
            </p:cNvGrpSpPr>
            <p:nvPr/>
          </p:nvGrpSpPr>
          <p:grpSpPr bwMode="auto">
            <a:xfrm>
              <a:off x="183" y="1604"/>
              <a:ext cx="448" cy="299"/>
              <a:chOff x="720" y="336"/>
              <a:chExt cx="624" cy="432"/>
            </a:xfrm>
          </p:grpSpPr>
          <p:sp>
            <p:nvSpPr>
              <p:cNvPr id="28676"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77"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8678" name="Group 6"/>
            <p:cNvGrpSpPr>
              <a:grpSpLocks/>
            </p:cNvGrpSpPr>
            <p:nvPr/>
          </p:nvGrpSpPr>
          <p:grpSpPr bwMode="auto">
            <a:xfrm>
              <a:off x="261" y="1870"/>
              <a:ext cx="465" cy="299"/>
              <a:chOff x="912" y="2640"/>
              <a:chExt cx="672" cy="432"/>
            </a:xfrm>
          </p:grpSpPr>
          <p:sp>
            <p:nvSpPr>
              <p:cNvPr id="28679"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80"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8681"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82"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83"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8684" name="Rectangle 12"/>
          <p:cNvSpPr>
            <a:spLocks noGrp="1" noChangeArrowheads="1"/>
          </p:cNvSpPr>
          <p:nvPr>
            <p:ph type="ctrTitle"/>
          </p:nvPr>
        </p:nvSpPr>
        <p:spPr>
          <a:xfrm>
            <a:off x="990600" y="1676400"/>
            <a:ext cx="7772400" cy="1462088"/>
          </a:xfrm>
        </p:spPr>
        <p:txBody>
          <a:bodyPr/>
          <a:lstStyle>
            <a:lvl1pPr>
              <a:defRPr/>
            </a:lvl1pPr>
          </a:lstStyle>
          <a:p>
            <a:pPr lvl="0"/>
            <a:r>
              <a:rPr lang="es-PR" altLang="en-US" noProof="0" smtClean="0"/>
              <a:t>Click to edit Master title style</a:t>
            </a:r>
          </a:p>
        </p:txBody>
      </p:sp>
      <p:sp>
        <p:nvSpPr>
          <p:cNvPr id="28685" name="Rectangle 13"/>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es-PR" altLang="en-US" noProof="0" smtClean="0"/>
              <a:t>Click to edit Master subtitle style</a:t>
            </a:r>
          </a:p>
        </p:txBody>
      </p:sp>
      <p:sp>
        <p:nvSpPr>
          <p:cNvPr id="28686"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fld id="{55E57814-070E-42AB-902B-49ABFDBF405C}" type="datetime4">
              <a:rPr lang="es-PR" altLang="en-US"/>
              <a:pPr/>
              <a:t>12 de octubre de 2015</a:t>
            </a:fld>
            <a:endParaRPr lang="es-PR" altLang="en-US"/>
          </a:p>
        </p:txBody>
      </p:sp>
      <p:sp>
        <p:nvSpPr>
          <p:cNvPr id="28687"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r>
              <a:rPr lang="es-PR" altLang="en-US"/>
              <a:t>Iglesia Bíblica Bautista</a:t>
            </a:r>
          </a:p>
          <a:p>
            <a:r>
              <a:rPr lang="es-PR" altLang="en-US"/>
              <a:t>www.iglesiabiblicabautista.org</a:t>
            </a:r>
          </a:p>
        </p:txBody>
      </p:sp>
      <p:sp>
        <p:nvSpPr>
          <p:cNvPr id="28688"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328EA4-51D7-4C98-84DA-5739BBD7A4ED}" type="slidenum">
              <a:rPr lang="es-PR" altLang="en-US"/>
              <a:pPr/>
              <a:t>‹#›</a:t>
            </a:fld>
            <a:endParaRPr lang="es-PR"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7DEF88D-2699-44BC-AB88-A50695A713AA}" type="datetime4">
              <a:rPr lang="es-PR" altLang="en-US"/>
              <a:pPr/>
              <a:t>12 de octubre de 2015</a:t>
            </a:fld>
            <a:endParaRPr lang="es-PR" altLang="en-US"/>
          </a:p>
        </p:txBody>
      </p:sp>
      <p:sp>
        <p:nvSpPr>
          <p:cNvPr id="5" name="Footer Placeholder 4"/>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6" name="Slide Number Placeholder 5"/>
          <p:cNvSpPr>
            <a:spLocks noGrp="1"/>
          </p:cNvSpPr>
          <p:nvPr>
            <p:ph type="sldNum" sz="quarter" idx="12"/>
          </p:nvPr>
        </p:nvSpPr>
        <p:spPr/>
        <p:txBody>
          <a:bodyPr/>
          <a:lstStyle>
            <a:lvl1pPr>
              <a:defRPr/>
            </a:lvl1pPr>
          </a:lstStyle>
          <a:p>
            <a:fld id="{3F90F0E0-B42F-45FB-A853-B9C65ADAFC61}" type="slidenum">
              <a:rPr lang="es-PR" altLang="en-US"/>
              <a:pPr/>
              <a:t>‹#›</a:t>
            </a:fld>
            <a:endParaRPr lang="es-PR" altLang="en-US"/>
          </a:p>
        </p:txBody>
      </p:sp>
    </p:spTree>
    <p:extLst>
      <p:ext uri="{BB962C8B-B14F-4D97-AF65-F5344CB8AC3E}">
        <p14:creationId xmlns:p14="http://schemas.microsoft.com/office/powerpoint/2010/main" val="997386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6943655-EEA0-4C32-8BAA-EB125FD73BC1}" type="datetime4">
              <a:rPr lang="es-PR" altLang="en-US"/>
              <a:pPr/>
              <a:t>12 de octubre de 2015</a:t>
            </a:fld>
            <a:endParaRPr lang="es-PR" altLang="en-US"/>
          </a:p>
        </p:txBody>
      </p:sp>
      <p:sp>
        <p:nvSpPr>
          <p:cNvPr id="5" name="Footer Placeholder 4"/>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6" name="Slide Number Placeholder 5"/>
          <p:cNvSpPr>
            <a:spLocks noGrp="1"/>
          </p:cNvSpPr>
          <p:nvPr>
            <p:ph type="sldNum" sz="quarter" idx="12"/>
          </p:nvPr>
        </p:nvSpPr>
        <p:spPr/>
        <p:txBody>
          <a:bodyPr/>
          <a:lstStyle>
            <a:lvl1pPr>
              <a:defRPr/>
            </a:lvl1pPr>
          </a:lstStyle>
          <a:p>
            <a:fld id="{063AF3AE-3B36-4719-8AEA-C4345CC6AB8D}" type="slidenum">
              <a:rPr lang="es-PR" altLang="en-US"/>
              <a:pPr/>
              <a:t>‹#›</a:t>
            </a:fld>
            <a:endParaRPr lang="es-PR" altLang="en-US"/>
          </a:p>
        </p:txBody>
      </p:sp>
    </p:spTree>
    <p:extLst>
      <p:ext uri="{BB962C8B-B14F-4D97-AF65-F5344CB8AC3E}">
        <p14:creationId xmlns:p14="http://schemas.microsoft.com/office/powerpoint/2010/main" val="6373121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a:xfrm>
            <a:off x="7042150" y="6243638"/>
            <a:ext cx="1905000" cy="457200"/>
          </a:xfrm>
        </p:spPr>
        <p:txBody>
          <a:bodyPr/>
          <a:lstStyle>
            <a:lvl1pPr>
              <a:defRPr/>
            </a:lvl1pPr>
          </a:lstStyle>
          <a:p>
            <a:fld id="{A47784FB-05AB-4202-8A27-7DE98D86E2F0}" type="slidenum">
              <a:rPr lang="es-PR" altLang="en-US"/>
              <a:pPr/>
              <a:t>‹#›</a:t>
            </a:fld>
            <a:endParaRPr lang="es-PR" altLang="en-US"/>
          </a:p>
        </p:txBody>
      </p:sp>
    </p:spTree>
    <p:extLst>
      <p:ext uri="{BB962C8B-B14F-4D97-AF65-F5344CB8AC3E}">
        <p14:creationId xmlns:p14="http://schemas.microsoft.com/office/powerpoint/2010/main" val="21460668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20177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45088" y="41513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162050" y="6243638"/>
            <a:ext cx="1905000" cy="457200"/>
          </a:xfrm>
        </p:spPr>
        <p:txBody>
          <a:bodyPr/>
          <a:lstStyle>
            <a:lvl1pPr>
              <a:defRPr/>
            </a:lvl1pPr>
          </a:lstStyle>
          <a:p>
            <a:fld id="{871E468F-26E7-405C-95D5-B683061CD7F3}" type="datetime4">
              <a:rPr lang="es-PR" altLang="en-US"/>
              <a:pPr/>
              <a:t>12 de octubre de 2015</a:t>
            </a:fld>
            <a:endParaRPr lang="es-PR" altLang="en-US"/>
          </a:p>
        </p:txBody>
      </p:sp>
      <p:sp>
        <p:nvSpPr>
          <p:cNvPr id="7" name="Footer Placeholder 6"/>
          <p:cNvSpPr>
            <a:spLocks noGrp="1"/>
          </p:cNvSpPr>
          <p:nvPr>
            <p:ph type="ftr" sz="quarter" idx="11"/>
          </p:nvPr>
        </p:nvSpPr>
        <p:spPr>
          <a:xfrm>
            <a:off x="3657600" y="6243638"/>
            <a:ext cx="2895600" cy="457200"/>
          </a:xfrm>
        </p:spPr>
        <p:txBody>
          <a:bodyPr/>
          <a:lstStyle>
            <a:lvl1pPr>
              <a:defRPr/>
            </a:lvl1pPr>
          </a:lstStyle>
          <a:p>
            <a:r>
              <a:rPr lang="es-PR" altLang="en-US"/>
              <a:t>Iglesia Bíblica Bautista</a:t>
            </a:r>
          </a:p>
          <a:p>
            <a:r>
              <a:rPr lang="es-PR" altLang="en-US"/>
              <a:t>www.iglesiabiblicabautista.org</a:t>
            </a:r>
          </a:p>
        </p:txBody>
      </p:sp>
      <p:sp>
        <p:nvSpPr>
          <p:cNvPr id="8" name="Slide Number Placeholder 7"/>
          <p:cNvSpPr>
            <a:spLocks noGrp="1"/>
          </p:cNvSpPr>
          <p:nvPr>
            <p:ph type="sldNum" sz="quarter" idx="12"/>
          </p:nvPr>
        </p:nvSpPr>
        <p:spPr>
          <a:xfrm>
            <a:off x="7042150" y="6243638"/>
            <a:ext cx="1905000" cy="457200"/>
          </a:xfrm>
        </p:spPr>
        <p:txBody>
          <a:bodyPr/>
          <a:lstStyle>
            <a:lvl1pPr>
              <a:defRPr/>
            </a:lvl1pPr>
          </a:lstStyle>
          <a:p>
            <a:fld id="{225B8877-07F3-41FE-A0F0-93AB6E02377B}" type="slidenum">
              <a:rPr lang="es-PR" altLang="en-US"/>
              <a:pPr/>
              <a:t>‹#›</a:t>
            </a:fld>
            <a:endParaRPr lang="es-PR" altLang="en-US"/>
          </a:p>
        </p:txBody>
      </p:sp>
    </p:spTree>
    <p:extLst>
      <p:ext uri="{BB962C8B-B14F-4D97-AF65-F5344CB8AC3E}">
        <p14:creationId xmlns:p14="http://schemas.microsoft.com/office/powerpoint/2010/main" val="9088862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8674" name="Group 2"/>
          <p:cNvGrpSpPr>
            <a:grpSpLocks/>
          </p:cNvGrpSpPr>
          <p:nvPr/>
        </p:nvGrpSpPr>
        <p:grpSpPr bwMode="auto">
          <a:xfrm>
            <a:off x="0" y="2438400"/>
            <a:ext cx="9009063" cy="1052513"/>
            <a:chOff x="0" y="1536"/>
            <a:chExt cx="5675" cy="663"/>
          </a:xfrm>
        </p:grpSpPr>
        <p:grpSp>
          <p:nvGrpSpPr>
            <p:cNvPr id="28675" name="Group 3"/>
            <p:cNvGrpSpPr>
              <a:grpSpLocks/>
            </p:cNvGrpSpPr>
            <p:nvPr/>
          </p:nvGrpSpPr>
          <p:grpSpPr bwMode="auto">
            <a:xfrm>
              <a:off x="183" y="1604"/>
              <a:ext cx="448" cy="299"/>
              <a:chOff x="720" y="336"/>
              <a:chExt cx="624" cy="432"/>
            </a:xfrm>
          </p:grpSpPr>
          <p:sp>
            <p:nvSpPr>
              <p:cNvPr id="28676"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200" i="0" smtClean="0">
                  <a:solidFill>
                    <a:srgbClr val="000000"/>
                  </a:solidFill>
                </a:endParaRPr>
              </a:p>
            </p:txBody>
          </p:sp>
          <p:sp>
            <p:nvSpPr>
              <p:cNvPr id="28677"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200" i="0" smtClean="0">
                  <a:solidFill>
                    <a:srgbClr val="000000"/>
                  </a:solidFill>
                </a:endParaRPr>
              </a:p>
            </p:txBody>
          </p:sp>
        </p:grpSp>
        <p:grpSp>
          <p:nvGrpSpPr>
            <p:cNvPr id="28678" name="Group 6"/>
            <p:cNvGrpSpPr>
              <a:grpSpLocks/>
            </p:cNvGrpSpPr>
            <p:nvPr/>
          </p:nvGrpSpPr>
          <p:grpSpPr bwMode="auto">
            <a:xfrm>
              <a:off x="261" y="1870"/>
              <a:ext cx="465" cy="299"/>
              <a:chOff x="912" y="2640"/>
              <a:chExt cx="672" cy="432"/>
            </a:xfrm>
          </p:grpSpPr>
          <p:sp>
            <p:nvSpPr>
              <p:cNvPr id="28679"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200" i="0" smtClean="0">
                  <a:solidFill>
                    <a:srgbClr val="000000"/>
                  </a:solidFill>
                </a:endParaRPr>
              </a:p>
            </p:txBody>
          </p:sp>
          <p:sp>
            <p:nvSpPr>
              <p:cNvPr id="28680"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200" i="0" smtClean="0">
                  <a:solidFill>
                    <a:srgbClr val="000000"/>
                  </a:solidFill>
                </a:endParaRPr>
              </a:p>
            </p:txBody>
          </p:sp>
        </p:grpSp>
        <p:sp>
          <p:nvSpPr>
            <p:cNvPr id="28681"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200" i="0" smtClean="0">
                <a:solidFill>
                  <a:srgbClr val="000000"/>
                </a:solidFill>
              </a:endParaRPr>
            </a:p>
          </p:txBody>
        </p:sp>
        <p:sp>
          <p:nvSpPr>
            <p:cNvPr id="28682"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200" i="0" smtClean="0">
                <a:solidFill>
                  <a:srgbClr val="000000"/>
                </a:solidFill>
              </a:endParaRPr>
            </a:p>
          </p:txBody>
        </p:sp>
        <p:sp>
          <p:nvSpPr>
            <p:cNvPr id="28683"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200" i="0" smtClean="0">
                <a:solidFill>
                  <a:srgbClr val="000000"/>
                </a:solidFill>
              </a:endParaRPr>
            </a:p>
          </p:txBody>
        </p:sp>
      </p:grpSp>
      <p:sp>
        <p:nvSpPr>
          <p:cNvPr id="28684" name="Rectangle 12"/>
          <p:cNvSpPr>
            <a:spLocks noGrp="1" noChangeArrowheads="1"/>
          </p:cNvSpPr>
          <p:nvPr>
            <p:ph type="ctrTitle"/>
          </p:nvPr>
        </p:nvSpPr>
        <p:spPr>
          <a:xfrm>
            <a:off x="990600" y="1676400"/>
            <a:ext cx="7772400" cy="1462088"/>
          </a:xfrm>
        </p:spPr>
        <p:txBody>
          <a:bodyPr/>
          <a:lstStyle>
            <a:lvl1pPr>
              <a:defRPr/>
            </a:lvl1pPr>
          </a:lstStyle>
          <a:p>
            <a:pPr lvl="0"/>
            <a:r>
              <a:rPr lang="es-PR" altLang="en-US" noProof="0" smtClean="0"/>
              <a:t>Click to edit Master title style</a:t>
            </a:r>
          </a:p>
        </p:txBody>
      </p:sp>
      <p:sp>
        <p:nvSpPr>
          <p:cNvPr id="28685" name="Rectangle 13"/>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es-PR" altLang="en-US" noProof="0" smtClean="0"/>
              <a:t>Click to edit Master subtitle style</a:t>
            </a:r>
          </a:p>
        </p:txBody>
      </p:sp>
      <p:sp>
        <p:nvSpPr>
          <p:cNvPr id="28686"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fld id="{1A2D1318-0AE5-4D78-99BC-0FBC31985CBF}" type="datetime4">
              <a:rPr lang="es-PR" altLang="en-US">
                <a:solidFill>
                  <a:srgbClr val="1C1C1C"/>
                </a:solidFill>
              </a:rPr>
              <a:pPr/>
              <a:t>12 de octubre de 2015</a:t>
            </a:fld>
            <a:endParaRPr lang="es-PR" altLang="en-US">
              <a:solidFill>
                <a:srgbClr val="1C1C1C"/>
              </a:solidFill>
            </a:endParaRPr>
          </a:p>
        </p:txBody>
      </p:sp>
      <p:sp>
        <p:nvSpPr>
          <p:cNvPr id="28687"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r>
              <a:rPr lang="es-PR" altLang="en-US">
                <a:solidFill>
                  <a:srgbClr val="1C1C1C"/>
                </a:solidFill>
              </a:rPr>
              <a:t>Iglesia Bíblica Bautista</a:t>
            </a:r>
          </a:p>
          <a:p>
            <a:r>
              <a:rPr lang="es-PR" altLang="en-US">
                <a:solidFill>
                  <a:srgbClr val="1C1C1C"/>
                </a:solidFill>
              </a:rPr>
              <a:t>www.iglesiabiblicabautista.org</a:t>
            </a:r>
          </a:p>
        </p:txBody>
      </p:sp>
      <p:sp>
        <p:nvSpPr>
          <p:cNvPr id="28688"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E88CDECA-A78A-45AE-98AF-B47B1CF2EDA0}" type="slidenum">
              <a:rPr lang="es-PR" altLang="en-US">
                <a:solidFill>
                  <a:srgbClr val="1C1C1C"/>
                </a:solidFill>
              </a:rPr>
              <a:pPr/>
              <a:t>‹#›</a:t>
            </a:fld>
            <a:endParaRPr lang="es-PR" altLang="en-US">
              <a:solidFill>
                <a:srgbClr val="1C1C1C"/>
              </a:solidFill>
            </a:endParaRPr>
          </a:p>
        </p:txBody>
      </p:sp>
    </p:spTree>
    <p:extLst>
      <p:ext uri="{BB962C8B-B14F-4D97-AF65-F5344CB8AC3E}">
        <p14:creationId xmlns:p14="http://schemas.microsoft.com/office/powerpoint/2010/main" val="40191769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C66C5979-FF44-45FC-AA8C-E8530BD2B4B9}" type="datetime4">
              <a:rPr lang="es-PR" altLang="en-US">
                <a:solidFill>
                  <a:srgbClr val="000000"/>
                </a:solidFill>
              </a:rPr>
              <a:pPr/>
              <a:t>12 de octubre de 2015</a:t>
            </a:fld>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6" name="Slide Number Placeholder 5"/>
          <p:cNvSpPr>
            <a:spLocks noGrp="1"/>
          </p:cNvSpPr>
          <p:nvPr>
            <p:ph type="sldNum" sz="quarter" idx="12"/>
          </p:nvPr>
        </p:nvSpPr>
        <p:spPr/>
        <p:txBody>
          <a:bodyPr/>
          <a:lstStyle>
            <a:lvl1pPr>
              <a:defRPr/>
            </a:lvl1pPr>
          </a:lstStyle>
          <a:p>
            <a:fld id="{61E4003F-C3CE-46BA-B48E-9AACB9E5BCAD}"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97020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98CAB34-F727-4B90-A2B5-D51171CB930C}" type="datetime4">
              <a:rPr lang="es-PR" altLang="en-US">
                <a:solidFill>
                  <a:srgbClr val="000000"/>
                </a:solidFill>
              </a:rPr>
              <a:pPr/>
              <a:t>12 de octubre de 2015</a:t>
            </a:fld>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6" name="Slide Number Placeholder 5"/>
          <p:cNvSpPr>
            <a:spLocks noGrp="1"/>
          </p:cNvSpPr>
          <p:nvPr>
            <p:ph type="sldNum" sz="quarter" idx="12"/>
          </p:nvPr>
        </p:nvSpPr>
        <p:spPr/>
        <p:txBody>
          <a:bodyPr/>
          <a:lstStyle>
            <a:lvl1pPr>
              <a:defRPr/>
            </a:lvl1pPr>
          </a:lstStyle>
          <a:p>
            <a:fld id="{7FE8369F-CBA0-4243-8DA5-1F014939FAE4}"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9575583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ADD167EA-2313-42CD-92A1-A897697A97B0}" type="datetime4">
              <a:rPr lang="es-PR" altLang="en-US">
                <a:solidFill>
                  <a:srgbClr val="000000"/>
                </a:solidFill>
              </a:rPr>
              <a:pPr/>
              <a:t>12 de octubre de 2015</a:t>
            </a:fld>
            <a:endParaRPr lang="es-PR"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p:txBody>
          <a:bodyPr/>
          <a:lstStyle>
            <a:lvl1pPr>
              <a:defRPr/>
            </a:lvl1pPr>
          </a:lstStyle>
          <a:p>
            <a:fld id="{63A997BE-F404-4A5A-8CF6-F27471DB107D}"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5100273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C9C1B783-26C1-44C3-B74D-392D6042B3E1}" type="datetime4">
              <a:rPr lang="es-PR" altLang="en-US">
                <a:solidFill>
                  <a:srgbClr val="000000"/>
                </a:solidFill>
              </a:rPr>
              <a:pPr/>
              <a:t>12 de octubre de 2015</a:t>
            </a:fld>
            <a:endParaRPr lang="es-PR" altLang="en-US">
              <a:solidFill>
                <a:srgbClr val="000000"/>
              </a:solidFill>
            </a:endParaRPr>
          </a:p>
        </p:txBody>
      </p:sp>
      <p:sp>
        <p:nvSpPr>
          <p:cNvPr id="8" name="Footer Placeholder 7"/>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9" name="Slide Number Placeholder 8"/>
          <p:cNvSpPr>
            <a:spLocks noGrp="1"/>
          </p:cNvSpPr>
          <p:nvPr>
            <p:ph type="sldNum" sz="quarter" idx="12"/>
          </p:nvPr>
        </p:nvSpPr>
        <p:spPr/>
        <p:txBody>
          <a:bodyPr/>
          <a:lstStyle>
            <a:lvl1pPr>
              <a:defRPr/>
            </a:lvl1pPr>
          </a:lstStyle>
          <a:p>
            <a:fld id="{5E696A9D-44A3-4C89-B786-EB54EA030E65}"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26811670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95314138-FBE4-48FF-B1B4-74833D88DEDD}" type="datetime4">
              <a:rPr lang="es-PR" altLang="en-US">
                <a:solidFill>
                  <a:srgbClr val="000000"/>
                </a:solidFill>
              </a:rPr>
              <a:pPr/>
              <a:t>12 de octubre de 2015</a:t>
            </a:fld>
            <a:endParaRPr lang="es-PR" altLang="en-US">
              <a:solidFill>
                <a:srgbClr val="000000"/>
              </a:solidFill>
            </a:endParaRPr>
          </a:p>
        </p:txBody>
      </p:sp>
      <p:sp>
        <p:nvSpPr>
          <p:cNvPr id="4" name="Footer Placeholder 3"/>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5" name="Slide Number Placeholder 4"/>
          <p:cNvSpPr>
            <a:spLocks noGrp="1"/>
          </p:cNvSpPr>
          <p:nvPr>
            <p:ph type="sldNum" sz="quarter" idx="12"/>
          </p:nvPr>
        </p:nvSpPr>
        <p:spPr/>
        <p:txBody>
          <a:bodyPr/>
          <a:lstStyle>
            <a:lvl1pPr>
              <a:defRPr/>
            </a:lvl1pPr>
          </a:lstStyle>
          <a:p>
            <a:fld id="{52657442-E37D-4E91-9CC3-7A1D3AD2A73B}"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624814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CAFC666-4287-4B49-9E00-4529E1F4D7B5}" type="datetime4">
              <a:rPr lang="es-PR" altLang="en-US"/>
              <a:pPr/>
              <a:t>12 de octubre de 2015</a:t>
            </a:fld>
            <a:endParaRPr lang="es-PR" altLang="en-US"/>
          </a:p>
        </p:txBody>
      </p:sp>
      <p:sp>
        <p:nvSpPr>
          <p:cNvPr id="5" name="Footer Placeholder 4"/>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6" name="Slide Number Placeholder 5"/>
          <p:cNvSpPr>
            <a:spLocks noGrp="1"/>
          </p:cNvSpPr>
          <p:nvPr>
            <p:ph type="sldNum" sz="quarter" idx="12"/>
          </p:nvPr>
        </p:nvSpPr>
        <p:spPr/>
        <p:txBody>
          <a:bodyPr/>
          <a:lstStyle>
            <a:lvl1pPr>
              <a:defRPr/>
            </a:lvl1pPr>
          </a:lstStyle>
          <a:p>
            <a:fld id="{9838B456-0040-4733-84BA-A2C80ACFC778}" type="slidenum">
              <a:rPr lang="es-PR" altLang="en-US"/>
              <a:pPr/>
              <a:t>‹#›</a:t>
            </a:fld>
            <a:endParaRPr lang="es-PR" altLang="en-US"/>
          </a:p>
        </p:txBody>
      </p:sp>
    </p:spTree>
    <p:extLst>
      <p:ext uri="{BB962C8B-B14F-4D97-AF65-F5344CB8AC3E}">
        <p14:creationId xmlns:p14="http://schemas.microsoft.com/office/powerpoint/2010/main" val="26647867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51A3FBB4-EF86-468E-9AF0-57C93E932859}" type="datetime4">
              <a:rPr lang="es-PR" altLang="en-US">
                <a:solidFill>
                  <a:srgbClr val="000000"/>
                </a:solidFill>
              </a:rPr>
              <a:pPr/>
              <a:t>12 de octubre de 2015</a:t>
            </a:fld>
            <a:endParaRPr lang="es-PR" altLang="en-US">
              <a:solidFill>
                <a:srgbClr val="000000"/>
              </a:solidFill>
            </a:endParaRPr>
          </a:p>
        </p:txBody>
      </p:sp>
      <p:sp>
        <p:nvSpPr>
          <p:cNvPr id="3" name="Footer Placeholder 2"/>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4" name="Slide Number Placeholder 3"/>
          <p:cNvSpPr>
            <a:spLocks noGrp="1"/>
          </p:cNvSpPr>
          <p:nvPr>
            <p:ph type="sldNum" sz="quarter" idx="12"/>
          </p:nvPr>
        </p:nvSpPr>
        <p:spPr/>
        <p:txBody>
          <a:bodyPr/>
          <a:lstStyle>
            <a:lvl1pPr>
              <a:defRPr/>
            </a:lvl1pPr>
          </a:lstStyle>
          <a:p>
            <a:fld id="{AE7C8939-9602-4590-B4A7-8CAC742A94FE}"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58228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41E0E2C-3C13-4DC3-8EE3-E83DCCF21D1A}" type="datetime4">
              <a:rPr lang="es-PR" altLang="en-US">
                <a:solidFill>
                  <a:srgbClr val="000000"/>
                </a:solidFill>
              </a:rPr>
              <a:pPr/>
              <a:t>12 de octubre de 2015</a:t>
            </a:fld>
            <a:endParaRPr lang="es-PR"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p:txBody>
          <a:bodyPr/>
          <a:lstStyle>
            <a:lvl1pPr>
              <a:defRPr/>
            </a:lvl1pPr>
          </a:lstStyle>
          <a:p>
            <a:fld id="{D8C29E1E-1390-4506-BCD8-5DD0704E88E1}"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1865948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ED246-3FFD-48CC-BBBA-7DAEEEF66D68}" type="datetime4">
              <a:rPr lang="es-PR" altLang="en-US">
                <a:solidFill>
                  <a:srgbClr val="000000"/>
                </a:solidFill>
              </a:rPr>
              <a:pPr/>
              <a:t>12 de octubre de 2015</a:t>
            </a:fld>
            <a:endParaRPr lang="es-PR"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p:txBody>
          <a:bodyPr/>
          <a:lstStyle>
            <a:lvl1pPr>
              <a:defRPr/>
            </a:lvl1pPr>
          </a:lstStyle>
          <a:p>
            <a:fld id="{C48448D4-0ECA-4E2C-88EC-A70570CC3C6F}"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5236560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569FA11-630D-49BF-9E69-C68B0CEA49EE}" type="datetime4">
              <a:rPr lang="es-PR" altLang="en-US">
                <a:solidFill>
                  <a:srgbClr val="000000"/>
                </a:solidFill>
              </a:rPr>
              <a:pPr/>
              <a:t>12 de octubre de 2015</a:t>
            </a:fld>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6" name="Slide Number Placeholder 5"/>
          <p:cNvSpPr>
            <a:spLocks noGrp="1"/>
          </p:cNvSpPr>
          <p:nvPr>
            <p:ph type="sldNum" sz="quarter" idx="12"/>
          </p:nvPr>
        </p:nvSpPr>
        <p:spPr/>
        <p:txBody>
          <a:bodyPr/>
          <a:lstStyle>
            <a:lvl1pPr>
              <a:defRPr/>
            </a:lvl1pPr>
          </a:lstStyle>
          <a:p>
            <a:fld id="{D62BDA69-AE9E-41F3-AB18-DF41A2A04438}"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40055214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743084A4-EED1-4FE1-B04D-396178096F89}" type="datetime4">
              <a:rPr lang="es-PR" altLang="en-US">
                <a:solidFill>
                  <a:srgbClr val="000000"/>
                </a:solidFill>
              </a:rPr>
              <a:pPr/>
              <a:t>12 de octubre de 2015</a:t>
            </a:fld>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6" name="Slide Number Placeholder 5"/>
          <p:cNvSpPr>
            <a:spLocks noGrp="1"/>
          </p:cNvSpPr>
          <p:nvPr>
            <p:ph type="sldNum" sz="quarter" idx="12"/>
          </p:nvPr>
        </p:nvSpPr>
        <p:spPr/>
        <p:txBody>
          <a:bodyPr/>
          <a:lstStyle>
            <a:lvl1pPr>
              <a:defRPr/>
            </a:lvl1pPr>
          </a:lstStyle>
          <a:p>
            <a:fld id="{48CB2E36-72EE-4355-BC1A-4155B6ACC363}"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3373940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162050" y="6243638"/>
            <a:ext cx="1905000" cy="457200"/>
          </a:xfrm>
        </p:spPr>
        <p:txBody>
          <a:bodyPr/>
          <a:lstStyle>
            <a:lvl1pPr>
              <a:defRPr/>
            </a:lvl1pPr>
          </a:lstStyle>
          <a:p>
            <a:fld id="{C3C6908B-307A-4A3D-BFDE-F4023DB694C1}" type="datetime4">
              <a:rPr lang="es-PR" altLang="en-US">
                <a:solidFill>
                  <a:srgbClr val="000000"/>
                </a:solidFill>
              </a:rPr>
              <a:pPr/>
              <a:t>12 de octubre de 2015</a:t>
            </a:fld>
            <a:endParaRPr lang="es-PR" alt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a:xfrm>
            <a:off x="7042150" y="6243638"/>
            <a:ext cx="1905000" cy="457200"/>
          </a:xfrm>
        </p:spPr>
        <p:txBody>
          <a:bodyPr/>
          <a:lstStyle>
            <a:lvl1pPr>
              <a:defRPr/>
            </a:lvl1pPr>
          </a:lstStyle>
          <a:p>
            <a:fld id="{35501A93-A05A-436A-8177-32B1F8C3FD4D}"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9351525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182688" y="4151313"/>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162050" y="6243638"/>
            <a:ext cx="1905000" cy="457200"/>
          </a:xfrm>
        </p:spPr>
        <p:txBody>
          <a:bodyPr/>
          <a:lstStyle>
            <a:lvl1pPr>
              <a:defRPr/>
            </a:lvl1pPr>
          </a:lstStyle>
          <a:p>
            <a:fld id="{F773F66C-AF93-4D45-B5AD-DF63AA491A50}" type="datetime4">
              <a:rPr lang="es-PR" altLang="en-US">
                <a:solidFill>
                  <a:srgbClr val="000000"/>
                </a:solidFill>
              </a:rPr>
              <a:pPr/>
              <a:t>12 de octubre de 2015</a:t>
            </a:fld>
            <a:endParaRPr lang="es-PR" alt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a:xfrm>
            <a:off x="7042150" y="6243638"/>
            <a:ext cx="1905000" cy="457200"/>
          </a:xfrm>
        </p:spPr>
        <p:txBody>
          <a:bodyPr/>
          <a:lstStyle>
            <a:lvl1pPr>
              <a:defRPr/>
            </a:lvl1pPr>
          </a:lstStyle>
          <a:p>
            <a:fld id="{CA5009ED-6C77-4415-A590-9933934960FC}"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7701918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20177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45088" y="41513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162050" y="6243638"/>
            <a:ext cx="1905000" cy="457200"/>
          </a:xfrm>
        </p:spPr>
        <p:txBody>
          <a:bodyPr/>
          <a:lstStyle>
            <a:lvl1pPr>
              <a:defRPr/>
            </a:lvl1pPr>
          </a:lstStyle>
          <a:p>
            <a:fld id="{A5ABA212-EF0B-43D8-BAAF-FB6323C4313E}" type="datetime4">
              <a:rPr lang="es-PR" altLang="en-US">
                <a:solidFill>
                  <a:srgbClr val="000000"/>
                </a:solidFill>
              </a:rPr>
              <a:pPr/>
              <a:t>12 de octubre de 2015</a:t>
            </a:fld>
            <a:endParaRPr lang="es-PR" altLang="en-US">
              <a:solidFill>
                <a:srgbClr val="000000"/>
              </a:solidFill>
            </a:endParaRPr>
          </a:p>
        </p:txBody>
      </p:sp>
      <p:sp>
        <p:nvSpPr>
          <p:cNvPr id="7" name="Footer Placeholder 6"/>
          <p:cNvSpPr>
            <a:spLocks noGrp="1"/>
          </p:cNvSpPr>
          <p:nvPr>
            <p:ph type="ftr" sz="quarter" idx="11"/>
          </p:nvPr>
        </p:nvSpPr>
        <p:spPr>
          <a:xfrm>
            <a:off x="3657600" y="6243638"/>
            <a:ext cx="2895600" cy="457200"/>
          </a:xfrm>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8" name="Slide Number Placeholder 7"/>
          <p:cNvSpPr>
            <a:spLocks noGrp="1"/>
          </p:cNvSpPr>
          <p:nvPr>
            <p:ph type="sldNum" sz="quarter" idx="12"/>
          </p:nvPr>
        </p:nvSpPr>
        <p:spPr>
          <a:xfrm>
            <a:off x="7042150" y="6243638"/>
            <a:ext cx="1905000" cy="457200"/>
          </a:xfrm>
        </p:spPr>
        <p:txBody>
          <a:bodyPr/>
          <a:lstStyle>
            <a:lvl1pPr>
              <a:defRPr/>
            </a:lvl1pPr>
          </a:lstStyle>
          <a:p>
            <a:fld id="{7D30AAC4-5931-45C1-B4A4-5FE941C9D290}"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855433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508F113F-42FF-4330-946A-DD0D52EF50DF}" type="datetime4">
              <a:rPr lang="es-PR" altLang="en-US"/>
              <a:pPr/>
              <a:t>12 de octubre de 2015</a:t>
            </a:fld>
            <a:endParaRPr lang="es-PR" altLang="en-US"/>
          </a:p>
        </p:txBody>
      </p:sp>
      <p:sp>
        <p:nvSpPr>
          <p:cNvPr id="5" name="Footer Placeholder 4"/>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6" name="Slide Number Placeholder 5"/>
          <p:cNvSpPr>
            <a:spLocks noGrp="1"/>
          </p:cNvSpPr>
          <p:nvPr>
            <p:ph type="sldNum" sz="quarter" idx="12"/>
          </p:nvPr>
        </p:nvSpPr>
        <p:spPr/>
        <p:txBody>
          <a:bodyPr/>
          <a:lstStyle>
            <a:lvl1pPr>
              <a:defRPr/>
            </a:lvl1pPr>
          </a:lstStyle>
          <a:p>
            <a:fld id="{34CBA4AD-EDD6-4EEA-93BC-8DCFA34BE14E}" type="slidenum">
              <a:rPr lang="es-PR" altLang="en-US"/>
              <a:pPr/>
              <a:t>‹#›</a:t>
            </a:fld>
            <a:endParaRPr lang="es-PR" altLang="en-US"/>
          </a:p>
        </p:txBody>
      </p:sp>
    </p:spTree>
    <p:extLst>
      <p:ext uri="{BB962C8B-B14F-4D97-AF65-F5344CB8AC3E}">
        <p14:creationId xmlns:p14="http://schemas.microsoft.com/office/powerpoint/2010/main" val="2961290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3F473FE5-FF6E-48DE-BC74-88A5649C07E8}" type="datetime4">
              <a:rPr lang="es-PR" altLang="en-US"/>
              <a:pPr/>
              <a:t>12 de octubre de 2015</a:t>
            </a:fld>
            <a:endParaRPr lang="es-PR" altLang="en-US"/>
          </a:p>
        </p:txBody>
      </p:sp>
      <p:sp>
        <p:nvSpPr>
          <p:cNvPr id="6" name="Footer Placeholder 5"/>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7" name="Slide Number Placeholder 6"/>
          <p:cNvSpPr>
            <a:spLocks noGrp="1"/>
          </p:cNvSpPr>
          <p:nvPr>
            <p:ph type="sldNum" sz="quarter" idx="12"/>
          </p:nvPr>
        </p:nvSpPr>
        <p:spPr/>
        <p:txBody>
          <a:bodyPr/>
          <a:lstStyle>
            <a:lvl1pPr>
              <a:defRPr/>
            </a:lvl1pPr>
          </a:lstStyle>
          <a:p>
            <a:fld id="{2D23B9AE-CA87-406E-A573-BE36BB51ED52}" type="slidenum">
              <a:rPr lang="es-PR" altLang="en-US"/>
              <a:pPr/>
              <a:t>‹#›</a:t>
            </a:fld>
            <a:endParaRPr lang="es-PR" altLang="en-US"/>
          </a:p>
        </p:txBody>
      </p:sp>
    </p:spTree>
    <p:extLst>
      <p:ext uri="{BB962C8B-B14F-4D97-AF65-F5344CB8AC3E}">
        <p14:creationId xmlns:p14="http://schemas.microsoft.com/office/powerpoint/2010/main" val="3879498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51F75444-403A-4B68-A5EB-E97666AEF1DD}" type="datetime4">
              <a:rPr lang="es-PR" altLang="en-US"/>
              <a:pPr/>
              <a:t>12 de octubre de 2015</a:t>
            </a:fld>
            <a:endParaRPr lang="es-PR" altLang="en-US"/>
          </a:p>
        </p:txBody>
      </p:sp>
      <p:sp>
        <p:nvSpPr>
          <p:cNvPr id="8" name="Footer Placeholder 7"/>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9" name="Slide Number Placeholder 8"/>
          <p:cNvSpPr>
            <a:spLocks noGrp="1"/>
          </p:cNvSpPr>
          <p:nvPr>
            <p:ph type="sldNum" sz="quarter" idx="12"/>
          </p:nvPr>
        </p:nvSpPr>
        <p:spPr/>
        <p:txBody>
          <a:bodyPr/>
          <a:lstStyle>
            <a:lvl1pPr>
              <a:defRPr/>
            </a:lvl1pPr>
          </a:lstStyle>
          <a:p>
            <a:fld id="{8491CAE3-3A4A-4765-824B-28BBA680F4A3}" type="slidenum">
              <a:rPr lang="es-PR" altLang="en-US"/>
              <a:pPr/>
              <a:t>‹#›</a:t>
            </a:fld>
            <a:endParaRPr lang="es-PR" altLang="en-US"/>
          </a:p>
        </p:txBody>
      </p:sp>
    </p:spTree>
    <p:extLst>
      <p:ext uri="{BB962C8B-B14F-4D97-AF65-F5344CB8AC3E}">
        <p14:creationId xmlns:p14="http://schemas.microsoft.com/office/powerpoint/2010/main" val="1276440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69273408-27F8-4DFD-BFC3-61BA0F32BDB5}" type="datetime4">
              <a:rPr lang="es-PR" altLang="en-US"/>
              <a:pPr/>
              <a:t>12 de octubre de 2015</a:t>
            </a:fld>
            <a:endParaRPr lang="es-PR" altLang="en-US"/>
          </a:p>
        </p:txBody>
      </p:sp>
      <p:sp>
        <p:nvSpPr>
          <p:cNvPr id="4" name="Footer Placeholder 3"/>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5" name="Slide Number Placeholder 4"/>
          <p:cNvSpPr>
            <a:spLocks noGrp="1"/>
          </p:cNvSpPr>
          <p:nvPr>
            <p:ph type="sldNum" sz="quarter" idx="12"/>
          </p:nvPr>
        </p:nvSpPr>
        <p:spPr/>
        <p:txBody>
          <a:bodyPr/>
          <a:lstStyle>
            <a:lvl1pPr>
              <a:defRPr/>
            </a:lvl1pPr>
          </a:lstStyle>
          <a:p>
            <a:fld id="{E8351723-0CF8-4B90-B6F8-B8061B43EBA5}" type="slidenum">
              <a:rPr lang="es-PR" altLang="en-US"/>
              <a:pPr/>
              <a:t>‹#›</a:t>
            </a:fld>
            <a:endParaRPr lang="es-PR" altLang="en-US"/>
          </a:p>
        </p:txBody>
      </p:sp>
    </p:spTree>
    <p:extLst>
      <p:ext uri="{BB962C8B-B14F-4D97-AF65-F5344CB8AC3E}">
        <p14:creationId xmlns:p14="http://schemas.microsoft.com/office/powerpoint/2010/main" val="809161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AE588D9C-FF89-47CE-B541-9F4BB7B51E2A}" type="datetime4">
              <a:rPr lang="es-PR" altLang="en-US"/>
              <a:pPr/>
              <a:t>12 de octubre de 2015</a:t>
            </a:fld>
            <a:endParaRPr lang="es-PR" altLang="en-US"/>
          </a:p>
        </p:txBody>
      </p:sp>
      <p:sp>
        <p:nvSpPr>
          <p:cNvPr id="3" name="Footer Placeholder 2"/>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4" name="Slide Number Placeholder 3"/>
          <p:cNvSpPr>
            <a:spLocks noGrp="1"/>
          </p:cNvSpPr>
          <p:nvPr>
            <p:ph type="sldNum" sz="quarter" idx="12"/>
          </p:nvPr>
        </p:nvSpPr>
        <p:spPr/>
        <p:txBody>
          <a:bodyPr/>
          <a:lstStyle>
            <a:lvl1pPr>
              <a:defRPr/>
            </a:lvl1pPr>
          </a:lstStyle>
          <a:p>
            <a:fld id="{74530085-7BEE-43F2-B675-D1BB419BB2AF}" type="slidenum">
              <a:rPr lang="es-PR" altLang="en-US"/>
              <a:pPr/>
              <a:t>‹#›</a:t>
            </a:fld>
            <a:endParaRPr lang="es-PR" altLang="en-US"/>
          </a:p>
        </p:txBody>
      </p:sp>
    </p:spTree>
    <p:extLst>
      <p:ext uri="{BB962C8B-B14F-4D97-AF65-F5344CB8AC3E}">
        <p14:creationId xmlns:p14="http://schemas.microsoft.com/office/powerpoint/2010/main" val="1997300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71EAA50-0FCE-453F-AB75-866DA7C94169}" type="datetime4">
              <a:rPr lang="es-PR" altLang="en-US"/>
              <a:pPr/>
              <a:t>12 de octubre de 2015</a:t>
            </a:fld>
            <a:endParaRPr lang="es-PR" altLang="en-US"/>
          </a:p>
        </p:txBody>
      </p:sp>
      <p:sp>
        <p:nvSpPr>
          <p:cNvPr id="6" name="Footer Placeholder 5"/>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7" name="Slide Number Placeholder 6"/>
          <p:cNvSpPr>
            <a:spLocks noGrp="1"/>
          </p:cNvSpPr>
          <p:nvPr>
            <p:ph type="sldNum" sz="quarter" idx="12"/>
          </p:nvPr>
        </p:nvSpPr>
        <p:spPr/>
        <p:txBody>
          <a:bodyPr/>
          <a:lstStyle>
            <a:lvl1pPr>
              <a:defRPr/>
            </a:lvl1pPr>
          </a:lstStyle>
          <a:p>
            <a:fld id="{FB630070-5E83-4DA2-A8B1-773EF8C4C4FA}" type="slidenum">
              <a:rPr lang="es-PR" altLang="en-US"/>
              <a:pPr/>
              <a:t>‹#›</a:t>
            </a:fld>
            <a:endParaRPr lang="es-PR" altLang="en-US"/>
          </a:p>
        </p:txBody>
      </p:sp>
    </p:spTree>
    <p:extLst>
      <p:ext uri="{BB962C8B-B14F-4D97-AF65-F5344CB8AC3E}">
        <p14:creationId xmlns:p14="http://schemas.microsoft.com/office/powerpoint/2010/main" val="50696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347C872F-0DCE-46B5-B903-10666E9EEA38}" type="datetime4">
              <a:rPr lang="es-PR" altLang="en-US"/>
              <a:pPr/>
              <a:t>12 de octubre de 2015</a:t>
            </a:fld>
            <a:endParaRPr lang="es-PR" altLang="en-US"/>
          </a:p>
        </p:txBody>
      </p:sp>
      <p:sp>
        <p:nvSpPr>
          <p:cNvPr id="6" name="Footer Placeholder 5"/>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7" name="Slide Number Placeholder 6"/>
          <p:cNvSpPr>
            <a:spLocks noGrp="1"/>
          </p:cNvSpPr>
          <p:nvPr>
            <p:ph type="sldNum" sz="quarter" idx="12"/>
          </p:nvPr>
        </p:nvSpPr>
        <p:spPr/>
        <p:txBody>
          <a:bodyPr/>
          <a:lstStyle>
            <a:lvl1pPr>
              <a:defRPr/>
            </a:lvl1pPr>
          </a:lstStyle>
          <a:p>
            <a:fld id="{C9F7C520-B3BA-4AAC-8BF9-06D206EB741A}" type="slidenum">
              <a:rPr lang="es-PR" altLang="en-US"/>
              <a:pPr/>
              <a:t>‹#›</a:t>
            </a:fld>
            <a:endParaRPr lang="es-PR" altLang="en-US"/>
          </a:p>
        </p:txBody>
      </p:sp>
    </p:spTree>
    <p:extLst>
      <p:ext uri="{BB962C8B-B14F-4D97-AF65-F5344CB8AC3E}">
        <p14:creationId xmlns:p14="http://schemas.microsoft.com/office/powerpoint/2010/main" val="3029385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theme" Target="../theme/theme2.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ChangeArrowheads="1"/>
          </p:cNvSpPr>
          <p:nvPr/>
        </p:nvSpPr>
        <p:spPr bwMode="ltGray">
          <a:xfrm>
            <a:off x="417513" y="1098550"/>
            <a:ext cx="43815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1"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2" name="Rectangle 4"/>
          <p:cNvSpPr>
            <a:spLocks noChangeArrowheads="1"/>
          </p:cNvSpPr>
          <p:nvPr/>
        </p:nvSpPr>
        <p:spPr bwMode="ltGray">
          <a:xfrm>
            <a:off x="541338" y="1520825"/>
            <a:ext cx="422275"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3"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4"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5" name="Rectangle 7"/>
          <p:cNvSpPr>
            <a:spLocks noChangeArrowheads="1"/>
          </p:cNvSpPr>
          <p:nvPr/>
        </p:nvSpPr>
        <p:spPr bwMode="gray">
          <a:xfrm>
            <a:off x="762000" y="990600"/>
            <a:ext cx="31750"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6"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7" name="Rectangle 9"/>
          <p:cNvSpPr>
            <a:spLocks noGrp="1" noChangeArrowheads="1"/>
          </p:cNvSpPr>
          <p:nvPr>
            <p:ph type="title"/>
          </p:nvPr>
        </p:nvSpPr>
        <p:spPr bwMode="auto">
          <a:xfrm>
            <a:off x="1150938" y="214313"/>
            <a:ext cx="7793037"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s-PR" altLang="en-US" smtClean="0"/>
              <a:t>Click to edit Master title style</a:t>
            </a:r>
          </a:p>
        </p:txBody>
      </p:sp>
      <p:sp>
        <p:nvSpPr>
          <p:cNvPr id="27658" name="Rectangle 10"/>
          <p:cNvSpPr>
            <a:spLocks noGrp="1" noChangeArrowheads="1"/>
          </p:cNvSpPr>
          <p:nvPr>
            <p:ph type="body" idx="1"/>
          </p:nvPr>
        </p:nvSpPr>
        <p:spPr bwMode="auto">
          <a:xfrm>
            <a:off x="1182688" y="2017713"/>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PR" altLang="en-US" smtClean="0"/>
              <a:t>Click to edit Master text styles</a:t>
            </a:r>
          </a:p>
          <a:p>
            <a:pPr lvl="1"/>
            <a:r>
              <a:rPr lang="es-PR" altLang="en-US" smtClean="0"/>
              <a:t>Second level</a:t>
            </a:r>
          </a:p>
          <a:p>
            <a:pPr lvl="2"/>
            <a:r>
              <a:rPr lang="es-PR" altLang="en-US" smtClean="0"/>
              <a:t>Third level</a:t>
            </a:r>
          </a:p>
          <a:p>
            <a:pPr lvl="3"/>
            <a:r>
              <a:rPr lang="es-PR" altLang="en-US" smtClean="0"/>
              <a:t>Fourth level</a:t>
            </a:r>
          </a:p>
          <a:p>
            <a:pPr lvl="4"/>
            <a:r>
              <a:rPr lang="es-PR" altLang="en-US" smtClean="0"/>
              <a:t>Fifth level</a:t>
            </a:r>
          </a:p>
        </p:txBody>
      </p:sp>
      <p:sp>
        <p:nvSpPr>
          <p:cNvPr id="27659" name="Rectangle 11"/>
          <p:cNvSpPr>
            <a:spLocks noGrp="1" noChangeArrowheads="1"/>
          </p:cNvSpPr>
          <p:nvPr>
            <p:ph type="dt" sz="half" idx="2"/>
          </p:nvPr>
        </p:nvSpPr>
        <p:spPr bwMode="auto">
          <a:xfrm>
            <a:off x="11620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i="0"/>
            </a:lvl1pPr>
          </a:lstStyle>
          <a:p>
            <a:fld id="{77955871-EF1C-40D9-B5E1-467A7584815B}" type="datetime4">
              <a:rPr lang="es-PR" altLang="en-US"/>
              <a:pPr/>
              <a:t>12 de octubre de 2015</a:t>
            </a:fld>
            <a:endParaRPr lang="es-PR" altLang="en-US"/>
          </a:p>
        </p:txBody>
      </p:sp>
      <p:sp>
        <p:nvSpPr>
          <p:cNvPr id="27660" name="Rectangle 12"/>
          <p:cNvSpPr>
            <a:spLocks noGrp="1" noChangeArrowheads="1"/>
          </p:cNvSpPr>
          <p:nvPr>
            <p:ph type="ftr" sz="quarter" idx="3"/>
          </p:nvPr>
        </p:nvSpPr>
        <p:spPr bwMode="auto">
          <a:xfrm>
            <a:off x="3657600" y="6243638"/>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i="0"/>
            </a:lvl1pPr>
          </a:lstStyle>
          <a:p>
            <a:r>
              <a:rPr lang="es-PR" altLang="en-US"/>
              <a:t>Iglesia Bíblica Bautista</a:t>
            </a:r>
          </a:p>
          <a:p>
            <a:r>
              <a:rPr lang="es-PR" altLang="en-US"/>
              <a:t>www.iglesiabiblicabautista.org</a:t>
            </a:r>
          </a:p>
        </p:txBody>
      </p:sp>
      <p:sp>
        <p:nvSpPr>
          <p:cNvPr id="27661" name="Rectangle 13"/>
          <p:cNvSpPr>
            <a:spLocks noGrp="1" noChangeArrowheads="1"/>
          </p:cNvSpPr>
          <p:nvPr>
            <p:ph type="sldNum" sz="quarter" idx="4"/>
          </p:nvPr>
        </p:nvSpPr>
        <p:spPr bwMode="auto">
          <a:xfrm>
            <a:off x="70421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i="0"/>
            </a:lvl1pPr>
          </a:lstStyle>
          <a:p>
            <a:fld id="{C22FEBAA-CDB1-41E8-B384-43F9507997CC}" type="slidenum">
              <a:rPr lang="es-PR" altLang="en-US"/>
              <a:pPr/>
              <a:t>‹#›</a:t>
            </a:fld>
            <a:endParaRPr lang="es-PR" altLang="en-US"/>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Lst>
  <p:hf hdr="0"/>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p:titleStyle>
    <p:bodyStyle>
      <a:lvl1pPr marL="342900" indent="-342900" algn="l" rtl="0" fontAlgn="base">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fontAlgn="base">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ChangeArrowheads="1"/>
          </p:cNvSpPr>
          <p:nvPr/>
        </p:nvSpPr>
        <p:spPr bwMode="ltGray">
          <a:xfrm>
            <a:off x="417513" y="1098550"/>
            <a:ext cx="43815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1"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2" name="Rectangle 4"/>
          <p:cNvSpPr>
            <a:spLocks noChangeArrowheads="1"/>
          </p:cNvSpPr>
          <p:nvPr/>
        </p:nvSpPr>
        <p:spPr bwMode="ltGray">
          <a:xfrm>
            <a:off x="541338" y="1520825"/>
            <a:ext cx="422275"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3"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4"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5" name="Rectangle 7"/>
          <p:cNvSpPr>
            <a:spLocks noChangeArrowheads="1"/>
          </p:cNvSpPr>
          <p:nvPr/>
        </p:nvSpPr>
        <p:spPr bwMode="gray">
          <a:xfrm>
            <a:off x="762000" y="990600"/>
            <a:ext cx="31750"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6"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7" name="Rectangle 9"/>
          <p:cNvSpPr>
            <a:spLocks noGrp="1" noChangeArrowheads="1"/>
          </p:cNvSpPr>
          <p:nvPr>
            <p:ph type="title"/>
          </p:nvPr>
        </p:nvSpPr>
        <p:spPr bwMode="auto">
          <a:xfrm>
            <a:off x="1150938" y="214313"/>
            <a:ext cx="7793037"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s-PR" altLang="en-US" smtClean="0"/>
              <a:t>Click to edit Master title style</a:t>
            </a:r>
          </a:p>
        </p:txBody>
      </p:sp>
      <p:sp>
        <p:nvSpPr>
          <p:cNvPr id="27658" name="Rectangle 10"/>
          <p:cNvSpPr>
            <a:spLocks noGrp="1" noChangeArrowheads="1"/>
          </p:cNvSpPr>
          <p:nvPr>
            <p:ph type="body" idx="1"/>
          </p:nvPr>
        </p:nvSpPr>
        <p:spPr bwMode="auto">
          <a:xfrm>
            <a:off x="1182688" y="2017713"/>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PR" altLang="en-US" smtClean="0"/>
              <a:t>Click to edit Master text styles</a:t>
            </a:r>
          </a:p>
          <a:p>
            <a:pPr lvl="1"/>
            <a:r>
              <a:rPr lang="es-PR" altLang="en-US" smtClean="0"/>
              <a:t>Second level</a:t>
            </a:r>
          </a:p>
          <a:p>
            <a:pPr lvl="2"/>
            <a:r>
              <a:rPr lang="es-PR" altLang="en-US" smtClean="0"/>
              <a:t>Third level</a:t>
            </a:r>
          </a:p>
          <a:p>
            <a:pPr lvl="3"/>
            <a:r>
              <a:rPr lang="es-PR" altLang="en-US" smtClean="0"/>
              <a:t>Fourth level</a:t>
            </a:r>
          </a:p>
          <a:p>
            <a:pPr lvl="4"/>
            <a:r>
              <a:rPr lang="es-PR" altLang="en-US" smtClean="0"/>
              <a:t>Fifth level</a:t>
            </a:r>
          </a:p>
        </p:txBody>
      </p:sp>
      <p:sp>
        <p:nvSpPr>
          <p:cNvPr id="27659" name="Rectangle 11"/>
          <p:cNvSpPr>
            <a:spLocks noGrp="1" noChangeArrowheads="1"/>
          </p:cNvSpPr>
          <p:nvPr>
            <p:ph type="dt" sz="half" idx="2"/>
          </p:nvPr>
        </p:nvSpPr>
        <p:spPr bwMode="auto">
          <a:xfrm>
            <a:off x="11620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nSpc>
                <a:spcPct val="100000"/>
              </a:lnSpc>
              <a:spcBef>
                <a:spcPct val="0"/>
              </a:spcBef>
              <a:buClrTx/>
              <a:buSzTx/>
              <a:buFontTx/>
              <a:buNone/>
              <a:defRPr sz="1400"/>
            </a:lvl1pPr>
          </a:lstStyle>
          <a:p>
            <a:fld id="{E6E7D851-B4D8-4460-B898-81164C32FE93}" type="datetime4">
              <a:rPr lang="es-PR" altLang="en-US" i="0" smtClean="0">
                <a:solidFill>
                  <a:srgbClr val="000000"/>
                </a:solidFill>
              </a:rPr>
              <a:pPr/>
              <a:t>12 de octubre de 2015</a:t>
            </a:fld>
            <a:endParaRPr lang="es-PR" altLang="en-US" i="0" smtClean="0">
              <a:solidFill>
                <a:srgbClr val="000000"/>
              </a:solidFill>
            </a:endParaRPr>
          </a:p>
        </p:txBody>
      </p:sp>
      <p:sp>
        <p:nvSpPr>
          <p:cNvPr id="27660" name="Rectangle 12"/>
          <p:cNvSpPr>
            <a:spLocks noGrp="1" noChangeArrowheads="1"/>
          </p:cNvSpPr>
          <p:nvPr>
            <p:ph type="ftr" sz="quarter" idx="3"/>
          </p:nvPr>
        </p:nvSpPr>
        <p:spPr bwMode="auto">
          <a:xfrm>
            <a:off x="3657600" y="6243638"/>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lnSpc>
                <a:spcPct val="100000"/>
              </a:lnSpc>
              <a:spcBef>
                <a:spcPct val="0"/>
              </a:spcBef>
              <a:buClrTx/>
              <a:buSzTx/>
              <a:buFontTx/>
              <a:buNone/>
              <a:defRPr sz="1400"/>
            </a:lvl1pPr>
          </a:lstStyle>
          <a:p>
            <a:r>
              <a:rPr lang="es-PR" altLang="en-US" i="0" smtClean="0">
                <a:solidFill>
                  <a:srgbClr val="000000"/>
                </a:solidFill>
              </a:rPr>
              <a:t>Iglesia Bíblica Bautista</a:t>
            </a:r>
          </a:p>
          <a:p>
            <a:r>
              <a:rPr lang="es-PR" altLang="en-US" i="0" smtClean="0">
                <a:solidFill>
                  <a:srgbClr val="000000"/>
                </a:solidFill>
              </a:rPr>
              <a:t>www.iglesiabiblicabautista.org</a:t>
            </a:r>
          </a:p>
        </p:txBody>
      </p:sp>
      <p:sp>
        <p:nvSpPr>
          <p:cNvPr id="27661" name="Rectangle 13"/>
          <p:cNvSpPr>
            <a:spLocks noGrp="1" noChangeArrowheads="1"/>
          </p:cNvSpPr>
          <p:nvPr>
            <p:ph type="sldNum" sz="quarter" idx="4"/>
          </p:nvPr>
        </p:nvSpPr>
        <p:spPr bwMode="auto">
          <a:xfrm>
            <a:off x="70421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lnSpc>
                <a:spcPct val="100000"/>
              </a:lnSpc>
              <a:spcBef>
                <a:spcPct val="0"/>
              </a:spcBef>
              <a:buClrTx/>
              <a:buSzTx/>
              <a:buFontTx/>
              <a:buNone/>
              <a:defRPr sz="1400"/>
            </a:lvl1pPr>
          </a:lstStyle>
          <a:p>
            <a:fld id="{43B9EEBA-640A-445D-A103-842C62EF13E8}" type="slidenum">
              <a:rPr lang="es-PR" altLang="en-US" i="0" smtClean="0">
                <a:solidFill>
                  <a:srgbClr val="000000"/>
                </a:solidFill>
              </a:rPr>
              <a:pPr/>
              <a:t>‹#›</a:t>
            </a:fld>
            <a:endParaRPr lang="es-PR" altLang="en-US" i="0" smtClean="0">
              <a:solidFill>
                <a:srgbClr val="000000"/>
              </a:solidFill>
            </a:endParaRPr>
          </a:p>
        </p:txBody>
      </p:sp>
    </p:spTree>
    <p:extLst>
      <p:ext uri="{BB962C8B-B14F-4D97-AF65-F5344CB8AC3E}">
        <p14:creationId xmlns:p14="http://schemas.microsoft.com/office/powerpoint/2010/main" val="390705038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Lst>
  <p:hf hdr="0"/>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p:titleStyle>
    <p:bodyStyle>
      <a:lvl1pPr marL="342900" indent="-342900" algn="l" rtl="0" fontAlgn="base">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fontAlgn="base">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2.wdp"/></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2.wdp"/></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microsoft.com/office/2007/relationships/hdphoto" Target="../media/hdphoto3.wdp"/></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microsoft.com/office/2007/relationships/hdphoto" Target="../media/hdphoto3.wdp"/></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microsoft.com/office/2007/relationships/hdphoto" Target="../media/hdphoto3.wdp"/></Relationships>
</file>

<file path=ppt/slides/_rels/slide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microsoft.com/office/2007/relationships/hdphoto" Target="../media/hdphoto3.wdp"/></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6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microsoft.com/office/2007/relationships/hdphoto" Target="../media/hdphoto4.wdp"/></Relationships>
</file>

<file path=ppt/slides/_rels/slide6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microsoft.com/office/2007/relationships/hdphoto" Target="../media/hdphoto4.wdp"/></Relationships>
</file>

<file path=ppt/slides/_rels/slide6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microsoft.com/office/2007/relationships/hdphoto" Target="../media/hdphoto4.wdp"/></Relationships>
</file>

<file path=ppt/slides/_rels/slide6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microsoft.com/office/2007/relationships/hdphoto" Target="../media/hdphoto4.wdp"/></Relationships>
</file>

<file path=ppt/slides/_rels/slide6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7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043" y="0"/>
            <a:ext cx="9153041" cy="6858000"/>
          </a:xfrm>
          <a:prstGeom prst="rect">
            <a:avLst/>
          </a:prstGeom>
        </p:spPr>
      </p:pic>
      <p:sp>
        <p:nvSpPr>
          <p:cNvPr id="238596" name="Rectangle 4"/>
          <p:cNvSpPr>
            <a:spLocks noGrp="1" noChangeArrowheads="1"/>
          </p:cNvSpPr>
          <p:nvPr>
            <p:ph type="body" sz="half" idx="4294967295"/>
          </p:nvPr>
        </p:nvSpPr>
        <p:spPr>
          <a:xfrm>
            <a:off x="533400" y="79650"/>
            <a:ext cx="8077200" cy="5004077"/>
          </a:xfrm>
          <a:solidFill>
            <a:schemeClr val="tx1">
              <a:lumMod val="85000"/>
              <a:lumOff val="15000"/>
              <a:alpha val="51000"/>
            </a:schemeClr>
          </a:solidFill>
          <a:ln/>
          <a:effectLst>
            <a:softEdge rad="127000"/>
          </a:effectLst>
        </p:spPr>
        <p:txBody>
          <a:bodyPr anchor="ctr">
            <a:normAutofit/>
          </a:bodyPr>
          <a:lstStyle/>
          <a:p>
            <a:pPr marL="0" indent="0" algn="ctr">
              <a:buFontTx/>
              <a:buNone/>
            </a:pPr>
            <a:r>
              <a:rPr lang="es-ES"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Estudio #</a:t>
            </a:r>
            <a:r>
              <a:rPr lang="es-ES"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41</a:t>
            </a:r>
            <a:endParaRPr lang="es-ES"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ES"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“Dios Demanda </a:t>
            </a:r>
            <a:r>
              <a:rPr lang="es-ES"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Madurez Espiritual”</a:t>
            </a:r>
            <a:endParaRPr lang="es-ES" sz="48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 Pedro </a:t>
            </a: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2.1-12)</a:t>
            </a:r>
            <a:endParaRPr lang="es-PR" sz="48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13 </a:t>
            </a:r>
            <a:r>
              <a:rPr lang="es-PR" sz="4800" dirty="0">
                <a:solidFill>
                  <a:schemeClr val="bg1"/>
                </a:solidFill>
                <a:effectLst>
                  <a:outerShdw blurRad="38100" dist="38100" dir="2700000" algn="tl">
                    <a:srgbClr val="000000">
                      <a:alpha val="43137"/>
                    </a:srgbClr>
                  </a:outerShdw>
                </a:effectLst>
                <a:latin typeface="Candara" pitchFamily="34" charset="0"/>
                <a:cs typeface="Calibri" pitchFamily="34" charset="0"/>
              </a:rPr>
              <a:t>de </a:t>
            </a: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octubre </a:t>
            </a:r>
            <a:r>
              <a:rPr lang="es-PR" sz="4800" dirty="0">
                <a:solidFill>
                  <a:schemeClr val="bg1"/>
                </a:solidFill>
                <a:effectLst>
                  <a:outerShdw blurRad="38100" dist="38100" dir="2700000" algn="tl">
                    <a:srgbClr val="000000">
                      <a:alpha val="43137"/>
                    </a:srgbClr>
                  </a:outerShdw>
                </a:effectLst>
                <a:latin typeface="Candara" pitchFamily="34" charset="0"/>
                <a:cs typeface="Calibri" pitchFamily="34" charset="0"/>
              </a:rPr>
              <a:t>de 2015</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dirty="0">
                <a:solidFill>
                  <a:schemeClr val="bg1"/>
                </a:solidFill>
                <a:effectLst>
                  <a:outerShdw blurRad="38100" dist="38100" dir="2700000" algn="tl">
                    <a:srgbClr val="000000">
                      <a:alpha val="43137"/>
                    </a:srgbClr>
                  </a:outerShdw>
                </a:effectLst>
                <a:latin typeface="Candara" pitchFamily="34" charset="0"/>
              </a:rPr>
              <a:t>Iglesia Bíblica Bautista de </a:t>
            </a:r>
            <a:r>
              <a:rPr lang="es-PR" dirty="0" smtClean="0">
                <a:solidFill>
                  <a:schemeClr val="bg1"/>
                </a:solidFill>
                <a:effectLst>
                  <a:outerShdw blurRad="38100" dist="38100" dir="2700000" algn="tl">
                    <a:srgbClr val="000000">
                      <a:alpha val="43137"/>
                    </a:srgbClr>
                  </a:outerShdw>
                </a:effectLst>
                <a:latin typeface="Candara" pitchFamily="34" charset="0"/>
              </a:rPr>
              <a:t>Aguadilla</a:t>
            </a:r>
            <a:endParaRPr lang="es-PR" dirty="0">
              <a:solidFill>
                <a:schemeClr val="bg1"/>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chemeClr val="bg1"/>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chemeClr val="bg1"/>
                </a:solidFill>
                <a:effectLst>
                  <a:outerShdw blurRad="38100" dist="38100" dir="2700000" algn="tl">
                    <a:srgbClr val="000000">
                      <a:alpha val="43137"/>
                    </a:srgbClr>
                  </a:outerShdw>
                </a:effectLst>
                <a:latin typeface="Candara" pitchFamily="34" charset="0"/>
              </a:rPr>
              <a:t>®</a:t>
            </a:r>
            <a:endParaRPr lang="en-US" dirty="0">
              <a:solidFill>
                <a:schemeClr val="bg1"/>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01113"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0" y="5638800"/>
            <a:ext cx="9143999" cy="397430"/>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ctr" anchorCtr="0" compatLnSpc="1">
            <a:prstTxWarp prst="textNoShape">
              <a:avLst/>
            </a:prstTxWarp>
          </a:bodyPr>
          <a:lstStyle/>
          <a:p>
            <a:pPr algn="ctr">
              <a:spcBef>
                <a:spcPct val="20000"/>
              </a:spcBef>
              <a:buClr>
                <a:srgbClr val="3333CC"/>
              </a:buClr>
              <a:buSzPct val="60000"/>
            </a:pPr>
            <a:r>
              <a:rPr lang="es-PR" sz="32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3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13: Las Demandas de la Nueva Vida en Cristo</a:t>
            </a:r>
            <a:endParaRPr lang="es-PR" sz="32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Tree>
    <p:extLst>
      <p:ext uri="{BB962C8B-B14F-4D97-AF65-F5344CB8AC3E}">
        <p14:creationId xmlns:p14="http://schemas.microsoft.com/office/powerpoint/2010/main" val="29461489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D1CA36C9-F515-4363-BB84-64616B65FAF0}" type="slidenum">
              <a:rPr lang="es-PR" altLang="en-US"/>
              <a:pPr/>
              <a:t>10</a:t>
            </a:fld>
            <a:endParaRPr lang="es-PR" altLang="en-US"/>
          </a:p>
        </p:txBody>
      </p:sp>
      <p:sp>
        <p:nvSpPr>
          <p:cNvPr id="790530" name="Rectangle 2"/>
          <p:cNvSpPr>
            <a:spLocks noGrp="1" noChangeArrowheads="1"/>
          </p:cNvSpPr>
          <p:nvPr>
            <p:ph type="title"/>
          </p:nvPr>
        </p:nvSpPr>
        <p:spPr/>
        <p:txBody>
          <a:bodyPr/>
          <a:lstStyle/>
          <a:p>
            <a:r>
              <a:rPr lang="es-PR" altLang="en-US">
                <a:latin typeface="Candara" panose="020E0502030303020204" pitchFamily="34" charset="0"/>
              </a:rPr>
              <a:t>Trasfondo Histórico</a:t>
            </a:r>
          </a:p>
        </p:txBody>
      </p:sp>
      <p:sp>
        <p:nvSpPr>
          <p:cNvPr id="790531" name="Rectangle 3"/>
          <p:cNvSpPr>
            <a:spLocks noGrp="1" noChangeArrowheads="1"/>
          </p:cNvSpPr>
          <p:nvPr>
            <p:ph type="body" sz="half" idx="1"/>
          </p:nvPr>
        </p:nvSpPr>
        <p:spPr>
          <a:xfrm>
            <a:off x="304800" y="2017712"/>
            <a:ext cx="5410200" cy="4535487"/>
          </a:xfrm>
        </p:spPr>
        <p:txBody>
          <a:bodyPr>
            <a:normAutofit lnSpcReduction="10000"/>
          </a:bodyPr>
          <a:lstStyle/>
          <a:p>
            <a:r>
              <a:rPr lang="es-PR" altLang="en-US" dirty="0" smtClean="0">
                <a:latin typeface="Candara" panose="020E0502030303020204" pitchFamily="34" charset="0"/>
              </a:rPr>
              <a:t>Esta piedra es la más importante en una construcción, porque determina la orientación del edificio y sostiene los muros.</a:t>
            </a:r>
          </a:p>
          <a:p>
            <a:r>
              <a:rPr lang="es-PR" altLang="en-US" dirty="0" smtClean="0">
                <a:latin typeface="Candara" panose="020E0502030303020204" pitchFamily="34" charset="0"/>
              </a:rPr>
              <a:t>Pedro dirá que la piedra angular del plan de Dios ahora es Jesucristo.</a:t>
            </a:r>
            <a:endParaRPr lang="es-PR" altLang="en-US" dirty="0">
              <a:latin typeface="Candara" panose="020E0502030303020204" pitchFamily="34" charset="0"/>
            </a:endParaRPr>
          </a:p>
        </p:txBody>
      </p:sp>
      <p:pic>
        <p:nvPicPr>
          <p:cNvPr id="5" name="Picture 4"/>
          <p:cNvPicPr>
            <a:picLocks noChangeAspect="1"/>
          </p:cNvPicPr>
          <p:nvPr/>
        </p:nvPicPr>
        <p:blipFill>
          <a:blip r:embed="rId3"/>
          <a:stretch>
            <a:fillRect/>
          </a:stretch>
        </p:blipFill>
        <p:spPr>
          <a:xfrm>
            <a:off x="5715000" y="1828800"/>
            <a:ext cx="3429000" cy="3429000"/>
          </a:xfrm>
          <a:prstGeom prst="rect">
            <a:avLst/>
          </a:prstGeom>
        </p:spPr>
      </p:pic>
    </p:spTree>
    <p:extLst>
      <p:ext uri="{BB962C8B-B14F-4D97-AF65-F5344CB8AC3E}">
        <p14:creationId xmlns:p14="http://schemas.microsoft.com/office/powerpoint/2010/main" val="32368939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D1CA36C9-F515-4363-BB84-64616B65FAF0}" type="slidenum">
              <a:rPr lang="es-PR" altLang="en-US"/>
              <a:pPr/>
              <a:t>11</a:t>
            </a:fld>
            <a:endParaRPr lang="es-PR" altLang="en-US"/>
          </a:p>
        </p:txBody>
      </p:sp>
      <p:sp>
        <p:nvSpPr>
          <p:cNvPr id="790530" name="Rectangle 2"/>
          <p:cNvSpPr>
            <a:spLocks noGrp="1" noChangeArrowheads="1"/>
          </p:cNvSpPr>
          <p:nvPr>
            <p:ph type="title"/>
          </p:nvPr>
        </p:nvSpPr>
        <p:spPr/>
        <p:txBody>
          <a:bodyPr/>
          <a:lstStyle/>
          <a:p>
            <a:r>
              <a:rPr lang="es-PR" altLang="en-US">
                <a:latin typeface="Candara" panose="020E0502030303020204" pitchFamily="34" charset="0"/>
              </a:rPr>
              <a:t>Trasfondo Histórico</a:t>
            </a:r>
          </a:p>
        </p:txBody>
      </p:sp>
      <p:sp>
        <p:nvSpPr>
          <p:cNvPr id="790531" name="Rectangle 3"/>
          <p:cNvSpPr>
            <a:spLocks noGrp="1" noChangeArrowheads="1"/>
          </p:cNvSpPr>
          <p:nvPr>
            <p:ph type="body" sz="half" idx="1"/>
          </p:nvPr>
        </p:nvSpPr>
        <p:spPr>
          <a:xfrm>
            <a:off x="304800" y="2017712"/>
            <a:ext cx="5410200" cy="4535487"/>
          </a:xfrm>
        </p:spPr>
        <p:txBody>
          <a:bodyPr>
            <a:normAutofit/>
          </a:bodyPr>
          <a:lstStyle/>
          <a:p>
            <a:r>
              <a:rPr lang="es-PR" altLang="en-US" dirty="0" smtClean="0">
                <a:latin typeface="Candara" panose="020E0502030303020204" pitchFamily="34" charset="0"/>
              </a:rPr>
              <a:t>Los que se acercan a Él (</a:t>
            </a:r>
            <a:r>
              <a:rPr lang="es-PR" altLang="en-US" dirty="0" smtClean="0">
                <a:solidFill>
                  <a:srgbClr val="FF0000"/>
                </a:solidFill>
                <a:latin typeface="Candara" panose="020E0502030303020204" pitchFamily="34" charset="0"/>
              </a:rPr>
              <a:t>2.4</a:t>
            </a:r>
            <a:r>
              <a:rPr lang="es-PR" altLang="en-US" dirty="0" smtClean="0">
                <a:latin typeface="Candara" panose="020E0502030303020204" pitchFamily="34" charset="0"/>
              </a:rPr>
              <a:t>) son llamados “piedras vivas” con las cuales se va sobreedificando.</a:t>
            </a:r>
            <a:endParaRPr lang="es-PR" altLang="en-US" dirty="0">
              <a:latin typeface="Candara" panose="020E0502030303020204" pitchFamily="34" charset="0"/>
            </a:endParaRPr>
          </a:p>
        </p:txBody>
      </p:sp>
      <p:pic>
        <p:nvPicPr>
          <p:cNvPr id="5" name="Picture 4"/>
          <p:cNvPicPr>
            <a:picLocks noChangeAspect="1"/>
          </p:cNvPicPr>
          <p:nvPr/>
        </p:nvPicPr>
        <p:blipFill>
          <a:blip r:embed="rId3"/>
          <a:stretch>
            <a:fillRect/>
          </a:stretch>
        </p:blipFill>
        <p:spPr>
          <a:xfrm>
            <a:off x="5715000" y="1828800"/>
            <a:ext cx="3429000" cy="3429000"/>
          </a:xfrm>
          <a:prstGeom prst="rect">
            <a:avLst/>
          </a:prstGeom>
        </p:spPr>
      </p:pic>
    </p:spTree>
    <p:extLst>
      <p:ext uri="{BB962C8B-B14F-4D97-AF65-F5344CB8AC3E}">
        <p14:creationId xmlns:p14="http://schemas.microsoft.com/office/powerpoint/2010/main" val="21473735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D1CA36C9-F515-4363-BB84-64616B65FAF0}" type="slidenum">
              <a:rPr lang="es-PR" altLang="en-US"/>
              <a:pPr/>
              <a:t>12</a:t>
            </a:fld>
            <a:endParaRPr lang="es-PR" altLang="en-US"/>
          </a:p>
        </p:txBody>
      </p:sp>
      <p:sp>
        <p:nvSpPr>
          <p:cNvPr id="790530" name="Rectangle 2"/>
          <p:cNvSpPr>
            <a:spLocks noGrp="1" noChangeArrowheads="1"/>
          </p:cNvSpPr>
          <p:nvPr>
            <p:ph type="title"/>
          </p:nvPr>
        </p:nvSpPr>
        <p:spPr/>
        <p:txBody>
          <a:bodyPr/>
          <a:lstStyle/>
          <a:p>
            <a:r>
              <a:rPr lang="es-PR" altLang="en-US">
                <a:latin typeface="Candara" panose="020E0502030303020204" pitchFamily="34" charset="0"/>
              </a:rPr>
              <a:t>Trasfondo Histórico</a:t>
            </a:r>
          </a:p>
        </p:txBody>
      </p:sp>
      <p:sp>
        <p:nvSpPr>
          <p:cNvPr id="790531" name="Rectangle 3"/>
          <p:cNvSpPr>
            <a:spLocks noGrp="1" noChangeArrowheads="1"/>
          </p:cNvSpPr>
          <p:nvPr>
            <p:ph type="body" sz="half" idx="1"/>
          </p:nvPr>
        </p:nvSpPr>
        <p:spPr>
          <a:xfrm>
            <a:off x="304800" y="2017712"/>
            <a:ext cx="5410200" cy="4535487"/>
          </a:xfrm>
        </p:spPr>
        <p:txBody>
          <a:bodyPr>
            <a:normAutofit/>
          </a:bodyPr>
          <a:lstStyle/>
          <a:p>
            <a:r>
              <a:rPr lang="es-PR" altLang="en-US" dirty="0" smtClean="0">
                <a:latin typeface="Candara" panose="020E0502030303020204" pitchFamily="34" charset="0"/>
              </a:rPr>
              <a:t>Un sacerdote represent</a:t>
            </a:r>
            <a:r>
              <a:rPr lang="es-PR" altLang="en-US" dirty="0" smtClean="0">
                <a:latin typeface="Candara" panose="020E0502030303020204" pitchFamily="34" charset="0"/>
              </a:rPr>
              <a:t>a a los hombres ante Dios, ofreciendo sacrificios.  </a:t>
            </a:r>
          </a:p>
          <a:p>
            <a:r>
              <a:rPr lang="es-PR" altLang="en-US" dirty="0" smtClean="0">
                <a:latin typeface="Candara" panose="020E0502030303020204" pitchFamily="34" charset="0"/>
              </a:rPr>
              <a:t>Es un “constructor de puentes” que ayuda a los hombres a acercarse a Dios.</a:t>
            </a:r>
            <a:endParaRPr lang="es-PR" altLang="en-US" dirty="0">
              <a:latin typeface="Candara" panose="020E0502030303020204" pitchFamily="34" charset="0"/>
            </a:endParaRPr>
          </a:p>
        </p:txBody>
      </p:sp>
      <p:pic>
        <p:nvPicPr>
          <p:cNvPr id="5" name="Picture 4"/>
          <p:cNvPicPr>
            <a:picLocks noChangeAspect="1"/>
          </p:cNvPicPr>
          <p:nvPr/>
        </p:nvPicPr>
        <p:blipFill>
          <a:blip r:embed="rId3"/>
          <a:stretch>
            <a:fillRect/>
          </a:stretch>
        </p:blipFill>
        <p:spPr>
          <a:xfrm>
            <a:off x="5715000" y="1839686"/>
            <a:ext cx="3429000" cy="5029200"/>
          </a:xfrm>
          <a:prstGeom prst="rect">
            <a:avLst/>
          </a:prstGeom>
        </p:spPr>
      </p:pic>
    </p:spTree>
    <p:extLst>
      <p:ext uri="{BB962C8B-B14F-4D97-AF65-F5344CB8AC3E}">
        <p14:creationId xmlns:p14="http://schemas.microsoft.com/office/powerpoint/2010/main" val="18918995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D1CA36C9-F515-4363-BB84-64616B65FAF0}" type="slidenum">
              <a:rPr lang="es-PR" altLang="en-US"/>
              <a:pPr/>
              <a:t>13</a:t>
            </a:fld>
            <a:endParaRPr lang="es-PR" altLang="en-US"/>
          </a:p>
        </p:txBody>
      </p:sp>
      <p:sp>
        <p:nvSpPr>
          <p:cNvPr id="790530" name="Rectangle 2"/>
          <p:cNvSpPr>
            <a:spLocks noGrp="1" noChangeArrowheads="1"/>
          </p:cNvSpPr>
          <p:nvPr>
            <p:ph type="title"/>
          </p:nvPr>
        </p:nvSpPr>
        <p:spPr/>
        <p:txBody>
          <a:bodyPr/>
          <a:lstStyle/>
          <a:p>
            <a:r>
              <a:rPr lang="es-PR" altLang="en-US" dirty="0">
                <a:latin typeface="Candara" panose="020E0502030303020204" pitchFamily="34" charset="0"/>
              </a:rPr>
              <a:t>Trasfondo Histórico</a:t>
            </a:r>
          </a:p>
        </p:txBody>
      </p:sp>
      <p:sp>
        <p:nvSpPr>
          <p:cNvPr id="790531" name="Rectangle 3"/>
          <p:cNvSpPr>
            <a:spLocks noGrp="1" noChangeArrowheads="1"/>
          </p:cNvSpPr>
          <p:nvPr>
            <p:ph type="body" sz="half" idx="1"/>
          </p:nvPr>
        </p:nvSpPr>
        <p:spPr>
          <a:xfrm>
            <a:off x="304800" y="2017712"/>
            <a:ext cx="5410200" cy="4535487"/>
          </a:xfrm>
        </p:spPr>
        <p:txBody>
          <a:bodyPr>
            <a:normAutofit lnSpcReduction="10000"/>
          </a:bodyPr>
          <a:lstStyle/>
          <a:p>
            <a:r>
              <a:rPr lang="es-PR" altLang="en-US" dirty="0" smtClean="0">
                <a:latin typeface="Candara" panose="020E0502030303020204" pitchFamily="34" charset="0"/>
              </a:rPr>
              <a:t>También representa a Dios ante los hombres, entregando su palabra.</a:t>
            </a:r>
          </a:p>
          <a:p>
            <a:r>
              <a:rPr lang="es-PR" altLang="en-US" dirty="0" smtClean="0">
                <a:latin typeface="Candara" panose="020E0502030303020204" pitchFamily="34" charset="0"/>
              </a:rPr>
              <a:t>El Antiguo Testamento presenta a Israel como una nación sacerdotal, con una responsabilidad especial de servir a Dios con sacrificios y con su vida (</a:t>
            </a:r>
            <a:r>
              <a:rPr lang="es-PR" altLang="en-US" dirty="0" smtClean="0">
                <a:solidFill>
                  <a:srgbClr val="FF0000"/>
                </a:solidFill>
                <a:latin typeface="Candara" panose="020E0502030303020204" pitchFamily="34" charset="0"/>
              </a:rPr>
              <a:t>Éxodo 19.6</a:t>
            </a:r>
            <a:r>
              <a:rPr lang="es-PR" altLang="en-US" dirty="0" smtClean="0">
                <a:latin typeface="Candara" panose="020E0502030303020204" pitchFamily="34" charset="0"/>
              </a:rPr>
              <a:t>).</a:t>
            </a:r>
            <a:endParaRPr lang="es-PR" altLang="en-US" dirty="0">
              <a:latin typeface="Candara" panose="020E0502030303020204" pitchFamily="34" charset="0"/>
            </a:endParaRPr>
          </a:p>
        </p:txBody>
      </p:sp>
      <p:pic>
        <p:nvPicPr>
          <p:cNvPr id="5" name="Picture 4"/>
          <p:cNvPicPr>
            <a:picLocks noChangeAspect="1"/>
          </p:cNvPicPr>
          <p:nvPr/>
        </p:nvPicPr>
        <p:blipFill>
          <a:blip r:embed="rId3"/>
          <a:stretch>
            <a:fillRect/>
          </a:stretch>
        </p:blipFill>
        <p:spPr>
          <a:xfrm>
            <a:off x="5715000" y="1839686"/>
            <a:ext cx="3429000" cy="5029200"/>
          </a:xfrm>
          <a:prstGeom prst="rect">
            <a:avLst/>
          </a:prstGeom>
        </p:spPr>
      </p:pic>
    </p:spTree>
    <p:extLst>
      <p:ext uri="{BB962C8B-B14F-4D97-AF65-F5344CB8AC3E}">
        <p14:creationId xmlns:p14="http://schemas.microsoft.com/office/powerpoint/2010/main" val="13649900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D1CA36C9-F515-4363-BB84-64616B65FAF0}" type="slidenum">
              <a:rPr lang="es-PR" altLang="en-US"/>
              <a:pPr/>
              <a:t>14</a:t>
            </a:fld>
            <a:endParaRPr lang="es-PR" altLang="en-US"/>
          </a:p>
        </p:txBody>
      </p:sp>
      <p:sp>
        <p:nvSpPr>
          <p:cNvPr id="790530" name="Rectangle 2"/>
          <p:cNvSpPr>
            <a:spLocks noGrp="1" noChangeArrowheads="1"/>
          </p:cNvSpPr>
          <p:nvPr>
            <p:ph type="title"/>
          </p:nvPr>
        </p:nvSpPr>
        <p:spPr/>
        <p:txBody>
          <a:bodyPr/>
          <a:lstStyle/>
          <a:p>
            <a:r>
              <a:rPr lang="es-PR" altLang="en-US" dirty="0">
                <a:latin typeface="Candara" panose="020E0502030303020204" pitchFamily="34" charset="0"/>
              </a:rPr>
              <a:t>Trasfondo Histórico</a:t>
            </a:r>
          </a:p>
        </p:txBody>
      </p:sp>
      <p:sp>
        <p:nvSpPr>
          <p:cNvPr id="790531" name="Rectangle 3"/>
          <p:cNvSpPr>
            <a:spLocks noGrp="1" noChangeArrowheads="1"/>
          </p:cNvSpPr>
          <p:nvPr>
            <p:ph type="body" sz="half" idx="1"/>
          </p:nvPr>
        </p:nvSpPr>
        <p:spPr>
          <a:xfrm>
            <a:off x="304800" y="2017712"/>
            <a:ext cx="5410200" cy="4535487"/>
          </a:xfrm>
        </p:spPr>
        <p:txBody>
          <a:bodyPr>
            <a:normAutofit lnSpcReduction="10000"/>
          </a:bodyPr>
          <a:lstStyle/>
          <a:p>
            <a:r>
              <a:rPr lang="es-PR" altLang="en-US" dirty="0" smtClean="0">
                <a:latin typeface="Candara" panose="020E0502030303020204" pitchFamily="34" charset="0"/>
              </a:rPr>
              <a:t>Pedro dice que ahora Dios ha constituido otro pueblo, los cristianos, para formar de ellos su sacerdocio (</a:t>
            </a:r>
            <a:r>
              <a:rPr lang="es-PR" altLang="en-US" dirty="0" smtClean="0">
                <a:solidFill>
                  <a:srgbClr val="FF0000"/>
                </a:solidFill>
                <a:latin typeface="Candara" panose="020E0502030303020204" pitchFamily="34" charset="0"/>
              </a:rPr>
              <a:t>2.5, 9</a:t>
            </a:r>
            <a:r>
              <a:rPr lang="es-PR" altLang="en-US" dirty="0" smtClean="0">
                <a:latin typeface="Candara" panose="020E0502030303020204" pitchFamily="34" charset="0"/>
              </a:rPr>
              <a:t>).</a:t>
            </a:r>
          </a:p>
          <a:p>
            <a:r>
              <a:rPr lang="es-PR" altLang="en-US" dirty="0" smtClean="0">
                <a:latin typeface="Candara" panose="020E0502030303020204" pitchFamily="34" charset="0"/>
              </a:rPr>
              <a:t>El nuevo pueblo será el instrumento de Dios para ayudar a los hombres a acercarse a Él.</a:t>
            </a:r>
            <a:endParaRPr lang="es-PR" altLang="en-US" dirty="0">
              <a:latin typeface="Candara" panose="020E0502030303020204" pitchFamily="34" charset="0"/>
            </a:endParaRPr>
          </a:p>
        </p:txBody>
      </p:sp>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562600" y="1829686"/>
            <a:ext cx="3581400" cy="5043055"/>
          </a:xfrm>
          <a:prstGeom prst="rect">
            <a:avLst/>
          </a:prstGeom>
        </p:spPr>
      </p:pic>
    </p:spTree>
    <p:extLst>
      <p:ext uri="{BB962C8B-B14F-4D97-AF65-F5344CB8AC3E}">
        <p14:creationId xmlns:p14="http://schemas.microsoft.com/office/powerpoint/2010/main" val="31468507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D1CA36C9-F515-4363-BB84-64616B65FAF0}" type="slidenum">
              <a:rPr lang="es-PR" altLang="en-US"/>
              <a:pPr/>
              <a:t>15</a:t>
            </a:fld>
            <a:endParaRPr lang="es-PR" altLang="en-US"/>
          </a:p>
        </p:txBody>
      </p:sp>
      <p:sp>
        <p:nvSpPr>
          <p:cNvPr id="790530" name="Rectangle 2"/>
          <p:cNvSpPr>
            <a:spLocks noGrp="1" noChangeArrowheads="1"/>
          </p:cNvSpPr>
          <p:nvPr>
            <p:ph type="title"/>
          </p:nvPr>
        </p:nvSpPr>
        <p:spPr/>
        <p:txBody>
          <a:bodyPr/>
          <a:lstStyle/>
          <a:p>
            <a:r>
              <a:rPr lang="es-PR" altLang="en-US" dirty="0">
                <a:latin typeface="Candara" panose="020E0502030303020204" pitchFamily="34" charset="0"/>
              </a:rPr>
              <a:t>Trasfondo Histórico</a:t>
            </a:r>
          </a:p>
        </p:txBody>
      </p:sp>
      <p:sp>
        <p:nvSpPr>
          <p:cNvPr id="790531" name="Rectangle 3"/>
          <p:cNvSpPr>
            <a:spLocks noGrp="1" noChangeArrowheads="1"/>
          </p:cNvSpPr>
          <p:nvPr>
            <p:ph type="body" sz="half" idx="1"/>
          </p:nvPr>
        </p:nvSpPr>
        <p:spPr>
          <a:xfrm>
            <a:off x="304800" y="2017712"/>
            <a:ext cx="5410200" cy="4535487"/>
          </a:xfrm>
        </p:spPr>
        <p:txBody>
          <a:bodyPr>
            <a:normAutofit/>
          </a:bodyPr>
          <a:lstStyle/>
          <a:p>
            <a:r>
              <a:rPr lang="es-PR" altLang="en-US" dirty="0" smtClean="0">
                <a:latin typeface="Candara" panose="020E0502030303020204" pitchFamily="34" charset="0"/>
              </a:rPr>
              <a:t>Ser sacerdote es ser pontífice, que significa “constructor de puentes” </a:t>
            </a:r>
          </a:p>
          <a:p>
            <a:r>
              <a:rPr lang="es-PR" altLang="en-US" dirty="0" smtClean="0">
                <a:latin typeface="Candara" panose="020E0502030303020204" pitchFamily="34" charset="0"/>
              </a:rPr>
              <a:t>El cristiano está llamado a tender puentes del evangelio para que los hombres puedan llegar a Dios.</a:t>
            </a:r>
            <a:endParaRPr lang="es-PR" altLang="en-US" dirty="0">
              <a:latin typeface="Candara" panose="020E0502030303020204" pitchFamily="34" charset="0"/>
            </a:endParaRPr>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562600" y="1829686"/>
            <a:ext cx="3581400" cy="5043055"/>
          </a:xfrm>
          <a:prstGeom prst="rect">
            <a:avLst/>
          </a:prstGeom>
        </p:spPr>
      </p:pic>
    </p:spTree>
    <p:extLst>
      <p:ext uri="{BB962C8B-B14F-4D97-AF65-F5344CB8AC3E}">
        <p14:creationId xmlns:p14="http://schemas.microsoft.com/office/powerpoint/2010/main" val="21712530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sz="4000" dirty="0">
                <a:latin typeface="Candara" panose="020E0502030303020204" pitchFamily="34" charset="0"/>
                <a:cs typeface="Calibri" pitchFamily="34" charset="0"/>
              </a:rPr>
              <a:t>Madurez por medio de alimentación </a:t>
            </a:r>
            <a:r>
              <a:rPr lang="es-ES" sz="4000" dirty="0" smtClean="0">
                <a:latin typeface="Candara" panose="020E0502030303020204" pitchFamily="34" charset="0"/>
                <a:cs typeface="Calibri" pitchFamily="34" charset="0"/>
              </a:rPr>
              <a:t>adecuada  </a:t>
            </a:r>
            <a:r>
              <a:rPr lang="es-PR" sz="3600" dirty="0" smtClean="0">
                <a:solidFill>
                  <a:srgbClr val="FF0000"/>
                </a:solidFill>
                <a:latin typeface="Candara" panose="020E0502030303020204" pitchFamily="34" charset="0"/>
                <a:cs typeface="Calibri" pitchFamily="34" charset="0"/>
              </a:rPr>
              <a:t>1 </a:t>
            </a:r>
            <a:r>
              <a:rPr lang="es-PR" sz="3600" dirty="0">
                <a:solidFill>
                  <a:srgbClr val="FF0000"/>
                </a:solidFill>
                <a:latin typeface="Candara" panose="020E0502030303020204" pitchFamily="34" charset="0"/>
                <a:cs typeface="Calibri" pitchFamily="34" charset="0"/>
              </a:rPr>
              <a:t>Pedro 2.1-3</a:t>
            </a:r>
            <a:endParaRPr lang="es-PR" sz="36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16</a:t>
            </a:fld>
            <a:endParaRPr lang="es-PR" altLang="en-US"/>
          </a:p>
        </p:txBody>
      </p:sp>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676400"/>
            <a:ext cx="9144000" cy="5181600"/>
          </a:xfrm>
          <a:prstGeom prst="rect">
            <a:avLst/>
          </a:prstGeom>
        </p:spPr>
      </p:pic>
    </p:spTree>
    <p:extLst>
      <p:ext uri="{BB962C8B-B14F-4D97-AF65-F5344CB8AC3E}">
        <p14:creationId xmlns:p14="http://schemas.microsoft.com/office/powerpoint/2010/main" val="85103207"/>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sz="4000" dirty="0">
                <a:latin typeface="Candara" panose="020E0502030303020204" pitchFamily="34" charset="0"/>
                <a:cs typeface="Calibri" pitchFamily="34" charset="0"/>
              </a:rPr>
              <a:t>Madurez por medio de alimentación adecuada  </a:t>
            </a:r>
            <a:r>
              <a:rPr lang="es-PR" sz="3600" dirty="0">
                <a:solidFill>
                  <a:srgbClr val="FF0000"/>
                </a:solidFill>
                <a:latin typeface="Candara" panose="020E0502030303020204" pitchFamily="34" charset="0"/>
                <a:cs typeface="Calibri" pitchFamily="34" charset="0"/>
              </a:rPr>
              <a:t>1 Pedro 2.1-3</a:t>
            </a:r>
            <a:endParaRPr lang="es-PR" sz="3600" dirty="0">
              <a:solidFill>
                <a:srgbClr val="FF0000"/>
              </a:solidFill>
              <a:latin typeface="Candara" panose="020E0502030303020204" pitchFamily="34" charset="0"/>
              <a:cs typeface="Calibri" pitchFamily="34" charset="0"/>
            </a:endParaRPr>
          </a:p>
        </p:txBody>
      </p:sp>
      <p:sp>
        <p:nvSpPr>
          <p:cNvPr id="729091" name="Rectangle 3"/>
          <p:cNvSpPr>
            <a:spLocks noGrp="1" noChangeArrowheads="1"/>
          </p:cNvSpPr>
          <p:nvPr>
            <p:ph idx="1"/>
          </p:nvPr>
        </p:nvSpPr>
        <p:spPr>
          <a:xfrm>
            <a:off x="457199" y="1981200"/>
            <a:ext cx="8486775" cy="4724400"/>
          </a:xfrm>
        </p:spPr>
        <p:txBody>
          <a:bodyPr>
            <a:normAutofit/>
          </a:bodyPr>
          <a:lstStyle/>
          <a:p>
            <a:r>
              <a:rPr lang="es-ES" dirty="0">
                <a:latin typeface="Candara" panose="020E0502030303020204" pitchFamily="34" charset="0"/>
              </a:rPr>
              <a:t>“</a:t>
            </a:r>
            <a:r>
              <a:rPr lang="es-ES" i="1" dirty="0">
                <a:latin typeface="Candara" panose="020E0502030303020204" pitchFamily="34" charset="0"/>
              </a:rPr>
              <a:t>Desechando, pues, toda malicia, todo engaño, hipocresía, envidias, y todas las detracciones</a:t>
            </a:r>
            <a:r>
              <a:rPr lang="es-ES" i="1" dirty="0" smtClean="0">
                <a:latin typeface="Candara" panose="020E0502030303020204" pitchFamily="34" charset="0"/>
              </a:rPr>
              <a:t>, desead</a:t>
            </a:r>
            <a:r>
              <a:rPr lang="es-ES" i="1" dirty="0">
                <a:latin typeface="Candara" panose="020E0502030303020204" pitchFamily="34" charset="0"/>
              </a:rPr>
              <a:t>, como niños recién nacidos, la leche espiritual no adulterada, para que por ella crezcáis para salvación</a:t>
            </a:r>
            <a:r>
              <a:rPr lang="es-ES" i="1" dirty="0" smtClean="0">
                <a:latin typeface="Candara" panose="020E0502030303020204" pitchFamily="34" charset="0"/>
              </a:rPr>
              <a:t>, si </a:t>
            </a:r>
            <a:r>
              <a:rPr lang="es-ES" i="1" dirty="0">
                <a:latin typeface="Candara" panose="020E0502030303020204" pitchFamily="34" charset="0"/>
              </a:rPr>
              <a:t>es que habéis gustado la benignidad del Señor.</a:t>
            </a:r>
            <a:r>
              <a:rPr lang="es-ES" dirty="0">
                <a:latin typeface="Candara" panose="020E0502030303020204" pitchFamily="34" charset="0"/>
              </a:rPr>
              <a:t>” </a:t>
            </a:r>
            <a:endParaRPr lang="es-ES" dirty="0" smtClean="0">
              <a:latin typeface="Candara" panose="020E0502030303020204" pitchFamily="34" charset="0"/>
            </a:endParaRPr>
          </a:p>
          <a:p>
            <a:pPr marL="0" indent="0">
              <a:buNone/>
            </a:pPr>
            <a:r>
              <a:rPr lang="es-ES" dirty="0">
                <a:solidFill>
                  <a:srgbClr val="FF0000"/>
                </a:solidFill>
                <a:latin typeface="Candara" panose="020E0502030303020204" pitchFamily="34" charset="0"/>
              </a:rPr>
              <a:t>	</a:t>
            </a:r>
            <a:r>
              <a:rPr lang="es-ES" dirty="0" smtClean="0">
                <a:solidFill>
                  <a:srgbClr val="FF0000"/>
                </a:solidFill>
                <a:latin typeface="Candara" panose="020E0502030303020204" pitchFamily="34" charset="0"/>
              </a:rPr>
              <a:t>(</a:t>
            </a:r>
            <a:r>
              <a:rPr lang="es-ES" dirty="0">
                <a:solidFill>
                  <a:srgbClr val="FF0000"/>
                </a:solidFill>
                <a:latin typeface="Candara" panose="020E0502030303020204" pitchFamily="34" charset="0"/>
              </a:rPr>
              <a:t>1 Pedro 2.1–3, RVR60) </a:t>
            </a:r>
          </a:p>
        </p:txBody>
      </p:sp>
      <p:sp>
        <p:nvSpPr>
          <p:cNvPr id="7" name="Slide Number Placeholder 6"/>
          <p:cNvSpPr>
            <a:spLocks noGrp="1"/>
          </p:cNvSpPr>
          <p:nvPr>
            <p:ph type="sldNum" sz="quarter" idx="12"/>
          </p:nvPr>
        </p:nvSpPr>
        <p:spPr/>
        <p:txBody>
          <a:bodyPr/>
          <a:lstStyle/>
          <a:p>
            <a:fld id="{43F60F9B-4374-4B7A-A3B5-EFB88E8BA75D}" type="slidenum">
              <a:rPr lang="es-PR" altLang="en-US"/>
              <a:pPr/>
              <a:t>17</a:t>
            </a:fld>
            <a:endParaRPr lang="es-PR" altLang="en-US"/>
          </a:p>
        </p:txBody>
      </p:sp>
    </p:spTree>
    <p:extLst>
      <p:ext uri="{BB962C8B-B14F-4D97-AF65-F5344CB8AC3E}">
        <p14:creationId xmlns:p14="http://schemas.microsoft.com/office/powerpoint/2010/main" val="4190128636"/>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sz="4000" dirty="0">
                <a:latin typeface="Candara" panose="020E0502030303020204" pitchFamily="34" charset="0"/>
                <a:cs typeface="Calibri" pitchFamily="34" charset="0"/>
              </a:rPr>
              <a:t>Madurez por medio de alimentación adecuada  </a:t>
            </a:r>
            <a:r>
              <a:rPr lang="es-PR" sz="3600" dirty="0">
                <a:solidFill>
                  <a:srgbClr val="FF0000"/>
                </a:solidFill>
                <a:latin typeface="Candara" panose="020E0502030303020204" pitchFamily="34" charset="0"/>
                <a:cs typeface="Calibri" pitchFamily="34" charset="0"/>
              </a:rPr>
              <a:t>1 Pedro 2.1-3</a:t>
            </a:r>
            <a:endParaRPr lang="es-PR" sz="3600" dirty="0">
              <a:solidFill>
                <a:srgbClr val="FF0000"/>
              </a:solidFill>
              <a:latin typeface="Candara" panose="020E0502030303020204" pitchFamily="34" charset="0"/>
              <a:cs typeface="Calibri" pitchFamily="34" charset="0"/>
            </a:endParaRPr>
          </a:p>
        </p:txBody>
      </p:sp>
      <p:sp>
        <p:nvSpPr>
          <p:cNvPr id="729091" name="Rectangle 3"/>
          <p:cNvSpPr>
            <a:spLocks noGrp="1" noChangeArrowheads="1"/>
          </p:cNvSpPr>
          <p:nvPr>
            <p:ph idx="1"/>
          </p:nvPr>
        </p:nvSpPr>
        <p:spPr>
          <a:xfrm>
            <a:off x="457199" y="1981200"/>
            <a:ext cx="5029201" cy="4724400"/>
          </a:xfrm>
        </p:spPr>
        <p:txBody>
          <a:bodyPr>
            <a:normAutofit/>
          </a:bodyPr>
          <a:lstStyle/>
          <a:p>
            <a:r>
              <a:rPr lang="es-ES" dirty="0">
                <a:solidFill>
                  <a:srgbClr val="FF0000"/>
                </a:solidFill>
                <a:latin typeface="Candara" panose="020E0502030303020204" pitchFamily="34" charset="0"/>
              </a:rPr>
              <a:t>2:1 </a:t>
            </a:r>
            <a:r>
              <a:rPr lang="es-ES" dirty="0">
                <a:latin typeface="Candara" panose="020E0502030303020204" pitchFamily="34" charset="0"/>
              </a:rPr>
              <a:t>Debido a que son partícipes de la vida divina, los cristianos deberían echar de sí todos los siguientes rasgos contra el amor</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18</a:t>
            </a:fld>
            <a:endParaRPr lang="es-PR" altLang="en-US"/>
          </a:p>
        </p:txBody>
      </p:sp>
      <p:pic>
        <p:nvPicPr>
          <p:cNvPr id="2" name="Picture 1"/>
          <p:cNvPicPr>
            <a:picLocks noChangeAspect="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tretch>
            <a:fillRect/>
          </a:stretch>
        </p:blipFill>
        <p:spPr>
          <a:xfrm>
            <a:off x="5334000" y="1812177"/>
            <a:ext cx="3810000" cy="5067594"/>
          </a:xfrm>
          <a:prstGeom prst="rect">
            <a:avLst/>
          </a:prstGeom>
        </p:spPr>
      </p:pic>
    </p:spTree>
    <p:extLst>
      <p:ext uri="{BB962C8B-B14F-4D97-AF65-F5344CB8AC3E}">
        <p14:creationId xmlns:p14="http://schemas.microsoft.com/office/powerpoint/2010/main" val="953844338"/>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sz="4000" dirty="0">
                <a:latin typeface="Candara" panose="020E0502030303020204" pitchFamily="34" charset="0"/>
                <a:cs typeface="Calibri" pitchFamily="34" charset="0"/>
              </a:rPr>
              <a:t>Madurez por medio de alimentación adecuada  </a:t>
            </a:r>
            <a:r>
              <a:rPr lang="es-PR" sz="3600" dirty="0">
                <a:solidFill>
                  <a:srgbClr val="FF0000"/>
                </a:solidFill>
                <a:latin typeface="Candara" panose="020E0502030303020204" pitchFamily="34" charset="0"/>
                <a:cs typeface="Calibri" pitchFamily="34" charset="0"/>
              </a:rPr>
              <a:t>1 Pedro 2.1-3</a:t>
            </a:r>
            <a:endParaRPr lang="es-PR" sz="3600" dirty="0">
              <a:solidFill>
                <a:srgbClr val="FF0000"/>
              </a:solidFill>
              <a:latin typeface="Candara" panose="020E0502030303020204" pitchFamily="34" charset="0"/>
              <a:cs typeface="Calibri" pitchFamily="34" charset="0"/>
            </a:endParaRPr>
          </a:p>
        </p:txBody>
      </p:sp>
      <p:sp>
        <p:nvSpPr>
          <p:cNvPr id="729091" name="Rectangle 3"/>
          <p:cNvSpPr>
            <a:spLocks noGrp="1" noChangeArrowheads="1"/>
          </p:cNvSpPr>
          <p:nvPr>
            <p:ph idx="1"/>
          </p:nvPr>
        </p:nvSpPr>
        <p:spPr>
          <a:xfrm>
            <a:off x="457199" y="1981200"/>
            <a:ext cx="8229601" cy="4724400"/>
          </a:xfrm>
        </p:spPr>
        <p:txBody>
          <a:bodyPr>
            <a:normAutofit fontScale="92500" lnSpcReduction="10000"/>
          </a:bodyPr>
          <a:lstStyle/>
          <a:p>
            <a:r>
              <a:rPr lang="es-ES" dirty="0">
                <a:latin typeface="Candara" panose="020E0502030303020204" pitchFamily="34" charset="0"/>
              </a:rPr>
              <a:t>Malicia —el </a:t>
            </a:r>
            <a:r>
              <a:rPr lang="es-ES" dirty="0" err="1">
                <a:latin typeface="Candara" panose="020E0502030303020204" pitchFamily="34" charset="0"/>
              </a:rPr>
              <a:t>abrigamiento</a:t>
            </a:r>
            <a:r>
              <a:rPr lang="es-ES" dirty="0">
                <a:latin typeface="Candara" panose="020E0502030303020204" pitchFamily="34" charset="0"/>
              </a:rPr>
              <a:t> de malos pensamientos contra otra persona—. </a:t>
            </a:r>
            <a:endParaRPr lang="es-ES" dirty="0" smtClean="0">
              <a:latin typeface="Candara" panose="020E0502030303020204" pitchFamily="34" charset="0"/>
            </a:endParaRPr>
          </a:p>
          <a:p>
            <a:pPr lvl="1"/>
            <a:r>
              <a:rPr lang="es-ES" dirty="0" smtClean="0">
                <a:latin typeface="Candara" panose="020E0502030303020204" pitchFamily="34" charset="0"/>
              </a:rPr>
              <a:t>La </a:t>
            </a:r>
            <a:r>
              <a:rPr lang="es-ES" dirty="0">
                <a:latin typeface="Candara" panose="020E0502030303020204" pitchFamily="34" charset="0"/>
              </a:rPr>
              <a:t>malicia alimenta el antagonismo, edifica rencores y espera secretamente que el otro será alcanzado por la venganza, el daño o la tragedia. </a:t>
            </a:r>
            <a:endParaRPr lang="es-ES" dirty="0" smtClean="0">
              <a:latin typeface="Candara" panose="020E0502030303020204" pitchFamily="34" charset="0"/>
            </a:endParaRPr>
          </a:p>
          <a:p>
            <a:pPr lvl="1"/>
            <a:r>
              <a:rPr lang="es-ES" dirty="0" smtClean="0">
                <a:latin typeface="Candara" panose="020E0502030303020204" pitchFamily="34" charset="0"/>
              </a:rPr>
              <a:t>George </a:t>
            </a:r>
            <a:r>
              <a:rPr lang="es-ES" dirty="0">
                <a:latin typeface="Candara" panose="020E0502030303020204" pitchFamily="34" charset="0"/>
              </a:rPr>
              <a:t>Washington </a:t>
            </a:r>
            <a:r>
              <a:rPr lang="es-ES" dirty="0" err="1">
                <a:latin typeface="Candara" panose="020E0502030303020204" pitchFamily="34" charset="0"/>
              </a:rPr>
              <a:t>Carver</a:t>
            </a:r>
            <a:r>
              <a:rPr lang="es-ES" dirty="0">
                <a:latin typeface="Candara" panose="020E0502030303020204" pitchFamily="34" charset="0"/>
              </a:rPr>
              <a:t> vio rechazada su petición de admisión en una universidad porque era negro. Años después, cuando alguien le preguntó el nombre de aquella universidad, contestó: «No hay por qué. Aquello ya no importa». No abrigaba malicia alguna</a:t>
            </a:r>
            <a:r>
              <a:rPr lang="es-ES" dirty="0" smtClean="0">
                <a:latin typeface="Candara" panose="020E0502030303020204" pitchFamily="34" charset="0"/>
              </a:rPr>
              <a:t>.</a:t>
            </a:r>
            <a:endParaRPr lang="en-US" dirty="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19</a:t>
            </a:fld>
            <a:endParaRPr lang="es-PR" altLang="en-US"/>
          </a:p>
        </p:txBody>
      </p:sp>
    </p:spTree>
    <p:extLst>
      <p:ext uri="{BB962C8B-B14F-4D97-AF65-F5344CB8AC3E}">
        <p14:creationId xmlns:p14="http://schemas.microsoft.com/office/powerpoint/2010/main" val="3403308460"/>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36311" y="0"/>
            <a:ext cx="3649663" cy="838200"/>
          </a:xfrm>
        </p:spPr>
        <p:txBody>
          <a:bodyPr/>
          <a:lstStyle/>
          <a:p>
            <a:pPr eaLnBrk="1" hangingPunct="1"/>
            <a:r>
              <a:rPr lang="es-PR" noProof="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Contexto</a:t>
            </a:r>
          </a:p>
        </p:txBody>
      </p:sp>
      <p:sp>
        <p:nvSpPr>
          <p:cNvPr id="4099" name="Rectangle 3"/>
          <p:cNvSpPr>
            <a:spLocks noGrp="1" noChangeArrowheads="1"/>
          </p:cNvSpPr>
          <p:nvPr>
            <p:ph type="body" sz="half" idx="1"/>
          </p:nvPr>
        </p:nvSpPr>
        <p:spPr>
          <a:xfrm>
            <a:off x="3505200" y="76200"/>
            <a:ext cx="5441951" cy="685800"/>
          </a:xfrm>
        </p:spPr>
        <p:txBody>
          <a:bodyPr/>
          <a:lstStyle/>
          <a:p>
            <a:r>
              <a:rPr lang="es-ES" sz="40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1 Pedro </a:t>
            </a:r>
            <a:r>
              <a:rPr lang="es-ES" sz="40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2.1-12</a:t>
            </a:r>
            <a:endParaRPr lang="es-PR" sz="3600" noProof="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p:txBody>
      </p:sp>
      <p:sp>
        <p:nvSpPr>
          <p:cNvPr id="8" name="Rectangle 2"/>
          <p:cNvSpPr txBox="1">
            <a:spLocks noChangeArrowheads="1"/>
          </p:cNvSpPr>
          <p:nvPr/>
        </p:nvSpPr>
        <p:spPr bwMode="auto">
          <a:xfrm>
            <a:off x="136310" y="685800"/>
            <a:ext cx="3649663"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a:lstStyle>
          <a:p>
            <a:r>
              <a:rPr lang="es-PR" i="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Texto básico</a:t>
            </a:r>
            <a:endParaRPr lang="es-PR" i="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p:txBody>
      </p:sp>
      <p:sp>
        <p:nvSpPr>
          <p:cNvPr id="9" name="Rectangle 3"/>
          <p:cNvSpPr txBox="1">
            <a:spLocks noChangeArrowheads="1"/>
          </p:cNvSpPr>
          <p:nvPr/>
        </p:nvSpPr>
        <p:spPr bwMode="auto">
          <a:xfrm>
            <a:off x="3505199" y="762000"/>
            <a:ext cx="5441951"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fontAlgn="base">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4000" i="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1 Pedro </a:t>
            </a:r>
            <a:r>
              <a:rPr lang="es-ES" sz="4000" i="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2.1-12</a:t>
            </a:r>
            <a:endParaRPr lang="es-PR" sz="3600" i="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p:txBody>
      </p:sp>
    </p:spTree>
    <p:extLst>
      <p:ext uri="{BB962C8B-B14F-4D97-AF65-F5344CB8AC3E}">
        <p14:creationId xmlns:p14="http://schemas.microsoft.com/office/powerpoint/2010/main" val="10946635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sz="4000" dirty="0">
                <a:latin typeface="Candara" panose="020E0502030303020204" pitchFamily="34" charset="0"/>
                <a:cs typeface="Calibri" pitchFamily="34" charset="0"/>
              </a:rPr>
              <a:t>Madurez por medio de alimentación adecuada  </a:t>
            </a:r>
            <a:r>
              <a:rPr lang="es-PR" sz="3600" dirty="0">
                <a:solidFill>
                  <a:srgbClr val="FF0000"/>
                </a:solidFill>
                <a:latin typeface="Candara" panose="020E0502030303020204" pitchFamily="34" charset="0"/>
                <a:cs typeface="Calibri" pitchFamily="34" charset="0"/>
              </a:rPr>
              <a:t>1 Pedro 2.1-3</a:t>
            </a:r>
            <a:endParaRPr lang="es-PR" sz="3600" dirty="0">
              <a:solidFill>
                <a:srgbClr val="FF0000"/>
              </a:solidFill>
              <a:latin typeface="Candara" panose="020E0502030303020204" pitchFamily="34" charset="0"/>
              <a:cs typeface="Calibri" pitchFamily="34" charset="0"/>
            </a:endParaRPr>
          </a:p>
        </p:txBody>
      </p:sp>
      <p:sp>
        <p:nvSpPr>
          <p:cNvPr id="729091" name="Rectangle 3"/>
          <p:cNvSpPr>
            <a:spLocks noGrp="1" noChangeArrowheads="1"/>
          </p:cNvSpPr>
          <p:nvPr>
            <p:ph idx="1"/>
          </p:nvPr>
        </p:nvSpPr>
        <p:spPr>
          <a:xfrm>
            <a:off x="457199" y="1981200"/>
            <a:ext cx="8229601" cy="4724400"/>
          </a:xfrm>
        </p:spPr>
        <p:txBody>
          <a:bodyPr>
            <a:normAutofit/>
          </a:bodyPr>
          <a:lstStyle/>
          <a:p>
            <a:r>
              <a:rPr lang="es-ES" dirty="0">
                <a:latin typeface="Candara" panose="020E0502030303020204" pitchFamily="34" charset="0"/>
              </a:rPr>
              <a:t>Engaño —cualquier forma de deshonestidad y </a:t>
            </a:r>
            <a:r>
              <a:rPr lang="es-ES" dirty="0" smtClean="0">
                <a:latin typeface="Candara" panose="020E0502030303020204" pitchFamily="34" charset="0"/>
              </a:rPr>
              <a:t>decepción—. </a:t>
            </a:r>
          </a:p>
          <a:p>
            <a:pPr lvl="1"/>
            <a:r>
              <a:rPr lang="es-ES" dirty="0" smtClean="0">
                <a:latin typeface="Candara" panose="020E0502030303020204" pitchFamily="34" charset="0"/>
              </a:rPr>
              <a:t>El </a:t>
            </a:r>
            <a:r>
              <a:rPr lang="es-ES" dirty="0">
                <a:latin typeface="Candara" panose="020E0502030303020204" pitchFamily="34" charset="0"/>
              </a:rPr>
              <a:t>engaño falsifica las declaraciones de hacienda, copia en los exámenes, miente sobre la edad, soborna a funcionarios y urde dudosos tratos en negocios</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20</a:t>
            </a:fld>
            <a:endParaRPr lang="es-PR" altLang="en-US"/>
          </a:p>
        </p:txBody>
      </p:sp>
    </p:spTree>
    <p:extLst>
      <p:ext uri="{BB962C8B-B14F-4D97-AF65-F5344CB8AC3E}">
        <p14:creationId xmlns:p14="http://schemas.microsoft.com/office/powerpoint/2010/main" val="4022722138"/>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sz="4000" dirty="0">
                <a:latin typeface="Candara" panose="020E0502030303020204" pitchFamily="34" charset="0"/>
                <a:cs typeface="Calibri" pitchFamily="34" charset="0"/>
              </a:rPr>
              <a:t>Madurez por medio de alimentación adecuada  </a:t>
            </a:r>
            <a:r>
              <a:rPr lang="es-PR" sz="3600" dirty="0">
                <a:solidFill>
                  <a:srgbClr val="FF0000"/>
                </a:solidFill>
                <a:latin typeface="Candara" panose="020E0502030303020204" pitchFamily="34" charset="0"/>
                <a:cs typeface="Calibri" pitchFamily="34" charset="0"/>
              </a:rPr>
              <a:t>1 Pedro 2.1-3</a:t>
            </a:r>
            <a:endParaRPr lang="es-PR" sz="3600" dirty="0">
              <a:solidFill>
                <a:srgbClr val="FF0000"/>
              </a:solidFill>
              <a:latin typeface="Candara" panose="020E0502030303020204" pitchFamily="34" charset="0"/>
              <a:cs typeface="Calibri" pitchFamily="34" charset="0"/>
            </a:endParaRPr>
          </a:p>
        </p:txBody>
      </p:sp>
      <p:sp>
        <p:nvSpPr>
          <p:cNvPr id="729091" name="Rectangle 3"/>
          <p:cNvSpPr>
            <a:spLocks noGrp="1" noChangeArrowheads="1"/>
          </p:cNvSpPr>
          <p:nvPr>
            <p:ph idx="1"/>
          </p:nvPr>
        </p:nvSpPr>
        <p:spPr>
          <a:xfrm>
            <a:off x="457199" y="1981200"/>
            <a:ext cx="8229601" cy="4724400"/>
          </a:xfrm>
        </p:spPr>
        <p:txBody>
          <a:bodyPr>
            <a:normAutofit/>
          </a:bodyPr>
          <a:lstStyle/>
          <a:p>
            <a:r>
              <a:rPr lang="es-ES" dirty="0">
                <a:latin typeface="Candara" panose="020E0502030303020204" pitchFamily="34" charset="0"/>
              </a:rPr>
              <a:t>Hipocresías —doblez, falsas pretensiones, farsa—. </a:t>
            </a:r>
            <a:endParaRPr lang="es-ES" dirty="0" smtClean="0">
              <a:latin typeface="Candara" panose="020E0502030303020204" pitchFamily="34" charset="0"/>
            </a:endParaRPr>
          </a:p>
          <a:p>
            <a:pPr lvl="1"/>
            <a:r>
              <a:rPr lang="es-ES" dirty="0" smtClean="0">
                <a:latin typeface="Candara" panose="020E0502030303020204" pitchFamily="34" charset="0"/>
              </a:rPr>
              <a:t>El </a:t>
            </a:r>
            <a:r>
              <a:rPr lang="es-ES" dirty="0">
                <a:latin typeface="Candara" panose="020E0502030303020204" pitchFamily="34" charset="0"/>
              </a:rPr>
              <a:t>hipócrita es un actor que pretende ser alguien que no es. Pretende estar felizmente casado cuando su hogar es en realidad un campo de batalla. Pretende ser espiritual los domingos pero es tan carnal como una cabra durante la semana. Pretende estar interesado en los demás, pero sus motivos son egoístas</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21</a:t>
            </a:fld>
            <a:endParaRPr lang="es-PR" altLang="en-US"/>
          </a:p>
        </p:txBody>
      </p:sp>
    </p:spTree>
    <p:extLst>
      <p:ext uri="{BB962C8B-B14F-4D97-AF65-F5344CB8AC3E}">
        <p14:creationId xmlns:p14="http://schemas.microsoft.com/office/powerpoint/2010/main" val="473608038"/>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sz="4000" dirty="0">
                <a:latin typeface="Candara" panose="020E0502030303020204" pitchFamily="34" charset="0"/>
                <a:cs typeface="Calibri" pitchFamily="34" charset="0"/>
              </a:rPr>
              <a:t>Madurez por medio de alimentación adecuada  </a:t>
            </a:r>
            <a:r>
              <a:rPr lang="es-PR" sz="3600" dirty="0">
                <a:solidFill>
                  <a:srgbClr val="FF0000"/>
                </a:solidFill>
                <a:latin typeface="Candara" panose="020E0502030303020204" pitchFamily="34" charset="0"/>
                <a:cs typeface="Calibri" pitchFamily="34" charset="0"/>
              </a:rPr>
              <a:t>1 Pedro 2.1-3</a:t>
            </a:r>
            <a:endParaRPr lang="es-PR" sz="3600" dirty="0">
              <a:solidFill>
                <a:srgbClr val="FF0000"/>
              </a:solidFill>
              <a:latin typeface="Candara" panose="020E0502030303020204" pitchFamily="34" charset="0"/>
              <a:cs typeface="Calibri" pitchFamily="34" charset="0"/>
            </a:endParaRPr>
          </a:p>
        </p:txBody>
      </p:sp>
      <p:sp>
        <p:nvSpPr>
          <p:cNvPr id="729091" name="Rectangle 3"/>
          <p:cNvSpPr>
            <a:spLocks noGrp="1" noChangeArrowheads="1"/>
          </p:cNvSpPr>
          <p:nvPr>
            <p:ph idx="1"/>
          </p:nvPr>
        </p:nvSpPr>
        <p:spPr>
          <a:xfrm>
            <a:off x="457199" y="1981200"/>
            <a:ext cx="8229601" cy="4724400"/>
          </a:xfrm>
        </p:spPr>
        <p:txBody>
          <a:bodyPr>
            <a:normAutofit fontScale="92500" lnSpcReduction="20000"/>
          </a:bodyPr>
          <a:lstStyle/>
          <a:p>
            <a:r>
              <a:rPr lang="es-ES" dirty="0">
                <a:latin typeface="Candara" panose="020E0502030303020204" pitchFamily="34" charset="0"/>
              </a:rPr>
              <a:t>Envidias —los desnudos celos—. </a:t>
            </a:r>
            <a:endParaRPr lang="es-ES" dirty="0" smtClean="0">
              <a:latin typeface="Candara" panose="020E0502030303020204" pitchFamily="34" charset="0"/>
            </a:endParaRPr>
          </a:p>
          <a:p>
            <a:pPr lvl="1"/>
            <a:r>
              <a:rPr lang="es-ES" dirty="0" smtClean="0">
                <a:latin typeface="Candara" panose="020E0502030303020204" pitchFamily="34" charset="0"/>
              </a:rPr>
              <a:t>Vine </a:t>
            </a:r>
            <a:r>
              <a:rPr lang="es-ES" dirty="0">
                <a:latin typeface="Candara" panose="020E0502030303020204" pitchFamily="34" charset="0"/>
              </a:rPr>
              <a:t>lo define como el sentimiento de desagrado suscitado al observar u oír de las ventajas o prosperidad de otros. </a:t>
            </a:r>
            <a:endParaRPr lang="es-ES" dirty="0" smtClean="0">
              <a:latin typeface="Candara" panose="020E0502030303020204" pitchFamily="34" charset="0"/>
            </a:endParaRPr>
          </a:p>
          <a:p>
            <a:pPr lvl="1"/>
            <a:r>
              <a:rPr lang="es-ES" dirty="0" smtClean="0">
                <a:latin typeface="Candara" panose="020E0502030303020204" pitchFamily="34" charset="0"/>
              </a:rPr>
              <a:t>Fue </a:t>
            </a:r>
            <a:r>
              <a:rPr lang="es-ES" dirty="0">
                <a:latin typeface="Candara" panose="020E0502030303020204" pitchFamily="34" charset="0"/>
              </a:rPr>
              <a:t>la envidia lo que hizo que los principales sacerdotes entregasen a Jesús a Pilato para ser muerto (</a:t>
            </a:r>
            <a:r>
              <a:rPr lang="es-ES" dirty="0" smtClean="0">
                <a:solidFill>
                  <a:srgbClr val="FF0000"/>
                </a:solidFill>
                <a:latin typeface="Candara" panose="020E0502030303020204" pitchFamily="34" charset="0"/>
              </a:rPr>
              <a:t>Mateo </a:t>
            </a:r>
            <a:r>
              <a:rPr lang="es-ES" dirty="0">
                <a:solidFill>
                  <a:srgbClr val="FF0000"/>
                </a:solidFill>
                <a:latin typeface="Candara" panose="020E0502030303020204" pitchFamily="34" charset="0"/>
              </a:rPr>
              <a:t>27:18</a:t>
            </a:r>
            <a:r>
              <a:rPr lang="es-ES" dirty="0">
                <a:latin typeface="Candara" panose="020E0502030303020204" pitchFamily="34" charset="0"/>
              </a:rPr>
              <a:t>). La envidia sigue siendo un homicida. Las mujeres pueden asesinarse con la mirada por los mejores hogares y jardines de las otras, vestidos más elegantes o una cocina superior. Un hombre puede felicitar a otro por su nuevo auto o lancha rápida, pero está pensando: «Ya verá éste. Conseguiré algo mejor que él</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22</a:t>
            </a:fld>
            <a:endParaRPr lang="es-PR" altLang="en-US"/>
          </a:p>
        </p:txBody>
      </p:sp>
    </p:spTree>
    <p:extLst>
      <p:ext uri="{BB962C8B-B14F-4D97-AF65-F5344CB8AC3E}">
        <p14:creationId xmlns:p14="http://schemas.microsoft.com/office/powerpoint/2010/main" val="1943416283"/>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sz="4000" dirty="0">
                <a:latin typeface="Candara" panose="020E0502030303020204" pitchFamily="34" charset="0"/>
                <a:cs typeface="Calibri" pitchFamily="34" charset="0"/>
              </a:rPr>
              <a:t>Madurez por medio de alimentación adecuada  </a:t>
            </a:r>
            <a:r>
              <a:rPr lang="es-PR" sz="3600" dirty="0">
                <a:solidFill>
                  <a:srgbClr val="FF0000"/>
                </a:solidFill>
                <a:latin typeface="Candara" panose="020E0502030303020204" pitchFamily="34" charset="0"/>
                <a:cs typeface="Calibri" pitchFamily="34" charset="0"/>
              </a:rPr>
              <a:t>1 Pedro 2.1-3</a:t>
            </a:r>
            <a:endParaRPr lang="es-PR" sz="3600" dirty="0">
              <a:solidFill>
                <a:srgbClr val="FF0000"/>
              </a:solidFill>
              <a:latin typeface="Candara" panose="020E0502030303020204" pitchFamily="34" charset="0"/>
              <a:cs typeface="Calibri" pitchFamily="34" charset="0"/>
            </a:endParaRPr>
          </a:p>
        </p:txBody>
      </p:sp>
      <p:sp>
        <p:nvSpPr>
          <p:cNvPr id="729091" name="Rectangle 3"/>
          <p:cNvSpPr>
            <a:spLocks noGrp="1" noChangeArrowheads="1"/>
          </p:cNvSpPr>
          <p:nvPr>
            <p:ph idx="1"/>
          </p:nvPr>
        </p:nvSpPr>
        <p:spPr>
          <a:xfrm>
            <a:off x="457199" y="1981200"/>
            <a:ext cx="4724401" cy="4724400"/>
          </a:xfrm>
        </p:spPr>
        <p:txBody>
          <a:bodyPr>
            <a:normAutofit fontScale="92500" lnSpcReduction="10000"/>
          </a:bodyPr>
          <a:lstStyle/>
          <a:p>
            <a:r>
              <a:rPr lang="es-ES" dirty="0">
                <a:latin typeface="Candara" panose="020E0502030303020204" pitchFamily="34" charset="0"/>
              </a:rPr>
              <a:t>Todos esos pecados son violaciones del mandamiento fundamental de amar a nuestro prójimo como a nosotros mismos. </a:t>
            </a:r>
            <a:endParaRPr lang="es-ES" dirty="0" smtClean="0">
              <a:latin typeface="Candara" panose="020E0502030303020204" pitchFamily="34" charset="0"/>
            </a:endParaRPr>
          </a:p>
          <a:p>
            <a:r>
              <a:rPr lang="es-ES" dirty="0" smtClean="0">
                <a:latin typeface="Candara" panose="020E0502030303020204" pitchFamily="34" charset="0"/>
              </a:rPr>
              <a:t>No </a:t>
            </a:r>
            <a:r>
              <a:rPr lang="es-ES" dirty="0">
                <a:latin typeface="Candara" panose="020E0502030303020204" pitchFamily="34" charset="0"/>
              </a:rPr>
              <a:t>es sorprendente que Pedro nos dice que de manera decidida nos despojemos de tales cosas</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23</a:t>
            </a:fld>
            <a:endParaRPr lang="es-PR" altLang="en-US"/>
          </a:p>
        </p:txBody>
      </p:sp>
      <p:pic>
        <p:nvPicPr>
          <p:cNvPr id="5" name="Picture 4"/>
          <p:cNvPicPr>
            <a:picLocks noChangeAspect="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tretch>
            <a:fillRect/>
          </a:stretch>
        </p:blipFill>
        <p:spPr>
          <a:xfrm>
            <a:off x="5334000" y="1812177"/>
            <a:ext cx="3810000" cy="5067594"/>
          </a:xfrm>
          <a:prstGeom prst="rect">
            <a:avLst/>
          </a:prstGeom>
        </p:spPr>
      </p:pic>
    </p:spTree>
    <p:extLst>
      <p:ext uri="{BB962C8B-B14F-4D97-AF65-F5344CB8AC3E}">
        <p14:creationId xmlns:p14="http://schemas.microsoft.com/office/powerpoint/2010/main" val="1054174957"/>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sz="4000" dirty="0">
                <a:latin typeface="Candara" panose="020E0502030303020204" pitchFamily="34" charset="0"/>
                <a:cs typeface="Calibri" pitchFamily="34" charset="0"/>
              </a:rPr>
              <a:t>Madurez por medio de alimentación adecuada  </a:t>
            </a:r>
            <a:r>
              <a:rPr lang="es-PR" sz="3600" dirty="0">
                <a:solidFill>
                  <a:srgbClr val="FF0000"/>
                </a:solidFill>
                <a:latin typeface="Candara" panose="020E0502030303020204" pitchFamily="34" charset="0"/>
                <a:cs typeface="Calibri" pitchFamily="34" charset="0"/>
              </a:rPr>
              <a:t>1 Pedro 2.1-3</a:t>
            </a:r>
            <a:endParaRPr lang="es-PR" sz="3600" dirty="0">
              <a:solidFill>
                <a:srgbClr val="FF0000"/>
              </a:solidFill>
              <a:latin typeface="Candara" panose="020E0502030303020204" pitchFamily="34" charset="0"/>
              <a:cs typeface="Calibri" pitchFamily="34" charset="0"/>
            </a:endParaRPr>
          </a:p>
        </p:txBody>
      </p:sp>
      <p:sp>
        <p:nvSpPr>
          <p:cNvPr id="729091" name="Rectangle 3"/>
          <p:cNvSpPr>
            <a:spLocks noGrp="1" noChangeArrowheads="1"/>
          </p:cNvSpPr>
          <p:nvPr>
            <p:ph idx="1"/>
          </p:nvPr>
        </p:nvSpPr>
        <p:spPr>
          <a:xfrm>
            <a:off x="76201" y="1981200"/>
            <a:ext cx="5060950" cy="4724400"/>
          </a:xfrm>
        </p:spPr>
        <p:txBody>
          <a:bodyPr>
            <a:normAutofit fontScale="92500" lnSpcReduction="10000"/>
          </a:bodyPr>
          <a:lstStyle/>
          <a:p>
            <a:r>
              <a:rPr lang="es-ES" dirty="0" smtClean="0">
                <a:solidFill>
                  <a:srgbClr val="FF0000"/>
                </a:solidFill>
                <a:latin typeface="Candara" panose="020E0502030303020204" pitchFamily="34" charset="0"/>
              </a:rPr>
              <a:t>2:2</a:t>
            </a:r>
            <a:r>
              <a:rPr lang="es-ES" dirty="0" smtClean="0">
                <a:latin typeface="Candara" panose="020E0502030303020204" pitchFamily="34" charset="0"/>
              </a:rPr>
              <a:t> Una segunda obligación que emana del nuevo nacimiento es tener un anhelo insaciable de la leche espiritual no adulterada. </a:t>
            </a:r>
          </a:p>
          <a:p>
            <a:r>
              <a:rPr lang="es-ES" dirty="0" smtClean="0">
                <a:latin typeface="Candara" panose="020E0502030303020204" pitchFamily="34" charset="0"/>
              </a:rPr>
              <a:t>Los pecados mencionados en los anteriores versículos detienen el crecimiento espiritual; la buena palabra de Dios lo alimenta.</a:t>
            </a:r>
          </a:p>
        </p:txBody>
      </p:sp>
      <p:sp>
        <p:nvSpPr>
          <p:cNvPr id="7" name="Slide Number Placeholder 6"/>
          <p:cNvSpPr>
            <a:spLocks noGrp="1"/>
          </p:cNvSpPr>
          <p:nvPr>
            <p:ph type="sldNum" sz="quarter" idx="12"/>
          </p:nvPr>
        </p:nvSpPr>
        <p:spPr/>
        <p:txBody>
          <a:bodyPr/>
          <a:lstStyle/>
          <a:p>
            <a:fld id="{43F60F9B-4374-4B7A-A3B5-EFB88E8BA75D}" type="slidenum">
              <a:rPr lang="es-PR" altLang="en-US"/>
              <a:pPr/>
              <a:t>24</a:t>
            </a:fld>
            <a:endParaRPr lang="es-PR" altLang="en-US"/>
          </a:p>
        </p:txBody>
      </p:sp>
      <p:pic>
        <p:nvPicPr>
          <p:cNvPr id="5" name="Picture 4"/>
          <p:cNvPicPr>
            <a:picLocks noChangeAspect="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tretch>
            <a:fillRect/>
          </a:stretch>
        </p:blipFill>
        <p:spPr>
          <a:xfrm>
            <a:off x="5334000" y="1812177"/>
            <a:ext cx="3810000" cy="5067594"/>
          </a:xfrm>
          <a:prstGeom prst="rect">
            <a:avLst/>
          </a:prstGeom>
        </p:spPr>
      </p:pic>
    </p:spTree>
    <p:extLst>
      <p:ext uri="{BB962C8B-B14F-4D97-AF65-F5344CB8AC3E}">
        <p14:creationId xmlns:p14="http://schemas.microsoft.com/office/powerpoint/2010/main" val="2679314402"/>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sz="4000" dirty="0">
                <a:latin typeface="Candara" panose="020E0502030303020204" pitchFamily="34" charset="0"/>
                <a:cs typeface="Calibri" pitchFamily="34" charset="0"/>
              </a:rPr>
              <a:t>Madurez por medio de alimentación adecuada  </a:t>
            </a:r>
            <a:r>
              <a:rPr lang="es-PR" sz="3600" dirty="0">
                <a:solidFill>
                  <a:srgbClr val="FF0000"/>
                </a:solidFill>
                <a:latin typeface="Candara" panose="020E0502030303020204" pitchFamily="34" charset="0"/>
                <a:cs typeface="Calibri" pitchFamily="34" charset="0"/>
              </a:rPr>
              <a:t>1 Pedro 2.1-3</a:t>
            </a:r>
            <a:endParaRPr lang="es-PR" sz="3600" dirty="0">
              <a:solidFill>
                <a:srgbClr val="FF0000"/>
              </a:solidFill>
              <a:latin typeface="Candara" panose="020E0502030303020204" pitchFamily="34" charset="0"/>
              <a:cs typeface="Calibri" pitchFamily="34" charset="0"/>
            </a:endParaRPr>
          </a:p>
        </p:txBody>
      </p:sp>
      <p:sp>
        <p:nvSpPr>
          <p:cNvPr id="729091" name="Rectangle 3"/>
          <p:cNvSpPr>
            <a:spLocks noGrp="1" noChangeArrowheads="1"/>
          </p:cNvSpPr>
          <p:nvPr>
            <p:ph idx="1"/>
          </p:nvPr>
        </p:nvSpPr>
        <p:spPr>
          <a:xfrm>
            <a:off x="152400" y="2009095"/>
            <a:ext cx="5486401" cy="4724400"/>
          </a:xfrm>
        </p:spPr>
        <p:txBody>
          <a:bodyPr>
            <a:normAutofit/>
          </a:bodyPr>
          <a:lstStyle/>
          <a:p>
            <a:r>
              <a:rPr lang="es-ES" dirty="0">
                <a:latin typeface="Candara" panose="020E0502030303020204" pitchFamily="34" charset="0"/>
              </a:rPr>
              <a:t>La frase como niños recién nacidos no necesariamente significa que los lectores de Pedro fuesen nuevos creyentes; puede que hubiesen estado salvados durante varios años. </a:t>
            </a:r>
            <a:endParaRPr lang="es-ES" dirty="0" smtClean="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25</a:t>
            </a:fld>
            <a:endParaRPr lang="es-PR" altLang="en-US"/>
          </a:p>
        </p:txBody>
      </p:sp>
      <p:pic>
        <p:nvPicPr>
          <p:cNvPr id="5" name="Picture 4"/>
          <p:cNvPicPr>
            <a:picLocks noChangeAspect="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tretch>
            <a:fillRect/>
          </a:stretch>
        </p:blipFill>
        <p:spPr>
          <a:xfrm>
            <a:off x="5334000" y="1812177"/>
            <a:ext cx="3810000" cy="5067594"/>
          </a:xfrm>
          <a:prstGeom prst="rect">
            <a:avLst/>
          </a:prstGeom>
        </p:spPr>
      </p:pic>
    </p:spTree>
    <p:extLst>
      <p:ext uri="{BB962C8B-B14F-4D97-AF65-F5344CB8AC3E}">
        <p14:creationId xmlns:p14="http://schemas.microsoft.com/office/powerpoint/2010/main" val="2550490899"/>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sz="4000" dirty="0">
                <a:latin typeface="Candara" panose="020E0502030303020204" pitchFamily="34" charset="0"/>
                <a:cs typeface="Calibri" pitchFamily="34" charset="0"/>
              </a:rPr>
              <a:t>Madurez por medio de alimentación adecuada  </a:t>
            </a:r>
            <a:r>
              <a:rPr lang="es-PR" sz="3600" dirty="0">
                <a:solidFill>
                  <a:srgbClr val="FF0000"/>
                </a:solidFill>
                <a:latin typeface="Candara" panose="020E0502030303020204" pitchFamily="34" charset="0"/>
                <a:cs typeface="Calibri" pitchFamily="34" charset="0"/>
              </a:rPr>
              <a:t>1 Pedro 2.1-3</a:t>
            </a:r>
            <a:endParaRPr lang="es-PR" sz="3600" dirty="0">
              <a:solidFill>
                <a:srgbClr val="FF0000"/>
              </a:solidFill>
              <a:latin typeface="Candara" panose="020E0502030303020204" pitchFamily="34" charset="0"/>
              <a:cs typeface="Calibri" pitchFamily="34" charset="0"/>
            </a:endParaRPr>
          </a:p>
        </p:txBody>
      </p:sp>
      <p:sp>
        <p:nvSpPr>
          <p:cNvPr id="729091" name="Rectangle 3"/>
          <p:cNvSpPr>
            <a:spLocks noGrp="1" noChangeArrowheads="1"/>
          </p:cNvSpPr>
          <p:nvPr>
            <p:ph idx="1"/>
          </p:nvPr>
        </p:nvSpPr>
        <p:spPr>
          <a:xfrm>
            <a:off x="152401" y="1976438"/>
            <a:ext cx="5181600" cy="4724400"/>
          </a:xfrm>
        </p:spPr>
        <p:txBody>
          <a:bodyPr>
            <a:normAutofit fontScale="92500" lnSpcReduction="10000"/>
          </a:bodyPr>
          <a:lstStyle/>
          <a:p>
            <a:r>
              <a:rPr lang="es-ES" dirty="0" smtClean="0">
                <a:latin typeface="Candara" panose="020E0502030303020204" pitchFamily="34" charset="0"/>
              </a:rPr>
              <a:t>Pero </a:t>
            </a:r>
            <a:r>
              <a:rPr lang="es-ES" dirty="0">
                <a:latin typeface="Candara" panose="020E0502030303020204" pitchFamily="34" charset="0"/>
              </a:rPr>
              <a:t>más mayores o menos en la fe, deberían sentir sed por la palabra así como los recién nacidos claman por la leche. </a:t>
            </a:r>
            <a:endParaRPr lang="es-ES" dirty="0" smtClean="0">
              <a:latin typeface="Candara" panose="020E0502030303020204" pitchFamily="34" charset="0"/>
            </a:endParaRPr>
          </a:p>
          <a:p>
            <a:r>
              <a:rPr lang="es-ES" dirty="0" smtClean="0">
                <a:latin typeface="Candara" panose="020E0502030303020204" pitchFamily="34" charset="0"/>
              </a:rPr>
              <a:t>Tenemos </a:t>
            </a:r>
            <a:r>
              <a:rPr lang="es-ES" dirty="0">
                <a:latin typeface="Candara" panose="020E0502030303020204" pitchFamily="34" charset="0"/>
              </a:rPr>
              <a:t>una cierta idea de la sed de un bebé sano por la manera impaciente, agresiva y decidida con la que chupa y traga</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26</a:t>
            </a:fld>
            <a:endParaRPr lang="es-PR" altLang="en-US"/>
          </a:p>
        </p:txBody>
      </p:sp>
      <p:pic>
        <p:nvPicPr>
          <p:cNvPr id="5" name="Picture 4"/>
          <p:cNvPicPr>
            <a:picLocks noChangeAspect="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tretch>
            <a:fillRect/>
          </a:stretch>
        </p:blipFill>
        <p:spPr>
          <a:xfrm>
            <a:off x="5334000" y="1812177"/>
            <a:ext cx="3810000" cy="5067594"/>
          </a:xfrm>
          <a:prstGeom prst="rect">
            <a:avLst/>
          </a:prstGeom>
        </p:spPr>
      </p:pic>
    </p:spTree>
    <p:extLst>
      <p:ext uri="{BB962C8B-B14F-4D97-AF65-F5344CB8AC3E}">
        <p14:creationId xmlns:p14="http://schemas.microsoft.com/office/powerpoint/2010/main" val="2453524545"/>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sz="4000" dirty="0">
                <a:latin typeface="Candara" panose="020E0502030303020204" pitchFamily="34" charset="0"/>
                <a:cs typeface="Calibri" pitchFamily="34" charset="0"/>
              </a:rPr>
              <a:t>Madurez por medio de alimentación adecuada  </a:t>
            </a:r>
            <a:r>
              <a:rPr lang="es-PR" sz="3600" dirty="0">
                <a:solidFill>
                  <a:srgbClr val="FF0000"/>
                </a:solidFill>
                <a:latin typeface="Candara" panose="020E0502030303020204" pitchFamily="34" charset="0"/>
                <a:cs typeface="Calibri" pitchFamily="34" charset="0"/>
              </a:rPr>
              <a:t>1 Pedro 2.1-3</a:t>
            </a:r>
            <a:endParaRPr lang="es-PR" sz="3600" dirty="0">
              <a:solidFill>
                <a:srgbClr val="FF0000"/>
              </a:solidFill>
              <a:latin typeface="Candara" panose="020E0502030303020204" pitchFamily="34" charset="0"/>
              <a:cs typeface="Calibri" pitchFamily="34" charset="0"/>
            </a:endParaRPr>
          </a:p>
        </p:txBody>
      </p:sp>
      <p:sp>
        <p:nvSpPr>
          <p:cNvPr id="729091" name="Rectangle 3"/>
          <p:cNvSpPr>
            <a:spLocks noGrp="1" noChangeArrowheads="1"/>
          </p:cNvSpPr>
          <p:nvPr>
            <p:ph idx="1"/>
          </p:nvPr>
        </p:nvSpPr>
        <p:spPr>
          <a:xfrm>
            <a:off x="457199" y="1981200"/>
            <a:ext cx="5105401" cy="4724400"/>
          </a:xfrm>
        </p:spPr>
        <p:txBody>
          <a:bodyPr>
            <a:normAutofit lnSpcReduction="10000"/>
          </a:bodyPr>
          <a:lstStyle/>
          <a:p>
            <a:r>
              <a:rPr lang="es-ES" dirty="0">
                <a:latin typeface="Candara" panose="020E0502030303020204" pitchFamily="34" charset="0"/>
              </a:rPr>
              <a:t>Mediante la leche espiritual no adulterada, el creyente crece espiritualmente. </a:t>
            </a:r>
            <a:endParaRPr lang="es-ES" dirty="0" smtClean="0">
              <a:latin typeface="Candara" panose="020E0502030303020204" pitchFamily="34" charset="0"/>
            </a:endParaRPr>
          </a:p>
          <a:p>
            <a:r>
              <a:rPr lang="es-ES" dirty="0" smtClean="0">
                <a:latin typeface="Candara" panose="020E0502030303020204" pitchFamily="34" charset="0"/>
              </a:rPr>
              <a:t>La </a:t>
            </a:r>
            <a:r>
              <a:rPr lang="es-ES" dirty="0">
                <a:latin typeface="Candara" panose="020E0502030303020204" pitchFamily="34" charset="0"/>
              </a:rPr>
              <a:t>meta final hacia la que se dirige todo crecimiento espiritual en esta vida es la conformidad a la imagen de nuestro Señor Jesucristo</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27</a:t>
            </a:fld>
            <a:endParaRPr lang="es-PR" altLang="en-US"/>
          </a:p>
        </p:txBody>
      </p:sp>
      <p:pic>
        <p:nvPicPr>
          <p:cNvPr id="2" name="Picture 1"/>
          <p:cNvPicPr>
            <a:picLocks noChangeAspect="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6019800" y="1841334"/>
            <a:ext cx="3124200" cy="5016666"/>
          </a:xfrm>
          <a:prstGeom prst="rect">
            <a:avLst/>
          </a:prstGeom>
        </p:spPr>
      </p:pic>
    </p:spTree>
    <p:extLst>
      <p:ext uri="{BB962C8B-B14F-4D97-AF65-F5344CB8AC3E}">
        <p14:creationId xmlns:p14="http://schemas.microsoft.com/office/powerpoint/2010/main" val="3506644003"/>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sz="4000" dirty="0">
                <a:latin typeface="Candara" panose="020E0502030303020204" pitchFamily="34" charset="0"/>
                <a:cs typeface="Calibri" pitchFamily="34" charset="0"/>
              </a:rPr>
              <a:t>Madurez por medio de alimentación adecuada  </a:t>
            </a:r>
            <a:r>
              <a:rPr lang="es-PR" sz="3600" dirty="0">
                <a:solidFill>
                  <a:srgbClr val="FF0000"/>
                </a:solidFill>
                <a:latin typeface="Candara" panose="020E0502030303020204" pitchFamily="34" charset="0"/>
                <a:cs typeface="Calibri" pitchFamily="34" charset="0"/>
              </a:rPr>
              <a:t>1 Pedro 2.1-3</a:t>
            </a:r>
            <a:endParaRPr lang="es-PR" sz="3600" dirty="0">
              <a:solidFill>
                <a:srgbClr val="FF0000"/>
              </a:solidFill>
              <a:latin typeface="Candara" panose="020E0502030303020204" pitchFamily="34" charset="0"/>
              <a:cs typeface="Calibri" pitchFamily="34" charset="0"/>
            </a:endParaRPr>
          </a:p>
        </p:txBody>
      </p:sp>
      <p:sp>
        <p:nvSpPr>
          <p:cNvPr id="729091" name="Rectangle 3"/>
          <p:cNvSpPr>
            <a:spLocks noGrp="1" noChangeArrowheads="1"/>
          </p:cNvSpPr>
          <p:nvPr>
            <p:ph idx="1"/>
          </p:nvPr>
        </p:nvSpPr>
        <p:spPr>
          <a:xfrm>
            <a:off x="457199" y="1981200"/>
            <a:ext cx="5105401" cy="4724400"/>
          </a:xfrm>
        </p:spPr>
        <p:txBody>
          <a:bodyPr>
            <a:normAutofit lnSpcReduction="10000"/>
          </a:bodyPr>
          <a:lstStyle/>
          <a:p>
            <a:r>
              <a:rPr lang="es-ES" dirty="0">
                <a:solidFill>
                  <a:srgbClr val="FF0000"/>
                </a:solidFill>
                <a:latin typeface="Candara" panose="020E0502030303020204" pitchFamily="34" charset="0"/>
              </a:rPr>
              <a:t>2:3</a:t>
            </a:r>
            <a:r>
              <a:rPr lang="es-ES" dirty="0">
                <a:latin typeface="Candara" panose="020E0502030303020204" pitchFamily="34" charset="0"/>
              </a:rPr>
              <a:t> Si es que habéis gustado la benignidad del Señor. ¡Qué tremendo motivo para estar sedientos por la leche espiritual no adulterada! </a:t>
            </a:r>
            <a:endParaRPr lang="es-ES" dirty="0" smtClean="0">
              <a:latin typeface="Candara" panose="020E0502030303020204" pitchFamily="34" charset="0"/>
            </a:endParaRPr>
          </a:p>
          <a:p>
            <a:r>
              <a:rPr lang="es-ES" dirty="0" smtClean="0">
                <a:latin typeface="Candara" panose="020E0502030303020204" pitchFamily="34" charset="0"/>
              </a:rPr>
              <a:t>El </a:t>
            </a:r>
            <a:r>
              <a:rPr lang="es-ES" dirty="0">
                <a:latin typeface="Candara" panose="020E0502030303020204" pitchFamily="34" charset="0"/>
              </a:rPr>
              <a:t>si no expresa duda alguna: hemos gustado y visto que el Señor es bueno (</a:t>
            </a:r>
            <a:r>
              <a:rPr lang="es-ES" dirty="0" smtClean="0">
                <a:solidFill>
                  <a:srgbClr val="FF0000"/>
                </a:solidFill>
                <a:latin typeface="Candara" panose="020E0502030303020204" pitchFamily="34" charset="0"/>
              </a:rPr>
              <a:t>Salmo </a:t>
            </a:r>
            <a:r>
              <a:rPr lang="es-ES" dirty="0">
                <a:solidFill>
                  <a:srgbClr val="FF0000"/>
                </a:solidFill>
                <a:latin typeface="Candara" panose="020E0502030303020204" pitchFamily="34" charset="0"/>
              </a:rPr>
              <a:t>34:8</a:t>
            </a:r>
            <a:r>
              <a:rPr lang="es-ES" dirty="0">
                <a:latin typeface="Candara" panose="020E0502030303020204" pitchFamily="34" charset="0"/>
              </a:rPr>
              <a:t>). </a:t>
            </a:r>
            <a:endParaRPr lang="es-ES" dirty="0" smtClean="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28</a:t>
            </a:fld>
            <a:endParaRPr lang="es-PR" altLang="en-US"/>
          </a:p>
        </p:txBody>
      </p:sp>
      <p:pic>
        <p:nvPicPr>
          <p:cNvPr id="5" name="Picture 4"/>
          <p:cNvPicPr>
            <a:picLocks noChangeAspect="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6019800" y="1841334"/>
            <a:ext cx="3124200" cy="5016666"/>
          </a:xfrm>
          <a:prstGeom prst="rect">
            <a:avLst/>
          </a:prstGeom>
        </p:spPr>
      </p:pic>
    </p:spTree>
    <p:extLst>
      <p:ext uri="{BB962C8B-B14F-4D97-AF65-F5344CB8AC3E}">
        <p14:creationId xmlns:p14="http://schemas.microsoft.com/office/powerpoint/2010/main" val="2301940310"/>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sz="4000" dirty="0">
                <a:latin typeface="Candara" panose="020E0502030303020204" pitchFamily="34" charset="0"/>
                <a:cs typeface="Calibri" pitchFamily="34" charset="0"/>
              </a:rPr>
              <a:t>Madurez por medio de alimentación adecuada  </a:t>
            </a:r>
            <a:r>
              <a:rPr lang="es-PR" sz="3600" dirty="0">
                <a:solidFill>
                  <a:srgbClr val="FF0000"/>
                </a:solidFill>
                <a:latin typeface="Candara" panose="020E0502030303020204" pitchFamily="34" charset="0"/>
                <a:cs typeface="Calibri" pitchFamily="34" charset="0"/>
              </a:rPr>
              <a:t>1 Pedro 2.1-3</a:t>
            </a:r>
            <a:endParaRPr lang="es-PR" sz="3600" dirty="0">
              <a:solidFill>
                <a:srgbClr val="FF0000"/>
              </a:solidFill>
              <a:latin typeface="Candara" panose="020E0502030303020204" pitchFamily="34" charset="0"/>
              <a:cs typeface="Calibri" pitchFamily="34" charset="0"/>
            </a:endParaRPr>
          </a:p>
        </p:txBody>
      </p:sp>
      <p:sp>
        <p:nvSpPr>
          <p:cNvPr id="729091" name="Rectangle 3"/>
          <p:cNvSpPr>
            <a:spLocks noGrp="1" noChangeArrowheads="1"/>
          </p:cNvSpPr>
          <p:nvPr>
            <p:ph idx="1"/>
          </p:nvPr>
        </p:nvSpPr>
        <p:spPr>
          <a:xfrm>
            <a:off x="457199" y="1981200"/>
            <a:ext cx="5105401" cy="4724400"/>
          </a:xfrm>
        </p:spPr>
        <p:txBody>
          <a:bodyPr>
            <a:normAutofit fontScale="85000" lnSpcReduction="10000"/>
          </a:bodyPr>
          <a:lstStyle/>
          <a:p>
            <a:r>
              <a:rPr lang="es-ES" dirty="0" smtClean="0">
                <a:latin typeface="Candara" panose="020E0502030303020204" pitchFamily="34" charset="0"/>
              </a:rPr>
              <a:t>Su </a:t>
            </a:r>
            <a:r>
              <a:rPr lang="es-ES" dirty="0">
                <a:latin typeface="Candara" panose="020E0502030303020204" pitchFamily="34" charset="0"/>
              </a:rPr>
              <a:t>sacrificio por nosotros fue un acto de indecible bondad y benignidad (</a:t>
            </a:r>
            <a:r>
              <a:rPr lang="es-ES" dirty="0" smtClean="0">
                <a:solidFill>
                  <a:srgbClr val="FF0000"/>
                </a:solidFill>
                <a:latin typeface="Candara" panose="020E0502030303020204" pitchFamily="34" charset="0"/>
              </a:rPr>
              <a:t>Tito </a:t>
            </a:r>
            <a:r>
              <a:rPr lang="es-ES" dirty="0">
                <a:solidFill>
                  <a:srgbClr val="FF0000"/>
                </a:solidFill>
                <a:latin typeface="Candara" panose="020E0502030303020204" pitchFamily="34" charset="0"/>
              </a:rPr>
              <a:t>3:4</a:t>
            </a:r>
            <a:r>
              <a:rPr lang="es-ES" dirty="0">
                <a:latin typeface="Candara" panose="020E0502030303020204" pitchFamily="34" charset="0"/>
              </a:rPr>
              <a:t>). </a:t>
            </a:r>
            <a:endParaRPr lang="es-ES" dirty="0" smtClean="0">
              <a:latin typeface="Candara" panose="020E0502030303020204" pitchFamily="34" charset="0"/>
            </a:endParaRPr>
          </a:p>
          <a:p>
            <a:r>
              <a:rPr lang="es-ES" dirty="0" smtClean="0">
                <a:latin typeface="Candara" panose="020E0502030303020204" pitchFamily="34" charset="0"/>
              </a:rPr>
              <a:t>Lo </a:t>
            </a:r>
            <a:r>
              <a:rPr lang="es-ES" dirty="0">
                <a:latin typeface="Candara" panose="020E0502030303020204" pitchFamily="34" charset="0"/>
              </a:rPr>
              <a:t>que ya hemos gustado de Su benignidad debería avivar nuestro apetito para alimentarnos más de Él. </a:t>
            </a:r>
            <a:endParaRPr lang="es-ES" dirty="0" smtClean="0">
              <a:latin typeface="Candara" panose="020E0502030303020204" pitchFamily="34" charset="0"/>
            </a:endParaRPr>
          </a:p>
          <a:p>
            <a:r>
              <a:rPr lang="es-ES" dirty="0" smtClean="0">
                <a:latin typeface="Candara" panose="020E0502030303020204" pitchFamily="34" charset="0"/>
              </a:rPr>
              <a:t>El </a:t>
            </a:r>
            <a:r>
              <a:rPr lang="es-ES" dirty="0">
                <a:latin typeface="Candara" panose="020E0502030303020204" pitchFamily="34" charset="0"/>
              </a:rPr>
              <a:t>dulce sabor de la comunión con Él debería hacernos temer el pensamiento de jamás apartarnos de </a:t>
            </a:r>
            <a:r>
              <a:rPr lang="es-ES" dirty="0" smtClean="0">
                <a:latin typeface="Candara" panose="020E0502030303020204" pitchFamily="34" charset="0"/>
              </a:rPr>
              <a:t>Él</a:t>
            </a:r>
            <a:r>
              <a:rPr lang="es-ES" dirty="0">
                <a:latin typeface="Candara" panose="020E0502030303020204" pitchFamily="34" charset="0"/>
              </a:rPr>
              <a:t>.</a:t>
            </a:r>
          </a:p>
        </p:txBody>
      </p:sp>
      <p:sp>
        <p:nvSpPr>
          <p:cNvPr id="7" name="Slide Number Placeholder 6"/>
          <p:cNvSpPr>
            <a:spLocks noGrp="1"/>
          </p:cNvSpPr>
          <p:nvPr>
            <p:ph type="sldNum" sz="quarter" idx="12"/>
          </p:nvPr>
        </p:nvSpPr>
        <p:spPr/>
        <p:txBody>
          <a:bodyPr/>
          <a:lstStyle/>
          <a:p>
            <a:fld id="{43F60F9B-4374-4B7A-A3B5-EFB88E8BA75D}" type="slidenum">
              <a:rPr lang="es-PR" altLang="en-US"/>
              <a:pPr/>
              <a:t>29</a:t>
            </a:fld>
            <a:endParaRPr lang="es-PR" altLang="en-US"/>
          </a:p>
        </p:txBody>
      </p:sp>
      <p:pic>
        <p:nvPicPr>
          <p:cNvPr id="5" name="Picture 4"/>
          <p:cNvPicPr>
            <a:picLocks noChangeAspect="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6019800" y="1841334"/>
            <a:ext cx="3124200" cy="5016666"/>
          </a:xfrm>
          <a:prstGeom prst="rect">
            <a:avLst/>
          </a:prstGeom>
        </p:spPr>
      </p:pic>
    </p:spTree>
    <p:extLst>
      <p:ext uri="{BB962C8B-B14F-4D97-AF65-F5344CB8AC3E}">
        <p14:creationId xmlns:p14="http://schemas.microsoft.com/office/powerpoint/2010/main" val="160445155"/>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rollos"/>
          <p:cNvPicPr>
            <a:picLocks noChangeAspect="1" noChangeArrowheads="1"/>
          </p:cNvPicPr>
          <p:nvPr/>
        </p:nvPicPr>
        <p:blipFill>
          <a:blip r:embed="rId3" cstate="email">
            <a:lum bright="10000" contrast="2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5"/>
          <p:cNvSpPr>
            <a:spLocks noGrp="1"/>
          </p:cNvSpPr>
          <p:nvPr>
            <p:ph type="sldNum" sz="quarter" idx="12"/>
          </p:nvPr>
        </p:nvSpPr>
        <p:spPr/>
        <p:txBody>
          <a:bodyPr/>
          <a:lstStyle/>
          <a:p>
            <a:fld id="{0D4A1DA4-C0EE-4DA4-9CBA-9705CE185F09}" type="slidenum">
              <a:rPr lang="es-PR" altLang="en-US"/>
              <a:pPr/>
              <a:t>3</a:t>
            </a:fld>
            <a:endParaRPr lang="es-PR" altLang="en-US"/>
          </a:p>
        </p:txBody>
      </p:sp>
      <p:sp>
        <p:nvSpPr>
          <p:cNvPr id="29698" name="Rectangle 2"/>
          <p:cNvSpPr>
            <a:spLocks noGrp="1" noChangeArrowheads="1"/>
          </p:cNvSpPr>
          <p:nvPr>
            <p:ph type="title"/>
          </p:nvPr>
        </p:nvSpPr>
        <p:spPr>
          <a:xfrm>
            <a:off x="2286000" y="214313"/>
            <a:ext cx="6657975" cy="1077913"/>
          </a:xfrm>
        </p:spPr>
        <p:txBody>
          <a:bodyPr/>
          <a:lstStyle/>
          <a:p>
            <a:r>
              <a:rPr lang="es-PR" altLang="en-US" dirty="0">
                <a:latin typeface="Candara" panose="020E0502030303020204" pitchFamily="34" charset="0"/>
              </a:rPr>
              <a:t>Versículo Clave:</a:t>
            </a:r>
          </a:p>
        </p:txBody>
      </p:sp>
      <p:sp>
        <p:nvSpPr>
          <p:cNvPr id="29720" name="Rectangle 24"/>
          <p:cNvSpPr>
            <a:spLocks noGrp="1" noChangeArrowheads="1"/>
          </p:cNvSpPr>
          <p:nvPr>
            <p:ph type="body" idx="1"/>
          </p:nvPr>
        </p:nvSpPr>
        <p:spPr>
          <a:xfrm>
            <a:off x="2286000" y="1292226"/>
            <a:ext cx="6669088" cy="4840287"/>
          </a:xfrm>
        </p:spPr>
        <p:txBody>
          <a:bodyPr>
            <a:normAutofit/>
          </a:bodyPr>
          <a:lstStyle/>
          <a:p>
            <a:r>
              <a:rPr lang="es-ES" sz="3600" dirty="0">
                <a:latin typeface="Candara" panose="020E0502030303020204" pitchFamily="34" charset="0"/>
              </a:rPr>
              <a:t>“</a:t>
            </a:r>
            <a:r>
              <a:rPr lang="es-ES" sz="3600" i="1" dirty="0">
                <a:latin typeface="Candara" panose="020E0502030303020204" pitchFamily="34" charset="0"/>
              </a:rPr>
              <a:t>Mas vosotros sois linaje escogido, real sacerdocio, nación santa, pueblo adquirido por Dios, para que anunciéis las virtudes de aquel que os llamó de las tinieblas a su luz admirable;</a:t>
            </a:r>
            <a:r>
              <a:rPr lang="es-ES" sz="3600" dirty="0">
                <a:latin typeface="Candara" panose="020E0502030303020204" pitchFamily="34" charset="0"/>
              </a:rPr>
              <a:t>” </a:t>
            </a:r>
            <a:endParaRPr lang="es-ES" sz="3600" dirty="0" smtClean="0">
              <a:latin typeface="Candara" panose="020E0502030303020204" pitchFamily="34" charset="0"/>
            </a:endParaRPr>
          </a:p>
          <a:p>
            <a:pPr marL="0" indent="0">
              <a:buNone/>
            </a:pPr>
            <a:r>
              <a:rPr lang="es-ES" sz="3600" dirty="0">
                <a:solidFill>
                  <a:srgbClr val="FF0000"/>
                </a:solidFill>
                <a:latin typeface="Candara" panose="020E0502030303020204" pitchFamily="34" charset="0"/>
              </a:rPr>
              <a:t>	</a:t>
            </a:r>
            <a:r>
              <a:rPr lang="es-ES" sz="3600" dirty="0" smtClean="0">
                <a:solidFill>
                  <a:srgbClr val="FF0000"/>
                </a:solidFill>
                <a:latin typeface="Candara" panose="020E0502030303020204" pitchFamily="34" charset="0"/>
              </a:rPr>
              <a:t>(</a:t>
            </a:r>
            <a:r>
              <a:rPr lang="es-ES" sz="3600" dirty="0">
                <a:solidFill>
                  <a:srgbClr val="FF0000"/>
                </a:solidFill>
                <a:latin typeface="Candara" panose="020E0502030303020204" pitchFamily="34" charset="0"/>
              </a:rPr>
              <a:t>1 Pedro 2.9, RVR60)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0" y="1787052"/>
            <a:ext cx="9144000" cy="5070947"/>
          </a:xfrm>
          <a:prstGeom prst="rect">
            <a:avLst/>
          </a:prstGeom>
          <a:solidFill>
            <a:schemeClr val="tx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1" u="none" strike="noStrike" cap="none" normalizeH="0" baseline="0" smtClean="0">
              <a:ln>
                <a:noFill/>
              </a:ln>
              <a:solidFill>
                <a:schemeClr val="tx1"/>
              </a:solidFill>
              <a:effectLst/>
              <a:latin typeface="Tahoma" panose="020B0604030504040204" pitchFamily="34" charset="0"/>
              <a:cs typeface="Arial" panose="020B0604020202020204" pitchFamily="34" charset="0"/>
            </a:endParaRPr>
          </a:p>
        </p:txBody>
      </p:sp>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tener un fundamento </a:t>
            </a:r>
            <a:r>
              <a:rPr lang="es-ES" dirty="0" smtClean="0">
                <a:latin typeface="Candara" panose="020E0502030303020204" pitchFamily="34" charset="0"/>
                <a:cs typeface="Calibri" pitchFamily="34" charset="0"/>
              </a:rPr>
              <a:t>sólido </a:t>
            </a:r>
            <a:r>
              <a:rPr lang="es-PR" sz="4000" dirty="0" smtClean="0">
                <a:solidFill>
                  <a:srgbClr val="FF0000"/>
                </a:solidFill>
                <a:latin typeface="Candara" panose="020E0502030303020204" pitchFamily="34" charset="0"/>
                <a:cs typeface="Calibri" pitchFamily="34" charset="0"/>
              </a:rPr>
              <a:t>1 </a:t>
            </a:r>
            <a:r>
              <a:rPr lang="es-PR" sz="4000" dirty="0">
                <a:solidFill>
                  <a:srgbClr val="FF0000"/>
                </a:solidFill>
                <a:latin typeface="Candara" panose="020E0502030303020204" pitchFamily="34" charset="0"/>
                <a:cs typeface="Calibri" pitchFamily="34" charset="0"/>
              </a:rPr>
              <a:t>Pedro 2.4-6</a:t>
            </a:r>
          </a:p>
        </p:txBody>
      </p:sp>
      <p:sp>
        <p:nvSpPr>
          <p:cNvPr id="7" name="Slide Number Placeholder 6"/>
          <p:cNvSpPr>
            <a:spLocks noGrp="1"/>
          </p:cNvSpPr>
          <p:nvPr>
            <p:ph type="sldNum" sz="quarter" idx="12"/>
          </p:nvPr>
        </p:nvSpPr>
        <p:spPr/>
        <p:txBody>
          <a:bodyPr/>
          <a:lstStyle/>
          <a:p>
            <a:fld id="{2310013D-BD0D-469F-98DE-C8110101F22A}" type="slidenum">
              <a:rPr lang="es-PR" altLang="en-US"/>
              <a:pPr/>
              <a:t>30</a:t>
            </a:fld>
            <a:endParaRPr lang="es-PR" altLang="en-US"/>
          </a:p>
        </p:txBody>
      </p:sp>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62000" y="1787053"/>
            <a:ext cx="7543800" cy="5070947"/>
          </a:xfrm>
          <a:prstGeom prst="rect">
            <a:avLst/>
          </a:prstGeom>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tener un fundamento sólido </a:t>
            </a:r>
            <a:r>
              <a:rPr lang="es-PR" sz="4000" dirty="0">
                <a:solidFill>
                  <a:srgbClr val="FF0000"/>
                </a:solidFill>
                <a:latin typeface="Candara" panose="020E0502030303020204" pitchFamily="34" charset="0"/>
                <a:cs typeface="Calibri" pitchFamily="34" charset="0"/>
              </a:rPr>
              <a:t>1 Pedro 2.4-6</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31</a:t>
            </a:fld>
            <a:endParaRPr lang="es-PR" altLang="en-US"/>
          </a:p>
        </p:txBody>
      </p:sp>
      <p:sp>
        <p:nvSpPr>
          <p:cNvPr id="2" name="Content Placeholder 1"/>
          <p:cNvSpPr>
            <a:spLocks noGrp="1"/>
          </p:cNvSpPr>
          <p:nvPr>
            <p:ph idx="1"/>
          </p:nvPr>
        </p:nvSpPr>
        <p:spPr>
          <a:xfrm>
            <a:off x="380999" y="1905000"/>
            <a:ext cx="8562975" cy="4710628"/>
          </a:xfrm>
        </p:spPr>
        <p:txBody>
          <a:bodyPr>
            <a:normAutofit fontScale="92500"/>
          </a:bodyPr>
          <a:lstStyle/>
          <a:p>
            <a:r>
              <a:rPr lang="es-ES" dirty="0">
                <a:latin typeface="Candara" panose="020E0502030303020204" pitchFamily="34" charset="0"/>
              </a:rPr>
              <a:t>“</a:t>
            </a:r>
            <a:r>
              <a:rPr lang="es-ES" i="1" dirty="0">
                <a:latin typeface="Candara" panose="020E0502030303020204" pitchFamily="34" charset="0"/>
              </a:rPr>
              <a:t>Acercándoos a él, piedra viva, desechada ciertamente por los hombres, mas para Dios escogida y preciosa</a:t>
            </a:r>
            <a:r>
              <a:rPr lang="es-ES" i="1" dirty="0" smtClean="0">
                <a:latin typeface="Candara" panose="020E0502030303020204" pitchFamily="34" charset="0"/>
              </a:rPr>
              <a:t>, vosotros </a:t>
            </a:r>
            <a:r>
              <a:rPr lang="es-ES" i="1" dirty="0">
                <a:latin typeface="Candara" panose="020E0502030303020204" pitchFamily="34" charset="0"/>
              </a:rPr>
              <a:t>también, como piedras vivas, sed edificados como casa espiritual y sacerdocio santo, para ofrecer sacrificios espirituales aceptables a Dios por medio de Jesucristo</a:t>
            </a:r>
            <a:r>
              <a:rPr lang="es-ES" i="1" dirty="0" smtClean="0">
                <a:latin typeface="Candara" panose="020E0502030303020204" pitchFamily="34" charset="0"/>
              </a:rPr>
              <a:t>. Por </a:t>
            </a:r>
            <a:r>
              <a:rPr lang="es-ES" i="1" dirty="0">
                <a:latin typeface="Candara" panose="020E0502030303020204" pitchFamily="34" charset="0"/>
              </a:rPr>
              <a:t>lo cual también contiene la Escritura: He aquí, pongo en Sion la principal piedra del ángulo, escogida, preciosa; Y el que creyere en él, no será avergonzado.</a:t>
            </a:r>
            <a:r>
              <a:rPr lang="es-ES" dirty="0">
                <a:latin typeface="Candara" panose="020E0502030303020204" pitchFamily="34" charset="0"/>
              </a:rPr>
              <a:t>” </a:t>
            </a:r>
            <a:r>
              <a:rPr lang="es-ES" dirty="0">
                <a:solidFill>
                  <a:srgbClr val="FF0000"/>
                </a:solidFill>
                <a:latin typeface="Candara" panose="020E0502030303020204" pitchFamily="34" charset="0"/>
              </a:rPr>
              <a:t>(1 Pedro 2.4–6, RVR60) </a:t>
            </a:r>
          </a:p>
        </p:txBody>
      </p:sp>
    </p:spTree>
    <p:extLst>
      <p:ext uri="{BB962C8B-B14F-4D97-AF65-F5344CB8AC3E}">
        <p14:creationId xmlns:p14="http://schemas.microsoft.com/office/powerpoint/2010/main" val="3645295855"/>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tener un fundamento sólido </a:t>
            </a:r>
            <a:r>
              <a:rPr lang="es-PR" sz="4000" dirty="0">
                <a:solidFill>
                  <a:srgbClr val="FF0000"/>
                </a:solidFill>
                <a:latin typeface="Candara" panose="020E0502030303020204" pitchFamily="34" charset="0"/>
                <a:cs typeface="Calibri" pitchFamily="34" charset="0"/>
              </a:rPr>
              <a:t>1 Pedro 2.4-6</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32</a:t>
            </a:fld>
            <a:endParaRPr lang="es-PR" altLang="en-US"/>
          </a:p>
        </p:txBody>
      </p:sp>
      <p:sp>
        <p:nvSpPr>
          <p:cNvPr id="2" name="Content Placeholder 1"/>
          <p:cNvSpPr>
            <a:spLocks noGrp="1"/>
          </p:cNvSpPr>
          <p:nvPr>
            <p:ph idx="1"/>
          </p:nvPr>
        </p:nvSpPr>
        <p:spPr>
          <a:xfrm>
            <a:off x="380999" y="2147372"/>
            <a:ext cx="5181601" cy="4710628"/>
          </a:xfrm>
        </p:spPr>
        <p:txBody>
          <a:bodyPr>
            <a:normAutofit/>
          </a:bodyPr>
          <a:lstStyle/>
          <a:p>
            <a:r>
              <a:rPr lang="es-ES" dirty="0">
                <a:solidFill>
                  <a:srgbClr val="FF0000"/>
                </a:solidFill>
                <a:latin typeface="Candara" panose="020E0502030303020204" pitchFamily="34" charset="0"/>
              </a:rPr>
              <a:t>2:4</a:t>
            </a:r>
            <a:r>
              <a:rPr lang="es-ES" dirty="0">
                <a:latin typeface="Candara" panose="020E0502030303020204" pitchFamily="34" charset="0"/>
              </a:rPr>
              <a:t> Ahora Pedro pasa de la exhortación a una consideración de los privilegios de los creyentes en la nueva casa (la iglesia) y en el nuevo sacerdocio. </a:t>
            </a:r>
            <a:endParaRPr lang="es-ES" dirty="0" smtClean="0">
              <a:latin typeface="Candara" panose="020E0502030303020204" pitchFamily="34" charset="0"/>
            </a:endParaRPr>
          </a:p>
          <a:p>
            <a:r>
              <a:rPr lang="es-ES" dirty="0" smtClean="0">
                <a:latin typeface="Candara" panose="020E0502030303020204" pitchFamily="34" charset="0"/>
              </a:rPr>
              <a:t>En </a:t>
            </a:r>
            <a:r>
              <a:rPr lang="es-ES" dirty="0">
                <a:latin typeface="Candara" panose="020E0502030303020204" pitchFamily="34" charset="0"/>
              </a:rPr>
              <a:t>el nuevo orden, Cristo es central, y así acudimos a Él. </a:t>
            </a:r>
            <a:endParaRPr lang="es-ES" dirty="0" smtClean="0">
              <a:latin typeface="Candara" panose="020E0502030303020204" pitchFamily="34" charset="0"/>
            </a:endParaRPr>
          </a:p>
        </p:txBody>
      </p:sp>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562600" y="1821656"/>
            <a:ext cx="3581400" cy="5036344"/>
          </a:xfrm>
          <a:prstGeom prst="rect">
            <a:avLst/>
          </a:prstGeom>
        </p:spPr>
      </p:pic>
    </p:spTree>
    <p:extLst>
      <p:ext uri="{BB962C8B-B14F-4D97-AF65-F5344CB8AC3E}">
        <p14:creationId xmlns:p14="http://schemas.microsoft.com/office/powerpoint/2010/main" val="2949029140"/>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tener un fundamento sólido </a:t>
            </a:r>
            <a:r>
              <a:rPr lang="es-PR" sz="4000" dirty="0">
                <a:solidFill>
                  <a:srgbClr val="FF0000"/>
                </a:solidFill>
                <a:latin typeface="Candara" panose="020E0502030303020204" pitchFamily="34" charset="0"/>
                <a:cs typeface="Calibri" pitchFamily="34" charset="0"/>
              </a:rPr>
              <a:t>1 Pedro 2.4-6</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33</a:t>
            </a:fld>
            <a:endParaRPr lang="es-PR" altLang="en-US"/>
          </a:p>
        </p:txBody>
      </p:sp>
      <p:sp>
        <p:nvSpPr>
          <p:cNvPr id="2" name="Content Placeholder 1"/>
          <p:cNvSpPr>
            <a:spLocks noGrp="1"/>
          </p:cNvSpPr>
          <p:nvPr>
            <p:ph idx="1"/>
          </p:nvPr>
        </p:nvSpPr>
        <p:spPr>
          <a:xfrm>
            <a:off x="380999" y="2147372"/>
            <a:ext cx="5181601" cy="4710628"/>
          </a:xfrm>
        </p:spPr>
        <p:txBody>
          <a:bodyPr>
            <a:normAutofit fontScale="85000" lnSpcReduction="10000"/>
          </a:bodyPr>
          <a:lstStyle/>
          <a:p>
            <a:r>
              <a:rPr lang="es-ES" dirty="0" smtClean="0">
                <a:latin typeface="Candara" panose="020E0502030303020204" pitchFamily="34" charset="0"/>
              </a:rPr>
              <a:t>Por </a:t>
            </a:r>
            <a:r>
              <a:rPr lang="es-ES" dirty="0">
                <a:latin typeface="Candara" panose="020E0502030303020204" pitchFamily="34" charset="0"/>
              </a:rPr>
              <a:t>cuanto Pedro está pensando en términos de un edificio y de materiales de construcción, no nos sentimos sorprendidos al ver al Señor presentado en sentido figurado como una piedra. </a:t>
            </a:r>
            <a:endParaRPr lang="es-ES" dirty="0" smtClean="0">
              <a:latin typeface="Candara" panose="020E0502030303020204" pitchFamily="34" charset="0"/>
            </a:endParaRPr>
          </a:p>
          <a:p>
            <a:r>
              <a:rPr lang="es-ES" dirty="0" smtClean="0">
                <a:latin typeface="Candara" panose="020E0502030303020204" pitchFamily="34" charset="0"/>
              </a:rPr>
              <a:t>Primero</a:t>
            </a:r>
            <a:r>
              <a:rPr lang="es-ES" dirty="0">
                <a:latin typeface="Candara" panose="020E0502030303020204" pitchFamily="34" charset="0"/>
              </a:rPr>
              <a:t>, Él es aquella piedra viva —no una piedra inanimada ni muerta, sino una Piedra viviente en el poder de una vida sin fin (</a:t>
            </a:r>
            <a:r>
              <a:rPr lang="es-ES" dirty="0" smtClean="0">
                <a:solidFill>
                  <a:srgbClr val="FF0000"/>
                </a:solidFill>
                <a:latin typeface="Candara" panose="020E0502030303020204" pitchFamily="34" charset="0"/>
              </a:rPr>
              <a:t>Hebreos </a:t>
            </a:r>
            <a:r>
              <a:rPr lang="es-ES" dirty="0">
                <a:solidFill>
                  <a:srgbClr val="FF0000"/>
                </a:solidFill>
                <a:latin typeface="Candara" panose="020E0502030303020204" pitchFamily="34" charset="0"/>
              </a:rPr>
              <a:t>7:16</a:t>
            </a:r>
            <a:r>
              <a:rPr lang="es-ES" dirty="0" smtClean="0">
                <a:latin typeface="Candara" panose="020E0502030303020204" pitchFamily="34" charset="0"/>
              </a:rPr>
              <a:t>).</a:t>
            </a:r>
            <a:endParaRPr lang="es-ES" dirty="0">
              <a:latin typeface="Candara" panose="020E0502030303020204" pitchFamily="34" charset="0"/>
            </a:endParaRPr>
          </a:p>
        </p:txBody>
      </p:sp>
      <p:pic>
        <p:nvPicPr>
          <p:cNvPr id="5" name="Picture 4"/>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a:stretch/>
        </p:blipFill>
        <p:spPr>
          <a:xfrm>
            <a:off x="5562600" y="1821656"/>
            <a:ext cx="3581400" cy="5036344"/>
          </a:xfrm>
          <a:prstGeom prst="rect">
            <a:avLst/>
          </a:prstGeom>
        </p:spPr>
      </p:pic>
    </p:spTree>
    <p:extLst>
      <p:ext uri="{BB962C8B-B14F-4D97-AF65-F5344CB8AC3E}">
        <p14:creationId xmlns:p14="http://schemas.microsoft.com/office/powerpoint/2010/main" val="1791010947"/>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tener un fundamento sólido </a:t>
            </a:r>
            <a:r>
              <a:rPr lang="es-PR" sz="4000" dirty="0">
                <a:solidFill>
                  <a:srgbClr val="FF0000"/>
                </a:solidFill>
                <a:latin typeface="Candara" panose="020E0502030303020204" pitchFamily="34" charset="0"/>
                <a:cs typeface="Calibri" pitchFamily="34" charset="0"/>
              </a:rPr>
              <a:t>1 Pedro 2.4-6</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34</a:t>
            </a:fld>
            <a:endParaRPr lang="es-PR" altLang="en-US"/>
          </a:p>
        </p:txBody>
      </p:sp>
      <p:sp>
        <p:nvSpPr>
          <p:cNvPr id="2" name="Content Placeholder 1"/>
          <p:cNvSpPr>
            <a:spLocks noGrp="1"/>
          </p:cNvSpPr>
          <p:nvPr>
            <p:ph idx="1"/>
          </p:nvPr>
        </p:nvSpPr>
        <p:spPr>
          <a:xfrm>
            <a:off x="380999" y="2147372"/>
            <a:ext cx="5181601" cy="4710628"/>
          </a:xfrm>
        </p:spPr>
        <p:txBody>
          <a:bodyPr>
            <a:normAutofit fontScale="85000" lnSpcReduction="10000"/>
          </a:bodyPr>
          <a:lstStyle/>
          <a:p>
            <a:r>
              <a:rPr lang="es-ES" dirty="0">
                <a:latin typeface="Candara" panose="020E0502030303020204" pitchFamily="34" charset="0"/>
              </a:rPr>
              <a:t>Por increíble que parezca, esta Piedra, el Señor Jesús, ha sido rechazada por los hombres. </a:t>
            </a:r>
            <a:endParaRPr lang="es-ES" dirty="0" smtClean="0">
              <a:latin typeface="Candara" panose="020E0502030303020204" pitchFamily="34" charset="0"/>
            </a:endParaRPr>
          </a:p>
          <a:p>
            <a:r>
              <a:rPr lang="es-ES" dirty="0" smtClean="0">
                <a:latin typeface="Candara" panose="020E0502030303020204" pitchFamily="34" charset="0"/>
              </a:rPr>
              <a:t>En </a:t>
            </a:r>
            <a:r>
              <a:rPr lang="es-ES" dirty="0">
                <a:latin typeface="Candara" panose="020E0502030303020204" pitchFamily="34" charset="0"/>
              </a:rPr>
              <a:t>sus planes estúpidos, egoístas e ineptos para sus vidas, los miopes hombres no pueden encontrar lugar para su Creador y Redentor. </a:t>
            </a:r>
            <a:endParaRPr lang="es-ES" dirty="0" smtClean="0">
              <a:latin typeface="Candara" panose="020E0502030303020204" pitchFamily="34" charset="0"/>
            </a:endParaRPr>
          </a:p>
          <a:p>
            <a:r>
              <a:rPr lang="es-ES" dirty="0" smtClean="0">
                <a:latin typeface="Candara" panose="020E0502030303020204" pitchFamily="34" charset="0"/>
              </a:rPr>
              <a:t>¡</a:t>
            </a:r>
            <a:r>
              <a:rPr lang="es-ES" dirty="0">
                <a:latin typeface="Candara" panose="020E0502030303020204" pitchFamily="34" charset="0"/>
              </a:rPr>
              <a:t>Así como no hubo lugar para Él en el mesón, tampoco hay lugar para Él en el plan de sus vidas</a:t>
            </a:r>
            <a:r>
              <a:rPr lang="es-ES" dirty="0" smtClean="0">
                <a:latin typeface="Candara" panose="020E0502030303020204" pitchFamily="34" charset="0"/>
              </a:rPr>
              <a:t>!</a:t>
            </a:r>
            <a:endParaRPr lang="es-ES" dirty="0">
              <a:latin typeface="Candara" panose="020E0502030303020204" pitchFamily="34" charset="0"/>
            </a:endParaRPr>
          </a:p>
        </p:txBody>
      </p:sp>
      <p:pic>
        <p:nvPicPr>
          <p:cNvPr id="5" name="Picture 4"/>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a:stretch/>
        </p:blipFill>
        <p:spPr>
          <a:xfrm>
            <a:off x="5562600" y="1821656"/>
            <a:ext cx="3581400" cy="5036344"/>
          </a:xfrm>
          <a:prstGeom prst="rect">
            <a:avLst/>
          </a:prstGeom>
        </p:spPr>
      </p:pic>
    </p:spTree>
    <p:extLst>
      <p:ext uri="{BB962C8B-B14F-4D97-AF65-F5344CB8AC3E}">
        <p14:creationId xmlns:p14="http://schemas.microsoft.com/office/powerpoint/2010/main" val="1755058133"/>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tener un fundamento sólido </a:t>
            </a:r>
            <a:r>
              <a:rPr lang="es-PR" sz="4000" dirty="0">
                <a:solidFill>
                  <a:srgbClr val="FF0000"/>
                </a:solidFill>
                <a:latin typeface="Candara" panose="020E0502030303020204" pitchFamily="34" charset="0"/>
                <a:cs typeface="Calibri" pitchFamily="34" charset="0"/>
              </a:rPr>
              <a:t>1 Pedro 2.4-6</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35</a:t>
            </a:fld>
            <a:endParaRPr lang="es-PR" altLang="en-US"/>
          </a:p>
        </p:txBody>
      </p:sp>
      <p:sp>
        <p:nvSpPr>
          <p:cNvPr id="2" name="Content Placeholder 1"/>
          <p:cNvSpPr>
            <a:spLocks noGrp="1"/>
          </p:cNvSpPr>
          <p:nvPr>
            <p:ph idx="1"/>
          </p:nvPr>
        </p:nvSpPr>
        <p:spPr>
          <a:xfrm>
            <a:off x="380999" y="2147372"/>
            <a:ext cx="5181601" cy="4710628"/>
          </a:xfrm>
        </p:spPr>
        <p:txBody>
          <a:bodyPr>
            <a:normAutofit fontScale="85000" lnSpcReduction="20000"/>
          </a:bodyPr>
          <a:lstStyle/>
          <a:p>
            <a:r>
              <a:rPr lang="es-ES" dirty="0">
                <a:latin typeface="Candara" panose="020E0502030303020204" pitchFamily="34" charset="0"/>
              </a:rPr>
              <a:t>Pero no es la opinión del hombre lo que cuenta. </a:t>
            </a:r>
            <a:endParaRPr lang="es-ES" dirty="0" smtClean="0">
              <a:latin typeface="Candara" panose="020E0502030303020204" pitchFamily="34" charset="0"/>
            </a:endParaRPr>
          </a:p>
          <a:p>
            <a:r>
              <a:rPr lang="es-ES" dirty="0" smtClean="0">
                <a:latin typeface="Candara" panose="020E0502030303020204" pitchFamily="34" charset="0"/>
              </a:rPr>
              <a:t>A </a:t>
            </a:r>
            <a:r>
              <a:rPr lang="es-ES" dirty="0">
                <a:latin typeface="Candara" panose="020E0502030303020204" pitchFamily="34" charset="0"/>
              </a:rPr>
              <a:t>la vista de Dios, esta Piedra, el Señor Jesús, es escogida y preciosa. </a:t>
            </a:r>
            <a:endParaRPr lang="es-ES" dirty="0" smtClean="0">
              <a:latin typeface="Candara" panose="020E0502030303020204" pitchFamily="34" charset="0"/>
            </a:endParaRPr>
          </a:p>
          <a:p>
            <a:r>
              <a:rPr lang="es-ES" dirty="0" smtClean="0">
                <a:latin typeface="Candara" panose="020E0502030303020204" pitchFamily="34" charset="0"/>
              </a:rPr>
              <a:t>Él </a:t>
            </a:r>
            <a:r>
              <a:rPr lang="es-ES" dirty="0">
                <a:latin typeface="Candara" panose="020E0502030303020204" pitchFamily="34" charset="0"/>
              </a:rPr>
              <a:t>es una piedra escogida no sólo como la apropiada, sino como la Indispensable. </a:t>
            </a:r>
            <a:endParaRPr lang="es-ES" dirty="0" smtClean="0">
              <a:latin typeface="Candara" panose="020E0502030303020204" pitchFamily="34" charset="0"/>
            </a:endParaRPr>
          </a:p>
          <a:p>
            <a:r>
              <a:rPr lang="es-ES" dirty="0" smtClean="0">
                <a:latin typeface="Candara" panose="020E0502030303020204" pitchFamily="34" charset="0"/>
              </a:rPr>
              <a:t>Su </a:t>
            </a:r>
            <a:r>
              <a:rPr lang="es-ES" dirty="0">
                <a:latin typeface="Candara" panose="020E0502030303020204" pitchFamily="34" charset="0"/>
              </a:rPr>
              <a:t>valor para Dios es inestimable. </a:t>
            </a:r>
            <a:endParaRPr lang="es-ES" dirty="0" smtClean="0">
              <a:latin typeface="Candara" panose="020E0502030303020204" pitchFamily="34" charset="0"/>
            </a:endParaRPr>
          </a:p>
          <a:p>
            <a:r>
              <a:rPr lang="es-ES" dirty="0" smtClean="0">
                <a:latin typeface="Candara" panose="020E0502030303020204" pitchFamily="34" charset="0"/>
              </a:rPr>
              <a:t>Es </a:t>
            </a:r>
            <a:r>
              <a:rPr lang="es-ES" dirty="0">
                <a:latin typeface="Candara" panose="020E0502030303020204" pitchFamily="34" charset="0"/>
              </a:rPr>
              <a:t>preciosa más allá de todo cálculo</a:t>
            </a:r>
            <a:r>
              <a:rPr lang="es-ES" dirty="0" smtClean="0">
                <a:latin typeface="Candara" panose="020E0502030303020204" pitchFamily="34" charset="0"/>
              </a:rPr>
              <a:t>.</a:t>
            </a:r>
            <a:endParaRPr lang="es-ES" dirty="0">
              <a:latin typeface="Candara" panose="020E0502030303020204" pitchFamily="34" charset="0"/>
            </a:endParaRPr>
          </a:p>
        </p:txBody>
      </p:sp>
      <p:pic>
        <p:nvPicPr>
          <p:cNvPr id="5" name="Picture 4"/>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a:stretch/>
        </p:blipFill>
        <p:spPr>
          <a:xfrm>
            <a:off x="5562600" y="1821656"/>
            <a:ext cx="3581400" cy="5036344"/>
          </a:xfrm>
          <a:prstGeom prst="rect">
            <a:avLst/>
          </a:prstGeom>
        </p:spPr>
      </p:pic>
    </p:spTree>
    <p:extLst>
      <p:ext uri="{BB962C8B-B14F-4D97-AF65-F5344CB8AC3E}">
        <p14:creationId xmlns:p14="http://schemas.microsoft.com/office/powerpoint/2010/main" val="3947858784"/>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tener un fundamento sólido </a:t>
            </a:r>
            <a:r>
              <a:rPr lang="es-PR" sz="4000" dirty="0">
                <a:solidFill>
                  <a:srgbClr val="FF0000"/>
                </a:solidFill>
                <a:latin typeface="Candara" panose="020E0502030303020204" pitchFamily="34" charset="0"/>
                <a:cs typeface="Calibri" pitchFamily="34" charset="0"/>
              </a:rPr>
              <a:t>1 Pedro 2.4-6</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36</a:t>
            </a:fld>
            <a:endParaRPr lang="es-PR" altLang="en-US"/>
          </a:p>
        </p:txBody>
      </p:sp>
      <p:sp>
        <p:nvSpPr>
          <p:cNvPr id="2" name="Content Placeholder 1"/>
          <p:cNvSpPr>
            <a:spLocks noGrp="1"/>
          </p:cNvSpPr>
          <p:nvPr>
            <p:ph idx="1"/>
          </p:nvPr>
        </p:nvSpPr>
        <p:spPr>
          <a:xfrm>
            <a:off x="380999" y="2147372"/>
            <a:ext cx="5181601" cy="4710628"/>
          </a:xfrm>
        </p:spPr>
        <p:txBody>
          <a:bodyPr>
            <a:normAutofit fontScale="92500" lnSpcReduction="20000"/>
          </a:bodyPr>
          <a:lstStyle/>
          <a:p>
            <a:r>
              <a:rPr lang="es-ES" dirty="0">
                <a:latin typeface="Candara" panose="020E0502030303020204" pitchFamily="34" charset="0"/>
              </a:rPr>
              <a:t>Si queremos ser útiles en el programa de construcción de Dios, hemos de acudir a Cristo. </a:t>
            </a:r>
            <a:endParaRPr lang="es-ES" dirty="0" smtClean="0">
              <a:latin typeface="Candara" panose="020E0502030303020204" pitchFamily="34" charset="0"/>
            </a:endParaRPr>
          </a:p>
          <a:p>
            <a:r>
              <a:rPr lang="es-ES" dirty="0" smtClean="0">
                <a:latin typeface="Candara" panose="020E0502030303020204" pitchFamily="34" charset="0"/>
              </a:rPr>
              <a:t>Nuestra </a:t>
            </a:r>
            <a:r>
              <a:rPr lang="es-ES" dirty="0">
                <a:latin typeface="Candara" panose="020E0502030303020204" pitchFamily="34" charset="0"/>
              </a:rPr>
              <a:t>única idoneidad para ser materiales de construcción proviene de nuestra identificación con Él. </a:t>
            </a:r>
            <a:endParaRPr lang="es-ES" dirty="0" smtClean="0">
              <a:latin typeface="Candara" panose="020E0502030303020204" pitchFamily="34" charset="0"/>
            </a:endParaRPr>
          </a:p>
          <a:p>
            <a:r>
              <a:rPr lang="es-ES" dirty="0" smtClean="0">
                <a:latin typeface="Candara" panose="020E0502030303020204" pitchFamily="34" charset="0"/>
              </a:rPr>
              <a:t>Somos </a:t>
            </a:r>
            <a:r>
              <a:rPr lang="es-ES" dirty="0">
                <a:latin typeface="Candara" panose="020E0502030303020204" pitchFamily="34" charset="0"/>
              </a:rPr>
              <a:t>sólo importantes en tanto que redundemos para Su gloria</a:t>
            </a:r>
            <a:r>
              <a:rPr lang="es-ES" dirty="0" smtClean="0">
                <a:latin typeface="Candara" panose="020E0502030303020204" pitchFamily="34" charset="0"/>
              </a:rPr>
              <a:t>.</a:t>
            </a:r>
            <a:endParaRPr lang="es-ES" dirty="0">
              <a:latin typeface="Candara" panose="020E0502030303020204" pitchFamily="34" charset="0"/>
            </a:endParaRPr>
          </a:p>
        </p:txBody>
      </p:sp>
      <p:pic>
        <p:nvPicPr>
          <p:cNvPr id="5" name="Picture 4"/>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a:stretch/>
        </p:blipFill>
        <p:spPr>
          <a:xfrm>
            <a:off x="5562600" y="1821656"/>
            <a:ext cx="3581400" cy="5036344"/>
          </a:xfrm>
          <a:prstGeom prst="rect">
            <a:avLst/>
          </a:prstGeom>
        </p:spPr>
      </p:pic>
    </p:spTree>
    <p:extLst>
      <p:ext uri="{BB962C8B-B14F-4D97-AF65-F5344CB8AC3E}">
        <p14:creationId xmlns:p14="http://schemas.microsoft.com/office/powerpoint/2010/main" val="2213975575"/>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tener un fundamento sólido </a:t>
            </a:r>
            <a:r>
              <a:rPr lang="es-PR" sz="4000" dirty="0">
                <a:solidFill>
                  <a:srgbClr val="FF0000"/>
                </a:solidFill>
                <a:latin typeface="Candara" panose="020E0502030303020204" pitchFamily="34" charset="0"/>
                <a:cs typeface="Calibri" pitchFamily="34" charset="0"/>
              </a:rPr>
              <a:t>1 Pedro 2.4-6</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37</a:t>
            </a:fld>
            <a:endParaRPr lang="es-PR" altLang="en-US"/>
          </a:p>
        </p:txBody>
      </p:sp>
      <p:sp>
        <p:nvSpPr>
          <p:cNvPr id="2" name="Content Placeholder 1"/>
          <p:cNvSpPr>
            <a:spLocks noGrp="1"/>
          </p:cNvSpPr>
          <p:nvPr>
            <p:ph idx="1"/>
          </p:nvPr>
        </p:nvSpPr>
        <p:spPr>
          <a:xfrm>
            <a:off x="380999" y="2147372"/>
            <a:ext cx="5181601" cy="4710628"/>
          </a:xfrm>
        </p:spPr>
        <p:txBody>
          <a:bodyPr>
            <a:normAutofit fontScale="92500"/>
          </a:bodyPr>
          <a:lstStyle/>
          <a:p>
            <a:r>
              <a:rPr lang="es-ES" dirty="0">
                <a:solidFill>
                  <a:srgbClr val="FF0000"/>
                </a:solidFill>
                <a:latin typeface="Candara" panose="020E0502030303020204" pitchFamily="34" charset="0"/>
              </a:rPr>
              <a:t>2:5</a:t>
            </a:r>
            <a:r>
              <a:rPr lang="es-ES" dirty="0">
                <a:latin typeface="Candara" panose="020E0502030303020204" pitchFamily="34" charset="0"/>
              </a:rPr>
              <a:t> La casa espiritual está constituida por todos los creyentes en Cristo, y es por ello lo mismo que la iglesia. </a:t>
            </a:r>
            <a:endParaRPr lang="es-ES" dirty="0" smtClean="0">
              <a:latin typeface="Candara" panose="020E0502030303020204" pitchFamily="34" charset="0"/>
            </a:endParaRPr>
          </a:p>
          <a:p>
            <a:r>
              <a:rPr lang="es-ES" dirty="0" smtClean="0">
                <a:latin typeface="Candara" panose="020E0502030303020204" pitchFamily="34" charset="0"/>
              </a:rPr>
              <a:t>La </a:t>
            </a:r>
            <a:r>
              <a:rPr lang="es-ES" dirty="0">
                <a:latin typeface="Candara" panose="020E0502030303020204" pitchFamily="34" charset="0"/>
              </a:rPr>
              <a:t>iglesia tiene esto en común con el templo del AT, que es la morada de Dios sobre la tierra (</a:t>
            </a:r>
            <a:r>
              <a:rPr lang="es-ES" dirty="0">
                <a:solidFill>
                  <a:srgbClr val="FF0000"/>
                </a:solidFill>
                <a:latin typeface="Candara" panose="020E0502030303020204" pitchFamily="34" charset="0"/>
              </a:rPr>
              <a:t>1 </a:t>
            </a:r>
            <a:r>
              <a:rPr lang="es-ES" dirty="0" smtClean="0">
                <a:solidFill>
                  <a:srgbClr val="FF0000"/>
                </a:solidFill>
                <a:latin typeface="Candara" panose="020E0502030303020204" pitchFamily="34" charset="0"/>
              </a:rPr>
              <a:t>Reyes </a:t>
            </a:r>
            <a:r>
              <a:rPr lang="es-ES" dirty="0">
                <a:solidFill>
                  <a:srgbClr val="FF0000"/>
                </a:solidFill>
                <a:latin typeface="Candara" panose="020E0502030303020204" pitchFamily="34" charset="0"/>
              </a:rPr>
              <a:t>6:11–13; </a:t>
            </a:r>
            <a:r>
              <a:rPr lang="es-ES" dirty="0" smtClean="0">
                <a:solidFill>
                  <a:srgbClr val="FF0000"/>
                </a:solidFill>
                <a:latin typeface="Candara" panose="020E0502030303020204" pitchFamily="34" charset="0"/>
              </a:rPr>
              <a:t>Efesios </a:t>
            </a:r>
            <a:r>
              <a:rPr lang="es-ES" dirty="0">
                <a:solidFill>
                  <a:srgbClr val="FF0000"/>
                </a:solidFill>
                <a:latin typeface="Candara" panose="020E0502030303020204" pitchFamily="34" charset="0"/>
              </a:rPr>
              <a:t>2:22</a:t>
            </a:r>
            <a:r>
              <a:rPr lang="es-ES" dirty="0">
                <a:latin typeface="Candara" panose="020E0502030303020204" pitchFamily="34" charset="0"/>
              </a:rPr>
              <a:t>). </a:t>
            </a:r>
            <a:endParaRPr lang="es-ES" dirty="0" smtClean="0">
              <a:latin typeface="Candara" panose="020E0502030303020204" pitchFamily="34" charset="0"/>
            </a:endParaRPr>
          </a:p>
        </p:txBody>
      </p:sp>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486400" y="1828800"/>
            <a:ext cx="3657600" cy="5029200"/>
          </a:xfrm>
          <a:prstGeom prst="rect">
            <a:avLst/>
          </a:prstGeom>
        </p:spPr>
      </p:pic>
    </p:spTree>
    <p:extLst>
      <p:ext uri="{BB962C8B-B14F-4D97-AF65-F5344CB8AC3E}">
        <p14:creationId xmlns:p14="http://schemas.microsoft.com/office/powerpoint/2010/main" val="475615405"/>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tener un fundamento sólido </a:t>
            </a:r>
            <a:r>
              <a:rPr lang="es-PR" sz="4000" dirty="0">
                <a:solidFill>
                  <a:srgbClr val="FF0000"/>
                </a:solidFill>
                <a:latin typeface="Candara" panose="020E0502030303020204" pitchFamily="34" charset="0"/>
                <a:cs typeface="Calibri" pitchFamily="34" charset="0"/>
              </a:rPr>
              <a:t>1 Pedro 2.4-6</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38</a:t>
            </a:fld>
            <a:endParaRPr lang="es-PR" altLang="en-US"/>
          </a:p>
        </p:txBody>
      </p:sp>
      <p:sp>
        <p:nvSpPr>
          <p:cNvPr id="2" name="Content Placeholder 1"/>
          <p:cNvSpPr>
            <a:spLocks noGrp="1"/>
          </p:cNvSpPr>
          <p:nvPr>
            <p:ph idx="1"/>
          </p:nvPr>
        </p:nvSpPr>
        <p:spPr>
          <a:xfrm>
            <a:off x="380999" y="2147372"/>
            <a:ext cx="5181601" cy="4710628"/>
          </a:xfrm>
        </p:spPr>
        <p:txBody>
          <a:bodyPr>
            <a:normAutofit/>
          </a:bodyPr>
          <a:lstStyle/>
          <a:p>
            <a:r>
              <a:rPr lang="es-ES" dirty="0" smtClean="0">
                <a:latin typeface="Candara" panose="020E0502030303020204" pitchFamily="34" charset="0"/>
              </a:rPr>
              <a:t>Pero </a:t>
            </a:r>
            <a:r>
              <a:rPr lang="es-ES" dirty="0">
                <a:latin typeface="Candara" panose="020E0502030303020204" pitchFamily="34" charset="0"/>
              </a:rPr>
              <a:t>está en contraste con el templo, un edificio físico, tangible, hecho de materiales hermosos pero inertes y perecederos. </a:t>
            </a:r>
            <a:endParaRPr lang="es-ES" dirty="0" smtClean="0">
              <a:latin typeface="Candara" panose="020E0502030303020204" pitchFamily="34" charset="0"/>
            </a:endParaRPr>
          </a:p>
          <a:p>
            <a:r>
              <a:rPr lang="es-ES" dirty="0" smtClean="0">
                <a:latin typeface="Candara" panose="020E0502030303020204" pitchFamily="34" charset="0"/>
              </a:rPr>
              <a:t>La </a:t>
            </a:r>
            <a:r>
              <a:rPr lang="es-ES" dirty="0">
                <a:latin typeface="Candara" panose="020E0502030303020204" pitchFamily="34" charset="0"/>
              </a:rPr>
              <a:t>iglesia es una estructura edificada con piedras vivas</a:t>
            </a:r>
            <a:r>
              <a:rPr lang="es-ES" dirty="0" smtClean="0">
                <a:latin typeface="Candara" panose="020E0502030303020204" pitchFamily="34" charset="0"/>
              </a:rPr>
              <a:t>.</a:t>
            </a:r>
            <a:endParaRPr lang="es-ES" dirty="0">
              <a:latin typeface="Candara" panose="020E0502030303020204" pitchFamily="34" charset="0"/>
            </a:endParaRPr>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486400" y="1828800"/>
            <a:ext cx="3657600" cy="5029200"/>
          </a:xfrm>
          <a:prstGeom prst="rect">
            <a:avLst/>
          </a:prstGeom>
        </p:spPr>
      </p:pic>
    </p:spTree>
    <p:extLst>
      <p:ext uri="{BB962C8B-B14F-4D97-AF65-F5344CB8AC3E}">
        <p14:creationId xmlns:p14="http://schemas.microsoft.com/office/powerpoint/2010/main" val="2382497224"/>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tener un fundamento sólido </a:t>
            </a:r>
            <a:r>
              <a:rPr lang="es-PR" sz="4000" dirty="0">
                <a:solidFill>
                  <a:srgbClr val="FF0000"/>
                </a:solidFill>
                <a:latin typeface="Candara" panose="020E0502030303020204" pitchFamily="34" charset="0"/>
                <a:cs typeface="Calibri" pitchFamily="34" charset="0"/>
              </a:rPr>
              <a:t>1 Pedro 2.4-6</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39</a:t>
            </a:fld>
            <a:endParaRPr lang="es-PR" altLang="en-US"/>
          </a:p>
        </p:txBody>
      </p:sp>
      <p:sp>
        <p:nvSpPr>
          <p:cNvPr id="2" name="Content Placeholder 1"/>
          <p:cNvSpPr>
            <a:spLocks noGrp="1"/>
          </p:cNvSpPr>
          <p:nvPr>
            <p:ph idx="1"/>
          </p:nvPr>
        </p:nvSpPr>
        <p:spPr>
          <a:xfrm>
            <a:off x="380999" y="2147372"/>
            <a:ext cx="5181601" cy="4710628"/>
          </a:xfrm>
        </p:spPr>
        <p:txBody>
          <a:bodyPr>
            <a:normAutofit fontScale="85000" lnSpcReduction="20000"/>
          </a:bodyPr>
          <a:lstStyle/>
          <a:p>
            <a:r>
              <a:rPr lang="es-ES" dirty="0">
                <a:latin typeface="Candara" panose="020E0502030303020204" pitchFamily="34" charset="0"/>
              </a:rPr>
              <a:t>Ahora la figura cambia rápidamente de una casa espiritual al sacerdocio santo que funciona en relación con la casa. </a:t>
            </a:r>
            <a:endParaRPr lang="es-ES" dirty="0" smtClean="0">
              <a:latin typeface="Candara" panose="020E0502030303020204" pitchFamily="34" charset="0"/>
            </a:endParaRPr>
          </a:p>
          <a:p>
            <a:r>
              <a:rPr lang="es-ES" dirty="0" smtClean="0">
                <a:latin typeface="Candara" panose="020E0502030303020204" pitchFamily="34" charset="0"/>
              </a:rPr>
              <a:t>Los </a:t>
            </a:r>
            <a:r>
              <a:rPr lang="es-ES" dirty="0">
                <a:latin typeface="Candara" panose="020E0502030303020204" pitchFamily="34" charset="0"/>
              </a:rPr>
              <a:t>creyentes no son sólo elementos de construcción en la casa; son también santos sacerdotes. </a:t>
            </a:r>
            <a:endParaRPr lang="es-ES" dirty="0" smtClean="0">
              <a:latin typeface="Candara" panose="020E0502030303020204" pitchFamily="34" charset="0"/>
            </a:endParaRPr>
          </a:p>
          <a:p>
            <a:r>
              <a:rPr lang="es-ES" dirty="0" smtClean="0">
                <a:latin typeface="Candara" panose="020E0502030303020204" pitchFamily="34" charset="0"/>
              </a:rPr>
              <a:t>Bajo </a:t>
            </a:r>
            <a:r>
              <a:rPr lang="es-ES" dirty="0">
                <a:latin typeface="Candara" panose="020E0502030303020204" pitchFamily="34" charset="0"/>
              </a:rPr>
              <a:t>la Ley Mosaica, el sacerdocio estaba limitado a la tribu de Leví y a la familia de Aarón. </a:t>
            </a:r>
            <a:endParaRPr lang="es-ES" dirty="0" smtClean="0">
              <a:latin typeface="Candara" panose="020E0502030303020204" pitchFamily="34" charset="0"/>
            </a:endParaRPr>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486400" y="1828800"/>
            <a:ext cx="3657600" cy="5029200"/>
          </a:xfrm>
          <a:prstGeom prst="rect">
            <a:avLst/>
          </a:prstGeom>
        </p:spPr>
      </p:pic>
    </p:spTree>
    <p:extLst>
      <p:ext uri="{BB962C8B-B14F-4D97-AF65-F5344CB8AC3E}">
        <p14:creationId xmlns:p14="http://schemas.microsoft.com/office/powerpoint/2010/main" val="190173070"/>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3" name="Content Placeholder 2"/>
          <p:cNvSpPr>
            <a:spLocks noGrp="1"/>
          </p:cNvSpPr>
          <p:nvPr>
            <p:ph idx="1"/>
          </p:nvPr>
        </p:nvSpPr>
        <p:spPr>
          <a:xfrm>
            <a:off x="5486400" y="1295400"/>
            <a:ext cx="3657600" cy="5562600"/>
          </a:xfrm>
        </p:spPr>
        <p:txBody>
          <a:bodyPr>
            <a:normAutofit fontScale="92500" lnSpcReduction="10000"/>
          </a:bodyPr>
          <a:lstStyle/>
          <a:p>
            <a:pPr marL="0" indent="0">
              <a:buNone/>
            </a:pPr>
            <a:r>
              <a:rPr lang="es-PR" sz="4000" dirty="0" smtClean="0">
                <a:solidFill>
                  <a:schemeClr val="bg1"/>
                </a:solidFill>
                <a:effectLst>
                  <a:outerShdw blurRad="38100" dist="38100" dir="2700000" algn="tl">
                    <a:srgbClr val="000000">
                      <a:alpha val="43137"/>
                    </a:srgbClr>
                  </a:outerShdw>
                </a:effectLst>
                <a:latin typeface="Candara" panose="020E0502030303020204" pitchFamily="34" charset="0"/>
              </a:rPr>
              <a:t>El </a:t>
            </a:r>
            <a:r>
              <a:rPr lang="es-PR" sz="4000" dirty="0" smtClean="0">
                <a:solidFill>
                  <a:schemeClr val="bg1"/>
                </a:solidFill>
                <a:effectLst>
                  <a:outerShdw blurRad="38100" dist="38100" dir="2700000" algn="tl">
                    <a:srgbClr val="000000">
                      <a:alpha val="43137"/>
                    </a:srgbClr>
                  </a:outerShdw>
                </a:effectLst>
                <a:latin typeface="Candara" panose="020E0502030303020204" pitchFamily="34" charset="0"/>
              </a:rPr>
              <a:t>apóstol Pedro compara el proceso de crecer y madurar en la vida espiritual con el desarrollo físico por medio de alimentación adecuada.</a:t>
            </a:r>
            <a:endParaRPr lang="es-PR" sz="4000"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4</a:t>
            </a:fld>
            <a:endParaRPr lang="en-US" dirty="0"/>
          </a:p>
        </p:txBody>
      </p:sp>
      <p:sp>
        <p:nvSpPr>
          <p:cNvPr id="6" name="Title 1"/>
          <p:cNvSpPr>
            <a:spLocks noGrp="1"/>
          </p:cNvSpPr>
          <p:nvPr>
            <p:ph type="title"/>
          </p:nvPr>
        </p:nvSpPr>
        <p:spPr>
          <a:xfrm>
            <a:off x="4524375" y="0"/>
            <a:ext cx="3878261" cy="700086"/>
          </a:xfrm>
        </p:spPr>
        <p:txBody>
          <a:bodyPr/>
          <a:lstStyle/>
          <a:p>
            <a:r>
              <a:rPr lang="es-PR" dirty="0" smtClean="0">
                <a:solidFill>
                  <a:schemeClr val="bg1"/>
                </a:solidFill>
                <a:effectLst>
                  <a:outerShdw blurRad="38100" dist="38100" dir="2700000" algn="tl">
                    <a:srgbClr val="000000">
                      <a:alpha val="43137"/>
                    </a:srgbClr>
                  </a:outerShdw>
                </a:effectLst>
                <a:latin typeface="Candara" panose="020E0502030303020204" pitchFamily="34" charset="0"/>
              </a:rPr>
              <a:t>Verdad Central</a:t>
            </a:r>
            <a:endParaRPr lang="es-PR"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Tree>
    <p:extLst>
      <p:ext uri="{BB962C8B-B14F-4D97-AF65-F5344CB8AC3E}">
        <p14:creationId xmlns:p14="http://schemas.microsoft.com/office/powerpoint/2010/main" val="14295050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tener un fundamento sólido </a:t>
            </a:r>
            <a:r>
              <a:rPr lang="es-PR" sz="4000" dirty="0">
                <a:solidFill>
                  <a:srgbClr val="FF0000"/>
                </a:solidFill>
                <a:latin typeface="Candara" panose="020E0502030303020204" pitchFamily="34" charset="0"/>
                <a:cs typeface="Calibri" pitchFamily="34" charset="0"/>
              </a:rPr>
              <a:t>1 Pedro 2.4-6</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40</a:t>
            </a:fld>
            <a:endParaRPr lang="es-PR" altLang="en-US"/>
          </a:p>
        </p:txBody>
      </p:sp>
      <p:sp>
        <p:nvSpPr>
          <p:cNvPr id="2" name="Content Placeholder 1"/>
          <p:cNvSpPr>
            <a:spLocks noGrp="1"/>
          </p:cNvSpPr>
          <p:nvPr>
            <p:ph idx="1"/>
          </p:nvPr>
        </p:nvSpPr>
        <p:spPr>
          <a:xfrm>
            <a:off x="380999" y="2147372"/>
            <a:ext cx="5181601" cy="4710628"/>
          </a:xfrm>
        </p:spPr>
        <p:txBody>
          <a:bodyPr>
            <a:normAutofit fontScale="92500" lnSpcReduction="20000"/>
          </a:bodyPr>
          <a:lstStyle/>
          <a:p>
            <a:r>
              <a:rPr lang="es-ES" dirty="0" smtClean="0">
                <a:latin typeface="Candara" panose="020E0502030303020204" pitchFamily="34" charset="0"/>
              </a:rPr>
              <a:t>E </a:t>
            </a:r>
            <a:r>
              <a:rPr lang="es-ES" dirty="0">
                <a:latin typeface="Candara" panose="020E0502030303020204" pitchFamily="34" charset="0"/>
              </a:rPr>
              <a:t>incluso aquellos que eran sacerdotes no podían allegarse a la Presencia de Dios. </a:t>
            </a:r>
            <a:endParaRPr lang="es-ES" dirty="0" smtClean="0">
              <a:latin typeface="Candara" panose="020E0502030303020204" pitchFamily="34" charset="0"/>
            </a:endParaRPr>
          </a:p>
          <a:p>
            <a:r>
              <a:rPr lang="es-ES" dirty="0" smtClean="0">
                <a:latin typeface="Candara" panose="020E0502030303020204" pitchFamily="34" charset="0"/>
              </a:rPr>
              <a:t>Sólo </a:t>
            </a:r>
            <a:r>
              <a:rPr lang="es-ES" dirty="0">
                <a:latin typeface="Candara" panose="020E0502030303020204" pitchFamily="34" charset="0"/>
              </a:rPr>
              <a:t>el sumo sacerdote podía hacerlo un día al año (en </a:t>
            </a:r>
            <a:r>
              <a:rPr lang="es-ES" dirty="0" err="1">
                <a:latin typeface="Candara" panose="020E0502030303020204" pitchFamily="34" charset="0"/>
              </a:rPr>
              <a:t>Yom</a:t>
            </a:r>
            <a:r>
              <a:rPr lang="es-ES" dirty="0">
                <a:latin typeface="Candara" panose="020E0502030303020204" pitchFamily="34" charset="0"/>
              </a:rPr>
              <a:t> </a:t>
            </a:r>
            <a:r>
              <a:rPr lang="es-ES" dirty="0" err="1">
                <a:latin typeface="Candara" panose="020E0502030303020204" pitchFamily="34" charset="0"/>
              </a:rPr>
              <a:t>Kippur</a:t>
            </a:r>
            <a:r>
              <a:rPr lang="es-ES" dirty="0">
                <a:latin typeface="Candara" panose="020E0502030303020204" pitchFamily="34" charset="0"/>
              </a:rPr>
              <a:t>, el Día de la Expiación) siguiendo los procedimientos específicos detallados para este acontecimiento por parte del Señor</a:t>
            </a:r>
            <a:r>
              <a:rPr lang="es-ES" dirty="0" smtClean="0">
                <a:latin typeface="Candara" panose="020E0502030303020204" pitchFamily="34" charset="0"/>
              </a:rPr>
              <a:t>.</a:t>
            </a:r>
            <a:endParaRPr lang="es-ES" dirty="0">
              <a:latin typeface="Candara" panose="020E0502030303020204" pitchFamily="34" charset="0"/>
            </a:endParaRPr>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486400" y="1828800"/>
            <a:ext cx="3657600" cy="5029200"/>
          </a:xfrm>
          <a:prstGeom prst="rect">
            <a:avLst/>
          </a:prstGeom>
        </p:spPr>
      </p:pic>
    </p:spTree>
    <p:extLst>
      <p:ext uri="{BB962C8B-B14F-4D97-AF65-F5344CB8AC3E}">
        <p14:creationId xmlns:p14="http://schemas.microsoft.com/office/powerpoint/2010/main" val="4250429459"/>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tener un fundamento sólido </a:t>
            </a:r>
            <a:r>
              <a:rPr lang="es-PR" sz="4000" dirty="0">
                <a:solidFill>
                  <a:srgbClr val="FF0000"/>
                </a:solidFill>
                <a:latin typeface="Candara" panose="020E0502030303020204" pitchFamily="34" charset="0"/>
                <a:cs typeface="Calibri" pitchFamily="34" charset="0"/>
              </a:rPr>
              <a:t>1 Pedro 2.4-6</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41</a:t>
            </a:fld>
            <a:endParaRPr lang="es-PR" altLang="en-US"/>
          </a:p>
        </p:txBody>
      </p:sp>
      <p:sp>
        <p:nvSpPr>
          <p:cNvPr id="2" name="Content Placeholder 1"/>
          <p:cNvSpPr>
            <a:spLocks noGrp="1"/>
          </p:cNvSpPr>
          <p:nvPr>
            <p:ph idx="1"/>
          </p:nvPr>
        </p:nvSpPr>
        <p:spPr>
          <a:xfrm>
            <a:off x="380999" y="2147372"/>
            <a:ext cx="5181601" cy="4710628"/>
          </a:xfrm>
        </p:spPr>
        <p:txBody>
          <a:bodyPr>
            <a:normAutofit fontScale="85000" lnSpcReduction="10000"/>
          </a:bodyPr>
          <a:lstStyle/>
          <a:p>
            <a:r>
              <a:rPr lang="es-ES" dirty="0">
                <a:latin typeface="Candara" panose="020E0502030303020204" pitchFamily="34" charset="0"/>
              </a:rPr>
              <a:t>En la nueva dispensación, todos los creyentes son sacerdotes con acceso inmediato al Salón del Trono del universo, de día o de noche. </a:t>
            </a:r>
            <a:endParaRPr lang="es-ES" dirty="0" smtClean="0">
              <a:latin typeface="Candara" panose="020E0502030303020204" pitchFamily="34" charset="0"/>
            </a:endParaRPr>
          </a:p>
          <a:p>
            <a:r>
              <a:rPr lang="es-ES" dirty="0" smtClean="0">
                <a:latin typeface="Candara" panose="020E0502030303020204" pitchFamily="34" charset="0"/>
              </a:rPr>
              <a:t>Su </a:t>
            </a:r>
            <a:r>
              <a:rPr lang="es-ES" dirty="0">
                <a:latin typeface="Candara" panose="020E0502030303020204" pitchFamily="34" charset="0"/>
              </a:rPr>
              <a:t>función es ofrecer sacrificios espirituales (en contraste con las ofrendas de animales, aves y vegetales de la Ley de Moisés). </a:t>
            </a:r>
            <a:endParaRPr lang="es-ES" dirty="0" smtClean="0">
              <a:latin typeface="Candara" panose="020E0502030303020204" pitchFamily="34" charset="0"/>
            </a:endParaRPr>
          </a:p>
          <a:p>
            <a:r>
              <a:rPr lang="es-ES" dirty="0" smtClean="0">
                <a:latin typeface="Candara" panose="020E0502030303020204" pitchFamily="34" charset="0"/>
              </a:rPr>
              <a:t>Los </a:t>
            </a:r>
            <a:r>
              <a:rPr lang="es-ES" dirty="0">
                <a:latin typeface="Candara" panose="020E0502030303020204" pitchFamily="34" charset="0"/>
              </a:rPr>
              <a:t>sacrificios espirituales de los sacerdotes del NT son</a:t>
            </a:r>
            <a:r>
              <a:rPr lang="es-ES" dirty="0" smtClean="0">
                <a:latin typeface="Candara" panose="020E0502030303020204" pitchFamily="34" charset="0"/>
              </a:rPr>
              <a:t>:</a:t>
            </a:r>
            <a:endParaRPr lang="es-ES" dirty="0">
              <a:latin typeface="Candara" panose="020E0502030303020204" pitchFamily="34" charset="0"/>
            </a:endParaRPr>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486400" y="1828800"/>
            <a:ext cx="3657600" cy="5029200"/>
          </a:xfrm>
          <a:prstGeom prst="rect">
            <a:avLst/>
          </a:prstGeom>
        </p:spPr>
      </p:pic>
    </p:spTree>
    <p:extLst>
      <p:ext uri="{BB962C8B-B14F-4D97-AF65-F5344CB8AC3E}">
        <p14:creationId xmlns:p14="http://schemas.microsoft.com/office/powerpoint/2010/main" val="3726322341"/>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tener un fundamento sólido </a:t>
            </a:r>
            <a:r>
              <a:rPr lang="es-PR" sz="4000" dirty="0">
                <a:solidFill>
                  <a:srgbClr val="FF0000"/>
                </a:solidFill>
                <a:latin typeface="Candara" panose="020E0502030303020204" pitchFamily="34" charset="0"/>
                <a:cs typeface="Calibri" pitchFamily="34" charset="0"/>
              </a:rPr>
              <a:t>1 Pedro 2.4-6</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42</a:t>
            </a:fld>
            <a:endParaRPr lang="es-PR" altLang="en-US"/>
          </a:p>
        </p:txBody>
      </p:sp>
      <p:sp>
        <p:nvSpPr>
          <p:cNvPr id="2" name="Content Placeholder 1"/>
          <p:cNvSpPr>
            <a:spLocks noGrp="1"/>
          </p:cNvSpPr>
          <p:nvPr>
            <p:ph idx="1"/>
          </p:nvPr>
        </p:nvSpPr>
        <p:spPr>
          <a:xfrm>
            <a:off x="380999" y="2147372"/>
            <a:ext cx="8305801" cy="4710628"/>
          </a:xfrm>
        </p:spPr>
        <p:txBody>
          <a:bodyPr>
            <a:normAutofit fontScale="77500" lnSpcReduction="20000"/>
          </a:bodyPr>
          <a:lstStyle/>
          <a:p>
            <a:pPr marL="514350" indent="-514350">
              <a:buSzPct val="88000"/>
              <a:buFont typeface="+mj-lt"/>
              <a:buAutoNum type="arabicPeriod"/>
            </a:pPr>
            <a:r>
              <a:rPr lang="es-ES" dirty="0" smtClean="0">
                <a:latin typeface="Candara" panose="020E0502030303020204" pitchFamily="34" charset="0"/>
              </a:rPr>
              <a:t>La </a:t>
            </a:r>
            <a:r>
              <a:rPr lang="es-ES" dirty="0">
                <a:latin typeface="Candara" panose="020E0502030303020204" pitchFamily="34" charset="0"/>
              </a:rPr>
              <a:t>presentación del propio cuerpo como sacrificio vivo, santo y aceptable para Dios. Éste es un acto de adoración espiritual (</a:t>
            </a:r>
            <a:r>
              <a:rPr lang="es-ES" dirty="0" smtClean="0">
                <a:solidFill>
                  <a:srgbClr val="FF0000"/>
                </a:solidFill>
                <a:latin typeface="Candara" panose="020E0502030303020204" pitchFamily="34" charset="0"/>
              </a:rPr>
              <a:t>Romanos </a:t>
            </a:r>
            <a:r>
              <a:rPr lang="es-ES" dirty="0">
                <a:solidFill>
                  <a:srgbClr val="FF0000"/>
                </a:solidFill>
                <a:latin typeface="Candara" panose="020E0502030303020204" pitchFamily="34" charset="0"/>
              </a:rPr>
              <a:t>12:1</a:t>
            </a:r>
            <a:r>
              <a:rPr lang="es-ES" dirty="0">
                <a:latin typeface="Candara" panose="020E0502030303020204" pitchFamily="34" charset="0"/>
              </a:rPr>
              <a:t>).</a:t>
            </a:r>
          </a:p>
          <a:p>
            <a:pPr marL="514350" indent="-514350">
              <a:buSzPct val="88000"/>
              <a:buFont typeface="+mj-lt"/>
              <a:buAutoNum type="arabicPeriod"/>
            </a:pPr>
            <a:r>
              <a:rPr lang="es-ES" dirty="0" smtClean="0">
                <a:latin typeface="Candara" panose="020E0502030303020204" pitchFamily="34" charset="0"/>
              </a:rPr>
              <a:t>El </a:t>
            </a:r>
            <a:r>
              <a:rPr lang="es-ES" dirty="0">
                <a:latin typeface="Candara" panose="020E0502030303020204" pitchFamily="34" charset="0"/>
              </a:rPr>
              <a:t>sacrificio de alabanza. «Es decir, fruto de labios que confiesan su nombre» (</a:t>
            </a:r>
            <a:r>
              <a:rPr lang="es-ES" dirty="0" smtClean="0">
                <a:solidFill>
                  <a:srgbClr val="FF0000"/>
                </a:solidFill>
                <a:latin typeface="Candara" panose="020E0502030303020204" pitchFamily="34" charset="0"/>
              </a:rPr>
              <a:t>Hebreos </a:t>
            </a:r>
            <a:r>
              <a:rPr lang="es-ES" dirty="0">
                <a:solidFill>
                  <a:srgbClr val="FF0000"/>
                </a:solidFill>
                <a:latin typeface="Candara" panose="020E0502030303020204" pitchFamily="34" charset="0"/>
              </a:rPr>
              <a:t>13:15</a:t>
            </a:r>
            <a:r>
              <a:rPr lang="es-ES" dirty="0">
                <a:latin typeface="Candara" panose="020E0502030303020204" pitchFamily="34" charset="0"/>
              </a:rPr>
              <a:t>).</a:t>
            </a:r>
          </a:p>
          <a:p>
            <a:pPr marL="514350" indent="-514350">
              <a:buSzPct val="88000"/>
              <a:buFont typeface="+mj-lt"/>
              <a:buAutoNum type="arabicPeriod"/>
            </a:pPr>
            <a:r>
              <a:rPr lang="es-ES" dirty="0" smtClean="0">
                <a:latin typeface="Candara" panose="020E0502030303020204" pitchFamily="34" charset="0"/>
              </a:rPr>
              <a:t>El </a:t>
            </a:r>
            <a:r>
              <a:rPr lang="es-ES" dirty="0">
                <a:latin typeface="Candara" panose="020E0502030303020204" pitchFamily="34" charset="0"/>
              </a:rPr>
              <a:t>sacrificio de buenas obras. «No os olvidéis de hacer el bien…; porque de tales sacrificios se agrada Dios» (</a:t>
            </a:r>
            <a:r>
              <a:rPr lang="es-ES" dirty="0" smtClean="0">
                <a:solidFill>
                  <a:srgbClr val="FF0000"/>
                </a:solidFill>
                <a:latin typeface="Candara" panose="020E0502030303020204" pitchFamily="34" charset="0"/>
              </a:rPr>
              <a:t>Hebreos </a:t>
            </a:r>
            <a:r>
              <a:rPr lang="es-ES" dirty="0">
                <a:solidFill>
                  <a:srgbClr val="FF0000"/>
                </a:solidFill>
                <a:latin typeface="Candara" panose="020E0502030303020204" pitchFamily="34" charset="0"/>
              </a:rPr>
              <a:t>13:16</a:t>
            </a:r>
            <a:r>
              <a:rPr lang="es-ES" dirty="0">
                <a:latin typeface="Candara" panose="020E0502030303020204" pitchFamily="34" charset="0"/>
              </a:rPr>
              <a:t>).</a:t>
            </a:r>
          </a:p>
          <a:p>
            <a:pPr marL="514350" indent="-514350">
              <a:buSzPct val="88000"/>
              <a:buFont typeface="+mj-lt"/>
              <a:buAutoNum type="arabicPeriod"/>
            </a:pPr>
            <a:r>
              <a:rPr lang="es-ES" dirty="0" smtClean="0">
                <a:latin typeface="Candara" panose="020E0502030303020204" pitchFamily="34" charset="0"/>
              </a:rPr>
              <a:t>El </a:t>
            </a:r>
            <a:r>
              <a:rPr lang="es-ES" dirty="0">
                <a:latin typeface="Candara" panose="020E0502030303020204" pitchFamily="34" charset="0"/>
              </a:rPr>
              <a:t>sacrificio de las posesiones, o del bolsillo: «No os olvidéis de … la ayuda mutua»; de esos sacrificios también se agrada Dios (</a:t>
            </a:r>
            <a:r>
              <a:rPr lang="es-ES" dirty="0" smtClean="0">
                <a:solidFill>
                  <a:srgbClr val="FF0000"/>
                </a:solidFill>
                <a:latin typeface="Candara" panose="020E0502030303020204" pitchFamily="34" charset="0"/>
              </a:rPr>
              <a:t>Hebreos </a:t>
            </a:r>
            <a:r>
              <a:rPr lang="es-ES" dirty="0">
                <a:solidFill>
                  <a:srgbClr val="FF0000"/>
                </a:solidFill>
                <a:latin typeface="Candara" panose="020E0502030303020204" pitchFamily="34" charset="0"/>
              </a:rPr>
              <a:t>13:16</a:t>
            </a:r>
            <a:r>
              <a:rPr lang="es-ES" dirty="0">
                <a:latin typeface="Candara" panose="020E0502030303020204" pitchFamily="34" charset="0"/>
              </a:rPr>
              <a:t>).</a:t>
            </a:r>
          </a:p>
          <a:p>
            <a:pPr marL="514350" indent="-514350">
              <a:buSzPct val="88000"/>
              <a:buFont typeface="+mj-lt"/>
              <a:buAutoNum type="arabicPeriod"/>
            </a:pPr>
            <a:r>
              <a:rPr lang="es-ES" dirty="0" smtClean="0">
                <a:latin typeface="Candara" panose="020E0502030303020204" pitchFamily="34" charset="0"/>
              </a:rPr>
              <a:t>El </a:t>
            </a:r>
            <a:r>
              <a:rPr lang="es-ES" dirty="0">
                <a:latin typeface="Candara" panose="020E0502030303020204" pitchFamily="34" charset="0"/>
              </a:rPr>
              <a:t>sacrificio del servicio. Pablo habla de su ministerio a los gentiles como una ofrenda sacerdotal (</a:t>
            </a:r>
            <a:r>
              <a:rPr lang="es-ES" dirty="0" smtClean="0">
                <a:solidFill>
                  <a:srgbClr val="FF0000"/>
                </a:solidFill>
                <a:latin typeface="Candara" panose="020E0502030303020204" pitchFamily="34" charset="0"/>
              </a:rPr>
              <a:t>Romanos </a:t>
            </a:r>
            <a:r>
              <a:rPr lang="es-ES" dirty="0">
                <a:solidFill>
                  <a:srgbClr val="FF0000"/>
                </a:solidFill>
                <a:latin typeface="Candara" panose="020E0502030303020204" pitchFamily="34" charset="0"/>
              </a:rPr>
              <a:t>15:16</a:t>
            </a:r>
            <a:r>
              <a:rPr lang="es-ES" dirty="0" smtClean="0">
                <a:latin typeface="Candara" panose="020E0502030303020204" pitchFamily="34" charset="0"/>
              </a:rPr>
              <a:t>).</a:t>
            </a:r>
            <a:endParaRPr lang="es-ES" dirty="0">
              <a:latin typeface="Candara" panose="020E0502030303020204" pitchFamily="34" charset="0"/>
            </a:endParaRPr>
          </a:p>
        </p:txBody>
      </p:sp>
    </p:spTree>
    <p:extLst>
      <p:ext uri="{BB962C8B-B14F-4D97-AF65-F5344CB8AC3E}">
        <p14:creationId xmlns:p14="http://schemas.microsoft.com/office/powerpoint/2010/main" val="2188736943"/>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tener un fundamento sólido </a:t>
            </a:r>
            <a:r>
              <a:rPr lang="es-PR" sz="4000" dirty="0">
                <a:solidFill>
                  <a:srgbClr val="FF0000"/>
                </a:solidFill>
                <a:latin typeface="Candara" panose="020E0502030303020204" pitchFamily="34" charset="0"/>
                <a:cs typeface="Calibri" pitchFamily="34" charset="0"/>
              </a:rPr>
              <a:t>1 Pedro 2.4-6</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43</a:t>
            </a:fld>
            <a:endParaRPr lang="es-PR" altLang="en-US"/>
          </a:p>
        </p:txBody>
      </p:sp>
      <p:sp>
        <p:nvSpPr>
          <p:cNvPr id="2" name="Content Placeholder 1"/>
          <p:cNvSpPr>
            <a:spLocks noGrp="1"/>
          </p:cNvSpPr>
          <p:nvPr>
            <p:ph idx="1"/>
          </p:nvPr>
        </p:nvSpPr>
        <p:spPr>
          <a:xfrm>
            <a:off x="380999" y="2147372"/>
            <a:ext cx="5181601" cy="4710628"/>
          </a:xfrm>
        </p:spPr>
        <p:txBody>
          <a:bodyPr>
            <a:normAutofit fontScale="92500" lnSpcReduction="10000"/>
          </a:bodyPr>
          <a:lstStyle/>
          <a:p>
            <a:r>
              <a:rPr lang="es-ES" dirty="0">
                <a:latin typeface="Candara" panose="020E0502030303020204" pitchFamily="34" charset="0"/>
              </a:rPr>
              <a:t>Esos sacrificios son aceptables a Dios por medio de Jesucristo. </a:t>
            </a:r>
            <a:endParaRPr lang="es-ES" dirty="0" smtClean="0">
              <a:latin typeface="Candara" panose="020E0502030303020204" pitchFamily="34" charset="0"/>
            </a:endParaRPr>
          </a:p>
          <a:p>
            <a:r>
              <a:rPr lang="es-ES" dirty="0" smtClean="0">
                <a:latin typeface="Candara" panose="020E0502030303020204" pitchFamily="34" charset="0"/>
              </a:rPr>
              <a:t>Es </a:t>
            </a:r>
            <a:r>
              <a:rPr lang="es-ES" dirty="0">
                <a:latin typeface="Candara" panose="020E0502030303020204" pitchFamily="34" charset="0"/>
              </a:rPr>
              <a:t>sólo por medio de Jesucristo, nuestro Mediador, que podemos allegarnos a Dios en primer lugar, y es sólo Él quien puede hacer aceptas nuestras ofrendas delante de Dios. </a:t>
            </a:r>
            <a:endParaRPr lang="es-ES" dirty="0" smtClean="0">
              <a:latin typeface="Candara" panose="020E0502030303020204" pitchFamily="34" charset="0"/>
            </a:endParaRPr>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486400" y="1828800"/>
            <a:ext cx="3657600" cy="5029200"/>
          </a:xfrm>
          <a:prstGeom prst="rect">
            <a:avLst/>
          </a:prstGeom>
        </p:spPr>
      </p:pic>
    </p:spTree>
    <p:extLst>
      <p:ext uri="{BB962C8B-B14F-4D97-AF65-F5344CB8AC3E}">
        <p14:creationId xmlns:p14="http://schemas.microsoft.com/office/powerpoint/2010/main" val="982370083"/>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tener un fundamento sólido </a:t>
            </a:r>
            <a:r>
              <a:rPr lang="es-PR" sz="4000" dirty="0">
                <a:solidFill>
                  <a:srgbClr val="FF0000"/>
                </a:solidFill>
                <a:latin typeface="Candara" panose="020E0502030303020204" pitchFamily="34" charset="0"/>
                <a:cs typeface="Calibri" pitchFamily="34" charset="0"/>
              </a:rPr>
              <a:t>1 Pedro 2.4-6</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44</a:t>
            </a:fld>
            <a:endParaRPr lang="es-PR" altLang="en-US"/>
          </a:p>
        </p:txBody>
      </p:sp>
      <p:sp>
        <p:nvSpPr>
          <p:cNvPr id="2" name="Content Placeholder 1"/>
          <p:cNvSpPr>
            <a:spLocks noGrp="1"/>
          </p:cNvSpPr>
          <p:nvPr>
            <p:ph idx="1"/>
          </p:nvPr>
        </p:nvSpPr>
        <p:spPr>
          <a:xfrm>
            <a:off x="380999" y="2147372"/>
            <a:ext cx="5181601" cy="4710628"/>
          </a:xfrm>
        </p:spPr>
        <p:txBody>
          <a:bodyPr>
            <a:normAutofit fontScale="92500" lnSpcReduction="20000"/>
          </a:bodyPr>
          <a:lstStyle/>
          <a:p>
            <a:r>
              <a:rPr lang="es-ES" dirty="0" smtClean="0">
                <a:latin typeface="Candara" panose="020E0502030303020204" pitchFamily="34" charset="0"/>
              </a:rPr>
              <a:t>Todo </a:t>
            </a:r>
            <a:r>
              <a:rPr lang="es-ES" dirty="0">
                <a:latin typeface="Candara" panose="020E0502030303020204" pitchFamily="34" charset="0"/>
              </a:rPr>
              <a:t>lo que nosotros hacemos —nuestro culto y nuestro servicio— es imperfecto; lleva la tara del pecado. </a:t>
            </a:r>
            <a:endParaRPr lang="es-ES" dirty="0" smtClean="0">
              <a:latin typeface="Candara" panose="020E0502030303020204" pitchFamily="34" charset="0"/>
            </a:endParaRPr>
          </a:p>
          <a:p>
            <a:r>
              <a:rPr lang="es-ES" dirty="0" smtClean="0">
                <a:latin typeface="Candara" panose="020E0502030303020204" pitchFamily="34" charset="0"/>
              </a:rPr>
              <a:t>Pero </a:t>
            </a:r>
            <a:r>
              <a:rPr lang="es-ES" dirty="0">
                <a:latin typeface="Candara" panose="020E0502030303020204" pitchFamily="34" charset="0"/>
              </a:rPr>
              <a:t>antes de llegar al Padre, pasa por el Señor Jesús. </a:t>
            </a:r>
            <a:endParaRPr lang="es-ES" dirty="0" smtClean="0">
              <a:latin typeface="Candara" panose="020E0502030303020204" pitchFamily="34" charset="0"/>
            </a:endParaRPr>
          </a:p>
          <a:p>
            <a:r>
              <a:rPr lang="es-ES" dirty="0" smtClean="0">
                <a:latin typeface="Candara" panose="020E0502030303020204" pitchFamily="34" charset="0"/>
              </a:rPr>
              <a:t>Él </a:t>
            </a:r>
            <a:r>
              <a:rPr lang="es-ES" dirty="0">
                <a:latin typeface="Candara" panose="020E0502030303020204" pitchFamily="34" charset="0"/>
              </a:rPr>
              <a:t>quita todo el pecado, y cuando llega a Dios Padre, es perfectamente aceptable</a:t>
            </a:r>
            <a:r>
              <a:rPr lang="es-ES" dirty="0" smtClean="0">
                <a:latin typeface="Candara" panose="020E0502030303020204" pitchFamily="34" charset="0"/>
              </a:rPr>
              <a:t>.</a:t>
            </a:r>
            <a:endParaRPr lang="es-ES" dirty="0">
              <a:latin typeface="Candara" panose="020E0502030303020204" pitchFamily="34" charset="0"/>
            </a:endParaRPr>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486400" y="1828800"/>
            <a:ext cx="3657600" cy="5029200"/>
          </a:xfrm>
          <a:prstGeom prst="rect">
            <a:avLst/>
          </a:prstGeom>
        </p:spPr>
      </p:pic>
    </p:spTree>
    <p:extLst>
      <p:ext uri="{BB962C8B-B14F-4D97-AF65-F5344CB8AC3E}">
        <p14:creationId xmlns:p14="http://schemas.microsoft.com/office/powerpoint/2010/main" val="2123175000"/>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tener un fundamento sólido </a:t>
            </a:r>
            <a:r>
              <a:rPr lang="es-PR" sz="4000" dirty="0">
                <a:solidFill>
                  <a:srgbClr val="FF0000"/>
                </a:solidFill>
                <a:latin typeface="Candara" panose="020E0502030303020204" pitchFamily="34" charset="0"/>
                <a:cs typeface="Calibri" pitchFamily="34" charset="0"/>
              </a:rPr>
              <a:t>1 Pedro 2.4-6</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45</a:t>
            </a:fld>
            <a:endParaRPr lang="es-PR" altLang="en-US"/>
          </a:p>
        </p:txBody>
      </p:sp>
      <p:sp>
        <p:nvSpPr>
          <p:cNvPr id="2" name="Content Placeholder 1"/>
          <p:cNvSpPr>
            <a:spLocks noGrp="1"/>
          </p:cNvSpPr>
          <p:nvPr>
            <p:ph idx="1"/>
          </p:nvPr>
        </p:nvSpPr>
        <p:spPr>
          <a:xfrm>
            <a:off x="380999" y="2147372"/>
            <a:ext cx="5181601" cy="4710628"/>
          </a:xfrm>
        </p:spPr>
        <p:txBody>
          <a:bodyPr>
            <a:normAutofit fontScale="77500" lnSpcReduction="20000"/>
          </a:bodyPr>
          <a:lstStyle/>
          <a:p>
            <a:r>
              <a:rPr lang="es-ES" dirty="0">
                <a:latin typeface="Candara" panose="020E0502030303020204" pitchFamily="34" charset="0"/>
              </a:rPr>
              <a:t>El sumo sacerdote, en el AT, llevaba una placa de oro sobre su turbante con las palabras Santidad a Jehová (</a:t>
            </a:r>
            <a:r>
              <a:rPr lang="es-ES" dirty="0" smtClean="0">
                <a:solidFill>
                  <a:srgbClr val="FF0000"/>
                </a:solidFill>
                <a:latin typeface="Candara" panose="020E0502030303020204" pitchFamily="34" charset="0"/>
              </a:rPr>
              <a:t>Éxodo </a:t>
            </a:r>
            <a:r>
              <a:rPr lang="es-ES" dirty="0">
                <a:solidFill>
                  <a:srgbClr val="FF0000"/>
                </a:solidFill>
                <a:latin typeface="Candara" panose="020E0502030303020204" pitchFamily="34" charset="0"/>
              </a:rPr>
              <a:t>28:36</a:t>
            </a:r>
            <a:r>
              <a:rPr lang="es-ES" dirty="0">
                <a:latin typeface="Candara" panose="020E0502030303020204" pitchFamily="34" charset="0"/>
              </a:rPr>
              <a:t>) inscritas en él. </a:t>
            </a:r>
            <a:endParaRPr lang="es-ES" dirty="0" smtClean="0">
              <a:latin typeface="Candara" panose="020E0502030303020204" pitchFamily="34" charset="0"/>
            </a:endParaRPr>
          </a:p>
          <a:p>
            <a:r>
              <a:rPr lang="es-ES" dirty="0" smtClean="0">
                <a:latin typeface="Candara" panose="020E0502030303020204" pitchFamily="34" charset="0"/>
              </a:rPr>
              <a:t>Esto </a:t>
            </a:r>
            <a:r>
              <a:rPr lang="es-ES" dirty="0">
                <a:latin typeface="Candara" panose="020E0502030303020204" pitchFamily="34" charset="0"/>
              </a:rPr>
              <a:t>era por cualquier pecado que pudiese estar envuelto en las ofrendas del pueblo (</a:t>
            </a:r>
            <a:r>
              <a:rPr lang="es-ES" dirty="0" smtClean="0">
                <a:solidFill>
                  <a:srgbClr val="FF0000"/>
                </a:solidFill>
                <a:latin typeface="Candara" panose="020E0502030303020204" pitchFamily="34" charset="0"/>
              </a:rPr>
              <a:t>Éxodo </a:t>
            </a:r>
            <a:r>
              <a:rPr lang="es-ES" dirty="0">
                <a:solidFill>
                  <a:srgbClr val="FF0000"/>
                </a:solidFill>
                <a:latin typeface="Candara" panose="020E0502030303020204" pitchFamily="34" charset="0"/>
              </a:rPr>
              <a:t>28:38</a:t>
            </a:r>
            <a:r>
              <a:rPr lang="es-ES" dirty="0">
                <a:latin typeface="Candara" panose="020E0502030303020204" pitchFamily="34" charset="0"/>
              </a:rPr>
              <a:t>). </a:t>
            </a:r>
            <a:endParaRPr lang="es-ES" dirty="0" smtClean="0">
              <a:latin typeface="Candara" panose="020E0502030303020204" pitchFamily="34" charset="0"/>
            </a:endParaRPr>
          </a:p>
          <a:p>
            <a:r>
              <a:rPr lang="es-ES" dirty="0" smtClean="0">
                <a:latin typeface="Candara" panose="020E0502030303020204" pitchFamily="34" charset="0"/>
              </a:rPr>
              <a:t>Así </a:t>
            </a:r>
            <a:r>
              <a:rPr lang="es-ES" dirty="0">
                <a:latin typeface="Candara" panose="020E0502030303020204" pitchFamily="34" charset="0"/>
              </a:rPr>
              <a:t>nuestro Sumo Sacerdote lleva una mitra por nosotros, por cualquier falta humana que pueda estar involucrada en nuestros sacrificios</a:t>
            </a:r>
            <a:r>
              <a:rPr lang="es-ES" dirty="0" smtClean="0">
                <a:latin typeface="Candara" panose="020E0502030303020204" pitchFamily="34" charset="0"/>
              </a:rPr>
              <a:t>.</a:t>
            </a:r>
            <a:endParaRPr lang="es-ES" dirty="0">
              <a:latin typeface="Candara" panose="020E0502030303020204" pitchFamily="34" charset="0"/>
            </a:endParaRPr>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486400" y="1828800"/>
            <a:ext cx="3657600" cy="5029200"/>
          </a:xfrm>
          <a:prstGeom prst="rect">
            <a:avLst/>
          </a:prstGeom>
        </p:spPr>
      </p:pic>
    </p:spTree>
    <p:extLst>
      <p:ext uri="{BB962C8B-B14F-4D97-AF65-F5344CB8AC3E}">
        <p14:creationId xmlns:p14="http://schemas.microsoft.com/office/powerpoint/2010/main" val="711447392"/>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tener un fundamento sólido </a:t>
            </a:r>
            <a:r>
              <a:rPr lang="es-PR" sz="4000" dirty="0">
                <a:solidFill>
                  <a:srgbClr val="FF0000"/>
                </a:solidFill>
                <a:latin typeface="Candara" panose="020E0502030303020204" pitchFamily="34" charset="0"/>
                <a:cs typeface="Calibri" pitchFamily="34" charset="0"/>
              </a:rPr>
              <a:t>1 Pedro 2.4-6</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46</a:t>
            </a:fld>
            <a:endParaRPr lang="es-PR" altLang="en-US"/>
          </a:p>
        </p:txBody>
      </p:sp>
      <p:sp>
        <p:nvSpPr>
          <p:cNvPr id="2" name="Content Placeholder 1"/>
          <p:cNvSpPr>
            <a:spLocks noGrp="1"/>
          </p:cNvSpPr>
          <p:nvPr>
            <p:ph idx="1"/>
          </p:nvPr>
        </p:nvSpPr>
        <p:spPr>
          <a:xfrm>
            <a:off x="380999" y="2147372"/>
            <a:ext cx="5181601" cy="4710628"/>
          </a:xfrm>
        </p:spPr>
        <p:txBody>
          <a:bodyPr>
            <a:normAutofit fontScale="85000" lnSpcReduction="10000"/>
          </a:bodyPr>
          <a:lstStyle/>
          <a:p>
            <a:r>
              <a:rPr lang="es-ES" dirty="0">
                <a:latin typeface="Candara" panose="020E0502030303020204" pitchFamily="34" charset="0"/>
              </a:rPr>
              <a:t>El sacerdocio de todos los creyentes es una verdad que debería ser comprendida, creída y gozosamente practicada por cada cristiano. </a:t>
            </a:r>
            <a:endParaRPr lang="es-ES" dirty="0" smtClean="0">
              <a:latin typeface="Candara" panose="020E0502030303020204" pitchFamily="34" charset="0"/>
            </a:endParaRPr>
          </a:p>
          <a:p>
            <a:r>
              <a:rPr lang="es-ES" dirty="0" smtClean="0">
                <a:latin typeface="Candara" panose="020E0502030303020204" pitchFamily="34" charset="0"/>
              </a:rPr>
              <a:t>Al </a:t>
            </a:r>
            <a:r>
              <a:rPr lang="es-ES" dirty="0">
                <a:latin typeface="Candara" panose="020E0502030303020204" pitchFamily="34" charset="0"/>
              </a:rPr>
              <a:t>mismo tiempo, no deberíamos abusar de ella. </a:t>
            </a:r>
            <a:endParaRPr lang="es-ES" dirty="0" smtClean="0">
              <a:latin typeface="Candara" panose="020E0502030303020204" pitchFamily="34" charset="0"/>
            </a:endParaRPr>
          </a:p>
          <a:p>
            <a:r>
              <a:rPr lang="es-ES" dirty="0" smtClean="0">
                <a:latin typeface="Candara" panose="020E0502030303020204" pitchFamily="34" charset="0"/>
              </a:rPr>
              <a:t>Aunque </a:t>
            </a:r>
            <a:r>
              <a:rPr lang="es-ES" dirty="0">
                <a:latin typeface="Candara" panose="020E0502030303020204" pitchFamily="34" charset="0"/>
              </a:rPr>
              <a:t>todos los creyentes son sacerdotes, no cada sacerdote tiene derecho a predicar o a enseñar en la asamblea</a:t>
            </a:r>
            <a:r>
              <a:rPr lang="es-ES" dirty="0" smtClean="0">
                <a:latin typeface="Candara" panose="020E0502030303020204" pitchFamily="34" charset="0"/>
              </a:rPr>
              <a:t>.</a:t>
            </a:r>
            <a:endParaRPr lang="es-ES" dirty="0">
              <a:latin typeface="Candara" panose="020E0502030303020204" pitchFamily="34" charset="0"/>
            </a:endParaRPr>
          </a:p>
        </p:txBody>
      </p:sp>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562600" y="1808262"/>
            <a:ext cx="3581400" cy="5049738"/>
          </a:xfrm>
          <a:prstGeom prst="rect">
            <a:avLst/>
          </a:prstGeom>
        </p:spPr>
      </p:pic>
    </p:spTree>
    <p:extLst>
      <p:ext uri="{BB962C8B-B14F-4D97-AF65-F5344CB8AC3E}">
        <p14:creationId xmlns:p14="http://schemas.microsoft.com/office/powerpoint/2010/main" val="1117208024"/>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tener un fundamento sólido </a:t>
            </a:r>
            <a:r>
              <a:rPr lang="es-PR" sz="4000" dirty="0">
                <a:solidFill>
                  <a:srgbClr val="FF0000"/>
                </a:solidFill>
                <a:latin typeface="Candara" panose="020E0502030303020204" pitchFamily="34" charset="0"/>
                <a:cs typeface="Calibri" pitchFamily="34" charset="0"/>
              </a:rPr>
              <a:t>1 Pedro 2.4-6</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47</a:t>
            </a:fld>
            <a:endParaRPr lang="es-PR" altLang="en-US"/>
          </a:p>
        </p:txBody>
      </p:sp>
      <p:sp>
        <p:nvSpPr>
          <p:cNvPr id="2" name="Content Placeholder 1"/>
          <p:cNvSpPr>
            <a:spLocks noGrp="1"/>
          </p:cNvSpPr>
          <p:nvPr>
            <p:ph idx="1"/>
          </p:nvPr>
        </p:nvSpPr>
        <p:spPr>
          <a:xfrm>
            <a:off x="380999" y="2147372"/>
            <a:ext cx="8305801" cy="4710628"/>
          </a:xfrm>
        </p:spPr>
        <p:txBody>
          <a:bodyPr>
            <a:normAutofit fontScale="92500" lnSpcReduction="10000"/>
          </a:bodyPr>
          <a:lstStyle/>
          <a:p>
            <a:pPr marL="0" indent="0">
              <a:buSzPct val="87000"/>
              <a:buNone/>
            </a:pPr>
            <a:r>
              <a:rPr lang="es-ES" dirty="0">
                <a:latin typeface="Candara" panose="020E0502030303020204" pitchFamily="34" charset="0"/>
              </a:rPr>
              <a:t>Hay ciertos controles que deben ser </a:t>
            </a:r>
            <a:r>
              <a:rPr lang="es-ES" dirty="0" smtClean="0">
                <a:latin typeface="Candara" panose="020E0502030303020204" pitchFamily="34" charset="0"/>
              </a:rPr>
              <a:t>observados:</a:t>
            </a:r>
            <a:endParaRPr lang="es-ES" dirty="0">
              <a:latin typeface="Candara" panose="020E0502030303020204" pitchFamily="34" charset="0"/>
            </a:endParaRPr>
          </a:p>
          <a:p>
            <a:pPr marL="514350" indent="-514350">
              <a:buSzPct val="87000"/>
              <a:buFont typeface="+mj-lt"/>
              <a:buAutoNum type="arabicPeriod"/>
            </a:pPr>
            <a:r>
              <a:rPr lang="es-ES" dirty="0" smtClean="0">
                <a:latin typeface="Candara" panose="020E0502030303020204" pitchFamily="34" charset="0"/>
              </a:rPr>
              <a:t>Las </a:t>
            </a:r>
            <a:r>
              <a:rPr lang="es-ES" dirty="0">
                <a:latin typeface="Candara" panose="020E0502030303020204" pitchFamily="34" charset="0"/>
              </a:rPr>
              <a:t>mujeres tienen prohibido enseñar o tener autoridad sobre los hombres; han de mantener silencio (</a:t>
            </a:r>
            <a:r>
              <a:rPr lang="es-ES" dirty="0">
                <a:solidFill>
                  <a:srgbClr val="FF0000"/>
                </a:solidFill>
                <a:latin typeface="Candara" panose="020E0502030303020204" pitchFamily="34" charset="0"/>
              </a:rPr>
              <a:t>1 </a:t>
            </a:r>
            <a:r>
              <a:rPr lang="es-ES" dirty="0" smtClean="0">
                <a:solidFill>
                  <a:srgbClr val="FF0000"/>
                </a:solidFill>
                <a:latin typeface="Candara" panose="020E0502030303020204" pitchFamily="34" charset="0"/>
              </a:rPr>
              <a:t>Timoteo </a:t>
            </a:r>
            <a:r>
              <a:rPr lang="es-ES" dirty="0">
                <a:solidFill>
                  <a:srgbClr val="FF0000"/>
                </a:solidFill>
                <a:latin typeface="Candara" panose="020E0502030303020204" pitchFamily="34" charset="0"/>
              </a:rPr>
              <a:t>2:12</a:t>
            </a:r>
            <a:r>
              <a:rPr lang="es-ES" dirty="0">
                <a:latin typeface="Candara" panose="020E0502030303020204" pitchFamily="34" charset="0"/>
              </a:rPr>
              <a:t>).</a:t>
            </a:r>
          </a:p>
          <a:p>
            <a:pPr marL="514350" indent="-514350">
              <a:buSzPct val="87000"/>
              <a:buFont typeface="+mj-lt"/>
              <a:buAutoNum type="arabicPeriod"/>
            </a:pPr>
            <a:r>
              <a:rPr lang="es-ES" dirty="0" smtClean="0">
                <a:latin typeface="Candara" panose="020E0502030303020204" pitchFamily="34" charset="0"/>
              </a:rPr>
              <a:t>Los </a:t>
            </a:r>
            <a:r>
              <a:rPr lang="es-ES" dirty="0">
                <a:latin typeface="Candara" panose="020E0502030303020204" pitchFamily="34" charset="0"/>
              </a:rPr>
              <a:t>hombres que hablan deberían hacerlo como los oráculos de Dios (</a:t>
            </a:r>
            <a:r>
              <a:rPr lang="es-ES" dirty="0">
                <a:solidFill>
                  <a:srgbClr val="FF0000"/>
                </a:solidFill>
                <a:latin typeface="Candara" panose="020E0502030303020204" pitchFamily="34" charset="0"/>
              </a:rPr>
              <a:t>1 </a:t>
            </a:r>
            <a:r>
              <a:rPr lang="es-ES" dirty="0" smtClean="0">
                <a:solidFill>
                  <a:srgbClr val="FF0000"/>
                </a:solidFill>
                <a:latin typeface="Candara" panose="020E0502030303020204" pitchFamily="34" charset="0"/>
              </a:rPr>
              <a:t>Pedro </a:t>
            </a:r>
            <a:r>
              <a:rPr lang="es-ES" dirty="0">
                <a:solidFill>
                  <a:srgbClr val="FF0000"/>
                </a:solidFill>
                <a:latin typeface="Candara" panose="020E0502030303020204" pitchFamily="34" charset="0"/>
              </a:rPr>
              <a:t>4:11</a:t>
            </a:r>
            <a:r>
              <a:rPr lang="es-ES" dirty="0">
                <a:latin typeface="Candara" panose="020E0502030303020204" pitchFamily="34" charset="0"/>
              </a:rPr>
              <a:t>). Eso significa que deberían tener una certidumbre concreta de que están hablando las palabras que Dios quiere que pronuncien en aquella ocasión particular</a:t>
            </a:r>
            <a:r>
              <a:rPr lang="es-ES" dirty="0" smtClean="0">
                <a:latin typeface="Candara" panose="020E0502030303020204" pitchFamily="34" charset="0"/>
              </a:rPr>
              <a:t>.</a:t>
            </a:r>
            <a:endParaRPr lang="es-ES" dirty="0">
              <a:latin typeface="Candara" panose="020E0502030303020204" pitchFamily="34" charset="0"/>
            </a:endParaRPr>
          </a:p>
        </p:txBody>
      </p:sp>
    </p:spTree>
    <p:extLst>
      <p:ext uri="{BB962C8B-B14F-4D97-AF65-F5344CB8AC3E}">
        <p14:creationId xmlns:p14="http://schemas.microsoft.com/office/powerpoint/2010/main" val="2146003897"/>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tener un fundamento sólido </a:t>
            </a:r>
            <a:r>
              <a:rPr lang="es-PR" sz="4000" dirty="0">
                <a:solidFill>
                  <a:srgbClr val="FF0000"/>
                </a:solidFill>
                <a:latin typeface="Candara" panose="020E0502030303020204" pitchFamily="34" charset="0"/>
                <a:cs typeface="Calibri" pitchFamily="34" charset="0"/>
              </a:rPr>
              <a:t>1 Pedro 2.4-6</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48</a:t>
            </a:fld>
            <a:endParaRPr lang="es-PR" altLang="en-US"/>
          </a:p>
        </p:txBody>
      </p:sp>
      <p:sp>
        <p:nvSpPr>
          <p:cNvPr id="2" name="Content Placeholder 1"/>
          <p:cNvSpPr>
            <a:spLocks noGrp="1"/>
          </p:cNvSpPr>
          <p:nvPr>
            <p:ph idx="1"/>
          </p:nvPr>
        </p:nvSpPr>
        <p:spPr>
          <a:xfrm>
            <a:off x="380999" y="2147372"/>
            <a:ext cx="8305801" cy="4710628"/>
          </a:xfrm>
        </p:spPr>
        <p:txBody>
          <a:bodyPr>
            <a:normAutofit/>
          </a:bodyPr>
          <a:lstStyle/>
          <a:p>
            <a:pPr marL="514350" indent="-514350">
              <a:buSzPct val="87000"/>
              <a:buFont typeface="+mj-lt"/>
              <a:buAutoNum type="arabicPeriod" startAt="3"/>
            </a:pPr>
            <a:r>
              <a:rPr lang="es-ES" dirty="0" smtClean="0">
                <a:latin typeface="Candara" panose="020E0502030303020204" pitchFamily="34" charset="0"/>
              </a:rPr>
              <a:t>Todos </a:t>
            </a:r>
            <a:r>
              <a:rPr lang="es-ES" dirty="0">
                <a:latin typeface="Candara" panose="020E0502030303020204" pitchFamily="34" charset="0"/>
              </a:rPr>
              <a:t>los creyentes tienen algún don, así como cada miembro del cuerpo humano tiene alguna función (</a:t>
            </a:r>
            <a:r>
              <a:rPr lang="es-ES" dirty="0" smtClean="0">
                <a:solidFill>
                  <a:srgbClr val="FF0000"/>
                </a:solidFill>
                <a:latin typeface="Candara" panose="020E0502030303020204" pitchFamily="34" charset="0"/>
              </a:rPr>
              <a:t>Romanos </a:t>
            </a:r>
            <a:r>
              <a:rPr lang="es-ES" dirty="0">
                <a:solidFill>
                  <a:srgbClr val="FF0000"/>
                </a:solidFill>
                <a:latin typeface="Candara" panose="020E0502030303020204" pitchFamily="34" charset="0"/>
              </a:rPr>
              <a:t>12:6; 1 </a:t>
            </a:r>
            <a:r>
              <a:rPr lang="es-ES" dirty="0" smtClean="0">
                <a:solidFill>
                  <a:srgbClr val="FF0000"/>
                </a:solidFill>
                <a:latin typeface="Candara" panose="020E0502030303020204" pitchFamily="34" charset="0"/>
              </a:rPr>
              <a:t>Corintios </a:t>
            </a:r>
            <a:r>
              <a:rPr lang="es-ES" dirty="0">
                <a:solidFill>
                  <a:srgbClr val="FF0000"/>
                </a:solidFill>
                <a:latin typeface="Candara" panose="020E0502030303020204" pitchFamily="34" charset="0"/>
              </a:rPr>
              <a:t>12:7</a:t>
            </a:r>
            <a:r>
              <a:rPr lang="es-ES" dirty="0">
                <a:latin typeface="Candara" panose="020E0502030303020204" pitchFamily="34" charset="0"/>
              </a:rPr>
              <a:t>). Pero no todos los dones involucran el hablar en público. No todos tienen los dones de servicio especial del evangelista, del pastor o del maestro (</a:t>
            </a:r>
            <a:r>
              <a:rPr lang="es-ES" dirty="0" smtClean="0">
                <a:solidFill>
                  <a:srgbClr val="FF0000"/>
                </a:solidFill>
                <a:latin typeface="Candara" panose="020E0502030303020204" pitchFamily="34" charset="0"/>
              </a:rPr>
              <a:t>Efesios </a:t>
            </a:r>
            <a:r>
              <a:rPr lang="es-ES" dirty="0">
                <a:solidFill>
                  <a:srgbClr val="FF0000"/>
                </a:solidFill>
                <a:latin typeface="Candara" panose="020E0502030303020204" pitchFamily="34" charset="0"/>
              </a:rPr>
              <a:t>4:11</a:t>
            </a:r>
            <a:r>
              <a:rPr lang="es-ES" dirty="0" smtClean="0">
                <a:latin typeface="Candara" panose="020E0502030303020204" pitchFamily="34" charset="0"/>
              </a:rPr>
              <a:t>).</a:t>
            </a:r>
            <a:endParaRPr lang="es-ES" dirty="0">
              <a:latin typeface="Candara" panose="020E0502030303020204" pitchFamily="34" charset="0"/>
            </a:endParaRPr>
          </a:p>
        </p:txBody>
      </p:sp>
    </p:spTree>
    <p:extLst>
      <p:ext uri="{BB962C8B-B14F-4D97-AF65-F5344CB8AC3E}">
        <p14:creationId xmlns:p14="http://schemas.microsoft.com/office/powerpoint/2010/main" val="1195839125"/>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tener un fundamento sólido </a:t>
            </a:r>
            <a:r>
              <a:rPr lang="es-PR" sz="4000" dirty="0">
                <a:solidFill>
                  <a:srgbClr val="FF0000"/>
                </a:solidFill>
                <a:latin typeface="Candara" panose="020E0502030303020204" pitchFamily="34" charset="0"/>
                <a:cs typeface="Calibri" pitchFamily="34" charset="0"/>
              </a:rPr>
              <a:t>1 Pedro 2.4-6</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49</a:t>
            </a:fld>
            <a:endParaRPr lang="es-PR" altLang="en-US"/>
          </a:p>
        </p:txBody>
      </p:sp>
      <p:sp>
        <p:nvSpPr>
          <p:cNvPr id="2" name="Content Placeholder 1"/>
          <p:cNvSpPr>
            <a:spLocks noGrp="1"/>
          </p:cNvSpPr>
          <p:nvPr>
            <p:ph idx="1"/>
          </p:nvPr>
        </p:nvSpPr>
        <p:spPr>
          <a:xfrm>
            <a:off x="380999" y="2147372"/>
            <a:ext cx="8305801" cy="4710628"/>
          </a:xfrm>
        </p:spPr>
        <p:txBody>
          <a:bodyPr>
            <a:normAutofit fontScale="92500" lnSpcReduction="10000"/>
          </a:bodyPr>
          <a:lstStyle/>
          <a:p>
            <a:pPr marL="514350" indent="-514350">
              <a:buSzPct val="87000"/>
              <a:buFont typeface="+mj-lt"/>
              <a:buAutoNum type="arabicPeriod" startAt="4"/>
            </a:pPr>
            <a:r>
              <a:rPr lang="es-ES" dirty="0" smtClean="0">
                <a:latin typeface="Candara" panose="020E0502030303020204" pitchFamily="34" charset="0"/>
              </a:rPr>
              <a:t>Un </a:t>
            </a:r>
            <a:r>
              <a:rPr lang="es-ES" dirty="0">
                <a:latin typeface="Candara" panose="020E0502030303020204" pitchFamily="34" charset="0"/>
              </a:rPr>
              <a:t>joven debería avivar el don de Dios que está en él (</a:t>
            </a:r>
            <a:r>
              <a:rPr lang="es-ES" dirty="0">
                <a:solidFill>
                  <a:srgbClr val="FF0000"/>
                </a:solidFill>
                <a:latin typeface="Candara" panose="020E0502030303020204" pitchFamily="34" charset="0"/>
              </a:rPr>
              <a:t>2 </a:t>
            </a:r>
            <a:r>
              <a:rPr lang="es-ES" dirty="0" smtClean="0">
                <a:solidFill>
                  <a:srgbClr val="FF0000"/>
                </a:solidFill>
                <a:latin typeface="Candara" panose="020E0502030303020204" pitchFamily="34" charset="0"/>
              </a:rPr>
              <a:t>Timoteo </a:t>
            </a:r>
            <a:r>
              <a:rPr lang="es-ES" dirty="0">
                <a:solidFill>
                  <a:srgbClr val="FF0000"/>
                </a:solidFill>
                <a:latin typeface="Candara" panose="020E0502030303020204" pitchFamily="34" charset="0"/>
              </a:rPr>
              <a:t>1:6</a:t>
            </a:r>
            <a:r>
              <a:rPr lang="es-ES" dirty="0">
                <a:latin typeface="Candara" panose="020E0502030303020204" pitchFamily="34" charset="0"/>
              </a:rPr>
              <a:t>). Si este don involucra la predicación, enseñanza o alguna otra forma de oratoria pública, debería recibir la oportunidad de ejercerla en la asamblea.</a:t>
            </a:r>
          </a:p>
          <a:p>
            <a:pPr marL="514350" indent="-514350">
              <a:buSzPct val="87000"/>
              <a:buFont typeface="+mj-lt"/>
              <a:buAutoNum type="arabicPeriod" startAt="4"/>
            </a:pPr>
            <a:r>
              <a:rPr lang="es-ES" dirty="0" smtClean="0">
                <a:latin typeface="Candara" panose="020E0502030303020204" pitchFamily="34" charset="0"/>
              </a:rPr>
              <a:t>El </a:t>
            </a:r>
            <a:r>
              <a:rPr lang="es-ES" dirty="0">
                <a:latin typeface="Candara" panose="020E0502030303020204" pitchFamily="34" charset="0"/>
              </a:rPr>
              <a:t>sacerdocio de los creyentes es visto en operación en </a:t>
            </a:r>
            <a:r>
              <a:rPr lang="es-ES" dirty="0">
                <a:solidFill>
                  <a:srgbClr val="FF0000"/>
                </a:solidFill>
                <a:latin typeface="Candara" panose="020E0502030303020204" pitchFamily="34" charset="0"/>
              </a:rPr>
              <a:t>1 Corintios 14:26</a:t>
            </a:r>
            <a:r>
              <a:rPr lang="es-ES" dirty="0">
                <a:latin typeface="Candara" panose="020E0502030303020204" pitchFamily="34" charset="0"/>
              </a:rPr>
              <a:t>: «¿Qué, pues, hermanos? Cuando os reunís, cada uno de vosotros tiene salmo, tiene enseñanza, tiene lengua, tiene revelación, tiene interpretación. Hágase todo para edificación</a:t>
            </a:r>
            <a:r>
              <a:rPr lang="es-ES" dirty="0" smtClean="0">
                <a:latin typeface="Candara" panose="020E0502030303020204" pitchFamily="34" charset="0"/>
              </a:rPr>
              <a:t>».</a:t>
            </a:r>
            <a:endParaRPr lang="es-ES" dirty="0">
              <a:latin typeface="Candara" panose="020E0502030303020204" pitchFamily="34" charset="0"/>
            </a:endParaRPr>
          </a:p>
        </p:txBody>
      </p:sp>
    </p:spTree>
    <p:extLst>
      <p:ext uri="{BB962C8B-B14F-4D97-AF65-F5344CB8AC3E}">
        <p14:creationId xmlns:p14="http://schemas.microsoft.com/office/powerpoint/2010/main" val="4193101170"/>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anose="020E0502030303020204" pitchFamily="34" charset="0"/>
                <a:cs typeface="Calibri" pitchFamily="34" charset="0"/>
              </a:rPr>
              <a:t>Bosquejo de Estudio</a:t>
            </a:r>
            <a:endParaRPr lang="es-PR" noProof="0" dirty="0">
              <a:latin typeface="Candara" panose="020E0502030303020204" pitchFamily="34" charset="0"/>
              <a:cs typeface="Calibri" pitchFamily="34" charset="0"/>
            </a:endParaRPr>
          </a:p>
        </p:txBody>
      </p:sp>
      <p:sp>
        <p:nvSpPr>
          <p:cNvPr id="317443" name="Rectangle 3"/>
          <p:cNvSpPr>
            <a:spLocks noGrp="1" noChangeArrowheads="1"/>
          </p:cNvSpPr>
          <p:nvPr>
            <p:ph type="body" idx="1"/>
          </p:nvPr>
        </p:nvSpPr>
        <p:spPr>
          <a:xfrm>
            <a:off x="304800" y="1981200"/>
            <a:ext cx="8382000" cy="4876800"/>
          </a:xfrm>
          <a:noFill/>
          <a:effectLst>
            <a:outerShdw blurRad="50800" dist="38100" dir="2700000" algn="tl" rotWithShape="0">
              <a:prstClr val="black">
                <a:alpha val="40000"/>
              </a:prstClr>
            </a:outerShdw>
          </a:effectLst>
        </p:spPr>
        <p:txBody>
          <a:bodyPr>
            <a:normAutofit/>
          </a:bodyPr>
          <a:lstStyle/>
          <a:p>
            <a:r>
              <a:rPr lang="es-ES" sz="3600" dirty="0" smtClean="0">
                <a:latin typeface="Candara" panose="020E0502030303020204" pitchFamily="34" charset="0"/>
                <a:cs typeface="Calibri" pitchFamily="34" charset="0"/>
              </a:rPr>
              <a:t>Madurez por medio de alimentación adecuada</a:t>
            </a:r>
            <a:endParaRPr lang="es-ES" sz="3600" dirty="0" smtClean="0">
              <a:latin typeface="Candara" panose="020E0502030303020204" pitchFamily="34" charset="0"/>
              <a:cs typeface="Calibri" pitchFamily="34" charset="0"/>
            </a:endParaRPr>
          </a:p>
          <a:p>
            <a:pPr lvl="1"/>
            <a:r>
              <a:rPr lang="es-PR" sz="3200" dirty="0" smtClean="0">
                <a:solidFill>
                  <a:srgbClr val="FF0000"/>
                </a:solidFill>
                <a:latin typeface="Candara" panose="020E0502030303020204" pitchFamily="34" charset="0"/>
                <a:cs typeface="Calibri" pitchFamily="34" charset="0"/>
              </a:rPr>
              <a:t>1 Pedro </a:t>
            </a:r>
            <a:r>
              <a:rPr lang="es-PR" sz="3200" dirty="0" smtClean="0">
                <a:solidFill>
                  <a:srgbClr val="FF0000"/>
                </a:solidFill>
                <a:latin typeface="Candara" panose="020E0502030303020204" pitchFamily="34" charset="0"/>
                <a:cs typeface="Calibri" pitchFamily="34" charset="0"/>
              </a:rPr>
              <a:t>2.1-3</a:t>
            </a:r>
            <a:endParaRPr lang="es-PR" sz="3200" dirty="0">
              <a:solidFill>
                <a:srgbClr val="FF0000"/>
              </a:solidFill>
              <a:latin typeface="Candara" panose="020E0502030303020204" pitchFamily="34" charset="0"/>
              <a:cs typeface="Calibri" pitchFamily="34" charset="0"/>
            </a:endParaRPr>
          </a:p>
          <a:p>
            <a:r>
              <a:rPr lang="es-ES" sz="3600" dirty="0" smtClean="0">
                <a:latin typeface="Candara" panose="020E0502030303020204" pitchFamily="34" charset="0"/>
                <a:cs typeface="Calibri" pitchFamily="34" charset="0"/>
              </a:rPr>
              <a:t>Madurez por tener un fundamento sólido</a:t>
            </a:r>
            <a:endParaRPr lang="es-ES" sz="3600" dirty="0">
              <a:latin typeface="Candara" panose="020E0502030303020204" pitchFamily="34" charset="0"/>
              <a:cs typeface="Calibri" pitchFamily="34" charset="0"/>
            </a:endParaRPr>
          </a:p>
          <a:p>
            <a:pPr lvl="1"/>
            <a:r>
              <a:rPr lang="es-PR" sz="3200" dirty="0">
                <a:solidFill>
                  <a:srgbClr val="FF0000"/>
                </a:solidFill>
                <a:latin typeface="Candara" panose="020E0502030303020204" pitchFamily="34" charset="0"/>
                <a:cs typeface="Calibri" pitchFamily="34" charset="0"/>
              </a:rPr>
              <a:t>1 Pedro </a:t>
            </a:r>
            <a:r>
              <a:rPr lang="es-PR" sz="3200" dirty="0" smtClean="0">
                <a:solidFill>
                  <a:srgbClr val="FF0000"/>
                </a:solidFill>
                <a:latin typeface="Candara" panose="020E0502030303020204" pitchFamily="34" charset="0"/>
                <a:cs typeface="Calibri" pitchFamily="34" charset="0"/>
              </a:rPr>
              <a:t>2.4-6</a:t>
            </a:r>
            <a:endParaRPr lang="es-PR" sz="3200" dirty="0" smtClean="0">
              <a:solidFill>
                <a:srgbClr val="FF0000"/>
              </a:solidFill>
              <a:latin typeface="Candara" panose="020E0502030303020204" pitchFamily="34" charset="0"/>
              <a:cs typeface="Calibri" pitchFamily="34" charset="0"/>
            </a:endParaRPr>
          </a:p>
          <a:p>
            <a:r>
              <a:rPr lang="es-ES" sz="3600" dirty="0">
                <a:latin typeface="Candara" panose="020E0502030303020204" pitchFamily="34" charset="0"/>
                <a:cs typeface="Calibri" pitchFamily="34" charset="0"/>
              </a:rPr>
              <a:t>Madurez por </a:t>
            </a:r>
            <a:r>
              <a:rPr lang="es-ES" sz="3600" dirty="0" smtClean="0">
                <a:latin typeface="Candara" panose="020E0502030303020204" pitchFamily="34" charset="0"/>
                <a:cs typeface="Calibri" pitchFamily="34" charset="0"/>
              </a:rPr>
              <a:t>ser un pueblo especial</a:t>
            </a:r>
            <a:endParaRPr lang="es-ES" sz="3600" dirty="0">
              <a:latin typeface="Candara" panose="020E0502030303020204" pitchFamily="34" charset="0"/>
              <a:cs typeface="Calibri" pitchFamily="34" charset="0"/>
            </a:endParaRPr>
          </a:p>
          <a:p>
            <a:pPr lvl="1"/>
            <a:r>
              <a:rPr lang="es-PR" sz="3200" dirty="0" smtClean="0">
                <a:solidFill>
                  <a:srgbClr val="FF0000"/>
                </a:solidFill>
                <a:latin typeface="Candara" panose="020E0502030303020204" pitchFamily="34" charset="0"/>
                <a:cs typeface="Calibri" pitchFamily="34" charset="0"/>
              </a:rPr>
              <a:t>1 </a:t>
            </a:r>
            <a:r>
              <a:rPr lang="es-PR" sz="3200" dirty="0">
                <a:solidFill>
                  <a:srgbClr val="FF0000"/>
                </a:solidFill>
                <a:latin typeface="Candara" panose="020E0502030303020204" pitchFamily="34" charset="0"/>
                <a:cs typeface="Calibri" pitchFamily="34" charset="0"/>
              </a:rPr>
              <a:t>Pedro </a:t>
            </a:r>
            <a:r>
              <a:rPr lang="es-PR" sz="3200" dirty="0" smtClean="0">
                <a:solidFill>
                  <a:srgbClr val="FF0000"/>
                </a:solidFill>
                <a:latin typeface="Candara" panose="020E0502030303020204" pitchFamily="34" charset="0"/>
                <a:cs typeface="Calibri" pitchFamily="34" charset="0"/>
              </a:rPr>
              <a:t>2.7-12</a:t>
            </a:r>
            <a:endParaRPr lang="es-PR" sz="3200" dirty="0">
              <a:solidFill>
                <a:srgbClr val="FF0000"/>
              </a:solidFill>
              <a:latin typeface="Candara" panose="020E0502030303020204" pitchFamily="34" charset="0"/>
              <a:cs typeface="Calibri"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5</a:t>
            </a:fld>
            <a:endParaRPr lang="en-US" dirty="0">
              <a:solidFill>
                <a:srgbClr val="000000"/>
              </a:solidFill>
            </a:endParaRPr>
          </a:p>
        </p:txBody>
      </p:sp>
    </p:spTree>
    <p:extLst>
      <p:ext uri="{BB962C8B-B14F-4D97-AF65-F5344CB8AC3E}">
        <p14:creationId xmlns:p14="http://schemas.microsoft.com/office/powerpoint/2010/main" val="17271146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tener un fundamento sólido </a:t>
            </a:r>
            <a:r>
              <a:rPr lang="es-PR" sz="4000" dirty="0">
                <a:solidFill>
                  <a:srgbClr val="FF0000"/>
                </a:solidFill>
                <a:latin typeface="Candara" panose="020E0502030303020204" pitchFamily="34" charset="0"/>
                <a:cs typeface="Calibri" pitchFamily="34" charset="0"/>
              </a:rPr>
              <a:t>1 Pedro 2.4-6</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50</a:t>
            </a:fld>
            <a:endParaRPr lang="es-PR" altLang="en-US"/>
          </a:p>
        </p:txBody>
      </p:sp>
      <p:sp>
        <p:nvSpPr>
          <p:cNvPr id="2" name="Content Placeholder 1"/>
          <p:cNvSpPr>
            <a:spLocks noGrp="1"/>
          </p:cNvSpPr>
          <p:nvPr>
            <p:ph idx="1"/>
          </p:nvPr>
        </p:nvSpPr>
        <p:spPr>
          <a:xfrm>
            <a:off x="380999" y="2147372"/>
            <a:ext cx="5181601" cy="4710628"/>
          </a:xfrm>
        </p:spPr>
        <p:txBody>
          <a:bodyPr>
            <a:normAutofit fontScale="92500" lnSpcReduction="10000"/>
          </a:bodyPr>
          <a:lstStyle/>
          <a:p>
            <a:r>
              <a:rPr lang="es-ES" dirty="0">
                <a:latin typeface="Candara" panose="020E0502030303020204" pitchFamily="34" charset="0"/>
              </a:rPr>
              <a:t>En aquel mismo capítulo hay muchos controles que limitan el ejercicio público de los dones en la congregación para asegurar el orden y la edificación. </a:t>
            </a:r>
            <a:endParaRPr lang="es-ES" dirty="0" smtClean="0">
              <a:latin typeface="Candara" panose="020E0502030303020204" pitchFamily="34" charset="0"/>
            </a:endParaRPr>
          </a:p>
          <a:p>
            <a:r>
              <a:rPr lang="es-ES" dirty="0" smtClean="0">
                <a:latin typeface="Candara" panose="020E0502030303020204" pitchFamily="34" charset="0"/>
              </a:rPr>
              <a:t>El </a:t>
            </a:r>
            <a:r>
              <a:rPr lang="es-ES" dirty="0">
                <a:latin typeface="Candara" panose="020E0502030303020204" pitchFamily="34" charset="0"/>
              </a:rPr>
              <a:t>sacerdocio universal de los cristianos no debe emplearse para justificar los abusos en la iglesia local</a:t>
            </a:r>
            <a:r>
              <a:rPr lang="es-ES" dirty="0" smtClean="0">
                <a:latin typeface="Candara" panose="020E0502030303020204" pitchFamily="34" charset="0"/>
              </a:rPr>
              <a:t>.</a:t>
            </a:r>
            <a:endParaRPr lang="es-ES" dirty="0">
              <a:latin typeface="Candara" panose="020E0502030303020204" pitchFamily="34" charset="0"/>
            </a:endParaRPr>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562600" y="1808262"/>
            <a:ext cx="3581400" cy="5049738"/>
          </a:xfrm>
          <a:prstGeom prst="rect">
            <a:avLst/>
          </a:prstGeom>
        </p:spPr>
      </p:pic>
    </p:spTree>
    <p:extLst>
      <p:ext uri="{BB962C8B-B14F-4D97-AF65-F5344CB8AC3E}">
        <p14:creationId xmlns:p14="http://schemas.microsoft.com/office/powerpoint/2010/main" val="1680691101"/>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tener un fundamento sólido </a:t>
            </a:r>
            <a:r>
              <a:rPr lang="es-PR" sz="4000" dirty="0">
                <a:solidFill>
                  <a:srgbClr val="FF0000"/>
                </a:solidFill>
                <a:latin typeface="Candara" panose="020E0502030303020204" pitchFamily="34" charset="0"/>
                <a:cs typeface="Calibri" pitchFamily="34" charset="0"/>
              </a:rPr>
              <a:t>1 Pedro 2.4-6</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51</a:t>
            </a:fld>
            <a:endParaRPr lang="es-PR" altLang="en-US"/>
          </a:p>
        </p:txBody>
      </p:sp>
      <p:sp>
        <p:nvSpPr>
          <p:cNvPr id="2" name="Content Placeholder 1"/>
          <p:cNvSpPr>
            <a:spLocks noGrp="1"/>
          </p:cNvSpPr>
          <p:nvPr>
            <p:ph idx="1"/>
          </p:nvPr>
        </p:nvSpPr>
        <p:spPr>
          <a:xfrm>
            <a:off x="380999" y="2147372"/>
            <a:ext cx="5181601" cy="4710628"/>
          </a:xfrm>
        </p:spPr>
        <p:txBody>
          <a:bodyPr>
            <a:normAutofit fontScale="92500" lnSpcReduction="10000"/>
          </a:bodyPr>
          <a:lstStyle/>
          <a:p>
            <a:r>
              <a:rPr lang="es-ES" dirty="0">
                <a:solidFill>
                  <a:srgbClr val="FF0000"/>
                </a:solidFill>
                <a:latin typeface="Candara" panose="020E0502030303020204" pitchFamily="34" charset="0"/>
              </a:rPr>
              <a:t>2:6</a:t>
            </a:r>
            <a:r>
              <a:rPr lang="es-ES" dirty="0">
                <a:latin typeface="Candara" panose="020E0502030303020204" pitchFamily="34" charset="0"/>
              </a:rPr>
              <a:t> Aún pensando en el edificio, Pedro vuelve a Cristo la piedra, y en particular a Cristo como la piedra principal del ángulo. </a:t>
            </a:r>
            <a:endParaRPr lang="es-ES" dirty="0" smtClean="0">
              <a:latin typeface="Candara" panose="020E0502030303020204" pitchFamily="34" charset="0"/>
            </a:endParaRPr>
          </a:p>
          <a:p>
            <a:r>
              <a:rPr lang="es-ES" dirty="0" smtClean="0">
                <a:latin typeface="Candara" panose="020E0502030303020204" pitchFamily="34" charset="0"/>
              </a:rPr>
              <a:t>Al </a:t>
            </a:r>
            <a:r>
              <a:rPr lang="es-ES" dirty="0">
                <a:latin typeface="Candara" panose="020E0502030303020204" pitchFamily="34" charset="0"/>
              </a:rPr>
              <a:t>citar de </a:t>
            </a:r>
            <a:r>
              <a:rPr lang="es-ES" dirty="0">
                <a:solidFill>
                  <a:srgbClr val="FF0000"/>
                </a:solidFill>
                <a:latin typeface="Candara" panose="020E0502030303020204" pitchFamily="34" charset="0"/>
              </a:rPr>
              <a:t>Isaías 28:16</a:t>
            </a:r>
            <a:r>
              <a:rPr lang="es-ES" dirty="0">
                <a:latin typeface="Candara" panose="020E0502030303020204" pitchFamily="34" charset="0"/>
              </a:rPr>
              <a:t>, muestra que el papel de Cristo como piedra del ángulo estaba predicho en la Escritura. </a:t>
            </a:r>
            <a:endParaRPr lang="es-ES" dirty="0" smtClean="0">
              <a:latin typeface="Candara" panose="020E0502030303020204" pitchFamily="34" charset="0"/>
            </a:endParaRPr>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562600" y="1808262"/>
            <a:ext cx="3581400" cy="5049738"/>
          </a:xfrm>
          <a:prstGeom prst="rect">
            <a:avLst/>
          </a:prstGeom>
        </p:spPr>
      </p:pic>
    </p:spTree>
    <p:extLst>
      <p:ext uri="{BB962C8B-B14F-4D97-AF65-F5344CB8AC3E}">
        <p14:creationId xmlns:p14="http://schemas.microsoft.com/office/powerpoint/2010/main" val="2779948396"/>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tener un fundamento sólido </a:t>
            </a:r>
            <a:r>
              <a:rPr lang="es-PR" sz="4000" dirty="0">
                <a:solidFill>
                  <a:srgbClr val="FF0000"/>
                </a:solidFill>
                <a:latin typeface="Candara" panose="020E0502030303020204" pitchFamily="34" charset="0"/>
                <a:cs typeface="Calibri" pitchFamily="34" charset="0"/>
              </a:rPr>
              <a:t>1 Pedro 2.4-6</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52</a:t>
            </a:fld>
            <a:endParaRPr lang="es-PR" altLang="en-US"/>
          </a:p>
        </p:txBody>
      </p:sp>
      <p:sp>
        <p:nvSpPr>
          <p:cNvPr id="2" name="Content Placeholder 1"/>
          <p:cNvSpPr>
            <a:spLocks noGrp="1"/>
          </p:cNvSpPr>
          <p:nvPr>
            <p:ph idx="1"/>
          </p:nvPr>
        </p:nvSpPr>
        <p:spPr>
          <a:xfrm>
            <a:off x="380999" y="2147372"/>
            <a:ext cx="5181601" cy="4710628"/>
          </a:xfrm>
        </p:spPr>
        <p:txBody>
          <a:bodyPr>
            <a:normAutofit/>
          </a:bodyPr>
          <a:lstStyle/>
          <a:p>
            <a:r>
              <a:rPr lang="es-ES" dirty="0" smtClean="0">
                <a:latin typeface="Candara" panose="020E0502030303020204" pitchFamily="34" charset="0"/>
              </a:rPr>
              <a:t>Observa </a:t>
            </a:r>
            <a:r>
              <a:rPr lang="es-ES" dirty="0">
                <a:latin typeface="Candara" panose="020E0502030303020204" pitchFamily="34" charset="0"/>
              </a:rPr>
              <a:t>que Dios ha determinado que Cristo tendrá esta posición singular, que Él es una piedra escogida, preciosa, y que Él es totalmente fiable. </a:t>
            </a:r>
            <a:endParaRPr lang="es-ES" dirty="0" smtClean="0">
              <a:latin typeface="Candara" panose="020E0502030303020204" pitchFamily="34" charset="0"/>
            </a:endParaRPr>
          </a:p>
          <a:p>
            <a:r>
              <a:rPr lang="es-ES" dirty="0" smtClean="0">
                <a:latin typeface="Candara" panose="020E0502030303020204" pitchFamily="34" charset="0"/>
              </a:rPr>
              <a:t>Nadie </a:t>
            </a:r>
            <a:r>
              <a:rPr lang="es-ES" dirty="0">
                <a:latin typeface="Candara" panose="020E0502030303020204" pitchFamily="34" charset="0"/>
              </a:rPr>
              <a:t>que confíe en Él será jamás avergonzado</a:t>
            </a:r>
            <a:r>
              <a:rPr lang="es-ES" dirty="0" smtClean="0">
                <a:latin typeface="Candara" panose="020E0502030303020204" pitchFamily="34" charset="0"/>
              </a:rPr>
              <a:t>.</a:t>
            </a:r>
            <a:endParaRPr lang="es-ES" dirty="0">
              <a:latin typeface="Candara" panose="020E0502030303020204" pitchFamily="34" charset="0"/>
            </a:endParaRPr>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562600" y="1808262"/>
            <a:ext cx="3581400" cy="5049738"/>
          </a:xfrm>
          <a:prstGeom prst="rect">
            <a:avLst/>
          </a:prstGeom>
        </p:spPr>
      </p:pic>
    </p:spTree>
    <p:extLst>
      <p:ext uri="{BB962C8B-B14F-4D97-AF65-F5344CB8AC3E}">
        <p14:creationId xmlns:p14="http://schemas.microsoft.com/office/powerpoint/2010/main" val="2728940198"/>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tener un fundamento sólido </a:t>
            </a:r>
            <a:r>
              <a:rPr lang="es-PR" sz="4000" dirty="0">
                <a:solidFill>
                  <a:srgbClr val="FF0000"/>
                </a:solidFill>
                <a:latin typeface="Candara" panose="020E0502030303020204" pitchFamily="34" charset="0"/>
                <a:cs typeface="Calibri" pitchFamily="34" charset="0"/>
              </a:rPr>
              <a:t>1 Pedro 2.4-6</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53</a:t>
            </a:fld>
            <a:endParaRPr lang="es-PR" altLang="en-US"/>
          </a:p>
        </p:txBody>
      </p:sp>
      <p:sp>
        <p:nvSpPr>
          <p:cNvPr id="2" name="Content Placeholder 1"/>
          <p:cNvSpPr>
            <a:spLocks noGrp="1"/>
          </p:cNvSpPr>
          <p:nvPr>
            <p:ph idx="1"/>
          </p:nvPr>
        </p:nvSpPr>
        <p:spPr>
          <a:xfrm>
            <a:off x="380999" y="2147372"/>
            <a:ext cx="5181601" cy="4710628"/>
          </a:xfrm>
        </p:spPr>
        <p:txBody>
          <a:bodyPr>
            <a:normAutofit/>
          </a:bodyPr>
          <a:lstStyle/>
          <a:p>
            <a:r>
              <a:rPr lang="es-ES" dirty="0">
                <a:latin typeface="Candara" panose="020E0502030303020204" pitchFamily="34" charset="0"/>
              </a:rPr>
              <a:t>La palabra traducida piedra del ángulo en este pasaje puede ser comprendida al menos de tres maneras, y cada una de ellas se aplica con la misma validez e intensidad al Señor Jesús</a:t>
            </a:r>
            <a:r>
              <a:rPr lang="es-ES" dirty="0" smtClean="0">
                <a:latin typeface="Candara" panose="020E0502030303020204" pitchFamily="34" charset="0"/>
              </a:rPr>
              <a:t>.</a:t>
            </a:r>
            <a:endParaRPr lang="es-ES" dirty="0">
              <a:latin typeface="Candara" panose="020E0502030303020204" pitchFamily="34" charset="0"/>
            </a:endParaRPr>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562600" y="1808262"/>
            <a:ext cx="3581400" cy="5049738"/>
          </a:xfrm>
          <a:prstGeom prst="rect">
            <a:avLst/>
          </a:prstGeom>
        </p:spPr>
      </p:pic>
    </p:spTree>
    <p:extLst>
      <p:ext uri="{BB962C8B-B14F-4D97-AF65-F5344CB8AC3E}">
        <p14:creationId xmlns:p14="http://schemas.microsoft.com/office/powerpoint/2010/main" val="2494647587"/>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tener un fundamento sólido </a:t>
            </a:r>
            <a:r>
              <a:rPr lang="es-PR" sz="4000" dirty="0">
                <a:solidFill>
                  <a:srgbClr val="FF0000"/>
                </a:solidFill>
                <a:latin typeface="Candara" panose="020E0502030303020204" pitchFamily="34" charset="0"/>
                <a:cs typeface="Calibri" pitchFamily="34" charset="0"/>
              </a:rPr>
              <a:t>1 Pedro 2.4-6</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54</a:t>
            </a:fld>
            <a:endParaRPr lang="es-PR" altLang="en-US"/>
          </a:p>
        </p:txBody>
      </p:sp>
      <p:sp>
        <p:nvSpPr>
          <p:cNvPr id="2" name="Content Placeholder 1"/>
          <p:cNvSpPr>
            <a:spLocks noGrp="1"/>
          </p:cNvSpPr>
          <p:nvPr>
            <p:ph idx="1"/>
          </p:nvPr>
        </p:nvSpPr>
        <p:spPr>
          <a:xfrm>
            <a:off x="380999" y="2147372"/>
            <a:ext cx="8229601" cy="4710628"/>
          </a:xfrm>
        </p:spPr>
        <p:txBody>
          <a:bodyPr>
            <a:normAutofit/>
          </a:bodyPr>
          <a:lstStyle/>
          <a:p>
            <a:pPr marL="514350" indent="-514350">
              <a:buSzPct val="87000"/>
              <a:buFont typeface="+mj-lt"/>
              <a:buAutoNum type="arabicPeriod"/>
            </a:pPr>
            <a:r>
              <a:rPr lang="es-ES" dirty="0" smtClean="0">
                <a:latin typeface="Candara" panose="020E0502030303020204" pitchFamily="34" charset="0"/>
              </a:rPr>
              <a:t>Una </a:t>
            </a:r>
            <a:r>
              <a:rPr lang="es-ES" dirty="0">
                <a:latin typeface="Candara" panose="020E0502030303020204" pitchFamily="34" charset="0"/>
              </a:rPr>
              <a:t>piedra del ángulo en la arquitectura moderna se pone en la base de una esquina, donde une dos muros y simboliza el fundamento sobre el que reposa todo el edificio. Cristo es la piedra del ángulo, único fundamento genuino (</a:t>
            </a:r>
            <a:r>
              <a:rPr lang="es-ES" dirty="0">
                <a:solidFill>
                  <a:srgbClr val="FF0000"/>
                </a:solidFill>
                <a:latin typeface="Candara" panose="020E0502030303020204" pitchFamily="34" charset="0"/>
              </a:rPr>
              <a:t>1 </a:t>
            </a:r>
            <a:r>
              <a:rPr lang="es-ES" dirty="0" smtClean="0">
                <a:solidFill>
                  <a:srgbClr val="FF0000"/>
                </a:solidFill>
                <a:latin typeface="Candara" panose="020E0502030303020204" pitchFamily="34" charset="0"/>
              </a:rPr>
              <a:t>Corintios </a:t>
            </a:r>
            <a:r>
              <a:rPr lang="es-ES" dirty="0">
                <a:solidFill>
                  <a:srgbClr val="FF0000"/>
                </a:solidFill>
                <a:latin typeface="Candara" panose="020E0502030303020204" pitchFamily="34" charset="0"/>
              </a:rPr>
              <a:t>3:10, 11</a:t>
            </a:r>
            <a:r>
              <a:rPr lang="es-ES" dirty="0">
                <a:latin typeface="Candara" panose="020E0502030303020204" pitchFamily="34" charset="0"/>
              </a:rPr>
              <a:t>), Aquel que ha unido a judíos y gentiles creyentes (como dos muros de un edificio) en un nuevo hombre (</a:t>
            </a:r>
            <a:r>
              <a:rPr lang="es-ES" dirty="0" smtClean="0">
                <a:solidFill>
                  <a:srgbClr val="FF0000"/>
                </a:solidFill>
                <a:latin typeface="Candara" panose="020E0502030303020204" pitchFamily="34" charset="0"/>
              </a:rPr>
              <a:t>Efesios </a:t>
            </a:r>
            <a:r>
              <a:rPr lang="es-ES" dirty="0">
                <a:solidFill>
                  <a:srgbClr val="FF0000"/>
                </a:solidFill>
                <a:latin typeface="Candara" panose="020E0502030303020204" pitchFamily="34" charset="0"/>
              </a:rPr>
              <a:t>2:13, 14</a:t>
            </a:r>
            <a:r>
              <a:rPr lang="es-ES" dirty="0" smtClean="0">
                <a:latin typeface="Candara" panose="020E0502030303020204" pitchFamily="34" charset="0"/>
              </a:rPr>
              <a:t>).</a:t>
            </a:r>
            <a:endParaRPr lang="es-ES" dirty="0">
              <a:latin typeface="Candara" panose="020E0502030303020204" pitchFamily="34" charset="0"/>
            </a:endParaRPr>
          </a:p>
        </p:txBody>
      </p:sp>
    </p:spTree>
    <p:extLst>
      <p:ext uri="{BB962C8B-B14F-4D97-AF65-F5344CB8AC3E}">
        <p14:creationId xmlns:p14="http://schemas.microsoft.com/office/powerpoint/2010/main" val="1283807113"/>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tener un fundamento sólido </a:t>
            </a:r>
            <a:r>
              <a:rPr lang="es-PR" sz="4000" dirty="0">
                <a:solidFill>
                  <a:srgbClr val="FF0000"/>
                </a:solidFill>
                <a:latin typeface="Candara" panose="020E0502030303020204" pitchFamily="34" charset="0"/>
                <a:cs typeface="Calibri" pitchFamily="34" charset="0"/>
              </a:rPr>
              <a:t>1 Pedro 2.4-6</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55</a:t>
            </a:fld>
            <a:endParaRPr lang="es-PR" altLang="en-US"/>
          </a:p>
        </p:txBody>
      </p:sp>
      <p:sp>
        <p:nvSpPr>
          <p:cNvPr id="2" name="Content Placeholder 1"/>
          <p:cNvSpPr>
            <a:spLocks noGrp="1"/>
          </p:cNvSpPr>
          <p:nvPr>
            <p:ph idx="1"/>
          </p:nvPr>
        </p:nvSpPr>
        <p:spPr>
          <a:xfrm>
            <a:off x="380999" y="2147372"/>
            <a:ext cx="8229601" cy="4710628"/>
          </a:xfrm>
        </p:spPr>
        <p:txBody>
          <a:bodyPr>
            <a:normAutofit/>
          </a:bodyPr>
          <a:lstStyle/>
          <a:p>
            <a:pPr marL="514350" indent="-514350">
              <a:buSzPct val="87000"/>
              <a:buFont typeface="+mj-lt"/>
              <a:buAutoNum type="arabicPeriod" startAt="2"/>
            </a:pPr>
            <a:r>
              <a:rPr lang="es-ES" dirty="0" smtClean="0">
                <a:latin typeface="Candara" panose="020E0502030303020204" pitchFamily="34" charset="0"/>
              </a:rPr>
              <a:t>Algunos </a:t>
            </a:r>
            <a:r>
              <a:rPr lang="es-ES" dirty="0">
                <a:latin typeface="Candara" panose="020E0502030303020204" pitchFamily="34" charset="0"/>
              </a:rPr>
              <a:t>eruditos piensan que esta piedra es la piedra clave de un arco. Es la piedra que completa el arco y mantiene unido el resto del edificio. Nuestro Señor, desde luego, cumple esta descripción. Él es la piedra de la clave del arco, y sin Él el edificio no tendría fuerza ni cohesión</a:t>
            </a:r>
            <a:r>
              <a:rPr lang="es-ES" dirty="0" smtClean="0">
                <a:latin typeface="Candara" panose="020E0502030303020204" pitchFamily="34" charset="0"/>
              </a:rPr>
              <a:t>.</a:t>
            </a:r>
            <a:endParaRPr lang="es-ES" dirty="0">
              <a:latin typeface="Candara" panose="020E0502030303020204" pitchFamily="34" charset="0"/>
            </a:endParaRPr>
          </a:p>
        </p:txBody>
      </p:sp>
    </p:spTree>
    <p:extLst>
      <p:ext uri="{BB962C8B-B14F-4D97-AF65-F5344CB8AC3E}">
        <p14:creationId xmlns:p14="http://schemas.microsoft.com/office/powerpoint/2010/main" val="2716866494"/>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tener un fundamento sólido </a:t>
            </a:r>
            <a:r>
              <a:rPr lang="es-PR" sz="4000" dirty="0">
                <a:solidFill>
                  <a:srgbClr val="FF0000"/>
                </a:solidFill>
                <a:latin typeface="Candara" panose="020E0502030303020204" pitchFamily="34" charset="0"/>
                <a:cs typeface="Calibri" pitchFamily="34" charset="0"/>
              </a:rPr>
              <a:t>1 Pedro 2.4-6</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56</a:t>
            </a:fld>
            <a:endParaRPr lang="es-PR" altLang="en-US"/>
          </a:p>
        </p:txBody>
      </p:sp>
      <p:sp>
        <p:nvSpPr>
          <p:cNvPr id="2" name="Content Placeholder 1"/>
          <p:cNvSpPr>
            <a:spLocks noGrp="1"/>
          </p:cNvSpPr>
          <p:nvPr>
            <p:ph idx="1"/>
          </p:nvPr>
        </p:nvSpPr>
        <p:spPr>
          <a:xfrm>
            <a:off x="380999" y="2147372"/>
            <a:ext cx="8229601" cy="4710628"/>
          </a:xfrm>
        </p:spPr>
        <p:txBody>
          <a:bodyPr>
            <a:normAutofit fontScale="92500"/>
          </a:bodyPr>
          <a:lstStyle/>
          <a:p>
            <a:pPr marL="514350" indent="-514350">
              <a:buSzPct val="87000"/>
              <a:buFont typeface="+mj-lt"/>
              <a:buAutoNum type="arabicPeriod" startAt="3"/>
            </a:pPr>
            <a:r>
              <a:rPr lang="es-ES" dirty="0" smtClean="0">
                <a:latin typeface="Candara" panose="020E0502030303020204" pitchFamily="34" charset="0"/>
              </a:rPr>
              <a:t>Una </a:t>
            </a:r>
            <a:r>
              <a:rPr lang="es-ES" dirty="0">
                <a:latin typeface="Candara" panose="020E0502030303020204" pitchFamily="34" charset="0"/>
              </a:rPr>
              <a:t>tercera perspectiva es que la piedra es la cimera de una pirámide, que ocupa el puesto más elevado en la estructura. Es la única de esta forma en la estructura. Su forma determina la forma de toda la pirámide. Es la última piedra que se pone en su lugar. Del mismo modo, Cristo es la Piedra Cimera de la iglesia, la Piedra verdaderamente singular. La iglesia recibe su carácter de Él. Cuando Él venga, el edificio habrá quedado terminado</a:t>
            </a:r>
            <a:r>
              <a:rPr lang="es-ES" dirty="0" smtClean="0">
                <a:latin typeface="Candara" panose="020E0502030303020204" pitchFamily="34" charset="0"/>
              </a:rPr>
              <a:t>.</a:t>
            </a:r>
            <a:endParaRPr lang="en-US" dirty="0">
              <a:latin typeface="Candara" panose="020E0502030303020204" pitchFamily="34" charset="0"/>
            </a:endParaRPr>
          </a:p>
        </p:txBody>
      </p:sp>
    </p:spTree>
    <p:extLst>
      <p:ext uri="{BB962C8B-B14F-4D97-AF65-F5344CB8AC3E}">
        <p14:creationId xmlns:p14="http://schemas.microsoft.com/office/powerpoint/2010/main" val="2935795013"/>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tener un fundamento sólido </a:t>
            </a:r>
            <a:r>
              <a:rPr lang="es-PR" sz="4000" dirty="0">
                <a:solidFill>
                  <a:srgbClr val="FF0000"/>
                </a:solidFill>
                <a:latin typeface="Candara" panose="020E0502030303020204" pitchFamily="34" charset="0"/>
                <a:cs typeface="Calibri" pitchFamily="34" charset="0"/>
              </a:rPr>
              <a:t>1 Pedro 2.4-6</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57</a:t>
            </a:fld>
            <a:endParaRPr lang="es-PR" altLang="en-US"/>
          </a:p>
        </p:txBody>
      </p:sp>
      <p:sp>
        <p:nvSpPr>
          <p:cNvPr id="2" name="Content Placeholder 1"/>
          <p:cNvSpPr>
            <a:spLocks noGrp="1"/>
          </p:cNvSpPr>
          <p:nvPr>
            <p:ph idx="1"/>
          </p:nvPr>
        </p:nvSpPr>
        <p:spPr>
          <a:xfrm>
            <a:off x="380999" y="2147372"/>
            <a:ext cx="5181601" cy="4710628"/>
          </a:xfrm>
        </p:spPr>
        <p:txBody>
          <a:bodyPr>
            <a:normAutofit/>
          </a:bodyPr>
          <a:lstStyle/>
          <a:p>
            <a:r>
              <a:rPr lang="es-ES" dirty="0">
                <a:latin typeface="Candara" panose="020E0502030303020204" pitchFamily="34" charset="0"/>
              </a:rPr>
              <a:t>Él es una piedra escogida, preciosa. </a:t>
            </a:r>
            <a:endParaRPr lang="es-ES" dirty="0" smtClean="0">
              <a:latin typeface="Candara" panose="020E0502030303020204" pitchFamily="34" charset="0"/>
            </a:endParaRPr>
          </a:p>
          <a:p>
            <a:r>
              <a:rPr lang="es-ES" dirty="0" smtClean="0">
                <a:latin typeface="Candara" panose="020E0502030303020204" pitchFamily="34" charset="0"/>
              </a:rPr>
              <a:t>Es </a:t>
            </a:r>
            <a:r>
              <a:rPr lang="es-ES" dirty="0">
                <a:latin typeface="Candara" panose="020E0502030303020204" pitchFamily="34" charset="0"/>
              </a:rPr>
              <a:t>escogida en el sentido de que Dios lo ha seleccionado para ocupar el puesto de mayor honor. </a:t>
            </a:r>
            <a:endParaRPr lang="es-ES" dirty="0" smtClean="0">
              <a:latin typeface="Candara" panose="020E0502030303020204" pitchFamily="34" charset="0"/>
            </a:endParaRPr>
          </a:p>
          <a:p>
            <a:r>
              <a:rPr lang="es-ES" dirty="0" smtClean="0">
                <a:latin typeface="Candara" panose="020E0502030303020204" pitchFamily="34" charset="0"/>
              </a:rPr>
              <a:t>Es </a:t>
            </a:r>
            <a:r>
              <a:rPr lang="es-ES" dirty="0">
                <a:latin typeface="Candara" panose="020E0502030303020204" pitchFamily="34" charset="0"/>
              </a:rPr>
              <a:t>preciosa porque no hay nadie como Él</a:t>
            </a:r>
            <a:r>
              <a:rPr lang="es-ES" dirty="0" smtClean="0">
                <a:latin typeface="Candara" panose="020E0502030303020204" pitchFamily="34" charset="0"/>
              </a:rPr>
              <a:t>.</a:t>
            </a:r>
            <a:endParaRPr lang="es-ES" dirty="0">
              <a:latin typeface="Candara" panose="020E0502030303020204" pitchFamily="34" charset="0"/>
            </a:endParaRPr>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562600" y="1808262"/>
            <a:ext cx="3581400" cy="5049738"/>
          </a:xfrm>
          <a:prstGeom prst="rect">
            <a:avLst/>
          </a:prstGeom>
        </p:spPr>
      </p:pic>
    </p:spTree>
    <p:extLst>
      <p:ext uri="{BB962C8B-B14F-4D97-AF65-F5344CB8AC3E}">
        <p14:creationId xmlns:p14="http://schemas.microsoft.com/office/powerpoint/2010/main" val="3803039577"/>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tener un fundamento sólido </a:t>
            </a:r>
            <a:r>
              <a:rPr lang="es-PR" sz="4000" dirty="0">
                <a:solidFill>
                  <a:srgbClr val="FF0000"/>
                </a:solidFill>
                <a:latin typeface="Candara" panose="020E0502030303020204" pitchFamily="34" charset="0"/>
                <a:cs typeface="Calibri" pitchFamily="34" charset="0"/>
              </a:rPr>
              <a:t>1 Pedro 2.4-6</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58</a:t>
            </a:fld>
            <a:endParaRPr lang="es-PR" altLang="en-US"/>
          </a:p>
        </p:txBody>
      </p:sp>
      <p:sp>
        <p:nvSpPr>
          <p:cNvPr id="2" name="Content Placeholder 1"/>
          <p:cNvSpPr>
            <a:spLocks noGrp="1"/>
          </p:cNvSpPr>
          <p:nvPr>
            <p:ph idx="1"/>
          </p:nvPr>
        </p:nvSpPr>
        <p:spPr>
          <a:xfrm>
            <a:off x="380999" y="2147372"/>
            <a:ext cx="4984751" cy="4710628"/>
          </a:xfrm>
        </p:spPr>
        <p:txBody>
          <a:bodyPr>
            <a:normAutofit/>
          </a:bodyPr>
          <a:lstStyle/>
          <a:p>
            <a:r>
              <a:rPr lang="es-ES" dirty="0">
                <a:latin typeface="Candara" panose="020E0502030303020204" pitchFamily="34" charset="0"/>
              </a:rPr>
              <a:t>El que crea en él, no será avergonzado. </a:t>
            </a:r>
            <a:endParaRPr lang="es-ES" dirty="0" smtClean="0">
              <a:latin typeface="Candara" panose="020E0502030303020204" pitchFamily="34" charset="0"/>
            </a:endParaRPr>
          </a:p>
          <a:p>
            <a:r>
              <a:rPr lang="es-ES" dirty="0" smtClean="0">
                <a:latin typeface="Candara" panose="020E0502030303020204" pitchFamily="34" charset="0"/>
              </a:rPr>
              <a:t>El </a:t>
            </a:r>
            <a:r>
              <a:rPr lang="es-ES" dirty="0">
                <a:latin typeface="Candara" panose="020E0502030303020204" pitchFamily="34" charset="0"/>
              </a:rPr>
              <a:t>pasaje original en Isaías, del que se cita esto, se traduce así: «El que crea no se apresurará». </a:t>
            </a:r>
            <a:endParaRPr lang="es-ES" dirty="0" smtClean="0">
              <a:latin typeface="Candara" panose="020E0502030303020204" pitchFamily="34" charset="0"/>
            </a:endParaRPr>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562600" y="1808262"/>
            <a:ext cx="3581400" cy="5049738"/>
          </a:xfrm>
          <a:prstGeom prst="rect">
            <a:avLst/>
          </a:prstGeom>
        </p:spPr>
      </p:pic>
    </p:spTree>
    <p:extLst>
      <p:ext uri="{BB962C8B-B14F-4D97-AF65-F5344CB8AC3E}">
        <p14:creationId xmlns:p14="http://schemas.microsoft.com/office/powerpoint/2010/main" val="3600868755"/>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tener un fundamento sólido </a:t>
            </a:r>
            <a:r>
              <a:rPr lang="es-PR" sz="4000" dirty="0">
                <a:solidFill>
                  <a:srgbClr val="FF0000"/>
                </a:solidFill>
                <a:latin typeface="Candara" panose="020E0502030303020204" pitchFamily="34" charset="0"/>
                <a:cs typeface="Calibri" pitchFamily="34" charset="0"/>
              </a:rPr>
              <a:t>1 Pedro 2.4-6</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59</a:t>
            </a:fld>
            <a:endParaRPr lang="es-PR" altLang="en-US"/>
          </a:p>
        </p:txBody>
      </p:sp>
      <p:sp>
        <p:nvSpPr>
          <p:cNvPr id="2" name="Content Placeholder 1"/>
          <p:cNvSpPr>
            <a:spLocks noGrp="1"/>
          </p:cNvSpPr>
          <p:nvPr>
            <p:ph idx="1"/>
          </p:nvPr>
        </p:nvSpPr>
        <p:spPr>
          <a:xfrm>
            <a:off x="380999" y="2147372"/>
            <a:ext cx="4876801" cy="4710628"/>
          </a:xfrm>
        </p:spPr>
        <p:txBody>
          <a:bodyPr>
            <a:normAutofit lnSpcReduction="10000"/>
          </a:bodyPr>
          <a:lstStyle/>
          <a:p>
            <a:r>
              <a:rPr lang="es-ES" dirty="0" smtClean="0">
                <a:latin typeface="Candara" panose="020E0502030303020204" pitchFamily="34" charset="0"/>
              </a:rPr>
              <a:t>Pónganse </a:t>
            </a:r>
            <a:r>
              <a:rPr lang="es-ES" dirty="0">
                <a:latin typeface="Candara" panose="020E0502030303020204" pitchFamily="34" charset="0"/>
              </a:rPr>
              <a:t>estas dos citas juntas, y se tiene la maravillosa promesa de que los que tienen a Cristo como su piedra del ángulo son eximidos de una frustrante humillación y de un atolondrado apresuramiento</a:t>
            </a:r>
            <a:r>
              <a:rPr lang="es-ES" dirty="0" smtClean="0">
                <a:latin typeface="Candara" panose="020E0502030303020204" pitchFamily="34" charset="0"/>
              </a:rPr>
              <a:t>.</a:t>
            </a:r>
            <a:endParaRPr lang="es-ES" dirty="0">
              <a:latin typeface="Candara" panose="020E0502030303020204" pitchFamily="34" charset="0"/>
            </a:endParaRPr>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562600" y="1808262"/>
            <a:ext cx="3581400" cy="5049738"/>
          </a:xfrm>
          <a:prstGeom prst="rect">
            <a:avLst/>
          </a:prstGeom>
        </p:spPr>
      </p:pic>
    </p:spTree>
    <p:extLst>
      <p:ext uri="{BB962C8B-B14F-4D97-AF65-F5344CB8AC3E}">
        <p14:creationId xmlns:p14="http://schemas.microsoft.com/office/powerpoint/2010/main" val="1036905621"/>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D1CA36C9-F515-4363-BB84-64616B65FAF0}" type="slidenum">
              <a:rPr lang="es-PR" altLang="en-US"/>
              <a:pPr/>
              <a:t>6</a:t>
            </a:fld>
            <a:endParaRPr lang="es-PR" altLang="en-US"/>
          </a:p>
        </p:txBody>
      </p:sp>
      <p:sp>
        <p:nvSpPr>
          <p:cNvPr id="790530" name="Rectangle 2"/>
          <p:cNvSpPr>
            <a:spLocks noGrp="1" noChangeArrowheads="1"/>
          </p:cNvSpPr>
          <p:nvPr>
            <p:ph type="title"/>
          </p:nvPr>
        </p:nvSpPr>
        <p:spPr/>
        <p:txBody>
          <a:bodyPr/>
          <a:lstStyle/>
          <a:p>
            <a:r>
              <a:rPr lang="es-PR" altLang="en-US">
                <a:latin typeface="Candara" panose="020E0502030303020204" pitchFamily="34" charset="0"/>
              </a:rPr>
              <a:t>Trasfondo Histórico</a:t>
            </a:r>
          </a:p>
        </p:txBody>
      </p:sp>
      <p:sp>
        <p:nvSpPr>
          <p:cNvPr id="790531" name="Rectangle 3"/>
          <p:cNvSpPr>
            <a:spLocks noGrp="1" noChangeArrowheads="1"/>
          </p:cNvSpPr>
          <p:nvPr>
            <p:ph type="body" sz="half" idx="1"/>
          </p:nvPr>
        </p:nvSpPr>
        <p:spPr>
          <a:xfrm>
            <a:off x="304800" y="2017712"/>
            <a:ext cx="5410200" cy="4535487"/>
          </a:xfrm>
        </p:spPr>
        <p:txBody>
          <a:bodyPr>
            <a:normAutofit/>
          </a:bodyPr>
          <a:lstStyle/>
          <a:p>
            <a:r>
              <a:rPr lang="es-PR" altLang="en-US" dirty="0" smtClean="0">
                <a:latin typeface="Candara" panose="020E0502030303020204" pitchFamily="34" charset="0"/>
              </a:rPr>
              <a:t>En esta sección Pedro incluye varias citas y alusiones al Antiguo Testamento.</a:t>
            </a:r>
          </a:p>
          <a:p>
            <a:r>
              <a:rPr lang="es-PR" altLang="en-US" dirty="0" smtClean="0">
                <a:latin typeface="Candara" panose="020E0502030303020204" pitchFamily="34" charset="0"/>
              </a:rPr>
              <a:t>Usa pasajes que hablan del papel de Israel en el plan de Dios y los aplica a sus lectores cristianos.</a:t>
            </a:r>
            <a:endParaRPr lang="es-PR" altLang="en-US" dirty="0">
              <a:latin typeface="Candara" panose="020E0502030303020204" pitchFamily="34" charset="0"/>
            </a:endParaRPr>
          </a:p>
        </p:txBody>
      </p:sp>
      <p:pic>
        <p:nvPicPr>
          <p:cNvPr id="6" name="Picture 5"/>
          <p:cNvPicPr>
            <a:picLocks noChangeAspect="1"/>
          </p:cNvPicPr>
          <p:nvPr/>
        </p:nvPicPr>
        <p:blipFill>
          <a:blip r:embed="rId3"/>
          <a:stretch>
            <a:fillRect/>
          </a:stretch>
        </p:blipFill>
        <p:spPr>
          <a:xfrm>
            <a:off x="5756793" y="2017712"/>
            <a:ext cx="3397146" cy="3947160"/>
          </a:xfrm>
          <a:prstGeom prst="rect">
            <a:avLst/>
          </a:prstGeom>
        </p:spPr>
      </p:pic>
    </p:spTree>
    <p:extLst>
      <p:ext uri="{BB962C8B-B14F-4D97-AF65-F5344CB8AC3E}">
        <p14:creationId xmlns:p14="http://schemas.microsoft.com/office/powerpoint/2010/main" val="299252592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ser un pueblo </a:t>
            </a:r>
            <a:r>
              <a:rPr lang="es-ES" dirty="0" smtClean="0">
                <a:latin typeface="Candara" panose="020E0502030303020204" pitchFamily="34" charset="0"/>
                <a:cs typeface="Calibri" pitchFamily="34" charset="0"/>
              </a:rPr>
              <a:t>especial   </a:t>
            </a:r>
            <a:r>
              <a:rPr lang="es-PR" sz="4000" dirty="0" smtClean="0">
                <a:solidFill>
                  <a:srgbClr val="FF0000"/>
                </a:solidFill>
                <a:latin typeface="Candara" panose="020E0502030303020204" pitchFamily="34" charset="0"/>
                <a:cs typeface="Calibri" pitchFamily="34" charset="0"/>
              </a:rPr>
              <a:t>1 </a:t>
            </a:r>
            <a:r>
              <a:rPr lang="es-PR" sz="4000" dirty="0">
                <a:solidFill>
                  <a:srgbClr val="FF0000"/>
                </a:solidFill>
                <a:latin typeface="Candara" panose="020E0502030303020204" pitchFamily="34" charset="0"/>
                <a:cs typeface="Calibri" pitchFamily="34" charset="0"/>
              </a:rPr>
              <a:t>Pedro 2.7-12</a:t>
            </a:r>
            <a:endParaRPr lang="es-PR" sz="4000" dirty="0">
              <a:solidFill>
                <a:srgbClr val="FF0000"/>
              </a:solidFill>
              <a:latin typeface="Candara" panose="020E0502030303020204" pitchFamily="34" charset="0"/>
              <a:cs typeface="Calibri"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60</a:t>
            </a:fld>
            <a:endParaRPr lang="es-PR" altLang="en-US"/>
          </a:p>
        </p:txBody>
      </p:sp>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886" y="1676400"/>
            <a:ext cx="9133114" cy="5181600"/>
          </a:xfrm>
          <a:prstGeom prst="rect">
            <a:avLst/>
          </a:prstGeom>
        </p:spPr>
      </p:pic>
    </p:spTree>
    <p:extLst>
      <p:ext uri="{BB962C8B-B14F-4D97-AF65-F5344CB8AC3E}">
        <p14:creationId xmlns:p14="http://schemas.microsoft.com/office/powerpoint/2010/main" val="2778850937"/>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ser un pueblo especial   </a:t>
            </a:r>
            <a:r>
              <a:rPr lang="es-PR" sz="4000" dirty="0">
                <a:solidFill>
                  <a:srgbClr val="FF0000"/>
                </a:solidFill>
                <a:latin typeface="Candara" panose="020E0502030303020204" pitchFamily="34" charset="0"/>
                <a:cs typeface="Calibri" pitchFamily="34" charset="0"/>
              </a:rPr>
              <a:t>1 Pedro 2.7-12</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8726488" cy="4683126"/>
          </a:xfrm>
        </p:spPr>
        <p:txBody>
          <a:bodyPr>
            <a:normAutofit/>
          </a:bodyPr>
          <a:lstStyle/>
          <a:p>
            <a:r>
              <a:rPr lang="es-ES" sz="2800" dirty="0">
                <a:latin typeface="Candara" panose="020E0502030303020204" pitchFamily="34" charset="0"/>
              </a:rPr>
              <a:t>“</a:t>
            </a:r>
            <a:r>
              <a:rPr lang="es-ES" sz="2800" i="1" dirty="0">
                <a:latin typeface="Candara" panose="020E0502030303020204" pitchFamily="34" charset="0"/>
              </a:rPr>
              <a:t>Para vosotros, pues, los que creéis, él es precioso; pero para los que no creen, La piedra que los edificadores desecharon, Ha venido a ser la cabeza del ángulo; y: Piedra de tropiezo, y roca que hace caer, porque tropiezan en la palabra, siendo desobedientes; a lo cual fueron también destinados. Mas vosotros sois linaje escogido, real sacerdocio, nación santa, pueblo adquirido por Dios, para que anunciéis las virtudes de aquel que os llamó de las tinieblas a su luz </a:t>
            </a:r>
            <a:r>
              <a:rPr lang="es-ES" sz="2800" i="1" dirty="0" smtClean="0">
                <a:latin typeface="Candara" panose="020E0502030303020204" pitchFamily="34" charset="0"/>
              </a:rPr>
              <a:t>admirable…”</a:t>
            </a:r>
            <a:endParaRPr lang="es-ES" sz="2800"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61</a:t>
            </a:fld>
            <a:endParaRPr lang="es-PR" altLang="en-US"/>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ser un pueblo especial   </a:t>
            </a:r>
            <a:r>
              <a:rPr lang="es-PR" sz="4000" dirty="0">
                <a:solidFill>
                  <a:srgbClr val="FF0000"/>
                </a:solidFill>
                <a:latin typeface="Candara" panose="020E0502030303020204" pitchFamily="34" charset="0"/>
                <a:cs typeface="Calibri" pitchFamily="34" charset="0"/>
              </a:rPr>
              <a:t>1 Pedro 2.7-12</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8726488" cy="4683126"/>
          </a:xfrm>
        </p:spPr>
        <p:txBody>
          <a:bodyPr>
            <a:normAutofit lnSpcReduction="10000"/>
          </a:bodyPr>
          <a:lstStyle/>
          <a:p>
            <a:r>
              <a:rPr lang="es-ES" sz="2800" dirty="0" smtClean="0">
                <a:latin typeface="Candara" panose="020E0502030303020204" pitchFamily="34" charset="0"/>
              </a:rPr>
              <a:t>“</a:t>
            </a:r>
            <a:r>
              <a:rPr lang="es-ES" sz="2800" i="1" dirty="0" smtClean="0">
                <a:latin typeface="Candara" panose="020E0502030303020204" pitchFamily="34" charset="0"/>
              </a:rPr>
              <a:t>…vosotros </a:t>
            </a:r>
            <a:r>
              <a:rPr lang="es-ES" sz="2800" i="1" dirty="0">
                <a:latin typeface="Candara" panose="020E0502030303020204" pitchFamily="34" charset="0"/>
              </a:rPr>
              <a:t>que en otro tiempo no erais pueblo, pero que ahora sois pueblo de Dios; que en otro tiempo no habíais alcanzado misericordia, pero ahora habéis alcanzado misericordia. Amados, yo os ruego como a extranjeros y peregrinos, que os abstengáis de los deseos carnales que batallan contra el alma</a:t>
            </a:r>
            <a:r>
              <a:rPr lang="es-ES" sz="2800" i="1" dirty="0" smtClean="0">
                <a:latin typeface="Candara" panose="020E0502030303020204" pitchFamily="34" charset="0"/>
              </a:rPr>
              <a:t>, manteniendo </a:t>
            </a:r>
            <a:r>
              <a:rPr lang="es-ES" sz="2800" i="1" dirty="0">
                <a:latin typeface="Candara" panose="020E0502030303020204" pitchFamily="34" charset="0"/>
              </a:rPr>
              <a:t>buena vuestra manera de vivir entre los gentiles; para que en lo que murmuran de vosotros como de malhechores, glorifiquen a Dios en el día de la visitación, al considerar vuestras buenas obras.</a:t>
            </a:r>
            <a:r>
              <a:rPr lang="es-ES" sz="2800" dirty="0">
                <a:latin typeface="Candara" panose="020E0502030303020204" pitchFamily="34" charset="0"/>
              </a:rPr>
              <a:t>” </a:t>
            </a:r>
            <a:endParaRPr lang="es-ES" sz="2800" dirty="0" smtClean="0">
              <a:latin typeface="Candara" panose="020E0502030303020204" pitchFamily="34" charset="0"/>
            </a:endParaRPr>
          </a:p>
          <a:p>
            <a:pPr marL="0" indent="0">
              <a:buNone/>
            </a:pPr>
            <a:r>
              <a:rPr lang="es-ES" sz="2800" dirty="0">
                <a:solidFill>
                  <a:srgbClr val="FF0000"/>
                </a:solidFill>
                <a:latin typeface="Candara" panose="020E0502030303020204" pitchFamily="34" charset="0"/>
              </a:rPr>
              <a:t>	</a:t>
            </a:r>
            <a:r>
              <a:rPr lang="es-ES" sz="2800" dirty="0" smtClean="0">
                <a:solidFill>
                  <a:srgbClr val="FF0000"/>
                </a:solidFill>
                <a:latin typeface="Candara" panose="020E0502030303020204" pitchFamily="34" charset="0"/>
              </a:rPr>
              <a:t>(</a:t>
            </a:r>
            <a:r>
              <a:rPr lang="es-ES" sz="2800" dirty="0">
                <a:solidFill>
                  <a:srgbClr val="FF0000"/>
                </a:solidFill>
                <a:latin typeface="Candara" panose="020E0502030303020204" pitchFamily="34" charset="0"/>
              </a:rPr>
              <a:t>1 Pedro 2.7–12, RVR60) </a:t>
            </a:r>
          </a:p>
        </p:txBody>
      </p:sp>
      <p:sp>
        <p:nvSpPr>
          <p:cNvPr id="7" name="Slide Number Placeholder 7"/>
          <p:cNvSpPr>
            <a:spLocks noGrp="1"/>
          </p:cNvSpPr>
          <p:nvPr>
            <p:ph type="sldNum" sz="quarter" idx="12"/>
          </p:nvPr>
        </p:nvSpPr>
        <p:spPr/>
        <p:txBody>
          <a:bodyPr/>
          <a:lstStyle/>
          <a:p>
            <a:fld id="{03696DA0-BA98-4654-8372-F7E0471A2D36}" type="slidenum">
              <a:rPr lang="es-PR" altLang="en-US"/>
              <a:pPr/>
              <a:t>62</a:t>
            </a:fld>
            <a:endParaRPr lang="es-PR" altLang="en-US"/>
          </a:p>
        </p:txBody>
      </p:sp>
    </p:spTree>
    <p:extLst>
      <p:ext uri="{BB962C8B-B14F-4D97-AF65-F5344CB8AC3E}">
        <p14:creationId xmlns:p14="http://schemas.microsoft.com/office/powerpoint/2010/main" val="3436024479"/>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ser un pueblo especial   </a:t>
            </a:r>
            <a:r>
              <a:rPr lang="es-PR" sz="4000" dirty="0">
                <a:solidFill>
                  <a:srgbClr val="FF0000"/>
                </a:solidFill>
                <a:latin typeface="Candara" panose="020E0502030303020204" pitchFamily="34" charset="0"/>
                <a:cs typeface="Calibri" pitchFamily="34" charset="0"/>
              </a:rPr>
              <a:t>1 Pedro 2.7-12</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5486400" cy="4683126"/>
          </a:xfrm>
        </p:spPr>
        <p:txBody>
          <a:bodyPr>
            <a:normAutofit fontScale="77500" lnSpcReduction="20000"/>
          </a:bodyPr>
          <a:lstStyle/>
          <a:p>
            <a:r>
              <a:rPr lang="es-ES" dirty="0">
                <a:solidFill>
                  <a:srgbClr val="FF0000"/>
                </a:solidFill>
                <a:latin typeface="Candara" panose="020E0502030303020204" pitchFamily="34" charset="0"/>
              </a:rPr>
              <a:t>2:7–8. </a:t>
            </a:r>
            <a:r>
              <a:rPr lang="es-ES" dirty="0">
                <a:latin typeface="Candara" panose="020E0502030303020204" pitchFamily="34" charset="0"/>
              </a:rPr>
              <a:t>Estos vv. presentan un agudo contraste entre los que creen y los que no. </a:t>
            </a:r>
            <a:endParaRPr lang="es-ES" dirty="0" smtClean="0">
              <a:latin typeface="Candara" panose="020E0502030303020204" pitchFamily="34" charset="0"/>
            </a:endParaRPr>
          </a:p>
          <a:p>
            <a:r>
              <a:rPr lang="es-ES" dirty="0" smtClean="0">
                <a:latin typeface="Candara" panose="020E0502030303020204" pitchFamily="34" charset="0"/>
              </a:rPr>
              <a:t>Cristo </a:t>
            </a:r>
            <a:r>
              <a:rPr lang="es-ES" dirty="0">
                <a:latin typeface="Candara" panose="020E0502030303020204" pitchFamily="34" charset="0"/>
              </a:rPr>
              <a:t>es “precioso”, lo más valioso, para aquéllos que creen. </a:t>
            </a:r>
            <a:endParaRPr lang="es-ES" dirty="0" smtClean="0">
              <a:latin typeface="Candara" panose="020E0502030303020204" pitchFamily="34" charset="0"/>
            </a:endParaRPr>
          </a:p>
          <a:p>
            <a:r>
              <a:rPr lang="es-ES" dirty="0" smtClean="0">
                <a:latin typeface="Candara" panose="020E0502030303020204" pitchFamily="34" charset="0"/>
              </a:rPr>
              <a:t>Pero </a:t>
            </a:r>
            <a:r>
              <a:rPr lang="es-ES" dirty="0">
                <a:latin typeface="Candara" panose="020E0502030303020204" pitchFamily="34" charset="0"/>
              </a:rPr>
              <a:t>para los que desecharon a Cristo, la piedra (es la segunda cita que Pedro hace de </a:t>
            </a:r>
            <a:r>
              <a:rPr lang="es-ES" dirty="0" smtClean="0">
                <a:solidFill>
                  <a:srgbClr val="FF0000"/>
                </a:solidFill>
                <a:latin typeface="Candara" panose="020E0502030303020204" pitchFamily="34" charset="0"/>
              </a:rPr>
              <a:t>Salmo </a:t>
            </a:r>
            <a:r>
              <a:rPr lang="es-ES" dirty="0">
                <a:solidFill>
                  <a:srgbClr val="FF0000"/>
                </a:solidFill>
                <a:latin typeface="Candara" panose="020E0502030303020204" pitchFamily="34" charset="0"/>
              </a:rPr>
              <a:t>118:22</a:t>
            </a:r>
            <a:r>
              <a:rPr lang="es-ES" dirty="0">
                <a:latin typeface="Candara" panose="020E0502030303020204" pitchFamily="34" charset="0"/>
              </a:rPr>
              <a:t>) es de tropiezo, debido a su desobediencia. </a:t>
            </a:r>
            <a:endParaRPr lang="es-ES" dirty="0" smtClean="0">
              <a:latin typeface="Candara" panose="020E0502030303020204" pitchFamily="34" charset="0"/>
            </a:endParaRPr>
          </a:p>
          <a:p>
            <a:r>
              <a:rPr lang="es-ES" dirty="0" smtClean="0">
                <a:latin typeface="Candara" panose="020E0502030303020204" pitchFamily="34" charset="0"/>
              </a:rPr>
              <a:t>Esto </a:t>
            </a:r>
            <a:r>
              <a:rPr lang="es-ES" dirty="0">
                <a:latin typeface="Candara" panose="020E0502030303020204" pitchFamily="34" charset="0"/>
              </a:rPr>
              <a:t>sucedió a los principales sacerdotes y fariseos, a los que Jesús se </a:t>
            </a:r>
            <a:r>
              <a:rPr lang="es-ES" dirty="0" smtClean="0">
                <a:latin typeface="Candara" panose="020E0502030303020204" pitchFamily="34" charset="0"/>
              </a:rPr>
              <a:t>refirió </a:t>
            </a:r>
            <a:r>
              <a:rPr lang="es-ES" dirty="0">
                <a:latin typeface="Candara" panose="020E0502030303020204" pitchFamily="34" charset="0"/>
              </a:rPr>
              <a:t>cuando citó </a:t>
            </a:r>
            <a:r>
              <a:rPr lang="es-ES" dirty="0">
                <a:solidFill>
                  <a:srgbClr val="FF0000"/>
                </a:solidFill>
                <a:latin typeface="Candara" panose="020E0502030303020204" pitchFamily="34" charset="0"/>
              </a:rPr>
              <a:t>Salmos 118:22</a:t>
            </a:r>
            <a:r>
              <a:rPr lang="es-ES" dirty="0">
                <a:latin typeface="Candara" panose="020E0502030303020204" pitchFamily="34" charset="0"/>
              </a:rPr>
              <a:t> (</a:t>
            </a:r>
            <a:r>
              <a:rPr lang="es-ES" dirty="0" smtClean="0">
                <a:solidFill>
                  <a:srgbClr val="FF0000"/>
                </a:solidFill>
                <a:latin typeface="Candara" panose="020E0502030303020204" pitchFamily="34" charset="0"/>
              </a:rPr>
              <a:t>Mateo </a:t>
            </a:r>
            <a:r>
              <a:rPr lang="es-ES" dirty="0">
                <a:solidFill>
                  <a:srgbClr val="FF0000"/>
                </a:solidFill>
                <a:latin typeface="Candara" panose="020E0502030303020204" pitchFamily="34" charset="0"/>
              </a:rPr>
              <a:t>21:42; </a:t>
            </a:r>
            <a:r>
              <a:rPr lang="es-ES" dirty="0" smtClean="0">
                <a:solidFill>
                  <a:srgbClr val="FF0000"/>
                </a:solidFill>
                <a:latin typeface="Candara" panose="020E0502030303020204" pitchFamily="34" charset="0"/>
              </a:rPr>
              <a:t>21:43–46</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63</a:t>
            </a:fld>
            <a:endParaRPr lang="es-PR" altLang="en-US"/>
          </a:p>
        </p:txBody>
      </p:sp>
      <p:pic>
        <p:nvPicPr>
          <p:cNvPr id="2" name="Picture 1"/>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l="24118" t="4249" r="31161" b="5100"/>
          <a:stretch/>
        </p:blipFill>
        <p:spPr>
          <a:xfrm>
            <a:off x="5607593" y="1828800"/>
            <a:ext cx="3544428" cy="5029200"/>
          </a:xfrm>
          <a:prstGeom prst="rect">
            <a:avLst/>
          </a:prstGeom>
        </p:spPr>
      </p:pic>
    </p:spTree>
    <p:extLst>
      <p:ext uri="{BB962C8B-B14F-4D97-AF65-F5344CB8AC3E}">
        <p14:creationId xmlns:p14="http://schemas.microsoft.com/office/powerpoint/2010/main" val="533028223"/>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ser un pueblo especial   </a:t>
            </a:r>
            <a:r>
              <a:rPr lang="es-PR" sz="4000" dirty="0">
                <a:solidFill>
                  <a:srgbClr val="FF0000"/>
                </a:solidFill>
                <a:latin typeface="Candara" panose="020E0502030303020204" pitchFamily="34" charset="0"/>
                <a:cs typeface="Calibri" pitchFamily="34" charset="0"/>
              </a:rPr>
              <a:t>1 Pedro 2.7-12</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4953000" cy="4683126"/>
          </a:xfrm>
        </p:spPr>
        <p:txBody>
          <a:bodyPr>
            <a:normAutofit fontScale="92500" lnSpcReduction="20000"/>
          </a:bodyPr>
          <a:lstStyle/>
          <a:p>
            <a:r>
              <a:rPr lang="es-ES" dirty="0">
                <a:latin typeface="Candara" panose="020E0502030303020204" pitchFamily="34" charset="0"/>
              </a:rPr>
              <a:t>La tercera cita de Pedro proviene de </a:t>
            </a:r>
            <a:r>
              <a:rPr lang="es-ES" dirty="0">
                <a:solidFill>
                  <a:srgbClr val="FF0000"/>
                </a:solidFill>
                <a:latin typeface="Candara" panose="020E0502030303020204" pitchFamily="34" charset="0"/>
              </a:rPr>
              <a:t>Isaías 8:14</a:t>
            </a:r>
            <a:r>
              <a:rPr lang="es-ES" dirty="0">
                <a:latin typeface="Candara" panose="020E0502030303020204" pitchFamily="34" charset="0"/>
              </a:rPr>
              <a:t>. </a:t>
            </a:r>
            <a:endParaRPr lang="es-ES" dirty="0" smtClean="0">
              <a:latin typeface="Candara" panose="020E0502030303020204" pitchFamily="34" charset="0"/>
            </a:endParaRPr>
          </a:p>
          <a:p>
            <a:r>
              <a:rPr lang="es-ES" dirty="0" smtClean="0">
                <a:latin typeface="Candara" panose="020E0502030303020204" pitchFamily="34" charset="0"/>
              </a:rPr>
              <a:t>El </a:t>
            </a:r>
            <a:r>
              <a:rPr lang="es-ES" dirty="0">
                <a:latin typeface="Candara" panose="020E0502030303020204" pitchFamily="34" charset="0"/>
              </a:rPr>
              <a:t>rechazo de Jesucristo es fatal y está relacionado con la desobediencia a la palabra (</a:t>
            </a:r>
            <a:r>
              <a:rPr lang="es-ES" dirty="0">
                <a:solidFill>
                  <a:srgbClr val="FF0000"/>
                </a:solidFill>
                <a:latin typeface="Candara" panose="020E0502030303020204" pitchFamily="34" charset="0"/>
              </a:rPr>
              <a:t>1 </a:t>
            </a:r>
            <a:r>
              <a:rPr lang="es-ES" dirty="0" smtClean="0">
                <a:solidFill>
                  <a:srgbClr val="FF0000"/>
                </a:solidFill>
                <a:latin typeface="Candara" panose="020E0502030303020204" pitchFamily="34" charset="0"/>
              </a:rPr>
              <a:t>Pedro </a:t>
            </a:r>
            <a:r>
              <a:rPr lang="es-ES" dirty="0">
                <a:solidFill>
                  <a:srgbClr val="FF0000"/>
                </a:solidFill>
                <a:latin typeface="Candara" panose="020E0502030303020204" pitchFamily="34" charset="0"/>
              </a:rPr>
              <a:t>2:8b</a:t>
            </a:r>
            <a:r>
              <a:rPr lang="es-ES" dirty="0">
                <a:latin typeface="Candara" panose="020E0502030303020204" pitchFamily="34" charset="0"/>
              </a:rPr>
              <a:t>). </a:t>
            </a:r>
            <a:endParaRPr lang="es-ES" dirty="0" smtClean="0">
              <a:latin typeface="Candara" panose="020E0502030303020204" pitchFamily="34" charset="0"/>
            </a:endParaRPr>
          </a:p>
          <a:p>
            <a:r>
              <a:rPr lang="es-ES" dirty="0" smtClean="0">
                <a:latin typeface="Candara" panose="020E0502030303020204" pitchFamily="34" charset="0"/>
              </a:rPr>
              <a:t>Desobedecer </a:t>
            </a:r>
            <a:r>
              <a:rPr lang="es-ES" dirty="0">
                <a:latin typeface="Candara" panose="020E0502030303020204" pitchFamily="34" charset="0"/>
              </a:rPr>
              <a:t>el mensaje </a:t>
            </a:r>
            <a:r>
              <a:rPr lang="es-ES" dirty="0" smtClean="0">
                <a:latin typeface="Candara" panose="020E0502030303020204" pitchFamily="34" charset="0"/>
              </a:rPr>
              <a:t>(</a:t>
            </a:r>
            <a:r>
              <a:rPr lang="es-ES" dirty="0" smtClean="0">
                <a:solidFill>
                  <a:srgbClr val="FF0000"/>
                </a:solidFill>
                <a:latin typeface="Candara" panose="020E0502030303020204" pitchFamily="34" charset="0"/>
              </a:rPr>
              <a:t>4:17</a:t>
            </a:r>
            <a:r>
              <a:rPr lang="es-ES" dirty="0">
                <a:latin typeface="Candara" panose="020E0502030303020204" pitchFamily="34" charset="0"/>
              </a:rPr>
              <a:t>) es rechazarlo; y obedecerlo es creer </a:t>
            </a:r>
            <a:r>
              <a:rPr lang="es-ES" dirty="0" smtClean="0">
                <a:latin typeface="Candara" panose="020E0502030303020204" pitchFamily="34" charset="0"/>
              </a:rPr>
              <a:t>(obediencia </a:t>
            </a:r>
            <a:r>
              <a:rPr lang="es-ES" dirty="0">
                <a:latin typeface="Candara" panose="020E0502030303020204" pitchFamily="34" charset="0"/>
              </a:rPr>
              <a:t>en </a:t>
            </a:r>
            <a:r>
              <a:rPr lang="es-ES" dirty="0">
                <a:solidFill>
                  <a:srgbClr val="FF0000"/>
                </a:solidFill>
                <a:latin typeface="Candara" panose="020E0502030303020204" pitchFamily="34" charset="0"/>
              </a:rPr>
              <a:t>1:14, 22</a:t>
            </a:r>
            <a:r>
              <a:rPr lang="es-ES" dirty="0">
                <a:latin typeface="Candara" panose="020E0502030303020204" pitchFamily="34" charset="0"/>
              </a:rPr>
              <a:t> y “obedecían a la fe” en </a:t>
            </a:r>
            <a:r>
              <a:rPr lang="es-ES" dirty="0" smtClean="0">
                <a:solidFill>
                  <a:srgbClr val="FF0000"/>
                </a:solidFill>
                <a:latin typeface="Candara" panose="020E0502030303020204" pitchFamily="34" charset="0"/>
              </a:rPr>
              <a:t>Hechos </a:t>
            </a:r>
            <a:r>
              <a:rPr lang="es-ES" dirty="0">
                <a:solidFill>
                  <a:srgbClr val="FF0000"/>
                </a:solidFill>
                <a:latin typeface="Candara" panose="020E0502030303020204" pitchFamily="34" charset="0"/>
              </a:rPr>
              <a:t>6:7</a:t>
            </a:r>
            <a:r>
              <a:rPr lang="es-ES" dirty="0">
                <a:latin typeface="Candara" panose="020E0502030303020204" pitchFamily="34" charset="0"/>
              </a:rPr>
              <a:t>). </a:t>
            </a:r>
            <a:endParaRPr lang="es-ES" dirty="0" smtClean="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64</a:t>
            </a:fld>
            <a:endParaRPr lang="es-PR" altLang="en-US"/>
          </a:p>
        </p:txBody>
      </p:sp>
      <p:pic>
        <p:nvPicPr>
          <p:cNvPr id="5" name="Picture 4"/>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a:stretch/>
        </p:blipFill>
        <p:spPr>
          <a:xfrm>
            <a:off x="5607593" y="1828800"/>
            <a:ext cx="3544428" cy="5029200"/>
          </a:xfrm>
          <a:prstGeom prst="rect">
            <a:avLst/>
          </a:prstGeom>
        </p:spPr>
      </p:pic>
    </p:spTree>
    <p:extLst>
      <p:ext uri="{BB962C8B-B14F-4D97-AF65-F5344CB8AC3E}">
        <p14:creationId xmlns:p14="http://schemas.microsoft.com/office/powerpoint/2010/main" val="3465274942"/>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ser un pueblo especial   </a:t>
            </a:r>
            <a:r>
              <a:rPr lang="es-PR" sz="4000" dirty="0">
                <a:solidFill>
                  <a:srgbClr val="FF0000"/>
                </a:solidFill>
                <a:latin typeface="Candara" panose="020E0502030303020204" pitchFamily="34" charset="0"/>
                <a:cs typeface="Calibri" pitchFamily="34" charset="0"/>
              </a:rPr>
              <a:t>1 Pedro 2.7-12</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4953000" cy="4683126"/>
          </a:xfrm>
        </p:spPr>
        <p:txBody>
          <a:bodyPr>
            <a:normAutofit fontScale="92500" lnSpcReduction="10000"/>
          </a:bodyPr>
          <a:lstStyle/>
          <a:p>
            <a:r>
              <a:rPr lang="es-ES" dirty="0" smtClean="0">
                <a:latin typeface="Candara" panose="020E0502030303020204" pitchFamily="34" charset="0"/>
              </a:rPr>
              <a:t>Todos </a:t>
            </a:r>
            <a:r>
              <a:rPr lang="es-ES" dirty="0">
                <a:latin typeface="Candara" panose="020E0502030303020204" pitchFamily="34" charset="0"/>
              </a:rPr>
              <a:t>los que no reciban a Cristo como su Salvador se encontrarán cara a cara con él como su Juez. </a:t>
            </a:r>
            <a:endParaRPr lang="es-ES" dirty="0" smtClean="0">
              <a:latin typeface="Candara" panose="020E0502030303020204" pitchFamily="34" charset="0"/>
            </a:endParaRPr>
          </a:p>
          <a:p>
            <a:r>
              <a:rPr lang="es-ES" dirty="0" smtClean="0">
                <a:latin typeface="Candara" panose="020E0502030303020204" pitchFamily="34" charset="0"/>
              </a:rPr>
              <a:t>Debido </a:t>
            </a:r>
            <a:r>
              <a:rPr lang="es-ES" dirty="0">
                <a:latin typeface="Candara" panose="020E0502030303020204" pitchFamily="34" charset="0"/>
              </a:rPr>
              <a:t>al pecado, todos los incrédulos desobedientes están destinados a “tropezar”, lo cual los llevará a la condenación eterna</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65</a:t>
            </a:fld>
            <a:endParaRPr lang="es-PR" altLang="en-US"/>
          </a:p>
        </p:txBody>
      </p:sp>
      <p:pic>
        <p:nvPicPr>
          <p:cNvPr id="6" name="Picture 5"/>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a:stretch/>
        </p:blipFill>
        <p:spPr>
          <a:xfrm>
            <a:off x="5607593" y="1828800"/>
            <a:ext cx="3544428" cy="5029200"/>
          </a:xfrm>
          <a:prstGeom prst="rect">
            <a:avLst/>
          </a:prstGeom>
        </p:spPr>
      </p:pic>
    </p:spTree>
    <p:extLst>
      <p:ext uri="{BB962C8B-B14F-4D97-AF65-F5344CB8AC3E}">
        <p14:creationId xmlns:p14="http://schemas.microsoft.com/office/powerpoint/2010/main" val="1527231025"/>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ser un pueblo especial   </a:t>
            </a:r>
            <a:r>
              <a:rPr lang="es-PR" sz="4000" dirty="0">
                <a:solidFill>
                  <a:srgbClr val="FF0000"/>
                </a:solidFill>
                <a:latin typeface="Candara" panose="020E0502030303020204" pitchFamily="34" charset="0"/>
                <a:cs typeface="Calibri" pitchFamily="34" charset="0"/>
              </a:rPr>
              <a:t>1 Pedro 2.7-12</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4953000" cy="4683126"/>
          </a:xfrm>
        </p:spPr>
        <p:txBody>
          <a:bodyPr>
            <a:normAutofit/>
          </a:bodyPr>
          <a:lstStyle/>
          <a:p>
            <a:r>
              <a:rPr lang="es-ES" dirty="0" smtClean="0">
                <a:solidFill>
                  <a:srgbClr val="FF0000"/>
                </a:solidFill>
                <a:latin typeface="Candara" panose="020E0502030303020204" pitchFamily="34" charset="0"/>
              </a:rPr>
              <a:t>2.9 </a:t>
            </a:r>
            <a:r>
              <a:rPr lang="es-ES" dirty="0" smtClean="0">
                <a:latin typeface="Candara" panose="020E0502030303020204" pitchFamily="34" charset="0"/>
              </a:rPr>
              <a:t>En contraste con los que desobedecen el evangelio, los lectores de la carta son un pueblo especial.</a:t>
            </a:r>
          </a:p>
          <a:p>
            <a:r>
              <a:rPr lang="es-ES" dirty="0" smtClean="0">
                <a:latin typeface="Candara" panose="020E0502030303020204" pitchFamily="34" charset="0"/>
              </a:rPr>
              <a:t>Dios ha unificado a creyentes de culturas y raíces diversas en un solo pueblo.</a:t>
            </a:r>
            <a:endParaRPr lang="es-ES"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66</a:t>
            </a:fld>
            <a:endParaRPr lang="es-PR" altLang="en-US"/>
          </a:p>
        </p:txBody>
      </p:sp>
      <p:pic>
        <p:nvPicPr>
          <p:cNvPr id="6" name="Picture 5"/>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a:stretch/>
        </p:blipFill>
        <p:spPr>
          <a:xfrm>
            <a:off x="5607593" y="1828800"/>
            <a:ext cx="3544428" cy="5029200"/>
          </a:xfrm>
          <a:prstGeom prst="rect">
            <a:avLst/>
          </a:prstGeom>
        </p:spPr>
      </p:pic>
    </p:spTree>
    <p:extLst>
      <p:ext uri="{BB962C8B-B14F-4D97-AF65-F5344CB8AC3E}">
        <p14:creationId xmlns:p14="http://schemas.microsoft.com/office/powerpoint/2010/main" val="2419491279"/>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ser un pueblo especial   </a:t>
            </a:r>
            <a:r>
              <a:rPr lang="es-PR" sz="4000" dirty="0">
                <a:solidFill>
                  <a:srgbClr val="FF0000"/>
                </a:solidFill>
                <a:latin typeface="Candara" panose="020E0502030303020204" pitchFamily="34" charset="0"/>
                <a:cs typeface="Calibri" pitchFamily="34" charset="0"/>
              </a:rPr>
              <a:t>1 Pedro 2.7-12</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4953000" cy="4683126"/>
          </a:xfrm>
        </p:spPr>
        <p:txBody>
          <a:bodyPr>
            <a:normAutofit fontScale="92500" lnSpcReduction="20000"/>
          </a:bodyPr>
          <a:lstStyle/>
          <a:p>
            <a:r>
              <a:rPr lang="es-ES" dirty="0" smtClean="0">
                <a:latin typeface="Candara" panose="020E0502030303020204" pitchFamily="34" charset="0"/>
              </a:rPr>
              <a:t>Somos </a:t>
            </a:r>
            <a:r>
              <a:rPr lang="es-ES" i="1" u="sng" dirty="0" smtClean="0">
                <a:latin typeface="Candara" panose="020E0502030303020204" pitchFamily="34" charset="0"/>
              </a:rPr>
              <a:t>linaje escogido</a:t>
            </a:r>
            <a:r>
              <a:rPr lang="es-ES" i="1" dirty="0" smtClean="0">
                <a:latin typeface="Candara" panose="020E0502030303020204" pitchFamily="34" charset="0"/>
              </a:rPr>
              <a:t> </a:t>
            </a:r>
            <a:r>
              <a:rPr lang="es-ES" dirty="0" smtClean="0">
                <a:latin typeface="Candara" panose="020E0502030303020204" pitchFamily="34" charset="0"/>
              </a:rPr>
              <a:t>y </a:t>
            </a:r>
            <a:r>
              <a:rPr lang="es-ES" i="1" u="sng" dirty="0" smtClean="0">
                <a:latin typeface="Candara" panose="020E0502030303020204" pitchFamily="34" charset="0"/>
              </a:rPr>
              <a:t>nación santa</a:t>
            </a:r>
            <a:r>
              <a:rPr lang="es-ES" dirty="0" smtClean="0">
                <a:latin typeface="Candara" panose="020E0502030303020204" pitchFamily="34" charset="0"/>
              </a:rPr>
              <a:t>, la “nueva raza” del hombre, escogida para una relación especial con Dios.</a:t>
            </a:r>
          </a:p>
          <a:p>
            <a:r>
              <a:rPr lang="es-ES" dirty="0" smtClean="0">
                <a:latin typeface="Candara" panose="020E0502030303020204" pitchFamily="34" charset="0"/>
              </a:rPr>
              <a:t>Somos </a:t>
            </a:r>
            <a:r>
              <a:rPr lang="es-ES" i="1" u="sng" dirty="0" smtClean="0">
                <a:latin typeface="Candara" panose="020E0502030303020204" pitchFamily="34" charset="0"/>
              </a:rPr>
              <a:t>real sacerdocio</a:t>
            </a:r>
            <a:r>
              <a:rPr lang="es-ES" dirty="0" smtClean="0">
                <a:latin typeface="Candara" panose="020E0502030303020204" pitchFamily="34" charset="0"/>
              </a:rPr>
              <a:t>, sacerdotes para “ofrecer sacrificios espirituales” (</a:t>
            </a:r>
            <a:r>
              <a:rPr lang="es-ES" dirty="0" smtClean="0">
                <a:solidFill>
                  <a:srgbClr val="FF0000"/>
                </a:solidFill>
                <a:latin typeface="Candara" panose="020E0502030303020204" pitchFamily="34" charset="0"/>
              </a:rPr>
              <a:t>v. 5</a:t>
            </a:r>
            <a:r>
              <a:rPr lang="es-ES" dirty="0" smtClean="0">
                <a:latin typeface="Candara" panose="020E0502030303020204" pitchFamily="34" charset="0"/>
              </a:rPr>
              <a:t>) al Rey del cielo, y para facilitar a otros su acercamiento a Dios.</a:t>
            </a:r>
            <a:endParaRPr lang="es-ES"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67</a:t>
            </a:fld>
            <a:endParaRPr lang="es-PR" altLang="en-US"/>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791200" y="1800444"/>
            <a:ext cx="3352800" cy="5057556"/>
          </a:xfrm>
          <a:prstGeom prst="rect">
            <a:avLst/>
          </a:prstGeom>
        </p:spPr>
      </p:pic>
    </p:spTree>
    <p:extLst>
      <p:ext uri="{BB962C8B-B14F-4D97-AF65-F5344CB8AC3E}">
        <p14:creationId xmlns:p14="http://schemas.microsoft.com/office/powerpoint/2010/main" val="2617589413"/>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ser un pueblo especial   </a:t>
            </a:r>
            <a:r>
              <a:rPr lang="es-PR" sz="4000" dirty="0">
                <a:solidFill>
                  <a:srgbClr val="FF0000"/>
                </a:solidFill>
                <a:latin typeface="Candara" panose="020E0502030303020204" pitchFamily="34" charset="0"/>
                <a:cs typeface="Calibri" pitchFamily="34" charset="0"/>
              </a:rPr>
              <a:t>1 Pedro 2.7-12</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4953000" cy="4683126"/>
          </a:xfrm>
        </p:spPr>
        <p:txBody>
          <a:bodyPr>
            <a:normAutofit/>
          </a:bodyPr>
          <a:lstStyle/>
          <a:p>
            <a:r>
              <a:rPr lang="es-ES" dirty="0" smtClean="0">
                <a:latin typeface="Candara" panose="020E0502030303020204" pitchFamily="34" charset="0"/>
              </a:rPr>
              <a:t>Somos </a:t>
            </a:r>
            <a:r>
              <a:rPr lang="es-ES" i="1" u="sng" dirty="0" smtClean="0">
                <a:latin typeface="Candara" panose="020E0502030303020204" pitchFamily="34" charset="0"/>
              </a:rPr>
              <a:t>pueblo adquirido</a:t>
            </a:r>
            <a:r>
              <a:rPr lang="es-ES" u="sng" dirty="0" smtClean="0">
                <a:latin typeface="Candara" panose="020E0502030303020204" pitchFamily="34" charset="0"/>
              </a:rPr>
              <a:t>,</a:t>
            </a:r>
            <a:r>
              <a:rPr lang="es-ES" i="1" dirty="0" smtClean="0">
                <a:latin typeface="Candara" panose="020E0502030303020204" pitchFamily="34" charset="0"/>
              </a:rPr>
              <a:t> </a:t>
            </a:r>
            <a:r>
              <a:rPr lang="es-ES" dirty="0" smtClean="0">
                <a:latin typeface="Candara" panose="020E0502030303020204" pitchFamily="34" charset="0"/>
              </a:rPr>
              <a:t>la posesión especial de Dios, con el propósito de anunciar sus </a:t>
            </a:r>
            <a:r>
              <a:rPr lang="es-ES" i="1" u="sng" dirty="0" smtClean="0">
                <a:latin typeface="Candara" panose="020E0502030303020204" pitchFamily="34" charset="0"/>
              </a:rPr>
              <a:t>virtudes</a:t>
            </a:r>
            <a:r>
              <a:rPr lang="es-ES" dirty="0" smtClean="0">
                <a:latin typeface="Candara" panose="020E0502030303020204" pitchFamily="34" charset="0"/>
              </a:rPr>
              <a:t>, como alabanza a Él y como testimonio que invita a otros a venir a su </a:t>
            </a:r>
            <a:r>
              <a:rPr lang="es-ES" i="1" u="sng" dirty="0" smtClean="0">
                <a:latin typeface="Candara" panose="020E0502030303020204" pitchFamily="34" charset="0"/>
              </a:rPr>
              <a:t>luz admirable</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68</a:t>
            </a:fld>
            <a:endParaRPr lang="es-PR" altLang="en-US"/>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791200" y="1800444"/>
            <a:ext cx="3352800" cy="5057556"/>
          </a:xfrm>
          <a:prstGeom prst="rect">
            <a:avLst/>
          </a:prstGeom>
        </p:spPr>
      </p:pic>
    </p:spTree>
    <p:extLst>
      <p:ext uri="{BB962C8B-B14F-4D97-AF65-F5344CB8AC3E}">
        <p14:creationId xmlns:p14="http://schemas.microsoft.com/office/powerpoint/2010/main" val="3200181031"/>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ser un pueblo especial   </a:t>
            </a:r>
            <a:r>
              <a:rPr lang="es-PR" sz="4000" dirty="0">
                <a:solidFill>
                  <a:srgbClr val="FF0000"/>
                </a:solidFill>
                <a:latin typeface="Candara" panose="020E0502030303020204" pitchFamily="34" charset="0"/>
                <a:cs typeface="Calibri" pitchFamily="34" charset="0"/>
              </a:rPr>
              <a:t>1 Pedro 2.7-12</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4953000" cy="4683126"/>
          </a:xfrm>
        </p:spPr>
        <p:txBody>
          <a:bodyPr>
            <a:normAutofit fontScale="85000" lnSpcReduction="20000"/>
          </a:bodyPr>
          <a:lstStyle/>
          <a:p>
            <a:r>
              <a:rPr lang="es-ES" dirty="0" smtClean="0">
                <a:solidFill>
                  <a:srgbClr val="FF0000"/>
                </a:solidFill>
                <a:latin typeface="Candara" panose="020E0502030303020204" pitchFamily="34" charset="0"/>
              </a:rPr>
              <a:t>V. 10  </a:t>
            </a:r>
            <a:r>
              <a:rPr lang="es-ES" dirty="0" smtClean="0">
                <a:latin typeface="Candara" panose="020E0502030303020204" pitchFamily="34" charset="0"/>
              </a:rPr>
              <a:t>Pedro también toma el concepto de </a:t>
            </a:r>
            <a:r>
              <a:rPr lang="es-ES" dirty="0" smtClean="0">
                <a:solidFill>
                  <a:srgbClr val="FF0000"/>
                </a:solidFill>
                <a:latin typeface="Candara" panose="020E0502030303020204" pitchFamily="34" charset="0"/>
              </a:rPr>
              <a:t>Oseas 2.23 </a:t>
            </a:r>
            <a:r>
              <a:rPr lang="es-ES" dirty="0" smtClean="0">
                <a:latin typeface="Candara" panose="020E0502030303020204" pitchFamily="34" charset="0"/>
              </a:rPr>
              <a:t>para expresar la nueva identidad que Dios ha dado a los que creen.</a:t>
            </a:r>
          </a:p>
          <a:p>
            <a:r>
              <a:rPr lang="es-ES" dirty="0" smtClean="0">
                <a:latin typeface="Candara" panose="020E0502030303020204" pitchFamily="34" charset="0"/>
              </a:rPr>
              <a:t>El pecado produce división en la humanidad, pero en Jesucristo Dios ha constituido un </a:t>
            </a:r>
            <a:r>
              <a:rPr lang="es-ES" i="1" u="sng" dirty="0" smtClean="0">
                <a:latin typeface="Candara" panose="020E0502030303020204" pitchFamily="34" charset="0"/>
              </a:rPr>
              <a:t>pueblo</a:t>
            </a:r>
            <a:r>
              <a:rPr lang="es-ES" dirty="0" smtClean="0">
                <a:latin typeface="Candara" panose="020E0502030303020204" pitchFamily="34" charset="0"/>
              </a:rPr>
              <a:t> unido para Él, y le ha mostrado la </a:t>
            </a:r>
            <a:r>
              <a:rPr lang="es-ES" i="1" u="sng" dirty="0" smtClean="0">
                <a:latin typeface="Candara" panose="020E0502030303020204" pitchFamily="34" charset="0"/>
              </a:rPr>
              <a:t>misericordia</a:t>
            </a:r>
            <a:r>
              <a:rPr lang="es-ES" dirty="0" smtClean="0">
                <a:latin typeface="Candara" panose="020E0502030303020204" pitchFamily="34" charset="0"/>
              </a:rPr>
              <a:t> que hacía falta en la desgraciada existencia anterior.</a:t>
            </a:r>
            <a:endParaRPr lang="es-ES"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69</a:t>
            </a:fld>
            <a:endParaRPr lang="es-PR" altLang="en-US"/>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791200" y="1800444"/>
            <a:ext cx="3352800" cy="5057556"/>
          </a:xfrm>
          <a:prstGeom prst="rect">
            <a:avLst/>
          </a:prstGeom>
        </p:spPr>
      </p:pic>
    </p:spTree>
    <p:extLst>
      <p:ext uri="{BB962C8B-B14F-4D97-AF65-F5344CB8AC3E}">
        <p14:creationId xmlns:p14="http://schemas.microsoft.com/office/powerpoint/2010/main" val="1509391826"/>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D1CA36C9-F515-4363-BB84-64616B65FAF0}" type="slidenum">
              <a:rPr lang="es-PR" altLang="en-US"/>
              <a:pPr/>
              <a:t>7</a:t>
            </a:fld>
            <a:endParaRPr lang="es-PR" altLang="en-US"/>
          </a:p>
        </p:txBody>
      </p:sp>
      <p:sp>
        <p:nvSpPr>
          <p:cNvPr id="790530" name="Rectangle 2"/>
          <p:cNvSpPr>
            <a:spLocks noGrp="1" noChangeArrowheads="1"/>
          </p:cNvSpPr>
          <p:nvPr>
            <p:ph type="title"/>
          </p:nvPr>
        </p:nvSpPr>
        <p:spPr/>
        <p:txBody>
          <a:bodyPr/>
          <a:lstStyle/>
          <a:p>
            <a:r>
              <a:rPr lang="es-PR" altLang="en-US">
                <a:latin typeface="Candara" panose="020E0502030303020204" pitchFamily="34" charset="0"/>
              </a:rPr>
              <a:t>Trasfondo Histórico</a:t>
            </a:r>
          </a:p>
        </p:txBody>
      </p:sp>
      <p:sp>
        <p:nvSpPr>
          <p:cNvPr id="790531" name="Rectangle 3"/>
          <p:cNvSpPr>
            <a:spLocks noGrp="1" noChangeArrowheads="1"/>
          </p:cNvSpPr>
          <p:nvPr>
            <p:ph type="body" sz="half" idx="1"/>
          </p:nvPr>
        </p:nvSpPr>
        <p:spPr>
          <a:xfrm>
            <a:off x="304800" y="2017712"/>
            <a:ext cx="4800600" cy="4535487"/>
          </a:xfrm>
        </p:spPr>
        <p:txBody>
          <a:bodyPr>
            <a:normAutofit/>
          </a:bodyPr>
          <a:lstStyle/>
          <a:p>
            <a:r>
              <a:rPr lang="es-PR" altLang="en-US" dirty="0" smtClean="0">
                <a:latin typeface="Candara" panose="020E0502030303020204" pitchFamily="34" charset="0"/>
              </a:rPr>
              <a:t>Sobresale en estas citas el uso de dos figuras: la piedra angular y el sacerdocio.</a:t>
            </a:r>
            <a:endParaRPr lang="es-PR" altLang="en-US" dirty="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715000" y="1839686"/>
            <a:ext cx="3429000" cy="5029200"/>
          </a:xfrm>
          <a:prstGeom prst="rect">
            <a:avLst/>
          </a:prstGeom>
        </p:spPr>
      </p:pic>
    </p:spTree>
    <p:extLst>
      <p:ext uri="{BB962C8B-B14F-4D97-AF65-F5344CB8AC3E}">
        <p14:creationId xmlns:p14="http://schemas.microsoft.com/office/powerpoint/2010/main" val="122553667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ser un pueblo especial   </a:t>
            </a:r>
            <a:r>
              <a:rPr lang="es-PR" sz="4000" dirty="0">
                <a:solidFill>
                  <a:srgbClr val="FF0000"/>
                </a:solidFill>
                <a:latin typeface="Candara" panose="020E0502030303020204" pitchFamily="34" charset="0"/>
                <a:cs typeface="Calibri" pitchFamily="34" charset="0"/>
              </a:rPr>
              <a:t>1 Pedro 2.7-12</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5486400" cy="4683126"/>
          </a:xfrm>
        </p:spPr>
        <p:txBody>
          <a:bodyPr>
            <a:normAutofit fontScale="92500" lnSpcReduction="20000"/>
          </a:bodyPr>
          <a:lstStyle/>
          <a:p>
            <a:r>
              <a:rPr lang="es-ES" dirty="0" smtClean="0">
                <a:solidFill>
                  <a:srgbClr val="FF0000"/>
                </a:solidFill>
                <a:latin typeface="Candara" panose="020E0502030303020204" pitchFamily="34" charset="0"/>
              </a:rPr>
              <a:t>V. 11  </a:t>
            </a:r>
            <a:r>
              <a:rPr lang="es-ES" dirty="0" smtClean="0">
                <a:latin typeface="Candara" panose="020E0502030303020204" pitchFamily="34" charset="0"/>
              </a:rPr>
              <a:t>La preocupación por la vida en este mundo distrae a una persona de la dimensión más importante de la vida</a:t>
            </a:r>
            <a:r>
              <a:rPr lang="es-ES" dirty="0" smtClean="0">
                <a:solidFill>
                  <a:srgbClr val="FF0000"/>
                </a:solidFill>
                <a:latin typeface="Candara" panose="020E0502030303020204" pitchFamily="34" charset="0"/>
              </a:rPr>
              <a:t> (Marcos 8.35).</a:t>
            </a:r>
          </a:p>
          <a:p>
            <a:r>
              <a:rPr lang="es-ES" dirty="0" smtClean="0">
                <a:latin typeface="Candara" panose="020E0502030303020204" pitchFamily="34" charset="0"/>
              </a:rPr>
              <a:t>Pedro exhorta a sus lectores a dejar de gastar sus energías en buscar lo que pertenece solamente a la vida física, porque esta preocupación está en contra de los intereses más elevados.</a:t>
            </a:r>
            <a:endParaRPr lang="es-ES"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70</a:t>
            </a:fld>
            <a:endParaRPr lang="es-PR" altLang="en-US"/>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791200" y="1800444"/>
            <a:ext cx="3352800" cy="5057556"/>
          </a:xfrm>
          <a:prstGeom prst="rect">
            <a:avLst/>
          </a:prstGeom>
        </p:spPr>
      </p:pic>
    </p:spTree>
    <p:extLst>
      <p:ext uri="{BB962C8B-B14F-4D97-AF65-F5344CB8AC3E}">
        <p14:creationId xmlns:p14="http://schemas.microsoft.com/office/powerpoint/2010/main" val="178692290"/>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Madurez por ser un pueblo especial   </a:t>
            </a:r>
            <a:r>
              <a:rPr lang="es-PR" sz="4000" dirty="0">
                <a:solidFill>
                  <a:srgbClr val="FF0000"/>
                </a:solidFill>
                <a:latin typeface="Candara" panose="020E0502030303020204" pitchFamily="34" charset="0"/>
                <a:cs typeface="Calibri" pitchFamily="34" charset="0"/>
              </a:rPr>
              <a:t>1 Pedro 2.7-12</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5486400" cy="4683126"/>
          </a:xfrm>
        </p:spPr>
        <p:txBody>
          <a:bodyPr>
            <a:normAutofit fontScale="92500" lnSpcReduction="20000"/>
          </a:bodyPr>
          <a:lstStyle/>
          <a:p>
            <a:r>
              <a:rPr lang="es-ES" dirty="0" smtClean="0">
                <a:solidFill>
                  <a:srgbClr val="FF0000"/>
                </a:solidFill>
                <a:latin typeface="Candara" panose="020E0502030303020204" pitchFamily="34" charset="0"/>
              </a:rPr>
              <a:t>V. 12  </a:t>
            </a:r>
            <a:r>
              <a:rPr lang="es-ES" dirty="0" smtClean="0">
                <a:latin typeface="Candara" panose="020E0502030303020204" pitchFamily="34" charset="0"/>
              </a:rPr>
              <a:t>El interés central de Pedro es que sus lectores muestren </a:t>
            </a:r>
            <a:r>
              <a:rPr lang="es-ES" i="1" u="sng" dirty="0" smtClean="0">
                <a:latin typeface="Candara" panose="020E0502030303020204" pitchFamily="34" charset="0"/>
              </a:rPr>
              <a:t>una conducta ejemplar</a:t>
            </a:r>
            <a:r>
              <a:rPr lang="es-ES" dirty="0" smtClean="0">
                <a:latin typeface="Candara" panose="020E0502030303020204" pitchFamily="34" charset="0"/>
              </a:rPr>
              <a:t> entre sus vecinos y amistades no creyentes.</a:t>
            </a:r>
          </a:p>
          <a:p>
            <a:r>
              <a:rPr lang="es-ES" dirty="0" smtClean="0">
                <a:latin typeface="Candara" panose="020E0502030303020204" pitchFamily="34" charset="0"/>
              </a:rPr>
              <a:t>Los burladores tendrán la oportunidad de convertirse y estar dispuestos a glorificar a Dios con los creyentes </a:t>
            </a:r>
            <a:r>
              <a:rPr lang="es-ES" i="1" u="sng" dirty="0" smtClean="0">
                <a:latin typeface="Candara" panose="020E0502030303020204" pitchFamily="34" charset="0"/>
              </a:rPr>
              <a:t>en el día</a:t>
            </a:r>
            <a:r>
              <a:rPr lang="es-ES" dirty="0" smtClean="0">
                <a:latin typeface="Candara" panose="020E0502030303020204" pitchFamily="34" charset="0"/>
              </a:rPr>
              <a:t> en que Dios viene a salvar y a juzgar.</a:t>
            </a:r>
            <a:endParaRPr lang="es-ES"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71</a:t>
            </a:fld>
            <a:endParaRPr lang="es-PR" altLang="en-US"/>
          </a:p>
        </p:txBody>
      </p:sp>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791200" y="1800444"/>
            <a:ext cx="3352800" cy="5057556"/>
          </a:xfrm>
          <a:prstGeom prst="rect">
            <a:avLst/>
          </a:prstGeom>
        </p:spPr>
      </p:pic>
    </p:spTree>
    <p:extLst>
      <p:ext uri="{BB962C8B-B14F-4D97-AF65-F5344CB8AC3E}">
        <p14:creationId xmlns:p14="http://schemas.microsoft.com/office/powerpoint/2010/main" val="1191415363"/>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C349804-8E33-4645-8FF9-2CD4C3BC13AA}" type="slidenum">
              <a:rPr lang="es-PR" altLang="en-US"/>
              <a:pPr/>
              <a:t>72</a:t>
            </a:fld>
            <a:endParaRPr lang="es-PR" altLang="en-US"/>
          </a:p>
        </p:txBody>
      </p:sp>
      <p:sp>
        <p:nvSpPr>
          <p:cNvPr id="306178" name="Rectangle 2"/>
          <p:cNvSpPr>
            <a:spLocks noGrp="1" noChangeArrowheads="1"/>
          </p:cNvSpPr>
          <p:nvPr>
            <p:ph type="title"/>
          </p:nvPr>
        </p:nvSpPr>
        <p:spPr/>
        <p:txBody>
          <a:bodyPr/>
          <a:lstStyle/>
          <a:p>
            <a:r>
              <a:rPr lang="es-PR" altLang="en-US" dirty="0">
                <a:latin typeface="Candara" panose="020E0502030303020204" pitchFamily="34" charset="0"/>
              </a:rPr>
              <a:t>Aplicaciones</a:t>
            </a:r>
          </a:p>
        </p:txBody>
      </p:sp>
      <p:sp>
        <p:nvSpPr>
          <p:cNvPr id="306179" name="Rectangle 3"/>
          <p:cNvSpPr>
            <a:spLocks noGrp="1" noChangeArrowheads="1"/>
          </p:cNvSpPr>
          <p:nvPr>
            <p:ph type="body" idx="1"/>
          </p:nvPr>
        </p:nvSpPr>
        <p:spPr>
          <a:xfrm>
            <a:off x="457200" y="2017713"/>
            <a:ext cx="8497888" cy="4154487"/>
          </a:xfrm>
        </p:spPr>
        <p:txBody>
          <a:bodyPr/>
          <a:lstStyle/>
          <a:p>
            <a:pPr marL="609600" indent="-609600">
              <a:buSzPct val="85000"/>
              <a:buFont typeface="+mj-lt"/>
              <a:buAutoNum type="arabicPeriod"/>
            </a:pPr>
            <a:r>
              <a:rPr lang="es-PR" altLang="en-US" dirty="0" smtClean="0">
                <a:latin typeface="Candara" panose="020E0502030303020204" pitchFamily="34" charset="0"/>
              </a:rPr>
              <a:t>Dios nos </a:t>
            </a:r>
            <a:r>
              <a:rPr lang="es-PR" altLang="en-US" dirty="0" smtClean="0">
                <a:latin typeface="Candara" panose="020E0502030303020204" pitchFamily="34" charset="0"/>
              </a:rPr>
              <a:t>manda crecer en la nueva vida que nos ha dado, </a:t>
            </a:r>
            <a:r>
              <a:rPr lang="es-PR" altLang="en-US" dirty="0" smtClean="0">
                <a:solidFill>
                  <a:srgbClr val="FF0000"/>
                </a:solidFill>
                <a:latin typeface="Candara" panose="020E0502030303020204" pitchFamily="34" charset="0"/>
              </a:rPr>
              <a:t>1 Pedro 2.1-4</a:t>
            </a:r>
            <a:r>
              <a:rPr lang="es-PR" altLang="en-US" dirty="0" smtClean="0">
                <a:latin typeface="Candara" panose="020E0502030303020204" pitchFamily="34" charset="0"/>
              </a:rPr>
              <a:t>.</a:t>
            </a:r>
          </a:p>
          <a:p>
            <a:pPr marL="1009650" lvl="1" indent="-609600">
              <a:buSzPct val="85000"/>
              <a:buFont typeface="+mj-lt"/>
              <a:buAutoNum type="arabicPeriod"/>
            </a:pPr>
            <a:r>
              <a:rPr lang="es-PR" altLang="en-US" dirty="0" smtClean="0">
                <a:latin typeface="Candara" panose="020E0502030303020204" pitchFamily="34" charset="0"/>
              </a:rPr>
              <a:t>Crecemos por acercarnos a Jesucristo y recibir y digerir el alimento espiritual que Él nos da en su Palabra y en la experiencia diaria con Él.</a:t>
            </a:r>
            <a:endParaRPr lang="es-PR" altLang="en-US" dirty="0" smtClean="0">
              <a:latin typeface="Candara" panose="020E0502030303020204" pitchFamily="34" charset="0"/>
            </a:endParaRPr>
          </a:p>
        </p:txBody>
      </p:sp>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04888" y="0"/>
            <a:ext cx="2339110" cy="1752600"/>
          </a:xfrm>
          <a:prstGeom prst="rect">
            <a:avLst/>
          </a:prstGeom>
        </p:spPr>
      </p:pic>
    </p:spTree>
    <p:extLst>
      <p:ext uri="{BB962C8B-B14F-4D97-AF65-F5344CB8AC3E}">
        <p14:creationId xmlns:p14="http://schemas.microsoft.com/office/powerpoint/2010/main" val="3711614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nodeType="after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6179">
                                            <p:txEl>
                                              <p:pRg st="0" end="0"/>
                                            </p:txEl>
                                          </p:spTgt>
                                        </p:tgtEl>
                                        <p:attrNameLst>
                                          <p:attrName>style.visibility</p:attrName>
                                        </p:attrNameLst>
                                      </p:cBhvr>
                                      <p:to>
                                        <p:strVal val="visible"/>
                                      </p:to>
                                    </p:set>
                                    <p:animEffect transition="in" filter="dissolve">
                                      <p:cBhvr>
                                        <p:cTn id="7" dur="500"/>
                                        <p:tgtEl>
                                          <p:spTgt spid="30617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06179">
                                            <p:txEl>
                                              <p:pRg st="1" end="1"/>
                                            </p:txEl>
                                          </p:spTgt>
                                        </p:tgtEl>
                                        <p:attrNameLst>
                                          <p:attrName>style.visibility</p:attrName>
                                        </p:attrNameLst>
                                      </p:cBhvr>
                                      <p:to>
                                        <p:strVal val="visible"/>
                                      </p:to>
                                    </p:set>
                                    <p:animEffect transition="in" filter="dissolve">
                                      <p:cBhvr>
                                        <p:cTn id="10" dur="500"/>
                                        <p:tgtEl>
                                          <p:spTgt spid="30617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79"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C349804-8E33-4645-8FF9-2CD4C3BC13AA}" type="slidenum">
              <a:rPr lang="es-PR" altLang="en-US"/>
              <a:pPr/>
              <a:t>73</a:t>
            </a:fld>
            <a:endParaRPr lang="es-PR" altLang="en-US"/>
          </a:p>
        </p:txBody>
      </p:sp>
      <p:sp>
        <p:nvSpPr>
          <p:cNvPr id="306178" name="Rectangle 2"/>
          <p:cNvSpPr>
            <a:spLocks noGrp="1" noChangeArrowheads="1"/>
          </p:cNvSpPr>
          <p:nvPr>
            <p:ph type="title"/>
          </p:nvPr>
        </p:nvSpPr>
        <p:spPr/>
        <p:txBody>
          <a:bodyPr/>
          <a:lstStyle/>
          <a:p>
            <a:r>
              <a:rPr lang="es-PR" altLang="en-US" dirty="0">
                <a:latin typeface="Candara" panose="020E0502030303020204" pitchFamily="34" charset="0"/>
              </a:rPr>
              <a:t>Aplicaciones</a:t>
            </a:r>
          </a:p>
        </p:txBody>
      </p:sp>
      <p:sp>
        <p:nvSpPr>
          <p:cNvPr id="306179" name="Rectangle 3"/>
          <p:cNvSpPr>
            <a:spLocks noGrp="1" noChangeArrowheads="1"/>
          </p:cNvSpPr>
          <p:nvPr>
            <p:ph type="body" idx="1"/>
          </p:nvPr>
        </p:nvSpPr>
        <p:spPr>
          <a:xfrm>
            <a:off x="457200" y="2017713"/>
            <a:ext cx="8497888" cy="4154487"/>
          </a:xfrm>
        </p:spPr>
        <p:txBody>
          <a:bodyPr/>
          <a:lstStyle/>
          <a:p>
            <a:pPr marL="609600" indent="-609600">
              <a:buSzPct val="85000"/>
              <a:buFont typeface="+mj-lt"/>
              <a:buAutoNum type="arabicPeriod" startAt="2"/>
            </a:pPr>
            <a:r>
              <a:rPr lang="es-PR" altLang="en-US" dirty="0" smtClean="0">
                <a:latin typeface="Candara" panose="020E0502030303020204" pitchFamily="34" charset="0"/>
              </a:rPr>
              <a:t>En Jesucristo, Dios nos ha hecho totalmente distintos a lo que éramos antes, </a:t>
            </a:r>
            <a:r>
              <a:rPr lang="es-PR" altLang="en-US" dirty="0" smtClean="0">
                <a:solidFill>
                  <a:srgbClr val="FF0000"/>
                </a:solidFill>
                <a:latin typeface="Candara" panose="020E0502030303020204" pitchFamily="34" charset="0"/>
              </a:rPr>
              <a:t>1 Pedro 2.9-11</a:t>
            </a:r>
            <a:r>
              <a:rPr lang="es-PR" altLang="en-US" dirty="0" smtClean="0">
                <a:latin typeface="Candara" panose="020E0502030303020204" pitchFamily="34" charset="0"/>
              </a:rPr>
              <a:t>.</a:t>
            </a:r>
            <a:endParaRPr lang="es-PR" altLang="en-US" dirty="0" smtClean="0">
              <a:latin typeface="Candara" panose="020E0502030303020204" pitchFamily="34" charset="0"/>
            </a:endParaRPr>
          </a:p>
          <a:p>
            <a:pPr marL="1009650" lvl="1" indent="-609600">
              <a:buSzPct val="85000"/>
              <a:buFont typeface="+mj-lt"/>
              <a:buAutoNum type="arabicPeriod"/>
            </a:pPr>
            <a:r>
              <a:rPr lang="es-PR" altLang="en-US" dirty="0" smtClean="0">
                <a:latin typeface="Candara" panose="020E0502030303020204" pitchFamily="34" charset="0"/>
              </a:rPr>
              <a:t>Esto implica una diferencia con los que no han sido transformados.</a:t>
            </a:r>
            <a:endParaRPr lang="es-PR" altLang="en-US" dirty="0" smtClean="0">
              <a:latin typeface="Candara" panose="020E0502030303020204" pitchFamily="34" charset="0"/>
            </a:endParaRP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04888" y="0"/>
            <a:ext cx="2339110" cy="1752600"/>
          </a:xfrm>
          <a:prstGeom prst="rect">
            <a:avLst/>
          </a:prstGeom>
        </p:spPr>
      </p:pic>
    </p:spTree>
    <p:extLst>
      <p:ext uri="{BB962C8B-B14F-4D97-AF65-F5344CB8AC3E}">
        <p14:creationId xmlns:p14="http://schemas.microsoft.com/office/powerpoint/2010/main" val="2879448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nodeType="after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6179">
                                            <p:txEl>
                                              <p:pRg st="0" end="0"/>
                                            </p:txEl>
                                          </p:spTgt>
                                        </p:tgtEl>
                                        <p:attrNameLst>
                                          <p:attrName>style.visibility</p:attrName>
                                        </p:attrNameLst>
                                      </p:cBhvr>
                                      <p:to>
                                        <p:strVal val="visible"/>
                                      </p:to>
                                    </p:set>
                                    <p:animEffect transition="in" filter="dissolve">
                                      <p:cBhvr>
                                        <p:cTn id="7" dur="500"/>
                                        <p:tgtEl>
                                          <p:spTgt spid="30617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06179">
                                            <p:txEl>
                                              <p:pRg st="1" end="1"/>
                                            </p:txEl>
                                          </p:spTgt>
                                        </p:tgtEl>
                                        <p:attrNameLst>
                                          <p:attrName>style.visibility</p:attrName>
                                        </p:attrNameLst>
                                      </p:cBhvr>
                                      <p:to>
                                        <p:strVal val="visible"/>
                                      </p:to>
                                    </p:set>
                                    <p:animEffect transition="in" filter="dissolve">
                                      <p:cBhvr>
                                        <p:cTn id="10" dur="500"/>
                                        <p:tgtEl>
                                          <p:spTgt spid="30617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79"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C349804-8E33-4645-8FF9-2CD4C3BC13AA}" type="slidenum">
              <a:rPr lang="es-PR" altLang="en-US"/>
              <a:pPr/>
              <a:t>74</a:t>
            </a:fld>
            <a:endParaRPr lang="es-PR" altLang="en-US"/>
          </a:p>
        </p:txBody>
      </p:sp>
      <p:sp>
        <p:nvSpPr>
          <p:cNvPr id="306178" name="Rectangle 2"/>
          <p:cNvSpPr>
            <a:spLocks noGrp="1" noChangeArrowheads="1"/>
          </p:cNvSpPr>
          <p:nvPr>
            <p:ph type="title"/>
          </p:nvPr>
        </p:nvSpPr>
        <p:spPr/>
        <p:txBody>
          <a:bodyPr/>
          <a:lstStyle/>
          <a:p>
            <a:r>
              <a:rPr lang="es-PR" altLang="en-US" dirty="0">
                <a:latin typeface="Candara" panose="020E0502030303020204" pitchFamily="34" charset="0"/>
              </a:rPr>
              <a:t>Aplicaciones</a:t>
            </a:r>
          </a:p>
        </p:txBody>
      </p:sp>
      <p:sp>
        <p:nvSpPr>
          <p:cNvPr id="306179" name="Rectangle 3"/>
          <p:cNvSpPr>
            <a:spLocks noGrp="1" noChangeArrowheads="1"/>
          </p:cNvSpPr>
          <p:nvPr>
            <p:ph type="body" idx="1"/>
          </p:nvPr>
        </p:nvSpPr>
        <p:spPr>
          <a:xfrm>
            <a:off x="457200" y="2017713"/>
            <a:ext cx="8497888" cy="4154487"/>
          </a:xfrm>
        </p:spPr>
        <p:txBody>
          <a:bodyPr/>
          <a:lstStyle/>
          <a:p>
            <a:pPr marL="609600" indent="-609600">
              <a:buSzPct val="85000"/>
              <a:buFont typeface="+mj-lt"/>
              <a:buAutoNum type="arabicPeriod" startAt="3"/>
            </a:pPr>
            <a:r>
              <a:rPr lang="es-PR" altLang="en-US" dirty="0" smtClean="0">
                <a:latin typeface="Candara" panose="020E0502030303020204" pitchFamily="34" charset="0"/>
              </a:rPr>
              <a:t>Dios demanda que sigamos creciendo en buenas obrar que otros vean la luz que gozamos, </a:t>
            </a:r>
            <a:r>
              <a:rPr lang="es-PR" altLang="en-US" dirty="0" smtClean="0">
                <a:solidFill>
                  <a:srgbClr val="FF0000"/>
                </a:solidFill>
                <a:latin typeface="Candara" panose="020E0502030303020204" pitchFamily="34" charset="0"/>
              </a:rPr>
              <a:t>1 Pedro 2.12</a:t>
            </a:r>
            <a:r>
              <a:rPr lang="es-PR" altLang="en-US" dirty="0" smtClean="0">
                <a:latin typeface="Candara" panose="020E0502030303020204" pitchFamily="34" charset="0"/>
              </a:rPr>
              <a:t>.</a:t>
            </a:r>
            <a:endParaRPr lang="es-PR" altLang="en-US" dirty="0" smtClean="0">
              <a:latin typeface="Candara" panose="020E0502030303020204" pitchFamily="34" charset="0"/>
            </a:endParaRPr>
          </a:p>
          <a:p>
            <a:pPr marL="1009650" lvl="1" indent="-609600">
              <a:buSzPct val="85000"/>
              <a:buFont typeface="+mj-lt"/>
              <a:buAutoNum type="arabicPeriod"/>
            </a:pPr>
            <a:r>
              <a:rPr lang="es-PR" altLang="en-US" dirty="0" smtClean="0">
                <a:latin typeface="Candara" panose="020E0502030303020204" pitchFamily="34" charset="0"/>
              </a:rPr>
              <a:t>El cristiano es testigo en todo lo que dice y hace; la madurez cristiana es mostrar un testimonio positivo.</a:t>
            </a:r>
            <a:endParaRPr lang="es-PR" altLang="en-US" dirty="0" smtClean="0">
              <a:latin typeface="Candara" panose="020E0502030303020204" pitchFamily="34" charset="0"/>
            </a:endParaRP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04888" y="0"/>
            <a:ext cx="2339110" cy="1752600"/>
          </a:xfrm>
          <a:prstGeom prst="rect">
            <a:avLst/>
          </a:prstGeom>
        </p:spPr>
      </p:pic>
    </p:spTree>
    <p:extLst>
      <p:ext uri="{BB962C8B-B14F-4D97-AF65-F5344CB8AC3E}">
        <p14:creationId xmlns:p14="http://schemas.microsoft.com/office/powerpoint/2010/main" val="1509613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nodeType="after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6179">
                                            <p:txEl>
                                              <p:pRg st="0" end="0"/>
                                            </p:txEl>
                                          </p:spTgt>
                                        </p:tgtEl>
                                        <p:attrNameLst>
                                          <p:attrName>style.visibility</p:attrName>
                                        </p:attrNameLst>
                                      </p:cBhvr>
                                      <p:to>
                                        <p:strVal val="visible"/>
                                      </p:to>
                                    </p:set>
                                    <p:animEffect transition="in" filter="dissolve">
                                      <p:cBhvr>
                                        <p:cTn id="7" dur="500"/>
                                        <p:tgtEl>
                                          <p:spTgt spid="30617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06179">
                                            <p:txEl>
                                              <p:pRg st="1" end="1"/>
                                            </p:txEl>
                                          </p:spTgt>
                                        </p:tgtEl>
                                        <p:attrNameLst>
                                          <p:attrName>style.visibility</p:attrName>
                                        </p:attrNameLst>
                                      </p:cBhvr>
                                      <p:to>
                                        <p:strVal val="visible"/>
                                      </p:to>
                                    </p:set>
                                    <p:animEffect transition="in" filter="dissolve">
                                      <p:cBhvr>
                                        <p:cTn id="10" dur="500"/>
                                        <p:tgtEl>
                                          <p:spTgt spid="30617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79"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75</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anose="020E0502030303020204"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791576" cy="4759325"/>
          </a:xfrm>
        </p:spPr>
        <p:txBody>
          <a:bodyPr>
            <a:normAutofit fontScale="92500" lnSpcReduction="20000"/>
          </a:bodyPr>
          <a:lstStyle/>
          <a:p>
            <a:pPr>
              <a:lnSpc>
                <a:spcPct val="80000"/>
              </a:lnSpc>
              <a:spcAft>
                <a:spcPts val="600"/>
              </a:spcAft>
              <a:buNone/>
            </a:pPr>
            <a:r>
              <a:rPr lang="es-PR" sz="1400" noProof="0" dirty="0" smtClean="0">
                <a:latin typeface="Candara" panose="020E0502030303020204" pitchFamily="34" charset="0"/>
                <a:cs typeface="Calibri" pitchFamily="34" charset="0"/>
              </a:rPr>
              <a:t>Carson, D., France, R., </a:t>
            </a:r>
            <a:r>
              <a:rPr lang="es-PR" sz="1400" noProof="0" dirty="0" err="1" smtClean="0">
                <a:latin typeface="Candara" panose="020E0502030303020204" pitchFamily="34" charset="0"/>
                <a:cs typeface="Calibri" pitchFamily="34" charset="0"/>
              </a:rPr>
              <a:t>Motyer</a:t>
            </a:r>
            <a:r>
              <a:rPr lang="es-PR" sz="1400" noProof="0" dirty="0" smtClean="0">
                <a:latin typeface="Candara" panose="020E0502030303020204" pitchFamily="34" charset="0"/>
                <a:cs typeface="Calibri" pitchFamily="34" charset="0"/>
              </a:rPr>
              <a:t>, J., &amp; </a:t>
            </a:r>
            <a:r>
              <a:rPr lang="es-PR" sz="1400" noProof="0" dirty="0" err="1" smtClean="0">
                <a:latin typeface="Candara" panose="020E0502030303020204" pitchFamily="34" charset="0"/>
                <a:cs typeface="Calibri" pitchFamily="34" charset="0"/>
              </a:rPr>
              <a:t>Wenham</a:t>
            </a:r>
            <a:r>
              <a:rPr lang="es-PR" sz="1400" noProof="0" dirty="0" smtClean="0">
                <a:latin typeface="Candara" panose="020E0502030303020204" pitchFamily="34" charset="0"/>
                <a:cs typeface="Calibri" pitchFamily="34" charset="0"/>
              </a:rPr>
              <a:t>, G. (2000, c1999). </a:t>
            </a:r>
            <a:r>
              <a:rPr lang="es-PR" sz="1400" i="1" noProof="0" dirty="0" smtClean="0">
                <a:latin typeface="Candara" panose="020E0502030303020204" pitchFamily="34" charset="0"/>
                <a:cs typeface="Calibri" pitchFamily="34" charset="0"/>
              </a:rPr>
              <a:t>Nuevo comentario Bíblico : Siglo veintiuno</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a:t>
            </a:r>
            <a:r>
              <a:rPr lang="es-PR" sz="1400" noProof="0" dirty="0" smtClean="0">
                <a:latin typeface="Candara" panose="020E0502030303020204" pitchFamily="34" charset="0"/>
                <a:cs typeface="Calibri" pitchFamily="34" charset="0"/>
              </a:rPr>
              <a:t>Miami</a:t>
            </a:r>
            <a:r>
              <a:rPr lang="es-PR" sz="1400" noProof="0" dirty="0" smtClean="0">
                <a:latin typeface="Candara" panose="020E0502030303020204" pitchFamily="34" charset="0"/>
                <a:cs typeface="Calibri" pitchFamily="34" charset="0"/>
              </a:rPr>
              <a:t>: Sociedades </a:t>
            </a:r>
            <a:r>
              <a:rPr lang="es-PR" sz="1400" noProof="0" dirty="0" err="1" smtClean="0">
                <a:latin typeface="Candara" panose="020E0502030303020204" pitchFamily="34" charset="0"/>
                <a:cs typeface="Calibri" pitchFamily="34" charset="0"/>
              </a:rPr>
              <a:t>Bı́blicas</a:t>
            </a:r>
            <a:r>
              <a:rPr lang="es-PR" sz="1400" noProof="0" dirty="0" smtClean="0">
                <a:latin typeface="Candara" panose="020E0502030303020204" pitchFamily="34" charset="0"/>
                <a:cs typeface="Calibri" pitchFamily="34" charset="0"/>
              </a:rPr>
              <a:t> Unidas.</a:t>
            </a:r>
          </a:p>
          <a:p>
            <a:pPr>
              <a:lnSpc>
                <a:spcPct val="80000"/>
              </a:lnSpc>
              <a:spcAft>
                <a:spcPts val="600"/>
              </a:spcAft>
              <a:buNone/>
            </a:pPr>
            <a:r>
              <a:rPr lang="es-PR" sz="1400" noProof="0" dirty="0" smtClean="0">
                <a:latin typeface="Candara" panose="020E0502030303020204" pitchFamily="34" charset="0"/>
                <a:cs typeface="Calibri" pitchFamily="34" charset="0"/>
              </a:rPr>
              <a:t>Douglas, J.D. </a:t>
            </a:r>
            <a:r>
              <a:rPr lang="es-PR" sz="1400" i="1" noProof="0" dirty="0" smtClean="0">
                <a:latin typeface="Candara" panose="020E0502030303020204" pitchFamily="34" charset="0"/>
                <a:cs typeface="Calibri" pitchFamily="34" charset="0"/>
              </a:rPr>
              <a:t>Nuevo Diccionario Bíblico : Primera Edición</a:t>
            </a:r>
            <a:r>
              <a:rPr lang="es-PR" sz="1400" noProof="0" dirty="0" smtClean="0">
                <a:latin typeface="Candara" panose="020E0502030303020204"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anose="020E0502030303020204" pitchFamily="34" charset="0"/>
                <a:cs typeface="Calibri" pitchFamily="34" charset="0"/>
              </a:rPr>
              <a:t>LBLA Mapas</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La </a:t>
            </a:r>
            <a:r>
              <a:rPr lang="es-PR" sz="1400" noProof="0" dirty="0" err="1" smtClean="0">
                <a:latin typeface="Candara" panose="020E0502030303020204" pitchFamily="34" charset="0"/>
                <a:cs typeface="Calibri" pitchFamily="34" charset="0"/>
              </a:rPr>
              <a:t>Habra</a:t>
            </a:r>
            <a:r>
              <a:rPr lang="es-PR" sz="1400" noProof="0" dirty="0" smtClean="0">
                <a:latin typeface="Candara" panose="020E0502030303020204" pitchFamily="34" charset="0"/>
                <a:cs typeface="Calibri" pitchFamily="34" charset="0"/>
              </a:rPr>
              <a:t>, CA: </a:t>
            </a:r>
            <a:r>
              <a:rPr lang="es-PR" sz="1400" noProof="0" dirty="0" err="1" smtClean="0">
                <a:latin typeface="Candara" panose="020E0502030303020204" pitchFamily="34" charset="0"/>
                <a:cs typeface="Calibri" pitchFamily="34" charset="0"/>
              </a:rPr>
              <a:t>Foundation</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Publications</a:t>
            </a:r>
            <a:r>
              <a:rPr lang="es-PR" sz="1400" noProof="0" dirty="0" smtClean="0">
                <a:latin typeface="Candara" panose="020E0502030303020204" pitchFamily="34" charset="0"/>
                <a:cs typeface="Calibri" pitchFamily="34" charset="0"/>
              </a:rPr>
              <a:t>, Inc., 2000.</a:t>
            </a:r>
          </a:p>
          <a:p>
            <a:pPr>
              <a:lnSpc>
                <a:spcPct val="80000"/>
              </a:lnSpc>
              <a:spcAft>
                <a:spcPts val="600"/>
              </a:spcAft>
              <a:buNone/>
            </a:pPr>
            <a:r>
              <a:rPr lang="es-PR" sz="1400" noProof="0" dirty="0" err="1" smtClean="0">
                <a:latin typeface="Candara" panose="020E0502030303020204" pitchFamily="34" charset="0"/>
                <a:cs typeface="Calibri" pitchFamily="34" charset="0"/>
              </a:rPr>
              <a:t>Lockward</a:t>
            </a:r>
            <a:r>
              <a:rPr lang="es-PR" sz="1400" noProof="0" dirty="0" smtClean="0">
                <a:latin typeface="Candara" panose="020E0502030303020204" pitchFamily="34" charset="0"/>
                <a:cs typeface="Calibri" pitchFamily="34" charset="0"/>
              </a:rPr>
              <a:t>, Alfonso. </a:t>
            </a:r>
            <a:r>
              <a:rPr lang="es-PR" sz="1400" i="1" noProof="0" dirty="0" smtClean="0">
                <a:latin typeface="Candara" panose="020E0502030303020204" pitchFamily="34" charset="0"/>
                <a:cs typeface="Calibri" pitchFamily="34" charset="0"/>
              </a:rPr>
              <a:t>Nuevo Diccionario De La Biblia.</a:t>
            </a:r>
            <a:r>
              <a:rPr lang="es-PR" sz="1400" noProof="0" dirty="0" smtClean="0">
                <a:latin typeface="Candara" panose="020E0502030303020204" pitchFamily="34" charset="0"/>
                <a:cs typeface="Calibri" pitchFamily="34" charset="0"/>
              </a:rPr>
              <a:t> Miami: Editorial </a:t>
            </a:r>
            <a:r>
              <a:rPr lang="es-PR" sz="1400" noProof="0" dirty="0" err="1" smtClean="0">
                <a:latin typeface="Candara" panose="020E0502030303020204" pitchFamily="34" charset="0"/>
                <a:cs typeface="Calibri" pitchFamily="34" charset="0"/>
              </a:rPr>
              <a:t>Unilit</a:t>
            </a:r>
            <a:r>
              <a:rPr lang="es-PR" sz="1400" noProof="0" dirty="0" smtClean="0">
                <a:latin typeface="Candara" panose="020E0502030303020204" pitchFamily="34" charset="0"/>
                <a:cs typeface="Calibri" pitchFamily="34" charset="0"/>
              </a:rPr>
              <a:t>, 2003.</a:t>
            </a:r>
          </a:p>
          <a:p>
            <a:pPr>
              <a:lnSpc>
                <a:spcPct val="80000"/>
              </a:lnSpc>
              <a:spcAft>
                <a:spcPts val="600"/>
              </a:spcAft>
              <a:buNone/>
            </a:pPr>
            <a:r>
              <a:rPr lang="es-PR" sz="1400" i="1" noProof="0" dirty="0" smtClean="0">
                <a:latin typeface="Candara" panose="020E0502030303020204" pitchFamily="34" charset="0"/>
                <a:cs typeface="Calibri" pitchFamily="34" charset="0"/>
              </a:rPr>
              <a:t>Mapas De La Biblia Caribe</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anose="020E0502030303020204" pitchFamily="34" charset="0"/>
                <a:cs typeface="Calibri" pitchFamily="34" charset="0"/>
              </a:rPr>
              <a:t>Martínez, Mario, et al, eds. </a:t>
            </a:r>
            <a:r>
              <a:rPr lang="es-PR" sz="1400" i="1" noProof="0" dirty="0" smtClean="0">
                <a:latin typeface="Candara" panose="020E0502030303020204" pitchFamily="34" charset="0"/>
                <a:cs typeface="Calibri" pitchFamily="34" charset="0"/>
              </a:rPr>
              <a:t>El Expositor Bíblico: La Biblia, Libro por Libro</a:t>
            </a:r>
            <a:r>
              <a:rPr lang="es-PR" sz="1400" noProof="0" dirty="0" smtClean="0">
                <a:latin typeface="Candara" panose="020E0502030303020204" pitchFamily="34" charset="0"/>
                <a:cs typeface="Calibri" pitchFamily="34" charset="0"/>
              </a:rPr>
              <a:t>, Maestros de jóvenes y Adultos, Volumen 6, 5nta Ed. El Paso, Texas: Casa Bautista de Publicaciones, 2007, c1995.</a:t>
            </a:r>
          </a:p>
          <a:p>
            <a:pPr>
              <a:lnSpc>
                <a:spcPct val="80000"/>
              </a:lnSpc>
              <a:spcAft>
                <a:spcPts val="600"/>
              </a:spcAft>
              <a:buNone/>
            </a:pPr>
            <a:r>
              <a:rPr lang="es-PR" sz="1400" noProof="0" dirty="0" smtClean="0">
                <a:latin typeface="Candara" panose="020E0502030303020204" pitchFamily="34" charset="0"/>
                <a:cs typeface="Calibri" pitchFamily="34" charset="0"/>
              </a:rPr>
              <a:t>Nelson, </a:t>
            </a:r>
            <a:r>
              <a:rPr lang="es-PR" sz="1400" noProof="0" dirty="0" err="1" smtClean="0">
                <a:latin typeface="Candara" panose="020E0502030303020204" pitchFamily="34" charset="0"/>
                <a:cs typeface="Calibri" pitchFamily="34" charset="0"/>
              </a:rPr>
              <a:t>Wilton</a:t>
            </a:r>
            <a:r>
              <a:rPr lang="es-PR" sz="1400" noProof="0" dirty="0" smtClean="0">
                <a:latin typeface="Candara" panose="020E0502030303020204" pitchFamily="34" charset="0"/>
                <a:cs typeface="Calibri" pitchFamily="34" charset="0"/>
              </a:rPr>
              <a:t> M. y Juan Rojas Mayo, </a:t>
            </a:r>
            <a:r>
              <a:rPr lang="es-PR" sz="1400" i="1" noProof="0" dirty="0" smtClean="0">
                <a:latin typeface="Candara" panose="020E0502030303020204" pitchFamily="34" charset="0"/>
                <a:cs typeface="Calibri" pitchFamily="34" charset="0"/>
              </a:rPr>
              <a:t>Nelson Nuevo Diccionario Ilustrado De La Biblia</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Nashville: Editorial Caribe, 2000, c1998.</a:t>
            </a:r>
          </a:p>
          <a:p>
            <a:pPr>
              <a:lnSpc>
                <a:spcPct val="80000"/>
              </a:lnSpc>
              <a:spcAft>
                <a:spcPts val="600"/>
              </a:spcAft>
              <a:buNone/>
            </a:pPr>
            <a:r>
              <a:rPr lang="es-PR" sz="1400" dirty="0" smtClean="0">
                <a:latin typeface="Candara" panose="020E0502030303020204" pitchFamily="34" charset="0"/>
                <a:cs typeface="Calibri" pitchFamily="34" charset="0"/>
              </a:rPr>
              <a:t>Vine, W.E. </a:t>
            </a:r>
            <a:r>
              <a:rPr lang="es-PR" sz="1400" i="1" dirty="0" smtClean="0">
                <a:latin typeface="Candara" panose="020E0502030303020204" pitchFamily="34" charset="0"/>
                <a:cs typeface="Calibri" pitchFamily="34" charset="0"/>
              </a:rPr>
              <a:t>Vine Diccionario Expositivo De Palabras Del Antiguo Y Del Nuevo Testamento Exhaustivo</a:t>
            </a: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electronic</a:t>
            </a:r>
            <a:r>
              <a:rPr lang="es-PR" sz="1400" dirty="0" smtClean="0">
                <a:latin typeface="Candara" panose="020E0502030303020204" pitchFamily="34" charset="0"/>
                <a:cs typeface="Calibri" pitchFamily="34" charset="0"/>
              </a:rPr>
              <a:t> ed. Nashville: Editorial Caribe, 2000, c1999.</a:t>
            </a:r>
          </a:p>
          <a:p>
            <a:pPr marL="0" indent="0">
              <a:buNone/>
            </a:pPr>
            <a:r>
              <a:rPr lang="es-ES" sz="1400" dirty="0">
                <a:latin typeface="Candara" panose="020E0502030303020204" pitchFamily="34" charset="0"/>
                <a:cs typeface="Calibri" pitchFamily="34" charset="0"/>
              </a:rPr>
              <a:t> </a:t>
            </a:r>
            <a:r>
              <a:rPr lang="es-ES" sz="1400" dirty="0" err="1">
                <a:latin typeface="Candara" panose="020E0502030303020204" pitchFamily="34" charset="0"/>
                <a:cs typeface="Calibri" pitchFamily="34" charset="0"/>
              </a:rPr>
              <a:t>Walvoord</a:t>
            </a:r>
            <a:r>
              <a:rPr lang="es-ES" sz="1400" dirty="0">
                <a:latin typeface="Candara" panose="020E0502030303020204" pitchFamily="34" charset="0"/>
                <a:cs typeface="Calibri" pitchFamily="34" charset="0"/>
              </a:rPr>
              <a:t>, John F., y Roy B. </a:t>
            </a:r>
            <a:r>
              <a:rPr lang="es-ES" sz="1400" dirty="0" err="1">
                <a:latin typeface="Candara" panose="020E0502030303020204" pitchFamily="34" charset="0"/>
                <a:cs typeface="Calibri" pitchFamily="34" charset="0"/>
              </a:rPr>
              <a:t>Zuck</a:t>
            </a:r>
            <a:r>
              <a:rPr lang="es-ES" sz="1400" dirty="0">
                <a:latin typeface="Candara" panose="020E0502030303020204" pitchFamily="34" charset="0"/>
                <a:cs typeface="Calibri" pitchFamily="34" charset="0"/>
              </a:rPr>
              <a:t>. El conocimiento </a:t>
            </a:r>
            <a:r>
              <a:rPr lang="es-ES" sz="1400" dirty="0" err="1">
                <a:latin typeface="Candara" panose="020E0502030303020204" pitchFamily="34" charset="0"/>
                <a:cs typeface="Calibri" pitchFamily="34" charset="0"/>
              </a:rPr>
              <a:t>bíblico</a:t>
            </a:r>
            <a:r>
              <a:rPr lang="es-ES" sz="1400" dirty="0">
                <a:latin typeface="Candara" panose="020E0502030303020204" pitchFamily="34" charset="0"/>
                <a:cs typeface="Calibri" pitchFamily="34" charset="0"/>
              </a:rPr>
              <a:t>, un comentario expositivo: Antiguo Testamento, tomo 5: </a:t>
            </a:r>
            <a:r>
              <a:rPr lang="es-ES" sz="1400" dirty="0" err="1">
                <a:latin typeface="Candara" panose="020E0502030303020204" pitchFamily="34" charset="0"/>
                <a:cs typeface="Calibri" pitchFamily="34" charset="0"/>
              </a:rPr>
              <a:t>Isaías-Ezequiel</a:t>
            </a:r>
            <a:r>
              <a:rPr lang="es-ES" sz="1400" dirty="0">
                <a:latin typeface="Candara" panose="020E0502030303020204" pitchFamily="34" charset="0"/>
                <a:cs typeface="Calibri" pitchFamily="34" charset="0"/>
              </a:rPr>
              <a:t>. Puebla, </a:t>
            </a:r>
            <a:r>
              <a:rPr lang="es-ES" sz="1400" dirty="0" err="1">
                <a:latin typeface="Candara" panose="020E0502030303020204" pitchFamily="34" charset="0"/>
                <a:cs typeface="Calibri" pitchFamily="34" charset="0"/>
              </a:rPr>
              <a:t>México</a:t>
            </a:r>
            <a:r>
              <a:rPr lang="es-ES" sz="1400" dirty="0">
                <a:latin typeface="Candara" panose="020E0502030303020204" pitchFamily="34" charset="0"/>
                <a:cs typeface="Calibri" pitchFamily="34" charset="0"/>
              </a:rPr>
              <a:t>: Ediciones Las </a:t>
            </a:r>
            <a:r>
              <a:rPr lang="es-ES" sz="1400" dirty="0" err="1">
                <a:latin typeface="Candara" panose="020E0502030303020204" pitchFamily="34" charset="0"/>
                <a:cs typeface="Calibri" pitchFamily="34" charset="0"/>
              </a:rPr>
              <a:t>Américas</a:t>
            </a:r>
            <a:r>
              <a:rPr lang="es-ES" sz="1400" dirty="0">
                <a:latin typeface="Candara" panose="020E0502030303020204" pitchFamily="34" charset="0"/>
                <a:cs typeface="Calibri" pitchFamily="34" charset="0"/>
              </a:rPr>
              <a:t>, A.C., 2000. </a:t>
            </a:r>
            <a:r>
              <a:rPr lang="es-ES" sz="1400" dirty="0" err="1">
                <a:latin typeface="Candara" panose="020E0502030303020204" pitchFamily="34" charset="0"/>
                <a:cs typeface="Calibri" pitchFamily="34" charset="0"/>
              </a:rPr>
              <a:t>Print</a:t>
            </a:r>
            <a:r>
              <a:rPr lang="es-ES" sz="1400" dirty="0">
                <a:latin typeface="Candara" panose="020E0502030303020204" pitchFamily="34" charset="0"/>
                <a:cs typeface="Calibri" pitchFamily="34" charset="0"/>
              </a:rPr>
              <a:t>.</a:t>
            </a:r>
          </a:p>
          <a:p>
            <a:pPr marL="0" indent="0">
              <a:buNone/>
            </a:pPr>
            <a:r>
              <a:rPr lang="es-PR" sz="1400" dirty="0" smtClean="0">
                <a:latin typeface="Candara" panose="020E0502030303020204" pitchFamily="34" charset="0"/>
                <a:cs typeface="Calibri" pitchFamily="34" charset="0"/>
              </a:rPr>
              <a:t> Carro, D., Poe, J. T., </a:t>
            </a:r>
            <a:r>
              <a:rPr lang="es-PR" sz="1400" dirty="0" err="1" smtClean="0">
                <a:latin typeface="Candara" panose="020E0502030303020204" pitchFamily="34" charset="0"/>
                <a:cs typeface="Calibri" pitchFamily="34" charset="0"/>
              </a:rPr>
              <a:t>Zorzoli</a:t>
            </a:r>
            <a:r>
              <a:rPr lang="es-PR" sz="1400" dirty="0" smtClean="0">
                <a:latin typeface="Candara" panose="020E0502030303020204" pitchFamily="34" charset="0"/>
                <a:cs typeface="Calibri" pitchFamily="34" charset="0"/>
              </a:rPr>
              <a:t>, R. O., &amp; Editorial Mundo Hispano (El Paso, T. (1993-). Comentario </a:t>
            </a:r>
            <a:r>
              <a:rPr lang="es-PR" sz="1400" dirty="0" err="1" smtClean="0">
                <a:latin typeface="Candara" panose="020E0502030303020204" pitchFamily="34" charset="0"/>
                <a:cs typeface="Calibri" pitchFamily="34" charset="0"/>
              </a:rPr>
              <a:t>bı́blico</a:t>
            </a:r>
            <a:r>
              <a:rPr lang="es-PR" sz="1400" dirty="0" smtClean="0">
                <a:latin typeface="Candara" panose="020E0502030303020204" pitchFamily="34" charset="0"/>
                <a:cs typeface="Calibri" pitchFamily="34" charset="0"/>
              </a:rPr>
              <a:t> mundo hispano </a:t>
            </a:r>
            <a:r>
              <a:rPr lang="es-PR" sz="1400" dirty="0" smtClean="0">
                <a:latin typeface="Candara" panose="020E0502030303020204" pitchFamily="34" charset="0"/>
                <a:cs typeface="Calibri" pitchFamily="34" charset="0"/>
              </a:rPr>
              <a:t>1 Pedro </a:t>
            </a:r>
            <a:r>
              <a:rPr lang="es-PR" sz="1400" dirty="0" smtClean="0">
                <a:latin typeface="Candara" panose="020E0502030303020204" pitchFamily="34" charset="0"/>
                <a:cs typeface="Calibri" pitchFamily="34" charset="0"/>
              </a:rPr>
              <a:t>(1. ed.) (26). El Paso, TX: Editorial Mundo Hispano.</a:t>
            </a:r>
          </a:p>
          <a:p>
            <a:pPr marL="0" indent="0">
              <a:buNone/>
            </a:pP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Wiersbe</a:t>
            </a:r>
            <a:r>
              <a:rPr lang="es-PR" sz="1400" dirty="0" smtClean="0">
                <a:latin typeface="Candara" panose="020E0502030303020204" pitchFamily="34" charset="0"/>
                <a:cs typeface="Calibri" pitchFamily="34" charset="0"/>
              </a:rPr>
              <a:t>, W. W. (1995). Bosquejos expositivos de la Biblia: Antiguo y Nuevo Testamento (</a:t>
            </a:r>
            <a:r>
              <a:rPr lang="es-PR" sz="1400" dirty="0" err="1" smtClean="0">
                <a:latin typeface="Candara" panose="020E0502030303020204" pitchFamily="34" charset="0"/>
                <a:cs typeface="Calibri" pitchFamily="34" charset="0"/>
              </a:rPr>
              <a:t>electronic</a:t>
            </a:r>
            <a:r>
              <a:rPr lang="es-PR" sz="1400" dirty="0" smtClean="0">
                <a:latin typeface="Candara" panose="020E0502030303020204" pitchFamily="34" charset="0"/>
                <a:cs typeface="Calibri" pitchFamily="34" charset="0"/>
              </a:rPr>
              <a:t> ed.). Nashville: Editorial Caribe.</a:t>
            </a:r>
          </a:p>
          <a:p>
            <a:pPr marL="0" indent="0">
              <a:buNone/>
            </a:pP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MacDonald</a:t>
            </a:r>
            <a:r>
              <a:rPr lang="es-PR" sz="1400" dirty="0" smtClean="0">
                <a:latin typeface="Candara" panose="020E0502030303020204" pitchFamily="34" charset="0"/>
                <a:cs typeface="Calibri" pitchFamily="34" charset="0"/>
              </a:rPr>
              <a:t>, W. (2004). Comentario Bíblico de William </a:t>
            </a:r>
            <a:r>
              <a:rPr lang="es-PR" sz="1400" dirty="0" err="1" smtClean="0">
                <a:latin typeface="Candara" panose="020E0502030303020204" pitchFamily="34" charset="0"/>
                <a:cs typeface="Calibri" pitchFamily="34" charset="0"/>
              </a:rPr>
              <a:t>MacDonald</a:t>
            </a:r>
            <a:r>
              <a:rPr lang="es-PR" sz="1400" dirty="0" smtClean="0">
                <a:latin typeface="Candara" panose="020E0502030303020204" pitchFamily="34" charset="0"/>
                <a:cs typeface="Calibri" pitchFamily="34" charset="0"/>
              </a:rPr>
              <a:t>: Antiguo Testamento y Nuevo Testamento (46). </a:t>
            </a:r>
            <a:r>
              <a:rPr lang="es-PR" sz="1400" dirty="0" err="1" smtClean="0">
                <a:latin typeface="Candara" panose="020E0502030303020204" pitchFamily="34" charset="0"/>
                <a:cs typeface="Calibri" pitchFamily="34" charset="0"/>
              </a:rPr>
              <a:t>Viladecavalls</a:t>
            </a:r>
            <a:r>
              <a:rPr lang="es-PR" sz="1400" dirty="0" smtClean="0">
                <a:latin typeface="Candara" panose="020E0502030303020204" pitchFamily="34" charset="0"/>
                <a:cs typeface="Calibri" pitchFamily="34" charset="0"/>
              </a:rPr>
              <a:t> (Barcelona), España: Editorial CLIE</a:t>
            </a:r>
            <a:r>
              <a:rPr lang="es-PR" sz="1400" dirty="0">
                <a:latin typeface="Candara" panose="020E0502030303020204" pitchFamily="34" charset="0"/>
                <a:cs typeface="Calibri" pitchFamily="34" charset="0"/>
              </a:rPr>
              <a:t>. φ</a:t>
            </a:r>
            <a:endParaRPr lang="es-PR" sz="1400" dirty="0" smtClean="0">
              <a:latin typeface="Candara" panose="020E0502030303020204" pitchFamily="34" charset="0"/>
              <a:cs typeface="Calibri" pitchFamily="34" charset="0"/>
            </a:endParaRPr>
          </a:p>
          <a:p>
            <a:pPr marL="0" indent="0">
              <a:buNone/>
            </a:pPr>
            <a:r>
              <a:rPr lang="es-PR" sz="1400" dirty="0" err="1" smtClean="0">
                <a:latin typeface="Candara" panose="020E0502030303020204" pitchFamily="34" charset="0"/>
                <a:cs typeface="Calibri" pitchFamily="34" charset="0"/>
              </a:rPr>
              <a:t>Bartley</a:t>
            </a:r>
            <a:r>
              <a:rPr lang="es-PR" sz="1400" dirty="0">
                <a:latin typeface="Candara" panose="020E0502030303020204" pitchFamily="34" charset="0"/>
                <a:cs typeface="Calibri" pitchFamily="34" charset="0"/>
              </a:rPr>
              <a:t>, James et al. Comentario </a:t>
            </a:r>
            <a:r>
              <a:rPr lang="es-PR" sz="1400" dirty="0" err="1">
                <a:latin typeface="Candara" panose="020E0502030303020204" pitchFamily="34" charset="0"/>
                <a:cs typeface="Calibri" pitchFamily="34" charset="0"/>
              </a:rPr>
              <a:t>bı́blico</a:t>
            </a:r>
            <a:r>
              <a:rPr lang="es-PR" sz="1400" dirty="0">
                <a:latin typeface="Candara" panose="020E0502030303020204" pitchFamily="34" charset="0"/>
                <a:cs typeface="Calibri" pitchFamily="34" charset="0"/>
              </a:rPr>
              <a:t> mundo hispano: </a:t>
            </a:r>
            <a:r>
              <a:rPr lang="es-PR" sz="1400" dirty="0" smtClean="0">
                <a:latin typeface="Candara" panose="020E0502030303020204" pitchFamily="34" charset="0"/>
                <a:cs typeface="Calibri" pitchFamily="34" charset="0"/>
              </a:rPr>
              <a:t>Isaías. </a:t>
            </a:r>
            <a:r>
              <a:rPr lang="es-PR" sz="1400" dirty="0">
                <a:latin typeface="Candara" panose="020E0502030303020204" pitchFamily="34" charset="0"/>
                <a:cs typeface="Calibri" pitchFamily="34" charset="0"/>
              </a:rPr>
              <a:t>1. ed. El Paso, TX: Editorial Mundo Hispano, 2004. </a:t>
            </a:r>
            <a:r>
              <a:rPr lang="es-PR" sz="1400" dirty="0" err="1">
                <a:latin typeface="Candara" panose="020E0502030303020204" pitchFamily="34" charset="0"/>
                <a:cs typeface="Calibri" pitchFamily="34" charset="0"/>
              </a:rPr>
              <a:t>Print</a:t>
            </a:r>
            <a:r>
              <a:rPr lang="es-PR" sz="1400" dirty="0" smtClean="0">
                <a:latin typeface="Candara" panose="020E0502030303020204" pitchFamily="34" charset="0"/>
                <a:cs typeface="Calibri" pitchFamily="34" charset="0"/>
              </a:rPr>
              <a:t>.</a:t>
            </a:r>
          </a:p>
          <a:p>
            <a:pPr marL="0" indent="0">
              <a:buNone/>
            </a:pPr>
            <a:r>
              <a:rPr lang="es-PR" sz="1400" dirty="0">
                <a:latin typeface="Candara" panose="020E0502030303020204" pitchFamily="34" charset="0"/>
                <a:cs typeface="Calibri" pitchFamily="34" charset="0"/>
              </a:rPr>
              <a:t> Cevallos, Juan Carlos. Comentario </a:t>
            </a:r>
            <a:r>
              <a:rPr lang="es-PR" sz="1400" dirty="0" err="1">
                <a:latin typeface="Candara" panose="020E0502030303020204" pitchFamily="34" charset="0"/>
                <a:cs typeface="Calibri" pitchFamily="34" charset="0"/>
              </a:rPr>
              <a:t>Bφblico</a:t>
            </a:r>
            <a:r>
              <a:rPr lang="es-PR" sz="1400" dirty="0">
                <a:latin typeface="Candara" panose="020E0502030303020204" pitchFamily="34" charset="0"/>
                <a:cs typeface="Calibri" pitchFamily="34" charset="0"/>
              </a:rPr>
              <a:t> Mundo </a:t>
            </a:r>
            <a:r>
              <a:rPr lang="es-PR" sz="1400" dirty="0" smtClean="0">
                <a:latin typeface="Candara" panose="020E0502030303020204" pitchFamily="34" charset="0"/>
                <a:cs typeface="Calibri" pitchFamily="34" charset="0"/>
              </a:rPr>
              <a:t>Hispano: </a:t>
            </a:r>
            <a:r>
              <a:rPr lang="es-PR" sz="1400" dirty="0">
                <a:latin typeface="Candara" panose="020E0502030303020204" pitchFamily="34" charset="0"/>
                <a:cs typeface="Calibri" pitchFamily="34" charset="0"/>
              </a:rPr>
              <a:t>Juan Carlos Cevallos y </a:t>
            </a:r>
            <a:r>
              <a:rPr lang="es-PR" sz="1400" dirty="0" err="1">
                <a:latin typeface="Candara" panose="020E0502030303020204" pitchFamily="34" charset="0"/>
                <a:cs typeface="Calibri" pitchFamily="34" charset="0"/>
              </a:rPr>
              <a:t>Rubén</a:t>
            </a:r>
            <a:r>
              <a:rPr lang="es-PR" sz="1400" dirty="0">
                <a:latin typeface="Candara" panose="020E0502030303020204" pitchFamily="34" charset="0"/>
                <a:cs typeface="Calibri" pitchFamily="34" charset="0"/>
              </a:rPr>
              <a:t> O </a:t>
            </a:r>
            <a:r>
              <a:rPr lang="es-PR" sz="1400" dirty="0" err="1">
                <a:latin typeface="Candara" panose="020E0502030303020204" pitchFamily="34" charset="0"/>
                <a:cs typeface="Calibri" pitchFamily="34" charset="0"/>
              </a:rPr>
              <a:t>Zorzoli</a:t>
            </a:r>
            <a:r>
              <a:rPr lang="es-PR" sz="1400" dirty="0">
                <a:latin typeface="Candara" panose="020E0502030303020204" pitchFamily="34" charset="0"/>
                <a:cs typeface="Calibri" pitchFamily="34" charset="0"/>
              </a:rPr>
              <a:t>.; editores generales, Juan Carlos Cevallos y </a:t>
            </a:r>
            <a:r>
              <a:rPr lang="es-PR" sz="1400" dirty="0" err="1">
                <a:latin typeface="Candara" panose="020E0502030303020204" pitchFamily="34" charset="0"/>
                <a:cs typeface="Calibri" pitchFamily="34" charset="0"/>
              </a:rPr>
              <a:t>Rubén</a:t>
            </a:r>
            <a:r>
              <a:rPr lang="es-PR" sz="1400" dirty="0">
                <a:latin typeface="Candara" panose="020E0502030303020204" pitchFamily="34" charset="0"/>
                <a:cs typeface="Calibri" pitchFamily="34" charset="0"/>
              </a:rPr>
              <a:t> O </a:t>
            </a:r>
            <a:r>
              <a:rPr lang="es-PR" sz="1400" dirty="0" err="1">
                <a:latin typeface="Candara" panose="020E0502030303020204" pitchFamily="34" charset="0"/>
                <a:cs typeface="Calibri" pitchFamily="34" charset="0"/>
              </a:rPr>
              <a:t>Zorzoli</a:t>
            </a:r>
            <a:r>
              <a:rPr lang="es-PR" sz="1400" dirty="0">
                <a:latin typeface="Candara" panose="020E0502030303020204" pitchFamily="34" charset="0"/>
                <a:cs typeface="Calibri" pitchFamily="34" charset="0"/>
              </a:rPr>
              <a:t>. El Paso, TX: Editorial Mundo Hispano, 2005. </a:t>
            </a:r>
            <a:r>
              <a:rPr lang="es-PR" sz="1400" dirty="0" err="1">
                <a:latin typeface="Candara" panose="020E0502030303020204" pitchFamily="34" charset="0"/>
                <a:cs typeface="Calibri" pitchFamily="34" charset="0"/>
              </a:rPr>
              <a:t>Print</a:t>
            </a:r>
            <a:r>
              <a:rPr lang="es-PR" sz="1400" dirty="0">
                <a:latin typeface="Candara" panose="020E0502030303020204" pitchFamily="34" charset="0"/>
                <a:cs typeface="Calibri" pitchFamily="34" charset="0"/>
              </a:rPr>
              <a:t>.</a:t>
            </a:r>
          </a:p>
          <a:p>
            <a:pPr marL="0" indent="0">
              <a:buNone/>
            </a:pPr>
            <a:r>
              <a:rPr lang="es-ES" sz="1400" dirty="0">
                <a:latin typeface="Candara" panose="020E0502030303020204" pitchFamily="34" charset="0"/>
                <a:cs typeface="Calibri" pitchFamily="34" charset="0"/>
              </a:rPr>
              <a:t> Lloyd, Roberto. Estudios </a:t>
            </a:r>
            <a:r>
              <a:rPr lang="es-ES" sz="1400" dirty="0" err="1">
                <a:latin typeface="Candara" panose="020E0502030303020204" pitchFamily="34" charset="0"/>
                <a:cs typeface="Calibri" pitchFamily="34" charset="0"/>
              </a:rPr>
              <a:t>Bı́blicos</a:t>
            </a:r>
            <a:r>
              <a:rPr lang="es-ES" sz="1400" dirty="0">
                <a:latin typeface="Candara" panose="020E0502030303020204" pitchFamily="34" charset="0"/>
                <a:cs typeface="Calibri" pitchFamily="34" charset="0"/>
              </a:rPr>
              <a:t> </a:t>
            </a:r>
            <a:r>
              <a:rPr lang="es-ES" sz="1400" dirty="0" smtClean="0">
                <a:latin typeface="Candara" panose="020E0502030303020204" pitchFamily="34" charset="0"/>
                <a:cs typeface="Calibri" pitchFamily="34" charset="0"/>
              </a:rPr>
              <a:t>ELA; Remando contra la corriente (1 Pedro). </a:t>
            </a:r>
            <a:r>
              <a:rPr lang="es-ES" sz="1400" dirty="0">
                <a:latin typeface="Candara" panose="020E0502030303020204" pitchFamily="34" charset="0"/>
                <a:cs typeface="Calibri" pitchFamily="34" charset="0"/>
              </a:rPr>
              <a:t>Puebla, Pue., </a:t>
            </a:r>
            <a:r>
              <a:rPr lang="es-ES" sz="1400" dirty="0" err="1">
                <a:latin typeface="Candara" panose="020E0502030303020204" pitchFamily="34" charset="0"/>
                <a:cs typeface="Calibri" pitchFamily="34" charset="0"/>
              </a:rPr>
              <a:t>México</a:t>
            </a:r>
            <a:r>
              <a:rPr lang="es-ES" sz="1400" dirty="0">
                <a:latin typeface="Candara" panose="020E0502030303020204" pitchFamily="34" charset="0"/>
                <a:cs typeface="Calibri" pitchFamily="34" charset="0"/>
              </a:rPr>
              <a:t>: Ediciones Las </a:t>
            </a:r>
            <a:r>
              <a:rPr lang="es-ES" sz="1400" dirty="0" err="1">
                <a:latin typeface="Candara" panose="020E0502030303020204" pitchFamily="34" charset="0"/>
                <a:cs typeface="Calibri" pitchFamily="34" charset="0"/>
              </a:rPr>
              <a:t>Américas</a:t>
            </a:r>
            <a:r>
              <a:rPr lang="es-ES" sz="1400" dirty="0">
                <a:latin typeface="Candara" panose="020E0502030303020204" pitchFamily="34" charset="0"/>
                <a:cs typeface="Calibri" pitchFamily="34" charset="0"/>
              </a:rPr>
              <a:t>, A. C., 1995. </a:t>
            </a:r>
            <a:r>
              <a:rPr lang="es-ES" sz="1400" dirty="0" err="1">
                <a:latin typeface="Candara" panose="020E0502030303020204" pitchFamily="34" charset="0"/>
                <a:cs typeface="Calibri" pitchFamily="34" charset="0"/>
              </a:rPr>
              <a:t>Print</a:t>
            </a:r>
            <a:r>
              <a:rPr lang="es-ES" sz="1400" dirty="0" smtClean="0">
                <a:latin typeface="Candara" panose="020E0502030303020204" pitchFamily="34" charset="0"/>
                <a:cs typeface="Calibri" pitchFamily="34" charset="0"/>
              </a:rPr>
              <a:t>.</a:t>
            </a:r>
            <a:endParaRPr lang="es-PR" sz="1400" dirty="0" smtClean="0">
              <a:latin typeface="Candara" panose="020E0502030303020204" pitchFamily="34" charset="0"/>
              <a:cs typeface="Calibri" pitchFamily="34" charset="0"/>
            </a:endParaRPr>
          </a:p>
          <a:p>
            <a:pPr marL="0" lvl="1" indent="0">
              <a:buClr>
                <a:schemeClr val="folHlink"/>
              </a:buClr>
              <a:buSzPct val="60000"/>
              <a:buNone/>
            </a:pPr>
            <a:endParaRPr lang="es-PR" sz="1400" dirty="0" smtClean="0">
              <a:latin typeface="Candara" panose="020E0502030303020204" pitchFamily="34" charset="0"/>
              <a:cs typeface="Calibri" pitchFamily="34" charset="0"/>
            </a:endParaRPr>
          </a:p>
          <a:p>
            <a:pPr>
              <a:lnSpc>
                <a:spcPct val="80000"/>
              </a:lnSpc>
              <a:spcAft>
                <a:spcPts val="600"/>
              </a:spcAft>
              <a:buNone/>
            </a:pPr>
            <a:endParaRPr lang="es-PR" sz="1400" noProof="0" dirty="0" smtClean="0">
              <a:latin typeface="Candara" panose="020E0502030303020204" pitchFamily="34" charset="0"/>
              <a:cs typeface="Calibri" pitchFamily="34" charset="0"/>
            </a:endParaRPr>
          </a:p>
          <a:p>
            <a:pPr>
              <a:lnSpc>
                <a:spcPct val="80000"/>
              </a:lnSpc>
              <a:spcAft>
                <a:spcPts val="600"/>
              </a:spcAft>
              <a:buNone/>
            </a:pPr>
            <a:endParaRPr lang="es-PR" sz="1400" noProof="0" dirty="0" smtClean="0">
              <a:latin typeface="Candara" panose="020E0502030303020204"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75</a:t>
            </a:fld>
            <a:endParaRPr lang="en-US" sz="1400">
              <a:solidFill>
                <a:srgbClr val="000000"/>
              </a:solidFill>
            </a:endParaRPr>
          </a:p>
        </p:txBody>
      </p:sp>
    </p:spTree>
    <p:extLst>
      <p:ext uri="{BB962C8B-B14F-4D97-AF65-F5344CB8AC3E}">
        <p14:creationId xmlns:p14="http://schemas.microsoft.com/office/powerpoint/2010/main" val="40549631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885" y="0"/>
            <a:ext cx="9154886" cy="6103257"/>
          </a:xfrm>
          <a:prstGeom prst="rect">
            <a:avLst/>
          </a:prstGeom>
        </p:spPr>
      </p:pic>
      <p:sp>
        <p:nvSpPr>
          <p:cNvPr id="238596" name="Rectangle 4"/>
          <p:cNvSpPr>
            <a:spLocks noGrp="1" noChangeArrowheads="1"/>
          </p:cNvSpPr>
          <p:nvPr>
            <p:ph type="body" sz="half" idx="4294967295"/>
          </p:nvPr>
        </p:nvSpPr>
        <p:spPr>
          <a:xfrm>
            <a:off x="-10886" y="2233307"/>
            <a:ext cx="9140878" cy="2607230"/>
          </a:xfrm>
          <a:solidFill>
            <a:schemeClr val="tx1">
              <a:alpha val="44000"/>
            </a:schemeClr>
          </a:solidFill>
          <a:ln w="9525">
            <a:noFill/>
            <a:miter lim="800000"/>
            <a:headEnd/>
            <a:tailEnd/>
          </a:ln>
          <a:effectLst>
            <a:softEdge rad="127000"/>
          </a:effectLst>
        </p:spPr>
        <p:txBody>
          <a:bodyPr vert="horz" wrap="square" lIns="91440" tIns="45720" rIns="91440" bIns="45720" numCol="1" anchor="t" anchorCtr="0" compatLnSpc="1">
            <a:prstTxWarp prst="textNoShape">
              <a:avLst/>
            </a:prstTxWarp>
          </a:bodyPr>
          <a:lstStyle/>
          <a:p>
            <a:pPr marL="0" indent="0" algn="ctr">
              <a:buFontTx/>
              <a:buNone/>
            </a:pPr>
            <a:r>
              <a:rPr lang="es-ES" sz="4800" i="1"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“Dios Demanda </a:t>
            </a:r>
            <a:r>
              <a:rPr lang="es-ES" sz="4800" i="1"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Sumisión en las Relaciones”</a:t>
            </a:r>
            <a:endParaRPr lang="es-ES" sz="4800" i="1" dirty="0" smtClean="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800" kern="1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 Pedro </a:t>
            </a:r>
            <a:r>
              <a:rPr lang="es-PR" sz="4800" kern="1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2.13 a 3.7)</a:t>
            </a:r>
            <a:endParaRPr lang="es-PR" sz="4800" kern="1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800" kern="1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20 </a:t>
            </a:r>
            <a:r>
              <a:rPr lang="es-PR" sz="4800" kern="1200" dirty="0">
                <a:solidFill>
                  <a:schemeClr val="bg1"/>
                </a:solidFill>
                <a:effectLst>
                  <a:outerShdw blurRad="38100" dist="38100" dir="2700000" algn="tl">
                    <a:srgbClr val="000000">
                      <a:alpha val="43137"/>
                    </a:srgbClr>
                  </a:outerShdw>
                </a:effectLst>
                <a:latin typeface="Candara" pitchFamily="34" charset="0"/>
                <a:cs typeface="Calibri" pitchFamily="34" charset="0"/>
              </a:rPr>
              <a:t>de </a:t>
            </a:r>
            <a:r>
              <a:rPr lang="es-PR" sz="4800" kern="1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octubre </a:t>
            </a:r>
            <a:r>
              <a:rPr lang="es-PR" sz="4800" kern="1200" dirty="0">
                <a:solidFill>
                  <a:schemeClr val="bg1"/>
                </a:solidFill>
                <a:effectLst>
                  <a:outerShdw blurRad="38100" dist="38100" dir="2700000" algn="tl">
                    <a:srgbClr val="000000">
                      <a:alpha val="43137"/>
                    </a:srgbClr>
                  </a:outerShdw>
                </a:effectLst>
                <a:latin typeface="Candara" pitchFamily="34" charset="0"/>
                <a:cs typeface="Calibri" pitchFamily="34" charset="0"/>
              </a:rPr>
              <a:t>de 2015</a:t>
            </a:r>
          </a:p>
        </p:txBody>
      </p:sp>
      <p:sp>
        <p:nvSpPr>
          <p:cNvPr id="6" name="Text Box 5"/>
          <p:cNvSpPr txBox="1">
            <a:spLocks noChangeArrowheads="1"/>
          </p:cNvSpPr>
          <p:nvPr/>
        </p:nvSpPr>
        <p:spPr bwMode="auto">
          <a:xfrm>
            <a:off x="5065433" y="6472238"/>
            <a:ext cx="3962400" cy="369332"/>
          </a:xfrm>
          <a:prstGeom prst="rect">
            <a:avLst/>
          </a:prstGeom>
          <a:noFill/>
          <a:ln w="9525">
            <a:noFill/>
            <a:miter lim="800000"/>
            <a:headEnd/>
            <a:tailEnd/>
          </a:ln>
          <a:effectLst/>
        </p:spPr>
        <p:txBody>
          <a:bodyPr wrap="square">
            <a:spAutoFit/>
          </a:bodyPr>
          <a:lstStyle/>
          <a:p>
            <a:pPr algn="ctr">
              <a:spcBef>
                <a:spcPct val="50000"/>
              </a:spcBef>
            </a:pPr>
            <a:r>
              <a:rPr lang="es-PR" dirty="0">
                <a:solidFill>
                  <a:schemeClr val="bg1"/>
                </a:solidFill>
                <a:effectLst>
                  <a:outerShdw blurRad="38100" dist="38100" dir="2700000" algn="tl">
                    <a:srgbClr val="000000">
                      <a:alpha val="43137"/>
                    </a:srgbClr>
                  </a:outerShdw>
                </a:effectLst>
                <a:latin typeface="Candara" pitchFamily="34" charset="0"/>
              </a:rPr>
              <a:t>Iglesia Bíblica Bautista de </a:t>
            </a:r>
            <a:r>
              <a:rPr lang="es-PR" dirty="0" smtClean="0">
                <a:solidFill>
                  <a:schemeClr val="bg1"/>
                </a:solidFill>
                <a:effectLst>
                  <a:outerShdw blurRad="38100" dist="38100" dir="2700000" algn="tl">
                    <a:srgbClr val="000000">
                      <a:alpha val="43137"/>
                    </a:srgbClr>
                  </a:outerShdw>
                </a:effectLst>
                <a:latin typeface="Candara" pitchFamily="34" charset="0"/>
              </a:rPr>
              <a:t>Aguadilla</a:t>
            </a:r>
            <a:endParaRPr lang="es-PR" dirty="0">
              <a:solidFill>
                <a:schemeClr val="bg1"/>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chemeClr val="bg1"/>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chemeClr val="bg1"/>
                </a:solidFill>
                <a:effectLst>
                  <a:outerShdw blurRad="38100" dist="38100" dir="2700000" algn="tl">
                    <a:srgbClr val="000000">
                      <a:alpha val="43137"/>
                    </a:srgbClr>
                  </a:outerShdw>
                </a:effectLst>
                <a:latin typeface="Candara" pitchFamily="34" charset="0"/>
              </a:rPr>
              <a:t>®</a:t>
            </a:r>
            <a:endParaRPr lang="en-US" dirty="0">
              <a:solidFill>
                <a:schemeClr val="bg1"/>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01113"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328837" y="0"/>
            <a:ext cx="4586593" cy="961415"/>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t" anchorCtr="0" compatLnSpc="1">
            <a:prstTxWarp prst="textNoShape">
              <a:avLst/>
            </a:prstTxWarp>
          </a:bodyPr>
          <a:lstStyle>
            <a:lvl1pPr marL="0" indent="0" algn="ctr">
              <a:spcBef>
                <a:spcPct val="20000"/>
              </a:spcBef>
              <a:buClr>
                <a:schemeClr val="folHlink"/>
              </a:buClr>
              <a:buSzPct val="60000"/>
              <a:buFontTx/>
              <a:buNone/>
              <a:defRPr sz="4800">
                <a:solidFill>
                  <a:schemeClr val="bg1"/>
                </a:solidFill>
                <a:effectLst>
                  <a:outerShdw blurRad="38100" dist="38100" dir="2700000" algn="tl">
                    <a:srgbClr val="000000">
                      <a:alpha val="43137"/>
                    </a:srgbClr>
                  </a:outerShdw>
                </a:effectLst>
                <a:latin typeface="Candara" pitchFamily="34" charset="0"/>
                <a:cs typeface="Calibri" pitchFamily="34" charset="0"/>
              </a:defRPr>
            </a:lvl1pPr>
            <a:lvl2pPr marL="742950" indent="-285750">
              <a:spcBef>
                <a:spcPct val="20000"/>
              </a:spcBef>
              <a:buClr>
                <a:schemeClr val="hlink"/>
              </a:buClr>
              <a:buSzPct val="55000"/>
              <a:buFont typeface="Wingdings" pitchFamily="2" charset="2"/>
              <a:buChar char="n"/>
              <a:defRPr sz="2800">
                <a:latin typeface="+mn-lt"/>
                <a:cs typeface="+mn-cs"/>
              </a:defRPr>
            </a:lvl2pPr>
            <a:lvl3pPr marL="1143000" indent="-228600">
              <a:spcBef>
                <a:spcPct val="20000"/>
              </a:spcBef>
              <a:buClr>
                <a:schemeClr val="folHlink"/>
              </a:buClr>
              <a:buSzPct val="50000"/>
              <a:buFont typeface="Wingdings" pitchFamily="2" charset="2"/>
              <a:buChar char="n"/>
              <a:defRPr sz="2400">
                <a:latin typeface="+mn-lt"/>
                <a:cs typeface="+mn-cs"/>
              </a:defRPr>
            </a:lvl3pPr>
            <a:lvl4pPr marL="1600200" indent="-228600">
              <a:spcBef>
                <a:spcPct val="20000"/>
              </a:spcBef>
              <a:buClr>
                <a:schemeClr val="accent2"/>
              </a:buClr>
              <a:buSzPct val="55000"/>
              <a:buFont typeface="Wingdings" pitchFamily="2" charset="2"/>
              <a:buChar char="n"/>
              <a:defRPr sz="2000">
                <a:latin typeface="+mn-lt"/>
                <a:cs typeface="+mn-cs"/>
              </a:defRPr>
            </a:lvl4pPr>
            <a:lvl5pPr marL="2057400" indent="-228600">
              <a:spcBef>
                <a:spcPct val="20000"/>
              </a:spcBef>
              <a:buClr>
                <a:schemeClr val="accent1"/>
              </a:buClr>
              <a:buSzPct val="50000"/>
              <a:buFont typeface="Wingdings" pitchFamily="2" charset="2"/>
              <a:buChar char="n"/>
              <a:defRPr sz="2000">
                <a:latin typeface="+mn-lt"/>
                <a:cs typeface="+mn-cs"/>
              </a:defRPr>
            </a:lvl5pPr>
            <a:lvl6pPr marL="2514600" indent="-228600" fontAlgn="base">
              <a:spcBef>
                <a:spcPct val="20000"/>
              </a:spcBef>
              <a:spcAft>
                <a:spcPct val="0"/>
              </a:spcAft>
              <a:buClr>
                <a:schemeClr val="accent1"/>
              </a:buClr>
              <a:buSzPct val="50000"/>
              <a:buFont typeface="Wingdings" pitchFamily="2" charset="2"/>
              <a:buChar char="n"/>
              <a:defRPr sz="2000">
                <a:latin typeface="+mn-lt"/>
                <a:cs typeface="+mn-cs"/>
              </a:defRPr>
            </a:lvl6pPr>
            <a:lvl7pPr marL="2971800" indent="-228600" fontAlgn="base">
              <a:spcBef>
                <a:spcPct val="20000"/>
              </a:spcBef>
              <a:spcAft>
                <a:spcPct val="0"/>
              </a:spcAft>
              <a:buClr>
                <a:schemeClr val="accent1"/>
              </a:buClr>
              <a:buSzPct val="50000"/>
              <a:buFont typeface="Wingdings" pitchFamily="2" charset="2"/>
              <a:buChar char="n"/>
              <a:defRPr sz="2000">
                <a:latin typeface="+mn-lt"/>
                <a:cs typeface="+mn-cs"/>
              </a:defRPr>
            </a:lvl7pPr>
            <a:lvl8pPr marL="3429000" indent="-228600" fontAlgn="base">
              <a:spcBef>
                <a:spcPct val="20000"/>
              </a:spcBef>
              <a:spcAft>
                <a:spcPct val="0"/>
              </a:spcAft>
              <a:buClr>
                <a:schemeClr val="accent1"/>
              </a:buClr>
              <a:buSzPct val="50000"/>
              <a:buFont typeface="Wingdings" pitchFamily="2" charset="2"/>
              <a:buChar char="n"/>
              <a:defRPr sz="2000">
                <a:latin typeface="+mn-lt"/>
                <a:cs typeface="+mn-cs"/>
              </a:defRPr>
            </a:lvl8pPr>
            <a:lvl9pPr marL="3886200" indent="-228600" fontAlgn="base">
              <a:spcBef>
                <a:spcPct val="20000"/>
              </a:spcBef>
              <a:spcAft>
                <a:spcPct val="0"/>
              </a:spcAft>
              <a:buClr>
                <a:schemeClr val="accent1"/>
              </a:buClr>
              <a:buSzPct val="50000"/>
              <a:buFont typeface="Wingdings" pitchFamily="2" charset="2"/>
              <a:buChar char="n"/>
              <a:defRPr sz="2000">
                <a:latin typeface="+mn-lt"/>
                <a:cs typeface="+mn-cs"/>
              </a:defRPr>
            </a:lvl9pPr>
          </a:lstStyle>
          <a:p>
            <a:r>
              <a:rPr lang="en-US" dirty="0" err="1"/>
              <a:t>Próximo</a:t>
            </a:r>
            <a:r>
              <a:rPr lang="en-US" dirty="0"/>
              <a:t> </a:t>
            </a:r>
            <a:r>
              <a:rPr lang="en-US" dirty="0" err="1"/>
              <a:t>Estudio</a:t>
            </a:r>
            <a:endParaRPr lang="en-US" dirty="0"/>
          </a:p>
        </p:txBody>
      </p:sp>
      <p:sp>
        <p:nvSpPr>
          <p:cNvPr id="3" name="AutoShape 2" descr="http://distantshores.org/images/rg/19/19_Ps_52_01_RG.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1106136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77</a:t>
            </a:fld>
            <a:endParaRPr lang="en-US">
              <a:solidFill>
                <a:srgbClr val="000000"/>
              </a:solidFill>
            </a:endParaRPr>
          </a:p>
        </p:txBody>
      </p:sp>
      <p:pic>
        <p:nvPicPr>
          <p:cNvPr id="17410" name="Picture 2" descr="IBB"/>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9600" y="145214"/>
            <a:ext cx="7924800" cy="6636586"/>
          </a:xfrm>
          <a:prstGeom prst="rect">
            <a:avLst/>
          </a:prstGeom>
          <a:noFill/>
        </p:spPr>
      </p:pic>
    </p:spTree>
    <p:extLst>
      <p:ext uri="{BB962C8B-B14F-4D97-AF65-F5344CB8AC3E}">
        <p14:creationId xmlns:p14="http://schemas.microsoft.com/office/powerpoint/2010/main" val="6175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D1CA36C9-F515-4363-BB84-64616B65FAF0}" type="slidenum">
              <a:rPr lang="es-PR" altLang="en-US"/>
              <a:pPr/>
              <a:t>8</a:t>
            </a:fld>
            <a:endParaRPr lang="es-PR" altLang="en-US"/>
          </a:p>
        </p:txBody>
      </p:sp>
      <p:sp>
        <p:nvSpPr>
          <p:cNvPr id="790530" name="Rectangle 2"/>
          <p:cNvSpPr>
            <a:spLocks noGrp="1" noChangeArrowheads="1"/>
          </p:cNvSpPr>
          <p:nvPr>
            <p:ph type="title"/>
          </p:nvPr>
        </p:nvSpPr>
        <p:spPr/>
        <p:txBody>
          <a:bodyPr/>
          <a:lstStyle/>
          <a:p>
            <a:r>
              <a:rPr lang="es-PR" altLang="en-US">
                <a:latin typeface="Candara" panose="020E0502030303020204" pitchFamily="34" charset="0"/>
              </a:rPr>
              <a:t>Trasfondo Histórico</a:t>
            </a:r>
          </a:p>
        </p:txBody>
      </p:sp>
      <p:sp>
        <p:nvSpPr>
          <p:cNvPr id="790531" name="Rectangle 3"/>
          <p:cNvSpPr>
            <a:spLocks noGrp="1" noChangeArrowheads="1"/>
          </p:cNvSpPr>
          <p:nvPr>
            <p:ph type="body" sz="half" idx="1"/>
          </p:nvPr>
        </p:nvSpPr>
        <p:spPr>
          <a:xfrm>
            <a:off x="304800" y="2017712"/>
            <a:ext cx="5410200" cy="4535487"/>
          </a:xfrm>
        </p:spPr>
        <p:txBody>
          <a:bodyPr>
            <a:normAutofit/>
          </a:bodyPr>
          <a:lstStyle/>
          <a:p>
            <a:r>
              <a:rPr lang="es-PR" altLang="en-US" dirty="0" smtClean="0">
                <a:latin typeface="Candara" panose="020E0502030303020204" pitchFamily="34" charset="0"/>
              </a:rPr>
              <a:t>Citas del </a:t>
            </a:r>
            <a:r>
              <a:rPr lang="es-PR" altLang="en-US" dirty="0" smtClean="0">
                <a:solidFill>
                  <a:srgbClr val="FF0000"/>
                </a:solidFill>
                <a:latin typeface="Candara" panose="020E0502030303020204" pitchFamily="34" charset="0"/>
              </a:rPr>
              <a:t>Salmo 118.22 </a:t>
            </a:r>
            <a:r>
              <a:rPr lang="es-PR" altLang="en-US" dirty="0" smtClean="0">
                <a:latin typeface="Candara" panose="020E0502030303020204" pitchFamily="34" charset="0"/>
              </a:rPr>
              <a:t>(</a:t>
            </a:r>
            <a:r>
              <a:rPr lang="es-PR" altLang="en-US" dirty="0" smtClean="0">
                <a:solidFill>
                  <a:srgbClr val="FF0000"/>
                </a:solidFill>
                <a:latin typeface="Candara" panose="020E0502030303020204" pitchFamily="34" charset="0"/>
              </a:rPr>
              <a:t>1 Pedro 2.7</a:t>
            </a:r>
            <a:r>
              <a:rPr lang="es-PR" altLang="en-US" dirty="0" smtClean="0">
                <a:latin typeface="Candara" panose="020E0502030303020204" pitchFamily="34" charset="0"/>
              </a:rPr>
              <a:t>); </a:t>
            </a:r>
            <a:r>
              <a:rPr lang="es-PR" altLang="en-US" dirty="0" smtClean="0">
                <a:solidFill>
                  <a:srgbClr val="FF0000"/>
                </a:solidFill>
                <a:latin typeface="Candara" panose="020E0502030303020204" pitchFamily="34" charset="0"/>
              </a:rPr>
              <a:t>Isaías 28.16 </a:t>
            </a:r>
            <a:r>
              <a:rPr lang="es-PR" altLang="en-US" dirty="0" smtClean="0">
                <a:latin typeface="Candara" panose="020E0502030303020204" pitchFamily="34" charset="0"/>
              </a:rPr>
              <a:t>(</a:t>
            </a:r>
            <a:r>
              <a:rPr lang="es-PR" altLang="en-US" dirty="0" smtClean="0">
                <a:solidFill>
                  <a:srgbClr val="FF0000"/>
                </a:solidFill>
                <a:latin typeface="Candara" panose="020E0502030303020204" pitchFamily="34" charset="0"/>
              </a:rPr>
              <a:t>2.6</a:t>
            </a:r>
            <a:r>
              <a:rPr lang="es-PR" altLang="en-US" dirty="0" smtClean="0">
                <a:latin typeface="Candara" panose="020E0502030303020204" pitchFamily="34" charset="0"/>
              </a:rPr>
              <a:t>) y </a:t>
            </a:r>
            <a:r>
              <a:rPr lang="es-PR" altLang="en-US" dirty="0" smtClean="0">
                <a:solidFill>
                  <a:srgbClr val="FF0000"/>
                </a:solidFill>
                <a:latin typeface="Candara" panose="020E0502030303020204" pitchFamily="34" charset="0"/>
              </a:rPr>
              <a:t>8.14</a:t>
            </a:r>
            <a:r>
              <a:rPr lang="es-PR" altLang="en-US" dirty="0" smtClean="0">
                <a:latin typeface="Candara" panose="020E0502030303020204" pitchFamily="34" charset="0"/>
              </a:rPr>
              <a:t> (</a:t>
            </a:r>
            <a:r>
              <a:rPr lang="es-PR" altLang="en-US" dirty="0" smtClean="0">
                <a:solidFill>
                  <a:srgbClr val="FF0000"/>
                </a:solidFill>
                <a:latin typeface="Candara" panose="020E0502030303020204" pitchFamily="34" charset="0"/>
              </a:rPr>
              <a:t>2.8</a:t>
            </a:r>
            <a:r>
              <a:rPr lang="es-PR" altLang="en-US" dirty="0" smtClean="0">
                <a:latin typeface="Candara" panose="020E0502030303020204" pitchFamily="34" charset="0"/>
              </a:rPr>
              <a:t>) contienen la figura de la piedra angular.</a:t>
            </a:r>
          </a:p>
          <a:p>
            <a:r>
              <a:rPr lang="es-PR" altLang="en-US" dirty="0" smtClean="0">
                <a:latin typeface="Candara" panose="020E0502030303020204" pitchFamily="34" charset="0"/>
              </a:rPr>
              <a:t>Su uso en este contexto muestra que Israel tiene un papel clave en el plan de Dios.</a:t>
            </a:r>
            <a:endParaRPr lang="es-PR" altLang="en-US" dirty="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715000" y="1828800"/>
            <a:ext cx="3429000" cy="3429000"/>
          </a:xfrm>
          <a:prstGeom prst="rect">
            <a:avLst/>
          </a:prstGeom>
        </p:spPr>
      </p:pic>
    </p:spTree>
    <p:extLst>
      <p:ext uri="{BB962C8B-B14F-4D97-AF65-F5344CB8AC3E}">
        <p14:creationId xmlns:p14="http://schemas.microsoft.com/office/powerpoint/2010/main" val="32841145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D1CA36C9-F515-4363-BB84-64616B65FAF0}" type="slidenum">
              <a:rPr lang="es-PR" altLang="en-US"/>
              <a:pPr/>
              <a:t>9</a:t>
            </a:fld>
            <a:endParaRPr lang="es-PR" altLang="en-US"/>
          </a:p>
        </p:txBody>
      </p:sp>
      <p:sp>
        <p:nvSpPr>
          <p:cNvPr id="790530" name="Rectangle 2"/>
          <p:cNvSpPr>
            <a:spLocks noGrp="1" noChangeArrowheads="1"/>
          </p:cNvSpPr>
          <p:nvPr>
            <p:ph type="title"/>
          </p:nvPr>
        </p:nvSpPr>
        <p:spPr/>
        <p:txBody>
          <a:bodyPr/>
          <a:lstStyle/>
          <a:p>
            <a:r>
              <a:rPr lang="es-PR" altLang="en-US">
                <a:latin typeface="Candara" panose="020E0502030303020204" pitchFamily="34" charset="0"/>
              </a:rPr>
              <a:t>Trasfondo Histórico</a:t>
            </a:r>
          </a:p>
        </p:txBody>
      </p:sp>
      <p:sp>
        <p:nvSpPr>
          <p:cNvPr id="790531" name="Rectangle 3"/>
          <p:cNvSpPr>
            <a:spLocks noGrp="1" noChangeArrowheads="1"/>
          </p:cNvSpPr>
          <p:nvPr>
            <p:ph type="body" sz="half" idx="1"/>
          </p:nvPr>
        </p:nvSpPr>
        <p:spPr>
          <a:xfrm>
            <a:off x="304800" y="2017712"/>
            <a:ext cx="4495800" cy="4535487"/>
          </a:xfrm>
        </p:spPr>
        <p:txBody>
          <a:bodyPr>
            <a:normAutofit/>
          </a:bodyPr>
          <a:lstStyle/>
          <a:p>
            <a:r>
              <a:rPr lang="es-PR" altLang="en-US" dirty="0" smtClean="0">
                <a:latin typeface="Candara" panose="020E0502030303020204" pitchFamily="34" charset="0"/>
              </a:rPr>
              <a:t>Los grandes imperios que no tomaran en cuenta esta piedra tropezarían sobre ella, porque es piedra angular en el plan de Dios.</a:t>
            </a:r>
            <a:endParaRPr lang="es-PR" altLang="en-US" dirty="0">
              <a:latin typeface="Candara" panose="020E0502030303020204" pitchFamily="34" charset="0"/>
            </a:endParaRPr>
          </a:p>
        </p:txBody>
      </p:sp>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800600" y="1814959"/>
            <a:ext cx="4343400" cy="5043041"/>
          </a:xfrm>
          <a:prstGeom prst="rect">
            <a:avLst/>
          </a:prstGeom>
        </p:spPr>
      </p:pic>
    </p:spTree>
    <p:extLst>
      <p:ext uri="{BB962C8B-B14F-4D97-AF65-F5344CB8AC3E}">
        <p14:creationId xmlns:p14="http://schemas.microsoft.com/office/powerpoint/2010/main" val="638481127"/>
      </p:ext>
    </p:extLst>
  </p:cSld>
  <p:clrMapOvr>
    <a:masterClrMapping/>
  </p:clrMapOvr>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PR" altLang="en-US" sz="1800" b="0" i="1"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PR" altLang="en-US" sz="1800" b="0" i="1"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609600" marR="0" indent="-609600" algn="l" defTabSz="914400" rtl="0" eaLnBrk="1" fontAlgn="base" latinLnBrk="0" hangingPunct="1">
          <a:lnSpc>
            <a:spcPct val="90000"/>
          </a:lnSpc>
          <a:spcBef>
            <a:spcPct val="20000"/>
          </a:spcBef>
          <a:spcAft>
            <a:spcPct val="0"/>
          </a:spcAft>
          <a:buClr>
            <a:schemeClr val="folHlink"/>
          </a:buClr>
          <a:buSzPct val="85000"/>
          <a:buFont typeface="Wingdings" panose="05000000000000000000" pitchFamily="2" charset="2"/>
          <a:buAutoNum type="arabicPeriod" startAt="2"/>
          <a:tabLst/>
          <a:defRPr kumimoji="0" lang="es-PR" altLang="en-US" sz="3200" b="0" i="0"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609600" marR="0" indent="-609600" algn="l" defTabSz="914400" rtl="0" eaLnBrk="1" fontAlgn="base" latinLnBrk="0" hangingPunct="1">
          <a:lnSpc>
            <a:spcPct val="90000"/>
          </a:lnSpc>
          <a:spcBef>
            <a:spcPct val="20000"/>
          </a:spcBef>
          <a:spcAft>
            <a:spcPct val="0"/>
          </a:spcAft>
          <a:buClr>
            <a:schemeClr val="folHlink"/>
          </a:buClr>
          <a:buSzPct val="85000"/>
          <a:buFont typeface="Wingdings" panose="05000000000000000000" pitchFamily="2" charset="2"/>
          <a:buAutoNum type="arabicPeriod" startAt="2"/>
          <a:tabLst/>
          <a:defRPr kumimoji="0" lang="es-PR" altLang="en-US" sz="3200" b="0" i="0"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Blends</Template>
  <TotalTime>16269</TotalTime>
  <Words>4808</Words>
  <Application>Microsoft Office PowerPoint</Application>
  <PresentationFormat>On-screen Show (4:3)</PresentationFormat>
  <Paragraphs>406</Paragraphs>
  <Slides>77</Slides>
  <Notes>76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77</vt:i4>
      </vt:variant>
    </vt:vector>
  </HeadingPairs>
  <TitlesOfParts>
    <vt:vector size="84" baseType="lpstr">
      <vt:lpstr>Arial</vt:lpstr>
      <vt:lpstr>Calibri</vt:lpstr>
      <vt:lpstr>Candara</vt:lpstr>
      <vt:lpstr>Tahoma</vt:lpstr>
      <vt:lpstr>Wingdings</vt:lpstr>
      <vt:lpstr>Blends</vt:lpstr>
      <vt:lpstr>1_Blends</vt:lpstr>
      <vt:lpstr>PowerPoint Presentation</vt:lpstr>
      <vt:lpstr>Contexto</vt:lpstr>
      <vt:lpstr>Versículo Clave:</vt:lpstr>
      <vt:lpstr>Verdad Central</vt:lpstr>
      <vt:lpstr>Bosquejo de Estudio</vt:lpstr>
      <vt:lpstr>Trasfondo Histórico</vt:lpstr>
      <vt:lpstr>Trasfondo Histórico</vt:lpstr>
      <vt:lpstr>Trasfondo Histórico</vt:lpstr>
      <vt:lpstr>Trasfondo Histórico</vt:lpstr>
      <vt:lpstr>Trasfondo Histórico</vt:lpstr>
      <vt:lpstr>Trasfondo Histórico</vt:lpstr>
      <vt:lpstr>Trasfondo Histórico</vt:lpstr>
      <vt:lpstr>Trasfondo Histórico</vt:lpstr>
      <vt:lpstr>Trasfondo Histórico</vt:lpstr>
      <vt:lpstr>Trasfondo Histórico</vt:lpstr>
      <vt:lpstr>Madurez por medio de alimentación adecuada  1 Pedro 2.1-3</vt:lpstr>
      <vt:lpstr>Madurez por medio de alimentación adecuada  1 Pedro 2.1-3</vt:lpstr>
      <vt:lpstr>Madurez por medio de alimentación adecuada  1 Pedro 2.1-3</vt:lpstr>
      <vt:lpstr>Madurez por medio de alimentación adecuada  1 Pedro 2.1-3</vt:lpstr>
      <vt:lpstr>Madurez por medio de alimentación adecuada  1 Pedro 2.1-3</vt:lpstr>
      <vt:lpstr>Madurez por medio de alimentación adecuada  1 Pedro 2.1-3</vt:lpstr>
      <vt:lpstr>Madurez por medio de alimentación adecuada  1 Pedro 2.1-3</vt:lpstr>
      <vt:lpstr>Madurez por medio de alimentación adecuada  1 Pedro 2.1-3</vt:lpstr>
      <vt:lpstr>Madurez por medio de alimentación adecuada  1 Pedro 2.1-3</vt:lpstr>
      <vt:lpstr>Madurez por medio de alimentación adecuada  1 Pedro 2.1-3</vt:lpstr>
      <vt:lpstr>Madurez por medio de alimentación adecuada  1 Pedro 2.1-3</vt:lpstr>
      <vt:lpstr>Madurez por medio de alimentación adecuada  1 Pedro 2.1-3</vt:lpstr>
      <vt:lpstr>Madurez por medio de alimentación adecuada  1 Pedro 2.1-3</vt:lpstr>
      <vt:lpstr>Madurez por medio de alimentación adecuada  1 Pedro 2.1-3</vt:lpstr>
      <vt:lpstr>Madurez por tener un fundamento sólido 1 Pedro 2.4-6</vt:lpstr>
      <vt:lpstr>Madurez por tener un fundamento sólido 1 Pedro 2.4-6</vt:lpstr>
      <vt:lpstr>Madurez por tener un fundamento sólido 1 Pedro 2.4-6</vt:lpstr>
      <vt:lpstr>Madurez por tener un fundamento sólido 1 Pedro 2.4-6</vt:lpstr>
      <vt:lpstr>Madurez por tener un fundamento sólido 1 Pedro 2.4-6</vt:lpstr>
      <vt:lpstr>Madurez por tener un fundamento sólido 1 Pedro 2.4-6</vt:lpstr>
      <vt:lpstr>Madurez por tener un fundamento sólido 1 Pedro 2.4-6</vt:lpstr>
      <vt:lpstr>Madurez por tener un fundamento sólido 1 Pedro 2.4-6</vt:lpstr>
      <vt:lpstr>Madurez por tener un fundamento sólido 1 Pedro 2.4-6</vt:lpstr>
      <vt:lpstr>Madurez por tener un fundamento sólido 1 Pedro 2.4-6</vt:lpstr>
      <vt:lpstr>Madurez por tener un fundamento sólido 1 Pedro 2.4-6</vt:lpstr>
      <vt:lpstr>Madurez por tener un fundamento sólido 1 Pedro 2.4-6</vt:lpstr>
      <vt:lpstr>Madurez por tener un fundamento sólido 1 Pedro 2.4-6</vt:lpstr>
      <vt:lpstr>Madurez por tener un fundamento sólido 1 Pedro 2.4-6</vt:lpstr>
      <vt:lpstr>Madurez por tener un fundamento sólido 1 Pedro 2.4-6</vt:lpstr>
      <vt:lpstr>Madurez por tener un fundamento sólido 1 Pedro 2.4-6</vt:lpstr>
      <vt:lpstr>Madurez por tener un fundamento sólido 1 Pedro 2.4-6</vt:lpstr>
      <vt:lpstr>Madurez por tener un fundamento sólido 1 Pedro 2.4-6</vt:lpstr>
      <vt:lpstr>Madurez por tener un fundamento sólido 1 Pedro 2.4-6</vt:lpstr>
      <vt:lpstr>Madurez por tener un fundamento sólido 1 Pedro 2.4-6</vt:lpstr>
      <vt:lpstr>Madurez por tener un fundamento sólido 1 Pedro 2.4-6</vt:lpstr>
      <vt:lpstr>Madurez por tener un fundamento sólido 1 Pedro 2.4-6</vt:lpstr>
      <vt:lpstr>Madurez por tener un fundamento sólido 1 Pedro 2.4-6</vt:lpstr>
      <vt:lpstr>Madurez por tener un fundamento sólido 1 Pedro 2.4-6</vt:lpstr>
      <vt:lpstr>Madurez por tener un fundamento sólido 1 Pedro 2.4-6</vt:lpstr>
      <vt:lpstr>Madurez por tener un fundamento sólido 1 Pedro 2.4-6</vt:lpstr>
      <vt:lpstr>Madurez por tener un fundamento sólido 1 Pedro 2.4-6</vt:lpstr>
      <vt:lpstr>Madurez por tener un fundamento sólido 1 Pedro 2.4-6</vt:lpstr>
      <vt:lpstr>Madurez por tener un fundamento sólido 1 Pedro 2.4-6</vt:lpstr>
      <vt:lpstr>Madurez por tener un fundamento sólido 1 Pedro 2.4-6</vt:lpstr>
      <vt:lpstr>Madurez por ser un pueblo especial   1 Pedro 2.7-12</vt:lpstr>
      <vt:lpstr>Madurez por ser un pueblo especial   1 Pedro 2.7-12</vt:lpstr>
      <vt:lpstr>Madurez por ser un pueblo especial   1 Pedro 2.7-12</vt:lpstr>
      <vt:lpstr>Madurez por ser un pueblo especial   1 Pedro 2.7-12</vt:lpstr>
      <vt:lpstr>Madurez por ser un pueblo especial   1 Pedro 2.7-12</vt:lpstr>
      <vt:lpstr>Madurez por ser un pueblo especial   1 Pedro 2.7-12</vt:lpstr>
      <vt:lpstr>Madurez por ser un pueblo especial   1 Pedro 2.7-12</vt:lpstr>
      <vt:lpstr>Madurez por ser un pueblo especial   1 Pedro 2.7-12</vt:lpstr>
      <vt:lpstr>Madurez por ser un pueblo especial   1 Pedro 2.7-12</vt:lpstr>
      <vt:lpstr>Madurez por ser un pueblo especial   1 Pedro 2.7-12</vt:lpstr>
      <vt:lpstr>Madurez por ser un pueblo especial   1 Pedro 2.7-12</vt:lpstr>
      <vt:lpstr>Madurez por ser un pueblo especial   1 Pedro 2.7-12</vt:lpstr>
      <vt:lpstr>Aplicaciones</vt:lpstr>
      <vt:lpstr>Aplicaciones</vt:lpstr>
      <vt:lpstr>Aplicaciones</vt:lpstr>
      <vt:lpstr>Bibliografía</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Pedro</dc:title>
  <dc:creator>Tito Ortega</dc:creator>
  <cp:lastModifiedBy>Ortega, Tito (ISB-GSO Inks &amp; Supplies Dev. Sect. Mgr.)</cp:lastModifiedBy>
  <cp:revision>1828</cp:revision>
  <cp:lastPrinted>2015-09-29T19:43:03Z</cp:lastPrinted>
  <dcterms:created xsi:type="dcterms:W3CDTF">2006-02-07T19:22:35Z</dcterms:created>
  <dcterms:modified xsi:type="dcterms:W3CDTF">2015-10-13T21:31:02Z</dcterms:modified>
</cp:coreProperties>
</file>