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1" r:id="rId1"/>
    <p:sldMasterId id="2147483677" r:id="rId2"/>
  </p:sldMasterIdLst>
  <p:notesMasterIdLst>
    <p:notesMasterId r:id="rId80"/>
  </p:notesMasterIdLst>
  <p:handoutMasterIdLst>
    <p:handoutMasterId r:id="rId81"/>
  </p:handoutMasterIdLst>
  <p:sldIdLst>
    <p:sldId id="621" r:id="rId3"/>
    <p:sldId id="620" r:id="rId4"/>
    <p:sldId id="277" r:id="rId5"/>
    <p:sldId id="638" r:id="rId6"/>
    <p:sldId id="622" r:id="rId7"/>
    <p:sldId id="707" r:id="rId8"/>
    <p:sldId id="822" r:id="rId9"/>
    <p:sldId id="763" r:id="rId10"/>
    <p:sldId id="764" r:id="rId11"/>
    <p:sldId id="765" r:id="rId12"/>
    <p:sldId id="766" r:id="rId13"/>
    <p:sldId id="767" r:id="rId14"/>
    <p:sldId id="768" r:id="rId15"/>
    <p:sldId id="626" r:id="rId16"/>
    <p:sldId id="701" r:id="rId17"/>
    <p:sldId id="772" r:id="rId18"/>
    <p:sldId id="773" r:id="rId19"/>
    <p:sldId id="774" r:id="rId20"/>
    <p:sldId id="775" r:id="rId21"/>
    <p:sldId id="776" r:id="rId22"/>
    <p:sldId id="777" r:id="rId23"/>
    <p:sldId id="778" r:id="rId24"/>
    <p:sldId id="779" r:id="rId25"/>
    <p:sldId id="780" r:id="rId26"/>
    <p:sldId id="781" r:id="rId27"/>
    <p:sldId id="782" r:id="rId28"/>
    <p:sldId id="824" r:id="rId29"/>
    <p:sldId id="783" r:id="rId30"/>
    <p:sldId id="784" r:id="rId31"/>
    <p:sldId id="604" r:id="rId32"/>
    <p:sldId id="627" r:id="rId33"/>
    <p:sldId id="785" r:id="rId34"/>
    <p:sldId id="786" r:id="rId35"/>
    <p:sldId id="787" r:id="rId36"/>
    <p:sldId id="788" r:id="rId37"/>
    <p:sldId id="789" r:id="rId38"/>
    <p:sldId id="790" r:id="rId39"/>
    <p:sldId id="791" r:id="rId40"/>
    <p:sldId id="792" r:id="rId41"/>
    <p:sldId id="793" r:id="rId42"/>
    <p:sldId id="794" r:id="rId43"/>
    <p:sldId id="795" r:id="rId44"/>
    <p:sldId id="796" r:id="rId45"/>
    <p:sldId id="797" r:id="rId46"/>
    <p:sldId id="798" r:id="rId47"/>
    <p:sldId id="799" r:id="rId48"/>
    <p:sldId id="628" r:id="rId49"/>
    <p:sldId id="605" r:id="rId50"/>
    <p:sldId id="801" r:id="rId51"/>
    <p:sldId id="802" r:id="rId52"/>
    <p:sldId id="823" r:id="rId53"/>
    <p:sldId id="803" r:id="rId54"/>
    <p:sldId id="804" r:id="rId55"/>
    <p:sldId id="805" r:id="rId56"/>
    <p:sldId id="806" r:id="rId57"/>
    <p:sldId id="807" r:id="rId58"/>
    <p:sldId id="808" r:id="rId59"/>
    <p:sldId id="809" r:id="rId60"/>
    <p:sldId id="810" r:id="rId61"/>
    <p:sldId id="811" r:id="rId62"/>
    <p:sldId id="812" r:id="rId63"/>
    <p:sldId id="813" r:id="rId64"/>
    <p:sldId id="814" r:id="rId65"/>
    <p:sldId id="815" r:id="rId66"/>
    <p:sldId id="816" r:id="rId67"/>
    <p:sldId id="817" r:id="rId68"/>
    <p:sldId id="818" r:id="rId69"/>
    <p:sldId id="819" r:id="rId70"/>
    <p:sldId id="820" r:id="rId71"/>
    <p:sldId id="821" r:id="rId72"/>
    <p:sldId id="745" r:id="rId73"/>
    <p:sldId id="769" r:id="rId74"/>
    <p:sldId id="770" r:id="rId75"/>
    <p:sldId id="771" r:id="rId76"/>
    <p:sldId id="623" r:id="rId77"/>
    <p:sldId id="624" r:id="rId78"/>
    <p:sldId id="625" r:id="rId79"/>
  </p:sldIdLst>
  <p:sldSz cx="9144000" cy="6858000" type="screen4x3"/>
  <p:notesSz cx="7010400" cy="9296400"/>
  <p:defaultTextStyle>
    <a:defPPr>
      <a:defRPr lang="es-PR"/>
    </a:defPPr>
    <a:lvl1pPr algn="l" rtl="0" fontAlgn="base">
      <a:spcBef>
        <a:spcPct val="0"/>
      </a:spcBef>
      <a:spcAft>
        <a:spcPct val="0"/>
      </a:spcAft>
      <a:defRPr i="1" kern="1200">
        <a:solidFill>
          <a:schemeClr val="tx1"/>
        </a:solidFill>
        <a:latin typeface="Tahoma" panose="020B0604030504040204" pitchFamily="34" charset="0"/>
        <a:ea typeface="+mn-ea"/>
        <a:cs typeface="Arial" panose="020B0604020202020204" pitchFamily="34" charset="0"/>
      </a:defRPr>
    </a:lvl1pPr>
    <a:lvl2pPr marL="457200" algn="l" rtl="0" fontAlgn="base">
      <a:spcBef>
        <a:spcPct val="0"/>
      </a:spcBef>
      <a:spcAft>
        <a:spcPct val="0"/>
      </a:spcAft>
      <a:defRPr i="1" kern="1200">
        <a:solidFill>
          <a:schemeClr val="tx1"/>
        </a:solidFill>
        <a:latin typeface="Tahoma" panose="020B0604030504040204" pitchFamily="34" charset="0"/>
        <a:ea typeface="+mn-ea"/>
        <a:cs typeface="Arial" panose="020B0604020202020204" pitchFamily="34" charset="0"/>
      </a:defRPr>
    </a:lvl2pPr>
    <a:lvl3pPr marL="914400" algn="l" rtl="0" fontAlgn="base">
      <a:spcBef>
        <a:spcPct val="0"/>
      </a:spcBef>
      <a:spcAft>
        <a:spcPct val="0"/>
      </a:spcAft>
      <a:defRPr i="1" kern="1200">
        <a:solidFill>
          <a:schemeClr val="tx1"/>
        </a:solidFill>
        <a:latin typeface="Tahoma" panose="020B0604030504040204" pitchFamily="34" charset="0"/>
        <a:ea typeface="+mn-ea"/>
        <a:cs typeface="Arial" panose="020B0604020202020204" pitchFamily="34" charset="0"/>
      </a:defRPr>
    </a:lvl3pPr>
    <a:lvl4pPr marL="1371600" algn="l" rtl="0" fontAlgn="base">
      <a:spcBef>
        <a:spcPct val="0"/>
      </a:spcBef>
      <a:spcAft>
        <a:spcPct val="0"/>
      </a:spcAft>
      <a:defRPr i="1" kern="1200">
        <a:solidFill>
          <a:schemeClr val="tx1"/>
        </a:solidFill>
        <a:latin typeface="Tahoma" panose="020B0604030504040204" pitchFamily="34" charset="0"/>
        <a:ea typeface="+mn-ea"/>
        <a:cs typeface="Arial" panose="020B0604020202020204" pitchFamily="34" charset="0"/>
      </a:defRPr>
    </a:lvl4pPr>
    <a:lvl5pPr marL="1828800" algn="l" rtl="0" fontAlgn="base">
      <a:spcBef>
        <a:spcPct val="0"/>
      </a:spcBef>
      <a:spcAft>
        <a:spcPct val="0"/>
      </a:spcAft>
      <a:defRPr i="1"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i="1"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i="1"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i="1"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i="1" kern="1200">
        <a:solidFill>
          <a:schemeClr val="tx1"/>
        </a:solidFill>
        <a:latin typeface="Tahom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009900"/>
    <a:srgbClr val="000066"/>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2315" autoAdjust="0"/>
  </p:normalViewPr>
  <p:slideViewPr>
    <p:cSldViewPr>
      <p:cViewPr varScale="1">
        <p:scale>
          <a:sx n="129" d="100"/>
          <a:sy n="129" d="100"/>
        </p:scale>
        <p:origin x="246" y="120"/>
      </p:cViewPr>
      <p:guideLst>
        <p:guide orient="horz" pos="2160"/>
        <p:guide pos="2880"/>
      </p:guideLst>
    </p:cSldViewPr>
  </p:slideViewPr>
  <p:outlineViewPr>
    <p:cViewPr>
      <p:scale>
        <a:sx n="33" d="100"/>
        <a:sy n="33" d="100"/>
      </p:scale>
      <p:origin x="0" y="-46152"/>
    </p:cViewPr>
  </p:outlineViewPr>
  <p:notesTextViewPr>
    <p:cViewPr>
      <p:scale>
        <a:sx n="100" d="100"/>
        <a:sy n="100" d="100"/>
      </p:scale>
      <p:origin x="0" y="0"/>
    </p:cViewPr>
  </p:notesTextViewPr>
  <p:sorterViewPr>
    <p:cViewPr>
      <p:scale>
        <a:sx n="110" d="100"/>
        <a:sy n="11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presProps" Target="presProps.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7858" name="Rectangle 2"/>
          <p:cNvSpPr>
            <a:spLocks noGrp="1" noChangeArrowheads="1"/>
          </p:cNvSpPr>
          <p:nvPr>
            <p:ph type="hdr" sz="quarter"/>
          </p:nvPr>
        </p:nvSpPr>
        <p:spPr bwMode="auto">
          <a:xfrm>
            <a:off x="1"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6" tIns="46583" rIns="93166" bIns="46583" numCol="1" anchor="t" anchorCtr="0" compatLnSpc="1">
            <a:prstTxWarp prst="textNoShape">
              <a:avLst/>
            </a:prstTxWarp>
          </a:bodyPr>
          <a:lstStyle>
            <a:lvl1pPr>
              <a:defRPr sz="1200" i="0">
                <a:latin typeface="Arial" panose="020B0604020202020204" pitchFamily="34" charset="0"/>
              </a:defRPr>
            </a:lvl1pPr>
          </a:lstStyle>
          <a:p>
            <a:endParaRPr lang="es-PR" altLang="en-US"/>
          </a:p>
        </p:txBody>
      </p:sp>
      <p:sp>
        <p:nvSpPr>
          <p:cNvPr id="377859" name="Rectangle 3"/>
          <p:cNvSpPr>
            <a:spLocks noGrp="1" noChangeArrowheads="1"/>
          </p:cNvSpPr>
          <p:nvPr>
            <p:ph type="dt" sz="quarter" idx="1"/>
          </p:nvPr>
        </p:nvSpPr>
        <p:spPr bwMode="auto">
          <a:xfrm>
            <a:off x="3970939"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6" tIns="46583" rIns="93166" bIns="46583" numCol="1" anchor="t" anchorCtr="0" compatLnSpc="1">
            <a:prstTxWarp prst="textNoShape">
              <a:avLst/>
            </a:prstTxWarp>
          </a:bodyPr>
          <a:lstStyle>
            <a:lvl1pPr algn="r">
              <a:defRPr sz="1200" i="0">
                <a:latin typeface="Arial" panose="020B0604020202020204" pitchFamily="34" charset="0"/>
              </a:defRPr>
            </a:lvl1pPr>
          </a:lstStyle>
          <a:p>
            <a:endParaRPr lang="es-PR" altLang="en-US"/>
          </a:p>
        </p:txBody>
      </p:sp>
      <p:sp>
        <p:nvSpPr>
          <p:cNvPr id="377860" name="Rectangle 4"/>
          <p:cNvSpPr>
            <a:spLocks noGrp="1" noChangeArrowheads="1"/>
          </p:cNvSpPr>
          <p:nvPr>
            <p:ph type="ftr" sz="quarter" idx="2"/>
          </p:nvPr>
        </p:nvSpPr>
        <p:spPr bwMode="auto">
          <a:xfrm>
            <a:off x="1" y="8829966"/>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6" tIns="46583" rIns="93166" bIns="46583" numCol="1" anchor="b" anchorCtr="0" compatLnSpc="1">
            <a:prstTxWarp prst="textNoShape">
              <a:avLst/>
            </a:prstTxWarp>
          </a:bodyPr>
          <a:lstStyle>
            <a:lvl1pPr>
              <a:defRPr sz="1200" i="0">
                <a:latin typeface="Arial" panose="020B0604020202020204" pitchFamily="34" charset="0"/>
              </a:defRPr>
            </a:lvl1pPr>
          </a:lstStyle>
          <a:p>
            <a:endParaRPr lang="es-PR" altLang="en-US"/>
          </a:p>
        </p:txBody>
      </p:sp>
      <p:sp>
        <p:nvSpPr>
          <p:cNvPr id="377861" name="Rectangle 5"/>
          <p:cNvSpPr>
            <a:spLocks noGrp="1" noChangeArrowheads="1"/>
          </p:cNvSpPr>
          <p:nvPr>
            <p:ph type="sldNum" sz="quarter" idx="3"/>
          </p:nvPr>
        </p:nvSpPr>
        <p:spPr bwMode="auto">
          <a:xfrm>
            <a:off x="3970939" y="8829966"/>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6" tIns="46583" rIns="93166" bIns="46583" numCol="1" anchor="b" anchorCtr="0" compatLnSpc="1">
            <a:prstTxWarp prst="textNoShape">
              <a:avLst/>
            </a:prstTxWarp>
          </a:bodyPr>
          <a:lstStyle>
            <a:lvl1pPr algn="r">
              <a:defRPr sz="1200" i="0">
                <a:latin typeface="Arial" panose="020B0604020202020204" pitchFamily="34" charset="0"/>
              </a:defRPr>
            </a:lvl1pPr>
          </a:lstStyle>
          <a:p>
            <a:fld id="{00F95429-DE5D-4EBC-ACF9-F9C5662236BC}" type="slidenum">
              <a:rPr lang="es-PR" altLang="en-US"/>
              <a:pPr/>
              <a:t>‹#›</a:t>
            </a:fld>
            <a:endParaRPr lang="es-PR" altLang="en-US"/>
          </a:p>
        </p:txBody>
      </p:sp>
    </p:spTree>
    <p:extLst>
      <p:ext uri="{BB962C8B-B14F-4D97-AF65-F5344CB8AC3E}">
        <p14:creationId xmlns:p14="http://schemas.microsoft.com/office/powerpoint/2010/main" val="6780622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7154" name="Rectangle 2"/>
          <p:cNvSpPr>
            <a:spLocks noGrp="1" noChangeArrowheads="1"/>
          </p:cNvSpPr>
          <p:nvPr>
            <p:ph type="hdr" sz="quarter"/>
          </p:nvPr>
        </p:nvSpPr>
        <p:spPr bwMode="auto">
          <a:xfrm>
            <a:off x="1"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6" tIns="46583" rIns="93166" bIns="46583" numCol="1" anchor="t" anchorCtr="0" compatLnSpc="1">
            <a:prstTxWarp prst="textNoShape">
              <a:avLst/>
            </a:prstTxWarp>
          </a:bodyPr>
          <a:lstStyle>
            <a:lvl1pPr>
              <a:defRPr sz="1200" i="0">
                <a:latin typeface="Arial" panose="020B0604020202020204" pitchFamily="34" charset="0"/>
              </a:defRPr>
            </a:lvl1pPr>
          </a:lstStyle>
          <a:p>
            <a:endParaRPr lang="es-PR" altLang="en-US"/>
          </a:p>
        </p:txBody>
      </p:sp>
      <p:sp>
        <p:nvSpPr>
          <p:cNvPr id="177155" name="Rectangle 3"/>
          <p:cNvSpPr>
            <a:spLocks noGrp="1" noChangeArrowheads="1"/>
          </p:cNvSpPr>
          <p:nvPr>
            <p:ph type="dt" idx="1"/>
          </p:nvPr>
        </p:nvSpPr>
        <p:spPr bwMode="auto">
          <a:xfrm>
            <a:off x="3970939"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6" tIns="46583" rIns="93166" bIns="46583" numCol="1" anchor="t" anchorCtr="0" compatLnSpc="1">
            <a:prstTxWarp prst="textNoShape">
              <a:avLst/>
            </a:prstTxWarp>
          </a:bodyPr>
          <a:lstStyle>
            <a:lvl1pPr algn="r">
              <a:defRPr sz="1200" i="0">
                <a:latin typeface="Arial" panose="020B0604020202020204" pitchFamily="34" charset="0"/>
              </a:defRPr>
            </a:lvl1pPr>
          </a:lstStyle>
          <a:p>
            <a:endParaRPr lang="es-PR" altLang="en-US"/>
          </a:p>
        </p:txBody>
      </p:sp>
      <p:sp>
        <p:nvSpPr>
          <p:cNvPr id="17715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77157" name="Rectangle 5"/>
          <p:cNvSpPr>
            <a:spLocks noGrp="1" noChangeArrowheads="1"/>
          </p:cNvSpPr>
          <p:nvPr>
            <p:ph type="body" sz="quarter" idx="3"/>
          </p:nvPr>
        </p:nvSpPr>
        <p:spPr bwMode="auto">
          <a:xfrm>
            <a:off x="701040" y="4415790"/>
            <a:ext cx="5608320" cy="4183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6" tIns="46583" rIns="93166" bIns="46583" numCol="1" anchor="t" anchorCtr="0" compatLnSpc="1">
            <a:prstTxWarp prst="textNoShape">
              <a:avLst/>
            </a:prstTxWarp>
          </a:bodyPr>
          <a:lstStyle/>
          <a:p>
            <a:pPr lvl="0"/>
            <a:r>
              <a:rPr lang="es-PR" altLang="en-US" smtClean="0"/>
              <a:t>Click to edit Master text styles</a:t>
            </a:r>
          </a:p>
          <a:p>
            <a:pPr lvl="1"/>
            <a:r>
              <a:rPr lang="es-PR" altLang="en-US" smtClean="0"/>
              <a:t>Second level</a:t>
            </a:r>
          </a:p>
          <a:p>
            <a:pPr lvl="2"/>
            <a:r>
              <a:rPr lang="es-PR" altLang="en-US" smtClean="0"/>
              <a:t>Third level</a:t>
            </a:r>
          </a:p>
          <a:p>
            <a:pPr lvl="3"/>
            <a:r>
              <a:rPr lang="es-PR" altLang="en-US" smtClean="0"/>
              <a:t>Fourth level</a:t>
            </a:r>
          </a:p>
          <a:p>
            <a:pPr lvl="4"/>
            <a:r>
              <a:rPr lang="es-PR" altLang="en-US" smtClean="0"/>
              <a:t>Fifth level</a:t>
            </a:r>
          </a:p>
        </p:txBody>
      </p:sp>
      <p:sp>
        <p:nvSpPr>
          <p:cNvPr id="177158" name="Rectangle 6"/>
          <p:cNvSpPr>
            <a:spLocks noGrp="1" noChangeArrowheads="1"/>
          </p:cNvSpPr>
          <p:nvPr>
            <p:ph type="ftr" sz="quarter" idx="4"/>
          </p:nvPr>
        </p:nvSpPr>
        <p:spPr bwMode="auto">
          <a:xfrm>
            <a:off x="1" y="8829966"/>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6" tIns="46583" rIns="93166" bIns="46583" numCol="1" anchor="b" anchorCtr="0" compatLnSpc="1">
            <a:prstTxWarp prst="textNoShape">
              <a:avLst/>
            </a:prstTxWarp>
          </a:bodyPr>
          <a:lstStyle>
            <a:lvl1pPr>
              <a:defRPr sz="1200" i="0">
                <a:latin typeface="Arial" panose="020B0604020202020204" pitchFamily="34" charset="0"/>
              </a:defRPr>
            </a:lvl1pPr>
          </a:lstStyle>
          <a:p>
            <a:endParaRPr lang="es-PR" altLang="en-US"/>
          </a:p>
        </p:txBody>
      </p:sp>
      <p:sp>
        <p:nvSpPr>
          <p:cNvPr id="177159" name="Rectangle 7"/>
          <p:cNvSpPr>
            <a:spLocks noGrp="1" noChangeArrowheads="1"/>
          </p:cNvSpPr>
          <p:nvPr>
            <p:ph type="sldNum" sz="quarter" idx="5"/>
          </p:nvPr>
        </p:nvSpPr>
        <p:spPr bwMode="auto">
          <a:xfrm>
            <a:off x="3970939" y="8829966"/>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6" tIns="46583" rIns="93166" bIns="46583" numCol="1" anchor="b" anchorCtr="0" compatLnSpc="1">
            <a:prstTxWarp prst="textNoShape">
              <a:avLst/>
            </a:prstTxWarp>
          </a:bodyPr>
          <a:lstStyle>
            <a:lvl1pPr algn="r">
              <a:defRPr sz="1200" i="0">
                <a:latin typeface="Arial" panose="020B0604020202020204" pitchFamily="34" charset="0"/>
              </a:defRPr>
            </a:lvl1pPr>
          </a:lstStyle>
          <a:p>
            <a:fld id="{2D018915-2F3D-4842-9BDF-98071C70EB46}" type="slidenum">
              <a:rPr lang="es-PR" altLang="en-US"/>
              <a:pPr/>
              <a:t>‹#›</a:t>
            </a:fld>
            <a:endParaRPr lang="es-PR" altLang="en-US"/>
          </a:p>
        </p:txBody>
      </p:sp>
    </p:spTree>
    <p:extLst>
      <p:ext uri="{BB962C8B-B14F-4D97-AF65-F5344CB8AC3E}">
        <p14:creationId xmlns:p14="http://schemas.microsoft.com/office/powerpoint/2010/main" val="63066923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srgbClr val="000000"/>
                </a:solidFill>
              </a:rPr>
              <a:pPr/>
              <a:t>1</a:t>
            </a:fld>
            <a:endParaRPr lang="en-US" smtClean="0">
              <a:solidFill>
                <a:srgbClr val="000000"/>
              </a:solidFill>
            </a:endParaRPr>
          </a:p>
        </p:txBody>
      </p:sp>
    </p:spTree>
    <p:extLst>
      <p:ext uri="{BB962C8B-B14F-4D97-AF65-F5344CB8AC3E}">
        <p14:creationId xmlns:p14="http://schemas.microsoft.com/office/powerpoint/2010/main" val="28879510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3EDD2D-7F94-4B3F-876E-5F45A71C317B}" type="slidenum">
              <a:rPr lang="es-PR" altLang="en-US"/>
              <a:pPr/>
              <a:t>11</a:t>
            </a:fld>
            <a:endParaRPr lang="es-PR" altLang="en-US"/>
          </a:p>
        </p:txBody>
      </p:sp>
      <p:sp>
        <p:nvSpPr>
          <p:cNvPr id="791554" name="Rectangle 2"/>
          <p:cNvSpPr>
            <a:spLocks noGrp="1" noRot="1" noChangeAspect="1" noChangeArrowheads="1" noTextEdit="1"/>
          </p:cNvSpPr>
          <p:nvPr>
            <p:ph type="sldImg"/>
          </p:nvPr>
        </p:nvSpPr>
        <p:spPr>
          <a:ln/>
        </p:spPr>
      </p:sp>
      <p:sp>
        <p:nvSpPr>
          <p:cNvPr id="79155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029300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3EDD2D-7F94-4B3F-876E-5F45A71C317B}" type="slidenum">
              <a:rPr lang="es-PR" altLang="en-US"/>
              <a:pPr/>
              <a:t>12</a:t>
            </a:fld>
            <a:endParaRPr lang="es-PR" altLang="en-US"/>
          </a:p>
        </p:txBody>
      </p:sp>
      <p:sp>
        <p:nvSpPr>
          <p:cNvPr id="791554" name="Rectangle 2"/>
          <p:cNvSpPr>
            <a:spLocks noGrp="1" noRot="1" noChangeAspect="1" noChangeArrowheads="1" noTextEdit="1"/>
          </p:cNvSpPr>
          <p:nvPr>
            <p:ph type="sldImg"/>
          </p:nvPr>
        </p:nvSpPr>
        <p:spPr>
          <a:ln/>
        </p:spPr>
      </p:sp>
      <p:sp>
        <p:nvSpPr>
          <p:cNvPr id="79155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3989324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3EDD2D-7F94-4B3F-876E-5F45A71C317B}" type="slidenum">
              <a:rPr lang="es-PR" altLang="en-US"/>
              <a:pPr/>
              <a:t>13</a:t>
            </a:fld>
            <a:endParaRPr lang="es-PR" altLang="en-US"/>
          </a:p>
        </p:txBody>
      </p:sp>
      <p:sp>
        <p:nvSpPr>
          <p:cNvPr id="791554" name="Rectangle 2"/>
          <p:cNvSpPr>
            <a:spLocks noGrp="1" noRot="1" noChangeAspect="1" noChangeArrowheads="1" noTextEdit="1"/>
          </p:cNvSpPr>
          <p:nvPr>
            <p:ph type="sldImg"/>
          </p:nvPr>
        </p:nvSpPr>
        <p:spPr>
          <a:ln/>
        </p:spPr>
      </p:sp>
      <p:sp>
        <p:nvSpPr>
          <p:cNvPr id="79155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6696920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14</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3822620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15</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6990686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16</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9002602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17</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8455600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18</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7659338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19</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3359268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20</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8853366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28903278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21</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5281957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22</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2098705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23</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1022214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24</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615273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25</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5712613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26</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8972618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27</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1171876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28</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1560281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D8008D2-32ED-45A7-8A0E-98D6441C8FF4}" type="slidenum">
              <a:rPr lang="es-PR" altLang="en-US"/>
              <a:pPr/>
              <a:t>29</a:t>
            </a:fld>
            <a:endParaRPr lang="es-PR" altLang="en-US"/>
          </a:p>
        </p:txBody>
      </p:sp>
      <p:sp>
        <p:nvSpPr>
          <p:cNvPr id="758786" name="Rectangle 2"/>
          <p:cNvSpPr>
            <a:spLocks noGrp="1" noRot="1" noChangeAspect="1" noChangeArrowheads="1" noTextEdit="1"/>
          </p:cNvSpPr>
          <p:nvPr>
            <p:ph type="sldImg"/>
          </p:nvPr>
        </p:nvSpPr>
        <p:spPr>
          <a:ln/>
        </p:spPr>
      </p:sp>
      <p:sp>
        <p:nvSpPr>
          <p:cNvPr id="75878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2249624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30</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980653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54691DC-E801-4F89-A3C9-7BAEB860E98E}" type="slidenum">
              <a:rPr lang="es-PR" altLang="en-US"/>
              <a:pPr/>
              <a:t>3</a:t>
            </a:fld>
            <a:endParaRPr lang="es-PR" altLang="en-US"/>
          </a:p>
        </p:txBody>
      </p:sp>
      <p:sp>
        <p:nvSpPr>
          <p:cNvPr id="180226" name="Rectangle 2"/>
          <p:cNvSpPr>
            <a:spLocks noGrp="1" noRot="1" noChangeAspect="1" noChangeArrowheads="1" noTextEdit="1"/>
          </p:cNvSpPr>
          <p:nvPr>
            <p:ph type="sldImg"/>
          </p:nvPr>
        </p:nvSpPr>
        <p:spPr>
          <a:ln/>
        </p:spPr>
      </p:sp>
      <p:sp>
        <p:nvSpPr>
          <p:cNvPr id="180227"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8688975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31</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5762922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32</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2133472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33</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1730840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34</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529837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35</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7210511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36</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1502092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37</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34109805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38</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4685545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39</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89281599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40</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0124614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5</a:t>
            </a:fld>
            <a:endParaRPr lang="en-US">
              <a:solidFill>
                <a:srgbClr val="000000"/>
              </a:solidFill>
            </a:endParaRPr>
          </a:p>
        </p:txBody>
      </p:sp>
    </p:spTree>
    <p:extLst>
      <p:ext uri="{BB962C8B-B14F-4D97-AF65-F5344CB8AC3E}">
        <p14:creationId xmlns:p14="http://schemas.microsoft.com/office/powerpoint/2010/main" val="237583153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41</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70739718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42</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88741758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43</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08218326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44</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378983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45</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88003494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853859-15FE-4CE2-AB5C-523632BA2F93}" type="slidenum">
              <a:rPr lang="es-PR" altLang="en-US"/>
              <a:pPr/>
              <a:t>46</a:t>
            </a:fld>
            <a:endParaRPr lang="es-PR" altLang="en-US"/>
          </a:p>
        </p:txBody>
      </p:sp>
      <p:sp>
        <p:nvSpPr>
          <p:cNvPr id="793602" name="Rectangle 2"/>
          <p:cNvSpPr>
            <a:spLocks noGrp="1" noRot="1" noChangeAspect="1" noChangeArrowheads="1" noTextEdit="1"/>
          </p:cNvSpPr>
          <p:nvPr>
            <p:ph type="sldImg"/>
          </p:nvPr>
        </p:nvSpPr>
        <p:spPr>
          <a:ln/>
        </p:spPr>
      </p:sp>
      <p:sp>
        <p:nvSpPr>
          <p:cNvPr id="7936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74192133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47</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30615590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48</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15679090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49</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25894343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50</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8253713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3EDD2D-7F94-4B3F-876E-5F45A71C317B}" type="slidenum">
              <a:rPr lang="es-PR" altLang="en-US"/>
              <a:pPr/>
              <a:t>6</a:t>
            </a:fld>
            <a:endParaRPr lang="es-PR" altLang="en-US"/>
          </a:p>
        </p:txBody>
      </p:sp>
      <p:sp>
        <p:nvSpPr>
          <p:cNvPr id="791554" name="Rectangle 2"/>
          <p:cNvSpPr>
            <a:spLocks noGrp="1" noRot="1" noChangeAspect="1" noChangeArrowheads="1" noTextEdit="1"/>
          </p:cNvSpPr>
          <p:nvPr>
            <p:ph type="sldImg"/>
          </p:nvPr>
        </p:nvSpPr>
        <p:spPr>
          <a:ln/>
        </p:spPr>
      </p:sp>
      <p:sp>
        <p:nvSpPr>
          <p:cNvPr id="79155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4961028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51</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21289212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52</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12771440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53</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46992119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54</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98657345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55</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20883285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56</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8161891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57</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74728560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58</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24648251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59</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6742840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60</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7624796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3EDD2D-7F94-4B3F-876E-5F45A71C317B}" type="slidenum">
              <a:rPr lang="es-PR" altLang="en-US"/>
              <a:pPr/>
              <a:t>7</a:t>
            </a:fld>
            <a:endParaRPr lang="es-PR" altLang="en-US"/>
          </a:p>
        </p:txBody>
      </p:sp>
      <p:sp>
        <p:nvSpPr>
          <p:cNvPr id="791554" name="Rectangle 2"/>
          <p:cNvSpPr>
            <a:spLocks noGrp="1" noRot="1" noChangeAspect="1" noChangeArrowheads="1" noTextEdit="1"/>
          </p:cNvSpPr>
          <p:nvPr>
            <p:ph type="sldImg"/>
          </p:nvPr>
        </p:nvSpPr>
        <p:spPr>
          <a:ln/>
        </p:spPr>
      </p:sp>
      <p:sp>
        <p:nvSpPr>
          <p:cNvPr id="79155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33670987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61</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10024555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62</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90433696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63</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401206180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64</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88815083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65</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4362377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66</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29085748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67</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67012742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68</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82236942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69</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17372825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2A1D8B-D3F5-4FC6-83D4-9B4482111FA3}" type="slidenum">
              <a:rPr lang="es-PR" altLang="en-US"/>
              <a:pPr/>
              <a:t>70</a:t>
            </a:fld>
            <a:endParaRPr lang="es-PR" alt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2025005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3EDD2D-7F94-4B3F-876E-5F45A71C317B}" type="slidenum">
              <a:rPr lang="es-PR" altLang="en-US"/>
              <a:pPr/>
              <a:t>8</a:t>
            </a:fld>
            <a:endParaRPr lang="es-PR" altLang="en-US"/>
          </a:p>
        </p:txBody>
      </p:sp>
      <p:sp>
        <p:nvSpPr>
          <p:cNvPr id="791554" name="Rectangle 2"/>
          <p:cNvSpPr>
            <a:spLocks noGrp="1" noRot="1" noChangeAspect="1" noChangeArrowheads="1" noTextEdit="1"/>
          </p:cNvSpPr>
          <p:nvPr>
            <p:ph type="sldImg"/>
          </p:nvPr>
        </p:nvSpPr>
        <p:spPr>
          <a:ln/>
        </p:spPr>
      </p:sp>
      <p:sp>
        <p:nvSpPr>
          <p:cNvPr id="79155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60546837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96B781-6EBA-4B47-BB85-7EC26CDD0FA5}" type="slidenum">
              <a:rPr lang="es-PR" altLang="en-US"/>
              <a:pPr/>
              <a:t>71</a:t>
            </a:fld>
            <a:endParaRPr lang="es-PR" altLang="en-US"/>
          </a:p>
        </p:txBody>
      </p:sp>
      <p:sp>
        <p:nvSpPr>
          <p:cNvPr id="307202" name="Rectangle 2"/>
          <p:cNvSpPr>
            <a:spLocks noGrp="1" noRot="1" noChangeAspect="1" noChangeArrowheads="1" noTextEdit="1"/>
          </p:cNvSpPr>
          <p:nvPr>
            <p:ph type="sldImg"/>
          </p:nvPr>
        </p:nvSpPr>
        <p:spPr>
          <a:ln/>
        </p:spPr>
      </p:sp>
      <p:sp>
        <p:nvSpPr>
          <p:cNvPr id="3072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23512295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96B781-6EBA-4B47-BB85-7EC26CDD0FA5}" type="slidenum">
              <a:rPr lang="es-PR" altLang="en-US"/>
              <a:pPr/>
              <a:t>72</a:t>
            </a:fld>
            <a:endParaRPr lang="es-PR" altLang="en-US"/>
          </a:p>
        </p:txBody>
      </p:sp>
      <p:sp>
        <p:nvSpPr>
          <p:cNvPr id="307202" name="Rectangle 2"/>
          <p:cNvSpPr>
            <a:spLocks noGrp="1" noRot="1" noChangeAspect="1" noChangeArrowheads="1" noTextEdit="1"/>
          </p:cNvSpPr>
          <p:nvPr>
            <p:ph type="sldImg"/>
          </p:nvPr>
        </p:nvSpPr>
        <p:spPr>
          <a:ln/>
        </p:spPr>
      </p:sp>
      <p:sp>
        <p:nvSpPr>
          <p:cNvPr id="3072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13493865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96B781-6EBA-4B47-BB85-7EC26CDD0FA5}" type="slidenum">
              <a:rPr lang="es-PR" altLang="en-US"/>
              <a:pPr/>
              <a:t>73</a:t>
            </a:fld>
            <a:endParaRPr lang="es-PR" altLang="en-US"/>
          </a:p>
        </p:txBody>
      </p:sp>
      <p:sp>
        <p:nvSpPr>
          <p:cNvPr id="307202" name="Rectangle 2"/>
          <p:cNvSpPr>
            <a:spLocks noGrp="1" noRot="1" noChangeAspect="1" noChangeArrowheads="1" noTextEdit="1"/>
          </p:cNvSpPr>
          <p:nvPr>
            <p:ph type="sldImg"/>
          </p:nvPr>
        </p:nvSpPr>
        <p:spPr>
          <a:ln/>
        </p:spPr>
      </p:sp>
      <p:sp>
        <p:nvSpPr>
          <p:cNvPr id="3072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178210870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796B781-6EBA-4B47-BB85-7EC26CDD0FA5}" type="slidenum">
              <a:rPr lang="es-PR" altLang="en-US"/>
              <a:pPr/>
              <a:t>74</a:t>
            </a:fld>
            <a:endParaRPr lang="es-PR" altLang="en-US"/>
          </a:p>
        </p:txBody>
      </p:sp>
      <p:sp>
        <p:nvSpPr>
          <p:cNvPr id="307202" name="Rectangle 2"/>
          <p:cNvSpPr>
            <a:spLocks noGrp="1" noRot="1" noChangeAspect="1" noChangeArrowheads="1" noTextEdit="1"/>
          </p:cNvSpPr>
          <p:nvPr>
            <p:ph type="sldImg"/>
          </p:nvPr>
        </p:nvSpPr>
        <p:spPr>
          <a:ln/>
        </p:spPr>
      </p:sp>
      <p:sp>
        <p:nvSpPr>
          <p:cNvPr id="307203"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0355721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4097788" y="9041372"/>
            <a:ext cx="3134883" cy="476121"/>
          </a:xfrm>
          <a:prstGeom prst="rect">
            <a:avLst/>
          </a:prstGeom>
          <a:noFill/>
          <a:ln w="9525">
            <a:noFill/>
            <a:miter lim="800000"/>
            <a:headEnd/>
            <a:tailEnd/>
          </a:ln>
        </p:spPr>
        <p:txBody>
          <a:bodyPr lIns="95698" tIns="47848" rIns="95698" bIns="47848" anchor="b"/>
          <a:lstStyle/>
          <a:p>
            <a:pPr algn="r"/>
            <a:fld id="{A81C3BFB-BBE1-4283-851A-447CDD52158C}" type="slidenum">
              <a:rPr lang="en-US" sz="1200">
                <a:solidFill>
                  <a:srgbClr val="000000"/>
                </a:solidFill>
                <a:latin typeface="Arial" charset="0"/>
              </a:rPr>
              <a:pPr algn="r"/>
              <a:t>75</a:t>
            </a:fld>
            <a:endParaRPr lang="en-US" sz="120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200474223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srgbClr val="000000"/>
                </a:solidFill>
              </a:rPr>
              <a:pPr/>
              <a:t>76</a:t>
            </a:fld>
            <a:endParaRPr lang="en-US" smtClean="0">
              <a:solidFill>
                <a:srgbClr val="000000"/>
              </a:solidFill>
            </a:endParaRPr>
          </a:p>
        </p:txBody>
      </p:sp>
    </p:spTree>
    <p:extLst>
      <p:ext uri="{BB962C8B-B14F-4D97-AF65-F5344CB8AC3E}">
        <p14:creationId xmlns:p14="http://schemas.microsoft.com/office/powerpoint/2010/main" val="37730291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solidFill>
                  <a:srgbClr val="000000"/>
                </a:solidFill>
              </a:rPr>
              <a:pPr/>
              <a:t>77</a:t>
            </a:fld>
            <a:endParaRPr lang="en-US">
              <a:solidFill>
                <a:srgbClr val="000000"/>
              </a:solidFill>
            </a:endParaRPr>
          </a:p>
        </p:txBody>
      </p:sp>
      <p:sp>
        <p:nvSpPr>
          <p:cNvPr id="18434" name="Rectangle 2"/>
          <p:cNvSpPr>
            <a:spLocks noGrp="1" noRot="1" noChangeAspect="1" noChangeArrowheads="1" noTextEdit="1"/>
          </p:cNvSpPr>
          <p:nvPr>
            <p:ph type="sldImg"/>
          </p:nvPr>
        </p:nvSpPr>
        <p:spPr>
          <a:xfrm>
            <a:off x="1238250" y="714375"/>
            <a:ext cx="4757738" cy="3570288"/>
          </a:xfrm>
          <a:ln/>
        </p:spPr>
      </p:sp>
      <p:sp>
        <p:nvSpPr>
          <p:cNvPr id="18435"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2138690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3EDD2D-7F94-4B3F-876E-5F45A71C317B}" type="slidenum">
              <a:rPr lang="es-PR" altLang="en-US"/>
              <a:pPr/>
              <a:t>9</a:t>
            </a:fld>
            <a:endParaRPr lang="es-PR" altLang="en-US"/>
          </a:p>
        </p:txBody>
      </p:sp>
      <p:sp>
        <p:nvSpPr>
          <p:cNvPr id="791554" name="Rectangle 2"/>
          <p:cNvSpPr>
            <a:spLocks noGrp="1" noRot="1" noChangeAspect="1" noChangeArrowheads="1" noTextEdit="1"/>
          </p:cNvSpPr>
          <p:nvPr>
            <p:ph type="sldImg"/>
          </p:nvPr>
        </p:nvSpPr>
        <p:spPr>
          <a:ln/>
        </p:spPr>
      </p:sp>
      <p:sp>
        <p:nvSpPr>
          <p:cNvPr id="79155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28073538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3EDD2D-7F94-4B3F-876E-5F45A71C317B}" type="slidenum">
              <a:rPr lang="es-PR" altLang="en-US"/>
              <a:pPr/>
              <a:t>10</a:t>
            </a:fld>
            <a:endParaRPr lang="es-PR" altLang="en-US"/>
          </a:p>
        </p:txBody>
      </p:sp>
      <p:sp>
        <p:nvSpPr>
          <p:cNvPr id="791554" name="Rectangle 2"/>
          <p:cNvSpPr>
            <a:spLocks noGrp="1" noRot="1" noChangeAspect="1" noChangeArrowheads="1" noTextEdit="1"/>
          </p:cNvSpPr>
          <p:nvPr>
            <p:ph type="sldImg"/>
          </p:nvPr>
        </p:nvSpPr>
        <p:spPr>
          <a:ln/>
        </p:spPr>
      </p:sp>
      <p:sp>
        <p:nvSpPr>
          <p:cNvPr id="791555" name="Rectangle 3"/>
          <p:cNvSpPr>
            <a:spLocks noGrp="1" noChangeArrowheads="1"/>
          </p:cNvSpPr>
          <p:nvPr>
            <p:ph type="body" idx="1"/>
          </p:nvPr>
        </p:nvSpPr>
        <p:spPr/>
        <p:txBody>
          <a:bodyPr/>
          <a:lstStyle/>
          <a:p>
            <a:endParaRPr lang="en-US" altLang="en-US"/>
          </a:p>
        </p:txBody>
      </p:sp>
    </p:spTree>
    <p:extLst>
      <p:ext uri="{BB962C8B-B14F-4D97-AF65-F5344CB8AC3E}">
        <p14:creationId xmlns:p14="http://schemas.microsoft.com/office/powerpoint/2010/main" val="39870936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8674" name="Group 2"/>
          <p:cNvGrpSpPr>
            <a:grpSpLocks/>
          </p:cNvGrpSpPr>
          <p:nvPr/>
        </p:nvGrpSpPr>
        <p:grpSpPr bwMode="auto">
          <a:xfrm>
            <a:off x="0" y="2438400"/>
            <a:ext cx="9009063" cy="1052513"/>
            <a:chOff x="0" y="1536"/>
            <a:chExt cx="5675" cy="663"/>
          </a:xfrm>
        </p:grpSpPr>
        <p:grpSp>
          <p:nvGrpSpPr>
            <p:cNvPr id="28675" name="Group 3"/>
            <p:cNvGrpSpPr>
              <a:grpSpLocks/>
            </p:cNvGrpSpPr>
            <p:nvPr/>
          </p:nvGrpSpPr>
          <p:grpSpPr bwMode="auto">
            <a:xfrm>
              <a:off x="183" y="1604"/>
              <a:ext cx="448" cy="299"/>
              <a:chOff x="720" y="336"/>
              <a:chExt cx="624" cy="432"/>
            </a:xfrm>
          </p:grpSpPr>
          <p:sp>
            <p:nvSpPr>
              <p:cNvPr id="28676"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677"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28678" name="Group 6"/>
            <p:cNvGrpSpPr>
              <a:grpSpLocks/>
            </p:cNvGrpSpPr>
            <p:nvPr/>
          </p:nvGrpSpPr>
          <p:grpSpPr bwMode="auto">
            <a:xfrm>
              <a:off x="261" y="1870"/>
              <a:ext cx="465" cy="299"/>
              <a:chOff x="912" y="2640"/>
              <a:chExt cx="672" cy="432"/>
            </a:xfrm>
          </p:grpSpPr>
          <p:sp>
            <p:nvSpPr>
              <p:cNvPr id="28679"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680"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8681"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682"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8683"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8684" name="Rectangle 12"/>
          <p:cNvSpPr>
            <a:spLocks noGrp="1" noChangeArrowheads="1"/>
          </p:cNvSpPr>
          <p:nvPr>
            <p:ph type="ctrTitle"/>
          </p:nvPr>
        </p:nvSpPr>
        <p:spPr>
          <a:xfrm>
            <a:off x="990600" y="1676400"/>
            <a:ext cx="7772400" cy="1462088"/>
          </a:xfrm>
        </p:spPr>
        <p:txBody>
          <a:bodyPr/>
          <a:lstStyle>
            <a:lvl1pPr>
              <a:defRPr/>
            </a:lvl1pPr>
          </a:lstStyle>
          <a:p>
            <a:pPr lvl="0"/>
            <a:r>
              <a:rPr lang="es-PR" altLang="en-US" noProof="0" smtClean="0"/>
              <a:t>Click to edit Master title style</a:t>
            </a:r>
          </a:p>
        </p:txBody>
      </p:sp>
      <p:sp>
        <p:nvSpPr>
          <p:cNvPr id="28685" name="Rectangle 13"/>
          <p:cNvSpPr>
            <a:spLocks noGrp="1" noChangeArrowheads="1"/>
          </p:cNvSpPr>
          <p:nvPr>
            <p:ph type="subTitle"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es-PR" altLang="en-US" noProof="0" smtClean="0"/>
              <a:t>Click to edit Master subtitle style</a:t>
            </a:r>
          </a:p>
        </p:txBody>
      </p:sp>
      <p:sp>
        <p:nvSpPr>
          <p:cNvPr id="28686"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fld id="{55E57814-070E-42AB-902B-49ABFDBF405C}" type="datetime4">
              <a:rPr lang="es-PR" altLang="en-US"/>
              <a:pPr/>
              <a:t>06 de octubre de 2015</a:t>
            </a:fld>
            <a:endParaRPr lang="es-PR" altLang="en-US"/>
          </a:p>
        </p:txBody>
      </p:sp>
      <p:sp>
        <p:nvSpPr>
          <p:cNvPr id="28687"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r>
              <a:rPr lang="es-PR" altLang="en-US"/>
              <a:t>Iglesia Bíblica Bautista</a:t>
            </a:r>
          </a:p>
          <a:p>
            <a:r>
              <a:rPr lang="es-PR" altLang="en-US"/>
              <a:t>www.iglesiabiblicabautista.org</a:t>
            </a:r>
          </a:p>
        </p:txBody>
      </p:sp>
      <p:sp>
        <p:nvSpPr>
          <p:cNvPr id="28688"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328EA4-51D7-4C98-84DA-5739BBD7A4ED}" type="slidenum">
              <a:rPr lang="es-PR" altLang="en-US"/>
              <a:pPr/>
              <a:t>‹#›</a:t>
            </a:fld>
            <a:endParaRPr lang="es-PR"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7DEF88D-2699-44BC-AB88-A50695A713AA}" type="datetime4">
              <a:rPr lang="es-PR" altLang="en-US"/>
              <a:pPr/>
              <a:t>06 de octubre de 2015</a:t>
            </a:fld>
            <a:endParaRPr lang="es-PR" altLang="en-US"/>
          </a:p>
        </p:txBody>
      </p:sp>
      <p:sp>
        <p:nvSpPr>
          <p:cNvPr id="5" name="Footer Placeholder 4"/>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6" name="Slide Number Placeholder 5"/>
          <p:cNvSpPr>
            <a:spLocks noGrp="1"/>
          </p:cNvSpPr>
          <p:nvPr>
            <p:ph type="sldNum" sz="quarter" idx="12"/>
          </p:nvPr>
        </p:nvSpPr>
        <p:spPr/>
        <p:txBody>
          <a:bodyPr/>
          <a:lstStyle>
            <a:lvl1pPr>
              <a:defRPr/>
            </a:lvl1pPr>
          </a:lstStyle>
          <a:p>
            <a:fld id="{3F90F0E0-B42F-45FB-A853-B9C65ADAFC61}" type="slidenum">
              <a:rPr lang="es-PR" altLang="en-US"/>
              <a:pPr/>
              <a:t>‹#›</a:t>
            </a:fld>
            <a:endParaRPr lang="es-PR" altLang="en-US"/>
          </a:p>
        </p:txBody>
      </p:sp>
    </p:spTree>
    <p:extLst>
      <p:ext uri="{BB962C8B-B14F-4D97-AF65-F5344CB8AC3E}">
        <p14:creationId xmlns:p14="http://schemas.microsoft.com/office/powerpoint/2010/main" val="997386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6943655-EEA0-4C32-8BAA-EB125FD73BC1}" type="datetime4">
              <a:rPr lang="es-PR" altLang="en-US"/>
              <a:pPr/>
              <a:t>06 de octubre de 2015</a:t>
            </a:fld>
            <a:endParaRPr lang="es-PR" altLang="en-US"/>
          </a:p>
        </p:txBody>
      </p:sp>
      <p:sp>
        <p:nvSpPr>
          <p:cNvPr id="5" name="Footer Placeholder 4"/>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6" name="Slide Number Placeholder 5"/>
          <p:cNvSpPr>
            <a:spLocks noGrp="1"/>
          </p:cNvSpPr>
          <p:nvPr>
            <p:ph type="sldNum" sz="quarter" idx="12"/>
          </p:nvPr>
        </p:nvSpPr>
        <p:spPr/>
        <p:txBody>
          <a:bodyPr/>
          <a:lstStyle>
            <a:lvl1pPr>
              <a:defRPr/>
            </a:lvl1pPr>
          </a:lstStyle>
          <a:p>
            <a:fld id="{063AF3AE-3B36-4719-8AEA-C4345CC6AB8D}" type="slidenum">
              <a:rPr lang="es-PR" altLang="en-US"/>
              <a:pPr/>
              <a:t>‹#›</a:t>
            </a:fld>
            <a:endParaRPr lang="es-PR" altLang="en-US"/>
          </a:p>
        </p:txBody>
      </p:sp>
    </p:spTree>
    <p:extLst>
      <p:ext uri="{BB962C8B-B14F-4D97-AF65-F5344CB8AC3E}">
        <p14:creationId xmlns:p14="http://schemas.microsoft.com/office/powerpoint/2010/main" val="6373121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2"/>
          </p:nvPr>
        </p:nvSpPr>
        <p:spPr>
          <a:xfrm>
            <a:off x="7042150" y="6243638"/>
            <a:ext cx="1905000" cy="457200"/>
          </a:xfrm>
        </p:spPr>
        <p:txBody>
          <a:bodyPr/>
          <a:lstStyle>
            <a:lvl1pPr>
              <a:defRPr/>
            </a:lvl1pPr>
          </a:lstStyle>
          <a:p>
            <a:fld id="{A47784FB-05AB-4202-8A27-7DE98D86E2F0}" type="slidenum">
              <a:rPr lang="es-PR" altLang="en-US"/>
              <a:pPr/>
              <a:t>‹#›</a:t>
            </a:fld>
            <a:endParaRPr lang="es-PR" altLang="en-US"/>
          </a:p>
        </p:txBody>
      </p:sp>
    </p:spTree>
    <p:extLst>
      <p:ext uri="{BB962C8B-B14F-4D97-AF65-F5344CB8AC3E}">
        <p14:creationId xmlns:p14="http://schemas.microsoft.com/office/powerpoint/2010/main" val="21460668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45088" y="20177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45088" y="41513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1162050" y="6243638"/>
            <a:ext cx="1905000" cy="457200"/>
          </a:xfrm>
        </p:spPr>
        <p:txBody>
          <a:bodyPr/>
          <a:lstStyle>
            <a:lvl1pPr>
              <a:defRPr/>
            </a:lvl1pPr>
          </a:lstStyle>
          <a:p>
            <a:fld id="{871E468F-26E7-405C-95D5-B683061CD7F3}" type="datetime4">
              <a:rPr lang="es-PR" altLang="en-US"/>
              <a:pPr/>
              <a:t>06 de octubre de 2015</a:t>
            </a:fld>
            <a:endParaRPr lang="es-PR" altLang="en-US"/>
          </a:p>
        </p:txBody>
      </p:sp>
      <p:sp>
        <p:nvSpPr>
          <p:cNvPr id="7" name="Footer Placeholder 6"/>
          <p:cNvSpPr>
            <a:spLocks noGrp="1"/>
          </p:cNvSpPr>
          <p:nvPr>
            <p:ph type="ftr" sz="quarter" idx="11"/>
          </p:nvPr>
        </p:nvSpPr>
        <p:spPr>
          <a:xfrm>
            <a:off x="3657600" y="6243638"/>
            <a:ext cx="2895600" cy="457200"/>
          </a:xfrm>
        </p:spPr>
        <p:txBody>
          <a:bodyPr/>
          <a:lstStyle>
            <a:lvl1pPr>
              <a:defRPr/>
            </a:lvl1pPr>
          </a:lstStyle>
          <a:p>
            <a:r>
              <a:rPr lang="es-PR" altLang="en-US"/>
              <a:t>Iglesia Bíblica Bautista</a:t>
            </a:r>
          </a:p>
          <a:p>
            <a:r>
              <a:rPr lang="es-PR" altLang="en-US"/>
              <a:t>www.iglesiabiblicabautista.org</a:t>
            </a:r>
          </a:p>
        </p:txBody>
      </p:sp>
      <p:sp>
        <p:nvSpPr>
          <p:cNvPr id="8" name="Slide Number Placeholder 7"/>
          <p:cNvSpPr>
            <a:spLocks noGrp="1"/>
          </p:cNvSpPr>
          <p:nvPr>
            <p:ph type="sldNum" sz="quarter" idx="12"/>
          </p:nvPr>
        </p:nvSpPr>
        <p:spPr>
          <a:xfrm>
            <a:off x="7042150" y="6243638"/>
            <a:ext cx="1905000" cy="457200"/>
          </a:xfrm>
        </p:spPr>
        <p:txBody>
          <a:bodyPr/>
          <a:lstStyle>
            <a:lvl1pPr>
              <a:defRPr/>
            </a:lvl1pPr>
          </a:lstStyle>
          <a:p>
            <a:fld id="{225B8877-07F3-41FE-A0F0-93AB6E02377B}" type="slidenum">
              <a:rPr lang="es-PR" altLang="en-US"/>
              <a:pPr/>
              <a:t>‹#›</a:t>
            </a:fld>
            <a:endParaRPr lang="es-PR" altLang="en-US"/>
          </a:p>
        </p:txBody>
      </p:sp>
    </p:spTree>
    <p:extLst>
      <p:ext uri="{BB962C8B-B14F-4D97-AF65-F5344CB8AC3E}">
        <p14:creationId xmlns:p14="http://schemas.microsoft.com/office/powerpoint/2010/main" val="9088862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8674" name="Group 2"/>
          <p:cNvGrpSpPr>
            <a:grpSpLocks/>
          </p:cNvGrpSpPr>
          <p:nvPr/>
        </p:nvGrpSpPr>
        <p:grpSpPr bwMode="auto">
          <a:xfrm>
            <a:off x="0" y="2438400"/>
            <a:ext cx="9009063" cy="1052513"/>
            <a:chOff x="0" y="1536"/>
            <a:chExt cx="5675" cy="663"/>
          </a:xfrm>
        </p:grpSpPr>
        <p:grpSp>
          <p:nvGrpSpPr>
            <p:cNvPr id="28675" name="Group 3"/>
            <p:cNvGrpSpPr>
              <a:grpSpLocks/>
            </p:cNvGrpSpPr>
            <p:nvPr/>
          </p:nvGrpSpPr>
          <p:grpSpPr bwMode="auto">
            <a:xfrm>
              <a:off x="183" y="1604"/>
              <a:ext cx="448" cy="299"/>
              <a:chOff x="720" y="336"/>
              <a:chExt cx="624" cy="432"/>
            </a:xfrm>
          </p:grpSpPr>
          <p:sp>
            <p:nvSpPr>
              <p:cNvPr id="28676"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90000"/>
                  </a:lnSpc>
                  <a:spcBef>
                    <a:spcPct val="20000"/>
                  </a:spcBef>
                  <a:buClr>
                    <a:srgbClr val="3333CC"/>
                  </a:buClr>
                  <a:buSzPct val="85000"/>
                  <a:buFont typeface="Wingdings" panose="05000000000000000000" pitchFamily="2" charset="2"/>
                  <a:buChar char="n"/>
                </a:pPr>
                <a:endParaRPr lang="en-US" sz="3200" i="0" smtClean="0">
                  <a:solidFill>
                    <a:srgbClr val="000000"/>
                  </a:solidFill>
                </a:endParaRPr>
              </a:p>
            </p:txBody>
          </p:sp>
          <p:sp>
            <p:nvSpPr>
              <p:cNvPr id="28677"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90000"/>
                  </a:lnSpc>
                  <a:spcBef>
                    <a:spcPct val="20000"/>
                  </a:spcBef>
                  <a:buClr>
                    <a:srgbClr val="3333CC"/>
                  </a:buClr>
                  <a:buSzPct val="85000"/>
                  <a:buFont typeface="Wingdings" panose="05000000000000000000" pitchFamily="2" charset="2"/>
                  <a:buChar char="n"/>
                </a:pPr>
                <a:endParaRPr lang="en-US" sz="3200" i="0" smtClean="0">
                  <a:solidFill>
                    <a:srgbClr val="000000"/>
                  </a:solidFill>
                </a:endParaRPr>
              </a:p>
            </p:txBody>
          </p:sp>
        </p:grpSp>
        <p:grpSp>
          <p:nvGrpSpPr>
            <p:cNvPr id="28678" name="Group 6"/>
            <p:cNvGrpSpPr>
              <a:grpSpLocks/>
            </p:cNvGrpSpPr>
            <p:nvPr/>
          </p:nvGrpSpPr>
          <p:grpSpPr bwMode="auto">
            <a:xfrm>
              <a:off x="261" y="1870"/>
              <a:ext cx="465" cy="299"/>
              <a:chOff x="912" y="2640"/>
              <a:chExt cx="672" cy="432"/>
            </a:xfrm>
          </p:grpSpPr>
          <p:sp>
            <p:nvSpPr>
              <p:cNvPr id="28679"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90000"/>
                  </a:lnSpc>
                  <a:spcBef>
                    <a:spcPct val="20000"/>
                  </a:spcBef>
                  <a:buClr>
                    <a:srgbClr val="3333CC"/>
                  </a:buClr>
                  <a:buSzPct val="85000"/>
                  <a:buFont typeface="Wingdings" panose="05000000000000000000" pitchFamily="2" charset="2"/>
                  <a:buChar char="n"/>
                </a:pPr>
                <a:endParaRPr lang="en-US" sz="3200" i="0" smtClean="0">
                  <a:solidFill>
                    <a:srgbClr val="000000"/>
                  </a:solidFill>
                </a:endParaRPr>
              </a:p>
            </p:txBody>
          </p:sp>
          <p:sp>
            <p:nvSpPr>
              <p:cNvPr id="28680"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90000"/>
                  </a:lnSpc>
                  <a:spcBef>
                    <a:spcPct val="20000"/>
                  </a:spcBef>
                  <a:buClr>
                    <a:srgbClr val="3333CC"/>
                  </a:buClr>
                  <a:buSzPct val="85000"/>
                  <a:buFont typeface="Wingdings" panose="05000000000000000000" pitchFamily="2" charset="2"/>
                  <a:buChar char="n"/>
                </a:pPr>
                <a:endParaRPr lang="en-US" sz="3200" i="0" smtClean="0">
                  <a:solidFill>
                    <a:srgbClr val="000000"/>
                  </a:solidFill>
                </a:endParaRPr>
              </a:p>
            </p:txBody>
          </p:sp>
        </p:grpSp>
        <p:sp>
          <p:nvSpPr>
            <p:cNvPr id="28681"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90000"/>
                </a:lnSpc>
                <a:spcBef>
                  <a:spcPct val="20000"/>
                </a:spcBef>
                <a:buClr>
                  <a:srgbClr val="3333CC"/>
                </a:buClr>
                <a:buSzPct val="85000"/>
                <a:buFont typeface="Wingdings" panose="05000000000000000000" pitchFamily="2" charset="2"/>
                <a:buChar char="n"/>
              </a:pPr>
              <a:endParaRPr lang="en-US" sz="3200" i="0" smtClean="0">
                <a:solidFill>
                  <a:srgbClr val="000000"/>
                </a:solidFill>
              </a:endParaRPr>
            </a:p>
          </p:txBody>
        </p:sp>
        <p:sp>
          <p:nvSpPr>
            <p:cNvPr id="28682"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90000"/>
                </a:lnSpc>
                <a:spcBef>
                  <a:spcPct val="20000"/>
                </a:spcBef>
                <a:buClr>
                  <a:srgbClr val="3333CC"/>
                </a:buClr>
                <a:buSzPct val="85000"/>
                <a:buFont typeface="Wingdings" panose="05000000000000000000" pitchFamily="2" charset="2"/>
                <a:buChar char="n"/>
              </a:pPr>
              <a:endParaRPr lang="en-US" sz="3200" i="0" smtClean="0">
                <a:solidFill>
                  <a:srgbClr val="000000"/>
                </a:solidFill>
              </a:endParaRPr>
            </a:p>
          </p:txBody>
        </p:sp>
        <p:sp>
          <p:nvSpPr>
            <p:cNvPr id="28683"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nSpc>
                  <a:spcPct val="90000"/>
                </a:lnSpc>
                <a:spcBef>
                  <a:spcPct val="20000"/>
                </a:spcBef>
                <a:buClr>
                  <a:srgbClr val="3333CC"/>
                </a:buClr>
                <a:buSzPct val="85000"/>
                <a:buFont typeface="Wingdings" panose="05000000000000000000" pitchFamily="2" charset="2"/>
                <a:buChar char="n"/>
              </a:pPr>
              <a:endParaRPr lang="en-US" sz="3200" i="0" smtClean="0">
                <a:solidFill>
                  <a:srgbClr val="000000"/>
                </a:solidFill>
              </a:endParaRPr>
            </a:p>
          </p:txBody>
        </p:sp>
      </p:grpSp>
      <p:sp>
        <p:nvSpPr>
          <p:cNvPr id="28684" name="Rectangle 12"/>
          <p:cNvSpPr>
            <a:spLocks noGrp="1" noChangeArrowheads="1"/>
          </p:cNvSpPr>
          <p:nvPr>
            <p:ph type="ctrTitle"/>
          </p:nvPr>
        </p:nvSpPr>
        <p:spPr>
          <a:xfrm>
            <a:off x="990600" y="1676400"/>
            <a:ext cx="7772400" cy="1462088"/>
          </a:xfrm>
        </p:spPr>
        <p:txBody>
          <a:bodyPr/>
          <a:lstStyle>
            <a:lvl1pPr>
              <a:defRPr/>
            </a:lvl1pPr>
          </a:lstStyle>
          <a:p>
            <a:pPr lvl="0"/>
            <a:r>
              <a:rPr lang="es-PR" altLang="en-US" noProof="0" smtClean="0"/>
              <a:t>Click to edit Master title style</a:t>
            </a:r>
          </a:p>
        </p:txBody>
      </p:sp>
      <p:sp>
        <p:nvSpPr>
          <p:cNvPr id="28685" name="Rectangle 13"/>
          <p:cNvSpPr>
            <a:spLocks noGrp="1" noChangeArrowheads="1"/>
          </p:cNvSpPr>
          <p:nvPr>
            <p:ph type="subTitle"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es-PR" altLang="en-US" noProof="0" smtClean="0"/>
              <a:t>Click to edit Master subtitle style</a:t>
            </a:r>
          </a:p>
        </p:txBody>
      </p:sp>
      <p:sp>
        <p:nvSpPr>
          <p:cNvPr id="28686"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fld id="{1A2D1318-0AE5-4D78-99BC-0FBC31985CBF}" type="datetime4">
              <a:rPr lang="es-PR" altLang="en-US">
                <a:solidFill>
                  <a:srgbClr val="1C1C1C"/>
                </a:solidFill>
              </a:rPr>
              <a:pPr/>
              <a:t>06 de octubre de 2015</a:t>
            </a:fld>
            <a:endParaRPr lang="es-PR" altLang="en-US">
              <a:solidFill>
                <a:srgbClr val="1C1C1C"/>
              </a:solidFill>
            </a:endParaRPr>
          </a:p>
        </p:txBody>
      </p:sp>
      <p:sp>
        <p:nvSpPr>
          <p:cNvPr id="28687"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r>
              <a:rPr lang="es-PR" altLang="en-US">
                <a:solidFill>
                  <a:srgbClr val="1C1C1C"/>
                </a:solidFill>
              </a:rPr>
              <a:t>Iglesia Bíblica Bautista</a:t>
            </a:r>
          </a:p>
          <a:p>
            <a:r>
              <a:rPr lang="es-PR" altLang="en-US">
                <a:solidFill>
                  <a:srgbClr val="1C1C1C"/>
                </a:solidFill>
              </a:rPr>
              <a:t>www.iglesiabiblicabautista.org</a:t>
            </a:r>
          </a:p>
        </p:txBody>
      </p:sp>
      <p:sp>
        <p:nvSpPr>
          <p:cNvPr id="28688"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E88CDECA-A78A-45AE-98AF-B47B1CF2EDA0}" type="slidenum">
              <a:rPr lang="es-PR" altLang="en-US">
                <a:solidFill>
                  <a:srgbClr val="1C1C1C"/>
                </a:solidFill>
              </a:rPr>
              <a:pPr/>
              <a:t>‹#›</a:t>
            </a:fld>
            <a:endParaRPr lang="es-PR" altLang="en-US">
              <a:solidFill>
                <a:srgbClr val="1C1C1C"/>
              </a:solidFill>
            </a:endParaRPr>
          </a:p>
        </p:txBody>
      </p:sp>
    </p:spTree>
    <p:extLst>
      <p:ext uri="{BB962C8B-B14F-4D97-AF65-F5344CB8AC3E}">
        <p14:creationId xmlns:p14="http://schemas.microsoft.com/office/powerpoint/2010/main" val="40191769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C66C5979-FF44-45FC-AA8C-E8530BD2B4B9}" type="datetime4">
              <a:rPr lang="es-PR" altLang="en-US">
                <a:solidFill>
                  <a:srgbClr val="000000"/>
                </a:solidFill>
              </a:rPr>
              <a:pPr/>
              <a:t>06 de octubre de 2015</a:t>
            </a:fld>
            <a:endParaRPr lang="es-PR"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6" name="Slide Number Placeholder 5"/>
          <p:cNvSpPr>
            <a:spLocks noGrp="1"/>
          </p:cNvSpPr>
          <p:nvPr>
            <p:ph type="sldNum" sz="quarter" idx="12"/>
          </p:nvPr>
        </p:nvSpPr>
        <p:spPr/>
        <p:txBody>
          <a:bodyPr/>
          <a:lstStyle>
            <a:lvl1pPr>
              <a:defRPr/>
            </a:lvl1pPr>
          </a:lstStyle>
          <a:p>
            <a:fld id="{61E4003F-C3CE-46BA-B48E-9AACB9E5BCAD}"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197020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E98CAB34-F727-4B90-A2B5-D51171CB930C}" type="datetime4">
              <a:rPr lang="es-PR" altLang="en-US">
                <a:solidFill>
                  <a:srgbClr val="000000"/>
                </a:solidFill>
              </a:rPr>
              <a:pPr/>
              <a:t>06 de octubre de 2015</a:t>
            </a:fld>
            <a:endParaRPr lang="es-PR"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6" name="Slide Number Placeholder 5"/>
          <p:cNvSpPr>
            <a:spLocks noGrp="1"/>
          </p:cNvSpPr>
          <p:nvPr>
            <p:ph type="sldNum" sz="quarter" idx="12"/>
          </p:nvPr>
        </p:nvSpPr>
        <p:spPr/>
        <p:txBody>
          <a:bodyPr/>
          <a:lstStyle>
            <a:lvl1pPr>
              <a:defRPr/>
            </a:lvl1pPr>
          </a:lstStyle>
          <a:p>
            <a:fld id="{7FE8369F-CBA0-4243-8DA5-1F014939FAE4}"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39575583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ADD167EA-2313-42CD-92A1-A897697A97B0}" type="datetime4">
              <a:rPr lang="es-PR" altLang="en-US">
                <a:solidFill>
                  <a:srgbClr val="000000"/>
                </a:solidFill>
              </a:rPr>
              <a:pPr/>
              <a:t>06 de octubre de 2015</a:t>
            </a:fld>
            <a:endParaRPr lang="es-PR"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7" name="Slide Number Placeholder 6"/>
          <p:cNvSpPr>
            <a:spLocks noGrp="1"/>
          </p:cNvSpPr>
          <p:nvPr>
            <p:ph type="sldNum" sz="quarter" idx="12"/>
          </p:nvPr>
        </p:nvSpPr>
        <p:spPr/>
        <p:txBody>
          <a:bodyPr/>
          <a:lstStyle>
            <a:lvl1pPr>
              <a:defRPr/>
            </a:lvl1pPr>
          </a:lstStyle>
          <a:p>
            <a:fld id="{63A997BE-F404-4A5A-8CF6-F27471DB107D}"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15100273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C9C1B783-26C1-44C3-B74D-392D6042B3E1}" type="datetime4">
              <a:rPr lang="es-PR" altLang="en-US">
                <a:solidFill>
                  <a:srgbClr val="000000"/>
                </a:solidFill>
              </a:rPr>
              <a:pPr/>
              <a:t>06 de octubre de 2015</a:t>
            </a:fld>
            <a:endParaRPr lang="es-PR" altLang="en-US">
              <a:solidFill>
                <a:srgbClr val="000000"/>
              </a:solidFill>
            </a:endParaRPr>
          </a:p>
        </p:txBody>
      </p:sp>
      <p:sp>
        <p:nvSpPr>
          <p:cNvPr id="8" name="Footer Placeholder 7"/>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9" name="Slide Number Placeholder 8"/>
          <p:cNvSpPr>
            <a:spLocks noGrp="1"/>
          </p:cNvSpPr>
          <p:nvPr>
            <p:ph type="sldNum" sz="quarter" idx="12"/>
          </p:nvPr>
        </p:nvSpPr>
        <p:spPr/>
        <p:txBody>
          <a:bodyPr/>
          <a:lstStyle>
            <a:lvl1pPr>
              <a:defRPr/>
            </a:lvl1pPr>
          </a:lstStyle>
          <a:p>
            <a:fld id="{5E696A9D-44A3-4C89-B786-EB54EA030E65}"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26811670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95314138-FBE4-48FF-B1B4-74833D88DEDD}" type="datetime4">
              <a:rPr lang="es-PR" altLang="en-US">
                <a:solidFill>
                  <a:srgbClr val="000000"/>
                </a:solidFill>
              </a:rPr>
              <a:pPr/>
              <a:t>06 de octubre de 2015</a:t>
            </a:fld>
            <a:endParaRPr lang="es-PR" altLang="en-US">
              <a:solidFill>
                <a:srgbClr val="000000"/>
              </a:solidFill>
            </a:endParaRPr>
          </a:p>
        </p:txBody>
      </p:sp>
      <p:sp>
        <p:nvSpPr>
          <p:cNvPr id="4" name="Footer Placeholder 3"/>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5" name="Slide Number Placeholder 4"/>
          <p:cNvSpPr>
            <a:spLocks noGrp="1"/>
          </p:cNvSpPr>
          <p:nvPr>
            <p:ph type="sldNum" sz="quarter" idx="12"/>
          </p:nvPr>
        </p:nvSpPr>
        <p:spPr/>
        <p:txBody>
          <a:bodyPr/>
          <a:lstStyle>
            <a:lvl1pPr>
              <a:defRPr/>
            </a:lvl1pPr>
          </a:lstStyle>
          <a:p>
            <a:fld id="{52657442-E37D-4E91-9CC3-7A1D3AD2A73B}"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1624814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CAFC666-4287-4B49-9E00-4529E1F4D7B5}" type="datetime4">
              <a:rPr lang="es-PR" altLang="en-US"/>
              <a:pPr/>
              <a:t>06 de octubre de 2015</a:t>
            </a:fld>
            <a:endParaRPr lang="es-PR" altLang="en-US"/>
          </a:p>
        </p:txBody>
      </p:sp>
      <p:sp>
        <p:nvSpPr>
          <p:cNvPr id="5" name="Footer Placeholder 4"/>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6" name="Slide Number Placeholder 5"/>
          <p:cNvSpPr>
            <a:spLocks noGrp="1"/>
          </p:cNvSpPr>
          <p:nvPr>
            <p:ph type="sldNum" sz="quarter" idx="12"/>
          </p:nvPr>
        </p:nvSpPr>
        <p:spPr/>
        <p:txBody>
          <a:bodyPr/>
          <a:lstStyle>
            <a:lvl1pPr>
              <a:defRPr/>
            </a:lvl1pPr>
          </a:lstStyle>
          <a:p>
            <a:fld id="{9838B456-0040-4733-84BA-A2C80ACFC778}" type="slidenum">
              <a:rPr lang="es-PR" altLang="en-US"/>
              <a:pPr/>
              <a:t>‹#›</a:t>
            </a:fld>
            <a:endParaRPr lang="es-PR" altLang="en-US"/>
          </a:p>
        </p:txBody>
      </p:sp>
    </p:spTree>
    <p:extLst>
      <p:ext uri="{BB962C8B-B14F-4D97-AF65-F5344CB8AC3E}">
        <p14:creationId xmlns:p14="http://schemas.microsoft.com/office/powerpoint/2010/main" val="26647867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51A3FBB4-EF86-468E-9AF0-57C93E932859}" type="datetime4">
              <a:rPr lang="es-PR" altLang="en-US">
                <a:solidFill>
                  <a:srgbClr val="000000"/>
                </a:solidFill>
              </a:rPr>
              <a:pPr/>
              <a:t>06 de octubre de 2015</a:t>
            </a:fld>
            <a:endParaRPr lang="es-PR" altLang="en-US">
              <a:solidFill>
                <a:srgbClr val="000000"/>
              </a:solidFill>
            </a:endParaRPr>
          </a:p>
        </p:txBody>
      </p:sp>
      <p:sp>
        <p:nvSpPr>
          <p:cNvPr id="3" name="Footer Placeholder 2"/>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4" name="Slide Number Placeholder 3"/>
          <p:cNvSpPr>
            <a:spLocks noGrp="1"/>
          </p:cNvSpPr>
          <p:nvPr>
            <p:ph type="sldNum" sz="quarter" idx="12"/>
          </p:nvPr>
        </p:nvSpPr>
        <p:spPr/>
        <p:txBody>
          <a:bodyPr/>
          <a:lstStyle>
            <a:lvl1pPr>
              <a:defRPr/>
            </a:lvl1pPr>
          </a:lstStyle>
          <a:p>
            <a:fld id="{AE7C8939-9602-4590-B4A7-8CAC742A94FE}"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58228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B41E0E2C-3C13-4DC3-8EE3-E83DCCF21D1A}" type="datetime4">
              <a:rPr lang="es-PR" altLang="en-US">
                <a:solidFill>
                  <a:srgbClr val="000000"/>
                </a:solidFill>
              </a:rPr>
              <a:pPr/>
              <a:t>06 de octubre de 2015</a:t>
            </a:fld>
            <a:endParaRPr lang="es-PR"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7" name="Slide Number Placeholder 6"/>
          <p:cNvSpPr>
            <a:spLocks noGrp="1"/>
          </p:cNvSpPr>
          <p:nvPr>
            <p:ph type="sldNum" sz="quarter" idx="12"/>
          </p:nvPr>
        </p:nvSpPr>
        <p:spPr/>
        <p:txBody>
          <a:bodyPr/>
          <a:lstStyle>
            <a:lvl1pPr>
              <a:defRPr/>
            </a:lvl1pPr>
          </a:lstStyle>
          <a:p>
            <a:fld id="{D8C29E1E-1390-4506-BCD8-5DD0704E88E1}"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11865948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25ED246-3FFD-48CC-BBBA-7DAEEEF66D68}" type="datetime4">
              <a:rPr lang="es-PR" altLang="en-US">
                <a:solidFill>
                  <a:srgbClr val="000000"/>
                </a:solidFill>
              </a:rPr>
              <a:pPr/>
              <a:t>06 de octubre de 2015</a:t>
            </a:fld>
            <a:endParaRPr lang="es-PR"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7" name="Slide Number Placeholder 6"/>
          <p:cNvSpPr>
            <a:spLocks noGrp="1"/>
          </p:cNvSpPr>
          <p:nvPr>
            <p:ph type="sldNum" sz="quarter" idx="12"/>
          </p:nvPr>
        </p:nvSpPr>
        <p:spPr/>
        <p:txBody>
          <a:bodyPr/>
          <a:lstStyle>
            <a:lvl1pPr>
              <a:defRPr/>
            </a:lvl1pPr>
          </a:lstStyle>
          <a:p>
            <a:fld id="{C48448D4-0ECA-4E2C-88EC-A70570CC3C6F}"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35236560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569FA11-630D-49BF-9E69-C68B0CEA49EE}" type="datetime4">
              <a:rPr lang="es-PR" altLang="en-US">
                <a:solidFill>
                  <a:srgbClr val="000000"/>
                </a:solidFill>
              </a:rPr>
              <a:pPr/>
              <a:t>06 de octubre de 2015</a:t>
            </a:fld>
            <a:endParaRPr lang="es-PR"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6" name="Slide Number Placeholder 5"/>
          <p:cNvSpPr>
            <a:spLocks noGrp="1"/>
          </p:cNvSpPr>
          <p:nvPr>
            <p:ph type="sldNum" sz="quarter" idx="12"/>
          </p:nvPr>
        </p:nvSpPr>
        <p:spPr/>
        <p:txBody>
          <a:bodyPr/>
          <a:lstStyle>
            <a:lvl1pPr>
              <a:defRPr/>
            </a:lvl1pPr>
          </a:lstStyle>
          <a:p>
            <a:fld id="{D62BDA69-AE9E-41F3-AB18-DF41A2A04438}"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40055214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743084A4-EED1-4FE1-B04D-396178096F89}" type="datetime4">
              <a:rPr lang="es-PR" altLang="en-US">
                <a:solidFill>
                  <a:srgbClr val="000000"/>
                </a:solidFill>
              </a:rPr>
              <a:pPr/>
              <a:t>06 de octubre de 2015</a:t>
            </a:fld>
            <a:endParaRPr lang="es-PR"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6" name="Slide Number Placeholder 5"/>
          <p:cNvSpPr>
            <a:spLocks noGrp="1"/>
          </p:cNvSpPr>
          <p:nvPr>
            <p:ph type="sldNum" sz="quarter" idx="12"/>
          </p:nvPr>
        </p:nvSpPr>
        <p:spPr/>
        <p:txBody>
          <a:bodyPr/>
          <a:lstStyle>
            <a:lvl1pPr>
              <a:defRPr/>
            </a:lvl1pPr>
          </a:lstStyle>
          <a:p>
            <a:fld id="{48CB2E36-72EE-4355-BC1A-4155B6ACC363}"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33373940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162050" y="6243638"/>
            <a:ext cx="1905000" cy="457200"/>
          </a:xfrm>
        </p:spPr>
        <p:txBody>
          <a:bodyPr/>
          <a:lstStyle>
            <a:lvl1pPr>
              <a:defRPr/>
            </a:lvl1pPr>
          </a:lstStyle>
          <a:p>
            <a:fld id="{C3C6908B-307A-4A3D-BFDE-F4023DB694C1}" type="datetime4">
              <a:rPr lang="es-PR" altLang="en-US">
                <a:solidFill>
                  <a:srgbClr val="000000"/>
                </a:solidFill>
              </a:rPr>
              <a:pPr/>
              <a:t>06 de octubre de 2015</a:t>
            </a:fld>
            <a:endParaRPr lang="es-PR" altLang="en-US">
              <a:solidFill>
                <a:srgbClr val="000000"/>
              </a:solidFill>
            </a:endParaRPr>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7" name="Slide Number Placeholder 6"/>
          <p:cNvSpPr>
            <a:spLocks noGrp="1"/>
          </p:cNvSpPr>
          <p:nvPr>
            <p:ph type="sldNum" sz="quarter" idx="12"/>
          </p:nvPr>
        </p:nvSpPr>
        <p:spPr>
          <a:xfrm>
            <a:off x="7042150" y="6243638"/>
            <a:ext cx="1905000" cy="457200"/>
          </a:xfrm>
        </p:spPr>
        <p:txBody>
          <a:bodyPr/>
          <a:lstStyle>
            <a:lvl1pPr>
              <a:defRPr/>
            </a:lvl1pPr>
          </a:lstStyle>
          <a:p>
            <a:fld id="{35501A93-A05A-436A-8177-32B1F8C3FD4D}"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19351525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182688" y="4151313"/>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162050" y="6243638"/>
            <a:ext cx="1905000" cy="457200"/>
          </a:xfrm>
        </p:spPr>
        <p:txBody>
          <a:bodyPr/>
          <a:lstStyle>
            <a:lvl1pPr>
              <a:defRPr/>
            </a:lvl1pPr>
          </a:lstStyle>
          <a:p>
            <a:fld id="{F773F66C-AF93-4D45-B5AD-DF63AA491A50}" type="datetime4">
              <a:rPr lang="es-PR" altLang="en-US">
                <a:solidFill>
                  <a:srgbClr val="000000"/>
                </a:solidFill>
              </a:rPr>
              <a:pPr/>
              <a:t>06 de octubre de 2015</a:t>
            </a:fld>
            <a:endParaRPr lang="es-PR" altLang="en-US">
              <a:solidFill>
                <a:srgbClr val="000000"/>
              </a:solidFill>
            </a:endParaRPr>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7" name="Slide Number Placeholder 6"/>
          <p:cNvSpPr>
            <a:spLocks noGrp="1"/>
          </p:cNvSpPr>
          <p:nvPr>
            <p:ph type="sldNum" sz="quarter" idx="12"/>
          </p:nvPr>
        </p:nvSpPr>
        <p:spPr>
          <a:xfrm>
            <a:off x="7042150" y="6243638"/>
            <a:ext cx="1905000" cy="457200"/>
          </a:xfrm>
        </p:spPr>
        <p:txBody>
          <a:bodyPr/>
          <a:lstStyle>
            <a:lvl1pPr>
              <a:defRPr/>
            </a:lvl1pPr>
          </a:lstStyle>
          <a:p>
            <a:fld id="{CA5009ED-6C77-4415-A590-9933934960FC}"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17701918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45088" y="20177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45088" y="41513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1162050" y="6243638"/>
            <a:ext cx="1905000" cy="457200"/>
          </a:xfrm>
        </p:spPr>
        <p:txBody>
          <a:bodyPr/>
          <a:lstStyle>
            <a:lvl1pPr>
              <a:defRPr/>
            </a:lvl1pPr>
          </a:lstStyle>
          <a:p>
            <a:fld id="{A5ABA212-EF0B-43D8-BAAF-FB6323C4313E}" type="datetime4">
              <a:rPr lang="es-PR" altLang="en-US">
                <a:solidFill>
                  <a:srgbClr val="000000"/>
                </a:solidFill>
              </a:rPr>
              <a:pPr/>
              <a:t>06 de octubre de 2015</a:t>
            </a:fld>
            <a:endParaRPr lang="es-PR" altLang="en-US">
              <a:solidFill>
                <a:srgbClr val="000000"/>
              </a:solidFill>
            </a:endParaRPr>
          </a:p>
        </p:txBody>
      </p:sp>
      <p:sp>
        <p:nvSpPr>
          <p:cNvPr id="7" name="Footer Placeholder 6"/>
          <p:cNvSpPr>
            <a:spLocks noGrp="1"/>
          </p:cNvSpPr>
          <p:nvPr>
            <p:ph type="ftr" sz="quarter" idx="11"/>
          </p:nvPr>
        </p:nvSpPr>
        <p:spPr>
          <a:xfrm>
            <a:off x="3657600" y="6243638"/>
            <a:ext cx="2895600" cy="457200"/>
          </a:xfrm>
        </p:spPr>
        <p:txBody>
          <a:bodyPr/>
          <a:lstStyle>
            <a:lvl1pPr>
              <a:defRPr/>
            </a:lvl1pPr>
          </a:lstStyle>
          <a:p>
            <a:r>
              <a:rPr lang="es-PR" altLang="en-US">
                <a:solidFill>
                  <a:srgbClr val="000000"/>
                </a:solidFill>
              </a:rPr>
              <a:t>Iglesia Bíblica Bautista</a:t>
            </a:r>
          </a:p>
          <a:p>
            <a:r>
              <a:rPr lang="es-PR" altLang="en-US">
                <a:solidFill>
                  <a:srgbClr val="000000"/>
                </a:solidFill>
              </a:rPr>
              <a:t>www.iglesiabiblicabautista.org</a:t>
            </a:r>
          </a:p>
        </p:txBody>
      </p:sp>
      <p:sp>
        <p:nvSpPr>
          <p:cNvPr id="8" name="Slide Number Placeholder 7"/>
          <p:cNvSpPr>
            <a:spLocks noGrp="1"/>
          </p:cNvSpPr>
          <p:nvPr>
            <p:ph type="sldNum" sz="quarter" idx="12"/>
          </p:nvPr>
        </p:nvSpPr>
        <p:spPr>
          <a:xfrm>
            <a:off x="7042150" y="6243638"/>
            <a:ext cx="1905000" cy="457200"/>
          </a:xfrm>
        </p:spPr>
        <p:txBody>
          <a:bodyPr/>
          <a:lstStyle>
            <a:lvl1pPr>
              <a:defRPr/>
            </a:lvl1pPr>
          </a:lstStyle>
          <a:p>
            <a:fld id="{7D30AAC4-5931-45C1-B4A4-5FE941C9D290}" type="slidenum">
              <a:rPr lang="es-PR" altLang="en-US">
                <a:solidFill>
                  <a:srgbClr val="000000"/>
                </a:solidFill>
              </a:rPr>
              <a:pPr/>
              <a:t>‹#›</a:t>
            </a:fld>
            <a:endParaRPr lang="es-PR" altLang="en-US">
              <a:solidFill>
                <a:srgbClr val="000000"/>
              </a:solidFill>
            </a:endParaRPr>
          </a:p>
        </p:txBody>
      </p:sp>
    </p:spTree>
    <p:extLst>
      <p:ext uri="{BB962C8B-B14F-4D97-AF65-F5344CB8AC3E}">
        <p14:creationId xmlns:p14="http://schemas.microsoft.com/office/powerpoint/2010/main" val="38554330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508F113F-42FF-4330-946A-DD0D52EF50DF}" type="datetime4">
              <a:rPr lang="es-PR" altLang="en-US"/>
              <a:pPr/>
              <a:t>06 de octubre de 2015</a:t>
            </a:fld>
            <a:endParaRPr lang="es-PR" altLang="en-US"/>
          </a:p>
        </p:txBody>
      </p:sp>
      <p:sp>
        <p:nvSpPr>
          <p:cNvPr id="5" name="Footer Placeholder 4"/>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6" name="Slide Number Placeholder 5"/>
          <p:cNvSpPr>
            <a:spLocks noGrp="1"/>
          </p:cNvSpPr>
          <p:nvPr>
            <p:ph type="sldNum" sz="quarter" idx="12"/>
          </p:nvPr>
        </p:nvSpPr>
        <p:spPr/>
        <p:txBody>
          <a:bodyPr/>
          <a:lstStyle>
            <a:lvl1pPr>
              <a:defRPr/>
            </a:lvl1pPr>
          </a:lstStyle>
          <a:p>
            <a:fld id="{34CBA4AD-EDD6-4EEA-93BC-8DCFA34BE14E}" type="slidenum">
              <a:rPr lang="es-PR" altLang="en-US"/>
              <a:pPr/>
              <a:t>‹#›</a:t>
            </a:fld>
            <a:endParaRPr lang="es-PR" altLang="en-US"/>
          </a:p>
        </p:txBody>
      </p:sp>
    </p:spTree>
    <p:extLst>
      <p:ext uri="{BB962C8B-B14F-4D97-AF65-F5344CB8AC3E}">
        <p14:creationId xmlns:p14="http://schemas.microsoft.com/office/powerpoint/2010/main" val="2961290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3F473FE5-FF6E-48DE-BC74-88A5649C07E8}" type="datetime4">
              <a:rPr lang="es-PR" altLang="en-US"/>
              <a:pPr/>
              <a:t>06 de octubre de 2015</a:t>
            </a:fld>
            <a:endParaRPr lang="es-PR" altLang="en-US"/>
          </a:p>
        </p:txBody>
      </p:sp>
      <p:sp>
        <p:nvSpPr>
          <p:cNvPr id="6" name="Footer Placeholder 5"/>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7" name="Slide Number Placeholder 6"/>
          <p:cNvSpPr>
            <a:spLocks noGrp="1"/>
          </p:cNvSpPr>
          <p:nvPr>
            <p:ph type="sldNum" sz="quarter" idx="12"/>
          </p:nvPr>
        </p:nvSpPr>
        <p:spPr/>
        <p:txBody>
          <a:bodyPr/>
          <a:lstStyle>
            <a:lvl1pPr>
              <a:defRPr/>
            </a:lvl1pPr>
          </a:lstStyle>
          <a:p>
            <a:fld id="{2D23B9AE-CA87-406E-A573-BE36BB51ED52}" type="slidenum">
              <a:rPr lang="es-PR" altLang="en-US"/>
              <a:pPr/>
              <a:t>‹#›</a:t>
            </a:fld>
            <a:endParaRPr lang="es-PR" altLang="en-US"/>
          </a:p>
        </p:txBody>
      </p:sp>
    </p:spTree>
    <p:extLst>
      <p:ext uri="{BB962C8B-B14F-4D97-AF65-F5344CB8AC3E}">
        <p14:creationId xmlns:p14="http://schemas.microsoft.com/office/powerpoint/2010/main" val="38794988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51F75444-403A-4B68-A5EB-E97666AEF1DD}" type="datetime4">
              <a:rPr lang="es-PR" altLang="en-US"/>
              <a:pPr/>
              <a:t>06 de octubre de 2015</a:t>
            </a:fld>
            <a:endParaRPr lang="es-PR" altLang="en-US"/>
          </a:p>
        </p:txBody>
      </p:sp>
      <p:sp>
        <p:nvSpPr>
          <p:cNvPr id="8" name="Footer Placeholder 7"/>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9" name="Slide Number Placeholder 8"/>
          <p:cNvSpPr>
            <a:spLocks noGrp="1"/>
          </p:cNvSpPr>
          <p:nvPr>
            <p:ph type="sldNum" sz="quarter" idx="12"/>
          </p:nvPr>
        </p:nvSpPr>
        <p:spPr/>
        <p:txBody>
          <a:bodyPr/>
          <a:lstStyle>
            <a:lvl1pPr>
              <a:defRPr/>
            </a:lvl1pPr>
          </a:lstStyle>
          <a:p>
            <a:fld id="{8491CAE3-3A4A-4765-824B-28BBA680F4A3}" type="slidenum">
              <a:rPr lang="es-PR" altLang="en-US"/>
              <a:pPr/>
              <a:t>‹#›</a:t>
            </a:fld>
            <a:endParaRPr lang="es-PR" altLang="en-US"/>
          </a:p>
        </p:txBody>
      </p:sp>
    </p:spTree>
    <p:extLst>
      <p:ext uri="{BB962C8B-B14F-4D97-AF65-F5344CB8AC3E}">
        <p14:creationId xmlns:p14="http://schemas.microsoft.com/office/powerpoint/2010/main" val="1276440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69273408-27F8-4DFD-BFC3-61BA0F32BDB5}" type="datetime4">
              <a:rPr lang="es-PR" altLang="en-US"/>
              <a:pPr/>
              <a:t>06 de octubre de 2015</a:t>
            </a:fld>
            <a:endParaRPr lang="es-PR" altLang="en-US"/>
          </a:p>
        </p:txBody>
      </p:sp>
      <p:sp>
        <p:nvSpPr>
          <p:cNvPr id="4" name="Footer Placeholder 3"/>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5" name="Slide Number Placeholder 4"/>
          <p:cNvSpPr>
            <a:spLocks noGrp="1"/>
          </p:cNvSpPr>
          <p:nvPr>
            <p:ph type="sldNum" sz="quarter" idx="12"/>
          </p:nvPr>
        </p:nvSpPr>
        <p:spPr/>
        <p:txBody>
          <a:bodyPr/>
          <a:lstStyle>
            <a:lvl1pPr>
              <a:defRPr/>
            </a:lvl1pPr>
          </a:lstStyle>
          <a:p>
            <a:fld id="{E8351723-0CF8-4B90-B6F8-B8061B43EBA5}" type="slidenum">
              <a:rPr lang="es-PR" altLang="en-US"/>
              <a:pPr/>
              <a:t>‹#›</a:t>
            </a:fld>
            <a:endParaRPr lang="es-PR" altLang="en-US"/>
          </a:p>
        </p:txBody>
      </p:sp>
    </p:spTree>
    <p:extLst>
      <p:ext uri="{BB962C8B-B14F-4D97-AF65-F5344CB8AC3E}">
        <p14:creationId xmlns:p14="http://schemas.microsoft.com/office/powerpoint/2010/main" val="8091618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AE588D9C-FF89-47CE-B541-9F4BB7B51E2A}" type="datetime4">
              <a:rPr lang="es-PR" altLang="en-US"/>
              <a:pPr/>
              <a:t>06 de octubre de 2015</a:t>
            </a:fld>
            <a:endParaRPr lang="es-PR" altLang="en-US"/>
          </a:p>
        </p:txBody>
      </p:sp>
      <p:sp>
        <p:nvSpPr>
          <p:cNvPr id="3" name="Footer Placeholder 2"/>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4" name="Slide Number Placeholder 3"/>
          <p:cNvSpPr>
            <a:spLocks noGrp="1"/>
          </p:cNvSpPr>
          <p:nvPr>
            <p:ph type="sldNum" sz="quarter" idx="12"/>
          </p:nvPr>
        </p:nvSpPr>
        <p:spPr/>
        <p:txBody>
          <a:bodyPr/>
          <a:lstStyle>
            <a:lvl1pPr>
              <a:defRPr/>
            </a:lvl1pPr>
          </a:lstStyle>
          <a:p>
            <a:fld id="{74530085-7BEE-43F2-B675-D1BB419BB2AF}" type="slidenum">
              <a:rPr lang="es-PR" altLang="en-US"/>
              <a:pPr/>
              <a:t>‹#›</a:t>
            </a:fld>
            <a:endParaRPr lang="es-PR" altLang="en-US"/>
          </a:p>
        </p:txBody>
      </p:sp>
    </p:spTree>
    <p:extLst>
      <p:ext uri="{BB962C8B-B14F-4D97-AF65-F5344CB8AC3E}">
        <p14:creationId xmlns:p14="http://schemas.microsoft.com/office/powerpoint/2010/main" val="1997300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71EAA50-0FCE-453F-AB75-866DA7C94169}" type="datetime4">
              <a:rPr lang="es-PR" altLang="en-US"/>
              <a:pPr/>
              <a:t>06 de octubre de 2015</a:t>
            </a:fld>
            <a:endParaRPr lang="es-PR" altLang="en-US"/>
          </a:p>
        </p:txBody>
      </p:sp>
      <p:sp>
        <p:nvSpPr>
          <p:cNvPr id="6" name="Footer Placeholder 5"/>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7" name="Slide Number Placeholder 6"/>
          <p:cNvSpPr>
            <a:spLocks noGrp="1"/>
          </p:cNvSpPr>
          <p:nvPr>
            <p:ph type="sldNum" sz="quarter" idx="12"/>
          </p:nvPr>
        </p:nvSpPr>
        <p:spPr/>
        <p:txBody>
          <a:bodyPr/>
          <a:lstStyle>
            <a:lvl1pPr>
              <a:defRPr/>
            </a:lvl1pPr>
          </a:lstStyle>
          <a:p>
            <a:fld id="{FB630070-5E83-4DA2-A8B1-773EF8C4C4FA}" type="slidenum">
              <a:rPr lang="es-PR" altLang="en-US"/>
              <a:pPr/>
              <a:t>‹#›</a:t>
            </a:fld>
            <a:endParaRPr lang="es-PR" altLang="en-US"/>
          </a:p>
        </p:txBody>
      </p:sp>
    </p:spTree>
    <p:extLst>
      <p:ext uri="{BB962C8B-B14F-4D97-AF65-F5344CB8AC3E}">
        <p14:creationId xmlns:p14="http://schemas.microsoft.com/office/powerpoint/2010/main" val="506964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347C872F-0DCE-46B5-B903-10666E9EEA38}" type="datetime4">
              <a:rPr lang="es-PR" altLang="en-US"/>
              <a:pPr/>
              <a:t>06 de octubre de 2015</a:t>
            </a:fld>
            <a:endParaRPr lang="es-PR" altLang="en-US"/>
          </a:p>
        </p:txBody>
      </p:sp>
      <p:sp>
        <p:nvSpPr>
          <p:cNvPr id="6" name="Footer Placeholder 5"/>
          <p:cNvSpPr>
            <a:spLocks noGrp="1"/>
          </p:cNvSpPr>
          <p:nvPr>
            <p:ph type="ftr" sz="quarter" idx="11"/>
          </p:nvPr>
        </p:nvSpPr>
        <p:spPr/>
        <p:txBody>
          <a:bodyPr/>
          <a:lstStyle>
            <a:lvl1pPr>
              <a:defRPr/>
            </a:lvl1pPr>
          </a:lstStyle>
          <a:p>
            <a:r>
              <a:rPr lang="es-PR" altLang="en-US"/>
              <a:t>Iglesia Bíblica Bautista</a:t>
            </a:r>
          </a:p>
          <a:p>
            <a:r>
              <a:rPr lang="es-PR" altLang="en-US"/>
              <a:t>www.iglesiabiblicabautista.org</a:t>
            </a:r>
          </a:p>
        </p:txBody>
      </p:sp>
      <p:sp>
        <p:nvSpPr>
          <p:cNvPr id="7" name="Slide Number Placeholder 6"/>
          <p:cNvSpPr>
            <a:spLocks noGrp="1"/>
          </p:cNvSpPr>
          <p:nvPr>
            <p:ph type="sldNum" sz="quarter" idx="12"/>
          </p:nvPr>
        </p:nvSpPr>
        <p:spPr/>
        <p:txBody>
          <a:bodyPr/>
          <a:lstStyle>
            <a:lvl1pPr>
              <a:defRPr/>
            </a:lvl1pPr>
          </a:lstStyle>
          <a:p>
            <a:fld id="{C9F7C520-B3BA-4AAC-8BF9-06D206EB741A}" type="slidenum">
              <a:rPr lang="es-PR" altLang="en-US"/>
              <a:pPr/>
              <a:t>‹#›</a:t>
            </a:fld>
            <a:endParaRPr lang="es-PR" altLang="en-US"/>
          </a:p>
        </p:txBody>
      </p:sp>
    </p:spTree>
    <p:extLst>
      <p:ext uri="{BB962C8B-B14F-4D97-AF65-F5344CB8AC3E}">
        <p14:creationId xmlns:p14="http://schemas.microsoft.com/office/powerpoint/2010/main" val="3029385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theme" Target="../theme/theme2.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ChangeArrowheads="1"/>
          </p:cNvSpPr>
          <p:nvPr/>
        </p:nvSpPr>
        <p:spPr bwMode="ltGray">
          <a:xfrm>
            <a:off x="417513" y="1098550"/>
            <a:ext cx="43815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a:p>
        </p:txBody>
      </p:sp>
      <p:sp>
        <p:nvSpPr>
          <p:cNvPr id="27651"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a:p>
        </p:txBody>
      </p:sp>
      <p:sp>
        <p:nvSpPr>
          <p:cNvPr id="27652" name="Rectangle 4"/>
          <p:cNvSpPr>
            <a:spLocks noChangeArrowheads="1"/>
          </p:cNvSpPr>
          <p:nvPr/>
        </p:nvSpPr>
        <p:spPr bwMode="ltGray">
          <a:xfrm>
            <a:off x="541338" y="1520825"/>
            <a:ext cx="422275"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a:p>
        </p:txBody>
      </p:sp>
      <p:sp>
        <p:nvSpPr>
          <p:cNvPr id="27653"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a:p>
        </p:txBody>
      </p:sp>
      <p:sp>
        <p:nvSpPr>
          <p:cNvPr id="27654"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a:p>
        </p:txBody>
      </p:sp>
      <p:sp>
        <p:nvSpPr>
          <p:cNvPr id="27655" name="Rectangle 7"/>
          <p:cNvSpPr>
            <a:spLocks noChangeArrowheads="1"/>
          </p:cNvSpPr>
          <p:nvPr/>
        </p:nvSpPr>
        <p:spPr bwMode="gray">
          <a:xfrm>
            <a:off x="762000" y="990600"/>
            <a:ext cx="31750"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a:p>
        </p:txBody>
      </p:sp>
      <p:sp>
        <p:nvSpPr>
          <p:cNvPr id="27656"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a:p>
        </p:txBody>
      </p:sp>
      <p:sp>
        <p:nvSpPr>
          <p:cNvPr id="27657" name="Rectangle 9"/>
          <p:cNvSpPr>
            <a:spLocks noGrp="1" noChangeArrowheads="1"/>
          </p:cNvSpPr>
          <p:nvPr>
            <p:ph type="title"/>
          </p:nvPr>
        </p:nvSpPr>
        <p:spPr bwMode="auto">
          <a:xfrm>
            <a:off x="1150938" y="214313"/>
            <a:ext cx="7793037"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s-PR" altLang="en-US" smtClean="0"/>
              <a:t>Click to edit Master title style</a:t>
            </a:r>
          </a:p>
        </p:txBody>
      </p:sp>
      <p:sp>
        <p:nvSpPr>
          <p:cNvPr id="27658" name="Rectangle 10"/>
          <p:cNvSpPr>
            <a:spLocks noGrp="1" noChangeArrowheads="1"/>
          </p:cNvSpPr>
          <p:nvPr>
            <p:ph type="body" idx="1"/>
          </p:nvPr>
        </p:nvSpPr>
        <p:spPr bwMode="auto">
          <a:xfrm>
            <a:off x="1182688" y="2017713"/>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PR" altLang="en-US" smtClean="0"/>
              <a:t>Click to edit Master text styles</a:t>
            </a:r>
          </a:p>
          <a:p>
            <a:pPr lvl="1"/>
            <a:r>
              <a:rPr lang="es-PR" altLang="en-US" smtClean="0"/>
              <a:t>Second level</a:t>
            </a:r>
          </a:p>
          <a:p>
            <a:pPr lvl="2"/>
            <a:r>
              <a:rPr lang="es-PR" altLang="en-US" smtClean="0"/>
              <a:t>Third level</a:t>
            </a:r>
          </a:p>
          <a:p>
            <a:pPr lvl="3"/>
            <a:r>
              <a:rPr lang="es-PR" altLang="en-US" smtClean="0"/>
              <a:t>Fourth level</a:t>
            </a:r>
          </a:p>
          <a:p>
            <a:pPr lvl="4"/>
            <a:r>
              <a:rPr lang="es-PR" altLang="en-US" smtClean="0"/>
              <a:t>Fifth level</a:t>
            </a:r>
          </a:p>
        </p:txBody>
      </p:sp>
      <p:sp>
        <p:nvSpPr>
          <p:cNvPr id="27659" name="Rectangle 11"/>
          <p:cNvSpPr>
            <a:spLocks noGrp="1" noChangeArrowheads="1"/>
          </p:cNvSpPr>
          <p:nvPr>
            <p:ph type="dt" sz="half" idx="2"/>
          </p:nvPr>
        </p:nvSpPr>
        <p:spPr bwMode="auto">
          <a:xfrm>
            <a:off x="11620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400" i="0"/>
            </a:lvl1pPr>
          </a:lstStyle>
          <a:p>
            <a:fld id="{77955871-EF1C-40D9-B5E1-467A7584815B}" type="datetime4">
              <a:rPr lang="es-PR" altLang="en-US"/>
              <a:pPr/>
              <a:t>06 de octubre de 2015</a:t>
            </a:fld>
            <a:endParaRPr lang="es-PR" altLang="en-US"/>
          </a:p>
        </p:txBody>
      </p:sp>
      <p:sp>
        <p:nvSpPr>
          <p:cNvPr id="27660" name="Rectangle 12"/>
          <p:cNvSpPr>
            <a:spLocks noGrp="1" noChangeArrowheads="1"/>
          </p:cNvSpPr>
          <p:nvPr>
            <p:ph type="ftr" sz="quarter" idx="3"/>
          </p:nvPr>
        </p:nvSpPr>
        <p:spPr bwMode="auto">
          <a:xfrm>
            <a:off x="3657600" y="6243638"/>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400" i="0"/>
            </a:lvl1pPr>
          </a:lstStyle>
          <a:p>
            <a:r>
              <a:rPr lang="es-PR" altLang="en-US"/>
              <a:t>Iglesia Bíblica Bautista</a:t>
            </a:r>
          </a:p>
          <a:p>
            <a:r>
              <a:rPr lang="es-PR" altLang="en-US"/>
              <a:t>www.iglesiabiblicabautista.org</a:t>
            </a:r>
          </a:p>
        </p:txBody>
      </p:sp>
      <p:sp>
        <p:nvSpPr>
          <p:cNvPr id="27661" name="Rectangle 13"/>
          <p:cNvSpPr>
            <a:spLocks noGrp="1" noChangeArrowheads="1"/>
          </p:cNvSpPr>
          <p:nvPr>
            <p:ph type="sldNum" sz="quarter" idx="4"/>
          </p:nvPr>
        </p:nvSpPr>
        <p:spPr bwMode="auto">
          <a:xfrm>
            <a:off x="70421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400" i="0"/>
            </a:lvl1pPr>
          </a:lstStyle>
          <a:p>
            <a:fld id="{C22FEBAA-CDB1-41E8-B384-43F9507997CC}" type="slidenum">
              <a:rPr lang="es-PR" altLang="en-US"/>
              <a:pPr/>
              <a:t>‹#›</a:t>
            </a:fld>
            <a:endParaRPr lang="es-PR" altLang="en-US"/>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 id="2147483664" r:id="rId13"/>
  </p:sldLayoutIdLst>
  <p:hf hdr="0"/>
  <p:txStyles>
    <p:title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2pPr>
      <a:lvl3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3pPr>
      <a:lvl4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4pPr>
      <a:lvl5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5pPr>
      <a:lvl6pPr marL="4572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6pPr>
      <a:lvl7pPr marL="9144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7pPr>
      <a:lvl8pPr marL="13716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8pPr>
      <a:lvl9pPr marL="18288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9pPr>
    </p:titleStyle>
    <p:bodyStyle>
      <a:lvl1pPr marL="342900" indent="-342900" algn="l" rtl="0" fontAlgn="base">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fontAlgn="base">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fontAlgn="base">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fontAlgn="base">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ChangeArrowheads="1"/>
          </p:cNvSpPr>
          <p:nvPr/>
        </p:nvSpPr>
        <p:spPr bwMode="ltGray">
          <a:xfrm>
            <a:off x="417513" y="1098550"/>
            <a:ext cx="438150" cy="474663"/>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smtClean="0">
              <a:solidFill>
                <a:srgbClr val="000000"/>
              </a:solidFill>
            </a:endParaRPr>
          </a:p>
        </p:txBody>
      </p:sp>
      <p:sp>
        <p:nvSpPr>
          <p:cNvPr id="27651"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smtClean="0">
              <a:solidFill>
                <a:srgbClr val="000000"/>
              </a:solidFill>
            </a:endParaRPr>
          </a:p>
        </p:txBody>
      </p:sp>
      <p:sp>
        <p:nvSpPr>
          <p:cNvPr id="27652" name="Rectangle 4"/>
          <p:cNvSpPr>
            <a:spLocks noChangeArrowheads="1"/>
          </p:cNvSpPr>
          <p:nvPr/>
        </p:nvSpPr>
        <p:spPr bwMode="ltGray">
          <a:xfrm>
            <a:off x="541338" y="1520825"/>
            <a:ext cx="422275" cy="474663"/>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smtClean="0">
              <a:solidFill>
                <a:srgbClr val="000000"/>
              </a:solidFill>
            </a:endParaRPr>
          </a:p>
        </p:txBody>
      </p:sp>
      <p:sp>
        <p:nvSpPr>
          <p:cNvPr id="27653"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smtClean="0">
              <a:solidFill>
                <a:srgbClr val="000000"/>
              </a:solidFill>
            </a:endParaRPr>
          </a:p>
        </p:txBody>
      </p:sp>
      <p:sp>
        <p:nvSpPr>
          <p:cNvPr id="27654"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smtClean="0">
              <a:solidFill>
                <a:srgbClr val="000000"/>
              </a:solidFill>
            </a:endParaRPr>
          </a:p>
        </p:txBody>
      </p:sp>
      <p:sp>
        <p:nvSpPr>
          <p:cNvPr id="27655" name="Rectangle 7"/>
          <p:cNvSpPr>
            <a:spLocks noChangeArrowheads="1"/>
          </p:cNvSpPr>
          <p:nvPr/>
        </p:nvSpPr>
        <p:spPr bwMode="gray">
          <a:xfrm>
            <a:off x="762000" y="990600"/>
            <a:ext cx="31750" cy="1052513"/>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smtClean="0">
              <a:solidFill>
                <a:srgbClr val="000000"/>
              </a:solidFill>
            </a:endParaRPr>
          </a:p>
        </p:txBody>
      </p:sp>
      <p:sp>
        <p:nvSpPr>
          <p:cNvPr id="27656"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i="0" smtClean="0">
              <a:solidFill>
                <a:srgbClr val="000000"/>
              </a:solidFill>
            </a:endParaRPr>
          </a:p>
        </p:txBody>
      </p:sp>
      <p:sp>
        <p:nvSpPr>
          <p:cNvPr id="27657" name="Rectangle 9"/>
          <p:cNvSpPr>
            <a:spLocks noGrp="1" noChangeArrowheads="1"/>
          </p:cNvSpPr>
          <p:nvPr>
            <p:ph type="title"/>
          </p:nvPr>
        </p:nvSpPr>
        <p:spPr bwMode="auto">
          <a:xfrm>
            <a:off x="1150938" y="214313"/>
            <a:ext cx="7793037"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s-PR" altLang="en-US" smtClean="0"/>
              <a:t>Click to edit Master title style</a:t>
            </a:r>
          </a:p>
        </p:txBody>
      </p:sp>
      <p:sp>
        <p:nvSpPr>
          <p:cNvPr id="27658" name="Rectangle 10"/>
          <p:cNvSpPr>
            <a:spLocks noGrp="1" noChangeArrowheads="1"/>
          </p:cNvSpPr>
          <p:nvPr>
            <p:ph type="body" idx="1"/>
          </p:nvPr>
        </p:nvSpPr>
        <p:spPr bwMode="auto">
          <a:xfrm>
            <a:off x="1182688" y="2017713"/>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PR" altLang="en-US" smtClean="0"/>
              <a:t>Click to edit Master text styles</a:t>
            </a:r>
          </a:p>
          <a:p>
            <a:pPr lvl="1"/>
            <a:r>
              <a:rPr lang="es-PR" altLang="en-US" smtClean="0"/>
              <a:t>Second level</a:t>
            </a:r>
          </a:p>
          <a:p>
            <a:pPr lvl="2"/>
            <a:r>
              <a:rPr lang="es-PR" altLang="en-US" smtClean="0"/>
              <a:t>Third level</a:t>
            </a:r>
          </a:p>
          <a:p>
            <a:pPr lvl="3"/>
            <a:r>
              <a:rPr lang="es-PR" altLang="en-US" smtClean="0"/>
              <a:t>Fourth level</a:t>
            </a:r>
          </a:p>
          <a:p>
            <a:pPr lvl="4"/>
            <a:r>
              <a:rPr lang="es-PR" altLang="en-US" smtClean="0"/>
              <a:t>Fifth level</a:t>
            </a:r>
          </a:p>
        </p:txBody>
      </p:sp>
      <p:sp>
        <p:nvSpPr>
          <p:cNvPr id="27659" name="Rectangle 11"/>
          <p:cNvSpPr>
            <a:spLocks noGrp="1" noChangeArrowheads="1"/>
          </p:cNvSpPr>
          <p:nvPr>
            <p:ph type="dt" sz="half" idx="2"/>
          </p:nvPr>
        </p:nvSpPr>
        <p:spPr bwMode="auto">
          <a:xfrm>
            <a:off x="11620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nSpc>
                <a:spcPct val="100000"/>
              </a:lnSpc>
              <a:spcBef>
                <a:spcPct val="0"/>
              </a:spcBef>
              <a:buClrTx/>
              <a:buSzTx/>
              <a:buFontTx/>
              <a:buNone/>
              <a:defRPr sz="1400"/>
            </a:lvl1pPr>
          </a:lstStyle>
          <a:p>
            <a:fld id="{E6E7D851-B4D8-4460-B898-81164C32FE93}" type="datetime4">
              <a:rPr lang="es-PR" altLang="en-US" i="0" smtClean="0">
                <a:solidFill>
                  <a:srgbClr val="000000"/>
                </a:solidFill>
              </a:rPr>
              <a:pPr/>
              <a:t>06 de octubre de 2015</a:t>
            </a:fld>
            <a:endParaRPr lang="es-PR" altLang="en-US" i="0" smtClean="0">
              <a:solidFill>
                <a:srgbClr val="000000"/>
              </a:solidFill>
            </a:endParaRPr>
          </a:p>
        </p:txBody>
      </p:sp>
      <p:sp>
        <p:nvSpPr>
          <p:cNvPr id="27660" name="Rectangle 12"/>
          <p:cNvSpPr>
            <a:spLocks noGrp="1" noChangeArrowheads="1"/>
          </p:cNvSpPr>
          <p:nvPr>
            <p:ph type="ftr" sz="quarter" idx="3"/>
          </p:nvPr>
        </p:nvSpPr>
        <p:spPr bwMode="auto">
          <a:xfrm>
            <a:off x="3657600" y="6243638"/>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lnSpc>
                <a:spcPct val="100000"/>
              </a:lnSpc>
              <a:spcBef>
                <a:spcPct val="0"/>
              </a:spcBef>
              <a:buClrTx/>
              <a:buSzTx/>
              <a:buFontTx/>
              <a:buNone/>
              <a:defRPr sz="1400"/>
            </a:lvl1pPr>
          </a:lstStyle>
          <a:p>
            <a:r>
              <a:rPr lang="es-PR" altLang="en-US" i="0" smtClean="0">
                <a:solidFill>
                  <a:srgbClr val="000000"/>
                </a:solidFill>
              </a:rPr>
              <a:t>Iglesia Bíblica Bautista</a:t>
            </a:r>
          </a:p>
          <a:p>
            <a:r>
              <a:rPr lang="es-PR" altLang="en-US" i="0" smtClean="0">
                <a:solidFill>
                  <a:srgbClr val="000000"/>
                </a:solidFill>
              </a:rPr>
              <a:t>www.iglesiabiblicabautista.org</a:t>
            </a:r>
          </a:p>
        </p:txBody>
      </p:sp>
      <p:sp>
        <p:nvSpPr>
          <p:cNvPr id="27661" name="Rectangle 13"/>
          <p:cNvSpPr>
            <a:spLocks noGrp="1" noChangeArrowheads="1"/>
          </p:cNvSpPr>
          <p:nvPr>
            <p:ph type="sldNum" sz="quarter" idx="4"/>
          </p:nvPr>
        </p:nvSpPr>
        <p:spPr bwMode="auto">
          <a:xfrm>
            <a:off x="7042150" y="6243638"/>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lnSpc>
                <a:spcPct val="100000"/>
              </a:lnSpc>
              <a:spcBef>
                <a:spcPct val="0"/>
              </a:spcBef>
              <a:buClrTx/>
              <a:buSzTx/>
              <a:buFontTx/>
              <a:buNone/>
              <a:defRPr sz="1400"/>
            </a:lvl1pPr>
          </a:lstStyle>
          <a:p>
            <a:fld id="{43B9EEBA-640A-445D-A103-842C62EF13E8}" type="slidenum">
              <a:rPr lang="es-PR" altLang="en-US" i="0" smtClean="0">
                <a:solidFill>
                  <a:srgbClr val="000000"/>
                </a:solidFill>
              </a:rPr>
              <a:pPr/>
              <a:t>‹#›</a:t>
            </a:fld>
            <a:endParaRPr lang="es-PR" altLang="en-US" i="0" smtClean="0">
              <a:solidFill>
                <a:srgbClr val="000000"/>
              </a:solidFill>
            </a:endParaRPr>
          </a:p>
        </p:txBody>
      </p:sp>
    </p:spTree>
    <p:extLst>
      <p:ext uri="{BB962C8B-B14F-4D97-AF65-F5344CB8AC3E}">
        <p14:creationId xmlns:p14="http://schemas.microsoft.com/office/powerpoint/2010/main" val="390705038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Lst>
  <p:hf hdr="0"/>
  <p:txStyles>
    <p:title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2pPr>
      <a:lvl3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3pPr>
      <a:lvl4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4pPr>
      <a:lvl5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5pPr>
      <a:lvl6pPr marL="4572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6pPr>
      <a:lvl7pPr marL="9144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7pPr>
      <a:lvl8pPr marL="13716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8pPr>
      <a:lvl9pPr marL="18288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9pPr>
    </p:titleStyle>
    <p:bodyStyle>
      <a:lvl1pPr marL="342900" indent="-342900" algn="l" rtl="0" fontAlgn="base">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fontAlgn="base">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fontAlgn="base">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fontAlgn="base">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2.wdp"/></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microsoft.com/office/2007/relationships/hdphoto" Target="../media/hdphoto2.wdp"/></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microsoft.com/office/2007/relationships/hdphoto" Target="../media/hdphoto2.wdp"/></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microsoft.com/office/2007/relationships/hdphoto" Target="../media/hdphoto2.wdp"/></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6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7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0.xml"/><Relationship Id="rId1" Type="http://schemas.openxmlformats.org/officeDocument/2006/relationships/slideLayout" Target="../slideLayouts/slideLayout2.xml"/><Relationship Id="rId4" Type="http://schemas.microsoft.com/office/2007/relationships/hdphoto" Target="../media/hdphoto1.wdp"/></Relationships>
</file>

<file path=ppt/slides/_rels/slide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microsoft.com/office/2007/relationships/hdphoto" Target="../media/hdphoto1.wdp"/></Relationships>
</file>

<file path=ppt/slides/_rels/slide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2.xml"/><Relationship Id="rId1" Type="http://schemas.openxmlformats.org/officeDocument/2006/relationships/slideLayout" Target="../slideLayouts/slideLayout2.xml"/><Relationship Id="rId4" Type="http://schemas.microsoft.com/office/2007/relationships/hdphoto" Target="../media/hdphoto1.wdp"/></Relationships>
</file>

<file path=ppt/slides/_rels/slide7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3.xml"/><Relationship Id="rId1" Type="http://schemas.openxmlformats.org/officeDocument/2006/relationships/slideLayout" Target="../slideLayouts/slideLayout2.xml"/><Relationship Id="rId4" Type="http://schemas.microsoft.com/office/2007/relationships/hdphoto" Target="../media/hdphoto1.wdp"/></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7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screen">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19927" y="-21771"/>
            <a:ext cx="9166196" cy="6134201"/>
          </a:xfrm>
          <a:prstGeom prst="rect">
            <a:avLst/>
          </a:prstGeom>
        </p:spPr>
      </p:pic>
      <p:sp>
        <p:nvSpPr>
          <p:cNvPr id="238596" name="Rectangle 4"/>
          <p:cNvSpPr>
            <a:spLocks noGrp="1" noChangeArrowheads="1"/>
          </p:cNvSpPr>
          <p:nvPr>
            <p:ph type="body" sz="half" idx="4294967295"/>
          </p:nvPr>
        </p:nvSpPr>
        <p:spPr>
          <a:xfrm>
            <a:off x="-9042" y="79650"/>
            <a:ext cx="4952998" cy="5004077"/>
          </a:xfrm>
          <a:solidFill>
            <a:schemeClr val="tx1">
              <a:lumMod val="85000"/>
              <a:lumOff val="15000"/>
              <a:alpha val="51000"/>
            </a:schemeClr>
          </a:solidFill>
          <a:ln/>
          <a:effectLst>
            <a:softEdge rad="127000"/>
          </a:effectLst>
        </p:spPr>
        <p:txBody>
          <a:bodyPr anchor="ctr">
            <a:normAutofit/>
          </a:bodyPr>
          <a:lstStyle/>
          <a:p>
            <a:pPr marL="0" indent="0" algn="ctr">
              <a:buFontTx/>
              <a:buNone/>
            </a:pPr>
            <a:r>
              <a:rPr lang="es-ES"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Estudio #40</a:t>
            </a:r>
          </a:p>
          <a:p>
            <a:pPr marL="0" indent="0" algn="ctr">
              <a:buFontTx/>
              <a:buNone/>
            </a:pPr>
            <a:r>
              <a:rPr lang="es-ES"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“Dios Demanda Santidad”</a:t>
            </a:r>
            <a:endParaRPr lang="es-ES" sz="48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 Pedro 1.1-25)</a:t>
            </a:r>
            <a:endParaRPr lang="es-PR" sz="48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6 </a:t>
            </a:r>
            <a:r>
              <a:rPr lang="es-PR" sz="4800" dirty="0">
                <a:solidFill>
                  <a:schemeClr val="bg1"/>
                </a:solidFill>
                <a:effectLst>
                  <a:outerShdw blurRad="38100" dist="38100" dir="2700000" algn="tl">
                    <a:srgbClr val="000000">
                      <a:alpha val="43137"/>
                    </a:srgbClr>
                  </a:outerShdw>
                </a:effectLst>
                <a:latin typeface="Candara" pitchFamily="34" charset="0"/>
                <a:cs typeface="Calibri" pitchFamily="34" charset="0"/>
              </a:rPr>
              <a:t>de </a:t>
            </a: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octubre </a:t>
            </a:r>
            <a:r>
              <a:rPr lang="es-PR" sz="4800" dirty="0">
                <a:solidFill>
                  <a:schemeClr val="bg1"/>
                </a:solidFill>
                <a:effectLst>
                  <a:outerShdw blurRad="38100" dist="38100" dir="2700000" algn="tl">
                    <a:srgbClr val="000000">
                      <a:alpha val="43137"/>
                    </a:srgbClr>
                  </a:outerShdw>
                </a:effectLst>
                <a:latin typeface="Candara" pitchFamily="34" charset="0"/>
                <a:cs typeface="Calibri" pitchFamily="34" charset="0"/>
              </a:rPr>
              <a:t>de 2015</a:t>
            </a: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dirty="0">
                <a:solidFill>
                  <a:schemeClr val="bg1"/>
                </a:solidFill>
                <a:effectLst>
                  <a:outerShdw blurRad="38100" dist="38100" dir="2700000" algn="tl">
                    <a:srgbClr val="000000">
                      <a:alpha val="43137"/>
                    </a:srgbClr>
                  </a:outerShdw>
                </a:effectLst>
                <a:latin typeface="Candara" pitchFamily="34" charset="0"/>
              </a:rPr>
              <a:t>Iglesia Bíblica Bautista de </a:t>
            </a:r>
            <a:r>
              <a:rPr lang="es-PR" dirty="0" smtClean="0">
                <a:solidFill>
                  <a:schemeClr val="bg1"/>
                </a:solidFill>
                <a:effectLst>
                  <a:outerShdw blurRad="38100" dist="38100" dir="2700000" algn="tl">
                    <a:srgbClr val="000000">
                      <a:alpha val="43137"/>
                    </a:srgbClr>
                  </a:outerShdw>
                </a:effectLst>
                <a:latin typeface="Candara" pitchFamily="34" charset="0"/>
              </a:rPr>
              <a:t>Aguadilla</a:t>
            </a:r>
            <a:endParaRPr lang="es-PR" dirty="0">
              <a:solidFill>
                <a:schemeClr val="bg1"/>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chemeClr val="bg1"/>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chemeClr val="bg1"/>
                </a:solidFill>
                <a:effectLst>
                  <a:outerShdw blurRad="38100" dist="38100" dir="2700000" algn="tl">
                    <a:srgbClr val="000000">
                      <a:alpha val="43137"/>
                    </a:srgbClr>
                  </a:outerShdw>
                </a:effectLst>
                <a:latin typeface="Candara" pitchFamily="34" charset="0"/>
              </a:rPr>
              <a:t>®</a:t>
            </a:r>
            <a:endParaRPr lang="en-US" dirty="0">
              <a:solidFill>
                <a:schemeClr val="bg1"/>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201113"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0" y="5638800"/>
            <a:ext cx="9143999" cy="397430"/>
          </a:xfrm>
          <a:prstGeom prst="rect">
            <a:avLst/>
          </a:prstGeom>
          <a:solidFill>
            <a:schemeClr val="tx1">
              <a:alpha val="44000"/>
            </a:schemeClr>
          </a:solidFill>
          <a:ln w="9525">
            <a:noFill/>
            <a:miter lim="800000"/>
            <a:headEnd/>
            <a:tailEnd/>
          </a:ln>
          <a:effectLst>
            <a:softEdge rad="127000"/>
          </a:effectLst>
        </p:spPr>
        <p:txBody>
          <a:bodyPr vert="horz" wrap="square" lIns="91440" tIns="45720" rIns="91440" bIns="45720" numCol="1" anchor="ctr" anchorCtr="0" compatLnSpc="1">
            <a:prstTxWarp prst="textNoShape">
              <a:avLst/>
            </a:prstTxWarp>
          </a:bodyPr>
          <a:lstStyle/>
          <a:p>
            <a:pPr algn="ctr">
              <a:spcBef>
                <a:spcPct val="20000"/>
              </a:spcBef>
              <a:buClr>
                <a:srgbClr val="3333CC"/>
              </a:buClr>
              <a:buSzPct val="60000"/>
            </a:pPr>
            <a:r>
              <a:rPr lang="es-PR" sz="3200" dirty="0">
                <a:solidFill>
                  <a:schemeClr val="bg1"/>
                </a:solidFill>
                <a:effectLst>
                  <a:outerShdw blurRad="38100" dist="38100" dir="2700000" algn="tl">
                    <a:srgbClr val="000000">
                      <a:alpha val="43137"/>
                    </a:srgbClr>
                  </a:outerShdw>
                </a:effectLst>
                <a:latin typeface="Candara" pitchFamily="34" charset="0"/>
                <a:cs typeface="Calibri" pitchFamily="34" charset="0"/>
              </a:rPr>
              <a:t>Unidad </a:t>
            </a:r>
            <a:r>
              <a:rPr lang="es-PR" sz="32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13: Las Demandas de la Nueva Vida en Cristo</a:t>
            </a:r>
            <a:endParaRPr lang="es-PR" sz="32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p:txBody>
      </p:sp>
    </p:spTree>
    <p:extLst>
      <p:ext uri="{BB962C8B-B14F-4D97-AF65-F5344CB8AC3E}">
        <p14:creationId xmlns:p14="http://schemas.microsoft.com/office/powerpoint/2010/main" val="29461489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D1CA36C9-F515-4363-BB84-64616B65FAF0}" type="slidenum">
              <a:rPr lang="es-PR" altLang="en-US"/>
              <a:pPr/>
              <a:t>10</a:t>
            </a:fld>
            <a:endParaRPr lang="es-PR" altLang="en-US"/>
          </a:p>
        </p:txBody>
      </p:sp>
      <p:sp>
        <p:nvSpPr>
          <p:cNvPr id="790530" name="Rectangle 2"/>
          <p:cNvSpPr>
            <a:spLocks noGrp="1" noChangeArrowheads="1"/>
          </p:cNvSpPr>
          <p:nvPr>
            <p:ph type="title"/>
          </p:nvPr>
        </p:nvSpPr>
        <p:spPr/>
        <p:txBody>
          <a:bodyPr/>
          <a:lstStyle/>
          <a:p>
            <a:r>
              <a:rPr lang="es-PR" altLang="en-US">
                <a:latin typeface="Candara" panose="020E0502030303020204" pitchFamily="34" charset="0"/>
              </a:rPr>
              <a:t>Trasfondo Histórico</a:t>
            </a:r>
          </a:p>
        </p:txBody>
      </p:sp>
      <p:sp>
        <p:nvSpPr>
          <p:cNvPr id="790531" name="Rectangle 3"/>
          <p:cNvSpPr>
            <a:spLocks noGrp="1" noChangeArrowheads="1"/>
          </p:cNvSpPr>
          <p:nvPr>
            <p:ph type="body" sz="half" idx="1"/>
          </p:nvPr>
        </p:nvSpPr>
        <p:spPr>
          <a:xfrm>
            <a:off x="304800" y="2017712"/>
            <a:ext cx="5410200" cy="4535487"/>
          </a:xfrm>
        </p:spPr>
        <p:txBody>
          <a:bodyPr>
            <a:normAutofit/>
          </a:bodyPr>
          <a:lstStyle/>
          <a:p>
            <a:r>
              <a:rPr lang="es-PR" altLang="en-US" dirty="0" smtClean="0">
                <a:latin typeface="Candara" panose="020E0502030303020204" pitchFamily="34" charset="0"/>
              </a:rPr>
              <a:t>Les habla del cambio radical en sus vidas que resulta del sacrificio de Jesucristo y les exhorta a enfrentar con valor y santidad las persecuciones que son parte de esta nueva vida.</a:t>
            </a:r>
            <a:endParaRPr lang="es-PR" altLang="en-US" dirty="0">
              <a:latin typeface="Candara" panose="020E0502030303020204" pitchFamily="34" charset="0"/>
            </a:endParaRPr>
          </a:p>
        </p:txBody>
      </p:sp>
      <p:pic>
        <p:nvPicPr>
          <p:cNvPr id="6" name="Picture 2" descr="http://bibleencyclopedia.com/gs400px/lwjas0201.jpg"/>
          <p:cNvPicPr>
            <a:picLocks noChangeAspect="1" noChangeArrowheads="1"/>
          </p:cNvPicPr>
          <p:nvPr/>
        </p:nvPicPr>
        <p:blipFill rotWithShape="1">
          <a:blip r:embed="rId3">
            <a:extLst>
              <a:ext uri="{28A0092B-C50C-407E-A947-70E740481C1C}">
                <a14:useLocalDpi xmlns:a14="http://schemas.microsoft.com/office/drawing/2010/main" val="0"/>
              </a:ext>
            </a:extLst>
          </a:blip>
          <a:srcRect l="8000"/>
          <a:stretch/>
        </p:blipFill>
        <p:spPr bwMode="auto">
          <a:xfrm>
            <a:off x="5630186" y="2023013"/>
            <a:ext cx="3505200" cy="342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33902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www.ocesaronada.net/wp-content/uploads/2013/07/Ner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1828801"/>
            <a:ext cx="3962399" cy="4201204"/>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6"/>
          <p:cNvSpPr>
            <a:spLocks noGrp="1"/>
          </p:cNvSpPr>
          <p:nvPr>
            <p:ph type="sldNum" sz="quarter" idx="12"/>
          </p:nvPr>
        </p:nvSpPr>
        <p:spPr/>
        <p:txBody>
          <a:bodyPr/>
          <a:lstStyle/>
          <a:p>
            <a:fld id="{D1CA36C9-F515-4363-BB84-64616B65FAF0}" type="slidenum">
              <a:rPr lang="es-PR" altLang="en-US"/>
              <a:pPr/>
              <a:t>11</a:t>
            </a:fld>
            <a:endParaRPr lang="es-PR" altLang="en-US"/>
          </a:p>
        </p:txBody>
      </p:sp>
      <p:sp>
        <p:nvSpPr>
          <p:cNvPr id="790530" name="Rectangle 2"/>
          <p:cNvSpPr>
            <a:spLocks noGrp="1" noChangeArrowheads="1"/>
          </p:cNvSpPr>
          <p:nvPr>
            <p:ph type="title"/>
          </p:nvPr>
        </p:nvSpPr>
        <p:spPr/>
        <p:txBody>
          <a:bodyPr/>
          <a:lstStyle/>
          <a:p>
            <a:r>
              <a:rPr lang="es-PR" altLang="en-US">
                <a:latin typeface="Candara" panose="020E0502030303020204" pitchFamily="34" charset="0"/>
              </a:rPr>
              <a:t>Trasfondo Histórico</a:t>
            </a:r>
          </a:p>
        </p:txBody>
      </p:sp>
      <p:sp>
        <p:nvSpPr>
          <p:cNvPr id="790531" name="Rectangle 3"/>
          <p:cNvSpPr>
            <a:spLocks noGrp="1" noChangeArrowheads="1"/>
          </p:cNvSpPr>
          <p:nvPr>
            <p:ph type="body" sz="half" idx="1"/>
          </p:nvPr>
        </p:nvSpPr>
        <p:spPr>
          <a:xfrm>
            <a:off x="304800" y="2017712"/>
            <a:ext cx="5410200" cy="4535487"/>
          </a:xfrm>
        </p:spPr>
        <p:txBody>
          <a:bodyPr>
            <a:normAutofit/>
          </a:bodyPr>
          <a:lstStyle/>
          <a:p>
            <a:r>
              <a:rPr lang="es-PR" altLang="en-US" dirty="0" smtClean="0">
                <a:latin typeface="Candara" panose="020E0502030303020204" pitchFamily="34" charset="0"/>
              </a:rPr>
              <a:t>Si la persecución de Nerón había estado estallado en el tiempo que Pedro escribió la carta, es probable que esté reflexionando sobre los sufrimientos que él enfrenta junto con otros cristianos en Roma.</a:t>
            </a:r>
            <a:endParaRPr lang="es-PR" altLang="en-US" dirty="0">
              <a:latin typeface="Candara" panose="020E0502030303020204" pitchFamily="34" charset="0"/>
            </a:endParaRPr>
          </a:p>
        </p:txBody>
      </p:sp>
    </p:spTree>
    <p:extLst>
      <p:ext uri="{BB962C8B-B14F-4D97-AF65-F5344CB8AC3E}">
        <p14:creationId xmlns:p14="http://schemas.microsoft.com/office/powerpoint/2010/main" val="11242212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D1CA36C9-F515-4363-BB84-64616B65FAF0}" type="slidenum">
              <a:rPr lang="es-PR" altLang="en-US"/>
              <a:pPr/>
              <a:t>12</a:t>
            </a:fld>
            <a:endParaRPr lang="es-PR" altLang="en-US"/>
          </a:p>
        </p:txBody>
      </p:sp>
      <p:sp>
        <p:nvSpPr>
          <p:cNvPr id="790530" name="Rectangle 2"/>
          <p:cNvSpPr>
            <a:spLocks noGrp="1" noChangeArrowheads="1"/>
          </p:cNvSpPr>
          <p:nvPr>
            <p:ph type="title"/>
          </p:nvPr>
        </p:nvSpPr>
        <p:spPr/>
        <p:txBody>
          <a:bodyPr/>
          <a:lstStyle/>
          <a:p>
            <a:r>
              <a:rPr lang="es-PR" altLang="en-US">
                <a:latin typeface="Candara" panose="020E0502030303020204" pitchFamily="34" charset="0"/>
              </a:rPr>
              <a:t>Trasfondo Histórico</a:t>
            </a:r>
          </a:p>
        </p:txBody>
      </p:sp>
      <p:sp>
        <p:nvSpPr>
          <p:cNvPr id="790531" name="Rectangle 3"/>
          <p:cNvSpPr>
            <a:spLocks noGrp="1" noChangeArrowheads="1"/>
          </p:cNvSpPr>
          <p:nvPr>
            <p:ph type="body" sz="half" idx="1"/>
          </p:nvPr>
        </p:nvSpPr>
        <p:spPr>
          <a:xfrm>
            <a:off x="304800" y="2017712"/>
            <a:ext cx="5410200" cy="4535487"/>
          </a:xfrm>
        </p:spPr>
        <p:txBody>
          <a:bodyPr>
            <a:normAutofit/>
          </a:bodyPr>
          <a:lstStyle/>
          <a:p>
            <a:r>
              <a:rPr lang="es-PR" altLang="en-US" dirty="0" smtClean="0">
                <a:latin typeface="Candara" panose="020E0502030303020204" pitchFamily="34" charset="0"/>
              </a:rPr>
              <a:t>Dos contrastes caracterizan toda la carta: el contraste entre la vida antes del nuevo nacimiento y la que gozan los cristianos (</a:t>
            </a:r>
            <a:r>
              <a:rPr lang="es-PR" altLang="en-US" dirty="0" smtClean="0">
                <a:solidFill>
                  <a:srgbClr val="FF0000"/>
                </a:solidFill>
                <a:latin typeface="Candara" panose="020E0502030303020204" pitchFamily="34" charset="0"/>
              </a:rPr>
              <a:t>1.3</a:t>
            </a:r>
            <a:r>
              <a:rPr lang="es-PR" altLang="en-US" dirty="0" smtClean="0">
                <a:latin typeface="Candara" panose="020E0502030303020204" pitchFamily="34" charset="0"/>
              </a:rPr>
              <a:t>), y el contraste entre las aflicciones del presente y la gloria futura (</a:t>
            </a:r>
            <a:r>
              <a:rPr lang="es-PR" altLang="en-US" dirty="0" smtClean="0">
                <a:solidFill>
                  <a:srgbClr val="FF0000"/>
                </a:solidFill>
                <a:latin typeface="Candara" panose="020E0502030303020204" pitchFamily="34" charset="0"/>
              </a:rPr>
              <a:t>1.11b</a:t>
            </a:r>
            <a:r>
              <a:rPr lang="es-PR" altLang="en-US" dirty="0" smtClean="0">
                <a:latin typeface="Candara" panose="020E0502030303020204" pitchFamily="34" charset="0"/>
              </a:rPr>
              <a:t>).</a:t>
            </a:r>
            <a:endParaRPr lang="es-PR" altLang="en-US" dirty="0">
              <a:latin typeface="Candara" panose="020E0502030303020204" pitchFamily="34" charset="0"/>
            </a:endParaRPr>
          </a:p>
        </p:txBody>
      </p:sp>
      <p:pic>
        <p:nvPicPr>
          <p:cNvPr id="2" name="Picture 1"/>
          <p:cNvPicPr>
            <a:picLocks noChangeAspect="1"/>
          </p:cNvPicPr>
          <p:nvPr/>
        </p:nvPicPr>
        <p:blipFill>
          <a:blip r:embed="rId3"/>
          <a:stretch>
            <a:fillRect/>
          </a:stretch>
        </p:blipFill>
        <p:spPr>
          <a:xfrm>
            <a:off x="5756793" y="2017712"/>
            <a:ext cx="3397146" cy="3947160"/>
          </a:xfrm>
          <a:prstGeom prst="rect">
            <a:avLst/>
          </a:prstGeom>
        </p:spPr>
      </p:pic>
    </p:spTree>
    <p:extLst>
      <p:ext uri="{BB962C8B-B14F-4D97-AF65-F5344CB8AC3E}">
        <p14:creationId xmlns:p14="http://schemas.microsoft.com/office/powerpoint/2010/main" val="29668573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D1CA36C9-F515-4363-BB84-64616B65FAF0}" type="slidenum">
              <a:rPr lang="es-PR" altLang="en-US"/>
              <a:pPr/>
              <a:t>13</a:t>
            </a:fld>
            <a:endParaRPr lang="es-PR" altLang="en-US"/>
          </a:p>
        </p:txBody>
      </p:sp>
      <p:sp>
        <p:nvSpPr>
          <p:cNvPr id="790530" name="Rectangle 2"/>
          <p:cNvSpPr>
            <a:spLocks noGrp="1" noChangeArrowheads="1"/>
          </p:cNvSpPr>
          <p:nvPr>
            <p:ph type="title"/>
          </p:nvPr>
        </p:nvSpPr>
        <p:spPr/>
        <p:txBody>
          <a:bodyPr/>
          <a:lstStyle/>
          <a:p>
            <a:r>
              <a:rPr lang="es-PR" altLang="en-US">
                <a:latin typeface="Candara" panose="020E0502030303020204" pitchFamily="34" charset="0"/>
              </a:rPr>
              <a:t>Trasfondo Histórico</a:t>
            </a:r>
          </a:p>
        </p:txBody>
      </p:sp>
      <p:sp>
        <p:nvSpPr>
          <p:cNvPr id="790531" name="Rectangle 3"/>
          <p:cNvSpPr>
            <a:spLocks noGrp="1" noChangeArrowheads="1"/>
          </p:cNvSpPr>
          <p:nvPr>
            <p:ph type="body" sz="half" idx="1"/>
          </p:nvPr>
        </p:nvSpPr>
        <p:spPr>
          <a:xfrm>
            <a:off x="304800" y="2017712"/>
            <a:ext cx="4724400" cy="4535487"/>
          </a:xfrm>
        </p:spPr>
        <p:txBody>
          <a:bodyPr>
            <a:normAutofit/>
          </a:bodyPr>
          <a:lstStyle/>
          <a:p>
            <a:r>
              <a:rPr lang="es-PR" altLang="en-US" dirty="0" smtClean="0">
                <a:latin typeface="Candara" panose="020E0502030303020204" pitchFamily="34" charset="0"/>
              </a:rPr>
              <a:t>Los que aceptan a Cristo ya no son de este mundo; viven aquí como expatriados (</a:t>
            </a:r>
            <a:r>
              <a:rPr lang="es-PR" altLang="en-US" dirty="0" smtClean="0">
                <a:solidFill>
                  <a:srgbClr val="FF0000"/>
                </a:solidFill>
                <a:latin typeface="Candara" panose="020E0502030303020204" pitchFamily="34" charset="0"/>
              </a:rPr>
              <a:t>1.1</a:t>
            </a:r>
            <a:r>
              <a:rPr lang="es-PR" altLang="en-US" dirty="0" smtClean="0">
                <a:latin typeface="Candara" panose="020E0502030303020204" pitchFamily="34" charset="0"/>
              </a:rPr>
              <a:t>) y peregrinos (</a:t>
            </a:r>
            <a:r>
              <a:rPr lang="es-PR" altLang="en-US" dirty="0" smtClean="0">
                <a:solidFill>
                  <a:srgbClr val="FF0000"/>
                </a:solidFill>
                <a:latin typeface="Candara" panose="020E0502030303020204" pitchFamily="34" charset="0"/>
              </a:rPr>
              <a:t>1.17</a:t>
            </a:r>
            <a:r>
              <a:rPr lang="es-PR" altLang="en-US" dirty="0" smtClean="0">
                <a:latin typeface="Candara" panose="020E0502030303020204" pitchFamily="34" charset="0"/>
              </a:rPr>
              <a:t>), pero su patria es la celestial.</a:t>
            </a:r>
            <a:endParaRPr lang="es-PR" altLang="en-US" dirty="0">
              <a:latin typeface="Candara" panose="020E0502030303020204" pitchFamily="34" charset="0"/>
            </a:endParaRPr>
          </a:p>
        </p:txBody>
      </p:sp>
      <p:pic>
        <p:nvPicPr>
          <p:cNvPr id="2" name="Picture 1"/>
          <p:cNvPicPr>
            <a:picLocks noChangeAspect="1"/>
          </p:cNvPicPr>
          <p:nvPr/>
        </p:nvPicPr>
        <p:blipFill rotWithShape="1">
          <a:blip r:embed="rId3"/>
          <a:srcRect r="30430"/>
          <a:stretch/>
        </p:blipFill>
        <p:spPr>
          <a:xfrm>
            <a:off x="5048781" y="1828800"/>
            <a:ext cx="4095219" cy="4414838"/>
          </a:xfrm>
          <a:prstGeom prst="rect">
            <a:avLst/>
          </a:prstGeom>
        </p:spPr>
      </p:pic>
    </p:spTree>
    <p:extLst>
      <p:ext uri="{BB962C8B-B14F-4D97-AF65-F5344CB8AC3E}">
        <p14:creationId xmlns:p14="http://schemas.microsoft.com/office/powerpoint/2010/main" val="22966915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La santidad es un imperativo</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1 Pedro 1.13-16</a:t>
            </a:r>
          </a:p>
        </p:txBody>
      </p:sp>
      <p:sp>
        <p:nvSpPr>
          <p:cNvPr id="7" name="Slide Number Placeholder 6"/>
          <p:cNvSpPr>
            <a:spLocks noGrp="1"/>
          </p:cNvSpPr>
          <p:nvPr>
            <p:ph type="sldNum" sz="quarter" idx="12"/>
          </p:nvPr>
        </p:nvSpPr>
        <p:spPr/>
        <p:txBody>
          <a:bodyPr/>
          <a:lstStyle/>
          <a:p>
            <a:fld id="{43F60F9B-4374-4B7A-A3B5-EFB88E8BA75D}" type="slidenum">
              <a:rPr lang="es-PR" altLang="en-US"/>
              <a:pPr/>
              <a:t>14</a:t>
            </a:fld>
            <a:endParaRPr lang="es-PR" altLang="en-US"/>
          </a:p>
        </p:txBody>
      </p:sp>
      <p:pic>
        <p:nvPicPr>
          <p:cNvPr id="2" name="Picture 1"/>
          <p:cNvPicPr>
            <a:picLocks noChangeAspect="1"/>
          </p:cNvPicPr>
          <p:nvPr/>
        </p:nvPicPr>
        <p:blipFill rotWithShape="1">
          <a:blip r:embed="rId3"/>
          <a:srcRect t="11995" b="2857"/>
          <a:stretch/>
        </p:blipFill>
        <p:spPr>
          <a:xfrm>
            <a:off x="0" y="1667301"/>
            <a:ext cx="9144000" cy="5190699"/>
          </a:xfrm>
          <a:prstGeom prst="rect">
            <a:avLst/>
          </a:prstGeom>
        </p:spPr>
      </p:pic>
    </p:spTree>
    <p:extLst>
      <p:ext uri="{BB962C8B-B14F-4D97-AF65-F5344CB8AC3E}">
        <p14:creationId xmlns:p14="http://schemas.microsoft.com/office/powerpoint/2010/main" val="85103207"/>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La santidad es un imperativo</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1 Pedro 1.13-16</a:t>
            </a:r>
          </a:p>
        </p:txBody>
      </p:sp>
      <p:sp>
        <p:nvSpPr>
          <p:cNvPr id="729091" name="Rectangle 3"/>
          <p:cNvSpPr>
            <a:spLocks noGrp="1" noChangeArrowheads="1"/>
          </p:cNvSpPr>
          <p:nvPr>
            <p:ph idx="1"/>
          </p:nvPr>
        </p:nvSpPr>
        <p:spPr>
          <a:xfrm>
            <a:off x="457199" y="1981200"/>
            <a:ext cx="8486775" cy="4724400"/>
          </a:xfrm>
        </p:spPr>
        <p:txBody>
          <a:bodyPr>
            <a:normAutofit fontScale="92500" lnSpcReduction="10000"/>
          </a:bodyPr>
          <a:lstStyle/>
          <a:p>
            <a:r>
              <a:rPr lang="es-ES" dirty="0">
                <a:latin typeface="Candara" panose="020E0502030303020204" pitchFamily="34" charset="0"/>
              </a:rPr>
              <a:t>“</a:t>
            </a:r>
            <a:r>
              <a:rPr lang="es-ES" i="1" dirty="0">
                <a:latin typeface="Candara" panose="020E0502030303020204" pitchFamily="34" charset="0"/>
              </a:rPr>
              <a:t>Por tanto, ceñid los lomos de vuestro entendimiento, sed sobrios, y esperad por completo en la gracia que se os traerá cuando Jesucristo sea </a:t>
            </a:r>
            <a:r>
              <a:rPr lang="es-ES" i="1" dirty="0" smtClean="0">
                <a:latin typeface="Candara" panose="020E0502030303020204" pitchFamily="34" charset="0"/>
              </a:rPr>
              <a:t>manifestado; como </a:t>
            </a:r>
            <a:r>
              <a:rPr lang="es-ES" i="1" dirty="0">
                <a:latin typeface="Candara" panose="020E0502030303020204" pitchFamily="34" charset="0"/>
              </a:rPr>
              <a:t>hijos obedientes, no os conforméis a los deseos que antes teníais estando en vuestra ignorancia</a:t>
            </a:r>
            <a:r>
              <a:rPr lang="es-ES" i="1" dirty="0" smtClean="0">
                <a:latin typeface="Candara" panose="020E0502030303020204" pitchFamily="34" charset="0"/>
              </a:rPr>
              <a:t>; sino</a:t>
            </a:r>
            <a:r>
              <a:rPr lang="es-ES" i="1" dirty="0">
                <a:latin typeface="Candara" panose="020E0502030303020204" pitchFamily="34" charset="0"/>
              </a:rPr>
              <a:t>, como aquel que os llamó es santo, sed también vosotros santos en toda vuestra manera de vivir</a:t>
            </a:r>
            <a:r>
              <a:rPr lang="es-ES" i="1" dirty="0" smtClean="0">
                <a:latin typeface="Candara" panose="020E0502030303020204" pitchFamily="34" charset="0"/>
              </a:rPr>
              <a:t>; porque </a:t>
            </a:r>
            <a:r>
              <a:rPr lang="es-ES" i="1" dirty="0">
                <a:latin typeface="Candara" panose="020E0502030303020204" pitchFamily="34" charset="0"/>
              </a:rPr>
              <a:t>escrito está: Sed santos, porque yo soy santo.</a:t>
            </a:r>
            <a:r>
              <a:rPr lang="es-ES" dirty="0">
                <a:latin typeface="Candara" panose="020E0502030303020204" pitchFamily="34" charset="0"/>
              </a:rPr>
              <a:t>” </a:t>
            </a:r>
            <a:endParaRPr lang="es-ES" dirty="0" smtClean="0">
              <a:latin typeface="Candara" panose="020E0502030303020204" pitchFamily="34" charset="0"/>
            </a:endParaRPr>
          </a:p>
          <a:p>
            <a:pPr marL="0" indent="0">
              <a:buNone/>
            </a:pPr>
            <a:r>
              <a:rPr lang="es-ES" dirty="0">
                <a:solidFill>
                  <a:srgbClr val="FF0000"/>
                </a:solidFill>
                <a:latin typeface="Candara" panose="020E0502030303020204" pitchFamily="34" charset="0"/>
              </a:rPr>
              <a:t>	</a:t>
            </a:r>
            <a:r>
              <a:rPr lang="es-ES" dirty="0" smtClean="0">
                <a:solidFill>
                  <a:srgbClr val="FF0000"/>
                </a:solidFill>
                <a:latin typeface="Candara" panose="020E0502030303020204" pitchFamily="34" charset="0"/>
              </a:rPr>
              <a:t>(</a:t>
            </a:r>
            <a:r>
              <a:rPr lang="es-ES" dirty="0">
                <a:solidFill>
                  <a:srgbClr val="FF0000"/>
                </a:solidFill>
                <a:latin typeface="Candara" panose="020E0502030303020204" pitchFamily="34" charset="0"/>
              </a:rPr>
              <a:t>1 Pedro 1.13–16, RVR60) </a:t>
            </a:r>
          </a:p>
        </p:txBody>
      </p:sp>
      <p:sp>
        <p:nvSpPr>
          <p:cNvPr id="7" name="Slide Number Placeholder 6"/>
          <p:cNvSpPr>
            <a:spLocks noGrp="1"/>
          </p:cNvSpPr>
          <p:nvPr>
            <p:ph type="sldNum" sz="quarter" idx="12"/>
          </p:nvPr>
        </p:nvSpPr>
        <p:spPr/>
        <p:txBody>
          <a:bodyPr/>
          <a:lstStyle/>
          <a:p>
            <a:fld id="{43F60F9B-4374-4B7A-A3B5-EFB88E8BA75D}" type="slidenum">
              <a:rPr lang="es-PR" altLang="en-US"/>
              <a:pPr/>
              <a:t>15</a:t>
            </a:fld>
            <a:endParaRPr lang="es-PR" altLang="en-US"/>
          </a:p>
        </p:txBody>
      </p:sp>
    </p:spTree>
    <p:extLst>
      <p:ext uri="{BB962C8B-B14F-4D97-AF65-F5344CB8AC3E}">
        <p14:creationId xmlns:p14="http://schemas.microsoft.com/office/powerpoint/2010/main" val="4190128636"/>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La santidad es un imperativo</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1 Pedro 1.13-16</a:t>
            </a:r>
          </a:p>
        </p:txBody>
      </p:sp>
      <p:sp>
        <p:nvSpPr>
          <p:cNvPr id="729091" name="Rectangle 3"/>
          <p:cNvSpPr>
            <a:spLocks noGrp="1" noChangeArrowheads="1"/>
          </p:cNvSpPr>
          <p:nvPr>
            <p:ph idx="1"/>
          </p:nvPr>
        </p:nvSpPr>
        <p:spPr>
          <a:xfrm>
            <a:off x="457199" y="1981200"/>
            <a:ext cx="5029201" cy="4724400"/>
          </a:xfrm>
        </p:spPr>
        <p:txBody>
          <a:bodyPr>
            <a:normAutofit/>
          </a:bodyPr>
          <a:lstStyle/>
          <a:p>
            <a:r>
              <a:rPr lang="es-ES" dirty="0">
                <a:solidFill>
                  <a:srgbClr val="FF0000"/>
                </a:solidFill>
                <a:latin typeface="Candara" panose="020E0502030303020204" pitchFamily="34" charset="0"/>
              </a:rPr>
              <a:t>1:13</a:t>
            </a:r>
            <a:r>
              <a:rPr lang="es-ES" dirty="0">
                <a:latin typeface="Candara" panose="020E0502030303020204" pitchFamily="34" charset="0"/>
              </a:rPr>
              <a:t> </a:t>
            </a:r>
            <a:r>
              <a:rPr lang="es-ES" dirty="0" smtClean="0">
                <a:latin typeface="Candara" panose="020E0502030303020204" pitchFamily="34" charset="0"/>
              </a:rPr>
              <a:t>Pedro </a:t>
            </a:r>
            <a:r>
              <a:rPr lang="es-ES" dirty="0">
                <a:latin typeface="Candara" panose="020E0502030303020204" pitchFamily="34" charset="0"/>
              </a:rPr>
              <a:t>ha estado tratando sobre las glorias de nuestra salvación. </a:t>
            </a:r>
            <a:endParaRPr lang="es-ES" dirty="0" smtClean="0">
              <a:latin typeface="Candara" panose="020E0502030303020204" pitchFamily="34" charset="0"/>
            </a:endParaRPr>
          </a:p>
          <a:p>
            <a:r>
              <a:rPr lang="es-ES" dirty="0" smtClean="0">
                <a:latin typeface="Candara" panose="020E0502030303020204" pitchFamily="34" charset="0"/>
              </a:rPr>
              <a:t>Al </a:t>
            </a:r>
            <a:r>
              <a:rPr lang="es-ES" dirty="0">
                <a:latin typeface="Candara" panose="020E0502030303020204" pitchFamily="34" charset="0"/>
              </a:rPr>
              <a:t>llegar aquí, emprende una serie de exhortaciones basadas en lo precedente. </a:t>
            </a:r>
            <a:endParaRPr lang="es-ES" dirty="0" smtClean="0">
              <a:latin typeface="Candara" panose="020E0502030303020204" pitchFamily="34" charset="0"/>
            </a:endParaRPr>
          </a:p>
          <a:p>
            <a:endParaRPr lang="es-ES" dirty="0">
              <a:latin typeface="Candara" panose="020E0502030303020204" pitchFamily="34" charset="0"/>
            </a:endParaRPr>
          </a:p>
        </p:txBody>
      </p:sp>
      <p:sp>
        <p:nvSpPr>
          <p:cNvPr id="7" name="Slide Number Placeholder 6"/>
          <p:cNvSpPr>
            <a:spLocks noGrp="1"/>
          </p:cNvSpPr>
          <p:nvPr>
            <p:ph type="sldNum" sz="quarter" idx="12"/>
          </p:nvPr>
        </p:nvSpPr>
        <p:spPr/>
        <p:txBody>
          <a:bodyPr/>
          <a:lstStyle/>
          <a:p>
            <a:fld id="{43F60F9B-4374-4B7A-A3B5-EFB88E8BA75D}" type="slidenum">
              <a:rPr lang="es-PR" altLang="en-US"/>
              <a:pPr/>
              <a:t>16</a:t>
            </a:fld>
            <a:endParaRPr lang="es-PR" altLang="en-US"/>
          </a:p>
        </p:txBody>
      </p:sp>
      <p:pic>
        <p:nvPicPr>
          <p:cNvPr id="2" name="Picture 1"/>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5486400" y="1828800"/>
            <a:ext cx="3657600" cy="5029200"/>
          </a:xfrm>
          <a:prstGeom prst="rect">
            <a:avLst/>
          </a:prstGeom>
        </p:spPr>
      </p:pic>
    </p:spTree>
    <p:extLst>
      <p:ext uri="{BB962C8B-B14F-4D97-AF65-F5344CB8AC3E}">
        <p14:creationId xmlns:p14="http://schemas.microsoft.com/office/powerpoint/2010/main" val="976432010"/>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La santidad es un imperativo</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1 Pedro 1.13-16</a:t>
            </a:r>
          </a:p>
        </p:txBody>
      </p:sp>
      <p:sp>
        <p:nvSpPr>
          <p:cNvPr id="729091" name="Rectangle 3"/>
          <p:cNvSpPr>
            <a:spLocks noGrp="1" noChangeArrowheads="1"/>
          </p:cNvSpPr>
          <p:nvPr>
            <p:ph idx="1"/>
          </p:nvPr>
        </p:nvSpPr>
        <p:spPr>
          <a:xfrm>
            <a:off x="457199" y="1981200"/>
            <a:ext cx="5029201" cy="4724400"/>
          </a:xfrm>
        </p:spPr>
        <p:txBody>
          <a:bodyPr>
            <a:normAutofit fontScale="77500" lnSpcReduction="20000"/>
          </a:bodyPr>
          <a:lstStyle/>
          <a:p>
            <a:r>
              <a:rPr lang="es-ES" dirty="0">
                <a:latin typeface="Candara" panose="020E0502030303020204" pitchFamily="34" charset="0"/>
              </a:rPr>
              <a:t>Primero, Pedro apremia a los santos a tener un entendimiento «ceñido». </a:t>
            </a:r>
          </a:p>
          <a:p>
            <a:r>
              <a:rPr lang="es-ES" dirty="0">
                <a:latin typeface="Candara" panose="020E0502030303020204" pitchFamily="34" charset="0"/>
              </a:rPr>
              <a:t>El ceñimiento del entendimiento o ánimo es una interesante figura de lenguaje. </a:t>
            </a:r>
          </a:p>
          <a:p>
            <a:r>
              <a:rPr lang="es-ES" dirty="0">
                <a:latin typeface="Candara" panose="020E0502030303020204" pitchFamily="34" charset="0"/>
              </a:rPr>
              <a:t>En las tierras orientales, la gente llevaba ropajes largos y flotantes. </a:t>
            </a:r>
          </a:p>
          <a:p>
            <a:r>
              <a:rPr lang="es-ES" dirty="0">
                <a:latin typeface="Candara" panose="020E0502030303020204" pitchFamily="34" charset="0"/>
              </a:rPr>
              <a:t>Cuando querían andar rápido o con un mínimo de estorbo, se ataban el manto alrededor de la cintura con un cinto (véase </a:t>
            </a:r>
            <a:r>
              <a:rPr lang="es-ES" dirty="0">
                <a:solidFill>
                  <a:srgbClr val="FF0000"/>
                </a:solidFill>
                <a:latin typeface="Candara" panose="020E0502030303020204" pitchFamily="34" charset="0"/>
              </a:rPr>
              <a:t>Éxodo 12:11</a:t>
            </a:r>
            <a:r>
              <a:rPr lang="es-ES" dirty="0">
                <a:latin typeface="Candara" panose="020E0502030303020204" pitchFamily="34" charset="0"/>
              </a:rPr>
              <a:t>). </a:t>
            </a:r>
          </a:p>
        </p:txBody>
      </p:sp>
      <p:sp>
        <p:nvSpPr>
          <p:cNvPr id="7" name="Slide Number Placeholder 6"/>
          <p:cNvSpPr>
            <a:spLocks noGrp="1"/>
          </p:cNvSpPr>
          <p:nvPr>
            <p:ph type="sldNum" sz="quarter" idx="12"/>
          </p:nvPr>
        </p:nvSpPr>
        <p:spPr/>
        <p:txBody>
          <a:bodyPr/>
          <a:lstStyle/>
          <a:p>
            <a:fld id="{43F60F9B-4374-4B7A-A3B5-EFB88E8BA75D}" type="slidenum">
              <a:rPr lang="es-PR" altLang="en-US"/>
              <a:pPr/>
              <a:t>17</a:t>
            </a:fld>
            <a:endParaRPr lang="es-PR" altLang="en-US"/>
          </a:p>
        </p:txBody>
      </p:sp>
      <p:pic>
        <p:nvPicPr>
          <p:cNvPr id="5" name="Picture 4"/>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5486400" y="1828800"/>
            <a:ext cx="3657600" cy="5029200"/>
          </a:xfrm>
          <a:prstGeom prst="rect">
            <a:avLst/>
          </a:prstGeom>
        </p:spPr>
      </p:pic>
    </p:spTree>
    <p:extLst>
      <p:ext uri="{BB962C8B-B14F-4D97-AF65-F5344CB8AC3E}">
        <p14:creationId xmlns:p14="http://schemas.microsoft.com/office/powerpoint/2010/main" val="893240475"/>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La santidad es un imperativo</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1 Pedro 1.13-16</a:t>
            </a:r>
          </a:p>
        </p:txBody>
      </p:sp>
      <p:sp>
        <p:nvSpPr>
          <p:cNvPr id="729091" name="Rectangle 3"/>
          <p:cNvSpPr>
            <a:spLocks noGrp="1" noChangeArrowheads="1"/>
          </p:cNvSpPr>
          <p:nvPr>
            <p:ph idx="1"/>
          </p:nvPr>
        </p:nvSpPr>
        <p:spPr>
          <a:xfrm>
            <a:off x="457199" y="1981200"/>
            <a:ext cx="5029201" cy="4724400"/>
          </a:xfrm>
        </p:spPr>
        <p:txBody>
          <a:bodyPr>
            <a:normAutofit fontScale="85000" lnSpcReduction="10000"/>
          </a:bodyPr>
          <a:lstStyle/>
          <a:p>
            <a:r>
              <a:rPr lang="es-ES" dirty="0" smtClean="0">
                <a:latin typeface="Candara" panose="020E0502030303020204" pitchFamily="34" charset="0"/>
              </a:rPr>
              <a:t>De </a:t>
            </a:r>
            <a:r>
              <a:rPr lang="es-ES" dirty="0">
                <a:latin typeface="Candara" panose="020E0502030303020204" pitchFamily="34" charset="0"/>
              </a:rPr>
              <a:t>esta manera, se ceñían los lomos. Pero, ¿a qué se refiere Pedro con las palabras «ceñid los lomos de vuestro entendimiento»? </a:t>
            </a:r>
            <a:endParaRPr lang="es-ES" dirty="0" smtClean="0">
              <a:latin typeface="Candara" panose="020E0502030303020204" pitchFamily="34" charset="0"/>
            </a:endParaRPr>
          </a:p>
          <a:p>
            <a:r>
              <a:rPr lang="es-ES" dirty="0" smtClean="0">
                <a:latin typeface="Candara" panose="020E0502030303020204" pitchFamily="34" charset="0"/>
              </a:rPr>
              <a:t>Al </a:t>
            </a:r>
            <a:r>
              <a:rPr lang="es-ES" dirty="0">
                <a:latin typeface="Candara" panose="020E0502030303020204" pitchFamily="34" charset="0"/>
              </a:rPr>
              <a:t>salir a un mundo hostil, los creyentes debían evitar el pánico y las distracciones. </a:t>
            </a:r>
            <a:endParaRPr lang="es-ES" dirty="0" smtClean="0">
              <a:latin typeface="Candara" panose="020E0502030303020204" pitchFamily="34" charset="0"/>
            </a:endParaRPr>
          </a:p>
          <a:p>
            <a:r>
              <a:rPr lang="es-ES" dirty="0" smtClean="0">
                <a:latin typeface="Candara" panose="020E0502030303020204" pitchFamily="34" charset="0"/>
              </a:rPr>
              <a:t>En </a:t>
            </a:r>
            <a:r>
              <a:rPr lang="es-ES" dirty="0">
                <a:latin typeface="Candara" panose="020E0502030303020204" pitchFamily="34" charset="0"/>
              </a:rPr>
              <a:t>tiempos de persecución, hay siempre la tendencia a volverse agitado y confundido. </a:t>
            </a:r>
            <a:endParaRPr lang="es-ES" dirty="0" smtClean="0">
              <a:latin typeface="Candara" panose="020E0502030303020204" pitchFamily="34" charset="0"/>
            </a:endParaRPr>
          </a:p>
        </p:txBody>
      </p:sp>
      <p:sp>
        <p:nvSpPr>
          <p:cNvPr id="7" name="Slide Number Placeholder 6"/>
          <p:cNvSpPr>
            <a:spLocks noGrp="1"/>
          </p:cNvSpPr>
          <p:nvPr>
            <p:ph type="sldNum" sz="quarter" idx="12"/>
          </p:nvPr>
        </p:nvSpPr>
        <p:spPr/>
        <p:txBody>
          <a:bodyPr/>
          <a:lstStyle/>
          <a:p>
            <a:fld id="{43F60F9B-4374-4B7A-A3B5-EFB88E8BA75D}" type="slidenum">
              <a:rPr lang="es-PR" altLang="en-US"/>
              <a:pPr/>
              <a:t>18</a:t>
            </a:fld>
            <a:endParaRPr lang="es-PR" altLang="en-US"/>
          </a:p>
        </p:txBody>
      </p:sp>
      <p:pic>
        <p:nvPicPr>
          <p:cNvPr id="5" name="Picture 4"/>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5486400" y="1828800"/>
            <a:ext cx="3657600" cy="5029200"/>
          </a:xfrm>
          <a:prstGeom prst="rect">
            <a:avLst/>
          </a:prstGeom>
        </p:spPr>
      </p:pic>
    </p:spTree>
    <p:extLst>
      <p:ext uri="{BB962C8B-B14F-4D97-AF65-F5344CB8AC3E}">
        <p14:creationId xmlns:p14="http://schemas.microsoft.com/office/powerpoint/2010/main" val="3382238659"/>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La santidad es un imperativo</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1 Pedro 1.13-16</a:t>
            </a:r>
          </a:p>
        </p:txBody>
      </p:sp>
      <p:sp>
        <p:nvSpPr>
          <p:cNvPr id="729091" name="Rectangle 3"/>
          <p:cNvSpPr>
            <a:spLocks noGrp="1" noChangeArrowheads="1"/>
          </p:cNvSpPr>
          <p:nvPr>
            <p:ph idx="1"/>
          </p:nvPr>
        </p:nvSpPr>
        <p:spPr>
          <a:xfrm>
            <a:off x="457199" y="1981200"/>
            <a:ext cx="5029201" cy="4724400"/>
          </a:xfrm>
        </p:spPr>
        <p:txBody>
          <a:bodyPr>
            <a:normAutofit/>
          </a:bodyPr>
          <a:lstStyle/>
          <a:p>
            <a:r>
              <a:rPr lang="es-ES" dirty="0" smtClean="0">
                <a:latin typeface="Candara" panose="020E0502030303020204" pitchFamily="34" charset="0"/>
              </a:rPr>
              <a:t>Una </a:t>
            </a:r>
            <a:r>
              <a:rPr lang="es-ES" dirty="0">
                <a:latin typeface="Candara" panose="020E0502030303020204" pitchFamily="34" charset="0"/>
              </a:rPr>
              <a:t>mente ceñida es una mente fuerte, compuesta, fría y lista para la acción. </a:t>
            </a:r>
            <a:endParaRPr lang="es-ES" dirty="0" smtClean="0">
              <a:latin typeface="Candara" panose="020E0502030303020204" pitchFamily="34" charset="0"/>
            </a:endParaRPr>
          </a:p>
          <a:p>
            <a:r>
              <a:rPr lang="es-ES" dirty="0" smtClean="0">
                <a:latin typeface="Candara" panose="020E0502030303020204" pitchFamily="34" charset="0"/>
              </a:rPr>
              <a:t>No </a:t>
            </a:r>
            <a:r>
              <a:rPr lang="es-ES" dirty="0">
                <a:latin typeface="Candara" panose="020E0502030303020204" pitchFamily="34" charset="0"/>
              </a:rPr>
              <a:t>está estorbada por la distracción del temor a los hombres o a la persecución</a:t>
            </a:r>
            <a:r>
              <a:rPr lang="es-ES" dirty="0" smtClean="0">
                <a:latin typeface="Candara" panose="020E0502030303020204" pitchFamily="34" charset="0"/>
              </a:rPr>
              <a:t>.</a:t>
            </a:r>
            <a:endParaRPr lang="es-ES" dirty="0">
              <a:latin typeface="Candara" panose="020E0502030303020204" pitchFamily="34" charset="0"/>
            </a:endParaRPr>
          </a:p>
        </p:txBody>
      </p:sp>
      <p:sp>
        <p:nvSpPr>
          <p:cNvPr id="7" name="Slide Number Placeholder 6"/>
          <p:cNvSpPr>
            <a:spLocks noGrp="1"/>
          </p:cNvSpPr>
          <p:nvPr>
            <p:ph type="sldNum" sz="quarter" idx="12"/>
          </p:nvPr>
        </p:nvSpPr>
        <p:spPr/>
        <p:txBody>
          <a:bodyPr/>
          <a:lstStyle/>
          <a:p>
            <a:fld id="{43F60F9B-4374-4B7A-A3B5-EFB88E8BA75D}" type="slidenum">
              <a:rPr lang="es-PR" altLang="en-US"/>
              <a:pPr/>
              <a:t>19</a:t>
            </a:fld>
            <a:endParaRPr lang="es-PR" altLang="en-US"/>
          </a:p>
        </p:txBody>
      </p:sp>
      <p:pic>
        <p:nvPicPr>
          <p:cNvPr id="5" name="Picture 4"/>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a:xfrm>
            <a:off x="5486400" y="1828800"/>
            <a:ext cx="3657600" cy="5029200"/>
          </a:xfrm>
          <a:prstGeom prst="rect">
            <a:avLst/>
          </a:prstGeom>
        </p:spPr>
      </p:pic>
    </p:spTree>
    <p:extLst>
      <p:ext uri="{BB962C8B-B14F-4D97-AF65-F5344CB8AC3E}">
        <p14:creationId xmlns:p14="http://schemas.microsoft.com/office/powerpoint/2010/main" val="2300962819"/>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r="11111"/>
          <a:stretch/>
        </p:blipFill>
        <p:spPr>
          <a:xfrm>
            <a:off x="0" y="0"/>
            <a:ext cx="9144000" cy="6858000"/>
          </a:xfrm>
          <a:prstGeom prst="rect">
            <a:avLst/>
          </a:prstGeom>
        </p:spPr>
      </p:pic>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a:solidFill>
                <a:srgbClr val="000000"/>
              </a:solidFill>
            </a:endParaRPr>
          </a:p>
        </p:txBody>
      </p:sp>
      <p:sp>
        <p:nvSpPr>
          <p:cNvPr id="4098" name="Rectangle 2"/>
          <p:cNvSpPr>
            <a:spLocks noGrp="1" noChangeArrowheads="1"/>
          </p:cNvSpPr>
          <p:nvPr>
            <p:ph type="title"/>
          </p:nvPr>
        </p:nvSpPr>
        <p:spPr>
          <a:xfrm>
            <a:off x="136311" y="0"/>
            <a:ext cx="3649663" cy="838200"/>
          </a:xfrm>
        </p:spPr>
        <p:txBody>
          <a:bodyPr/>
          <a:lstStyle/>
          <a:p>
            <a:pPr eaLnBrk="1" hangingPunct="1"/>
            <a:r>
              <a:rPr lang="es-PR" noProof="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Contexto</a:t>
            </a:r>
          </a:p>
        </p:txBody>
      </p:sp>
      <p:sp>
        <p:nvSpPr>
          <p:cNvPr id="4099" name="Rectangle 3"/>
          <p:cNvSpPr>
            <a:spLocks noGrp="1" noChangeArrowheads="1"/>
          </p:cNvSpPr>
          <p:nvPr>
            <p:ph type="body" sz="half" idx="1"/>
          </p:nvPr>
        </p:nvSpPr>
        <p:spPr>
          <a:xfrm>
            <a:off x="3505200" y="76200"/>
            <a:ext cx="5441951" cy="685800"/>
          </a:xfrm>
        </p:spPr>
        <p:txBody>
          <a:bodyPr/>
          <a:lstStyle/>
          <a:p>
            <a:r>
              <a:rPr lang="es-ES" sz="40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1 Pedro 1.13-25</a:t>
            </a:r>
            <a:endParaRPr lang="es-PR" sz="3600" noProof="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endParaRPr>
          </a:p>
        </p:txBody>
      </p:sp>
      <p:sp>
        <p:nvSpPr>
          <p:cNvPr id="8" name="Rectangle 2"/>
          <p:cNvSpPr txBox="1">
            <a:spLocks noChangeArrowheads="1"/>
          </p:cNvSpPr>
          <p:nvPr/>
        </p:nvSpPr>
        <p:spPr bwMode="auto">
          <a:xfrm>
            <a:off x="136310" y="685800"/>
            <a:ext cx="3649663"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2pPr>
            <a:lvl3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3pPr>
            <a:lvl4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4pPr>
            <a:lvl5pPr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5pPr>
            <a:lvl6pPr marL="4572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6pPr>
            <a:lvl7pPr marL="9144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7pPr>
            <a:lvl8pPr marL="13716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8pPr>
            <a:lvl9pPr marL="18288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9pPr>
          </a:lstStyle>
          <a:p>
            <a:r>
              <a:rPr lang="es-PR" i="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Texto básico</a:t>
            </a:r>
            <a:endParaRPr lang="es-PR" i="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endParaRPr>
          </a:p>
        </p:txBody>
      </p:sp>
      <p:sp>
        <p:nvSpPr>
          <p:cNvPr id="9" name="Rectangle 3"/>
          <p:cNvSpPr txBox="1">
            <a:spLocks noChangeArrowheads="1"/>
          </p:cNvSpPr>
          <p:nvPr/>
        </p:nvSpPr>
        <p:spPr bwMode="auto">
          <a:xfrm>
            <a:off x="3505199" y="762000"/>
            <a:ext cx="5441951"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fontAlgn="base">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fontAlgn="base">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fontAlgn="base">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sz="4000" i="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1 Pedro </a:t>
            </a:r>
            <a:r>
              <a:rPr lang="es-ES" sz="4000" i="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1.1-25</a:t>
            </a:r>
            <a:endParaRPr lang="es-PR" sz="3600" i="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endParaRPr>
          </a:p>
        </p:txBody>
      </p:sp>
    </p:spTree>
    <p:extLst>
      <p:ext uri="{BB962C8B-B14F-4D97-AF65-F5344CB8AC3E}">
        <p14:creationId xmlns:p14="http://schemas.microsoft.com/office/powerpoint/2010/main" val="10946635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La santidad es un imperativo</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1 Pedro 1.13-16</a:t>
            </a:r>
          </a:p>
        </p:txBody>
      </p:sp>
      <p:sp>
        <p:nvSpPr>
          <p:cNvPr id="729091" name="Rectangle 3"/>
          <p:cNvSpPr>
            <a:spLocks noGrp="1" noChangeArrowheads="1"/>
          </p:cNvSpPr>
          <p:nvPr>
            <p:ph idx="1"/>
          </p:nvPr>
        </p:nvSpPr>
        <p:spPr>
          <a:xfrm>
            <a:off x="457199" y="1981200"/>
            <a:ext cx="5029201" cy="4724400"/>
          </a:xfrm>
        </p:spPr>
        <p:txBody>
          <a:bodyPr>
            <a:normAutofit/>
          </a:bodyPr>
          <a:lstStyle/>
          <a:p>
            <a:r>
              <a:rPr lang="es-ES" dirty="0">
                <a:latin typeface="Candara" panose="020E0502030303020204" pitchFamily="34" charset="0"/>
              </a:rPr>
              <a:t>Este estado de solidaridad mental es además alentada mediante las palabras sed sobrios. </a:t>
            </a:r>
            <a:endParaRPr lang="es-ES" dirty="0" smtClean="0">
              <a:latin typeface="Candara" panose="020E0502030303020204" pitchFamily="34" charset="0"/>
            </a:endParaRPr>
          </a:p>
          <a:p>
            <a:r>
              <a:rPr lang="es-ES" dirty="0" smtClean="0">
                <a:latin typeface="Candara" panose="020E0502030303020204" pitchFamily="34" charset="0"/>
              </a:rPr>
              <a:t>Eso </a:t>
            </a:r>
            <a:r>
              <a:rPr lang="es-ES" dirty="0">
                <a:latin typeface="Candara" panose="020E0502030303020204" pitchFamily="34" charset="0"/>
              </a:rPr>
              <a:t>significa dominio propio en contraste a la histeria. </a:t>
            </a:r>
            <a:endParaRPr lang="es-ES" dirty="0" smtClean="0">
              <a:latin typeface="Candara" panose="020E0502030303020204" pitchFamily="34" charset="0"/>
            </a:endParaRPr>
          </a:p>
          <a:p>
            <a:r>
              <a:rPr lang="es-ES" dirty="0" smtClean="0">
                <a:latin typeface="Candara" panose="020E0502030303020204" pitchFamily="34" charset="0"/>
              </a:rPr>
              <a:t>El </a:t>
            </a:r>
            <a:r>
              <a:rPr lang="es-ES" dirty="0">
                <a:latin typeface="Candara" panose="020E0502030303020204" pitchFamily="34" charset="0"/>
              </a:rPr>
              <a:t>espíritu sobrio es equilibrado y estable</a:t>
            </a:r>
            <a:r>
              <a:rPr lang="es-ES" dirty="0" smtClean="0">
                <a:latin typeface="Candara" panose="020E0502030303020204" pitchFamily="34" charset="0"/>
              </a:rPr>
              <a:t>.</a:t>
            </a:r>
            <a:endParaRPr lang="es-ES" dirty="0">
              <a:latin typeface="Candara" panose="020E0502030303020204" pitchFamily="34" charset="0"/>
            </a:endParaRPr>
          </a:p>
        </p:txBody>
      </p:sp>
      <p:sp>
        <p:nvSpPr>
          <p:cNvPr id="7" name="Slide Number Placeholder 6"/>
          <p:cNvSpPr>
            <a:spLocks noGrp="1"/>
          </p:cNvSpPr>
          <p:nvPr>
            <p:ph type="sldNum" sz="quarter" idx="12"/>
          </p:nvPr>
        </p:nvSpPr>
        <p:spPr/>
        <p:txBody>
          <a:bodyPr/>
          <a:lstStyle/>
          <a:p>
            <a:fld id="{43F60F9B-4374-4B7A-A3B5-EFB88E8BA75D}" type="slidenum">
              <a:rPr lang="es-PR" altLang="en-US"/>
              <a:pPr/>
              <a:t>20</a:t>
            </a:fld>
            <a:endParaRPr lang="es-PR" altLang="en-US"/>
          </a:p>
        </p:txBody>
      </p:sp>
      <p:pic>
        <p:nvPicPr>
          <p:cNvPr id="2" name="Picture 1"/>
          <p:cNvPicPr>
            <a:picLocks noChangeAspect="1"/>
          </p:cNvPicPr>
          <p:nvPr/>
        </p:nvPicPr>
        <p:blipFill rotWithShape="1">
          <a:blip r:embed="rId3"/>
          <a:srcRect l="15907" r="14684"/>
          <a:stretch/>
        </p:blipFill>
        <p:spPr>
          <a:xfrm>
            <a:off x="5486400" y="1809750"/>
            <a:ext cx="3657600" cy="5048250"/>
          </a:xfrm>
          <a:prstGeom prst="rect">
            <a:avLst/>
          </a:prstGeom>
        </p:spPr>
      </p:pic>
    </p:spTree>
    <p:extLst>
      <p:ext uri="{BB962C8B-B14F-4D97-AF65-F5344CB8AC3E}">
        <p14:creationId xmlns:p14="http://schemas.microsoft.com/office/powerpoint/2010/main" val="387527408"/>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La santidad es un imperativo</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1 Pedro 1.13-16</a:t>
            </a:r>
          </a:p>
        </p:txBody>
      </p:sp>
      <p:sp>
        <p:nvSpPr>
          <p:cNvPr id="729091" name="Rectangle 3"/>
          <p:cNvSpPr>
            <a:spLocks noGrp="1" noChangeArrowheads="1"/>
          </p:cNvSpPr>
          <p:nvPr>
            <p:ph idx="1"/>
          </p:nvPr>
        </p:nvSpPr>
        <p:spPr>
          <a:xfrm>
            <a:off x="457199" y="1981200"/>
            <a:ext cx="5029201" cy="4724400"/>
          </a:xfrm>
        </p:spPr>
        <p:txBody>
          <a:bodyPr>
            <a:normAutofit/>
          </a:bodyPr>
          <a:lstStyle/>
          <a:p>
            <a:r>
              <a:rPr lang="es-ES" dirty="0">
                <a:latin typeface="Candara" panose="020E0502030303020204" pitchFamily="34" charset="0"/>
              </a:rPr>
              <a:t>Luego, los santos son apremiados a mantener una mente optimista, que mira adelante: esperad por completo en la gracia que se os traerá en la revelación de Jesucristo. </a:t>
            </a:r>
            <a:endParaRPr lang="es-ES" dirty="0" smtClean="0">
              <a:latin typeface="Candara" panose="020E0502030303020204" pitchFamily="34" charset="0"/>
            </a:endParaRPr>
          </a:p>
        </p:txBody>
      </p:sp>
      <p:sp>
        <p:nvSpPr>
          <p:cNvPr id="7" name="Slide Number Placeholder 6"/>
          <p:cNvSpPr>
            <a:spLocks noGrp="1"/>
          </p:cNvSpPr>
          <p:nvPr>
            <p:ph type="sldNum" sz="quarter" idx="12"/>
          </p:nvPr>
        </p:nvSpPr>
        <p:spPr/>
        <p:txBody>
          <a:bodyPr/>
          <a:lstStyle/>
          <a:p>
            <a:fld id="{43F60F9B-4374-4B7A-A3B5-EFB88E8BA75D}" type="slidenum">
              <a:rPr lang="es-PR" altLang="en-US"/>
              <a:pPr/>
              <a:t>21</a:t>
            </a:fld>
            <a:endParaRPr lang="es-PR" altLang="en-US"/>
          </a:p>
        </p:txBody>
      </p:sp>
      <p:pic>
        <p:nvPicPr>
          <p:cNvPr id="5" name="Picture 4"/>
          <p:cNvPicPr>
            <a:picLocks noChangeAspect="1"/>
          </p:cNvPicPr>
          <p:nvPr/>
        </p:nvPicPr>
        <p:blipFill rotWithShape="1">
          <a:blip r:embed="rId3"/>
          <a:srcRect l="15907" r="14684"/>
          <a:stretch/>
        </p:blipFill>
        <p:spPr>
          <a:xfrm>
            <a:off x="5486400" y="1809750"/>
            <a:ext cx="3657600" cy="5048250"/>
          </a:xfrm>
          <a:prstGeom prst="rect">
            <a:avLst/>
          </a:prstGeom>
        </p:spPr>
      </p:pic>
    </p:spTree>
    <p:extLst>
      <p:ext uri="{BB962C8B-B14F-4D97-AF65-F5344CB8AC3E}">
        <p14:creationId xmlns:p14="http://schemas.microsoft.com/office/powerpoint/2010/main" val="3850958785"/>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La santidad es un imperativo</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1 Pedro 1.13-16</a:t>
            </a:r>
          </a:p>
        </p:txBody>
      </p:sp>
      <p:sp>
        <p:nvSpPr>
          <p:cNvPr id="729091" name="Rectangle 3"/>
          <p:cNvSpPr>
            <a:spLocks noGrp="1" noChangeArrowheads="1"/>
          </p:cNvSpPr>
          <p:nvPr>
            <p:ph idx="1"/>
          </p:nvPr>
        </p:nvSpPr>
        <p:spPr>
          <a:xfrm>
            <a:off x="457199" y="1981200"/>
            <a:ext cx="5029201" cy="4724400"/>
          </a:xfrm>
        </p:spPr>
        <p:txBody>
          <a:bodyPr>
            <a:normAutofit/>
          </a:bodyPr>
          <a:lstStyle/>
          <a:p>
            <a:r>
              <a:rPr lang="es-ES" dirty="0" smtClean="0">
                <a:latin typeface="Candara" panose="020E0502030303020204" pitchFamily="34" charset="0"/>
              </a:rPr>
              <a:t>La </a:t>
            </a:r>
            <a:r>
              <a:rPr lang="es-ES" dirty="0">
                <a:latin typeface="Candara" panose="020E0502030303020204" pitchFamily="34" charset="0"/>
              </a:rPr>
              <a:t>certidumbre de la venida de Cristo es presentada como un motivo apremiante para la paciencia a través de las tempestades y tribulaciones de la vida. </a:t>
            </a:r>
            <a:endParaRPr lang="es-ES" dirty="0" smtClean="0">
              <a:latin typeface="Candara" panose="020E0502030303020204" pitchFamily="34" charset="0"/>
            </a:endParaRPr>
          </a:p>
        </p:txBody>
      </p:sp>
      <p:sp>
        <p:nvSpPr>
          <p:cNvPr id="7" name="Slide Number Placeholder 6"/>
          <p:cNvSpPr>
            <a:spLocks noGrp="1"/>
          </p:cNvSpPr>
          <p:nvPr>
            <p:ph type="sldNum" sz="quarter" idx="12"/>
          </p:nvPr>
        </p:nvSpPr>
        <p:spPr/>
        <p:txBody>
          <a:bodyPr/>
          <a:lstStyle/>
          <a:p>
            <a:fld id="{43F60F9B-4374-4B7A-A3B5-EFB88E8BA75D}" type="slidenum">
              <a:rPr lang="es-PR" altLang="en-US"/>
              <a:pPr/>
              <a:t>22</a:t>
            </a:fld>
            <a:endParaRPr lang="es-PR" altLang="en-US"/>
          </a:p>
        </p:txBody>
      </p:sp>
      <p:pic>
        <p:nvPicPr>
          <p:cNvPr id="5" name="Picture 4"/>
          <p:cNvPicPr>
            <a:picLocks noChangeAspect="1"/>
          </p:cNvPicPr>
          <p:nvPr/>
        </p:nvPicPr>
        <p:blipFill rotWithShape="1">
          <a:blip r:embed="rId3"/>
          <a:srcRect l="15907" r="14684"/>
          <a:stretch/>
        </p:blipFill>
        <p:spPr>
          <a:xfrm>
            <a:off x="5486400" y="1809750"/>
            <a:ext cx="3657600" cy="5048250"/>
          </a:xfrm>
          <a:prstGeom prst="rect">
            <a:avLst/>
          </a:prstGeom>
        </p:spPr>
      </p:pic>
    </p:spTree>
    <p:extLst>
      <p:ext uri="{BB962C8B-B14F-4D97-AF65-F5344CB8AC3E}">
        <p14:creationId xmlns:p14="http://schemas.microsoft.com/office/powerpoint/2010/main" val="1345349542"/>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La santidad es un imperativo</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1 Pedro 1.13-16</a:t>
            </a:r>
          </a:p>
        </p:txBody>
      </p:sp>
      <p:sp>
        <p:nvSpPr>
          <p:cNvPr id="729091" name="Rectangle 3"/>
          <p:cNvSpPr>
            <a:spLocks noGrp="1" noChangeArrowheads="1"/>
          </p:cNvSpPr>
          <p:nvPr>
            <p:ph idx="1"/>
          </p:nvPr>
        </p:nvSpPr>
        <p:spPr>
          <a:xfrm>
            <a:off x="457199" y="1981200"/>
            <a:ext cx="5029201" cy="4724400"/>
          </a:xfrm>
        </p:spPr>
        <p:txBody>
          <a:bodyPr>
            <a:normAutofit fontScale="92500" lnSpcReduction="10000"/>
          </a:bodyPr>
          <a:lstStyle/>
          <a:p>
            <a:r>
              <a:rPr lang="es-ES" dirty="0" smtClean="0">
                <a:latin typeface="Candara" panose="020E0502030303020204" pitchFamily="34" charset="0"/>
              </a:rPr>
              <a:t>La </a:t>
            </a:r>
            <a:r>
              <a:rPr lang="es-ES" dirty="0">
                <a:latin typeface="Candara" panose="020E0502030303020204" pitchFamily="34" charset="0"/>
              </a:rPr>
              <a:t>revelación de Jesucristo se considera como referida generalmente a Su regreso a la tierra, cuando será revelado en gloria. </a:t>
            </a:r>
            <a:endParaRPr lang="es-ES" dirty="0" smtClean="0">
              <a:latin typeface="Candara" panose="020E0502030303020204" pitchFamily="34" charset="0"/>
            </a:endParaRPr>
          </a:p>
          <a:p>
            <a:r>
              <a:rPr lang="es-ES" dirty="0" smtClean="0">
                <a:latin typeface="Candara" panose="020E0502030303020204" pitchFamily="34" charset="0"/>
              </a:rPr>
              <a:t>Sin </a:t>
            </a:r>
            <a:r>
              <a:rPr lang="es-ES" dirty="0">
                <a:latin typeface="Candara" panose="020E0502030303020204" pitchFamily="34" charset="0"/>
              </a:rPr>
              <a:t>embargo, podría también referirse al Arrebatamiento, cuando Cristo venga a por Sus santos</a:t>
            </a:r>
            <a:r>
              <a:rPr lang="es-ES" dirty="0" smtClean="0">
                <a:latin typeface="Candara" panose="020E0502030303020204" pitchFamily="34" charset="0"/>
              </a:rPr>
              <a:t>.</a:t>
            </a:r>
            <a:endParaRPr lang="es-ES" dirty="0">
              <a:latin typeface="Candara" panose="020E0502030303020204" pitchFamily="34" charset="0"/>
            </a:endParaRPr>
          </a:p>
        </p:txBody>
      </p:sp>
      <p:sp>
        <p:nvSpPr>
          <p:cNvPr id="7" name="Slide Number Placeholder 6"/>
          <p:cNvSpPr>
            <a:spLocks noGrp="1"/>
          </p:cNvSpPr>
          <p:nvPr>
            <p:ph type="sldNum" sz="quarter" idx="12"/>
          </p:nvPr>
        </p:nvSpPr>
        <p:spPr/>
        <p:txBody>
          <a:bodyPr/>
          <a:lstStyle/>
          <a:p>
            <a:fld id="{43F60F9B-4374-4B7A-A3B5-EFB88E8BA75D}" type="slidenum">
              <a:rPr lang="es-PR" altLang="en-US"/>
              <a:pPr/>
              <a:t>23</a:t>
            </a:fld>
            <a:endParaRPr lang="es-PR" altLang="en-US"/>
          </a:p>
        </p:txBody>
      </p:sp>
      <p:pic>
        <p:nvPicPr>
          <p:cNvPr id="5" name="Picture 4"/>
          <p:cNvPicPr>
            <a:picLocks noChangeAspect="1"/>
          </p:cNvPicPr>
          <p:nvPr/>
        </p:nvPicPr>
        <p:blipFill rotWithShape="1">
          <a:blip r:embed="rId3"/>
          <a:srcRect l="15907" r="14684"/>
          <a:stretch/>
        </p:blipFill>
        <p:spPr>
          <a:xfrm>
            <a:off x="5486400" y="1809750"/>
            <a:ext cx="3657600" cy="5048250"/>
          </a:xfrm>
          <a:prstGeom prst="rect">
            <a:avLst/>
          </a:prstGeom>
        </p:spPr>
      </p:pic>
    </p:spTree>
    <p:extLst>
      <p:ext uri="{BB962C8B-B14F-4D97-AF65-F5344CB8AC3E}">
        <p14:creationId xmlns:p14="http://schemas.microsoft.com/office/powerpoint/2010/main" val="1520664558"/>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La santidad es un imperativo</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1 Pedro 1.13-16</a:t>
            </a:r>
          </a:p>
        </p:txBody>
      </p:sp>
      <p:sp>
        <p:nvSpPr>
          <p:cNvPr id="729091" name="Rectangle 3"/>
          <p:cNvSpPr>
            <a:spLocks noGrp="1" noChangeArrowheads="1"/>
          </p:cNvSpPr>
          <p:nvPr>
            <p:ph idx="1"/>
          </p:nvPr>
        </p:nvSpPr>
        <p:spPr>
          <a:xfrm>
            <a:off x="457199" y="1981200"/>
            <a:ext cx="5029201" cy="4724400"/>
          </a:xfrm>
        </p:spPr>
        <p:txBody>
          <a:bodyPr>
            <a:normAutofit fontScale="92500" lnSpcReduction="10000"/>
          </a:bodyPr>
          <a:lstStyle/>
          <a:p>
            <a:r>
              <a:rPr lang="es-ES" dirty="0">
                <a:solidFill>
                  <a:srgbClr val="FF0000"/>
                </a:solidFill>
                <a:latin typeface="Candara" panose="020E0502030303020204" pitchFamily="34" charset="0"/>
              </a:rPr>
              <a:t>1:14</a:t>
            </a:r>
            <a:r>
              <a:rPr lang="es-ES" dirty="0">
                <a:latin typeface="Candara" panose="020E0502030303020204" pitchFamily="34" charset="0"/>
              </a:rPr>
              <a:t> En los </a:t>
            </a:r>
            <a:r>
              <a:rPr lang="es-ES" dirty="0">
                <a:solidFill>
                  <a:srgbClr val="FF0000"/>
                </a:solidFill>
                <a:latin typeface="Candara" panose="020E0502030303020204" pitchFamily="34" charset="0"/>
              </a:rPr>
              <a:t>vv. 14–16</a:t>
            </a:r>
            <a:r>
              <a:rPr lang="es-ES" dirty="0">
                <a:latin typeface="Candara" panose="020E0502030303020204" pitchFamily="34" charset="0"/>
              </a:rPr>
              <a:t>, el tema es la mente obediente. </a:t>
            </a:r>
            <a:endParaRPr lang="es-ES" dirty="0" smtClean="0">
              <a:latin typeface="Candara" panose="020E0502030303020204" pitchFamily="34" charset="0"/>
            </a:endParaRPr>
          </a:p>
          <a:p>
            <a:r>
              <a:rPr lang="es-ES" dirty="0" smtClean="0">
                <a:latin typeface="Candara" panose="020E0502030303020204" pitchFamily="34" charset="0"/>
              </a:rPr>
              <a:t>Los </a:t>
            </a:r>
            <a:r>
              <a:rPr lang="es-ES" dirty="0">
                <a:latin typeface="Candara" panose="020E0502030303020204" pitchFamily="34" charset="0"/>
              </a:rPr>
              <a:t>hijos obedientes no deberían seguir los pecados que los caracterizaban en su vida anterior. </a:t>
            </a:r>
            <a:endParaRPr lang="es-ES" dirty="0" smtClean="0">
              <a:latin typeface="Candara" panose="020E0502030303020204" pitchFamily="34" charset="0"/>
            </a:endParaRPr>
          </a:p>
          <a:p>
            <a:r>
              <a:rPr lang="es-ES" dirty="0" smtClean="0">
                <a:latin typeface="Candara" panose="020E0502030303020204" pitchFamily="34" charset="0"/>
              </a:rPr>
              <a:t>Ahora </a:t>
            </a:r>
            <a:r>
              <a:rPr lang="es-ES" dirty="0">
                <a:latin typeface="Candara" panose="020E0502030303020204" pitchFamily="34" charset="0"/>
              </a:rPr>
              <a:t>que son cristianos, deberían modelar sus vidas según Aquel cuyo nombre llevan. </a:t>
            </a:r>
            <a:endParaRPr lang="es-ES" dirty="0" smtClean="0">
              <a:latin typeface="Candara" panose="020E0502030303020204" pitchFamily="34" charset="0"/>
            </a:endParaRPr>
          </a:p>
        </p:txBody>
      </p:sp>
      <p:sp>
        <p:nvSpPr>
          <p:cNvPr id="7" name="Slide Number Placeholder 6"/>
          <p:cNvSpPr>
            <a:spLocks noGrp="1"/>
          </p:cNvSpPr>
          <p:nvPr>
            <p:ph type="sldNum" sz="quarter" idx="12"/>
          </p:nvPr>
        </p:nvSpPr>
        <p:spPr/>
        <p:txBody>
          <a:bodyPr/>
          <a:lstStyle/>
          <a:p>
            <a:fld id="{43F60F9B-4374-4B7A-A3B5-EFB88E8BA75D}" type="slidenum">
              <a:rPr lang="es-PR" altLang="en-US"/>
              <a:pPr/>
              <a:t>24</a:t>
            </a:fld>
            <a:endParaRPr lang="es-PR" altLang="en-US"/>
          </a:p>
        </p:txBody>
      </p:sp>
      <p:pic>
        <p:nvPicPr>
          <p:cNvPr id="7170" name="Picture 2" descr="http://www.fotonatura.org/galerias/fotos/usr37212/12888095hD.jpg"/>
          <p:cNvPicPr>
            <a:picLocks noChangeAspect="1" noChangeArrowheads="1"/>
          </p:cNvPicPr>
          <p:nvPr/>
        </p:nvPicPr>
        <p:blipFill rotWithShape="1">
          <a:blip r:embed="rId3">
            <a:lum bright="2000" contrast="1000"/>
            <a:extLst>
              <a:ext uri="{28A0092B-C50C-407E-A947-70E740481C1C}">
                <a14:useLocalDpi xmlns:a14="http://schemas.microsoft.com/office/drawing/2010/main" val="0"/>
              </a:ext>
            </a:extLst>
          </a:blip>
          <a:srcRect l="4226"/>
          <a:stretch/>
        </p:blipFill>
        <p:spPr bwMode="auto">
          <a:xfrm>
            <a:off x="5562600" y="1828800"/>
            <a:ext cx="3600449" cy="502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0603238"/>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La santidad es un imperativo</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1 Pedro 1.13-16</a:t>
            </a:r>
          </a:p>
        </p:txBody>
      </p:sp>
      <p:sp>
        <p:nvSpPr>
          <p:cNvPr id="729091" name="Rectangle 3"/>
          <p:cNvSpPr>
            <a:spLocks noGrp="1" noChangeArrowheads="1"/>
          </p:cNvSpPr>
          <p:nvPr>
            <p:ph idx="1"/>
          </p:nvPr>
        </p:nvSpPr>
        <p:spPr>
          <a:xfrm>
            <a:off x="457199" y="1981200"/>
            <a:ext cx="5029201" cy="4724400"/>
          </a:xfrm>
        </p:spPr>
        <p:txBody>
          <a:bodyPr>
            <a:normAutofit fontScale="85000" lnSpcReduction="10000"/>
          </a:bodyPr>
          <a:lstStyle/>
          <a:p>
            <a:r>
              <a:rPr lang="es-ES" dirty="0" smtClean="0">
                <a:latin typeface="Candara" panose="020E0502030303020204" pitchFamily="34" charset="0"/>
              </a:rPr>
              <a:t>Si </a:t>
            </a:r>
            <a:r>
              <a:rPr lang="es-ES" dirty="0">
                <a:latin typeface="Candara" panose="020E0502030303020204" pitchFamily="34" charset="0"/>
              </a:rPr>
              <a:t>se amoldan al mundo impío, niegan su carácter celestial. </a:t>
            </a:r>
            <a:endParaRPr lang="es-ES" dirty="0" smtClean="0">
              <a:latin typeface="Candara" panose="020E0502030303020204" pitchFamily="34" charset="0"/>
            </a:endParaRPr>
          </a:p>
          <a:p>
            <a:r>
              <a:rPr lang="es-ES" dirty="0" smtClean="0">
                <a:latin typeface="Candara" panose="020E0502030303020204" pitchFamily="34" charset="0"/>
              </a:rPr>
              <a:t>Las </a:t>
            </a:r>
            <a:r>
              <a:rPr lang="es-ES" dirty="0">
                <a:latin typeface="Candara" panose="020E0502030303020204" pitchFamily="34" charset="0"/>
              </a:rPr>
              <a:t>cosas que hacían en los días de su ignorancia deberían ser quitadas ahora que han sido iluminados por el Espíritu Santo. </a:t>
            </a:r>
            <a:endParaRPr lang="es-ES" dirty="0" smtClean="0">
              <a:latin typeface="Candara" panose="020E0502030303020204" pitchFamily="34" charset="0"/>
            </a:endParaRPr>
          </a:p>
          <a:p>
            <a:r>
              <a:rPr lang="es-ES" dirty="0" smtClean="0">
                <a:latin typeface="Candara" panose="020E0502030303020204" pitchFamily="34" charset="0"/>
              </a:rPr>
              <a:t>Los </a:t>
            </a:r>
            <a:r>
              <a:rPr lang="es-ES" dirty="0">
                <a:latin typeface="Candara" panose="020E0502030303020204" pitchFamily="34" charset="0"/>
              </a:rPr>
              <a:t>deseos que antes teníais significan los pecados a los que se daban antes cuando eran ignorantes de Dios</a:t>
            </a:r>
            <a:r>
              <a:rPr lang="es-ES" dirty="0" smtClean="0">
                <a:latin typeface="Candara" panose="020E0502030303020204" pitchFamily="34" charset="0"/>
              </a:rPr>
              <a:t>.</a:t>
            </a:r>
            <a:endParaRPr lang="es-ES" dirty="0">
              <a:latin typeface="Candara" panose="020E0502030303020204" pitchFamily="34" charset="0"/>
            </a:endParaRPr>
          </a:p>
        </p:txBody>
      </p:sp>
      <p:sp>
        <p:nvSpPr>
          <p:cNvPr id="7" name="Slide Number Placeholder 6"/>
          <p:cNvSpPr>
            <a:spLocks noGrp="1"/>
          </p:cNvSpPr>
          <p:nvPr>
            <p:ph type="sldNum" sz="quarter" idx="12"/>
          </p:nvPr>
        </p:nvSpPr>
        <p:spPr/>
        <p:txBody>
          <a:bodyPr/>
          <a:lstStyle/>
          <a:p>
            <a:fld id="{43F60F9B-4374-4B7A-A3B5-EFB88E8BA75D}" type="slidenum">
              <a:rPr lang="es-PR" altLang="en-US"/>
              <a:pPr/>
              <a:t>25</a:t>
            </a:fld>
            <a:endParaRPr lang="es-PR" altLang="en-US"/>
          </a:p>
        </p:txBody>
      </p:sp>
      <p:pic>
        <p:nvPicPr>
          <p:cNvPr id="5" name="Picture 2" descr="http://www.fotonatura.org/galerias/fotos/usr37212/12888095hD.jpg"/>
          <p:cNvPicPr>
            <a:picLocks noChangeAspect="1" noChangeArrowheads="1"/>
          </p:cNvPicPr>
          <p:nvPr/>
        </p:nvPicPr>
        <p:blipFill rotWithShape="1">
          <a:blip r:embed="rId3">
            <a:lum bright="2000" contrast="1000"/>
            <a:extLst>
              <a:ext uri="{28A0092B-C50C-407E-A947-70E740481C1C}">
                <a14:useLocalDpi xmlns:a14="http://schemas.microsoft.com/office/drawing/2010/main" val="0"/>
              </a:ext>
            </a:extLst>
          </a:blip>
          <a:srcRect l="4226"/>
          <a:stretch/>
        </p:blipFill>
        <p:spPr bwMode="auto">
          <a:xfrm>
            <a:off x="5562600" y="1828800"/>
            <a:ext cx="3600449" cy="502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9120250"/>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La santidad es un imperativo</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1 Pedro 1.13-16</a:t>
            </a:r>
          </a:p>
        </p:txBody>
      </p:sp>
      <p:sp>
        <p:nvSpPr>
          <p:cNvPr id="729091" name="Rectangle 3"/>
          <p:cNvSpPr>
            <a:spLocks noGrp="1" noChangeArrowheads="1"/>
          </p:cNvSpPr>
          <p:nvPr>
            <p:ph idx="1"/>
          </p:nvPr>
        </p:nvSpPr>
        <p:spPr>
          <a:xfrm>
            <a:off x="457199" y="1981200"/>
            <a:ext cx="5029201" cy="4724400"/>
          </a:xfrm>
        </p:spPr>
        <p:txBody>
          <a:bodyPr>
            <a:normAutofit/>
          </a:bodyPr>
          <a:lstStyle/>
          <a:p>
            <a:r>
              <a:rPr lang="es-ES" dirty="0">
                <a:solidFill>
                  <a:srgbClr val="FF0000"/>
                </a:solidFill>
                <a:latin typeface="Candara" panose="020E0502030303020204" pitchFamily="34" charset="0"/>
              </a:rPr>
              <a:t>1:15</a:t>
            </a:r>
            <a:r>
              <a:rPr lang="es-ES" dirty="0">
                <a:latin typeface="Candara" panose="020E0502030303020204" pitchFamily="34" charset="0"/>
              </a:rPr>
              <a:t> En vez de imitar al mundo impío con sus modas y estilos, nuestras vidas deberían reproducir el carácter santo de Aquel que nos llamó. </a:t>
            </a:r>
            <a:endParaRPr lang="es-ES" dirty="0" smtClean="0">
              <a:latin typeface="Candara" panose="020E0502030303020204" pitchFamily="34" charset="0"/>
            </a:endParaRPr>
          </a:p>
          <a:p>
            <a:r>
              <a:rPr lang="es-ES" dirty="0" smtClean="0">
                <a:latin typeface="Candara" panose="020E0502030303020204" pitchFamily="34" charset="0"/>
              </a:rPr>
              <a:t>Ser </a:t>
            </a:r>
            <a:r>
              <a:rPr lang="es-ES" dirty="0">
                <a:latin typeface="Candara" panose="020E0502030303020204" pitchFamily="34" charset="0"/>
              </a:rPr>
              <a:t>piadoso significa llevar la semejanza moral de Dios. </a:t>
            </a:r>
            <a:endParaRPr lang="es-ES" dirty="0" smtClean="0">
              <a:latin typeface="Candara" panose="020E0502030303020204" pitchFamily="34" charset="0"/>
            </a:endParaRPr>
          </a:p>
        </p:txBody>
      </p:sp>
      <p:sp>
        <p:nvSpPr>
          <p:cNvPr id="7" name="Slide Number Placeholder 6"/>
          <p:cNvSpPr>
            <a:spLocks noGrp="1"/>
          </p:cNvSpPr>
          <p:nvPr>
            <p:ph type="sldNum" sz="quarter" idx="12"/>
          </p:nvPr>
        </p:nvSpPr>
        <p:spPr/>
        <p:txBody>
          <a:bodyPr/>
          <a:lstStyle/>
          <a:p>
            <a:fld id="{43F60F9B-4374-4B7A-A3B5-EFB88E8BA75D}" type="slidenum">
              <a:rPr lang="es-PR" altLang="en-US"/>
              <a:pPr/>
              <a:t>26</a:t>
            </a:fld>
            <a:endParaRPr lang="es-PR" altLang="en-US"/>
          </a:p>
        </p:txBody>
      </p:sp>
      <p:pic>
        <p:nvPicPr>
          <p:cNvPr id="5" name="Picture 2" descr="http://www.fotonatura.org/galerias/fotos/usr37212/12888095hD.jpg"/>
          <p:cNvPicPr>
            <a:picLocks noChangeAspect="1" noChangeArrowheads="1"/>
          </p:cNvPicPr>
          <p:nvPr/>
        </p:nvPicPr>
        <p:blipFill rotWithShape="1">
          <a:blip r:embed="rId3">
            <a:lum bright="2000" contrast="1000"/>
            <a:extLst>
              <a:ext uri="{28A0092B-C50C-407E-A947-70E740481C1C}">
                <a14:useLocalDpi xmlns:a14="http://schemas.microsoft.com/office/drawing/2010/main" val="0"/>
              </a:ext>
            </a:extLst>
          </a:blip>
          <a:srcRect l="4226"/>
          <a:stretch/>
        </p:blipFill>
        <p:spPr bwMode="auto">
          <a:xfrm>
            <a:off x="5562600" y="1828800"/>
            <a:ext cx="3600449" cy="502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7313105"/>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La santidad es un imperativo</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1 Pedro 1.13-16</a:t>
            </a:r>
          </a:p>
        </p:txBody>
      </p:sp>
      <p:sp>
        <p:nvSpPr>
          <p:cNvPr id="729091" name="Rectangle 3"/>
          <p:cNvSpPr>
            <a:spLocks noGrp="1" noChangeArrowheads="1"/>
          </p:cNvSpPr>
          <p:nvPr>
            <p:ph idx="1"/>
          </p:nvPr>
        </p:nvSpPr>
        <p:spPr>
          <a:xfrm>
            <a:off x="457199" y="1981200"/>
            <a:ext cx="5029201" cy="4724400"/>
          </a:xfrm>
        </p:spPr>
        <p:txBody>
          <a:bodyPr>
            <a:normAutofit/>
          </a:bodyPr>
          <a:lstStyle/>
          <a:p>
            <a:r>
              <a:rPr lang="es-ES" dirty="0" smtClean="0">
                <a:latin typeface="Candara" panose="020E0502030303020204" pitchFamily="34" charset="0"/>
              </a:rPr>
              <a:t>Dios </a:t>
            </a:r>
            <a:r>
              <a:rPr lang="es-ES" dirty="0">
                <a:latin typeface="Candara" panose="020E0502030303020204" pitchFamily="34" charset="0"/>
              </a:rPr>
              <a:t>es santo en todos Sus caminos. </a:t>
            </a:r>
            <a:endParaRPr lang="es-ES" dirty="0" smtClean="0">
              <a:latin typeface="Candara" panose="020E0502030303020204" pitchFamily="34" charset="0"/>
            </a:endParaRPr>
          </a:p>
          <a:p>
            <a:r>
              <a:rPr lang="es-ES" dirty="0" smtClean="0">
                <a:latin typeface="Candara" panose="020E0502030303020204" pitchFamily="34" charset="0"/>
              </a:rPr>
              <a:t>Si </a:t>
            </a:r>
            <a:r>
              <a:rPr lang="es-ES" dirty="0">
                <a:latin typeface="Candara" panose="020E0502030303020204" pitchFamily="34" charset="0"/>
              </a:rPr>
              <a:t>queremos ser como Él, hemos de ser santos en lo que hacemos y decimos. </a:t>
            </a:r>
            <a:endParaRPr lang="es-ES" dirty="0" smtClean="0">
              <a:latin typeface="Candara" panose="020E0502030303020204" pitchFamily="34" charset="0"/>
            </a:endParaRPr>
          </a:p>
          <a:p>
            <a:r>
              <a:rPr lang="es-ES" dirty="0" smtClean="0">
                <a:latin typeface="Candara" panose="020E0502030303020204" pitchFamily="34" charset="0"/>
              </a:rPr>
              <a:t>En </a:t>
            </a:r>
            <a:r>
              <a:rPr lang="es-ES" dirty="0">
                <a:latin typeface="Candara" panose="020E0502030303020204" pitchFamily="34" charset="0"/>
              </a:rPr>
              <a:t>esta vida nunca seremos tan santos como Él, pero deberíamos ser santos porque Él lo es</a:t>
            </a:r>
            <a:r>
              <a:rPr lang="es-ES" dirty="0" smtClean="0">
                <a:latin typeface="Candara" panose="020E0502030303020204" pitchFamily="34" charset="0"/>
              </a:rPr>
              <a:t>.</a:t>
            </a:r>
            <a:endParaRPr lang="es-ES" dirty="0">
              <a:latin typeface="Candara" panose="020E0502030303020204" pitchFamily="34" charset="0"/>
            </a:endParaRPr>
          </a:p>
        </p:txBody>
      </p:sp>
      <p:sp>
        <p:nvSpPr>
          <p:cNvPr id="7" name="Slide Number Placeholder 6"/>
          <p:cNvSpPr>
            <a:spLocks noGrp="1"/>
          </p:cNvSpPr>
          <p:nvPr>
            <p:ph type="sldNum" sz="quarter" idx="12"/>
          </p:nvPr>
        </p:nvSpPr>
        <p:spPr/>
        <p:txBody>
          <a:bodyPr/>
          <a:lstStyle/>
          <a:p>
            <a:fld id="{43F60F9B-4374-4B7A-A3B5-EFB88E8BA75D}" type="slidenum">
              <a:rPr lang="es-PR" altLang="en-US"/>
              <a:pPr/>
              <a:t>27</a:t>
            </a:fld>
            <a:endParaRPr lang="es-PR" altLang="en-US"/>
          </a:p>
        </p:txBody>
      </p:sp>
      <p:pic>
        <p:nvPicPr>
          <p:cNvPr id="5" name="Picture 2" descr="http://www.fotonatura.org/galerias/fotos/usr37212/12888095hD.jpg"/>
          <p:cNvPicPr>
            <a:picLocks noChangeAspect="1" noChangeArrowheads="1"/>
          </p:cNvPicPr>
          <p:nvPr/>
        </p:nvPicPr>
        <p:blipFill rotWithShape="1">
          <a:blip r:embed="rId3">
            <a:lum bright="2000" contrast="1000"/>
            <a:extLst>
              <a:ext uri="{28A0092B-C50C-407E-A947-70E740481C1C}">
                <a14:useLocalDpi xmlns:a14="http://schemas.microsoft.com/office/drawing/2010/main" val="0"/>
              </a:ext>
            </a:extLst>
          </a:blip>
          <a:srcRect l="4226"/>
          <a:stretch/>
        </p:blipFill>
        <p:spPr bwMode="auto">
          <a:xfrm>
            <a:off x="5562600" y="1828800"/>
            <a:ext cx="3600449" cy="502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6204957"/>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La santidad es un imperativo</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1 Pedro 1.13-16</a:t>
            </a:r>
          </a:p>
        </p:txBody>
      </p:sp>
      <p:sp>
        <p:nvSpPr>
          <p:cNvPr id="729091" name="Rectangle 3"/>
          <p:cNvSpPr>
            <a:spLocks noGrp="1" noChangeArrowheads="1"/>
          </p:cNvSpPr>
          <p:nvPr>
            <p:ph idx="1"/>
          </p:nvPr>
        </p:nvSpPr>
        <p:spPr>
          <a:xfrm>
            <a:off x="457199" y="1981200"/>
            <a:ext cx="5029201" cy="4724400"/>
          </a:xfrm>
        </p:spPr>
        <p:txBody>
          <a:bodyPr>
            <a:normAutofit fontScale="85000" lnSpcReduction="20000"/>
          </a:bodyPr>
          <a:lstStyle/>
          <a:p>
            <a:r>
              <a:rPr lang="es-ES" dirty="0">
                <a:solidFill>
                  <a:srgbClr val="FF0000"/>
                </a:solidFill>
                <a:latin typeface="Candara" panose="020E0502030303020204" pitchFamily="34" charset="0"/>
              </a:rPr>
              <a:t>1:16</a:t>
            </a:r>
            <a:r>
              <a:rPr lang="es-ES" dirty="0">
                <a:latin typeface="Candara" panose="020E0502030303020204" pitchFamily="34" charset="0"/>
              </a:rPr>
              <a:t> Pedro se retrotrae al AT para demostrar que Dios espera de Su pueblo que sea semejante a Él. </a:t>
            </a:r>
            <a:endParaRPr lang="es-ES" dirty="0" smtClean="0">
              <a:latin typeface="Candara" panose="020E0502030303020204" pitchFamily="34" charset="0"/>
            </a:endParaRPr>
          </a:p>
          <a:p>
            <a:r>
              <a:rPr lang="es-ES" dirty="0" smtClean="0">
                <a:latin typeface="Candara" panose="020E0502030303020204" pitchFamily="34" charset="0"/>
              </a:rPr>
              <a:t>En </a:t>
            </a:r>
            <a:r>
              <a:rPr lang="es-ES" dirty="0">
                <a:solidFill>
                  <a:srgbClr val="FF0000"/>
                </a:solidFill>
                <a:latin typeface="Candara" panose="020E0502030303020204" pitchFamily="34" charset="0"/>
              </a:rPr>
              <a:t>Levítico 11:44</a:t>
            </a:r>
            <a:r>
              <a:rPr lang="es-ES" dirty="0">
                <a:latin typeface="Candara" panose="020E0502030303020204" pitchFamily="34" charset="0"/>
              </a:rPr>
              <a:t>, el Señor dijo: Sed santos, porque yo soy santo. </a:t>
            </a:r>
            <a:endParaRPr lang="es-ES" dirty="0" smtClean="0">
              <a:latin typeface="Candara" panose="020E0502030303020204" pitchFamily="34" charset="0"/>
            </a:endParaRPr>
          </a:p>
          <a:p>
            <a:r>
              <a:rPr lang="es-ES" dirty="0" smtClean="0">
                <a:latin typeface="Candara" panose="020E0502030303020204" pitchFamily="34" charset="0"/>
              </a:rPr>
              <a:t>Los </a:t>
            </a:r>
            <a:r>
              <a:rPr lang="es-ES" dirty="0">
                <a:latin typeface="Candara" panose="020E0502030303020204" pitchFamily="34" charset="0"/>
              </a:rPr>
              <a:t>cristianos tienen poder para vivir vidas santas por el Espíritu Santo que mora en ellos. </a:t>
            </a:r>
            <a:endParaRPr lang="es-ES" dirty="0" smtClean="0">
              <a:latin typeface="Candara" panose="020E0502030303020204" pitchFamily="34" charset="0"/>
            </a:endParaRPr>
          </a:p>
          <a:p>
            <a:r>
              <a:rPr lang="es-ES" dirty="0" smtClean="0">
                <a:latin typeface="Candara" panose="020E0502030303020204" pitchFamily="34" charset="0"/>
              </a:rPr>
              <a:t>Los </a:t>
            </a:r>
            <a:r>
              <a:rPr lang="es-ES" dirty="0">
                <a:latin typeface="Candara" panose="020E0502030303020204" pitchFamily="34" charset="0"/>
              </a:rPr>
              <a:t>santos del AT no tenían esta ayuda y bendición. </a:t>
            </a:r>
            <a:endParaRPr lang="es-ES" dirty="0" smtClean="0">
              <a:latin typeface="Candara" panose="020E0502030303020204" pitchFamily="34" charset="0"/>
            </a:endParaRPr>
          </a:p>
        </p:txBody>
      </p:sp>
      <p:sp>
        <p:nvSpPr>
          <p:cNvPr id="7" name="Slide Number Placeholder 6"/>
          <p:cNvSpPr>
            <a:spLocks noGrp="1"/>
          </p:cNvSpPr>
          <p:nvPr>
            <p:ph type="sldNum" sz="quarter" idx="12"/>
          </p:nvPr>
        </p:nvSpPr>
        <p:spPr/>
        <p:txBody>
          <a:bodyPr/>
          <a:lstStyle/>
          <a:p>
            <a:fld id="{43F60F9B-4374-4B7A-A3B5-EFB88E8BA75D}" type="slidenum">
              <a:rPr lang="es-PR" altLang="en-US"/>
              <a:pPr/>
              <a:t>28</a:t>
            </a:fld>
            <a:endParaRPr lang="es-PR" altLang="en-US"/>
          </a:p>
        </p:txBody>
      </p:sp>
      <p:pic>
        <p:nvPicPr>
          <p:cNvPr id="5" name="Picture 2" descr="http://www.fotonatura.org/galerias/fotos/usr37212/12888095hD.jpg"/>
          <p:cNvPicPr>
            <a:picLocks noChangeAspect="1" noChangeArrowheads="1"/>
          </p:cNvPicPr>
          <p:nvPr/>
        </p:nvPicPr>
        <p:blipFill rotWithShape="1">
          <a:blip r:embed="rId3">
            <a:lum bright="2000" contrast="1000"/>
            <a:extLst>
              <a:ext uri="{28A0092B-C50C-407E-A947-70E740481C1C}">
                <a14:useLocalDpi xmlns:a14="http://schemas.microsoft.com/office/drawing/2010/main" val="0"/>
              </a:ext>
            </a:extLst>
          </a:blip>
          <a:srcRect l="4226"/>
          <a:stretch/>
        </p:blipFill>
        <p:spPr bwMode="auto">
          <a:xfrm>
            <a:off x="5562600" y="1828800"/>
            <a:ext cx="3600449" cy="502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7761599"/>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La santidad es un imperativo</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1 Pedro 1.13-16</a:t>
            </a:r>
          </a:p>
        </p:txBody>
      </p:sp>
      <p:sp>
        <p:nvSpPr>
          <p:cNvPr id="729091" name="Rectangle 3"/>
          <p:cNvSpPr>
            <a:spLocks noGrp="1" noChangeArrowheads="1"/>
          </p:cNvSpPr>
          <p:nvPr>
            <p:ph idx="1"/>
          </p:nvPr>
        </p:nvSpPr>
        <p:spPr>
          <a:xfrm>
            <a:off x="457199" y="1981200"/>
            <a:ext cx="5029201" cy="4724400"/>
          </a:xfrm>
        </p:spPr>
        <p:txBody>
          <a:bodyPr>
            <a:normAutofit fontScale="85000" lnSpcReduction="20000"/>
          </a:bodyPr>
          <a:lstStyle/>
          <a:p>
            <a:r>
              <a:rPr lang="es-ES" dirty="0" smtClean="0">
                <a:latin typeface="Candara" panose="020E0502030303020204" pitchFamily="34" charset="0"/>
              </a:rPr>
              <a:t>Pero </a:t>
            </a:r>
            <a:r>
              <a:rPr lang="es-ES" dirty="0">
                <a:latin typeface="Candara" panose="020E0502030303020204" pitchFamily="34" charset="0"/>
              </a:rPr>
              <a:t>por cuanto nosotros tenemos más privilegio, somos también más responsables. </a:t>
            </a:r>
            <a:endParaRPr lang="es-ES" dirty="0" smtClean="0">
              <a:latin typeface="Candara" panose="020E0502030303020204" pitchFamily="34" charset="0"/>
            </a:endParaRPr>
          </a:p>
          <a:p>
            <a:r>
              <a:rPr lang="es-ES" dirty="0" smtClean="0">
                <a:latin typeface="Candara" panose="020E0502030303020204" pitchFamily="34" charset="0"/>
              </a:rPr>
              <a:t>El </a:t>
            </a:r>
            <a:r>
              <a:rPr lang="es-ES" dirty="0">
                <a:latin typeface="Candara" panose="020E0502030303020204" pitchFamily="34" charset="0"/>
              </a:rPr>
              <a:t>versículo que cita Pedro de Levítico adquiere una nueva profundidad de significado en el NT. </a:t>
            </a:r>
            <a:endParaRPr lang="es-ES" dirty="0" smtClean="0">
              <a:latin typeface="Candara" panose="020E0502030303020204" pitchFamily="34" charset="0"/>
            </a:endParaRPr>
          </a:p>
          <a:p>
            <a:r>
              <a:rPr lang="es-ES" dirty="0" smtClean="0">
                <a:latin typeface="Candara" panose="020E0502030303020204" pitchFamily="34" charset="0"/>
              </a:rPr>
              <a:t>Es </a:t>
            </a:r>
            <a:r>
              <a:rPr lang="es-ES" dirty="0">
                <a:latin typeface="Candara" panose="020E0502030303020204" pitchFamily="34" charset="0"/>
              </a:rPr>
              <a:t>la diferencia entre lo formal y lo vital. La santidad era el ideal de Dios en el AT. </a:t>
            </a:r>
            <a:endParaRPr lang="es-ES" dirty="0" smtClean="0">
              <a:latin typeface="Candara" panose="020E0502030303020204" pitchFamily="34" charset="0"/>
            </a:endParaRPr>
          </a:p>
          <a:p>
            <a:r>
              <a:rPr lang="es-ES" dirty="0" smtClean="0">
                <a:latin typeface="Candara" panose="020E0502030303020204" pitchFamily="34" charset="0"/>
              </a:rPr>
              <a:t>Ha </a:t>
            </a:r>
            <a:r>
              <a:rPr lang="es-ES" dirty="0">
                <a:latin typeface="Candara" panose="020E0502030303020204" pitchFamily="34" charset="0"/>
              </a:rPr>
              <a:t>asumido una cualidad concreta, cotidiana, con la venida del Espíritu de verdad</a:t>
            </a:r>
            <a:r>
              <a:rPr lang="es-ES" dirty="0" smtClean="0">
                <a:latin typeface="Candara" panose="020E0502030303020204" pitchFamily="34" charset="0"/>
              </a:rPr>
              <a:t>.</a:t>
            </a:r>
            <a:endParaRPr lang="es-ES" dirty="0">
              <a:latin typeface="Candara" panose="020E0502030303020204" pitchFamily="34" charset="0"/>
            </a:endParaRPr>
          </a:p>
        </p:txBody>
      </p:sp>
      <p:sp>
        <p:nvSpPr>
          <p:cNvPr id="7" name="Slide Number Placeholder 6"/>
          <p:cNvSpPr>
            <a:spLocks noGrp="1"/>
          </p:cNvSpPr>
          <p:nvPr>
            <p:ph type="sldNum" sz="quarter" idx="12"/>
          </p:nvPr>
        </p:nvSpPr>
        <p:spPr/>
        <p:txBody>
          <a:bodyPr/>
          <a:lstStyle/>
          <a:p>
            <a:fld id="{43F60F9B-4374-4B7A-A3B5-EFB88E8BA75D}" type="slidenum">
              <a:rPr lang="es-PR" altLang="en-US"/>
              <a:pPr/>
              <a:t>29</a:t>
            </a:fld>
            <a:endParaRPr lang="es-PR" altLang="en-US"/>
          </a:p>
        </p:txBody>
      </p:sp>
      <p:pic>
        <p:nvPicPr>
          <p:cNvPr id="5" name="Picture 2" descr="http://www.fotonatura.org/galerias/fotos/usr37212/12888095hD.jpg"/>
          <p:cNvPicPr>
            <a:picLocks noChangeAspect="1" noChangeArrowheads="1"/>
          </p:cNvPicPr>
          <p:nvPr/>
        </p:nvPicPr>
        <p:blipFill rotWithShape="1">
          <a:blip r:embed="rId3">
            <a:lum bright="2000" contrast="1000"/>
            <a:extLst>
              <a:ext uri="{28A0092B-C50C-407E-A947-70E740481C1C}">
                <a14:useLocalDpi xmlns:a14="http://schemas.microsoft.com/office/drawing/2010/main" val="0"/>
              </a:ext>
            </a:extLst>
          </a:blip>
          <a:srcRect l="4226"/>
          <a:stretch/>
        </p:blipFill>
        <p:spPr bwMode="auto">
          <a:xfrm>
            <a:off x="5562600" y="1828800"/>
            <a:ext cx="3600449" cy="502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8159692"/>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rollos"/>
          <p:cNvPicPr>
            <a:picLocks noChangeAspect="1" noChangeArrowheads="1"/>
          </p:cNvPicPr>
          <p:nvPr/>
        </p:nvPicPr>
        <p:blipFill>
          <a:blip r:embed="rId3" cstate="email">
            <a:lum bright="10000" contrast="2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Slide Number Placeholder 5"/>
          <p:cNvSpPr>
            <a:spLocks noGrp="1"/>
          </p:cNvSpPr>
          <p:nvPr>
            <p:ph type="sldNum" sz="quarter" idx="12"/>
          </p:nvPr>
        </p:nvSpPr>
        <p:spPr/>
        <p:txBody>
          <a:bodyPr/>
          <a:lstStyle/>
          <a:p>
            <a:fld id="{0D4A1DA4-C0EE-4DA4-9CBA-9705CE185F09}" type="slidenum">
              <a:rPr lang="es-PR" altLang="en-US"/>
              <a:pPr/>
              <a:t>3</a:t>
            </a:fld>
            <a:endParaRPr lang="es-PR" altLang="en-US"/>
          </a:p>
        </p:txBody>
      </p:sp>
      <p:sp>
        <p:nvSpPr>
          <p:cNvPr id="29698" name="Rectangle 2"/>
          <p:cNvSpPr>
            <a:spLocks noGrp="1" noChangeArrowheads="1"/>
          </p:cNvSpPr>
          <p:nvPr>
            <p:ph type="title"/>
          </p:nvPr>
        </p:nvSpPr>
        <p:spPr>
          <a:xfrm>
            <a:off x="2286000" y="214313"/>
            <a:ext cx="6657975" cy="1077913"/>
          </a:xfrm>
        </p:spPr>
        <p:txBody>
          <a:bodyPr/>
          <a:lstStyle/>
          <a:p>
            <a:r>
              <a:rPr lang="es-PR" altLang="en-US" dirty="0">
                <a:latin typeface="Candara" panose="020E0502030303020204" pitchFamily="34" charset="0"/>
              </a:rPr>
              <a:t>Versículo Clave:</a:t>
            </a:r>
          </a:p>
        </p:txBody>
      </p:sp>
      <p:sp>
        <p:nvSpPr>
          <p:cNvPr id="29720" name="Rectangle 24"/>
          <p:cNvSpPr>
            <a:spLocks noGrp="1" noChangeArrowheads="1"/>
          </p:cNvSpPr>
          <p:nvPr>
            <p:ph type="body" idx="1"/>
          </p:nvPr>
        </p:nvSpPr>
        <p:spPr>
          <a:xfrm>
            <a:off x="2286000" y="1292226"/>
            <a:ext cx="6669088" cy="4840287"/>
          </a:xfrm>
        </p:spPr>
        <p:txBody>
          <a:bodyPr>
            <a:normAutofit/>
          </a:bodyPr>
          <a:lstStyle/>
          <a:p>
            <a:r>
              <a:rPr lang="es-ES" sz="3600" dirty="0">
                <a:latin typeface="Candara" panose="020E0502030303020204" pitchFamily="34" charset="0"/>
              </a:rPr>
              <a:t>“</a:t>
            </a:r>
            <a:r>
              <a:rPr lang="es-ES" sz="3600" i="1" dirty="0">
                <a:latin typeface="Candara" panose="020E0502030303020204" pitchFamily="34" charset="0"/>
              </a:rPr>
              <a:t>sino, como aquel que os llamó es santo, sed también vosotros santos en toda vuestra manera de vivir;</a:t>
            </a:r>
            <a:r>
              <a:rPr lang="es-ES" sz="3600" dirty="0">
                <a:latin typeface="Candara" panose="020E0502030303020204" pitchFamily="34" charset="0"/>
              </a:rPr>
              <a:t>” </a:t>
            </a:r>
            <a:endParaRPr lang="es-ES" sz="3600" dirty="0" smtClean="0">
              <a:latin typeface="Candara" panose="020E0502030303020204" pitchFamily="34" charset="0"/>
            </a:endParaRPr>
          </a:p>
          <a:p>
            <a:pPr marL="0" indent="0">
              <a:buNone/>
            </a:pPr>
            <a:r>
              <a:rPr lang="es-ES" sz="3600" dirty="0">
                <a:latin typeface="Candara" panose="020E0502030303020204" pitchFamily="34" charset="0"/>
              </a:rPr>
              <a:t>	</a:t>
            </a:r>
            <a:r>
              <a:rPr lang="es-ES" sz="3600" dirty="0" smtClean="0">
                <a:solidFill>
                  <a:srgbClr val="FF0000"/>
                </a:solidFill>
                <a:latin typeface="Candara" panose="020E0502030303020204" pitchFamily="34" charset="0"/>
              </a:rPr>
              <a:t>(</a:t>
            </a:r>
            <a:r>
              <a:rPr lang="es-ES" sz="3600" dirty="0">
                <a:solidFill>
                  <a:srgbClr val="FF0000"/>
                </a:solidFill>
                <a:latin typeface="Candara" panose="020E0502030303020204" pitchFamily="34" charset="0"/>
              </a:rPr>
              <a:t>1 Pedro 1.15, RVR60)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Rescatados para ser santos</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1 Pedro 1.17-20</a:t>
            </a:r>
          </a:p>
        </p:txBody>
      </p:sp>
      <p:sp>
        <p:nvSpPr>
          <p:cNvPr id="7" name="Slide Number Placeholder 6"/>
          <p:cNvSpPr>
            <a:spLocks noGrp="1"/>
          </p:cNvSpPr>
          <p:nvPr>
            <p:ph type="sldNum" sz="quarter" idx="12"/>
          </p:nvPr>
        </p:nvSpPr>
        <p:spPr/>
        <p:txBody>
          <a:bodyPr/>
          <a:lstStyle/>
          <a:p>
            <a:fld id="{2310013D-BD0D-469F-98DE-C8110101F22A}" type="slidenum">
              <a:rPr lang="es-PR" altLang="en-US"/>
              <a:pPr/>
              <a:t>30</a:t>
            </a:fld>
            <a:endParaRPr lang="es-PR" altLang="en-US"/>
          </a:p>
        </p:txBody>
      </p:sp>
      <p:pic>
        <p:nvPicPr>
          <p:cNvPr id="2" name="Picture 1"/>
          <p:cNvPicPr>
            <a:picLocks noChangeAspect="1"/>
          </p:cNvPicPr>
          <p:nvPr/>
        </p:nvPicPr>
        <p:blipFill rotWithShape="1">
          <a:blip r:embed="rId3"/>
          <a:srcRect b="14897"/>
          <a:stretch/>
        </p:blipFill>
        <p:spPr>
          <a:xfrm>
            <a:off x="0" y="1634217"/>
            <a:ext cx="9169021" cy="5223783"/>
          </a:xfrm>
          <a:prstGeom prst="rect">
            <a:avLst/>
          </a:prstGeom>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Rescatados para ser santos</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1 Pedro 1.17-20</a:t>
            </a:r>
          </a:p>
        </p:txBody>
      </p:sp>
      <p:sp>
        <p:nvSpPr>
          <p:cNvPr id="7" name="Slide Number Placeholder 6"/>
          <p:cNvSpPr>
            <a:spLocks noGrp="1"/>
          </p:cNvSpPr>
          <p:nvPr>
            <p:ph type="sldNum" sz="quarter" idx="12"/>
          </p:nvPr>
        </p:nvSpPr>
        <p:spPr/>
        <p:txBody>
          <a:bodyPr/>
          <a:lstStyle/>
          <a:p>
            <a:fld id="{2310013D-BD0D-469F-98DE-C8110101F22A}" type="slidenum">
              <a:rPr lang="es-PR" altLang="en-US"/>
              <a:pPr/>
              <a:t>31</a:t>
            </a:fld>
            <a:endParaRPr lang="es-PR" altLang="en-US"/>
          </a:p>
        </p:txBody>
      </p:sp>
      <p:sp>
        <p:nvSpPr>
          <p:cNvPr id="2" name="Content Placeholder 1"/>
          <p:cNvSpPr>
            <a:spLocks noGrp="1"/>
          </p:cNvSpPr>
          <p:nvPr>
            <p:ph idx="1"/>
          </p:nvPr>
        </p:nvSpPr>
        <p:spPr>
          <a:xfrm>
            <a:off x="380999" y="2147372"/>
            <a:ext cx="8562975" cy="4710628"/>
          </a:xfrm>
        </p:spPr>
        <p:txBody>
          <a:bodyPr>
            <a:normAutofit fontScale="92500" lnSpcReduction="20000"/>
          </a:bodyPr>
          <a:lstStyle/>
          <a:p>
            <a:r>
              <a:rPr lang="es-ES" dirty="0">
                <a:latin typeface="Candara" panose="020E0502030303020204" pitchFamily="34" charset="0"/>
              </a:rPr>
              <a:t>“</a:t>
            </a:r>
            <a:r>
              <a:rPr lang="es-ES" i="1" dirty="0">
                <a:latin typeface="Candara" panose="020E0502030303020204" pitchFamily="34" charset="0"/>
              </a:rPr>
              <a:t>Y si invocáis por Padre a aquel que sin acepción de personas juzga según la obra de cada uno, conducíos en temor todo el tiempo de vuestra peregrinación</a:t>
            </a:r>
            <a:r>
              <a:rPr lang="es-ES" i="1" dirty="0" smtClean="0">
                <a:latin typeface="Candara" panose="020E0502030303020204" pitchFamily="34" charset="0"/>
              </a:rPr>
              <a:t>; sabiendo </a:t>
            </a:r>
            <a:r>
              <a:rPr lang="es-ES" i="1" dirty="0">
                <a:latin typeface="Candara" panose="020E0502030303020204" pitchFamily="34" charset="0"/>
              </a:rPr>
              <a:t>que fuisteis rescatados de vuestra vana manera de vivir, la cual recibisteis de vuestros padres, no con cosas corruptibles, como oro o plata</a:t>
            </a:r>
            <a:r>
              <a:rPr lang="es-ES" i="1" dirty="0" smtClean="0">
                <a:latin typeface="Candara" panose="020E0502030303020204" pitchFamily="34" charset="0"/>
              </a:rPr>
              <a:t>, sino </a:t>
            </a:r>
            <a:r>
              <a:rPr lang="es-ES" i="1" dirty="0">
                <a:latin typeface="Candara" panose="020E0502030303020204" pitchFamily="34" charset="0"/>
              </a:rPr>
              <a:t>con la sangre preciosa de Cristo, como de un cordero sin mancha y sin contaminación</a:t>
            </a:r>
            <a:r>
              <a:rPr lang="es-ES" i="1" dirty="0" smtClean="0">
                <a:latin typeface="Candara" panose="020E0502030303020204" pitchFamily="34" charset="0"/>
              </a:rPr>
              <a:t>, ya </a:t>
            </a:r>
            <a:r>
              <a:rPr lang="es-ES" i="1" dirty="0">
                <a:latin typeface="Candara" panose="020E0502030303020204" pitchFamily="34" charset="0"/>
              </a:rPr>
              <a:t>destinado desde antes de la fundación del mundo, pero manifestado en los postreros tiempos por amor de vosotros,</a:t>
            </a:r>
            <a:r>
              <a:rPr lang="es-ES" dirty="0">
                <a:latin typeface="Candara" panose="020E0502030303020204" pitchFamily="34" charset="0"/>
              </a:rPr>
              <a:t>” </a:t>
            </a:r>
            <a:endParaRPr lang="es-ES" dirty="0" smtClean="0">
              <a:latin typeface="Candara" panose="020E0502030303020204" pitchFamily="34" charset="0"/>
            </a:endParaRPr>
          </a:p>
          <a:p>
            <a:pPr marL="0" indent="0">
              <a:buNone/>
            </a:pPr>
            <a:r>
              <a:rPr lang="es-ES" dirty="0">
                <a:solidFill>
                  <a:srgbClr val="FF0000"/>
                </a:solidFill>
                <a:latin typeface="Candara" panose="020E0502030303020204" pitchFamily="34" charset="0"/>
              </a:rPr>
              <a:t>	</a:t>
            </a:r>
            <a:r>
              <a:rPr lang="es-ES" dirty="0" smtClean="0">
                <a:solidFill>
                  <a:srgbClr val="FF0000"/>
                </a:solidFill>
                <a:latin typeface="Candara" panose="020E0502030303020204" pitchFamily="34" charset="0"/>
              </a:rPr>
              <a:t>(</a:t>
            </a:r>
            <a:r>
              <a:rPr lang="es-ES" dirty="0">
                <a:solidFill>
                  <a:srgbClr val="FF0000"/>
                </a:solidFill>
                <a:latin typeface="Candara" panose="020E0502030303020204" pitchFamily="34" charset="0"/>
              </a:rPr>
              <a:t>1 Pedro 1.17–20, RVR60) </a:t>
            </a:r>
          </a:p>
        </p:txBody>
      </p:sp>
    </p:spTree>
    <p:extLst>
      <p:ext uri="{BB962C8B-B14F-4D97-AF65-F5344CB8AC3E}">
        <p14:creationId xmlns:p14="http://schemas.microsoft.com/office/powerpoint/2010/main" val="3645295855"/>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Rescatados para ser santos</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1 Pedro 1.17-20</a:t>
            </a:r>
          </a:p>
        </p:txBody>
      </p:sp>
      <p:sp>
        <p:nvSpPr>
          <p:cNvPr id="7" name="Slide Number Placeholder 6"/>
          <p:cNvSpPr>
            <a:spLocks noGrp="1"/>
          </p:cNvSpPr>
          <p:nvPr>
            <p:ph type="sldNum" sz="quarter" idx="12"/>
          </p:nvPr>
        </p:nvSpPr>
        <p:spPr/>
        <p:txBody>
          <a:bodyPr/>
          <a:lstStyle/>
          <a:p>
            <a:fld id="{2310013D-BD0D-469F-98DE-C8110101F22A}" type="slidenum">
              <a:rPr lang="es-PR" altLang="en-US"/>
              <a:pPr/>
              <a:t>32</a:t>
            </a:fld>
            <a:endParaRPr lang="es-PR" altLang="en-US"/>
          </a:p>
        </p:txBody>
      </p:sp>
      <p:sp>
        <p:nvSpPr>
          <p:cNvPr id="2" name="Content Placeholder 1"/>
          <p:cNvSpPr>
            <a:spLocks noGrp="1"/>
          </p:cNvSpPr>
          <p:nvPr>
            <p:ph idx="1"/>
          </p:nvPr>
        </p:nvSpPr>
        <p:spPr>
          <a:xfrm>
            <a:off x="380999" y="2147372"/>
            <a:ext cx="4876801" cy="4710628"/>
          </a:xfrm>
        </p:spPr>
        <p:txBody>
          <a:bodyPr>
            <a:normAutofit/>
          </a:bodyPr>
          <a:lstStyle/>
          <a:p>
            <a:r>
              <a:rPr lang="es-ES" dirty="0">
                <a:solidFill>
                  <a:srgbClr val="FF0000"/>
                </a:solidFill>
                <a:latin typeface="Candara" panose="020E0502030303020204" pitchFamily="34" charset="0"/>
              </a:rPr>
              <a:t>1:17</a:t>
            </a:r>
            <a:r>
              <a:rPr lang="es-ES" dirty="0">
                <a:latin typeface="Candara" panose="020E0502030303020204" pitchFamily="34" charset="0"/>
              </a:rPr>
              <a:t> No sólo somos exhortados a la santidad, sino también a una mente reverente. </a:t>
            </a:r>
            <a:endParaRPr lang="es-ES" dirty="0" smtClean="0">
              <a:latin typeface="Candara" panose="020E0502030303020204" pitchFamily="34" charset="0"/>
            </a:endParaRPr>
          </a:p>
          <a:p>
            <a:r>
              <a:rPr lang="es-ES" dirty="0" smtClean="0">
                <a:latin typeface="Candara" panose="020E0502030303020204" pitchFamily="34" charset="0"/>
              </a:rPr>
              <a:t>Esto </a:t>
            </a:r>
            <a:r>
              <a:rPr lang="es-ES" dirty="0">
                <a:latin typeface="Candara" panose="020E0502030303020204" pitchFamily="34" charset="0"/>
              </a:rPr>
              <a:t>significa un temor respetuoso, un profundo aprecio de quién es Dios. </a:t>
            </a:r>
            <a:endParaRPr lang="es-ES" dirty="0" smtClean="0">
              <a:latin typeface="Candara" panose="020E0502030303020204" pitchFamily="34" charset="0"/>
            </a:endParaRPr>
          </a:p>
        </p:txBody>
      </p:sp>
      <p:pic>
        <p:nvPicPr>
          <p:cNvPr id="3" name="Picture 2"/>
          <p:cNvPicPr>
            <a:picLocks noChangeAspect="1"/>
          </p:cNvPicPr>
          <p:nvPr/>
        </p:nvPicPr>
        <p:blipFill>
          <a:blip r:embed="rId3"/>
          <a:stretch>
            <a:fillRect/>
          </a:stretch>
        </p:blipFill>
        <p:spPr>
          <a:xfrm>
            <a:off x="5257800" y="1850010"/>
            <a:ext cx="3886200" cy="5007990"/>
          </a:xfrm>
          <a:prstGeom prst="rect">
            <a:avLst/>
          </a:prstGeom>
        </p:spPr>
      </p:pic>
    </p:spTree>
    <p:extLst>
      <p:ext uri="{BB962C8B-B14F-4D97-AF65-F5344CB8AC3E}">
        <p14:creationId xmlns:p14="http://schemas.microsoft.com/office/powerpoint/2010/main" val="1642239487"/>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Rescatados para ser santos</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1 Pedro 1.17-20</a:t>
            </a:r>
          </a:p>
        </p:txBody>
      </p:sp>
      <p:sp>
        <p:nvSpPr>
          <p:cNvPr id="7" name="Slide Number Placeholder 6"/>
          <p:cNvSpPr>
            <a:spLocks noGrp="1"/>
          </p:cNvSpPr>
          <p:nvPr>
            <p:ph type="sldNum" sz="quarter" idx="12"/>
          </p:nvPr>
        </p:nvSpPr>
        <p:spPr/>
        <p:txBody>
          <a:bodyPr/>
          <a:lstStyle/>
          <a:p>
            <a:fld id="{2310013D-BD0D-469F-98DE-C8110101F22A}" type="slidenum">
              <a:rPr lang="es-PR" altLang="en-US"/>
              <a:pPr/>
              <a:t>33</a:t>
            </a:fld>
            <a:endParaRPr lang="es-PR" altLang="en-US"/>
          </a:p>
        </p:txBody>
      </p:sp>
      <p:sp>
        <p:nvSpPr>
          <p:cNvPr id="2" name="Content Placeholder 1"/>
          <p:cNvSpPr>
            <a:spLocks noGrp="1"/>
          </p:cNvSpPr>
          <p:nvPr>
            <p:ph idx="1"/>
          </p:nvPr>
        </p:nvSpPr>
        <p:spPr>
          <a:xfrm>
            <a:off x="380999" y="2147372"/>
            <a:ext cx="4876801" cy="4710628"/>
          </a:xfrm>
        </p:spPr>
        <p:txBody>
          <a:bodyPr>
            <a:normAutofit/>
          </a:bodyPr>
          <a:lstStyle/>
          <a:p>
            <a:r>
              <a:rPr lang="es-ES" dirty="0" smtClean="0">
                <a:latin typeface="Candara" panose="020E0502030303020204" pitchFamily="34" charset="0"/>
              </a:rPr>
              <a:t>Significa </a:t>
            </a:r>
            <a:r>
              <a:rPr lang="es-ES" dirty="0">
                <a:latin typeface="Candara" panose="020E0502030303020204" pitchFamily="34" charset="0"/>
              </a:rPr>
              <a:t>especialmente tener conciencia de que Aquel a quien nos dirigimos como Padre es el Mismo que juzga a Sus hijos de manera imparcial, según la obra realizada por cada uno. </a:t>
            </a:r>
            <a:endParaRPr lang="es-ES" dirty="0" smtClean="0">
              <a:latin typeface="Candara" panose="020E0502030303020204" pitchFamily="34" charset="0"/>
            </a:endParaRPr>
          </a:p>
        </p:txBody>
      </p:sp>
      <p:pic>
        <p:nvPicPr>
          <p:cNvPr id="5" name="Picture 4"/>
          <p:cNvPicPr>
            <a:picLocks noChangeAspect="1"/>
          </p:cNvPicPr>
          <p:nvPr/>
        </p:nvPicPr>
        <p:blipFill>
          <a:blip r:embed="rId3"/>
          <a:stretch>
            <a:fillRect/>
          </a:stretch>
        </p:blipFill>
        <p:spPr>
          <a:xfrm>
            <a:off x="5257800" y="1850010"/>
            <a:ext cx="3886200" cy="5007990"/>
          </a:xfrm>
          <a:prstGeom prst="rect">
            <a:avLst/>
          </a:prstGeom>
        </p:spPr>
      </p:pic>
    </p:spTree>
    <p:extLst>
      <p:ext uri="{BB962C8B-B14F-4D97-AF65-F5344CB8AC3E}">
        <p14:creationId xmlns:p14="http://schemas.microsoft.com/office/powerpoint/2010/main" val="971221176"/>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Rescatados para ser santos</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1 Pedro 1.17-20</a:t>
            </a:r>
          </a:p>
        </p:txBody>
      </p:sp>
      <p:sp>
        <p:nvSpPr>
          <p:cNvPr id="7" name="Slide Number Placeholder 6"/>
          <p:cNvSpPr>
            <a:spLocks noGrp="1"/>
          </p:cNvSpPr>
          <p:nvPr>
            <p:ph type="sldNum" sz="quarter" idx="12"/>
          </p:nvPr>
        </p:nvSpPr>
        <p:spPr/>
        <p:txBody>
          <a:bodyPr/>
          <a:lstStyle/>
          <a:p>
            <a:fld id="{2310013D-BD0D-469F-98DE-C8110101F22A}" type="slidenum">
              <a:rPr lang="es-PR" altLang="en-US"/>
              <a:pPr/>
              <a:t>34</a:t>
            </a:fld>
            <a:endParaRPr lang="es-PR" altLang="en-US"/>
          </a:p>
        </p:txBody>
      </p:sp>
      <p:sp>
        <p:nvSpPr>
          <p:cNvPr id="2" name="Content Placeholder 1"/>
          <p:cNvSpPr>
            <a:spLocks noGrp="1"/>
          </p:cNvSpPr>
          <p:nvPr>
            <p:ph idx="1"/>
          </p:nvPr>
        </p:nvSpPr>
        <p:spPr>
          <a:xfrm>
            <a:off x="380999" y="2147372"/>
            <a:ext cx="4876801" cy="4710628"/>
          </a:xfrm>
        </p:spPr>
        <p:txBody>
          <a:bodyPr>
            <a:normAutofit fontScale="92500" lnSpcReduction="20000"/>
          </a:bodyPr>
          <a:lstStyle/>
          <a:p>
            <a:r>
              <a:rPr lang="es-ES" dirty="0" smtClean="0">
                <a:latin typeface="Candara" panose="020E0502030303020204" pitchFamily="34" charset="0"/>
              </a:rPr>
              <a:t>Al </a:t>
            </a:r>
            <a:r>
              <a:rPr lang="es-ES" dirty="0">
                <a:latin typeface="Candara" panose="020E0502030303020204" pitchFamily="34" charset="0"/>
              </a:rPr>
              <a:t>darnos cuenta de la extensión de Su conocimiento y de la precisión de Su juicio, deberíamos vivir con un sano temor de desagradarle. </a:t>
            </a:r>
            <a:endParaRPr lang="es-ES" dirty="0" smtClean="0">
              <a:latin typeface="Candara" panose="020E0502030303020204" pitchFamily="34" charset="0"/>
            </a:endParaRPr>
          </a:p>
          <a:p>
            <a:r>
              <a:rPr lang="es-ES" dirty="0" smtClean="0">
                <a:latin typeface="Candara" panose="020E0502030303020204" pitchFamily="34" charset="0"/>
              </a:rPr>
              <a:t>El </a:t>
            </a:r>
            <a:r>
              <a:rPr lang="es-ES" dirty="0">
                <a:latin typeface="Candara" panose="020E0502030303020204" pitchFamily="34" charset="0"/>
              </a:rPr>
              <a:t>Padre … juzga a los Suyos en esta vida; Él ha encomendado el juicio de los pecadores al Señor Jesús (</a:t>
            </a:r>
            <a:r>
              <a:rPr lang="es-ES" dirty="0" smtClean="0">
                <a:solidFill>
                  <a:srgbClr val="FF0000"/>
                </a:solidFill>
                <a:latin typeface="Candara" panose="020E0502030303020204" pitchFamily="34" charset="0"/>
              </a:rPr>
              <a:t>Juan </a:t>
            </a:r>
            <a:r>
              <a:rPr lang="es-ES" dirty="0">
                <a:solidFill>
                  <a:srgbClr val="FF0000"/>
                </a:solidFill>
                <a:latin typeface="Candara" panose="020E0502030303020204" pitchFamily="34" charset="0"/>
              </a:rPr>
              <a:t>5:22</a:t>
            </a:r>
            <a:r>
              <a:rPr lang="es-ES" dirty="0" smtClean="0">
                <a:latin typeface="Candara" panose="020E0502030303020204" pitchFamily="34" charset="0"/>
              </a:rPr>
              <a:t>).</a:t>
            </a:r>
            <a:endParaRPr lang="es-ES" dirty="0">
              <a:latin typeface="Candara" panose="020E0502030303020204" pitchFamily="34" charset="0"/>
            </a:endParaRPr>
          </a:p>
        </p:txBody>
      </p:sp>
      <p:pic>
        <p:nvPicPr>
          <p:cNvPr id="5" name="Picture 4"/>
          <p:cNvPicPr>
            <a:picLocks noChangeAspect="1"/>
          </p:cNvPicPr>
          <p:nvPr/>
        </p:nvPicPr>
        <p:blipFill>
          <a:blip r:embed="rId3"/>
          <a:stretch>
            <a:fillRect/>
          </a:stretch>
        </p:blipFill>
        <p:spPr>
          <a:xfrm>
            <a:off x="5257800" y="1850010"/>
            <a:ext cx="3886200" cy="5007990"/>
          </a:xfrm>
          <a:prstGeom prst="rect">
            <a:avLst/>
          </a:prstGeom>
        </p:spPr>
      </p:pic>
    </p:spTree>
    <p:extLst>
      <p:ext uri="{BB962C8B-B14F-4D97-AF65-F5344CB8AC3E}">
        <p14:creationId xmlns:p14="http://schemas.microsoft.com/office/powerpoint/2010/main" val="3434775830"/>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Rescatados para ser santos</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1 Pedro 1.17-20</a:t>
            </a:r>
          </a:p>
        </p:txBody>
      </p:sp>
      <p:sp>
        <p:nvSpPr>
          <p:cNvPr id="7" name="Slide Number Placeholder 6"/>
          <p:cNvSpPr>
            <a:spLocks noGrp="1"/>
          </p:cNvSpPr>
          <p:nvPr>
            <p:ph type="sldNum" sz="quarter" idx="12"/>
          </p:nvPr>
        </p:nvSpPr>
        <p:spPr/>
        <p:txBody>
          <a:bodyPr/>
          <a:lstStyle/>
          <a:p>
            <a:fld id="{2310013D-BD0D-469F-98DE-C8110101F22A}" type="slidenum">
              <a:rPr lang="es-PR" altLang="en-US"/>
              <a:pPr/>
              <a:t>35</a:t>
            </a:fld>
            <a:endParaRPr lang="es-PR" altLang="en-US"/>
          </a:p>
        </p:txBody>
      </p:sp>
      <p:sp>
        <p:nvSpPr>
          <p:cNvPr id="2" name="Content Placeholder 1"/>
          <p:cNvSpPr>
            <a:spLocks noGrp="1"/>
          </p:cNvSpPr>
          <p:nvPr>
            <p:ph idx="1"/>
          </p:nvPr>
        </p:nvSpPr>
        <p:spPr>
          <a:xfrm>
            <a:off x="380999" y="2147372"/>
            <a:ext cx="4876801" cy="4710628"/>
          </a:xfrm>
        </p:spPr>
        <p:txBody>
          <a:bodyPr>
            <a:normAutofit lnSpcReduction="10000"/>
          </a:bodyPr>
          <a:lstStyle/>
          <a:p>
            <a:r>
              <a:rPr lang="es-ES" dirty="0">
                <a:latin typeface="Candara" panose="020E0502030303020204" pitchFamily="34" charset="0"/>
              </a:rPr>
              <a:t>Debemos pasar el tiempo de nuestra peregrinación sobre la tierra en temor. </a:t>
            </a:r>
            <a:endParaRPr lang="es-ES" dirty="0" smtClean="0">
              <a:latin typeface="Candara" panose="020E0502030303020204" pitchFamily="34" charset="0"/>
            </a:endParaRPr>
          </a:p>
          <a:p>
            <a:r>
              <a:rPr lang="es-ES" dirty="0" smtClean="0">
                <a:latin typeface="Candara" panose="020E0502030303020204" pitchFamily="34" charset="0"/>
              </a:rPr>
              <a:t>Los </a:t>
            </a:r>
            <a:r>
              <a:rPr lang="es-ES" dirty="0">
                <a:latin typeface="Candara" panose="020E0502030303020204" pitchFamily="34" charset="0"/>
              </a:rPr>
              <a:t>cristianos no estamos cómodos en este mundo. </a:t>
            </a:r>
            <a:endParaRPr lang="es-ES" dirty="0" smtClean="0">
              <a:latin typeface="Candara" panose="020E0502030303020204" pitchFamily="34" charset="0"/>
            </a:endParaRPr>
          </a:p>
          <a:p>
            <a:r>
              <a:rPr lang="es-ES" dirty="0" smtClean="0">
                <a:latin typeface="Candara" panose="020E0502030303020204" pitchFamily="34" charset="0"/>
              </a:rPr>
              <a:t>Estamos </a:t>
            </a:r>
            <a:r>
              <a:rPr lang="es-ES" dirty="0">
                <a:latin typeface="Candara" panose="020E0502030303020204" pitchFamily="34" charset="0"/>
              </a:rPr>
              <a:t>viviendo en un país extraño, exiliados del cielo. </a:t>
            </a:r>
            <a:endParaRPr lang="es-ES" dirty="0" smtClean="0">
              <a:latin typeface="Candara" panose="020E0502030303020204" pitchFamily="34" charset="0"/>
            </a:endParaRPr>
          </a:p>
        </p:txBody>
      </p:sp>
      <p:pic>
        <p:nvPicPr>
          <p:cNvPr id="5" name="Picture 4"/>
          <p:cNvPicPr>
            <a:picLocks noChangeAspect="1"/>
          </p:cNvPicPr>
          <p:nvPr/>
        </p:nvPicPr>
        <p:blipFill>
          <a:blip r:embed="rId3"/>
          <a:stretch>
            <a:fillRect/>
          </a:stretch>
        </p:blipFill>
        <p:spPr>
          <a:xfrm>
            <a:off x="5257800" y="1850010"/>
            <a:ext cx="3886200" cy="5007990"/>
          </a:xfrm>
          <a:prstGeom prst="rect">
            <a:avLst/>
          </a:prstGeom>
        </p:spPr>
      </p:pic>
    </p:spTree>
    <p:extLst>
      <p:ext uri="{BB962C8B-B14F-4D97-AF65-F5344CB8AC3E}">
        <p14:creationId xmlns:p14="http://schemas.microsoft.com/office/powerpoint/2010/main" val="3336245872"/>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Rescatados para ser santos</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1 Pedro 1.17-20</a:t>
            </a:r>
          </a:p>
        </p:txBody>
      </p:sp>
      <p:sp>
        <p:nvSpPr>
          <p:cNvPr id="7" name="Slide Number Placeholder 6"/>
          <p:cNvSpPr>
            <a:spLocks noGrp="1"/>
          </p:cNvSpPr>
          <p:nvPr>
            <p:ph type="sldNum" sz="quarter" idx="12"/>
          </p:nvPr>
        </p:nvSpPr>
        <p:spPr/>
        <p:txBody>
          <a:bodyPr/>
          <a:lstStyle/>
          <a:p>
            <a:fld id="{2310013D-BD0D-469F-98DE-C8110101F22A}" type="slidenum">
              <a:rPr lang="es-PR" altLang="en-US"/>
              <a:pPr/>
              <a:t>36</a:t>
            </a:fld>
            <a:endParaRPr lang="es-PR" altLang="en-US"/>
          </a:p>
        </p:txBody>
      </p:sp>
      <p:sp>
        <p:nvSpPr>
          <p:cNvPr id="2" name="Content Placeholder 1"/>
          <p:cNvSpPr>
            <a:spLocks noGrp="1"/>
          </p:cNvSpPr>
          <p:nvPr>
            <p:ph idx="1"/>
          </p:nvPr>
        </p:nvSpPr>
        <p:spPr>
          <a:xfrm>
            <a:off x="380999" y="2147372"/>
            <a:ext cx="4876801" cy="4710628"/>
          </a:xfrm>
        </p:spPr>
        <p:txBody>
          <a:bodyPr>
            <a:normAutofit fontScale="92500" lnSpcReduction="20000"/>
          </a:bodyPr>
          <a:lstStyle/>
          <a:p>
            <a:r>
              <a:rPr lang="es-ES" dirty="0" smtClean="0">
                <a:latin typeface="Candara" panose="020E0502030303020204" pitchFamily="34" charset="0"/>
              </a:rPr>
              <a:t>No </a:t>
            </a:r>
            <a:r>
              <a:rPr lang="es-ES" dirty="0">
                <a:latin typeface="Candara" panose="020E0502030303020204" pitchFamily="34" charset="0"/>
              </a:rPr>
              <a:t>deberíamos asentarnos aquí como si esta fuese nuestra morada permanente. </a:t>
            </a:r>
            <a:endParaRPr lang="es-ES" dirty="0" smtClean="0">
              <a:latin typeface="Candara" panose="020E0502030303020204" pitchFamily="34" charset="0"/>
            </a:endParaRPr>
          </a:p>
          <a:p>
            <a:r>
              <a:rPr lang="es-ES" dirty="0" smtClean="0">
                <a:latin typeface="Candara" panose="020E0502030303020204" pitchFamily="34" charset="0"/>
              </a:rPr>
              <a:t>Tampoco </a:t>
            </a:r>
            <a:r>
              <a:rPr lang="es-ES" dirty="0">
                <a:latin typeface="Candara" panose="020E0502030303020204" pitchFamily="34" charset="0"/>
              </a:rPr>
              <a:t>deberíamos imitar la conducta de los que moran sobre la tierra. </a:t>
            </a:r>
            <a:endParaRPr lang="es-ES" dirty="0" smtClean="0">
              <a:latin typeface="Candara" panose="020E0502030303020204" pitchFamily="34" charset="0"/>
            </a:endParaRPr>
          </a:p>
          <a:p>
            <a:r>
              <a:rPr lang="es-ES" dirty="0" smtClean="0">
                <a:latin typeface="Candara" panose="020E0502030303020204" pitchFamily="34" charset="0"/>
              </a:rPr>
              <a:t>Deberíamos </a:t>
            </a:r>
            <a:r>
              <a:rPr lang="es-ES" dirty="0">
                <a:latin typeface="Candara" panose="020E0502030303020204" pitchFamily="34" charset="0"/>
              </a:rPr>
              <a:t>siempre recordar nuestro destino celestial y conducirnos como ciudadanos del cielo</a:t>
            </a:r>
            <a:r>
              <a:rPr lang="es-ES" dirty="0" smtClean="0">
                <a:latin typeface="Candara" panose="020E0502030303020204" pitchFamily="34" charset="0"/>
              </a:rPr>
              <a:t>.</a:t>
            </a:r>
            <a:endParaRPr lang="es-ES" dirty="0">
              <a:latin typeface="Candara" panose="020E0502030303020204" pitchFamily="34" charset="0"/>
            </a:endParaRPr>
          </a:p>
        </p:txBody>
      </p:sp>
      <p:pic>
        <p:nvPicPr>
          <p:cNvPr id="5" name="Picture 4"/>
          <p:cNvPicPr>
            <a:picLocks noChangeAspect="1"/>
          </p:cNvPicPr>
          <p:nvPr/>
        </p:nvPicPr>
        <p:blipFill>
          <a:blip r:embed="rId3"/>
          <a:stretch>
            <a:fillRect/>
          </a:stretch>
        </p:blipFill>
        <p:spPr>
          <a:xfrm>
            <a:off x="5257800" y="1850010"/>
            <a:ext cx="3886200" cy="5007990"/>
          </a:xfrm>
          <a:prstGeom prst="rect">
            <a:avLst/>
          </a:prstGeom>
        </p:spPr>
      </p:pic>
    </p:spTree>
    <p:extLst>
      <p:ext uri="{BB962C8B-B14F-4D97-AF65-F5344CB8AC3E}">
        <p14:creationId xmlns:p14="http://schemas.microsoft.com/office/powerpoint/2010/main" val="3300743363"/>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Rescatados para ser santos</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1 Pedro 1.17-20</a:t>
            </a:r>
          </a:p>
        </p:txBody>
      </p:sp>
      <p:sp>
        <p:nvSpPr>
          <p:cNvPr id="7" name="Slide Number Placeholder 6"/>
          <p:cNvSpPr>
            <a:spLocks noGrp="1"/>
          </p:cNvSpPr>
          <p:nvPr>
            <p:ph type="sldNum" sz="quarter" idx="12"/>
          </p:nvPr>
        </p:nvSpPr>
        <p:spPr/>
        <p:txBody>
          <a:bodyPr/>
          <a:lstStyle/>
          <a:p>
            <a:fld id="{2310013D-BD0D-469F-98DE-C8110101F22A}" type="slidenum">
              <a:rPr lang="es-PR" altLang="en-US"/>
              <a:pPr/>
              <a:t>37</a:t>
            </a:fld>
            <a:endParaRPr lang="es-PR" altLang="en-US"/>
          </a:p>
        </p:txBody>
      </p:sp>
      <p:sp>
        <p:nvSpPr>
          <p:cNvPr id="2" name="Content Placeholder 1"/>
          <p:cNvSpPr>
            <a:spLocks noGrp="1"/>
          </p:cNvSpPr>
          <p:nvPr>
            <p:ph idx="1"/>
          </p:nvPr>
        </p:nvSpPr>
        <p:spPr>
          <a:xfrm>
            <a:off x="380999" y="2147372"/>
            <a:ext cx="4876801" cy="4710628"/>
          </a:xfrm>
        </p:spPr>
        <p:txBody>
          <a:bodyPr>
            <a:normAutofit fontScale="85000" lnSpcReduction="20000"/>
          </a:bodyPr>
          <a:lstStyle/>
          <a:p>
            <a:r>
              <a:rPr lang="es-ES" dirty="0">
                <a:solidFill>
                  <a:srgbClr val="FF0000"/>
                </a:solidFill>
                <a:latin typeface="Candara" panose="020E0502030303020204" pitchFamily="34" charset="0"/>
              </a:rPr>
              <a:t>1:18 </a:t>
            </a:r>
            <a:r>
              <a:rPr lang="es-ES" dirty="0">
                <a:latin typeface="Candara" panose="020E0502030303020204" pitchFamily="34" charset="0"/>
              </a:rPr>
              <a:t>Antes de su conversión, los creyentes no eran diferentes del resto del mundo. </a:t>
            </a:r>
            <a:endParaRPr lang="es-ES" dirty="0" smtClean="0">
              <a:latin typeface="Candara" panose="020E0502030303020204" pitchFamily="34" charset="0"/>
            </a:endParaRPr>
          </a:p>
          <a:p>
            <a:r>
              <a:rPr lang="es-ES" dirty="0" smtClean="0">
                <a:latin typeface="Candara" panose="020E0502030303020204" pitchFamily="34" charset="0"/>
              </a:rPr>
              <a:t>Su </a:t>
            </a:r>
            <a:r>
              <a:rPr lang="es-ES" dirty="0">
                <a:latin typeface="Candara" panose="020E0502030303020204" pitchFamily="34" charset="0"/>
              </a:rPr>
              <a:t>conversación y modo de ser eran tan vacíos y triviales como los de las personas que les rodeaban. </a:t>
            </a:r>
            <a:endParaRPr lang="es-ES" dirty="0" smtClean="0">
              <a:latin typeface="Candara" panose="020E0502030303020204" pitchFamily="34" charset="0"/>
            </a:endParaRPr>
          </a:p>
          <a:p>
            <a:r>
              <a:rPr lang="es-ES" dirty="0" smtClean="0">
                <a:latin typeface="Candara" panose="020E0502030303020204" pitchFamily="34" charset="0"/>
              </a:rPr>
              <a:t>Sus </a:t>
            </a:r>
            <a:r>
              <a:rPr lang="es-ES" dirty="0">
                <a:latin typeface="Candara" panose="020E0502030303020204" pitchFamily="34" charset="0"/>
              </a:rPr>
              <a:t>días como inconversos se describen como vuestra vana manera de vivir, la cual os fue transmitida por vuestros padres. </a:t>
            </a:r>
            <a:endParaRPr lang="es-ES" dirty="0" smtClean="0">
              <a:latin typeface="Candara" panose="020E0502030303020204" pitchFamily="34" charset="0"/>
            </a:endParaRPr>
          </a:p>
        </p:txBody>
      </p:sp>
      <p:pic>
        <p:nvPicPr>
          <p:cNvPr id="3" name="Picture 2"/>
          <p:cNvPicPr>
            <a:picLocks noChangeAspect="1"/>
          </p:cNvPicPr>
          <p:nvPr/>
        </p:nvPicPr>
        <p:blipFill rotWithShape="1">
          <a:blip r:embed="rId3">
            <a:lum bright="2000"/>
          </a:blip>
          <a:srcRect l="19192" r="28283"/>
          <a:stretch/>
        </p:blipFill>
        <p:spPr>
          <a:xfrm>
            <a:off x="5181600" y="1848445"/>
            <a:ext cx="3962400" cy="5009555"/>
          </a:xfrm>
          <a:prstGeom prst="rect">
            <a:avLst/>
          </a:prstGeom>
        </p:spPr>
      </p:pic>
    </p:spTree>
    <p:extLst>
      <p:ext uri="{BB962C8B-B14F-4D97-AF65-F5344CB8AC3E}">
        <p14:creationId xmlns:p14="http://schemas.microsoft.com/office/powerpoint/2010/main" val="1654623023"/>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Rescatados para ser santos</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1 Pedro 1.17-20</a:t>
            </a:r>
          </a:p>
        </p:txBody>
      </p:sp>
      <p:sp>
        <p:nvSpPr>
          <p:cNvPr id="7" name="Slide Number Placeholder 6"/>
          <p:cNvSpPr>
            <a:spLocks noGrp="1"/>
          </p:cNvSpPr>
          <p:nvPr>
            <p:ph type="sldNum" sz="quarter" idx="12"/>
          </p:nvPr>
        </p:nvSpPr>
        <p:spPr/>
        <p:txBody>
          <a:bodyPr/>
          <a:lstStyle/>
          <a:p>
            <a:fld id="{2310013D-BD0D-469F-98DE-C8110101F22A}" type="slidenum">
              <a:rPr lang="es-PR" altLang="en-US"/>
              <a:pPr/>
              <a:t>38</a:t>
            </a:fld>
            <a:endParaRPr lang="es-PR" altLang="en-US"/>
          </a:p>
        </p:txBody>
      </p:sp>
      <p:sp>
        <p:nvSpPr>
          <p:cNvPr id="2" name="Content Placeholder 1"/>
          <p:cNvSpPr>
            <a:spLocks noGrp="1"/>
          </p:cNvSpPr>
          <p:nvPr>
            <p:ph idx="1"/>
          </p:nvPr>
        </p:nvSpPr>
        <p:spPr>
          <a:xfrm>
            <a:off x="380999" y="2147372"/>
            <a:ext cx="4876801" cy="4710628"/>
          </a:xfrm>
        </p:spPr>
        <p:txBody>
          <a:bodyPr>
            <a:normAutofit fontScale="85000" lnSpcReduction="10000"/>
          </a:bodyPr>
          <a:lstStyle/>
          <a:p>
            <a:r>
              <a:rPr lang="es-ES" dirty="0" smtClean="0">
                <a:latin typeface="Candara" panose="020E0502030303020204" pitchFamily="34" charset="0"/>
              </a:rPr>
              <a:t>Pero </a:t>
            </a:r>
            <a:r>
              <a:rPr lang="es-ES" dirty="0">
                <a:latin typeface="Candara" panose="020E0502030303020204" pitchFamily="34" charset="0"/>
              </a:rPr>
              <a:t>habían sido redimidos de esa fútil existencia por medio de una trascendental transacción. </a:t>
            </a:r>
            <a:endParaRPr lang="es-ES" dirty="0" smtClean="0">
              <a:latin typeface="Candara" panose="020E0502030303020204" pitchFamily="34" charset="0"/>
            </a:endParaRPr>
          </a:p>
          <a:p>
            <a:r>
              <a:rPr lang="es-ES" dirty="0" smtClean="0">
                <a:latin typeface="Candara" panose="020E0502030303020204" pitchFamily="34" charset="0"/>
              </a:rPr>
              <a:t>Habían </a:t>
            </a:r>
            <a:r>
              <a:rPr lang="es-ES" dirty="0">
                <a:latin typeface="Candara" panose="020E0502030303020204" pitchFamily="34" charset="0"/>
              </a:rPr>
              <a:t>sido rescatados de la esclavitud de la conformidad al mundo mediante el pago de un rescate infinito. </a:t>
            </a:r>
            <a:endParaRPr lang="es-ES" dirty="0" smtClean="0">
              <a:latin typeface="Candara" panose="020E0502030303020204" pitchFamily="34" charset="0"/>
            </a:endParaRPr>
          </a:p>
          <a:p>
            <a:r>
              <a:rPr lang="es-ES" dirty="0" smtClean="0">
                <a:latin typeface="Candara" panose="020E0502030303020204" pitchFamily="34" charset="0"/>
              </a:rPr>
              <a:t>¿</a:t>
            </a:r>
            <a:r>
              <a:rPr lang="es-ES" dirty="0">
                <a:latin typeface="Candara" panose="020E0502030303020204" pitchFamily="34" charset="0"/>
              </a:rPr>
              <a:t>Había sido con oro o plata que habían sido rescatados estos secuestrados (véase </a:t>
            </a:r>
            <a:r>
              <a:rPr lang="es-ES" dirty="0" smtClean="0">
                <a:solidFill>
                  <a:srgbClr val="FF0000"/>
                </a:solidFill>
                <a:latin typeface="Candara" panose="020E0502030303020204" pitchFamily="34" charset="0"/>
              </a:rPr>
              <a:t>Éxodo </a:t>
            </a:r>
            <a:r>
              <a:rPr lang="es-ES" dirty="0">
                <a:solidFill>
                  <a:srgbClr val="FF0000"/>
                </a:solidFill>
                <a:latin typeface="Candara" panose="020E0502030303020204" pitchFamily="34" charset="0"/>
              </a:rPr>
              <a:t>30:15</a:t>
            </a:r>
            <a:r>
              <a:rPr lang="es-ES" dirty="0" smtClean="0">
                <a:latin typeface="Candara" panose="020E0502030303020204" pitchFamily="34" charset="0"/>
              </a:rPr>
              <a:t>)?</a:t>
            </a:r>
            <a:endParaRPr lang="es-ES" dirty="0">
              <a:latin typeface="Candara" panose="020E0502030303020204" pitchFamily="34" charset="0"/>
            </a:endParaRPr>
          </a:p>
        </p:txBody>
      </p:sp>
      <p:pic>
        <p:nvPicPr>
          <p:cNvPr id="5" name="Picture 4"/>
          <p:cNvPicPr>
            <a:picLocks noChangeAspect="1"/>
          </p:cNvPicPr>
          <p:nvPr/>
        </p:nvPicPr>
        <p:blipFill rotWithShape="1">
          <a:blip r:embed="rId3">
            <a:lum bright="2000"/>
          </a:blip>
          <a:srcRect l="19192" r="28283"/>
          <a:stretch/>
        </p:blipFill>
        <p:spPr>
          <a:xfrm>
            <a:off x="5181600" y="1848445"/>
            <a:ext cx="3962400" cy="5009555"/>
          </a:xfrm>
          <a:prstGeom prst="rect">
            <a:avLst/>
          </a:prstGeom>
        </p:spPr>
      </p:pic>
    </p:spTree>
    <p:extLst>
      <p:ext uri="{BB962C8B-B14F-4D97-AF65-F5344CB8AC3E}">
        <p14:creationId xmlns:p14="http://schemas.microsoft.com/office/powerpoint/2010/main" val="401262365"/>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Rescatados para ser santos</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1 Pedro 1.17-20</a:t>
            </a:r>
          </a:p>
        </p:txBody>
      </p:sp>
      <p:sp>
        <p:nvSpPr>
          <p:cNvPr id="7" name="Slide Number Placeholder 6"/>
          <p:cNvSpPr>
            <a:spLocks noGrp="1"/>
          </p:cNvSpPr>
          <p:nvPr>
            <p:ph type="sldNum" sz="quarter" idx="12"/>
          </p:nvPr>
        </p:nvSpPr>
        <p:spPr/>
        <p:txBody>
          <a:bodyPr/>
          <a:lstStyle/>
          <a:p>
            <a:fld id="{2310013D-BD0D-469F-98DE-C8110101F22A}" type="slidenum">
              <a:rPr lang="es-PR" altLang="en-US"/>
              <a:pPr/>
              <a:t>39</a:t>
            </a:fld>
            <a:endParaRPr lang="es-PR" altLang="en-US"/>
          </a:p>
        </p:txBody>
      </p:sp>
      <p:sp>
        <p:nvSpPr>
          <p:cNvPr id="2" name="Content Placeholder 1"/>
          <p:cNvSpPr>
            <a:spLocks noGrp="1"/>
          </p:cNvSpPr>
          <p:nvPr>
            <p:ph idx="1"/>
          </p:nvPr>
        </p:nvSpPr>
        <p:spPr>
          <a:xfrm>
            <a:off x="380999" y="2147372"/>
            <a:ext cx="4800601" cy="4710628"/>
          </a:xfrm>
        </p:spPr>
        <p:txBody>
          <a:bodyPr>
            <a:normAutofit fontScale="92500" lnSpcReduction="10000"/>
          </a:bodyPr>
          <a:lstStyle/>
          <a:p>
            <a:r>
              <a:rPr lang="es-ES" dirty="0">
                <a:solidFill>
                  <a:srgbClr val="FF0000"/>
                </a:solidFill>
                <a:latin typeface="Candara" panose="020E0502030303020204" pitchFamily="34" charset="0"/>
              </a:rPr>
              <a:t>1:19</a:t>
            </a:r>
            <a:r>
              <a:rPr lang="es-ES" dirty="0">
                <a:latin typeface="Candara" panose="020E0502030303020204" pitchFamily="34" charset="0"/>
              </a:rPr>
              <a:t> No; era con la sangre preciosa de Cristo —como la sangre de un cordero perfecto, sin tacha—. </a:t>
            </a:r>
            <a:endParaRPr lang="es-ES" dirty="0" smtClean="0">
              <a:latin typeface="Candara" panose="020E0502030303020204" pitchFamily="34" charset="0"/>
            </a:endParaRPr>
          </a:p>
          <a:p>
            <a:r>
              <a:rPr lang="es-ES" dirty="0" smtClean="0">
                <a:latin typeface="Candara" panose="020E0502030303020204" pitchFamily="34" charset="0"/>
              </a:rPr>
              <a:t>Cristo </a:t>
            </a:r>
            <a:r>
              <a:rPr lang="es-ES" dirty="0">
                <a:latin typeface="Candara" panose="020E0502030303020204" pitchFamily="34" charset="0"/>
              </a:rPr>
              <a:t>es un cordero sin mancha y sin contaminación, es decir, es absolutamente perfecto, interior y exteriormente. </a:t>
            </a:r>
            <a:endParaRPr lang="es-ES" dirty="0" smtClean="0">
              <a:latin typeface="Candara" panose="020E0502030303020204" pitchFamily="34" charset="0"/>
            </a:endParaRPr>
          </a:p>
        </p:txBody>
      </p:sp>
      <p:pic>
        <p:nvPicPr>
          <p:cNvPr id="5" name="Picture 4"/>
          <p:cNvPicPr>
            <a:picLocks noChangeAspect="1"/>
          </p:cNvPicPr>
          <p:nvPr/>
        </p:nvPicPr>
        <p:blipFill rotWithShape="1">
          <a:blip r:embed="rId3">
            <a:lum bright="2000"/>
          </a:blip>
          <a:srcRect l="19192" r="28283"/>
          <a:stretch/>
        </p:blipFill>
        <p:spPr>
          <a:xfrm>
            <a:off x="5181600" y="1848445"/>
            <a:ext cx="3962400" cy="5009555"/>
          </a:xfrm>
          <a:prstGeom prst="rect">
            <a:avLst/>
          </a:prstGeom>
        </p:spPr>
      </p:pic>
    </p:spTree>
    <p:extLst>
      <p:ext uri="{BB962C8B-B14F-4D97-AF65-F5344CB8AC3E}">
        <p14:creationId xmlns:p14="http://schemas.microsoft.com/office/powerpoint/2010/main" val="3885498742"/>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r="19068"/>
          <a:stretch/>
        </p:blipFill>
        <p:spPr>
          <a:xfrm>
            <a:off x="0" y="0"/>
            <a:ext cx="9144000" cy="7315200"/>
          </a:xfrm>
          <a:prstGeom prst="rect">
            <a:avLst/>
          </a:prstGeom>
        </p:spPr>
      </p:pic>
      <p:sp>
        <p:nvSpPr>
          <p:cNvPr id="3" name="Content Placeholder 2"/>
          <p:cNvSpPr>
            <a:spLocks noGrp="1"/>
          </p:cNvSpPr>
          <p:nvPr>
            <p:ph idx="1"/>
          </p:nvPr>
        </p:nvSpPr>
        <p:spPr>
          <a:xfrm>
            <a:off x="5486400" y="1295400"/>
            <a:ext cx="3657600" cy="1981200"/>
          </a:xfrm>
        </p:spPr>
        <p:txBody>
          <a:bodyPr/>
          <a:lstStyle/>
          <a:p>
            <a:pPr marL="0" indent="0">
              <a:buNone/>
            </a:pPr>
            <a:r>
              <a:rPr lang="es-PR" sz="4000" dirty="0" smtClean="0">
                <a:solidFill>
                  <a:schemeClr val="bg1"/>
                </a:solidFill>
                <a:effectLst>
                  <a:outerShdw blurRad="38100" dist="38100" dir="2700000" algn="tl">
                    <a:srgbClr val="000000">
                      <a:alpha val="43137"/>
                    </a:srgbClr>
                  </a:outerShdw>
                </a:effectLst>
                <a:latin typeface="Candara" panose="020E0502030303020204" pitchFamily="34" charset="0"/>
              </a:rPr>
              <a:t>El haber experimentado la salvación en Cristo nos motiva a vivir una vida santa, consagrada al Señor.</a:t>
            </a:r>
            <a:endParaRPr lang="es-PR" sz="4000" dirty="0">
              <a:solidFill>
                <a:schemeClr val="bg1"/>
              </a:solidFill>
              <a:effectLst>
                <a:outerShdw blurRad="38100" dist="38100" dir="2700000" algn="tl">
                  <a:srgbClr val="000000">
                    <a:alpha val="43137"/>
                  </a:srgbClr>
                </a:outerShdw>
              </a:effectLst>
              <a:latin typeface="Candara" panose="020E0502030303020204" pitchFamily="34" charset="0"/>
            </a:endParaRPr>
          </a:p>
        </p:txBody>
      </p:sp>
      <p:sp>
        <p:nvSpPr>
          <p:cNvPr id="4" name="Slide Number Placeholder 3"/>
          <p:cNvSpPr>
            <a:spLocks noGrp="1"/>
          </p:cNvSpPr>
          <p:nvPr>
            <p:ph type="sldNum" sz="quarter" idx="12"/>
          </p:nvPr>
        </p:nvSpPr>
        <p:spPr/>
        <p:txBody>
          <a:bodyPr/>
          <a:lstStyle/>
          <a:p>
            <a:fld id="{921E7F7E-33AA-4283-8B9E-027FB821B55F}" type="slidenum">
              <a:rPr lang="en-US" smtClean="0"/>
              <a:pPr/>
              <a:t>4</a:t>
            </a:fld>
            <a:endParaRPr lang="en-US" dirty="0"/>
          </a:p>
        </p:txBody>
      </p:sp>
      <p:sp>
        <p:nvSpPr>
          <p:cNvPr id="6" name="Title 1"/>
          <p:cNvSpPr>
            <a:spLocks noGrp="1"/>
          </p:cNvSpPr>
          <p:nvPr>
            <p:ph type="title"/>
          </p:nvPr>
        </p:nvSpPr>
        <p:spPr>
          <a:xfrm>
            <a:off x="4524375" y="0"/>
            <a:ext cx="3878261" cy="700086"/>
          </a:xfrm>
        </p:spPr>
        <p:txBody>
          <a:bodyPr/>
          <a:lstStyle/>
          <a:p>
            <a:r>
              <a:rPr lang="es-PR" dirty="0" smtClean="0">
                <a:solidFill>
                  <a:schemeClr val="bg1"/>
                </a:solidFill>
                <a:effectLst>
                  <a:outerShdw blurRad="38100" dist="38100" dir="2700000" algn="tl">
                    <a:srgbClr val="000000">
                      <a:alpha val="43137"/>
                    </a:srgbClr>
                  </a:outerShdw>
                </a:effectLst>
                <a:latin typeface="Candara" panose="020E0502030303020204" pitchFamily="34" charset="0"/>
              </a:rPr>
              <a:t>Verdad Central</a:t>
            </a:r>
            <a:endParaRPr lang="es-PR" dirty="0">
              <a:solidFill>
                <a:schemeClr val="bg1"/>
              </a:solidFill>
              <a:effectLst>
                <a:outerShdw blurRad="38100" dist="38100" dir="2700000" algn="tl">
                  <a:srgbClr val="000000">
                    <a:alpha val="43137"/>
                  </a:srgbClr>
                </a:outerShdw>
              </a:effectLst>
              <a:latin typeface="Candara" panose="020E0502030303020204" pitchFamily="34" charset="0"/>
            </a:endParaRPr>
          </a:p>
        </p:txBody>
      </p:sp>
    </p:spTree>
    <p:extLst>
      <p:ext uri="{BB962C8B-B14F-4D97-AF65-F5344CB8AC3E}">
        <p14:creationId xmlns:p14="http://schemas.microsoft.com/office/powerpoint/2010/main" val="14295050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Rescatados para ser santos</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1 Pedro 1.17-20</a:t>
            </a:r>
          </a:p>
        </p:txBody>
      </p:sp>
      <p:sp>
        <p:nvSpPr>
          <p:cNvPr id="7" name="Slide Number Placeholder 6"/>
          <p:cNvSpPr>
            <a:spLocks noGrp="1"/>
          </p:cNvSpPr>
          <p:nvPr>
            <p:ph type="sldNum" sz="quarter" idx="12"/>
          </p:nvPr>
        </p:nvSpPr>
        <p:spPr/>
        <p:txBody>
          <a:bodyPr/>
          <a:lstStyle/>
          <a:p>
            <a:fld id="{2310013D-BD0D-469F-98DE-C8110101F22A}" type="slidenum">
              <a:rPr lang="es-PR" altLang="en-US"/>
              <a:pPr/>
              <a:t>40</a:t>
            </a:fld>
            <a:endParaRPr lang="es-PR" altLang="en-US"/>
          </a:p>
        </p:txBody>
      </p:sp>
      <p:sp>
        <p:nvSpPr>
          <p:cNvPr id="2" name="Content Placeholder 1"/>
          <p:cNvSpPr>
            <a:spLocks noGrp="1"/>
          </p:cNvSpPr>
          <p:nvPr>
            <p:ph idx="1"/>
          </p:nvPr>
        </p:nvSpPr>
        <p:spPr>
          <a:xfrm>
            <a:off x="380999" y="2147372"/>
            <a:ext cx="4648201" cy="4710628"/>
          </a:xfrm>
        </p:spPr>
        <p:txBody>
          <a:bodyPr>
            <a:normAutofit fontScale="92500" lnSpcReduction="10000"/>
          </a:bodyPr>
          <a:lstStyle/>
          <a:p>
            <a:r>
              <a:rPr lang="es-ES" dirty="0" smtClean="0">
                <a:latin typeface="Candara" panose="020E0502030303020204" pitchFamily="34" charset="0"/>
              </a:rPr>
              <a:t>Si </a:t>
            </a:r>
            <a:r>
              <a:rPr lang="es-ES" dirty="0">
                <a:latin typeface="Candara" panose="020E0502030303020204" pitchFamily="34" charset="0"/>
              </a:rPr>
              <a:t>un creyente es tentado a volver a los placeres y diversiones del mundo, a adoptar modas y estilos del mundo, a volverse como el mundo en sus falsos caminos, debería recordar que Cristo derramó Su sangre para liberarle de esta clase de vida. </a:t>
            </a:r>
            <a:endParaRPr lang="es-ES" dirty="0" smtClean="0">
              <a:latin typeface="Candara" panose="020E0502030303020204" pitchFamily="34" charset="0"/>
            </a:endParaRPr>
          </a:p>
        </p:txBody>
      </p:sp>
      <p:pic>
        <p:nvPicPr>
          <p:cNvPr id="5" name="Picture 4"/>
          <p:cNvPicPr>
            <a:picLocks noChangeAspect="1"/>
          </p:cNvPicPr>
          <p:nvPr/>
        </p:nvPicPr>
        <p:blipFill rotWithShape="1">
          <a:blip r:embed="rId3">
            <a:lum bright="2000"/>
          </a:blip>
          <a:srcRect l="19192" r="28283"/>
          <a:stretch/>
        </p:blipFill>
        <p:spPr>
          <a:xfrm>
            <a:off x="5181600" y="1848445"/>
            <a:ext cx="3962400" cy="5009555"/>
          </a:xfrm>
          <a:prstGeom prst="rect">
            <a:avLst/>
          </a:prstGeom>
        </p:spPr>
      </p:pic>
    </p:spTree>
    <p:extLst>
      <p:ext uri="{BB962C8B-B14F-4D97-AF65-F5344CB8AC3E}">
        <p14:creationId xmlns:p14="http://schemas.microsoft.com/office/powerpoint/2010/main" val="545951809"/>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Rescatados para ser santos</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1 Pedro 1.17-20</a:t>
            </a:r>
          </a:p>
        </p:txBody>
      </p:sp>
      <p:sp>
        <p:nvSpPr>
          <p:cNvPr id="7" name="Slide Number Placeholder 6"/>
          <p:cNvSpPr>
            <a:spLocks noGrp="1"/>
          </p:cNvSpPr>
          <p:nvPr>
            <p:ph type="sldNum" sz="quarter" idx="12"/>
          </p:nvPr>
        </p:nvSpPr>
        <p:spPr/>
        <p:txBody>
          <a:bodyPr/>
          <a:lstStyle/>
          <a:p>
            <a:fld id="{2310013D-BD0D-469F-98DE-C8110101F22A}" type="slidenum">
              <a:rPr lang="es-PR" altLang="en-US"/>
              <a:pPr/>
              <a:t>41</a:t>
            </a:fld>
            <a:endParaRPr lang="es-PR" altLang="en-US"/>
          </a:p>
        </p:txBody>
      </p:sp>
      <p:sp>
        <p:nvSpPr>
          <p:cNvPr id="2" name="Content Placeholder 1"/>
          <p:cNvSpPr>
            <a:spLocks noGrp="1"/>
          </p:cNvSpPr>
          <p:nvPr>
            <p:ph idx="1"/>
          </p:nvPr>
        </p:nvSpPr>
        <p:spPr>
          <a:xfrm>
            <a:off x="380999" y="2147372"/>
            <a:ext cx="4876801" cy="4710628"/>
          </a:xfrm>
        </p:spPr>
        <p:txBody>
          <a:bodyPr>
            <a:normAutofit/>
          </a:bodyPr>
          <a:lstStyle/>
          <a:p>
            <a:r>
              <a:rPr lang="es-ES" dirty="0" smtClean="0">
                <a:latin typeface="Candara" panose="020E0502030303020204" pitchFamily="34" charset="0"/>
              </a:rPr>
              <a:t>Volver </a:t>
            </a:r>
            <a:r>
              <a:rPr lang="es-ES" dirty="0">
                <a:latin typeface="Candara" panose="020E0502030303020204" pitchFamily="34" charset="0"/>
              </a:rPr>
              <a:t>al mundo es volver a cruzar la gran sima que fue salvada por nosotros a un precio abrumador. </a:t>
            </a:r>
            <a:endParaRPr lang="es-ES" dirty="0" smtClean="0">
              <a:latin typeface="Candara" panose="020E0502030303020204" pitchFamily="34" charset="0"/>
            </a:endParaRPr>
          </a:p>
          <a:p>
            <a:r>
              <a:rPr lang="es-ES" dirty="0" smtClean="0">
                <a:latin typeface="Candara" panose="020E0502030303020204" pitchFamily="34" charset="0"/>
              </a:rPr>
              <a:t>Pero </a:t>
            </a:r>
            <a:r>
              <a:rPr lang="es-ES" dirty="0">
                <a:latin typeface="Candara" panose="020E0502030303020204" pitchFamily="34" charset="0"/>
              </a:rPr>
              <a:t>más aún: es deslealtad positiva contra el Salvador</a:t>
            </a:r>
            <a:r>
              <a:rPr lang="es-ES" dirty="0" smtClean="0">
                <a:latin typeface="Candara" panose="020E0502030303020204" pitchFamily="34" charset="0"/>
              </a:rPr>
              <a:t>.</a:t>
            </a:r>
            <a:endParaRPr lang="es-ES" dirty="0">
              <a:latin typeface="Candara" panose="020E0502030303020204" pitchFamily="34" charset="0"/>
            </a:endParaRPr>
          </a:p>
        </p:txBody>
      </p:sp>
      <p:pic>
        <p:nvPicPr>
          <p:cNvPr id="5" name="Picture 4"/>
          <p:cNvPicPr>
            <a:picLocks noChangeAspect="1"/>
          </p:cNvPicPr>
          <p:nvPr/>
        </p:nvPicPr>
        <p:blipFill rotWithShape="1">
          <a:blip r:embed="rId3">
            <a:lum bright="2000"/>
          </a:blip>
          <a:srcRect l="19192" r="28283"/>
          <a:stretch/>
        </p:blipFill>
        <p:spPr>
          <a:xfrm>
            <a:off x="5181600" y="1848445"/>
            <a:ext cx="3962400" cy="5009555"/>
          </a:xfrm>
          <a:prstGeom prst="rect">
            <a:avLst/>
          </a:prstGeom>
        </p:spPr>
      </p:pic>
    </p:spTree>
    <p:extLst>
      <p:ext uri="{BB962C8B-B14F-4D97-AF65-F5344CB8AC3E}">
        <p14:creationId xmlns:p14="http://schemas.microsoft.com/office/powerpoint/2010/main" val="82740675"/>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Rescatados para ser santos</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1 Pedro 1.17-20</a:t>
            </a:r>
          </a:p>
        </p:txBody>
      </p:sp>
      <p:sp>
        <p:nvSpPr>
          <p:cNvPr id="7" name="Slide Number Placeholder 6"/>
          <p:cNvSpPr>
            <a:spLocks noGrp="1"/>
          </p:cNvSpPr>
          <p:nvPr>
            <p:ph type="sldNum" sz="quarter" idx="12"/>
          </p:nvPr>
        </p:nvSpPr>
        <p:spPr/>
        <p:txBody>
          <a:bodyPr/>
          <a:lstStyle/>
          <a:p>
            <a:fld id="{2310013D-BD0D-469F-98DE-C8110101F22A}" type="slidenum">
              <a:rPr lang="es-PR" altLang="en-US"/>
              <a:pPr/>
              <a:t>42</a:t>
            </a:fld>
            <a:endParaRPr lang="es-PR" altLang="en-US"/>
          </a:p>
        </p:txBody>
      </p:sp>
      <p:sp>
        <p:nvSpPr>
          <p:cNvPr id="2" name="Content Placeholder 1"/>
          <p:cNvSpPr>
            <a:spLocks noGrp="1"/>
          </p:cNvSpPr>
          <p:nvPr>
            <p:ph idx="1"/>
          </p:nvPr>
        </p:nvSpPr>
        <p:spPr>
          <a:xfrm>
            <a:off x="380999" y="2147372"/>
            <a:ext cx="8153401" cy="4710628"/>
          </a:xfrm>
        </p:spPr>
        <p:txBody>
          <a:bodyPr>
            <a:normAutofit/>
          </a:bodyPr>
          <a:lstStyle/>
          <a:p>
            <a:r>
              <a:rPr lang="es-ES" i="1" dirty="0">
                <a:latin typeface="Candara" panose="020E0502030303020204" pitchFamily="34" charset="0"/>
              </a:rPr>
              <a:t>«Razonemos desde la grandeza del sacrificio a la grandeza del pecado. Luego determinemos romper para siempre con lo que le costó Su vida al Hijo de Dios</a:t>
            </a:r>
            <a:r>
              <a:rPr lang="es-ES" i="1" dirty="0" smtClean="0">
                <a:latin typeface="Candara" panose="020E0502030303020204" pitchFamily="34" charset="0"/>
              </a:rPr>
              <a:t>.»</a:t>
            </a:r>
            <a:endParaRPr lang="en-US" i="1" dirty="0">
              <a:latin typeface="Candara" panose="020E0502030303020204" pitchFamily="34" charset="0"/>
            </a:endParaRPr>
          </a:p>
        </p:txBody>
      </p:sp>
    </p:spTree>
    <p:extLst>
      <p:ext uri="{BB962C8B-B14F-4D97-AF65-F5344CB8AC3E}">
        <p14:creationId xmlns:p14="http://schemas.microsoft.com/office/powerpoint/2010/main" val="3394383119"/>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Rescatados para ser santos</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1 Pedro 1.17-20</a:t>
            </a:r>
          </a:p>
        </p:txBody>
      </p:sp>
      <p:sp>
        <p:nvSpPr>
          <p:cNvPr id="7" name="Slide Number Placeholder 6"/>
          <p:cNvSpPr>
            <a:spLocks noGrp="1"/>
          </p:cNvSpPr>
          <p:nvPr>
            <p:ph type="sldNum" sz="quarter" idx="12"/>
          </p:nvPr>
        </p:nvSpPr>
        <p:spPr/>
        <p:txBody>
          <a:bodyPr/>
          <a:lstStyle/>
          <a:p>
            <a:fld id="{2310013D-BD0D-469F-98DE-C8110101F22A}" type="slidenum">
              <a:rPr lang="es-PR" altLang="en-US"/>
              <a:pPr/>
              <a:t>43</a:t>
            </a:fld>
            <a:endParaRPr lang="es-PR" altLang="en-US"/>
          </a:p>
        </p:txBody>
      </p:sp>
      <p:sp>
        <p:nvSpPr>
          <p:cNvPr id="2" name="Content Placeholder 1"/>
          <p:cNvSpPr>
            <a:spLocks noGrp="1"/>
          </p:cNvSpPr>
          <p:nvPr>
            <p:ph idx="1"/>
          </p:nvPr>
        </p:nvSpPr>
        <p:spPr>
          <a:xfrm>
            <a:off x="380999" y="2147372"/>
            <a:ext cx="5105401" cy="4710628"/>
          </a:xfrm>
        </p:spPr>
        <p:txBody>
          <a:bodyPr>
            <a:normAutofit fontScale="85000" lnSpcReduction="20000"/>
          </a:bodyPr>
          <a:lstStyle/>
          <a:p>
            <a:r>
              <a:rPr lang="es-ES" dirty="0">
                <a:solidFill>
                  <a:srgbClr val="FF0000"/>
                </a:solidFill>
                <a:latin typeface="Candara" panose="020E0502030303020204" pitchFamily="34" charset="0"/>
              </a:rPr>
              <a:t>1:20 </a:t>
            </a:r>
            <a:r>
              <a:rPr lang="es-ES" dirty="0">
                <a:latin typeface="Candara" panose="020E0502030303020204" pitchFamily="34" charset="0"/>
              </a:rPr>
              <a:t>La obra de Cristo para nosotros no fue algo que se le ocurriera a Dios en el curso de la historia. </a:t>
            </a:r>
            <a:endParaRPr lang="es-ES" dirty="0" smtClean="0">
              <a:latin typeface="Candara" panose="020E0502030303020204" pitchFamily="34" charset="0"/>
            </a:endParaRPr>
          </a:p>
          <a:p>
            <a:r>
              <a:rPr lang="es-ES" dirty="0" smtClean="0">
                <a:latin typeface="Candara" panose="020E0502030303020204" pitchFamily="34" charset="0"/>
              </a:rPr>
              <a:t>El </a:t>
            </a:r>
            <a:r>
              <a:rPr lang="es-ES" dirty="0">
                <a:latin typeface="Candara" panose="020E0502030303020204" pitchFamily="34" charset="0"/>
              </a:rPr>
              <a:t>Redentor estaba destinado a morir por nosotros ya antes de la creación del mundo. </a:t>
            </a:r>
            <a:endParaRPr lang="es-ES" dirty="0" smtClean="0">
              <a:latin typeface="Candara" panose="020E0502030303020204" pitchFamily="34" charset="0"/>
            </a:endParaRPr>
          </a:p>
          <a:p>
            <a:r>
              <a:rPr lang="es-ES" dirty="0" smtClean="0">
                <a:latin typeface="Candara" panose="020E0502030303020204" pitchFamily="34" charset="0"/>
              </a:rPr>
              <a:t>Ahora</a:t>
            </a:r>
            <a:r>
              <a:rPr lang="es-ES" dirty="0">
                <a:latin typeface="Candara" panose="020E0502030303020204" pitchFamily="34" charset="0"/>
              </a:rPr>
              <a:t>, al final de los tiempos, es decir, al final de la dispensación de la ley, vino del cielo para rescatarnos de nuestra anterior manera de vivir. </a:t>
            </a:r>
          </a:p>
        </p:txBody>
      </p:sp>
      <p:pic>
        <p:nvPicPr>
          <p:cNvPr id="5" name="Picture 4"/>
          <p:cNvPicPr>
            <a:picLocks noChangeAspect="1"/>
          </p:cNvPicPr>
          <p:nvPr/>
        </p:nvPicPr>
        <p:blipFill>
          <a:blip r:embed="rId3"/>
          <a:stretch>
            <a:fillRect/>
          </a:stretch>
        </p:blipFill>
        <p:spPr>
          <a:xfrm>
            <a:off x="5553150" y="1828800"/>
            <a:ext cx="3590849" cy="5029200"/>
          </a:xfrm>
          <a:prstGeom prst="rect">
            <a:avLst/>
          </a:prstGeom>
        </p:spPr>
      </p:pic>
    </p:spTree>
    <p:extLst>
      <p:ext uri="{BB962C8B-B14F-4D97-AF65-F5344CB8AC3E}">
        <p14:creationId xmlns:p14="http://schemas.microsoft.com/office/powerpoint/2010/main" val="3447862715"/>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Rescatados para ser santos</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1 Pedro 1.17-20</a:t>
            </a:r>
          </a:p>
        </p:txBody>
      </p:sp>
      <p:sp>
        <p:nvSpPr>
          <p:cNvPr id="7" name="Slide Number Placeholder 6"/>
          <p:cNvSpPr>
            <a:spLocks noGrp="1"/>
          </p:cNvSpPr>
          <p:nvPr>
            <p:ph type="sldNum" sz="quarter" idx="12"/>
          </p:nvPr>
        </p:nvSpPr>
        <p:spPr/>
        <p:txBody>
          <a:bodyPr/>
          <a:lstStyle/>
          <a:p>
            <a:fld id="{2310013D-BD0D-469F-98DE-C8110101F22A}" type="slidenum">
              <a:rPr lang="es-PR" altLang="en-US"/>
              <a:pPr/>
              <a:t>44</a:t>
            </a:fld>
            <a:endParaRPr lang="es-PR" altLang="en-US"/>
          </a:p>
        </p:txBody>
      </p:sp>
      <p:sp>
        <p:nvSpPr>
          <p:cNvPr id="2" name="Content Placeholder 1"/>
          <p:cNvSpPr>
            <a:spLocks noGrp="1"/>
          </p:cNvSpPr>
          <p:nvPr>
            <p:ph idx="1"/>
          </p:nvPr>
        </p:nvSpPr>
        <p:spPr>
          <a:xfrm>
            <a:off x="380999" y="2147372"/>
            <a:ext cx="5105401" cy="4710628"/>
          </a:xfrm>
        </p:spPr>
        <p:txBody>
          <a:bodyPr>
            <a:normAutofit fontScale="85000" lnSpcReduction="20000"/>
          </a:bodyPr>
          <a:lstStyle/>
          <a:p>
            <a:r>
              <a:rPr lang="es-ES" dirty="0">
                <a:latin typeface="Candara" panose="020E0502030303020204" pitchFamily="34" charset="0"/>
              </a:rPr>
              <a:t>Pedro añade estas consideraciones para apremiarnos aún más profundamente con la importancia de romper de una manera limpia con el sistema del mundo, para librarnos del cual murió Cristo. </a:t>
            </a:r>
            <a:endParaRPr lang="es-ES" dirty="0" smtClean="0">
              <a:latin typeface="Candara" panose="020E0502030303020204" pitchFamily="34" charset="0"/>
            </a:endParaRPr>
          </a:p>
          <a:p>
            <a:r>
              <a:rPr lang="es-ES" dirty="0" smtClean="0">
                <a:latin typeface="Candara" panose="020E0502030303020204" pitchFamily="34" charset="0"/>
              </a:rPr>
              <a:t>Estamos </a:t>
            </a:r>
            <a:r>
              <a:rPr lang="es-ES" dirty="0">
                <a:latin typeface="Candara" panose="020E0502030303020204" pitchFamily="34" charset="0"/>
              </a:rPr>
              <a:t>en el mundo, pero no somos del mundo. </a:t>
            </a:r>
            <a:endParaRPr lang="es-ES" dirty="0" smtClean="0">
              <a:latin typeface="Candara" panose="020E0502030303020204" pitchFamily="34" charset="0"/>
            </a:endParaRPr>
          </a:p>
          <a:p>
            <a:r>
              <a:rPr lang="es-ES" dirty="0" smtClean="0">
                <a:latin typeface="Candara" panose="020E0502030303020204" pitchFamily="34" charset="0"/>
              </a:rPr>
              <a:t>No </a:t>
            </a:r>
            <a:r>
              <a:rPr lang="es-ES" dirty="0">
                <a:latin typeface="Candara" panose="020E0502030303020204" pitchFamily="34" charset="0"/>
              </a:rPr>
              <a:t>debemos aislarnos de los inconversos, sino llevarles el evangelio. </a:t>
            </a:r>
            <a:endParaRPr lang="es-ES" dirty="0" smtClean="0">
              <a:latin typeface="Candara" panose="020E0502030303020204" pitchFamily="34" charset="0"/>
            </a:endParaRPr>
          </a:p>
        </p:txBody>
      </p:sp>
      <p:pic>
        <p:nvPicPr>
          <p:cNvPr id="5" name="Picture 4"/>
          <p:cNvPicPr>
            <a:picLocks noChangeAspect="1"/>
          </p:cNvPicPr>
          <p:nvPr/>
        </p:nvPicPr>
        <p:blipFill>
          <a:blip r:embed="rId3"/>
          <a:stretch>
            <a:fillRect/>
          </a:stretch>
        </p:blipFill>
        <p:spPr>
          <a:xfrm>
            <a:off x="5553150" y="1828800"/>
            <a:ext cx="3590849" cy="5029200"/>
          </a:xfrm>
          <a:prstGeom prst="rect">
            <a:avLst/>
          </a:prstGeom>
        </p:spPr>
      </p:pic>
    </p:spTree>
    <p:extLst>
      <p:ext uri="{BB962C8B-B14F-4D97-AF65-F5344CB8AC3E}">
        <p14:creationId xmlns:p14="http://schemas.microsoft.com/office/powerpoint/2010/main" val="798432170"/>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Rescatados para ser santos</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1 Pedro 1.17-20</a:t>
            </a:r>
          </a:p>
        </p:txBody>
      </p:sp>
      <p:sp>
        <p:nvSpPr>
          <p:cNvPr id="7" name="Slide Number Placeholder 6"/>
          <p:cNvSpPr>
            <a:spLocks noGrp="1"/>
          </p:cNvSpPr>
          <p:nvPr>
            <p:ph type="sldNum" sz="quarter" idx="12"/>
          </p:nvPr>
        </p:nvSpPr>
        <p:spPr/>
        <p:txBody>
          <a:bodyPr/>
          <a:lstStyle/>
          <a:p>
            <a:fld id="{2310013D-BD0D-469F-98DE-C8110101F22A}" type="slidenum">
              <a:rPr lang="es-PR" altLang="en-US"/>
              <a:pPr/>
              <a:t>45</a:t>
            </a:fld>
            <a:endParaRPr lang="es-PR" altLang="en-US"/>
          </a:p>
        </p:txBody>
      </p:sp>
      <p:sp>
        <p:nvSpPr>
          <p:cNvPr id="2" name="Content Placeholder 1"/>
          <p:cNvSpPr>
            <a:spLocks noGrp="1"/>
          </p:cNvSpPr>
          <p:nvPr>
            <p:ph idx="1"/>
          </p:nvPr>
        </p:nvSpPr>
        <p:spPr>
          <a:xfrm>
            <a:off x="380999" y="2147372"/>
            <a:ext cx="5105401" cy="4710628"/>
          </a:xfrm>
        </p:spPr>
        <p:txBody>
          <a:bodyPr>
            <a:normAutofit/>
          </a:bodyPr>
          <a:lstStyle/>
          <a:p>
            <a:r>
              <a:rPr lang="es-ES" dirty="0" smtClean="0">
                <a:latin typeface="Candara" panose="020E0502030303020204" pitchFamily="34" charset="0"/>
              </a:rPr>
              <a:t>Pero </a:t>
            </a:r>
            <a:r>
              <a:rPr lang="es-ES" dirty="0">
                <a:latin typeface="Candara" panose="020E0502030303020204" pitchFamily="34" charset="0"/>
              </a:rPr>
              <a:t>en nuestros tratos y relaciones con ellos, nunca debemos compartir en sus pecados ni condonarlos. </a:t>
            </a:r>
            <a:endParaRPr lang="es-ES" dirty="0" smtClean="0">
              <a:latin typeface="Candara" panose="020E0502030303020204" pitchFamily="34" charset="0"/>
            </a:endParaRPr>
          </a:p>
          <a:p>
            <a:r>
              <a:rPr lang="es-ES" dirty="0" smtClean="0">
                <a:latin typeface="Candara" panose="020E0502030303020204" pitchFamily="34" charset="0"/>
              </a:rPr>
              <a:t>Debemos </a:t>
            </a:r>
            <a:r>
              <a:rPr lang="es-ES" dirty="0">
                <a:latin typeface="Candara" panose="020E0502030303020204" pitchFamily="34" charset="0"/>
              </a:rPr>
              <a:t>mostrar por nuestras vidas que somos hijos de Dios. </a:t>
            </a:r>
            <a:endParaRPr lang="es-ES" dirty="0" smtClean="0">
              <a:latin typeface="Candara" panose="020E0502030303020204" pitchFamily="34" charset="0"/>
            </a:endParaRPr>
          </a:p>
        </p:txBody>
      </p:sp>
      <p:pic>
        <p:nvPicPr>
          <p:cNvPr id="5" name="Picture 4"/>
          <p:cNvPicPr>
            <a:picLocks noChangeAspect="1"/>
          </p:cNvPicPr>
          <p:nvPr/>
        </p:nvPicPr>
        <p:blipFill>
          <a:blip r:embed="rId3"/>
          <a:stretch>
            <a:fillRect/>
          </a:stretch>
        </p:blipFill>
        <p:spPr>
          <a:xfrm>
            <a:off x="5553150" y="1828800"/>
            <a:ext cx="3590849" cy="5029200"/>
          </a:xfrm>
          <a:prstGeom prst="rect">
            <a:avLst/>
          </a:prstGeom>
        </p:spPr>
      </p:pic>
    </p:spTree>
    <p:extLst>
      <p:ext uri="{BB962C8B-B14F-4D97-AF65-F5344CB8AC3E}">
        <p14:creationId xmlns:p14="http://schemas.microsoft.com/office/powerpoint/2010/main" val="2662419067"/>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7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Rescatados para ser santos</a:t>
            </a:r>
            <a:br>
              <a:rPr lang="es-ES" dirty="0">
                <a:latin typeface="Candara" panose="020E0502030303020204" pitchFamily="34" charset="0"/>
                <a:cs typeface="Calibri" pitchFamily="34" charset="0"/>
              </a:rPr>
            </a:br>
            <a:r>
              <a:rPr lang="es-PR" sz="4000" dirty="0">
                <a:solidFill>
                  <a:srgbClr val="FF0000"/>
                </a:solidFill>
                <a:latin typeface="Candara" panose="020E0502030303020204" pitchFamily="34" charset="0"/>
                <a:cs typeface="Calibri" pitchFamily="34" charset="0"/>
              </a:rPr>
              <a:t>1 Pedro 1.17-20</a:t>
            </a:r>
          </a:p>
        </p:txBody>
      </p:sp>
      <p:sp>
        <p:nvSpPr>
          <p:cNvPr id="7" name="Slide Number Placeholder 6"/>
          <p:cNvSpPr>
            <a:spLocks noGrp="1"/>
          </p:cNvSpPr>
          <p:nvPr>
            <p:ph type="sldNum" sz="quarter" idx="12"/>
          </p:nvPr>
        </p:nvSpPr>
        <p:spPr/>
        <p:txBody>
          <a:bodyPr/>
          <a:lstStyle/>
          <a:p>
            <a:fld id="{2310013D-BD0D-469F-98DE-C8110101F22A}" type="slidenum">
              <a:rPr lang="es-PR" altLang="en-US"/>
              <a:pPr/>
              <a:t>46</a:t>
            </a:fld>
            <a:endParaRPr lang="es-PR" altLang="en-US"/>
          </a:p>
        </p:txBody>
      </p:sp>
      <p:sp>
        <p:nvSpPr>
          <p:cNvPr id="2" name="Content Placeholder 1"/>
          <p:cNvSpPr>
            <a:spLocks noGrp="1"/>
          </p:cNvSpPr>
          <p:nvPr>
            <p:ph idx="1"/>
          </p:nvPr>
        </p:nvSpPr>
        <p:spPr>
          <a:xfrm>
            <a:off x="380999" y="2147372"/>
            <a:ext cx="5105401" cy="4710628"/>
          </a:xfrm>
        </p:spPr>
        <p:txBody>
          <a:bodyPr>
            <a:normAutofit fontScale="92500" lnSpcReduction="10000"/>
          </a:bodyPr>
          <a:lstStyle/>
          <a:p>
            <a:r>
              <a:rPr lang="es-ES" dirty="0" smtClean="0">
                <a:latin typeface="Candara" panose="020E0502030303020204" pitchFamily="34" charset="0"/>
              </a:rPr>
              <a:t>En </a:t>
            </a:r>
            <a:r>
              <a:rPr lang="es-ES" dirty="0">
                <a:latin typeface="Candara" panose="020E0502030303020204" pitchFamily="34" charset="0"/>
              </a:rPr>
              <a:t>el momento en que nos hacemos como el mundo, nuestro testimonio queda debilitado. </a:t>
            </a:r>
            <a:endParaRPr lang="es-ES" dirty="0" smtClean="0">
              <a:latin typeface="Candara" panose="020E0502030303020204" pitchFamily="34" charset="0"/>
            </a:endParaRPr>
          </a:p>
          <a:p>
            <a:r>
              <a:rPr lang="es-ES" dirty="0" smtClean="0">
                <a:latin typeface="Candara" panose="020E0502030303020204" pitchFamily="34" charset="0"/>
              </a:rPr>
              <a:t>Los </a:t>
            </a:r>
            <a:r>
              <a:rPr lang="es-ES" dirty="0">
                <a:latin typeface="Candara" panose="020E0502030303020204" pitchFamily="34" charset="0"/>
              </a:rPr>
              <a:t>mundanos no tienen incentivos para la conversión si no pueden ver una diferencia —un cambio— para mejor en nuestras vidas</a:t>
            </a:r>
            <a:r>
              <a:rPr lang="es-ES" dirty="0" smtClean="0">
                <a:latin typeface="Candara" panose="020E0502030303020204" pitchFamily="34" charset="0"/>
              </a:rPr>
              <a:t>.</a:t>
            </a:r>
            <a:endParaRPr lang="es-ES" dirty="0">
              <a:latin typeface="Candara" panose="020E0502030303020204" pitchFamily="34" charset="0"/>
            </a:endParaRPr>
          </a:p>
        </p:txBody>
      </p:sp>
      <p:pic>
        <p:nvPicPr>
          <p:cNvPr id="5" name="Picture 4"/>
          <p:cNvPicPr>
            <a:picLocks noChangeAspect="1"/>
          </p:cNvPicPr>
          <p:nvPr/>
        </p:nvPicPr>
        <p:blipFill>
          <a:blip r:embed="rId3"/>
          <a:stretch>
            <a:fillRect/>
          </a:stretch>
        </p:blipFill>
        <p:spPr>
          <a:xfrm>
            <a:off x="5553150" y="1828800"/>
            <a:ext cx="3590849" cy="5029200"/>
          </a:xfrm>
          <a:prstGeom prst="rect">
            <a:avLst/>
          </a:prstGeom>
        </p:spPr>
      </p:pic>
    </p:spTree>
    <p:extLst>
      <p:ext uri="{BB962C8B-B14F-4D97-AF65-F5344CB8AC3E}">
        <p14:creationId xmlns:p14="http://schemas.microsoft.com/office/powerpoint/2010/main" val="3097377003"/>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Nacidos de simiente </a:t>
            </a:r>
            <a:r>
              <a:rPr lang="es-ES" dirty="0" smtClean="0">
                <a:latin typeface="Candara" panose="020E0502030303020204" pitchFamily="34" charset="0"/>
                <a:cs typeface="Calibri" pitchFamily="34" charset="0"/>
              </a:rPr>
              <a:t>incorruptible  </a:t>
            </a:r>
            <a:r>
              <a:rPr lang="es-PR" sz="4000" dirty="0" smtClean="0">
                <a:solidFill>
                  <a:srgbClr val="FF0000"/>
                </a:solidFill>
                <a:latin typeface="Candara" panose="020E0502030303020204" pitchFamily="34" charset="0"/>
                <a:cs typeface="Calibri" pitchFamily="34" charset="0"/>
              </a:rPr>
              <a:t>1 </a:t>
            </a:r>
            <a:r>
              <a:rPr lang="es-PR" sz="4000" dirty="0">
                <a:solidFill>
                  <a:srgbClr val="FF0000"/>
                </a:solidFill>
                <a:latin typeface="Candara" panose="020E0502030303020204" pitchFamily="34" charset="0"/>
                <a:cs typeface="Calibri" pitchFamily="34" charset="0"/>
              </a:rPr>
              <a:t>Pedro 1.21-25</a:t>
            </a:r>
          </a:p>
        </p:txBody>
      </p:sp>
      <p:sp>
        <p:nvSpPr>
          <p:cNvPr id="7" name="Slide Number Placeholder 7"/>
          <p:cNvSpPr>
            <a:spLocks noGrp="1"/>
          </p:cNvSpPr>
          <p:nvPr>
            <p:ph type="sldNum" sz="quarter" idx="12"/>
          </p:nvPr>
        </p:nvSpPr>
        <p:spPr/>
        <p:txBody>
          <a:bodyPr/>
          <a:lstStyle/>
          <a:p>
            <a:fld id="{03696DA0-BA98-4654-8372-F7E0471A2D36}" type="slidenum">
              <a:rPr lang="es-PR" altLang="en-US"/>
              <a:pPr/>
              <a:t>47</a:t>
            </a:fld>
            <a:endParaRPr lang="es-PR" altLang="en-US"/>
          </a:p>
        </p:txBody>
      </p:sp>
      <p:pic>
        <p:nvPicPr>
          <p:cNvPr id="3" name="Picture 2"/>
          <p:cNvPicPr>
            <a:picLocks noChangeAspect="1"/>
          </p:cNvPicPr>
          <p:nvPr/>
        </p:nvPicPr>
        <p:blipFill rotWithShape="1">
          <a:blip r:embed="rId3"/>
          <a:srcRect t="7500" b="6250"/>
          <a:stretch/>
        </p:blipFill>
        <p:spPr>
          <a:xfrm>
            <a:off x="18197" y="1600200"/>
            <a:ext cx="9144000" cy="5257800"/>
          </a:xfrm>
          <a:prstGeom prst="rect">
            <a:avLst/>
          </a:prstGeom>
        </p:spPr>
      </p:pic>
    </p:spTree>
    <p:extLst>
      <p:ext uri="{BB962C8B-B14F-4D97-AF65-F5344CB8AC3E}">
        <p14:creationId xmlns:p14="http://schemas.microsoft.com/office/powerpoint/2010/main" val="2778850937"/>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Nacidos de simiente incorruptible  </a:t>
            </a:r>
            <a:r>
              <a:rPr lang="es-PR" sz="4000" dirty="0">
                <a:solidFill>
                  <a:srgbClr val="FF0000"/>
                </a:solidFill>
                <a:latin typeface="Candara" panose="020E0502030303020204" pitchFamily="34" charset="0"/>
                <a:cs typeface="Calibri" pitchFamily="34" charset="0"/>
              </a:rPr>
              <a:t>1 Pedro 1.21-25</a:t>
            </a:r>
          </a:p>
        </p:txBody>
      </p:sp>
      <p:sp>
        <p:nvSpPr>
          <p:cNvPr id="797699" name="Rectangle 3"/>
          <p:cNvSpPr>
            <a:spLocks noGrp="1" noChangeArrowheads="1"/>
          </p:cNvSpPr>
          <p:nvPr>
            <p:ph idx="1"/>
          </p:nvPr>
        </p:nvSpPr>
        <p:spPr>
          <a:xfrm>
            <a:off x="228600" y="2017712"/>
            <a:ext cx="8726488" cy="4683126"/>
          </a:xfrm>
        </p:spPr>
        <p:txBody>
          <a:bodyPr>
            <a:normAutofit fontScale="92500" lnSpcReduction="20000"/>
          </a:bodyPr>
          <a:lstStyle/>
          <a:p>
            <a:r>
              <a:rPr lang="es-ES" sz="2800" dirty="0">
                <a:latin typeface="Candara" panose="020E0502030303020204" pitchFamily="34" charset="0"/>
              </a:rPr>
              <a:t>“</a:t>
            </a:r>
            <a:r>
              <a:rPr lang="es-ES" sz="2800" i="1" dirty="0">
                <a:latin typeface="Candara" panose="020E0502030303020204" pitchFamily="34" charset="0"/>
              </a:rPr>
              <a:t>y mediante el cual creéis en Dios, quien le resucitó de los muertos y le ha dado gloria, para que vuestra fe y esperanza sean en Dios. Habiendo purificado vuestras almas por la obediencia a la verdad, mediante el Espíritu, para el amor fraternal no fingido, amaos unos a otros entrañablemente, de corazón puro; siendo renacidos, no de simiente corruptible, sino de incorruptible, por la palabra de Dios que vive y permanece para siempre. Porque: Toda carne es como hierba, Y toda la gloria del hombre como flor de la hierba. La hierba se seca, y la flor se cae; Mas la palabra del Señor permanece para siempre. Y esta es la palabra que por el evangelio os ha sido anunciada.</a:t>
            </a:r>
            <a:r>
              <a:rPr lang="es-ES" sz="2800" dirty="0">
                <a:latin typeface="Candara" panose="020E0502030303020204" pitchFamily="34" charset="0"/>
              </a:rPr>
              <a:t>” </a:t>
            </a:r>
            <a:endParaRPr lang="es-ES" sz="2800" dirty="0" smtClean="0">
              <a:latin typeface="Candara" panose="020E0502030303020204" pitchFamily="34" charset="0"/>
            </a:endParaRPr>
          </a:p>
          <a:p>
            <a:pPr marL="0" indent="0">
              <a:buNone/>
            </a:pPr>
            <a:r>
              <a:rPr lang="es-ES" sz="2800" dirty="0">
                <a:solidFill>
                  <a:srgbClr val="FF0000"/>
                </a:solidFill>
                <a:latin typeface="Candara" panose="020E0502030303020204" pitchFamily="34" charset="0"/>
              </a:rPr>
              <a:t>	</a:t>
            </a:r>
            <a:r>
              <a:rPr lang="es-ES" sz="2800" dirty="0" smtClean="0">
                <a:solidFill>
                  <a:srgbClr val="FF0000"/>
                </a:solidFill>
                <a:latin typeface="Candara" panose="020E0502030303020204" pitchFamily="34" charset="0"/>
              </a:rPr>
              <a:t>(</a:t>
            </a:r>
            <a:r>
              <a:rPr lang="es-ES" sz="2800" dirty="0">
                <a:solidFill>
                  <a:srgbClr val="FF0000"/>
                </a:solidFill>
                <a:latin typeface="Candara" panose="020E0502030303020204" pitchFamily="34" charset="0"/>
              </a:rPr>
              <a:t>1 Pedro 1.21–25, RVR60) </a:t>
            </a:r>
          </a:p>
        </p:txBody>
      </p:sp>
      <p:sp>
        <p:nvSpPr>
          <p:cNvPr id="7" name="Slide Number Placeholder 7"/>
          <p:cNvSpPr>
            <a:spLocks noGrp="1"/>
          </p:cNvSpPr>
          <p:nvPr>
            <p:ph type="sldNum" sz="quarter" idx="12"/>
          </p:nvPr>
        </p:nvSpPr>
        <p:spPr/>
        <p:txBody>
          <a:bodyPr/>
          <a:lstStyle/>
          <a:p>
            <a:fld id="{03696DA0-BA98-4654-8372-F7E0471A2D36}" type="slidenum">
              <a:rPr lang="es-PR" altLang="en-US"/>
              <a:pPr/>
              <a:t>48</a:t>
            </a:fld>
            <a:endParaRPr lang="es-PR" altLang="en-US"/>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Nacidos de simiente incorruptible  </a:t>
            </a:r>
            <a:r>
              <a:rPr lang="es-PR" sz="4000" dirty="0">
                <a:solidFill>
                  <a:srgbClr val="FF0000"/>
                </a:solidFill>
                <a:latin typeface="Candara" panose="020E0502030303020204" pitchFamily="34" charset="0"/>
                <a:cs typeface="Calibri" pitchFamily="34" charset="0"/>
              </a:rPr>
              <a:t>1 Pedro 1.21-25</a:t>
            </a:r>
          </a:p>
        </p:txBody>
      </p:sp>
      <p:sp>
        <p:nvSpPr>
          <p:cNvPr id="797699" name="Rectangle 3"/>
          <p:cNvSpPr>
            <a:spLocks noGrp="1" noChangeArrowheads="1"/>
          </p:cNvSpPr>
          <p:nvPr>
            <p:ph idx="1"/>
          </p:nvPr>
        </p:nvSpPr>
        <p:spPr>
          <a:xfrm>
            <a:off x="228600" y="2017712"/>
            <a:ext cx="5029200" cy="4683126"/>
          </a:xfrm>
        </p:spPr>
        <p:txBody>
          <a:bodyPr>
            <a:normAutofit/>
          </a:bodyPr>
          <a:lstStyle/>
          <a:p>
            <a:r>
              <a:rPr lang="es-ES" dirty="0">
                <a:solidFill>
                  <a:srgbClr val="FF0000"/>
                </a:solidFill>
                <a:latin typeface="Candara" panose="020E0502030303020204" pitchFamily="34" charset="0"/>
              </a:rPr>
              <a:t>1:21</a:t>
            </a:r>
            <a:r>
              <a:rPr lang="es-ES" dirty="0">
                <a:latin typeface="Candara" panose="020E0502030303020204" pitchFamily="34" charset="0"/>
              </a:rPr>
              <a:t> La lealtad al Señor Jesús es además exigida por el hecho de que es por medio de él que hemos llegado a creer en Dios. </a:t>
            </a:r>
            <a:endParaRPr lang="es-ES" dirty="0" smtClean="0">
              <a:latin typeface="Candara" panose="020E0502030303020204" pitchFamily="34" charset="0"/>
            </a:endParaRPr>
          </a:p>
          <a:p>
            <a:r>
              <a:rPr lang="es-ES" dirty="0" smtClean="0">
                <a:latin typeface="Candara" panose="020E0502030303020204" pitchFamily="34" charset="0"/>
              </a:rPr>
              <a:t>Él </a:t>
            </a:r>
            <a:r>
              <a:rPr lang="es-ES" dirty="0">
                <a:latin typeface="Candara" panose="020E0502030303020204" pitchFamily="34" charset="0"/>
              </a:rPr>
              <a:t>es quien nos ha revelado el corazón del Padre. </a:t>
            </a:r>
            <a:endParaRPr lang="es-ES" dirty="0" smtClean="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49</a:t>
            </a:fld>
            <a:endParaRPr lang="es-PR" altLang="en-US"/>
          </a:p>
        </p:txBody>
      </p:sp>
      <p:pic>
        <p:nvPicPr>
          <p:cNvPr id="2" name="Picture 1"/>
          <p:cNvPicPr>
            <a:picLocks noChangeAspect="1"/>
          </p:cNvPicPr>
          <p:nvPr/>
        </p:nvPicPr>
        <p:blipFill rotWithShape="1">
          <a:blip r:embed="rId3"/>
          <a:srcRect l="13653" r="32485"/>
          <a:stretch/>
        </p:blipFill>
        <p:spPr>
          <a:xfrm>
            <a:off x="5079206" y="1828801"/>
            <a:ext cx="4064794" cy="5029200"/>
          </a:xfrm>
          <a:prstGeom prst="rect">
            <a:avLst/>
          </a:prstGeom>
        </p:spPr>
      </p:pic>
    </p:spTree>
    <p:extLst>
      <p:ext uri="{BB962C8B-B14F-4D97-AF65-F5344CB8AC3E}">
        <p14:creationId xmlns:p14="http://schemas.microsoft.com/office/powerpoint/2010/main" val="260869508"/>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noProof="0" dirty="0" smtClean="0">
                <a:latin typeface="Candara" panose="020E0502030303020204" pitchFamily="34" charset="0"/>
                <a:cs typeface="Calibri" pitchFamily="34" charset="0"/>
              </a:rPr>
              <a:t>Bosquejo de Estudio</a:t>
            </a:r>
            <a:endParaRPr lang="es-PR" noProof="0" dirty="0">
              <a:latin typeface="Candara" panose="020E0502030303020204" pitchFamily="34" charset="0"/>
              <a:cs typeface="Calibri" pitchFamily="34" charset="0"/>
            </a:endParaRPr>
          </a:p>
        </p:txBody>
      </p:sp>
      <p:sp>
        <p:nvSpPr>
          <p:cNvPr id="317443" name="Rectangle 3"/>
          <p:cNvSpPr>
            <a:spLocks noGrp="1" noChangeArrowheads="1"/>
          </p:cNvSpPr>
          <p:nvPr>
            <p:ph type="body" idx="1"/>
          </p:nvPr>
        </p:nvSpPr>
        <p:spPr>
          <a:xfrm>
            <a:off x="304800" y="1981200"/>
            <a:ext cx="8382000" cy="4876800"/>
          </a:xfrm>
          <a:noFill/>
          <a:effectLst>
            <a:outerShdw blurRad="50800" dist="38100" dir="2700000" algn="tl" rotWithShape="0">
              <a:prstClr val="black">
                <a:alpha val="40000"/>
              </a:prstClr>
            </a:outerShdw>
          </a:effectLst>
        </p:spPr>
        <p:txBody>
          <a:bodyPr>
            <a:normAutofit/>
          </a:bodyPr>
          <a:lstStyle/>
          <a:p>
            <a:r>
              <a:rPr lang="es-ES" sz="3600" dirty="0" smtClean="0">
                <a:latin typeface="Candara" panose="020E0502030303020204" pitchFamily="34" charset="0"/>
                <a:cs typeface="Calibri" pitchFamily="34" charset="0"/>
              </a:rPr>
              <a:t>La santidad es un imperativo</a:t>
            </a:r>
          </a:p>
          <a:p>
            <a:pPr lvl="1"/>
            <a:r>
              <a:rPr lang="es-PR" sz="3200" dirty="0" smtClean="0">
                <a:solidFill>
                  <a:srgbClr val="FF0000"/>
                </a:solidFill>
                <a:latin typeface="Candara" panose="020E0502030303020204" pitchFamily="34" charset="0"/>
                <a:cs typeface="Calibri" pitchFamily="34" charset="0"/>
              </a:rPr>
              <a:t>1 Pedro 1.13-16</a:t>
            </a:r>
            <a:endParaRPr lang="es-PR" sz="3200" dirty="0">
              <a:solidFill>
                <a:srgbClr val="FF0000"/>
              </a:solidFill>
              <a:latin typeface="Candara" panose="020E0502030303020204" pitchFamily="34" charset="0"/>
              <a:cs typeface="Calibri" pitchFamily="34" charset="0"/>
            </a:endParaRPr>
          </a:p>
          <a:p>
            <a:r>
              <a:rPr lang="es-ES" sz="3600" dirty="0" smtClean="0">
                <a:latin typeface="Candara" panose="020E0502030303020204" pitchFamily="34" charset="0"/>
                <a:cs typeface="Calibri" pitchFamily="34" charset="0"/>
              </a:rPr>
              <a:t>Rescatados para ser santos</a:t>
            </a:r>
            <a:endParaRPr lang="es-ES" sz="3600" dirty="0">
              <a:latin typeface="Candara" panose="020E0502030303020204" pitchFamily="34" charset="0"/>
              <a:cs typeface="Calibri" pitchFamily="34" charset="0"/>
            </a:endParaRPr>
          </a:p>
          <a:p>
            <a:pPr lvl="1"/>
            <a:r>
              <a:rPr lang="es-PR" sz="3200" dirty="0">
                <a:solidFill>
                  <a:srgbClr val="FF0000"/>
                </a:solidFill>
                <a:latin typeface="Candara" panose="020E0502030303020204" pitchFamily="34" charset="0"/>
                <a:cs typeface="Calibri" pitchFamily="34" charset="0"/>
              </a:rPr>
              <a:t>1 Pedro </a:t>
            </a:r>
            <a:r>
              <a:rPr lang="es-PR" sz="3200" dirty="0" smtClean="0">
                <a:solidFill>
                  <a:srgbClr val="FF0000"/>
                </a:solidFill>
                <a:latin typeface="Candara" panose="020E0502030303020204" pitchFamily="34" charset="0"/>
                <a:cs typeface="Calibri" pitchFamily="34" charset="0"/>
              </a:rPr>
              <a:t>1.17-20</a:t>
            </a:r>
          </a:p>
          <a:p>
            <a:r>
              <a:rPr lang="es-ES" sz="3600" dirty="0" smtClean="0">
                <a:latin typeface="Candara" panose="020E0502030303020204" pitchFamily="34" charset="0"/>
                <a:cs typeface="Calibri" pitchFamily="34" charset="0"/>
              </a:rPr>
              <a:t>Nacidos de simiente incorruptible</a:t>
            </a:r>
          </a:p>
          <a:p>
            <a:pPr lvl="1"/>
            <a:r>
              <a:rPr lang="es-PR" sz="3200" dirty="0">
                <a:solidFill>
                  <a:srgbClr val="FF0000"/>
                </a:solidFill>
                <a:latin typeface="Candara" panose="020E0502030303020204" pitchFamily="34" charset="0"/>
                <a:cs typeface="Calibri" pitchFamily="34" charset="0"/>
              </a:rPr>
              <a:t>1 Pedro </a:t>
            </a:r>
            <a:r>
              <a:rPr lang="es-PR" sz="3200" dirty="0" smtClean="0">
                <a:solidFill>
                  <a:srgbClr val="FF0000"/>
                </a:solidFill>
                <a:latin typeface="Candara" panose="020E0502030303020204" pitchFamily="34" charset="0"/>
                <a:cs typeface="Calibri" pitchFamily="34" charset="0"/>
              </a:rPr>
              <a:t>1.21-25</a:t>
            </a:r>
            <a:endParaRPr lang="es-PR" sz="3200" dirty="0">
              <a:solidFill>
                <a:srgbClr val="FF0000"/>
              </a:solidFill>
              <a:latin typeface="Candara" panose="020E0502030303020204" pitchFamily="34" charset="0"/>
              <a:cs typeface="Calibri" pitchFamily="34" charset="0"/>
            </a:endParaRP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5</a:t>
            </a:fld>
            <a:endParaRPr lang="en-US" dirty="0">
              <a:solidFill>
                <a:srgbClr val="000000"/>
              </a:solidFill>
            </a:endParaRPr>
          </a:p>
        </p:txBody>
      </p:sp>
    </p:spTree>
    <p:extLst>
      <p:ext uri="{BB962C8B-B14F-4D97-AF65-F5344CB8AC3E}">
        <p14:creationId xmlns:p14="http://schemas.microsoft.com/office/powerpoint/2010/main" val="17271146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Nacidos de simiente incorruptible  </a:t>
            </a:r>
            <a:r>
              <a:rPr lang="es-PR" sz="4000" dirty="0">
                <a:solidFill>
                  <a:srgbClr val="FF0000"/>
                </a:solidFill>
                <a:latin typeface="Candara" panose="020E0502030303020204" pitchFamily="34" charset="0"/>
                <a:cs typeface="Calibri" pitchFamily="34" charset="0"/>
              </a:rPr>
              <a:t>1 Pedro 1.21-25</a:t>
            </a:r>
          </a:p>
        </p:txBody>
      </p:sp>
      <p:sp>
        <p:nvSpPr>
          <p:cNvPr id="797699" name="Rectangle 3"/>
          <p:cNvSpPr>
            <a:spLocks noGrp="1" noChangeArrowheads="1"/>
          </p:cNvSpPr>
          <p:nvPr>
            <p:ph idx="1"/>
          </p:nvPr>
        </p:nvSpPr>
        <p:spPr>
          <a:xfrm>
            <a:off x="228600" y="2017712"/>
            <a:ext cx="4850606" cy="4683126"/>
          </a:xfrm>
        </p:spPr>
        <p:txBody>
          <a:bodyPr>
            <a:normAutofit/>
          </a:bodyPr>
          <a:lstStyle/>
          <a:p>
            <a:r>
              <a:rPr lang="es-ES" dirty="0" smtClean="0">
                <a:latin typeface="Candara" panose="020E0502030303020204" pitchFamily="34" charset="0"/>
              </a:rPr>
              <a:t>El </a:t>
            </a:r>
            <a:r>
              <a:rPr lang="es-ES" dirty="0">
                <a:latin typeface="Candara" panose="020E0502030303020204" pitchFamily="34" charset="0"/>
              </a:rPr>
              <a:t>Padre indicó Su total satisfacción con la obra redentora de Cristo resucitándolo de entre los muertos y honrándole con el puesto de la mayor gloria en el cielo. </a:t>
            </a:r>
            <a:endParaRPr lang="es-ES" dirty="0" smtClean="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50</a:t>
            </a:fld>
            <a:endParaRPr lang="es-PR" altLang="en-US"/>
          </a:p>
        </p:txBody>
      </p:sp>
      <p:pic>
        <p:nvPicPr>
          <p:cNvPr id="5" name="Picture 4"/>
          <p:cNvPicPr>
            <a:picLocks noChangeAspect="1"/>
          </p:cNvPicPr>
          <p:nvPr/>
        </p:nvPicPr>
        <p:blipFill rotWithShape="1">
          <a:blip r:embed="rId3"/>
          <a:srcRect l="13653" r="32485"/>
          <a:stretch/>
        </p:blipFill>
        <p:spPr>
          <a:xfrm>
            <a:off x="5079206" y="1828801"/>
            <a:ext cx="4064794" cy="5029200"/>
          </a:xfrm>
          <a:prstGeom prst="rect">
            <a:avLst/>
          </a:prstGeom>
        </p:spPr>
      </p:pic>
    </p:spTree>
    <p:extLst>
      <p:ext uri="{BB962C8B-B14F-4D97-AF65-F5344CB8AC3E}">
        <p14:creationId xmlns:p14="http://schemas.microsoft.com/office/powerpoint/2010/main" val="2996927302"/>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Nacidos de simiente incorruptible  </a:t>
            </a:r>
            <a:r>
              <a:rPr lang="es-PR" sz="4000" dirty="0">
                <a:solidFill>
                  <a:srgbClr val="FF0000"/>
                </a:solidFill>
                <a:latin typeface="Candara" panose="020E0502030303020204" pitchFamily="34" charset="0"/>
                <a:cs typeface="Calibri" pitchFamily="34" charset="0"/>
              </a:rPr>
              <a:t>1 Pedro 1.21-25</a:t>
            </a:r>
          </a:p>
        </p:txBody>
      </p:sp>
      <p:sp>
        <p:nvSpPr>
          <p:cNvPr id="797699" name="Rectangle 3"/>
          <p:cNvSpPr>
            <a:spLocks noGrp="1" noChangeArrowheads="1"/>
          </p:cNvSpPr>
          <p:nvPr>
            <p:ph idx="1"/>
          </p:nvPr>
        </p:nvSpPr>
        <p:spPr>
          <a:xfrm>
            <a:off x="228600" y="2017712"/>
            <a:ext cx="4850606" cy="4683126"/>
          </a:xfrm>
        </p:spPr>
        <p:txBody>
          <a:bodyPr>
            <a:normAutofit/>
          </a:bodyPr>
          <a:lstStyle/>
          <a:p>
            <a:r>
              <a:rPr lang="es-ES" dirty="0" smtClean="0">
                <a:latin typeface="Candara" panose="020E0502030303020204" pitchFamily="34" charset="0"/>
              </a:rPr>
              <a:t>El </a:t>
            </a:r>
            <a:r>
              <a:rPr lang="es-ES" dirty="0">
                <a:latin typeface="Candara" panose="020E0502030303020204" pitchFamily="34" charset="0"/>
              </a:rPr>
              <a:t>resultado de todo ello es que nuestra fe y esperanza sean en Dios. </a:t>
            </a:r>
            <a:endParaRPr lang="es-ES" dirty="0" smtClean="0">
              <a:latin typeface="Candara" panose="020E0502030303020204" pitchFamily="34" charset="0"/>
            </a:endParaRPr>
          </a:p>
          <a:p>
            <a:r>
              <a:rPr lang="es-ES" dirty="0" smtClean="0">
                <a:latin typeface="Candara" panose="020E0502030303020204" pitchFamily="34" charset="0"/>
              </a:rPr>
              <a:t>Es </a:t>
            </a:r>
            <a:r>
              <a:rPr lang="es-ES" dirty="0">
                <a:latin typeface="Candara" panose="020E0502030303020204" pitchFamily="34" charset="0"/>
              </a:rPr>
              <a:t>en Él, y no en el presente sistema malo del mundo, que vivimos, y nos movemos, y somos</a:t>
            </a:r>
            <a:r>
              <a:rPr lang="es-ES" dirty="0" smtClean="0">
                <a:latin typeface="Candara" panose="020E0502030303020204" pitchFamily="34" charset="0"/>
              </a:rPr>
              <a:t>.</a:t>
            </a:r>
            <a:endParaRPr lang="es-ES" dirty="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51</a:t>
            </a:fld>
            <a:endParaRPr lang="es-PR" altLang="en-US"/>
          </a:p>
        </p:txBody>
      </p:sp>
      <p:pic>
        <p:nvPicPr>
          <p:cNvPr id="5" name="Picture 4"/>
          <p:cNvPicPr>
            <a:picLocks noChangeAspect="1"/>
          </p:cNvPicPr>
          <p:nvPr/>
        </p:nvPicPr>
        <p:blipFill rotWithShape="1">
          <a:blip r:embed="rId3"/>
          <a:srcRect l="13653" r="32485"/>
          <a:stretch/>
        </p:blipFill>
        <p:spPr>
          <a:xfrm>
            <a:off x="5079206" y="1828801"/>
            <a:ext cx="4064794" cy="5029200"/>
          </a:xfrm>
          <a:prstGeom prst="rect">
            <a:avLst/>
          </a:prstGeom>
        </p:spPr>
      </p:pic>
    </p:spTree>
    <p:extLst>
      <p:ext uri="{BB962C8B-B14F-4D97-AF65-F5344CB8AC3E}">
        <p14:creationId xmlns:p14="http://schemas.microsoft.com/office/powerpoint/2010/main" val="3346706400"/>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Nacidos de simiente incorruptible  </a:t>
            </a:r>
            <a:r>
              <a:rPr lang="es-PR" sz="4000" dirty="0">
                <a:solidFill>
                  <a:srgbClr val="FF0000"/>
                </a:solidFill>
                <a:latin typeface="Candara" panose="020E0502030303020204" pitchFamily="34" charset="0"/>
                <a:cs typeface="Calibri" pitchFamily="34" charset="0"/>
              </a:rPr>
              <a:t>1 Pedro 1.21-25</a:t>
            </a:r>
          </a:p>
        </p:txBody>
      </p:sp>
      <p:sp>
        <p:nvSpPr>
          <p:cNvPr id="797699" name="Rectangle 3"/>
          <p:cNvSpPr>
            <a:spLocks noGrp="1" noChangeArrowheads="1"/>
          </p:cNvSpPr>
          <p:nvPr>
            <p:ph idx="1"/>
          </p:nvPr>
        </p:nvSpPr>
        <p:spPr>
          <a:xfrm>
            <a:off x="228600" y="2017712"/>
            <a:ext cx="4850606" cy="4683126"/>
          </a:xfrm>
        </p:spPr>
        <p:txBody>
          <a:bodyPr>
            <a:normAutofit/>
          </a:bodyPr>
          <a:lstStyle/>
          <a:p>
            <a:r>
              <a:rPr lang="es-ES" dirty="0">
                <a:solidFill>
                  <a:srgbClr val="FF0000"/>
                </a:solidFill>
                <a:latin typeface="Candara" panose="020E0502030303020204" pitchFamily="34" charset="0"/>
              </a:rPr>
              <a:t>1:22</a:t>
            </a:r>
            <a:r>
              <a:rPr lang="es-ES" dirty="0">
                <a:latin typeface="Candara" panose="020E0502030303020204" pitchFamily="34" charset="0"/>
              </a:rPr>
              <a:t> Ahora el Apóstol Pedro apremia a sus lectores a tener una mente amante (</a:t>
            </a:r>
            <a:r>
              <a:rPr lang="es-ES" dirty="0">
                <a:solidFill>
                  <a:srgbClr val="FF0000"/>
                </a:solidFill>
                <a:latin typeface="Candara" panose="020E0502030303020204" pitchFamily="34" charset="0"/>
              </a:rPr>
              <a:t>1:22–2:3</a:t>
            </a:r>
            <a:r>
              <a:rPr lang="es-ES" dirty="0">
                <a:latin typeface="Candara" panose="020E0502030303020204" pitchFamily="34" charset="0"/>
              </a:rPr>
              <a:t>). </a:t>
            </a:r>
            <a:endParaRPr lang="es-ES" dirty="0" smtClean="0">
              <a:latin typeface="Candara" panose="020E0502030303020204" pitchFamily="34" charset="0"/>
            </a:endParaRPr>
          </a:p>
          <a:p>
            <a:r>
              <a:rPr lang="es-ES" dirty="0" smtClean="0">
                <a:latin typeface="Candara" panose="020E0502030303020204" pitchFamily="34" charset="0"/>
              </a:rPr>
              <a:t>Primero </a:t>
            </a:r>
            <a:r>
              <a:rPr lang="es-ES" dirty="0">
                <a:latin typeface="Candara" panose="020E0502030303020204" pitchFamily="34" charset="0"/>
              </a:rPr>
              <a:t>describe el nuevo nacimiento y nos señala que uno de los cambios que produce es amor fraternal (</a:t>
            </a:r>
            <a:r>
              <a:rPr lang="es-ES" dirty="0">
                <a:solidFill>
                  <a:srgbClr val="FF0000"/>
                </a:solidFill>
                <a:latin typeface="Candara" panose="020E0502030303020204" pitchFamily="34" charset="0"/>
              </a:rPr>
              <a:t>1:22a</a:t>
            </a:r>
            <a:r>
              <a:rPr lang="es-ES" dirty="0">
                <a:latin typeface="Candara" panose="020E0502030303020204" pitchFamily="34" charset="0"/>
              </a:rPr>
              <a:t>). </a:t>
            </a:r>
            <a:endParaRPr lang="es-ES" dirty="0" smtClean="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52</a:t>
            </a:fld>
            <a:endParaRPr lang="es-PR" altLang="en-US"/>
          </a:p>
        </p:txBody>
      </p:sp>
      <p:pic>
        <p:nvPicPr>
          <p:cNvPr id="5" name="Picture 4"/>
          <p:cNvPicPr>
            <a:picLocks noChangeAspect="1"/>
          </p:cNvPicPr>
          <p:nvPr/>
        </p:nvPicPr>
        <p:blipFill rotWithShape="1">
          <a:blip r:embed="rId3"/>
          <a:srcRect l="13653" r="32485"/>
          <a:stretch/>
        </p:blipFill>
        <p:spPr>
          <a:xfrm>
            <a:off x="5079206" y="1828801"/>
            <a:ext cx="4064794" cy="5029200"/>
          </a:xfrm>
          <a:prstGeom prst="rect">
            <a:avLst/>
          </a:prstGeom>
        </p:spPr>
      </p:pic>
    </p:spTree>
    <p:extLst>
      <p:ext uri="{BB962C8B-B14F-4D97-AF65-F5344CB8AC3E}">
        <p14:creationId xmlns:p14="http://schemas.microsoft.com/office/powerpoint/2010/main" val="3881838727"/>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Nacidos de simiente incorruptible  </a:t>
            </a:r>
            <a:r>
              <a:rPr lang="es-PR" sz="4000" dirty="0">
                <a:solidFill>
                  <a:srgbClr val="FF0000"/>
                </a:solidFill>
                <a:latin typeface="Candara" panose="020E0502030303020204" pitchFamily="34" charset="0"/>
                <a:cs typeface="Calibri" pitchFamily="34" charset="0"/>
              </a:rPr>
              <a:t>1 Pedro 1.21-25</a:t>
            </a:r>
          </a:p>
        </p:txBody>
      </p:sp>
      <p:sp>
        <p:nvSpPr>
          <p:cNvPr id="797699" name="Rectangle 3"/>
          <p:cNvSpPr>
            <a:spLocks noGrp="1" noChangeArrowheads="1"/>
          </p:cNvSpPr>
          <p:nvPr>
            <p:ph idx="1"/>
          </p:nvPr>
        </p:nvSpPr>
        <p:spPr>
          <a:xfrm>
            <a:off x="228600" y="2017712"/>
            <a:ext cx="4850606" cy="4683126"/>
          </a:xfrm>
        </p:spPr>
        <p:txBody>
          <a:bodyPr>
            <a:normAutofit fontScale="85000" lnSpcReduction="10000"/>
          </a:bodyPr>
          <a:lstStyle/>
          <a:p>
            <a:r>
              <a:rPr lang="es-ES" dirty="0" smtClean="0">
                <a:latin typeface="Candara" panose="020E0502030303020204" pitchFamily="34" charset="0"/>
              </a:rPr>
              <a:t>Luego </a:t>
            </a:r>
            <a:r>
              <a:rPr lang="es-ES" dirty="0">
                <a:latin typeface="Candara" panose="020E0502030303020204" pitchFamily="34" charset="0"/>
              </a:rPr>
              <a:t>apremia a la obligación de amar (</a:t>
            </a:r>
            <a:r>
              <a:rPr lang="es-ES" dirty="0">
                <a:solidFill>
                  <a:srgbClr val="FF0000"/>
                </a:solidFill>
                <a:latin typeface="Candara" panose="020E0502030303020204" pitchFamily="34" charset="0"/>
              </a:rPr>
              <a:t>1:22b</a:t>
            </a:r>
            <a:r>
              <a:rPr lang="es-ES" dirty="0">
                <a:latin typeface="Candara" panose="020E0502030303020204" pitchFamily="34" charset="0"/>
              </a:rPr>
              <a:t>). Seguidamente vuelve al nuevo nacimiento, y sobre todo a la simiente de la que ha brotado esta nueva vida, la palabra de Dios (</a:t>
            </a:r>
            <a:r>
              <a:rPr lang="es-ES" dirty="0">
                <a:solidFill>
                  <a:srgbClr val="FF0000"/>
                </a:solidFill>
                <a:latin typeface="Candara" panose="020E0502030303020204" pitchFamily="34" charset="0"/>
              </a:rPr>
              <a:t>1:23–25</a:t>
            </a:r>
            <a:r>
              <a:rPr lang="es-ES" dirty="0">
                <a:latin typeface="Candara" panose="020E0502030303020204" pitchFamily="34" charset="0"/>
              </a:rPr>
              <a:t>). </a:t>
            </a:r>
            <a:endParaRPr lang="es-ES" dirty="0" smtClean="0">
              <a:latin typeface="Candara" panose="020E0502030303020204" pitchFamily="34" charset="0"/>
            </a:endParaRPr>
          </a:p>
          <a:p>
            <a:r>
              <a:rPr lang="es-ES" dirty="0" smtClean="0">
                <a:latin typeface="Candara" panose="020E0502030303020204" pitchFamily="34" charset="0"/>
              </a:rPr>
              <a:t>Y </a:t>
            </a:r>
            <a:r>
              <a:rPr lang="es-ES" dirty="0">
                <a:latin typeface="Candara" panose="020E0502030303020204" pitchFamily="34" charset="0"/>
              </a:rPr>
              <a:t>una vez más enfatiza las obligaciones que descansan sobre los que han recibido la palabra (</a:t>
            </a:r>
            <a:r>
              <a:rPr lang="es-ES" dirty="0">
                <a:solidFill>
                  <a:srgbClr val="FF0000"/>
                </a:solidFill>
                <a:latin typeface="Candara" panose="020E0502030303020204" pitchFamily="34" charset="0"/>
              </a:rPr>
              <a:t>2:1–3</a:t>
            </a:r>
            <a:r>
              <a:rPr lang="es-ES" dirty="0" smtClean="0">
                <a:latin typeface="Candara" panose="020E0502030303020204" pitchFamily="34" charset="0"/>
              </a:rPr>
              <a:t>).</a:t>
            </a:r>
            <a:endParaRPr lang="es-ES" dirty="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53</a:t>
            </a:fld>
            <a:endParaRPr lang="es-PR" altLang="en-US"/>
          </a:p>
        </p:txBody>
      </p:sp>
      <p:pic>
        <p:nvPicPr>
          <p:cNvPr id="5" name="Picture 4"/>
          <p:cNvPicPr>
            <a:picLocks noChangeAspect="1"/>
          </p:cNvPicPr>
          <p:nvPr/>
        </p:nvPicPr>
        <p:blipFill rotWithShape="1">
          <a:blip r:embed="rId3"/>
          <a:srcRect l="13653" r="32485"/>
          <a:stretch/>
        </p:blipFill>
        <p:spPr>
          <a:xfrm>
            <a:off x="5079206" y="1828801"/>
            <a:ext cx="4064794" cy="5029200"/>
          </a:xfrm>
          <a:prstGeom prst="rect">
            <a:avLst/>
          </a:prstGeom>
        </p:spPr>
      </p:pic>
    </p:spTree>
    <p:extLst>
      <p:ext uri="{BB962C8B-B14F-4D97-AF65-F5344CB8AC3E}">
        <p14:creationId xmlns:p14="http://schemas.microsoft.com/office/powerpoint/2010/main" val="3683204096"/>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Nacidos de simiente incorruptible  </a:t>
            </a:r>
            <a:r>
              <a:rPr lang="es-PR" sz="4000" dirty="0">
                <a:solidFill>
                  <a:srgbClr val="FF0000"/>
                </a:solidFill>
                <a:latin typeface="Candara" panose="020E0502030303020204" pitchFamily="34" charset="0"/>
                <a:cs typeface="Calibri" pitchFamily="34" charset="0"/>
              </a:rPr>
              <a:t>1 Pedro 1.21-25</a:t>
            </a:r>
          </a:p>
        </p:txBody>
      </p:sp>
      <p:sp>
        <p:nvSpPr>
          <p:cNvPr id="797699" name="Rectangle 3"/>
          <p:cNvSpPr>
            <a:spLocks noGrp="1" noChangeArrowheads="1"/>
          </p:cNvSpPr>
          <p:nvPr>
            <p:ph idx="1"/>
          </p:nvPr>
        </p:nvSpPr>
        <p:spPr>
          <a:xfrm>
            <a:off x="228600" y="2017712"/>
            <a:ext cx="8458200" cy="4683126"/>
          </a:xfrm>
        </p:spPr>
        <p:txBody>
          <a:bodyPr>
            <a:normAutofit fontScale="92500"/>
          </a:bodyPr>
          <a:lstStyle/>
          <a:p>
            <a:r>
              <a:rPr lang="es-ES" dirty="0">
                <a:latin typeface="Candara" panose="020E0502030303020204" pitchFamily="34" charset="0"/>
              </a:rPr>
              <a:t>En</a:t>
            </a:r>
            <a:r>
              <a:rPr lang="es-ES" dirty="0">
                <a:solidFill>
                  <a:srgbClr val="FF0000"/>
                </a:solidFill>
                <a:latin typeface="Candara" panose="020E0502030303020204" pitchFamily="34" charset="0"/>
              </a:rPr>
              <a:t> 1:22a</a:t>
            </a:r>
            <a:r>
              <a:rPr lang="es-ES" dirty="0">
                <a:latin typeface="Candara" panose="020E0502030303020204" pitchFamily="34" charset="0"/>
              </a:rPr>
              <a:t>, Pedro describe primero el nuevo nacimiento: Habiendo purificado vuestras almas. </a:t>
            </a:r>
            <a:r>
              <a:rPr lang="es-ES" dirty="0" smtClean="0">
                <a:latin typeface="Candara" panose="020E0502030303020204" pitchFamily="34" charset="0"/>
              </a:rPr>
              <a:t> </a:t>
            </a:r>
          </a:p>
          <a:p>
            <a:r>
              <a:rPr lang="es-ES" dirty="0" smtClean="0">
                <a:latin typeface="Candara" panose="020E0502030303020204" pitchFamily="34" charset="0"/>
              </a:rPr>
              <a:t>Entendemos</a:t>
            </a:r>
            <a:r>
              <a:rPr lang="es-ES" dirty="0">
                <a:latin typeface="Candara" panose="020E0502030303020204" pitchFamily="34" charset="0"/>
              </a:rPr>
              <a:t>, naturalmente, que es Dios quien purifica nuestras almas cuando somos salvados; en el sentido estricto, no tenemos poder para la pureza personal. </a:t>
            </a:r>
            <a:endParaRPr lang="es-ES" dirty="0" smtClean="0">
              <a:latin typeface="Candara" panose="020E0502030303020204" pitchFamily="34" charset="0"/>
            </a:endParaRPr>
          </a:p>
          <a:p>
            <a:r>
              <a:rPr lang="es-ES" dirty="0" smtClean="0">
                <a:latin typeface="Candara" panose="020E0502030303020204" pitchFamily="34" charset="0"/>
              </a:rPr>
              <a:t>Pero </a:t>
            </a:r>
            <a:r>
              <a:rPr lang="es-ES" dirty="0">
                <a:latin typeface="Candara" panose="020E0502030303020204" pitchFamily="34" charset="0"/>
              </a:rPr>
              <a:t>en esta figura de lenguaje se dice de nosotros que hemos experimentado la purificación que la alcanzamos cuando creímos</a:t>
            </a:r>
            <a:r>
              <a:rPr lang="es-ES" dirty="0" smtClean="0">
                <a:latin typeface="Candara" panose="020E0502030303020204" pitchFamily="34" charset="0"/>
              </a:rPr>
              <a:t>.</a:t>
            </a:r>
            <a:endParaRPr lang="es-ES" dirty="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54</a:t>
            </a:fld>
            <a:endParaRPr lang="es-PR" altLang="en-US"/>
          </a:p>
        </p:txBody>
      </p:sp>
    </p:spTree>
    <p:extLst>
      <p:ext uri="{BB962C8B-B14F-4D97-AF65-F5344CB8AC3E}">
        <p14:creationId xmlns:p14="http://schemas.microsoft.com/office/powerpoint/2010/main" val="121781507"/>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Nacidos de simiente incorruptible  </a:t>
            </a:r>
            <a:r>
              <a:rPr lang="es-PR" sz="4000" dirty="0">
                <a:solidFill>
                  <a:srgbClr val="FF0000"/>
                </a:solidFill>
                <a:latin typeface="Candara" panose="020E0502030303020204" pitchFamily="34" charset="0"/>
                <a:cs typeface="Calibri" pitchFamily="34" charset="0"/>
              </a:rPr>
              <a:t>1 Pedro 1.21-25</a:t>
            </a:r>
          </a:p>
        </p:txBody>
      </p:sp>
      <p:sp>
        <p:nvSpPr>
          <p:cNvPr id="797699" name="Rectangle 3"/>
          <p:cNvSpPr>
            <a:spLocks noGrp="1" noChangeArrowheads="1"/>
          </p:cNvSpPr>
          <p:nvPr>
            <p:ph idx="1"/>
          </p:nvPr>
        </p:nvSpPr>
        <p:spPr>
          <a:xfrm>
            <a:off x="228600" y="2017712"/>
            <a:ext cx="5105400" cy="4683126"/>
          </a:xfrm>
        </p:spPr>
        <p:txBody>
          <a:bodyPr>
            <a:normAutofit fontScale="92500" lnSpcReduction="10000"/>
          </a:bodyPr>
          <a:lstStyle/>
          <a:p>
            <a:r>
              <a:rPr lang="es-ES" dirty="0">
                <a:latin typeface="Candara" panose="020E0502030303020204" pitchFamily="34" charset="0"/>
              </a:rPr>
              <a:t>El medio empleado en esta purificación es la obediencia a la verdad. </a:t>
            </a:r>
            <a:endParaRPr lang="es-ES" dirty="0" smtClean="0">
              <a:latin typeface="Candara" panose="020E0502030303020204" pitchFamily="34" charset="0"/>
            </a:endParaRPr>
          </a:p>
          <a:p>
            <a:r>
              <a:rPr lang="es-ES" dirty="0" smtClean="0">
                <a:latin typeface="Candara" panose="020E0502030303020204" pitchFamily="34" charset="0"/>
              </a:rPr>
              <a:t>Esta </a:t>
            </a:r>
            <a:r>
              <a:rPr lang="es-ES" dirty="0">
                <a:latin typeface="Candara" panose="020E0502030303020204" pitchFamily="34" charset="0"/>
              </a:rPr>
              <a:t>es la segunda vez que Pedro describe la fe que salva como acto de obediencia (véase </a:t>
            </a:r>
            <a:r>
              <a:rPr lang="es-ES" dirty="0">
                <a:solidFill>
                  <a:srgbClr val="FF0000"/>
                </a:solidFill>
                <a:latin typeface="Candara" panose="020E0502030303020204" pitchFamily="34" charset="0"/>
              </a:rPr>
              <a:t>1:2</a:t>
            </a:r>
            <a:r>
              <a:rPr lang="es-ES" dirty="0">
                <a:latin typeface="Candara" panose="020E0502030303020204" pitchFamily="34" charset="0"/>
              </a:rPr>
              <a:t>). </a:t>
            </a:r>
            <a:endParaRPr lang="es-ES" dirty="0" smtClean="0">
              <a:latin typeface="Candara" panose="020E0502030303020204" pitchFamily="34" charset="0"/>
            </a:endParaRPr>
          </a:p>
          <a:p>
            <a:r>
              <a:rPr lang="es-ES" dirty="0" smtClean="0">
                <a:latin typeface="Candara" panose="020E0502030303020204" pitchFamily="34" charset="0"/>
              </a:rPr>
              <a:t>En </a:t>
            </a:r>
            <a:r>
              <a:rPr lang="es-ES" dirty="0">
                <a:latin typeface="Candara" panose="020E0502030303020204" pitchFamily="34" charset="0"/>
              </a:rPr>
              <a:t>Romanos, Pablo emplea dos veces la frase «la obediencia a la verdad». </a:t>
            </a:r>
            <a:endParaRPr lang="es-ES" dirty="0" smtClean="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55</a:t>
            </a:fld>
            <a:endParaRPr lang="es-PR" altLang="en-US"/>
          </a:p>
        </p:txBody>
      </p:sp>
      <p:pic>
        <p:nvPicPr>
          <p:cNvPr id="2" name="Picture 1"/>
          <p:cNvPicPr>
            <a:picLocks noChangeAspect="1"/>
          </p:cNvPicPr>
          <p:nvPr/>
        </p:nvPicPr>
        <p:blipFill rotWithShape="1">
          <a:blip r:embed="rId3"/>
          <a:srcRect r="7645"/>
          <a:stretch/>
        </p:blipFill>
        <p:spPr>
          <a:xfrm>
            <a:off x="5417263" y="1837241"/>
            <a:ext cx="3726737" cy="5044068"/>
          </a:xfrm>
          <a:prstGeom prst="rect">
            <a:avLst/>
          </a:prstGeom>
        </p:spPr>
      </p:pic>
    </p:spTree>
    <p:extLst>
      <p:ext uri="{BB962C8B-B14F-4D97-AF65-F5344CB8AC3E}">
        <p14:creationId xmlns:p14="http://schemas.microsoft.com/office/powerpoint/2010/main" val="818246277"/>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Nacidos de simiente incorruptible  </a:t>
            </a:r>
            <a:r>
              <a:rPr lang="es-PR" sz="4000" dirty="0">
                <a:solidFill>
                  <a:srgbClr val="FF0000"/>
                </a:solidFill>
                <a:latin typeface="Candara" panose="020E0502030303020204" pitchFamily="34" charset="0"/>
                <a:cs typeface="Calibri" pitchFamily="34" charset="0"/>
              </a:rPr>
              <a:t>1 Pedro 1.21-25</a:t>
            </a:r>
          </a:p>
        </p:txBody>
      </p:sp>
      <p:sp>
        <p:nvSpPr>
          <p:cNvPr id="797699" name="Rectangle 3"/>
          <p:cNvSpPr>
            <a:spLocks noGrp="1" noChangeArrowheads="1"/>
          </p:cNvSpPr>
          <p:nvPr>
            <p:ph idx="1"/>
          </p:nvPr>
        </p:nvSpPr>
        <p:spPr>
          <a:xfrm>
            <a:off x="228600" y="2017712"/>
            <a:ext cx="5105400" cy="4683126"/>
          </a:xfrm>
        </p:spPr>
        <p:txBody>
          <a:bodyPr>
            <a:normAutofit/>
          </a:bodyPr>
          <a:lstStyle/>
          <a:p>
            <a:r>
              <a:rPr lang="es-ES" dirty="0" smtClean="0">
                <a:latin typeface="Candara" panose="020E0502030303020204" pitchFamily="34" charset="0"/>
              </a:rPr>
              <a:t>No </a:t>
            </a:r>
            <a:r>
              <a:rPr lang="es-ES" dirty="0">
                <a:latin typeface="Candara" panose="020E0502030303020204" pitchFamily="34" charset="0"/>
              </a:rPr>
              <a:t>deberíamos tratar de separar en nuestros pensamientos la creencia y la obediencia. </a:t>
            </a:r>
            <a:endParaRPr lang="es-ES" dirty="0" smtClean="0">
              <a:latin typeface="Candara" panose="020E0502030303020204" pitchFamily="34" charset="0"/>
            </a:endParaRPr>
          </a:p>
          <a:p>
            <a:r>
              <a:rPr lang="es-ES" dirty="0" smtClean="0">
                <a:latin typeface="Candara" panose="020E0502030303020204" pitchFamily="34" charset="0"/>
              </a:rPr>
              <a:t>La </a:t>
            </a:r>
            <a:r>
              <a:rPr lang="es-ES" dirty="0">
                <a:latin typeface="Candara" panose="020E0502030303020204" pitchFamily="34" charset="0"/>
              </a:rPr>
              <a:t>verdadera fe es una fe que obedece. </a:t>
            </a:r>
            <a:endParaRPr lang="es-ES" dirty="0" smtClean="0">
              <a:latin typeface="Candara" panose="020E0502030303020204" pitchFamily="34" charset="0"/>
            </a:endParaRPr>
          </a:p>
          <a:p>
            <a:r>
              <a:rPr lang="es-ES" dirty="0" smtClean="0">
                <a:latin typeface="Candara" panose="020E0502030303020204" pitchFamily="34" charset="0"/>
              </a:rPr>
              <a:t>Esto </a:t>
            </a:r>
            <a:r>
              <a:rPr lang="es-ES" dirty="0">
                <a:latin typeface="Candara" panose="020E0502030303020204" pitchFamily="34" charset="0"/>
              </a:rPr>
              <a:t>sólo puede hacerse mediante el Espíritu</a:t>
            </a:r>
            <a:r>
              <a:rPr lang="es-ES" dirty="0" smtClean="0">
                <a:latin typeface="Candara" panose="020E0502030303020204" pitchFamily="34" charset="0"/>
              </a:rPr>
              <a:t>.</a:t>
            </a:r>
            <a:endParaRPr lang="es-ES" dirty="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56</a:t>
            </a:fld>
            <a:endParaRPr lang="es-PR" altLang="en-US"/>
          </a:p>
        </p:txBody>
      </p:sp>
      <p:pic>
        <p:nvPicPr>
          <p:cNvPr id="5" name="Picture 4"/>
          <p:cNvPicPr>
            <a:picLocks noChangeAspect="1"/>
          </p:cNvPicPr>
          <p:nvPr/>
        </p:nvPicPr>
        <p:blipFill rotWithShape="1">
          <a:blip r:embed="rId3"/>
          <a:srcRect r="7645"/>
          <a:stretch/>
        </p:blipFill>
        <p:spPr>
          <a:xfrm>
            <a:off x="5417263" y="1837241"/>
            <a:ext cx="3726737" cy="5044068"/>
          </a:xfrm>
          <a:prstGeom prst="rect">
            <a:avLst/>
          </a:prstGeom>
        </p:spPr>
      </p:pic>
    </p:spTree>
    <p:extLst>
      <p:ext uri="{BB962C8B-B14F-4D97-AF65-F5344CB8AC3E}">
        <p14:creationId xmlns:p14="http://schemas.microsoft.com/office/powerpoint/2010/main" val="2626269316"/>
      </p:ext>
    </p:ext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Nacidos de simiente incorruptible  </a:t>
            </a:r>
            <a:r>
              <a:rPr lang="es-PR" sz="4000" dirty="0">
                <a:solidFill>
                  <a:srgbClr val="FF0000"/>
                </a:solidFill>
                <a:latin typeface="Candara" panose="020E0502030303020204" pitchFamily="34" charset="0"/>
                <a:cs typeface="Calibri" pitchFamily="34" charset="0"/>
              </a:rPr>
              <a:t>1 Pedro 1.21-25</a:t>
            </a:r>
          </a:p>
        </p:txBody>
      </p:sp>
      <p:sp>
        <p:nvSpPr>
          <p:cNvPr id="797699" name="Rectangle 3"/>
          <p:cNvSpPr>
            <a:spLocks noGrp="1" noChangeArrowheads="1"/>
          </p:cNvSpPr>
          <p:nvPr>
            <p:ph idx="1"/>
          </p:nvPr>
        </p:nvSpPr>
        <p:spPr>
          <a:xfrm>
            <a:off x="228600" y="2017712"/>
            <a:ext cx="5105400" cy="4683126"/>
          </a:xfrm>
        </p:spPr>
        <p:txBody>
          <a:bodyPr>
            <a:normAutofit fontScale="85000" lnSpcReduction="20000"/>
          </a:bodyPr>
          <a:lstStyle/>
          <a:p>
            <a:r>
              <a:rPr lang="es-ES" dirty="0">
                <a:latin typeface="Candara" panose="020E0502030303020204" pitchFamily="34" charset="0"/>
              </a:rPr>
              <a:t>Uno de los objetivos del nuevo nacimiento es un amor fraternal no fingido. </a:t>
            </a:r>
            <a:endParaRPr lang="es-ES" dirty="0" smtClean="0">
              <a:latin typeface="Candara" panose="020E0502030303020204" pitchFamily="34" charset="0"/>
            </a:endParaRPr>
          </a:p>
          <a:p>
            <a:r>
              <a:rPr lang="es-ES" dirty="0" smtClean="0">
                <a:latin typeface="Candara" panose="020E0502030303020204" pitchFamily="34" charset="0"/>
              </a:rPr>
              <a:t>En </a:t>
            </a:r>
            <a:r>
              <a:rPr lang="es-ES" dirty="0">
                <a:latin typeface="Candara" panose="020E0502030303020204" pitchFamily="34" charset="0"/>
              </a:rPr>
              <a:t>un sentido muy real, somos salvados para amar a todos nuestros hermanos cristianos. </a:t>
            </a:r>
            <a:endParaRPr lang="es-ES" dirty="0" smtClean="0">
              <a:latin typeface="Candara" panose="020E0502030303020204" pitchFamily="34" charset="0"/>
            </a:endParaRPr>
          </a:p>
          <a:p>
            <a:r>
              <a:rPr lang="es-ES" dirty="0" smtClean="0">
                <a:latin typeface="Candara" panose="020E0502030303020204" pitchFamily="34" charset="0"/>
              </a:rPr>
              <a:t>Mediante </a:t>
            </a:r>
            <a:r>
              <a:rPr lang="es-ES" dirty="0">
                <a:latin typeface="Candara" panose="020E0502030303020204" pitchFamily="34" charset="0"/>
              </a:rPr>
              <a:t>este amor, sabemos que hemos pasado de la muerte a la vida (</a:t>
            </a:r>
            <a:r>
              <a:rPr lang="es-ES" dirty="0">
                <a:solidFill>
                  <a:srgbClr val="FF0000"/>
                </a:solidFill>
                <a:latin typeface="Candara" panose="020E0502030303020204" pitchFamily="34" charset="0"/>
              </a:rPr>
              <a:t>1 </a:t>
            </a:r>
            <a:r>
              <a:rPr lang="es-ES" dirty="0" smtClean="0">
                <a:solidFill>
                  <a:srgbClr val="FF0000"/>
                </a:solidFill>
                <a:latin typeface="Candara" panose="020E0502030303020204" pitchFamily="34" charset="0"/>
              </a:rPr>
              <a:t>Juan </a:t>
            </a:r>
            <a:r>
              <a:rPr lang="es-ES" dirty="0">
                <a:solidFill>
                  <a:srgbClr val="FF0000"/>
                </a:solidFill>
                <a:latin typeface="Candara" panose="020E0502030303020204" pitchFamily="34" charset="0"/>
              </a:rPr>
              <a:t>3:14</a:t>
            </a:r>
            <a:r>
              <a:rPr lang="es-ES" dirty="0">
                <a:latin typeface="Candara" panose="020E0502030303020204" pitchFamily="34" charset="0"/>
              </a:rPr>
              <a:t>), y por él, el mundo sabe que somos discípulos del Señor Jesús (</a:t>
            </a:r>
            <a:r>
              <a:rPr lang="es-ES" dirty="0" smtClean="0">
                <a:solidFill>
                  <a:srgbClr val="FF0000"/>
                </a:solidFill>
                <a:latin typeface="Candara" panose="020E0502030303020204" pitchFamily="34" charset="0"/>
              </a:rPr>
              <a:t>Juan </a:t>
            </a:r>
            <a:r>
              <a:rPr lang="es-ES" dirty="0">
                <a:solidFill>
                  <a:srgbClr val="FF0000"/>
                </a:solidFill>
                <a:latin typeface="Candara" panose="020E0502030303020204" pitchFamily="34" charset="0"/>
              </a:rPr>
              <a:t>13:35</a:t>
            </a:r>
            <a:r>
              <a:rPr lang="es-ES" dirty="0" smtClean="0">
                <a:latin typeface="Candara" panose="020E0502030303020204" pitchFamily="34" charset="0"/>
              </a:rPr>
              <a:t>).</a:t>
            </a:r>
            <a:endParaRPr lang="es-ES" dirty="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57</a:t>
            </a:fld>
            <a:endParaRPr lang="es-PR" altLang="en-US"/>
          </a:p>
        </p:txBody>
      </p:sp>
      <p:pic>
        <p:nvPicPr>
          <p:cNvPr id="5" name="Picture 4"/>
          <p:cNvPicPr>
            <a:picLocks noChangeAspect="1"/>
          </p:cNvPicPr>
          <p:nvPr/>
        </p:nvPicPr>
        <p:blipFill rotWithShape="1">
          <a:blip r:embed="rId3"/>
          <a:srcRect r="7645"/>
          <a:stretch/>
        </p:blipFill>
        <p:spPr>
          <a:xfrm>
            <a:off x="5417263" y="1837241"/>
            <a:ext cx="3726737" cy="5044068"/>
          </a:xfrm>
          <a:prstGeom prst="rect">
            <a:avLst/>
          </a:prstGeom>
        </p:spPr>
      </p:pic>
    </p:spTree>
    <p:extLst>
      <p:ext uri="{BB962C8B-B14F-4D97-AF65-F5344CB8AC3E}">
        <p14:creationId xmlns:p14="http://schemas.microsoft.com/office/powerpoint/2010/main" val="3506802426"/>
      </p:ext>
    </p:ext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Nacidos de simiente incorruptible  </a:t>
            </a:r>
            <a:r>
              <a:rPr lang="es-PR" sz="4000" dirty="0">
                <a:solidFill>
                  <a:srgbClr val="FF0000"/>
                </a:solidFill>
                <a:latin typeface="Candara" panose="020E0502030303020204" pitchFamily="34" charset="0"/>
                <a:cs typeface="Calibri" pitchFamily="34" charset="0"/>
              </a:rPr>
              <a:t>1 Pedro 1.21-25</a:t>
            </a:r>
          </a:p>
        </p:txBody>
      </p:sp>
      <p:sp>
        <p:nvSpPr>
          <p:cNvPr id="797699" name="Rectangle 3"/>
          <p:cNvSpPr>
            <a:spLocks noGrp="1" noChangeArrowheads="1"/>
          </p:cNvSpPr>
          <p:nvPr>
            <p:ph idx="1"/>
          </p:nvPr>
        </p:nvSpPr>
        <p:spPr>
          <a:xfrm>
            <a:off x="228600" y="2017712"/>
            <a:ext cx="5105400" cy="4683126"/>
          </a:xfrm>
        </p:spPr>
        <p:txBody>
          <a:bodyPr>
            <a:normAutofit fontScale="92500" lnSpcReduction="10000"/>
          </a:bodyPr>
          <a:lstStyle/>
          <a:p>
            <a:r>
              <a:rPr lang="es-ES" dirty="0">
                <a:latin typeface="Candara" panose="020E0502030303020204" pitchFamily="34" charset="0"/>
              </a:rPr>
              <a:t>De modo que la exhortación sigue de manera muy natural: Amaos unos a otros entrañablemente, de corazón puro. </a:t>
            </a:r>
            <a:endParaRPr lang="es-ES" dirty="0" smtClean="0">
              <a:latin typeface="Candara" panose="020E0502030303020204" pitchFamily="34" charset="0"/>
            </a:endParaRPr>
          </a:p>
          <a:p>
            <a:r>
              <a:rPr lang="es-ES" dirty="0" smtClean="0">
                <a:latin typeface="Candara" panose="020E0502030303020204" pitchFamily="34" charset="0"/>
              </a:rPr>
              <a:t>Este </a:t>
            </a:r>
            <a:r>
              <a:rPr lang="es-ES" dirty="0">
                <a:latin typeface="Candara" panose="020E0502030303020204" pitchFamily="34" charset="0"/>
              </a:rPr>
              <a:t>es uno de los muchos ejemplos en el NT donde un enunciado declarativo viene a ser la base para un imperativo. </a:t>
            </a:r>
            <a:endParaRPr lang="es-ES" dirty="0" smtClean="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58</a:t>
            </a:fld>
            <a:endParaRPr lang="es-PR" altLang="en-US"/>
          </a:p>
        </p:txBody>
      </p:sp>
      <p:pic>
        <p:nvPicPr>
          <p:cNvPr id="5" name="Picture 4"/>
          <p:cNvPicPr>
            <a:picLocks noChangeAspect="1"/>
          </p:cNvPicPr>
          <p:nvPr/>
        </p:nvPicPr>
        <p:blipFill rotWithShape="1">
          <a:blip r:embed="rId3"/>
          <a:srcRect r="7645"/>
          <a:stretch/>
        </p:blipFill>
        <p:spPr>
          <a:xfrm>
            <a:off x="5417263" y="1837241"/>
            <a:ext cx="3726737" cy="5044068"/>
          </a:xfrm>
          <a:prstGeom prst="rect">
            <a:avLst/>
          </a:prstGeom>
        </p:spPr>
      </p:pic>
    </p:spTree>
    <p:extLst>
      <p:ext uri="{BB962C8B-B14F-4D97-AF65-F5344CB8AC3E}">
        <p14:creationId xmlns:p14="http://schemas.microsoft.com/office/powerpoint/2010/main" val="234199229"/>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Nacidos de simiente incorruptible  </a:t>
            </a:r>
            <a:r>
              <a:rPr lang="es-PR" sz="4000" dirty="0">
                <a:solidFill>
                  <a:srgbClr val="FF0000"/>
                </a:solidFill>
                <a:latin typeface="Candara" panose="020E0502030303020204" pitchFamily="34" charset="0"/>
                <a:cs typeface="Calibri" pitchFamily="34" charset="0"/>
              </a:rPr>
              <a:t>1 Pedro 1.21-25</a:t>
            </a:r>
          </a:p>
        </p:txBody>
      </p:sp>
      <p:sp>
        <p:nvSpPr>
          <p:cNvPr id="797699" name="Rectangle 3"/>
          <p:cNvSpPr>
            <a:spLocks noGrp="1" noChangeArrowheads="1"/>
          </p:cNvSpPr>
          <p:nvPr>
            <p:ph idx="1"/>
          </p:nvPr>
        </p:nvSpPr>
        <p:spPr>
          <a:xfrm>
            <a:off x="228600" y="2017712"/>
            <a:ext cx="5105400" cy="4683126"/>
          </a:xfrm>
        </p:spPr>
        <p:txBody>
          <a:bodyPr>
            <a:normAutofit/>
          </a:bodyPr>
          <a:lstStyle/>
          <a:p>
            <a:r>
              <a:rPr lang="es-ES" dirty="0" smtClean="0">
                <a:latin typeface="Candara" panose="020E0502030303020204" pitchFamily="34" charset="0"/>
              </a:rPr>
              <a:t>La </a:t>
            </a:r>
            <a:r>
              <a:rPr lang="es-ES" dirty="0">
                <a:latin typeface="Candara" panose="020E0502030303020204" pitchFamily="34" charset="0"/>
              </a:rPr>
              <a:t>declaración es esta: Habiendo purificado vuestras almas … para un amor fraternal no fingido … y luego viene el mandamiento: Amaos unos a otros entrañablemente, de corazón puro. </a:t>
            </a:r>
            <a:endParaRPr lang="es-ES" dirty="0" smtClean="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59</a:t>
            </a:fld>
            <a:endParaRPr lang="es-PR" altLang="en-US"/>
          </a:p>
        </p:txBody>
      </p:sp>
      <p:pic>
        <p:nvPicPr>
          <p:cNvPr id="5" name="Picture 4"/>
          <p:cNvPicPr>
            <a:picLocks noChangeAspect="1"/>
          </p:cNvPicPr>
          <p:nvPr/>
        </p:nvPicPr>
        <p:blipFill rotWithShape="1">
          <a:blip r:embed="rId3"/>
          <a:srcRect r="7645"/>
          <a:stretch/>
        </p:blipFill>
        <p:spPr>
          <a:xfrm>
            <a:off x="5417263" y="1837241"/>
            <a:ext cx="3726737" cy="5044068"/>
          </a:xfrm>
          <a:prstGeom prst="rect">
            <a:avLst/>
          </a:prstGeom>
        </p:spPr>
      </p:pic>
    </p:spTree>
    <p:extLst>
      <p:ext uri="{BB962C8B-B14F-4D97-AF65-F5344CB8AC3E}">
        <p14:creationId xmlns:p14="http://schemas.microsoft.com/office/powerpoint/2010/main" val="3861523435"/>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D1CA36C9-F515-4363-BB84-64616B65FAF0}" type="slidenum">
              <a:rPr lang="es-PR" altLang="en-US"/>
              <a:pPr/>
              <a:t>6</a:t>
            </a:fld>
            <a:endParaRPr lang="es-PR" altLang="en-US"/>
          </a:p>
        </p:txBody>
      </p:sp>
      <p:sp>
        <p:nvSpPr>
          <p:cNvPr id="790530" name="Rectangle 2"/>
          <p:cNvSpPr>
            <a:spLocks noGrp="1" noChangeArrowheads="1"/>
          </p:cNvSpPr>
          <p:nvPr>
            <p:ph type="title"/>
          </p:nvPr>
        </p:nvSpPr>
        <p:spPr/>
        <p:txBody>
          <a:bodyPr/>
          <a:lstStyle/>
          <a:p>
            <a:r>
              <a:rPr lang="es-PR" altLang="en-US">
                <a:latin typeface="Candara" panose="020E0502030303020204" pitchFamily="34" charset="0"/>
              </a:rPr>
              <a:t>Trasfondo Histórico</a:t>
            </a:r>
          </a:p>
        </p:txBody>
      </p:sp>
      <p:sp>
        <p:nvSpPr>
          <p:cNvPr id="790531" name="Rectangle 3"/>
          <p:cNvSpPr>
            <a:spLocks noGrp="1" noChangeArrowheads="1"/>
          </p:cNvSpPr>
          <p:nvPr>
            <p:ph type="body" sz="half" idx="1"/>
          </p:nvPr>
        </p:nvSpPr>
        <p:spPr>
          <a:xfrm>
            <a:off x="304800" y="2017712"/>
            <a:ext cx="5410200" cy="4535487"/>
          </a:xfrm>
        </p:spPr>
        <p:txBody>
          <a:bodyPr>
            <a:normAutofit fontScale="92500"/>
          </a:bodyPr>
          <a:lstStyle/>
          <a:p>
            <a:r>
              <a:rPr lang="es-PR" altLang="en-US" dirty="0" smtClean="0">
                <a:latin typeface="Candara" panose="020E0502030303020204" pitchFamily="34" charset="0"/>
              </a:rPr>
              <a:t>Esta carta fue escrita por Simón Pedro y dirigida a cristianos en cinco provincias romanas de Asia Menor (</a:t>
            </a:r>
            <a:r>
              <a:rPr lang="es-PR" altLang="en-US" dirty="0" smtClean="0">
                <a:solidFill>
                  <a:srgbClr val="FF0000"/>
                </a:solidFill>
                <a:latin typeface="Candara" panose="020E0502030303020204" pitchFamily="34" charset="0"/>
              </a:rPr>
              <a:t>1.1</a:t>
            </a:r>
            <a:r>
              <a:rPr lang="es-PR" altLang="en-US" dirty="0" smtClean="0">
                <a:latin typeface="Candara" panose="020E0502030303020204" pitchFamily="34" charset="0"/>
              </a:rPr>
              <a:t>).</a:t>
            </a:r>
          </a:p>
          <a:p>
            <a:r>
              <a:rPr lang="es-PR" altLang="en-US" dirty="0" smtClean="0">
                <a:latin typeface="Candara" panose="020E0502030303020204" pitchFamily="34" charset="0"/>
              </a:rPr>
              <a:t>Ignoramos qué relación tenía Pedro con esta área geográfica, porque conocemos muy poco de su vida después de </a:t>
            </a:r>
            <a:r>
              <a:rPr lang="es-PR" altLang="en-US" dirty="0" smtClean="0">
                <a:solidFill>
                  <a:srgbClr val="FF0000"/>
                </a:solidFill>
                <a:latin typeface="Candara" panose="020E0502030303020204" pitchFamily="34" charset="0"/>
              </a:rPr>
              <a:t>Hechos 12</a:t>
            </a:r>
            <a:r>
              <a:rPr lang="es-PR" altLang="en-US" dirty="0" smtClean="0">
                <a:latin typeface="Candara" panose="020E0502030303020204" pitchFamily="34" charset="0"/>
              </a:rPr>
              <a:t>.</a:t>
            </a:r>
            <a:endParaRPr lang="es-PR" altLang="en-US" dirty="0">
              <a:latin typeface="Candara" panose="020E0502030303020204" pitchFamily="34" charset="0"/>
            </a:endParaRPr>
          </a:p>
        </p:txBody>
      </p:sp>
      <p:pic>
        <p:nvPicPr>
          <p:cNvPr id="8" name="Picture 2" descr="http://bibleencyclopedia.com/gs400px/lwjas0201.jpg"/>
          <p:cNvPicPr>
            <a:picLocks noChangeAspect="1" noChangeArrowheads="1"/>
          </p:cNvPicPr>
          <p:nvPr/>
        </p:nvPicPr>
        <p:blipFill rotWithShape="1">
          <a:blip r:embed="rId3">
            <a:extLst>
              <a:ext uri="{28A0092B-C50C-407E-A947-70E740481C1C}">
                <a14:useLocalDpi xmlns:a14="http://schemas.microsoft.com/office/drawing/2010/main" val="0"/>
              </a:ext>
            </a:extLst>
          </a:blip>
          <a:srcRect l="8000"/>
          <a:stretch/>
        </p:blipFill>
        <p:spPr bwMode="auto">
          <a:xfrm>
            <a:off x="5638800" y="1828800"/>
            <a:ext cx="3505200" cy="342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252592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Nacidos de simiente incorruptible  </a:t>
            </a:r>
            <a:r>
              <a:rPr lang="es-PR" sz="4000" dirty="0">
                <a:solidFill>
                  <a:srgbClr val="FF0000"/>
                </a:solidFill>
                <a:latin typeface="Candara" panose="020E0502030303020204" pitchFamily="34" charset="0"/>
                <a:cs typeface="Calibri" pitchFamily="34" charset="0"/>
              </a:rPr>
              <a:t>1 Pedro 1.21-25</a:t>
            </a:r>
          </a:p>
        </p:txBody>
      </p:sp>
      <p:sp>
        <p:nvSpPr>
          <p:cNvPr id="797699" name="Rectangle 3"/>
          <p:cNvSpPr>
            <a:spLocks noGrp="1" noChangeArrowheads="1"/>
          </p:cNvSpPr>
          <p:nvPr>
            <p:ph idx="1"/>
          </p:nvPr>
        </p:nvSpPr>
        <p:spPr>
          <a:xfrm>
            <a:off x="228600" y="2017712"/>
            <a:ext cx="4800600" cy="4683126"/>
          </a:xfrm>
        </p:spPr>
        <p:txBody>
          <a:bodyPr>
            <a:normAutofit/>
          </a:bodyPr>
          <a:lstStyle/>
          <a:p>
            <a:r>
              <a:rPr lang="es-ES" dirty="0" smtClean="0">
                <a:latin typeface="Candara" panose="020E0502030303020204" pitchFamily="34" charset="0"/>
              </a:rPr>
              <a:t>Lo </a:t>
            </a:r>
            <a:r>
              <a:rPr lang="es-ES" dirty="0">
                <a:latin typeface="Candara" panose="020E0502030303020204" pitchFamily="34" charset="0"/>
              </a:rPr>
              <a:t>posicional constituye la base de lo práctico. </a:t>
            </a:r>
            <a:endParaRPr lang="es-ES" dirty="0" smtClean="0">
              <a:latin typeface="Candara" panose="020E0502030303020204" pitchFamily="34" charset="0"/>
            </a:endParaRPr>
          </a:p>
          <a:p>
            <a:r>
              <a:rPr lang="es-ES" dirty="0" smtClean="0">
                <a:latin typeface="Candara" panose="020E0502030303020204" pitchFamily="34" charset="0"/>
              </a:rPr>
              <a:t>Nuestro </a:t>
            </a:r>
            <a:r>
              <a:rPr lang="es-ES" dirty="0">
                <a:latin typeface="Candara" panose="020E0502030303020204" pitchFamily="34" charset="0"/>
              </a:rPr>
              <a:t>amor debería ser cálido, cordial, con todas nuestras fuerzas, ferviente, incesante y puro</a:t>
            </a:r>
            <a:r>
              <a:rPr lang="es-ES" dirty="0" smtClean="0">
                <a:latin typeface="Candara" panose="020E0502030303020204" pitchFamily="34" charset="0"/>
              </a:rPr>
              <a:t>.</a:t>
            </a:r>
            <a:endParaRPr lang="es-ES" dirty="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60</a:t>
            </a:fld>
            <a:endParaRPr lang="es-PR" altLang="en-US"/>
          </a:p>
        </p:txBody>
      </p:sp>
      <p:pic>
        <p:nvPicPr>
          <p:cNvPr id="4" name="Picture 3"/>
          <p:cNvPicPr>
            <a:picLocks noChangeAspect="1"/>
          </p:cNvPicPr>
          <p:nvPr/>
        </p:nvPicPr>
        <p:blipFill rotWithShape="1">
          <a:blip r:embed="rId3"/>
          <a:srcRect l="7223" r="13495"/>
          <a:stretch/>
        </p:blipFill>
        <p:spPr>
          <a:xfrm>
            <a:off x="5029200" y="1828800"/>
            <a:ext cx="4114800" cy="5029200"/>
          </a:xfrm>
          <a:prstGeom prst="rect">
            <a:avLst/>
          </a:prstGeom>
        </p:spPr>
      </p:pic>
    </p:spTree>
    <p:extLst>
      <p:ext uri="{BB962C8B-B14F-4D97-AF65-F5344CB8AC3E}">
        <p14:creationId xmlns:p14="http://schemas.microsoft.com/office/powerpoint/2010/main" val="3614126755"/>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Nacidos de simiente incorruptible  </a:t>
            </a:r>
            <a:r>
              <a:rPr lang="es-PR" sz="4000" dirty="0">
                <a:solidFill>
                  <a:srgbClr val="FF0000"/>
                </a:solidFill>
                <a:latin typeface="Candara" panose="020E0502030303020204" pitchFamily="34" charset="0"/>
                <a:cs typeface="Calibri" pitchFamily="34" charset="0"/>
              </a:rPr>
              <a:t>1 Pedro 1.21-25</a:t>
            </a:r>
          </a:p>
        </p:txBody>
      </p:sp>
      <p:sp>
        <p:nvSpPr>
          <p:cNvPr id="797699" name="Rectangle 3"/>
          <p:cNvSpPr>
            <a:spLocks noGrp="1" noChangeArrowheads="1"/>
          </p:cNvSpPr>
          <p:nvPr>
            <p:ph idx="1"/>
          </p:nvPr>
        </p:nvSpPr>
        <p:spPr>
          <a:xfrm>
            <a:off x="228600" y="2017712"/>
            <a:ext cx="4800600" cy="4683126"/>
          </a:xfrm>
        </p:spPr>
        <p:txBody>
          <a:bodyPr>
            <a:normAutofit fontScale="92500" lnSpcReduction="10000"/>
          </a:bodyPr>
          <a:lstStyle/>
          <a:p>
            <a:r>
              <a:rPr lang="es-ES" dirty="0">
                <a:latin typeface="Candara" panose="020E0502030303020204" pitchFamily="34" charset="0"/>
              </a:rPr>
              <a:t>La exhortación amaos unos a otros es especialmente oportuna para un pueblo que está padeciendo persecución, porque es bien sabido que «bajo condiciones de dificultad, los desacuerdos triviales adquieren proporciones gigantescas</a:t>
            </a:r>
            <a:r>
              <a:rPr lang="es-ES" dirty="0" smtClean="0">
                <a:latin typeface="Candara" panose="020E0502030303020204" pitchFamily="34" charset="0"/>
              </a:rPr>
              <a:t>».</a:t>
            </a:r>
            <a:endParaRPr lang="es-ES" dirty="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61</a:t>
            </a:fld>
            <a:endParaRPr lang="es-PR" altLang="en-US"/>
          </a:p>
        </p:txBody>
      </p:sp>
      <p:pic>
        <p:nvPicPr>
          <p:cNvPr id="5" name="Picture 4"/>
          <p:cNvPicPr>
            <a:picLocks noChangeAspect="1"/>
          </p:cNvPicPr>
          <p:nvPr/>
        </p:nvPicPr>
        <p:blipFill rotWithShape="1">
          <a:blip r:embed="rId3"/>
          <a:srcRect l="7223" r="13495"/>
          <a:stretch/>
        </p:blipFill>
        <p:spPr>
          <a:xfrm>
            <a:off x="5029200" y="1828800"/>
            <a:ext cx="4114800" cy="5029200"/>
          </a:xfrm>
          <a:prstGeom prst="rect">
            <a:avLst/>
          </a:prstGeom>
        </p:spPr>
      </p:pic>
    </p:spTree>
    <p:extLst>
      <p:ext uri="{BB962C8B-B14F-4D97-AF65-F5344CB8AC3E}">
        <p14:creationId xmlns:p14="http://schemas.microsoft.com/office/powerpoint/2010/main" val="1316788705"/>
      </p:ext>
    </p:extLst>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l="7223" r="13495"/>
          <a:stretch/>
        </p:blipFill>
        <p:spPr>
          <a:xfrm>
            <a:off x="5029200" y="1828800"/>
            <a:ext cx="4114800" cy="5029200"/>
          </a:xfrm>
          <a:prstGeom prst="rect">
            <a:avLst/>
          </a:prstGeom>
        </p:spPr>
      </p:pic>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Nacidos de simiente incorruptible  </a:t>
            </a:r>
            <a:r>
              <a:rPr lang="es-PR" sz="4000" dirty="0">
                <a:solidFill>
                  <a:srgbClr val="FF0000"/>
                </a:solidFill>
                <a:latin typeface="Candara" panose="020E0502030303020204" pitchFamily="34" charset="0"/>
                <a:cs typeface="Calibri" pitchFamily="34" charset="0"/>
              </a:rPr>
              <a:t>1 Pedro 1.21-25</a:t>
            </a:r>
          </a:p>
        </p:txBody>
      </p:sp>
      <p:sp>
        <p:nvSpPr>
          <p:cNvPr id="797699" name="Rectangle 3"/>
          <p:cNvSpPr>
            <a:spLocks noGrp="1" noChangeArrowheads="1"/>
          </p:cNvSpPr>
          <p:nvPr>
            <p:ph idx="1"/>
          </p:nvPr>
        </p:nvSpPr>
        <p:spPr>
          <a:xfrm>
            <a:off x="228600" y="2017712"/>
            <a:ext cx="5105400" cy="4683126"/>
          </a:xfrm>
        </p:spPr>
        <p:txBody>
          <a:bodyPr>
            <a:normAutofit lnSpcReduction="10000"/>
          </a:bodyPr>
          <a:lstStyle/>
          <a:p>
            <a:r>
              <a:rPr lang="es-ES" dirty="0">
                <a:solidFill>
                  <a:srgbClr val="FF0000"/>
                </a:solidFill>
                <a:latin typeface="Candara" panose="020E0502030303020204" pitchFamily="34" charset="0"/>
              </a:rPr>
              <a:t>1:23</a:t>
            </a:r>
            <a:r>
              <a:rPr lang="es-ES" dirty="0">
                <a:latin typeface="Candara" panose="020E0502030303020204" pitchFamily="34" charset="0"/>
              </a:rPr>
              <a:t> Nuevamente Pedro lleva a sus lectores de vuelta a su nuevo nacimiento, y esta vez a la simiente de aquel nacimiento, la palabra de Dios. </a:t>
            </a:r>
            <a:endParaRPr lang="es-ES" dirty="0" smtClean="0">
              <a:latin typeface="Candara" panose="020E0502030303020204" pitchFamily="34" charset="0"/>
            </a:endParaRPr>
          </a:p>
          <a:p>
            <a:r>
              <a:rPr lang="es-ES" dirty="0" smtClean="0">
                <a:latin typeface="Candara" panose="020E0502030303020204" pitchFamily="34" charset="0"/>
              </a:rPr>
              <a:t>Las </a:t>
            </a:r>
            <a:r>
              <a:rPr lang="es-ES" dirty="0">
                <a:latin typeface="Candara" panose="020E0502030303020204" pitchFamily="34" charset="0"/>
              </a:rPr>
              <a:t>exhortaciones de </a:t>
            </a:r>
            <a:r>
              <a:rPr lang="es-ES" dirty="0">
                <a:solidFill>
                  <a:srgbClr val="FF0000"/>
                </a:solidFill>
                <a:latin typeface="Candara" panose="020E0502030303020204" pitchFamily="34" charset="0"/>
              </a:rPr>
              <a:t>2:1–3</a:t>
            </a:r>
            <a:r>
              <a:rPr lang="es-ES" dirty="0">
                <a:latin typeface="Candara" panose="020E0502030303020204" pitchFamily="34" charset="0"/>
              </a:rPr>
              <a:t> se basarán sobre esto mismo</a:t>
            </a:r>
            <a:r>
              <a:rPr lang="es-ES" dirty="0" smtClean="0">
                <a:latin typeface="Candara" panose="020E0502030303020204" pitchFamily="34" charset="0"/>
              </a:rPr>
              <a:t>.</a:t>
            </a:r>
            <a:endParaRPr lang="es-ES" dirty="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62</a:t>
            </a:fld>
            <a:endParaRPr lang="es-PR" altLang="en-US"/>
          </a:p>
        </p:txBody>
      </p:sp>
    </p:spTree>
    <p:extLst>
      <p:ext uri="{BB962C8B-B14F-4D97-AF65-F5344CB8AC3E}">
        <p14:creationId xmlns:p14="http://schemas.microsoft.com/office/powerpoint/2010/main" val="2150791510"/>
      </p:ext>
    </p:extLst>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Nacidos de simiente incorruptible  </a:t>
            </a:r>
            <a:r>
              <a:rPr lang="es-PR" sz="4000" dirty="0">
                <a:solidFill>
                  <a:srgbClr val="FF0000"/>
                </a:solidFill>
                <a:latin typeface="Candara" panose="020E0502030303020204" pitchFamily="34" charset="0"/>
                <a:cs typeface="Calibri" pitchFamily="34" charset="0"/>
              </a:rPr>
              <a:t>1 Pedro 1.21-25</a:t>
            </a:r>
          </a:p>
        </p:txBody>
      </p:sp>
      <p:sp>
        <p:nvSpPr>
          <p:cNvPr id="797699" name="Rectangle 3"/>
          <p:cNvSpPr>
            <a:spLocks noGrp="1" noChangeArrowheads="1"/>
          </p:cNvSpPr>
          <p:nvPr>
            <p:ph idx="1"/>
          </p:nvPr>
        </p:nvSpPr>
        <p:spPr>
          <a:xfrm>
            <a:off x="228600" y="2017712"/>
            <a:ext cx="4800600" cy="4683126"/>
          </a:xfrm>
        </p:spPr>
        <p:txBody>
          <a:bodyPr>
            <a:normAutofit/>
          </a:bodyPr>
          <a:lstStyle/>
          <a:p>
            <a:r>
              <a:rPr lang="es-ES" dirty="0">
                <a:latin typeface="Candara" panose="020E0502030303020204" pitchFamily="34" charset="0"/>
              </a:rPr>
              <a:t>El nuevo nacimiento no es producido por simiente corruptible, es decir, no del mismo modo que el nacimiento natural. </a:t>
            </a:r>
            <a:endParaRPr lang="es-ES" dirty="0" smtClean="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63</a:t>
            </a:fld>
            <a:endParaRPr lang="es-PR" altLang="en-US"/>
          </a:p>
        </p:txBody>
      </p:sp>
      <p:pic>
        <p:nvPicPr>
          <p:cNvPr id="5" name="Picture 4"/>
          <p:cNvPicPr>
            <a:picLocks noChangeAspect="1"/>
          </p:cNvPicPr>
          <p:nvPr/>
        </p:nvPicPr>
        <p:blipFill rotWithShape="1">
          <a:blip r:embed="rId3"/>
          <a:srcRect l="7223" r="13495"/>
          <a:stretch/>
        </p:blipFill>
        <p:spPr>
          <a:xfrm>
            <a:off x="5029200" y="1828800"/>
            <a:ext cx="4114800" cy="5029200"/>
          </a:xfrm>
          <a:prstGeom prst="rect">
            <a:avLst/>
          </a:prstGeom>
        </p:spPr>
      </p:pic>
    </p:spTree>
    <p:extLst>
      <p:ext uri="{BB962C8B-B14F-4D97-AF65-F5344CB8AC3E}">
        <p14:creationId xmlns:p14="http://schemas.microsoft.com/office/powerpoint/2010/main" val="2555583449"/>
      </p:ext>
    </p:extLst>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Nacidos de simiente incorruptible  </a:t>
            </a:r>
            <a:r>
              <a:rPr lang="es-PR" sz="4000" dirty="0">
                <a:solidFill>
                  <a:srgbClr val="FF0000"/>
                </a:solidFill>
                <a:latin typeface="Candara" panose="020E0502030303020204" pitchFamily="34" charset="0"/>
                <a:cs typeface="Calibri" pitchFamily="34" charset="0"/>
              </a:rPr>
              <a:t>1 Pedro 1.21-25</a:t>
            </a:r>
          </a:p>
        </p:txBody>
      </p:sp>
      <p:sp>
        <p:nvSpPr>
          <p:cNvPr id="797699" name="Rectangle 3"/>
          <p:cNvSpPr>
            <a:spLocks noGrp="1" noChangeArrowheads="1"/>
          </p:cNvSpPr>
          <p:nvPr>
            <p:ph idx="1"/>
          </p:nvPr>
        </p:nvSpPr>
        <p:spPr>
          <a:xfrm>
            <a:off x="228600" y="2017712"/>
            <a:ext cx="4800600" cy="4683126"/>
          </a:xfrm>
        </p:spPr>
        <p:txBody>
          <a:bodyPr>
            <a:normAutofit fontScale="92500" lnSpcReduction="20000"/>
          </a:bodyPr>
          <a:lstStyle/>
          <a:p>
            <a:r>
              <a:rPr lang="es-ES" dirty="0" smtClean="0">
                <a:latin typeface="Candara" panose="020E0502030303020204" pitchFamily="34" charset="0"/>
              </a:rPr>
              <a:t>La </a:t>
            </a:r>
            <a:r>
              <a:rPr lang="es-ES" dirty="0">
                <a:latin typeface="Candara" panose="020E0502030303020204" pitchFamily="34" charset="0"/>
              </a:rPr>
              <a:t>vida humana es traída al ser por medio de una simiente que ha de obedecer a las leyes físicas del deterioro y de la muerte. </a:t>
            </a:r>
            <a:endParaRPr lang="es-ES" dirty="0" smtClean="0">
              <a:latin typeface="Candara" panose="020E0502030303020204" pitchFamily="34" charset="0"/>
            </a:endParaRPr>
          </a:p>
          <a:p>
            <a:r>
              <a:rPr lang="es-ES" dirty="0" smtClean="0">
                <a:latin typeface="Candara" panose="020E0502030303020204" pitchFamily="34" charset="0"/>
              </a:rPr>
              <a:t>La </a:t>
            </a:r>
            <a:r>
              <a:rPr lang="es-ES" dirty="0">
                <a:latin typeface="Candara" panose="020E0502030303020204" pitchFamily="34" charset="0"/>
              </a:rPr>
              <a:t>vida física producida tiene la misma calidad que la simiente de la que brotó; también es de carácter temporal</a:t>
            </a:r>
            <a:r>
              <a:rPr lang="es-ES" dirty="0" smtClean="0">
                <a:latin typeface="Candara" panose="020E0502030303020204" pitchFamily="34" charset="0"/>
              </a:rPr>
              <a:t>.</a:t>
            </a:r>
            <a:endParaRPr lang="es-ES" dirty="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64</a:t>
            </a:fld>
            <a:endParaRPr lang="es-PR" altLang="en-US"/>
          </a:p>
        </p:txBody>
      </p:sp>
      <p:pic>
        <p:nvPicPr>
          <p:cNvPr id="5" name="Picture 4"/>
          <p:cNvPicPr>
            <a:picLocks noChangeAspect="1"/>
          </p:cNvPicPr>
          <p:nvPr/>
        </p:nvPicPr>
        <p:blipFill rotWithShape="1">
          <a:blip r:embed="rId3"/>
          <a:srcRect l="7223" r="13495"/>
          <a:stretch/>
        </p:blipFill>
        <p:spPr>
          <a:xfrm>
            <a:off x="5029200" y="1828800"/>
            <a:ext cx="4114800" cy="5029200"/>
          </a:xfrm>
          <a:prstGeom prst="rect">
            <a:avLst/>
          </a:prstGeom>
        </p:spPr>
      </p:pic>
    </p:spTree>
    <p:extLst>
      <p:ext uri="{BB962C8B-B14F-4D97-AF65-F5344CB8AC3E}">
        <p14:creationId xmlns:p14="http://schemas.microsoft.com/office/powerpoint/2010/main" val="3658747009"/>
      </p:ext>
    </p:extLst>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Nacidos de simiente incorruptible  </a:t>
            </a:r>
            <a:r>
              <a:rPr lang="es-PR" sz="4000" dirty="0">
                <a:solidFill>
                  <a:srgbClr val="FF0000"/>
                </a:solidFill>
                <a:latin typeface="Candara" panose="020E0502030303020204" pitchFamily="34" charset="0"/>
                <a:cs typeface="Calibri" pitchFamily="34" charset="0"/>
              </a:rPr>
              <a:t>1 Pedro 1.21-25</a:t>
            </a:r>
          </a:p>
        </p:txBody>
      </p:sp>
      <p:sp>
        <p:nvSpPr>
          <p:cNvPr id="797699" name="Rectangle 3"/>
          <p:cNvSpPr>
            <a:spLocks noGrp="1" noChangeArrowheads="1"/>
          </p:cNvSpPr>
          <p:nvPr>
            <p:ph idx="1"/>
          </p:nvPr>
        </p:nvSpPr>
        <p:spPr>
          <a:xfrm>
            <a:off x="228600" y="2017712"/>
            <a:ext cx="5105400" cy="4683126"/>
          </a:xfrm>
        </p:spPr>
        <p:txBody>
          <a:bodyPr>
            <a:normAutofit fontScale="85000" lnSpcReduction="20000"/>
          </a:bodyPr>
          <a:lstStyle/>
          <a:p>
            <a:r>
              <a:rPr lang="es-ES" dirty="0">
                <a:latin typeface="Candara" panose="020E0502030303020204" pitchFamily="34" charset="0"/>
              </a:rPr>
              <a:t>El nuevo nacimiento es producido por medio de la palabra de Dios. </a:t>
            </a:r>
            <a:endParaRPr lang="es-ES" dirty="0" smtClean="0">
              <a:latin typeface="Candara" panose="020E0502030303020204" pitchFamily="34" charset="0"/>
            </a:endParaRPr>
          </a:p>
          <a:p>
            <a:r>
              <a:rPr lang="es-ES" dirty="0" smtClean="0">
                <a:latin typeface="Candara" panose="020E0502030303020204" pitchFamily="34" charset="0"/>
              </a:rPr>
              <a:t>Al </a:t>
            </a:r>
            <a:r>
              <a:rPr lang="es-ES" dirty="0">
                <a:latin typeface="Candara" panose="020E0502030303020204" pitchFamily="34" charset="0"/>
              </a:rPr>
              <a:t>oír los hombres o leer la Biblia, quedan convictos de sus pecados, convictos de que Cristo es el único y suficiente Salvador, y son convertidos a Dios. </a:t>
            </a:r>
            <a:endParaRPr lang="es-ES" dirty="0" smtClean="0">
              <a:latin typeface="Candara" panose="020E0502030303020204" pitchFamily="34" charset="0"/>
            </a:endParaRPr>
          </a:p>
          <a:p>
            <a:r>
              <a:rPr lang="es-ES" dirty="0" smtClean="0">
                <a:latin typeface="Candara" panose="020E0502030303020204" pitchFamily="34" charset="0"/>
              </a:rPr>
              <a:t>Nadie </a:t>
            </a:r>
            <a:r>
              <a:rPr lang="es-ES" dirty="0">
                <a:latin typeface="Candara" panose="020E0502030303020204" pitchFamily="34" charset="0"/>
              </a:rPr>
              <a:t>es jamás salvado aparte del empleo, de un modo u otro, de la palabra incorruptible de Dios</a:t>
            </a:r>
            <a:r>
              <a:rPr lang="es-ES" dirty="0" smtClean="0">
                <a:latin typeface="Candara" panose="020E0502030303020204" pitchFamily="34" charset="0"/>
              </a:rPr>
              <a:t>.</a:t>
            </a:r>
            <a:endParaRPr lang="es-ES" dirty="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65</a:t>
            </a:fld>
            <a:endParaRPr lang="es-PR" altLang="en-US"/>
          </a:p>
        </p:txBody>
      </p:sp>
      <p:pic>
        <p:nvPicPr>
          <p:cNvPr id="2" name="Picture 1"/>
          <p:cNvPicPr>
            <a:picLocks noChangeAspect="1"/>
          </p:cNvPicPr>
          <p:nvPr/>
        </p:nvPicPr>
        <p:blipFill rotWithShape="1">
          <a:blip r:embed="rId3"/>
          <a:srcRect l="9288" r="16631"/>
          <a:stretch/>
        </p:blipFill>
        <p:spPr>
          <a:xfrm>
            <a:off x="5410200" y="1817914"/>
            <a:ext cx="3733800" cy="5040086"/>
          </a:xfrm>
          <a:prstGeom prst="rect">
            <a:avLst/>
          </a:prstGeom>
        </p:spPr>
      </p:pic>
    </p:spTree>
    <p:extLst>
      <p:ext uri="{BB962C8B-B14F-4D97-AF65-F5344CB8AC3E}">
        <p14:creationId xmlns:p14="http://schemas.microsoft.com/office/powerpoint/2010/main" val="2119600795"/>
      </p:ext>
    </p:extLst>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Nacidos de simiente incorruptible  </a:t>
            </a:r>
            <a:r>
              <a:rPr lang="es-PR" sz="4000" dirty="0">
                <a:solidFill>
                  <a:srgbClr val="FF0000"/>
                </a:solidFill>
                <a:latin typeface="Candara" panose="020E0502030303020204" pitchFamily="34" charset="0"/>
                <a:cs typeface="Calibri" pitchFamily="34" charset="0"/>
              </a:rPr>
              <a:t>1 Pedro 1.21-25</a:t>
            </a:r>
          </a:p>
        </p:txBody>
      </p:sp>
      <p:sp>
        <p:nvSpPr>
          <p:cNvPr id="797699" name="Rectangle 3"/>
          <p:cNvSpPr>
            <a:spLocks noGrp="1" noChangeArrowheads="1"/>
          </p:cNvSpPr>
          <p:nvPr>
            <p:ph idx="1"/>
          </p:nvPr>
        </p:nvSpPr>
        <p:spPr>
          <a:xfrm>
            <a:off x="228600" y="2017712"/>
            <a:ext cx="5105400" cy="4683126"/>
          </a:xfrm>
        </p:spPr>
        <p:txBody>
          <a:bodyPr>
            <a:normAutofit fontScale="85000" lnSpcReduction="10000"/>
          </a:bodyPr>
          <a:lstStyle/>
          <a:p>
            <a:r>
              <a:rPr lang="es-ES" dirty="0">
                <a:latin typeface="Candara" panose="020E0502030303020204" pitchFamily="34" charset="0"/>
              </a:rPr>
              <a:t>La palabra vive y permanece para siempre. </a:t>
            </a:r>
            <a:endParaRPr lang="es-ES" dirty="0" smtClean="0">
              <a:latin typeface="Candara" panose="020E0502030303020204" pitchFamily="34" charset="0"/>
            </a:endParaRPr>
          </a:p>
          <a:p>
            <a:r>
              <a:rPr lang="es-ES" dirty="0" smtClean="0">
                <a:latin typeface="Candara" panose="020E0502030303020204" pitchFamily="34" charset="0"/>
              </a:rPr>
              <a:t>Aunque </a:t>
            </a:r>
            <a:r>
              <a:rPr lang="es-ES" dirty="0">
                <a:latin typeface="Candara" panose="020E0502030303020204" pitchFamily="34" charset="0"/>
              </a:rPr>
              <a:t>el cielo y la tierra pasen, ella nunca pasará. </a:t>
            </a:r>
            <a:endParaRPr lang="es-ES" dirty="0" smtClean="0">
              <a:latin typeface="Candara" panose="020E0502030303020204" pitchFamily="34" charset="0"/>
            </a:endParaRPr>
          </a:p>
          <a:p>
            <a:r>
              <a:rPr lang="es-ES" dirty="0" smtClean="0">
                <a:latin typeface="Candara" panose="020E0502030303020204" pitchFamily="34" charset="0"/>
              </a:rPr>
              <a:t>Está </a:t>
            </a:r>
            <a:r>
              <a:rPr lang="es-ES" dirty="0">
                <a:latin typeface="Candara" panose="020E0502030303020204" pitchFamily="34" charset="0"/>
              </a:rPr>
              <a:t>para siempre establecida en el cielo. </a:t>
            </a:r>
            <a:endParaRPr lang="es-ES" dirty="0" smtClean="0">
              <a:latin typeface="Candara" panose="020E0502030303020204" pitchFamily="34" charset="0"/>
            </a:endParaRPr>
          </a:p>
          <a:p>
            <a:r>
              <a:rPr lang="es-ES" dirty="0" smtClean="0">
                <a:latin typeface="Candara" panose="020E0502030303020204" pitchFamily="34" charset="0"/>
              </a:rPr>
              <a:t>Y </a:t>
            </a:r>
            <a:r>
              <a:rPr lang="es-ES" dirty="0">
                <a:latin typeface="Candara" panose="020E0502030303020204" pitchFamily="34" charset="0"/>
              </a:rPr>
              <a:t>la vida que produce es también eterna. </a:t>
            </a:r>
            <a:endParaRPr lang="es-ES" dirty="0" smtClean="0">
              <a:latin typeface="Candara" panose="020E0502030303020204" pitchFamily="34" charset="0"/>
            </a:endParaRPr>
          </a:p>
          <a:p>
            <a:r>
              <a:rPr lang="es-ES" dirty="0" smtClean="0">
                <a:latin typeface="Candara" panose="020E0502030303020204" pitchFamily="34" charset="0"/>
              </a:rPr>
              <a:t>Los </a:t>
            </a:r>
            <a:r>
              <a:rPr lang="es-ES" dirty="0">
                <a:latin typeface="Candara" panose="020E0502030303020204" pitchFamily="34" charset="0"/>
              </a:rPr>
              <a:t>nacidos de nuevo por medio de la palabra asumen el carácter eterno de la palabra</a:t>
            </a:r>
            <a:r>
              <a:rPr lang="es-ES" dirty="0" smtClean="0">
                <a:latin typeface="Candara" panose="020E0502030303020204" pitchFamily="34" charset="0"/>
              </a:rPr>
              <a:t>.</a:t>
            </a:r>
            <a:endParaRPr lang="es-ES" dirty="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66</a:t>
            </a:fld>
            <a:endParaRPr lang="es-PR" altLang="en-US"/>
          </a:p>
        </p:txBody>
      </p:sp>
      <p:pic>
        <p:nvPicPr>
          <p:cNvPr id="5" name="Picture 4"/>
          <p:cNvPicPr>
            <a:picLocks noChangeAspect="1"/>
          </p:cNvPicPr>
          <p:nvPr/>
        </p:nvPicPr>
        <p:blipFill rotWithShape="1">
          <a:blip r:embed="rId3"/>
          <a:srcRect l="9288" r="16631"/>
          <a:stretch/>
        </p:blipFill>
        <p:spPr>
          <a:xfrm>
            <a:off x="5410200" y="1817914"/>
            <a:ext cx="3733800" cy="5040086"/>
          </a:xfrm>
          <a:prstGeom prst="rect">
            <a:avLst/>
          </a:prstGeom>
        </p:spPr>
      </p:pic>
    </p:spTree>
    <p:extLst>
      <p:ext uri="{BB962C8B-B14F-4D97-AF65-F5344CB8AC3E}">
        <p14:creationId xmlns:p14="http://schemas.microsoft.com/office/powerpoint/2010/main" val="2010038745"/>
      </p:ext>
    </p:extLst>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Nacidos de simiente incorruptible  </a:t>
            </a:r>
            <a:r>
              <a:rPr lang="es-PR" sz="4000" dirty="0">
                <a:solidFill>
                  <a:srgbClr val="FF0000"/>
                </a:solidFill>
                <a:latin typeface="Candara" panose="020E0502030303020204" pitchFamily="34" charset="0"/>
                <a:cs typeface="Calibri" pitchFamily="34" charset="0"/>
              </a:rPr>
              <a:t>1 Pedro 1.21-25</a:t>
            </a:r>
          </a:p>
        </p:txBody>
      </p:sp>
      <p:sp>
        <p:nvSpPr>
          <p:cNvPr id="797699" name="Rectangle 3"/>
          <p:cNvSpPr>
            <a:spLocks noGrp="1" noChangeArrowheads="1"/>
          </p:cNvSpPr>
          <p:nvPr>
            <p:ph idx="1"/>
          </p:nvPr>
        </p:nvSpPr>
        <p:spPr>
          <a:xfrm>
            <a:off x="228600" y="2017712"/>
            <a:ext cx="5105400" cy="4683126"/>
          </a:xfrm>
        </p:spPr>
        <p:txBody>
          <a:bodyPr>
            <a:normAutofit fontScale="85000" lnSpcReduction="10000"/>
          </a:bodyPr>
          <a:lstStyle/>
          <a:p>
            <a:r>
              <a:rPr lang="es-ES" dirty="0">
                <a:latin typeface="Candara" panose="020E0502030303020204" pitchFamily="34" charset="0"/>
              </a:rPr>
              <a:t>En el nacimiento humano, la simiente que produce un niño contiene, en forma germinal, todos los rasgos del niño. </a:t>
            </a:r>
            <a:endParaRPr lang="es-ES" dirty="0" smtClean="0">
              <a:latin typeface="Candara" panose="020E0502030303020204" pitchFamily="34" charset="0"/>
            </a:endParaRPr>
          </a:p>
          <a:p>
            <a:r>
              <a:rPr lang="es-ES" dirty="0" smtClean="0">
                <a:latin typeface="Candara" panose="020E0502030303020204" pitchFamily="34" charset="0"/>
              </a:rPr>
              <a:t>Lo </a:t>
            </a:r>
            <a:r>
              <a:rPr lang="es-ES" dirty="0">
                <a:latin typeface="Candara" panose="020E0502030303020204" pitchFamily="34" charset="0"/>
              </a:rPr>
              <a:t>que el niño llegará a ser está determinado por la simiente. </a:t>
            </a:r>
            <a:endParaRPr lang="es-ES" dirty="0" smtClean="0">
              <a:latin typeface="Candara" panose="020E0502030303020204" pitchFamily="34" charset="0"/>
            </a:endParaRPr>
          </a:p>
          <a:p>
            <a:r>
              <a:rPr lang="es-ES" dirty="0" smtClean="0">
                <a:latin typeface="Candara" panose="020E0502030303020204" pitchFamily="34" charset="0"/>
              </a:rPr>
              <a:t>Para </a:t>
            </a:r>
            <a:r>
              <a:rPr lang="es-ES" dirty="0">
                <a:latin typeface="Candara" panose="020E0502030303020204" pitchFamily="34" charset="0"/>
              </a:rPr>
              <a:t>nuestros presentes propósitos es suficiente con ver que así como la simiente es perecedera, así lo es la vida humana que resulta de ella</a:t>
            </a:r>
            <a:r>
              <a:rPr lang="es-ES" dirty="0" smtClean="0">
                <a:latin typeface="Candara" panose="020E0502030303020204" pitchFamily="34" charset="0"/>
              </a:rPr>
              <a:t>.</a:t>
            </a:r>
            <a:endParaRPr lang="es-ES" dirty="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67</a:t>
            </a:fld>
            <a:endParaRPr lang="es-PR" altLang="en-US"/>
          </a:p>
        </p:txBody>
      </p:sp>
      <p:pic>
        <p:nvPicPr>
          <p:cNvPr id="5" name="Picture 4"/>
          <p:cNvPicPr>
            <a:picLocks noChangeAspect="1"/>
          </p:cNvPicPr>
          <p:nvPr/>
        </p:nvPicPr>
        <p:blipFill rotWithShape="1">
          <a:blip r:embed="rId3"/>
          <a:srcRect l="9288" r="16631"/>
          <a:stretch/>
        </p:blipFill>
        <p:spPr>
          <a:xfrm>
            <a:off x="5410200" y="1817914"/>
            <a:ext cx="3733800" cy="5040086"/>
          </a:xfrm>
          <a:prstGeom prst="rect">
            <a:avLst/>
          </a:prstGeom>
        </p:spPr>
      </p:pic>
    </p:spTree>
    <p:extLst>
      <p:ext uri="{BB962C8B-B14F-4D97-AF65-F5344CB8AC3E}">
        <p14:creationId xmlns:p14="http://schemas.microsoft.com/office/powerpoint/2010/main" val="290972995"/>
      </p:ext>
    </p:extLst>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Nacidos de simiente incorruptible  </a:t>
            </a:r>
            <a:r>
              <a:rPr lang="es-PR" sz="4000" dirty="0">
                <a:solidFill>
                  <a:srgbClr val="FF0000"/>
                </a:solidFill>
                <a:latin typeface="Candara" panose="020E0502030303020204" pitchFamily="34" charset="0"/>
                <a:cs typeface="Calibri" pitchFamily="34" charset="0"/>
              </a:rPr>
              <a:t>1 Pedro 1.21-25</a:t>
            </a:r>
          </a:p>
        </p:txBody>
      </p:sp>
      <p:sp>
        <p:nvSpPr>
          <p:cNvPr id="797699" name="Rectangle 3"/>
          <p:cNvSpPr>
            <a:spLocks noGrp="1" noChangeArrowheads="1"/>
          </p:cNvSpPr>
          <p:nvPr>
            <p:ph idx="1"/>
          </p:nvPr>
        </p:nvSpPr>
        <p:spPr>
          <a:xfrm>
            <a:off x="228600" y="2017712"/>
            <a:ext cx="5105400" cy="4683126"/>
          </a:xfrm>
        </p:spPr>
        <p:txBody>
          <a:bodyPr>
            <a:normAutofit fontScale="92500" lnSpcReduction="20000"/>
          </a:bodyPr>
          <a:lstStyle/>
          <a:p>
            <a:r>
              <a:rPr lang="es-ES" dirty="0">
                <a:solidFill>
                  <a:srgbClr val="FF0000"/>
                </a:solidFill>
                <a:latin typeface="Candara" panose="020E0502030303020204" pitchFamily="34" charset="0"/>
              </a:rPr>
              <a:t>1:24</a:t>
            </a:r>
            <a:r>
              <a:rPr lang="es-ES" dirty="0">
                <a:latin typeface="Candara" panose="020E0502030303020204" pitchFamily="34" charset="0"/>
              </a:rPr>
              <a:t> El carácter transitorio de la vida humana se enfatiza con una cita de </a:t>
            </a:r>
            <a:r>
              <a:rPr lang="es-ES" dirty="0">
                <a:solidFill>
                  <a:srgbClr val="FF0000"/>
                </a:solidFill>
                <a:latin typeface="Candara" panose="020E0502030303020204" pitchFamily="34" charset="0"/>
              </a:rPr>
              <a:t>Isaías 40:6, 7</a:t>
            </a:r>
            <a:r>
              <a:rPr lang="es-ES" dirty="0">
                <a:latin typeface="Candara" panose="020E0502030303020204" pitchFamily="34" charset="0"/>
              </a:rPr>
              <a:t>. </a:t>
            </a:r>
            <a:endParaRPr lang="es-ES" dirty="0" smtClean="0">
              <a:latin typeface="Candara" panose="020E0502030303020204" pitchFamily="34" charset="0"/>
            </a:endParaRPr>
          </a:p>
          <a:p>
            <a:r>
              <a:rPr lang="es-ES" dirty="0" smtClean="0">
                <a:latin typeface="Candara" panose="020E0502030303020204" pitchFamily="34" charset="0"/>
              </a:rPr>
              <a:t>La </a:t>
            </a:r>
            <a:r>
              <a:rPr lang="es-ES" dirty="0">
                <a:latin typeface="Candara" panose="020E0502030303020204" pitchFamily="34" charset="0"/>
              </a:rPr>
              <a:t>vida humana es tan poco permanente como la hierba. </a:t>
            </a:r>
            <a:endParaRPr lang="es-ES" dirty="0" smtClean="0">
              <a:latin typeface="Candara" panose="020E0502030303020204" pitchFamily="34" charset="0"/>
            </a:endParaRPr>
          </a:p>
          <a:p>
            <a:r>
              <a:rPr lang="es-ES" dirty="0" smtClean="0">
                <a:latin typeface="Candara" panose="020E0502030303020204" pitchFamily="34" charset="0"/>
              </a:rPr>
              <a:t>La </a:t>
            </a:r>
            <a:r>
              <a:rPr lang="es-ES" dirty="0">
                <a:latin typeface="Candara" panose="020E0502030303020204" pitchFamily="34" charset="0"/>
              </a:rPr>
              <a:t>hermosura física es tan efímera como las flores del campo. </a:t>
            </a:r>
            <a:endParaRPr lang="es-ES" dirty="0" smtClean="0">
              <a:latin typeface="Candara" panose="020E0502030303020204" pitchFamily="34" charset="0"/>
            </a:endParaRPr>
          </a:p>
          <a:p>
            <a:r>
              <a:rPr lang="es-ES" dirty="0" smtClean="0">
                <a:latin typeface="Candara" panose="020E0502030303020204" pitchFamily="34" charset="0"/>
              </a:rPr>
              <a:t>La </a:t>
            </a:r>
            <a:r>
              <a:rPr lang="es-ES" dirty="0">
                <a:latin typeface="Candara" panose="020E0502030303020204" pitchFamily="34" charset="0"/>
              </a:rPr>
              <a:t>hierba se seca, y la flor se cae y muere</a:t>
            </a:r>
            <a:r>
              <a:rPr lang="es-ES" dirty="0" smtClean="0">
                <a:latin typeface="Candara" panose="020E0502030303020204" pitchFamily="34" charset="0"/>
              </a:rPr>
              <a:t>.</a:t>
            </a:r>
            <a:endParaRPr lang="es-ES" dirty="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68</a:t>
            </a:fld>
            <a:endParaRPr lang="es-PR" altLang="en-US"/>
          </a:p>
        </p:txBody>
      </p:sp>
      <p:pic>
        <p:nvPicPr>
          <p:cNvPr id="5" name="Picture 4"/>
          <p:cNvPicPr>
            <a:picLocks noChangeAspect="1"/>
          </p:cNvPicPr>
          <p:nvPr/>
        </p:nvPicPr>
        <p:blipFill rotWithShape="1">
          <a:blip r:embed="rId3"/>
          <a:srcRect l="9288" r="16631"/>
          <a:stretch/>
        </p:blipFill>
        <p:spPr>
          <a:xfrm>
            <a:off x="5410200" y="1817914"/>
            <a:ext cx="3733800" cy="5040086"/>
          </a:xfrm>
          <a:prstGeom prst="rect">
            <a:avLst/>
          </a:prstGeom>
        </p:spPr>
      </p:pic>
    </p:spTree>
    <p:extLst>
      <p:ext uri="{BB962C8B-B14F-4D97-AF65-F5344CB8AC3E}">
        <p14:creationId xmlns:p14="http://schemas.microsoft.com/office/powerpoint/2010/main" val="1231506929"/>
      </p:ext>
    </p:extLst>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Nacidos de simiente incorruptible  </a:t>
            </a:r>
            <a:r>
              <a:rPr lang="es-PR" sz="4000" dirty="0">
                <a:solidFill>
                  <a:srgbClr val="FF0000"/>
                </a:solidFill>
                <a:latin typeface="Candara" panose="020E0502030303020204" pitchFamily="34" charset="0"/>
                <a:cs typeface="Calibri" pitchFamily="34" charset="0"/>
              </a:rPr>
              <a:t>1 Pedro 1.21-25</a:t>
            </a:r>
          </a:p>
        </p:txBody>
      </p:sp>
      <p:sp>
        <p:nvSpPr>
          <p:cNvPr id="797699" name="Rectangle 3"/>
          <p:cNvSpPr>
            <a:spLocks noGrp="1" noChangeArrowheads="1"/>
          </p:cNvSpPr>
          <p:nvPr>
            <p:ph idx="1"/>
          </p:nvPr>
        </p:nvSpPr>
        <p:spPr>
          <a:xfrm>
            <a:off x="228600" y="2017712"/>
            <a:ext cx="5105400" cy="4683126"/>
          </a:xfrm>
        </p:spPr>
        <p:txBody>
          <a:bodyPr>
            <a:normAutofit fontScale="92500" lnSpcReduction="20000"/>
          </a:bodyPr>
          <a:lstStyle/>
          <a:p>
            <a:r>
              <a:rPr lang="es-ES" dirty="0">
                <a:solidFill>
                  <a:srgbClr val="FF0000"/>
                </a:solidFill>
                <a:latin typeface="Candara" panose="020E0502030303020204" pitchFamily="34" charset="0"/>
              </a:rPr>
              <a:t>1:24</a:t>
            </a:r>
            <a:r>
              <a:rPr lang="es-ES" dirty="0">
                <a:latin typeface="Candara" panose="020E0502030303020204" pitchFamily="34" charset="0"/>
              </a:rPr>
              <a:t> El carácter transitorio de la vida humana se enfatiza con una cita de </a:t>
            </a:r>
            <a:r>
              <a:rPr lang="es-ES" dirty="0">
                <a:solidFill>
                  <a:srgbClr val="FF0000"/>
                </a:solidFill>
                <a:latin typeface="Candara" panose="020E0502030303020204" pitchFamily="34" charset="0"/>
              </a:rPr>
              <a:t>Isaías 40:6, 7</a:t>
            </a:r>
            <a:r>
              <a:rPr lang="es-ES" dirty="0">
                <a:latin typeface="Candara" panose="020E0502030303020204" pitchFamily="34" charset="0"/>
              </a:rPr>
              <a:t>. </a:t>
            </a:r>
            <a:endParaRPr lang="es-ES" dirty="0" smtClean="0">
              <a:latin typeface="Candara" panose="020E0502030303020204" pitchFamily="34" charset="0"/>
            </a:endParaRPr>
          </a:p>
          <a:p>
            <a:r>
              <a:rPr lang="es-ES" dirty="0" smtClean="0">
                <a:latin typeface="Candara" panose="020E0502030303020204" pitchFamily="34" charset="0"/>
              </a:rPr>
              <a:t>La </a:t>
            </a:r>
            <a:r>
              <a:rPr lang="es-ES" dirty="0">
                <a:latin typeface="Candara" panose="020E0502030303020204" pitchFamily="34" charset="0"/>
              </a:rPr>
              <a:t>vida humana es tan poco permanente como la hierba. </a:t>
            </a:r>
            <a:endParaRPr lang="es-ES" dirty="0" smtClean="0">
              <a:latin typeface="Candara" panose="020E0502030303020204" pitchFamily="34" charset="0"/>
            </a:endParaRPr>
          </a:p>
          <a:p>
            <a:r>
              <a:rPr lang="es-ES" dirty="0" smtClean="0">
                <a:latin typeface="Candara" panose="020E0502030303020204" pitchFamily="34" charset="0"/>
              </a:rPr>
              <a:t>La </a:t>
            </a:r>
            <a:r>
              <a:rPr lang="es-ES" dirty="0">
                <a:latin typeface="Candara" panose="020E0502030303020204" pitchFamily="34" charset="0"/>
              </a:rPr>
              <a:t>hermosura física es tan efímera como las flores del campo. </a:t>
            </a:r>
            <a:endParaRPr lang="es-ES" dirty="0" smtClean="0">
              <a:latin typeface="Candara" panose="020E0502030303020204" pitchFamily="34" charset="0"/>
            </a:endParaRPr>
          </a:p>
          <a:p>
            <a:r>
              <a:rPr lang="es-ES" dirty="0" smtClean="0">
                <a:latin typeface="Candara" panose="020E0502030303020204" pitchFamily="34" charset="0"/>
              </a:rPr>
              <a:t>La </a:t>
            </a:r>
            <a:r>
              <a:rPr lang="es-ES" dirty="0">
                <a:latin typeface="Candara" panose="020E0502030303020204" pitchFamily="34" charset="0"/>
              </a:rPr>
              <a:t>hierba se seca, y la flor se cae y muere</a:t>
            </a:r>
            <a:r>
              <a:rPr lang="es-ES" dirty="0" smtClean="0">
                <a:latin typeface="Candara" panose="020E0502030303020204" pitchFamily="34" charset="0"/>
              </a:rPr>
              <a:t>.</a:t>
            </a:r>
            <a:endParaRPr lang="es-ES" dirty="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69</a:t>
            </a:fld>
            <a:endParaRPr lang="es-PR" altLang="en-US"/>
          </a:p>
        </p:txBody>
      </p:sp>
      <p:pic>
        <p:nvPicPr>
          <p:cNvPr id="5" name="Picture 4"/>
          <p:cNvPicPr>
            <a:picLocks noChangeAspect="1"/>
          </p:cNvPicPr>
          <p:nvPr/>
        </p:nvPicPr>
        <p:blipFill rotWithShape="1">
          <a:blip r:embed="rId3"/>
          <a:srcRect l="9288" r="16631"/>
          <a:stretch/>
        </p:blipFill>
        <p:spPr>
          <a:xfrm>
            <a:off x="5410200" y="1817914"/>
            <a:ext cx="3733800" cy="5040086"/>
          </a:xfrm>
          <a:prstGeom prst="rect">
            <a:avLst/>
          </a:prstGeom>
        </p:spPr>
      </p:pic>
    </p:spTree>
    <p:extLst>
      <p:ext uri="{BB962C8B-B14F-4D97-AF65-F5344CB8AC3E}">
        <p14:creationId xmlns:p14="http://schemas.microsoft.com/office/powerpoint/2010/main" val="290390846"/>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D1CA36C9-F515-4363-BB84-64616B65FAF0}" type="slidenum">
              <a:rPr lang="es-PR" altLang="en-US"/>
              <a:pPr/>
              <a:t>7</a:t>
            </a:fld>
            <a:endParaRPr lang="es-PR" altLang="en-US"/>
          </a:p>
        </p:txBody>
      </p:sp>
      <p:sp>
        <p:nvSpPr>
          <p:cNvPr id="790530" name="Rectangle 2"/>
          <p:cNvSpPr>
            <a:spLocks noGrp="1" noChangeArrowheads="1"/>
          </p:cNvSpPr>
          <p:nvPr>
            <p:ph type="title"/>
          </p:nvPr>
        </p:nvSpPr>
        <p:spPr/>
        <p:txBody>
          <a:bodyPr/>
          <a:lstStyle/>
          <a:p>
            <a:r>
              <a:rPr lang="es-PR" altLang="en-US">
                <a:latin typeface="Candara" panose="020E0502030303020204" pitchFamily="34" charset="0"/>
              </a:rPr>
              <a:t>Trasfondo Histórico</a:t>
            </a:r>
          </a:p>
        </p:txBody>
      </p:sp>
      <p:sp>
        <p:nvSpPr>
          <p:cNvPr id="790531" name="Rectangle 3"/>
          <p:cNvSpPr>
            <a:spLocks noGrp="1" noChangeArrowheads="1"/>
          </p:cNvSpPr>
          <p:nvPr>
            <p:ph type="body" sz="half" idx="1"/>
          </p:nvPr>
        </p:nvSpPr>
        <p:spPr>
          <a:xfrm>
            <a:off x="304800" y="2017712"/>
            <a:ext cx="5410200" cy="4535487"/>
          </a:xfrm>
        </p:spPr>
        <p:txBody>
          <a:bodyPr>
            <a:normAutofit fontScale="92500"/>
          </a:bodyPr>
          <a:lstStyle/>
          <a:p>
            <a:r>
              <a:rPr lang="es-PR" altLang="en-US" dirty="0" smtClean="0">
                <a:latin typeface="Candara" panose="020E0502030303020204" pitchFamily="34" charset="0"/>
              </a:rPr>
              <a:t>Esta carta fue escrita por Simón Pedro y dirigida a cristianos en cinco provincias romanas de Asia Menor (</a:t>
            </a:r>
            <a:r>
              <a:rPr lang="es-PR" altLang="en-US" dirty="0" smtClean="0">
                <a:solidFill>
                  <a:srgbClr val="FF0000"/>
                </a:solidFill>
                <a:latin typeface="Candara" panose="020E0502030303020204" pitchFamily="34" charset="0"/>
              </a:rPr>
              <a:t>1.1</a:t>
            </a:r>
            <a:r>
              <a:rPr lang="es-PR" altLang="en-US" dirty="0" smtClean="0">
                <a:latin typeface="Candara" panose="020E0502030303020204" pitchFamily="34" charset="0"/>
              </a:rPr>
              <a:t>).</a:t>
            </a:r>
          </a:p>
          <a:p>
            <a:r>
              <a:rPr lang="es-PR" altLang="en-US" dirty="0" smtClean="0">
                <a:latin typeface="Candara" panose="020E0502030303020204" pitchFamily="34" charset="0"/>
              </a:rPr>
              <a:t>Ignoramos qué relación tenía Pedro con esta área geográfica, porque conocemos muy poco de su vida después de </a:t>
            </a:r>
            <a:r>
              <a:rPr lang="es-PR" altLang="en-US" dirty="0" smtClean="0">
                <a:solidFill>
                  <a:srgbClr val="FF0000"/>
                </a:solidFill>
                <a:latin typeface="Candara" panose="020E0502030303020204" pitchFamily="34" charset="0"/>
              </a:rPr>
              <a:t>Hechos 12</a:t>
            </a:r>
            <a:r>
              <a:rPr lang="es-PR" altLang="en-US" dirty="0" smtClean="0">
                <a:latin typeface="Candara" panose="020E0502030303020204" pitchFamily="34" charset="0"/>
              </a:rPr>
              <a:t>.</a:t>
            </a:r>
            <a:endParaRPr lang="es-PR" altLang="en-US" dirty="0">
              <a:latin typeface="Candara" panose="020E0502030303020204" pitchFamily="34" charset="0"/>
            </a:endParaRPr>
          </a:p>
        </p:txBody>
      </p:sp>
      <p:pic>
        <p:nvPicPr>
          <p:cNvPr id="2" name="Picture 1"/>
          <p:cNvPicPr>
            <a:picLocks noChangeAspect="1"/>
          </p:cNvPicPr>
          <p:nvPr/>
        </p:nvPicPr>
        <p:blipFill rotWithShape="1">
          <a:blip r:embed="rId3"/>
          <a:srcRect b="5000"/>
          <a:stretch/>
        </p:blipFill>
        <p:spPr>
          <a:xfrm>
            <a:off x="0" y="-11687"/>
            <a:ext cx="9144000" cy="6867037"/>
          </a:xfrm>
          <a:prstGeom prst="rect">
            <a:avLst/>
          </a:prstGeom>
        </p:spPr>
      </p:pic>
    </p:spTree>
    <p:extLst>
      <p:ext uri="{BB962C8B-B14F-4D97-AF65-F5344CB8AC3E}">
        <p14:creationId xmlns:p14="http://schemas.microsoft.com/office/powerpoint/2010/main" val="140869484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p:txBody>
          <a:bodyPr/>
          <a:lstStyle/>
          <a:p>
            <a:r>
              <a:rPr lang="es-ES" dirty="0">
                <a:latin typeface="Candara" panose="020E0502030303020204" pitchFamily="34" charset="0"/>
                <a:cs typeface="Calibri" pitchFamily="34" charset="0"/>
              </a:rPr>
              <a:t>Nacidos de simiente incorruptible  </a:t>
            </a:r>
            <a:r>
              <a:rPr lang="es-PR" sz="4000" dirty="0">
                <a:solidFill>
                  <a:srgbClr val="FF0000"/>
                </a:solidFill>
                <a:latin typeface="Candara" panose="020E0502030303020204" pitchFamily="34" charset="0"/>
                <a:cs typeface="Calibri" pitchFamily="34" charset="0"/>
              </a:rPr>
              <a:t>1 Pedro 1.21-25</a:t>
            </a:r>
          </a:p>
        </p:txBody>
      </p:sp>
      <p:sp>
        <p:nvSpPr>
          <p:cNvPr id="797699" name="Rectangle 3"/>
          <p:cNvSpPr>
            <a:spLocks noGrp="1" noChangeArrowheads="1"/>
          </p:cNvSpPr>
          <p:nvPr>
            <p:ph idx="1"/>
          </p:nvPr>
        </p:nvSpPr>
        <p:spPr>
          <a:xfrm>
            <a:off x="228600" y="2017712"/>
            <a:ext cx="5105400" cy="4683126"/>
          </a:xfrm>
        </p:spPr>
        <p:txBody>
          <a:bodyPr>
            <a:normAutofit fontScale="85000" lnSpcReduction="20000"/>
          </a:bodyPr>
          <a:lstStyle/>
          <a:p>
            <a:r>
              <a:rPr lang="es-ES" dirty="0">
                <a:solidFill>
                  <a:srgbClr val="FF0000"/>
                </a:solidFill>
                <a:latin typeface="Candara" panose="020E0502030303020204" pitchFamily="34" charset="0"/>
              </a:rPr>
              <a:t>1:25</a:t>
            </a:r>
            <a:r>
              <a:rPr lang="es-ES" dirty="0">
                <a:latin typeface="Candara" panose="020E0502030303020204" pitchFamily="34" charset="0"/>
              </a:rPr>
              <a:t> Como contraste, la palabra del Señor permanece para siempre (</a:t>
            </a:r>
            <a:r>
              <a:rPr lang="es-ES" dirty="0" smtClean="0">
                <a:solidFill>
                  <a:srgbClr val="FF0000"/>
                </a:solidFill>
                <a:latin typeface="Candara" panose="020E0502030303020204" pitchFamily="34" charset="0"/>
              </a:rPr>
              <a:t>Isaías </a:t>
            </a:r>
            <a:r>
              <a:rPr lang="es-ES" dirty="0">
                <a:solidFill>
                  <a:srgbClr val="FF0000"/>
                </a:solidFill>
                <a:latin typeface="Candara" panose="020E0502030303020204" pitchFamily="34" charset="0"/>
              </a:rPr>
              <a:t>40:8</a:t>
            </a:r>
            <a:r>
              <a:rPr lang="es-ES" dirty="0">
                <a:latin typeface="Candara" panose="020E0502030303020204" pitchFamily="34" charset="0"/>
              </a:rPr>
              <a:t>). </a:t>
            </a:r>
            <a:endParaRPr lang="es-ES" dirty="0" smtClean="0">
              <a:latin typeface="Candara" panose="020E0502030303020204" pitchFamily="34" charset="0"/>
            </a:endParaRPr>
          </a:p>
          <a:p>
            <a:r>
              <a:rPr lang="es-ES" dirty="0" smtClean="0">
                <a:latin typeface="Candara" panose="020E0502030303020204" pitchFamily="34" charset="0"/>
              </a:rPr>
              <a:t>Por </a:t>
            </a:r>
            <a:r>
              <a:rPr lang="es-ES" dirty="0">
                <a:latin typeface="Candara" panose="020E0502030303020204" pitchFamily="34" charset="0"/>
              </a:rPr>
              <a:t>ello, la nueva vida del creyente es igualmente incorruptible. </a:t>
            </a:r>
            <a:endParaRPr lang="es-ES" dirty="0" smtClean="0">
              <a:latin typeface="Candara" panose="020E0502030303020204" pitchFamily="34" charset="0"/>
            </a:endParaRPr>
          </a:p>
          <a:p>
            <a:r>
              <a:rPr lang="es-ES" dirty="0" smtClean="0">
                <a:latin typeface="Candara" panose="020E0502030303020204" pitchFamily="34" charset="0"/>
              </a:rPr>
              <a:t>Esta </a:t>
            </a:r>
            <a:r>
              <a:rPr lang="es-ES" dirty="0">
                <a:latin typeface="Candara" panose="020E0502030303020204" pitchFamily="34" charset="0"/>
              </a:rPr>
              <a:t>palabra incorruptible es la palabra de las buenas nuevas que ha sido anunciada a los lectores de Pedro y que hizo que naciesen de nuevo. </a:t>
            </a:r>
            <a:endParaRPr lang="es-ES" dirty="0" smtClean="0">
              <a:latin typeface="Candara" panose="020E0502030303020204" pitchFamily="34" charset="0"/>
            </a:endParaRPr>
          </a:p>
          <a:p>
            <a:r>
              <a:rPr lang="es-ES" dirty="0" smtClean="0">
                <a:latin typeface="Candara" panose="020E0502030303020204" pitchFamily="34" charset="0"/>
              </a:rPr>
              <a:t>Era </a:t>
            </a:r>
            <a:r>
              <a:rPr lang="es-ES" dirty="0">
                <a:latin typeface="Candara" panose="020E0502030303020204" pitchFamily="34" charset="0"/>
              </a:rPr>
              <a:t>la fuente de su vida eterna</a:t>
            </a:r>
            <a:r>
              <a:rPr lang="es-ES" dirty="0" smtClean="0">
                <a:latin typeface="Candara" panose="020E0502030303020204" pitchFamily="34" charset="0"/>
              </a:rPr>
              <a:t>.</a:t>
            </a:r>
            <a:endParaRPr lang="es-ES" dirty="0">
              <a:latin typeface="Candara" panose="020E0502030303020204" pitchFamily="34" charset="0"/>
            </a:endParaRPr>
          </a:p>
        </p:txBody>
      </p:sp>
      <p:sp>
        <p:nvSpPr>
          <p:cNvPr id="7" name="Slide Number Placeholder 7"/>
          <p:cNvSpPr>
            <a:spLocks noGrp="1"/>
          </p:cNvSpPr>
          <p:nvPr>
            <p:ph type="sldNum" sz="quarter" idx="12"/>
          </p:nvPr>
        </p:nvSpPr>
        <p:spPr/>
        <p:txBody>
          <a:bodyPr/>
          <a:lstStyle/>
          <a:p>
            <a:fld id="{03696DA0-BA98-4654-8372-F7E0471A2D36}" type="slidenum">
              <a:rPr lang="es-PR" altLang="en-US"/>
              <a:pPr/>
              <a:t>70</a:t>
            </a:fld>
            <a:endParaRPr lang="es-PR" altLang="en-US"/>
          </a:p>
        </p:txBody>
      </p:sp>
      <p:pic>
        <p:nvPicPr>
          <p:cNvPr id="5" name="Picture 4"/>
          <p:cNvPicPr>
            <a:picLocks noChangeAspect="1"/>
          </p:cNvPicPr>
          <p:nvPr/>
        </p:nvPicPr>
        <p:blipFill rotWithShape="1">
          <a:blip r:embed="rId3"/>
          <a:srcRect l="9288" r="16631"/>
          <a:stretch/>
        </p:blipFill>
        <p:spPr>
          <a:xfrm>
            <a:off x="5410200" y="1817914"/>
            <a:ext cx="3733800" cy="5040086"/>
          </a:xfrm>
          <a:prstGeom prst="rect">
            <a:avLst/>
          </a:prstGeom>
        </p:spPr>
      </p:pic>
    </p:spTree>
    <p:extLst>
      <p:ext uri="{BB962C8B-B14F-4D97-AF65-F5344CB8AC3E}">
        <p14:creationId xmlns:p14="http://schemas.microsoft.com/office/powerpoint/2010/main" val="3488023410"/>
      </p:ext>
    </p:extLst>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6C349804-8E33-4645-8FF9-2CD4C3BC13AA}" type="slidenum">
              <a:rPr lang="es-PR" altLang="en-US"/>
              <a:pPr/>
              <a:t>71</a:t>
            </a:fld>
            <a:endParaRPr lang="es-PR" altLang="en-US"/>
          </a:p>
        </p:txBody>
      </p:sp>
      <p:sp>
        <p:nvSpPr>
          <p:cNvPr id="306178" name="Rectangle 2"/>
          <p:cNvSpPr>
            <a:spLocks noGrp="1" noChangeArrowheads="1"/>
          </p:cNvSpPr>
          <p:nvPr>
            <p:ph type="title"/>
          </p:nvPr>
        </p:nvSpPr>
        <p:spPr/>
        <p:txBody>
          <a:bodyPr/>
          <a:lstStyle/>
          <a:p>
            <a:r>
              <a:rPr lang="es-PR" altLang="en-US" dirty="0">
                <a:latin typeface="Candara" panose="020E0502030303020204" pitchFamily="34" charset="0"/>
              </a:rPr>
              <a:t>Aplicaciones</a:t>
            </a:r>
          </a:p>
        </p:txBody>
      </p:sp>
      <p:sp>
        <p:nvSpPr>
          <p:cNvPr id="306179" name="Rectangle 3"/>
          <p:cNvSpPr>
            <a:spLocks noGrp="1" noChangeArrowheads="1"/>
          </p:cNvSpPr>
          <p:nvPr>
            <p:ph type="body" idx="1"/>
          </p:nvPr>
        </p:nvSpPr>
        <p:spPr>
          <a:xfrm>
            <a:off x="457200" y="2017713"/>
            <a:ext cx="8497888" cy="4154487"/>
          </a:xfrm>
        </p:spPr>
        <p:txBody>
          <a:bodyPr/>
          <a:lstStyle/>
          <a:p>
            <a:pPr marL="609600" indent="-609600">
              <a:buSzPct val="85000"/>
              <a:buFont typeface="+mj-lt"/>
              <a:buAutoNum type="arabicPeriod"/>
            </a:pPr>
            <a:r>
              <a:rPr lang="es-PR" altLang="en-US" dirty="0" smtClean="0">
                <a:latin typeface="Candara" panose="020E0502030303020204" pitchFamily="34" charset="0"/>
              </a:rPr>
              <a:t>Dios nos ha llamado para ser distintos del mundo y dedicados a sus propósitos</a:t>
            </a:r>
          </a:p>
          <a:p>
            <a:pPr marL="1009650" lvl="1" indent="-609600">
              <a:buSzPct val="85000"/>
              <a:buFont typeface="+mj-lt"/>
              <a:buAutoNum type="arabicPeriod"/>
            </a:pPr>
            <a:r>
              <a:rPr lang="es-PR" altLang="en-US" dirty="0" smtClean="0">
                <a:latin typeface="Candara" panose="020E0502030303020204" pitchFamily="34" charset="0"/>
              </a:rPr>
              <a:t>Seguir a Cristo no es seguir la corriente del mundo sino vivir de manera la vida que Dios espera de nosotros.</a:t>
            </a:r>
          </a:p>
        </p:txBody>
      </p:sp>
      <p:pic>
        <p:nvPicPr>
          <p:cNvPr id="7" name="Picture 6"/>
          <p:cNvPicPr>
            <a:picLocks noChangeAspect="1"/>
          </p:cNvPicPr>
          <p:nvPr/>
        </p:nvPicPr>
        <p:blipFill>
          <a:blip r:embed="rId3" cstate="screen">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6400800" y="-21771"/>
            <a:ext cx="2745469" cy="1837323"/>
          </a:xfrm>
          <a:prstGeom prst="rect">
            <a:avLst/>
          </a:prstGeom>
        </p:spPr>
      </p:pic>
    </p:spTree>
    <p:extLst>
      <p:ext uri="{BB962C8B-B14F-4D97-AF65-F5344CB8AC3E}">
        <p14:creationId xmlns:p14="http://schemas.microsoft.com/office/powerpoint/2010/main" val="3711614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nodeType="after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06179">
                                            <p:txEl>
                                              <p:pRg st="0" end="0"/>
                                            </p:txEl>
                                          </p:spTgt>
                                        </p:tgtEl>
                                        <p:attrNameLst>
                                          <p:attrName>style.visibility</p:attrName>
                                        </p:attrNameLst>
                                      </p:cBhvr>
                                      <p:to>
                                        <p:strVal val="visible"/>
                                      </p:to>
                                    </p:set>
                                    <p:animEffect transition="in" filter="dissolve">
                                      <p:cBhvr>
                                        <p:cTn id="7" dur="500"/>
                                        <p:tgtEl>
                                          <p:spTgt spid="306179">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06179">
                                            <p:txEl>
                                              <p:pRg st="1" end="1"/>
                                            </p:txEl>
                                          </p:spTgt>
                                        </p:tgtEl>
                                        <p:attrNameLst>
                                          <p:attrName>style.visibility</p:attrName>
                                        </p:attrNameLst>
                                      </p:cBhvr>
                                      <p:to>
                                        <p:strVal val="visible"/>
                                      </p:to>
                                    </p:set>
                                    <p:animEffect transition="in" filter="dissolve">
                                      <p:cBhvr>
                                        <p:cTn id="10" dur="500"/>
                                        <p:tgtEl>
                                          <p:spTgt spid="30617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6179" grpId="0"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6C349804-8E33-4645-8FF9-2CD4C3BC13AA}" type="slidenum">
              <a:rPr lang="es-PR" altLang="en-US"/>
              <a:pPr/>
              <a:t>72</a:t>
            </a:fld>
            <a:endParaRPr lang="es-PR" altLang="en-US"/>
          </a:p>
        </p:txBody>
      </p:sp>
      <p:sp>
        <p:nvSpPr>
          <p:cNvPr id="306178" name="Rectangle 2"/>
          <p:cNvSpPr>
            <a:spLocks noGrp="1" noChangeArrowheads="1"/>
          </p:cNvSpPr>
          <p:nvPr>
            <p:ph type="title"/>
          </p:nvPr>
        </p:nvSpPr>
        <p:spPr/>
        <p:txBody>
          <a:bodyPr/>
          <a:lstStyle/>
          <a:p>
            <a:r>
              <a:rPr lang="es-PR" altLang="en-US" dirty="0">
                <a:latin typeface="Candara" panose="020E0502030303020204" pitchFamily="34" charset="0"/>
              </a:rPr>
              <a:t>Aplicaciones</a:t>
            </a:r>
          </a:p>
        </p:txBody>
      </p:sp>
      <p:sp>
        <p:nvSpPr>
          <p:cNvPr id="306179" name="Rectangle 3"/>
          <p:cNvSpPr>
            <a:spLocks noGrp="1" noChangeArrowheads="1"/>
          </p:cNvSpPr>
          <p:nvPr>
            <p:ph type="body" idx="1"/>
          </p:nvPr>
        </p:nvSpPr>
        <p:spPr>
          <a:xfrm>
            <a:off x="457200" y="2017713"/>
            <a:ext cx="8497888" cy="4154487"/>
          </a:xfrm>
        </p:spPr>
        <p:txBody>
          <a:bodyPr/>
          <a:lstStyle/>
          <a:p>
            <a:pPr marL="609600" indent="-609600">
              <a:buSzPct val="85000"/>
              <a:buFont typeface="+mj-lt"/>
              <a:buAutoNum type="arabicPeriod" startAt="2"/>
            </a:pPr>
            <a:r>
              <a:rPr lang="es-PR" altLang="en-US" dirty="0" smtClean="0">
                <a:latin typeface="Candara" panose="020E0502030303020204" pitchFamily="34" charset="0"/>
              </a:rPr>
              <a:t>Santidad no es abstenerse de ciertas prácticas, sino obediencia a la voluntad de Dios.</a:t>
            </a:r>
          </a:p>
          <a:p>
            <a:pPr marL="1009650" lvl="1" indent="-609600">
              <a:buSzPct val="85000"/>
              <a:buFont typeface="+mj-lt"/>
              <a:buAutoNum type="arabicPeriod"/>
            </a:pPr>
            <a:r>
              <a:rPr lang="es-PR" altLang="en-US" dirty="0" smtClean="0">
                <a:latin typeface="Candara" panose="020E0502030303020204" pitchFamily="34" charset="0"/>
              </a:rPr>
              <a:t>Estamos tentados a identificar la dedicación a Cristo con ciertas prácticas externas, pero la verdadera santidad es obediencia a la voluntad del Señor.</a:t>
            </a:r>
          </a:p>
        </p:txBody>
      </p:sp>
      <p:pic>
        <p:nvPicPr>
          <p:cNvPr id="5" name="Picture 4"/>
          <p:cNvPicPr>
            <a:picLocks noChangeAspect="1"/>
          </p:cNvPicPr>
          <p:nvPr/>
        </p:nvPicPr>
        <p:blipFill>
          <a:blip r:embed="rId3" cstate="screen">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6400800" y="-21771"/>
            <a:ext cx="2745469" cy="1837323"/>
          </a:xfrm>
          <a:prstGeom prst="rect">
            <a:avLst/>
          </a:prstGeom>
        </p:spPr>
      </p:pic>
    </p:spTree>
    <p:extLst>
      <p:ext uri="{BB962C8B-B14F-4D97-AF65-F5344CB8AC3E}">
        <p14:creationId xmlns:p14="http://schemas.microsoft.com/office/powerpoint/2010/main" val="2879448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nodeType="after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06179">
                                            <p:txEl>
                                              <p:pRg st="0" end="0"/>
                                            </p:txEl>
                                          </p:spTgt>
                                        </p:tgtEl>
                                        <p:attrNameLst>
                                          <p:attrName>style.visibility</p:attrName>
                                        </p:attrNameLst>
                                      </p:cBhvr>
                                      <p:to>
                                        <p:strVal val="visible"/>
                                      </p:to>
                                    </p:set>
                                    <p:animEffect transition="in" filter="dissolve">
                                      <p:cBhvr>
                                        <p:cTn id="7" dur="500"/>
                                        <p:tgtEl>
                                          <p:spTgt spid="306179">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06179">
                                            <p:txEl>
                                              <p:pRg st="1" end="1"/>
                                            </p:txEl>
                                          </p:spTgt>
                                        </p:tgtEl>
                                        <p:attrNameLst>
                                          <p:attrName>style.visibility</p:attrName>
                                        </p:attrNameLst>
                                      </p:cBhvr>
                                      <p:to>
                                        <p:strVal val="visible"/>
                                      </p:to>
                                    </p:set>
                                    <p:animEffect transition="in" filter="dissolve">
                                      <p:cBhvr>
                                        <p:cTn id="10" dur="500"/>
                                        <p:tgtEl>
                                          <p:spTgt spid="30617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6179"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6C349804-8E33-4645-8FF9-2CD4C3BC13AA}" type="slidenum">
              <a:rPr lang="es-PR" altLang="en-US"/>
              <a:pPr/>
              <a:t>73</a:t>
            </a:fld>
            <a:endParaRPr lang="es-PR" altLang="en-US"/>
          </a:p>
        </p:txBody>
      </p:sp>
      <p:sp>
        <p:nvSpPr>
          <p:cNvPr id="306178" name="Rectangle 2"/>
          <p:cNvSpPr>
            <a:spLocks noGrp="1" noChangeArrowheads="1"/>
          </p:cNvSpPr>
          <p:nvPr>
            <p:ph type="title"/>
          </p:nvPr>
        </p:nvSpPr>
        <p:spPr/>
        <p:txBody>
          <a:bodyPr/>
          <a:lstStyle/>
          <a:p>
            <a:r>
              <a:rPr lang="es-PR" altLang="en-US" dirty="0">
                <a:latin typeface="Candara" panose="020E0502030303020204" pitchFamily="34" charset="0"/>
              </a:rPr>
              <a:t>Aplicaciones</a:t>
            </a:r>
          </a:p>
        </p:txBody>
      </p:sp>
      <p:sp>
        <p:nvSpPr>
          <p:cNvPr id="306179" name="Rectangle 3"/>
          <p:cNvSpPr>
            <a:spLocks noGrp="1" noChangeArrowheads="1"/>
          </p:cNvSpPr>
          <p:nvPr>
            <p:ph type="body" idx="1"/>
          </p:nvPr>
        </p:nvSpPr>
        <p:spPr>
          <a:xfrm>
            <a:off x="457200" y="2017713"/>
            <a:ext cx="8497888" cy="4154487"/>
          </a:xfrm>
        </p:spPr>
        <p:txBody>
          <a:bodyPr/>
          <a:lstStyle/>
          <a:p>
            <a:pPr marL="609600" indent="-609600">
              <a:buSzPct val="85000"/>
              <a:buFont typeface="+mj-lt"/>
              <a:buAutoNum type="arabicPeriod" startAt="3"/>
            </a:pPr>
            <a:r>
              <a:rPr lang="es-PR" altLang="en-US" dirty="0" smtClean="0">
                <a:latin typeface="Candara" panose="020E0502030303020204" pitchFamily="34" charset="0"/>
              </a:rPr>
              <a:t>La santidad es el ideal para todo cristiano.</a:t>
            </a:r>
          </a:p>
          <a:p>
            <a:pPr marL="1009650" lvl="1" indent="-609600">
              <a:buSzPct val="85000"/>
              <a:buFont typeface="+mj-lt"/>
              <a:buAutoNum type="arabicPeriod"/>
            </a:pPr>
            <a:r>
              <a:rPr lang="es-PR" altLang="en-US" dirty="0" smtClean="0">
                <a:latin typeface="Candara" panose="020E0502030303020204" pitchFamily="34" charset="0"/>
              </a:rPr>
              <a:t>“Sed santos” no es sólo para unos pocos, sino una regla básica para todo hijo de Dios.</a:t>
            </a:r>
          </a:p>
        </p:txBody>
      </p:sp>
      <p:pic>
        <p:nvPicPr>
          <p:cNvPr id="5" name="Picture 4"/>
          <p:cNvPicPr>
            <a:picLocks noChangeAspect="1"/>
          </p:cNvPicPr>
          <p:nvPr/>
        </p:nvPicPr>
        <p:blipFill>
          <a:blip r:embed="rId3" cstate="screen">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6400800" y="-21771"/>
            <a:ext cx="2745469" cy="1837323"/>
          </a:xfrm>
          <a:prstGeom prst="rect">
            <a:avLst/>
          </a:prstGeom>
        </p:spPr>
      </p:pic>
    </p:spTree>
    <p:extLst>
      <p:ext uri="{BB962C8B-B14F-4D97-AF65-F5344CB8AC3E}">
        <p14:creationId xmlns:p14="http://schemas.microsoft.com/office/powerpoint/2010/main" val="1509613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nodeType="after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06179">
                                            <p:txEl>
                                              <p:pRg st="0" end="0"/>
                                            </p:txEl>
                                          </p:spTgt>
                                        </p:tgtEl>
                                        <p:attrNameLst>
                                          <p:attrName>style.visibility</p:attrName>
                                        </p:attrNameLst>
                                      </p:cBhvr>
                                      <p:to>
                                        <p:strVal val="visible"/>
                                      </p:to>
                                    </p:set>
                                    <p:animEffect transition="in" filter="dissolve">
                                      <p:cBhvr>
                                        <p:cTn id="7" dur="500"/>
                                        <p:tgtEl>
                                          <p:spTgt spid="306179">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06179">
                                            <p:txEl>
                                              <p:pRg st="1" end="1"/>
                                            </p:txEl>
                                          </p:spTgt>
                                        </p:tgtEl>
                                        <p:attrNameLst>
                                          <p:attrName>style.visibility</p:attrName>
                                        </p:attrNameLst>
                                      </p:cBhvr>
                                      <p:to>
                                        <p:strVal val="visible"/>
                                      </p:to>
                                    </p:set>
                                    <p:animEffect transition="in" filter="dissolve">
                                      <p:cBhvr>
                                        <p:cTn id="10" dur="500"/>
                                        <p:tgtEl>
                                          <p:spTgt spid="30617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6179"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6C349804-8E33-4645-8FF9-2CD4C3BC13AA}" type="slidenum">
              <a:rPr lang="es-PR" altLang="en-US"/>
              <a:pPr/>
              <a:t>74</a:t>
            </a:fld>
            <a:endParaRPr lang="es-PR" altLang="en-US"/>
          </a:p>
        </p:txBody>
      </p:sp>
      <p:sp>
        <p:nvSpPr>
          <p:cNvPr id="306178" name="Rectangle 2"/>
          <p:cNvSpPr>
            <a:spLocks noGrp="1" noChangeArrowheads="1"/>
          </p:cNvSpPr>
          <p:nvPr>
            <p:ph type="title"/>
          </p:nvPr>
        </p:nvSpPr>
        <p:spPr/>
        <p:txBody>
          <a:bodyPr/>
          <a:lstStyle/>
          <a:p>
            <a:r>
              <a:rPr lang="es-PR" altLang="en-US" dirty="0">
                <a:latin typeface="Candara" panose="020E0502030303020204" pitchFamily="34" charset="0"/>
              </a:rPr>
              <a:t>Aplicaciones</a:t>
            </a:r>
          </a:p>
        </p:txBody>
      </p:sp>
      <p:sp>
        <p:nvSpPr>
          <p:cNvPr id="306179" name="Rectangle 3"/>
          <p:cNvSpPr>
            <a:spLocks noGrp="1" noChangeArrowheads="1"/>
          </p:cNvSpPr>
          <p:nvPr>
            <p:ph type="body" idx="1"/>
          </p:nvPr>
        </p:nvSpPr>
        <p:spPr>
          <a:xfrm>
            <a:off x="457200" y="2017713"/>
            <a:ext cx="8497888" cy="4154487"/>
          </a:xfrm>
        </p:spPr>
        <p:txBody>
          <a:bodyPr/>
          <a:lstStyle/>
          <a:p>
            <a:pPr marL="609600" indent="-609600">
              <a:buSzPct val="85000"/>
              <a:buFont typeface="+mj-lt"/>
              <a:buAutoNum type="arabicPeriod" startAt="4"/>
            </a:pPr>
            <a:r>
              <a:rPr lang="es-PR" altLang="en-US" dirty="0" smtClean="0">
                <a:latin typeface="Candara" panose="020E0502030303020204" pitchFamily="34" charset="0"/>
              </a:rPr>
              <a:t>La manifestación principal de la santidad es el amor.</a:t>
            </a:r>
          </a:p>
          <a:p>
            <a:pPr marL="1009650" lvl="1" indent="-609600">
              <a:buSzPct val="85000"/>
              <a:buFont typeface="+mj-lt"/>
              <a:buAutoNum type="arabicPeriod"/>
            </a:pPr>
            <a:r>
              <a:rPr lang="es-PR" altLang="en-US" dirty="0" smtClean="0">
                <a:latin typeface="Candara" panose="020E0502030303020204" pitchFamily="34" charset="0"/>
              </a:rPr>
              <a:t>Dios es amor, y sus hijos se parecen a Él cuando ejercen amor sincero.</a:t>
            </a:r>
          </a:p>
        </p:txBody>
      </p:sp>
      <p:pic>
        <p:nvPicPr>
          <p:cNvPr id="5" name="Picture 4"/>
          <p:cNvPicPr>
            <a:picLocks noChangeAspect="1"/>
          </p:cNvPicPr>
          <p:nvPr/>
        </p:nvPicPr>
        <p:blipFill>
          <a:blip r:embed="rId3" cstate="screen">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6400800" y="-21771"/>
            <a:ext cx="2745469" cy="1837323"/>
          </a:xfrm>
          <a:prstGeom prst="rect">
            <a:avLst/>
          </a:prstGeom>
        </p:spPr>
      </p:pic>
    </p:spTree>
    <p:extLst>
      <p:ext uri="{BB962C8B-B14F-4D97-AF65-F5344CB8AC3E}">
        <p14:creationId xmlns:p14="http://schemas.microsoft.com/office/powerpoint/2010/main" val="3755162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nodeType="after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06179">
                                            <p:txEl>
                                              <p:pRg st="0" end="0"/>
                                            </p:txEl>
                                          </p:spTgt>
                                        </p:tgtEl>
                                        <p:attrNameLst>
                                          <p:attrName>style.visibility</p:attrName>
                                        </p:attrNameLst>
                                      </p:cBhvr>
                                      <p:to>
                                        <p:strVal val="visible"/>
                                      </p:to>
                                    </p:set>
                                    <p:animEffect transition="in" filter="dissolve">
                                      <p:cBhvr>
                                        <p:cTn id="7" dur="500"/>
                                        <p:tgtEl>
                                          <p:spTgt spid="306179">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06179">
                                            <p:txEl>
                                              <p:pRg st="1" end="1"/>
                                            </p:txEl>
                                          </p:spTgt>
                                        </p:tgtEl>
                                        <p:attrNameLst>
                                          <p:attrName>style.visibility</p:attrName>
                                        </p:attrNameLst>
                                      </p:cBhvr>
                                      <p:to>
                                        <p:strVal val="visible"/>
                                      </p:to>
                                    </p:set>
                                    <p:animEffect transition="in" filter="dissolve">
                                      <p:cBhvr>
                                        <p:cTn id="10" dur="500"/>
                                        <p:tgtEl>
                                          <p:spTgt spid="30617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6179"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75</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noProof="0" dirty="0" smtClean="0">
                <a:latin typeface="Candara" panose="020E0502030303020204" pitchFamily="34" charset="0"/>
                <a:cs typeface="Calibri" pitchFamily="34" charset="0"/>
              </a:rPr>
              <a:t>Bibliografía</a:t>
            </a:r>
          </a:p>
        </p:txBody>
      </p:sp>
      <p:sp>
        <p:nvSpPr>
          <p:cNvPr id="260099" name="Rectangle 3"/>
          <p:cNvSpPr>
            <a:spLocks noGrp="1" noChangeArrowheads="1"/>
          </p:cNvSpPr>
          <p:nvPr>
            <p:ph type="body" idx="4294967295"/>
          </p:nvPr>
        </p:nvSpPr>
        <p:spPr>
          <a:xfrm>
            <a:off x="152400" y="1941513"/>
            <a:ext cx="8791576" cy="4759325"/>
          </a:xfrm>
        </p:spPr>
        <p:txBody>
          <a:bodyPr>
            <a:normAutofit fontScale="85000" lnSpcReduction="20000"/>
          </a:bodyPr>
          <a:lstStyle/>
          <a:p>
            <a:pPr>
              <a:lnSpc>
                <a:spcPct val="80000"/>
              </a:lnSpc>
              <a:spcAft>
                <a:spcPts val="600"/>
              </a:spcAft>
              <a:buNone/>
            </a:pPr>
            <a:r>
              <a:rPr lang="es-PR" sz="1400" noProof="0" dirty="0" smtClean="0">
                <a:latin typeface="Candara" panose="020E0502030303020204" pitchFamily="34" charset="0"/>
                <a:cs typeface="Calibri" pitchFamily="34" charset="0"/>
              </a:rPr>
              <a:t>Carson, D., France, R., </a:t>
            </a:r>
            <a:r>
              <a:rPr lang="es-PR" sz="1400" noProof="0" dirty="0" err="1" smtClean="0">
                <a:latin typeface="Candara" panose="020E0502030303020204" pitchFamily="34" charset="0"/>
                <a:cs typeface="Calibri" pitchFamily="34" charset="0"/>
              </a:rPr>
              <a:t>Motyer</a:t>
            </a:r>
            <a:r>
              <a:rPr lang="es-PR" sz="1400" noProof="0" dirty="0" smtClean="0">
                <a:latin typeface="Candara" panose="020E0502030303020204" pitchFamily="34" charset="0"/>
                <a:cs typeface="Calibri" pitchFamily="34" charset="0"/>
              </a:rPr>
              <a:t>, J., &amp; </a:t>
            </a:r>
            <a:r>
              <a:rPr lang="es-PR" sz="1400" noProof="0" dirty="0" err="1" smtClean="0">
                <a:latin typeface="Candara" panose="020E0502030303020204" pitchFamily="34" charset="0"/>
                <a:cs typeface="Calibri" pitchFamily="34" charset="0"/>
              </a:rPr>
              <a:t>Wenham</a:t>
            </a:r>
            <a:r>
              <a:rPr lang="es-PR" sz="1400" noProof="0" dirty="0" smtClean="0">
                <a:latin typeface="Candara" panose="020E0502030303020204" pitchFamily="34" charset="0"/>
                <a:cs typeface="Calibri" pitchFamily="34" charset="0"/>
              </a:rPr>
              <a:t>, G. (2000, c1999). </a:t>
            </a:r>
            <a:r>
              <a:rPr lang="es-PR" sz="1400" i="1" noProof="0" dirty="0" smtClean="0">
                <a:latin typeface="Candara" panose="020E0502030303020204" pitchFamily="34" charset="0"/>
                <a:cs typeface="Calibri" pitchFamily="34" charset="0"/>
              </a:rPr>
              <a:t>Nuevo comentario Bíblico : Siglo veintiuno</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electronic</a:t>
            </a:r>
            <a:r>
              <a:rPr lang="es-PR" sz="1400" noProof="0" dirty="0" smtClean="0">
                <a:latin typeface="Candara" panose="020E0502030303020204" pitchFamily="34" charset="0"/>
                <a:cs typeface="Calibri" pitchFamily="34" charset="0"/>
              </a:rPr>
              <a:t> ed.) (Isaías 1-5). Miami: Sociedades </a:t>
            </a:r>
            <a:r>
              <a:rPr lang="es-PR" sz="1400" noProof="0" dirty="0" err="1" smtClean="0">
                <a:latin typeface="Candara" panose="020E0502030303020204" pitchFamily="34" charset="0"/>
                <a:cs typeface="Calibri" pitchFamily="34" charset="0"/>
              </a:rPr>
              <a:t>Bı́blicas</a:t>
            </a:r>
            <a:r>
              <a:rPr lang="es-PR" sz="1400" noProof="0" dirty="0" smtClean="0">
                <a:latin typeface="Candara" panose="020E0502030303020204" pitchFamily="34" charset="0"/>
                <a:cs typeface="Calibri" pitchFamily="34" charset="0"/>
              </a:rPr>
              <a:t> Unidas.</a:t>
            </a:r>
          </a:p>
          <a:p>
            <a:pPr>
              <a:lnSpc>
                <a:spcPct val="80000"/>
              </a:lnSpc>
              <a:spcAft>
                <a:spcPts val="600"/>
              </a:spcAft>
              <a:buNone/>
            </a:pPr>
            <a:r>
              <a:rPr lang="es-PR" sz="1400" noProof="0" dirty="0" smtClean="0">
                <a:latin typeface="Candara" panose="020E0502030303020204" pitchFamily="34" charset="0"/>
                <a:cs typeface="Calibri" pitchFamily="34" charset="0"/>
              </a:rPr>
              <a:t>Douglas, J.D. </a:t>
            </a:r>
            <a:r>
              <a:rPr lang="es-PR" sz="1400" i="1" noProof="0" dirty="0" smtClean="0">
                <a:latin typeface="Candara" panose="020E0502030303020204" pitchFamily="34" charset="0"/>
                <a:cs typeface="Calibri" pitchFamily="34" charset="0"/>
              </a:rPr>
              <a:t>Nuevo Diccionario Bíblico : Primera Edición</a:t>
            </a:r>
            <a:r>
              <a:rPr lang="es-PR" sz="1400" noProof="0" dirty="0" smtClean="0">
                <a:latin typeface="Candara" panose="020E0502030303020204" pitchFamily="34" charset="0"/>
                <a:cs typeface="Calibri" pitchFamily="34" charset="0"/>
              </a:rPr>
              <a:t>. Miami: Sociedades Bíblicas Unidas, 2000.</a:t>
            </a:r>
          </a:p>
          <a:p>
            <a:pPr>
              <a:lnSpc>
                <a:spcPct val="80000"/>
              </a:lnSpc>
              <a:spcAft>
                <a:spcPts val="600"/>
              </a:spcAft>
              <a:buNone/>
            </a:pPr>
            <a:r>
              <a:rPr lang="es-PR" sz="1400" i="1" noProof="0" dirty="0" smtClean="0">
                <a:latin typeface="Candara" panose="020E0502030303020204" pitchFamily="34" charset="0"/>
                <a:cs typeface="Calibri" pitchFamily="34" charset="0"/>
              </a:rPr>
              <a:t>LBLA Mapas</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electronic</a:t>
            </a:r>
            <a:r>
              <a:rPr lang="es-PR" sz="1400" noProof="0" dirty="0" smtClean="0">
                <a:latin typeface="Candara" panose="020E0502030303020204" pitchFamily="34" charset="0"/>
                <a:cs typeface="Calibri" pitchFamily="34" charset="0"/>
              </a:rPr>
              <a:t> ed. La </a:t>
            </a:r>
            <a:r>
              <a:rPr lang="es-PR" sz="1400" noProof="0" dirty="0" err="1" smtClean="0">
                <a:latin typeface="Candara" panose="020E0502030303020204" pitchFamily="34" charset="0"/>
                <a:cs typeface="Calibri" pitchFamily="34" charset="0"/>
              </a:rPr>
              <a:t>Habra</a:t>
            </a:r>
            <a:r>
              <a:rPr lang="es-PR" sz="1400" noProof="0" dirty="0" smtClean="0">
                <a:latin typeface="Candara" panose="020E0502030303020204" pitchFamily="34" charset="0"/>
                <a:cs typeface="Calibri" pitchFamily="34" charset="0"/>
              </a:rPr>
              <a:t>, CA: </a:t>
            </a:r>
            <a:r>
              <a:rPr lang="es-PR" sz="1400" noProof="0" dirty="0" err="1" smtClean="0">
                <a:latin typeface="Candara" panose="020E0502030303020204" pitchFamily="34" charset="0"/>
                <a:cs typeface="Calibri" pitchFamily="34" charset="0"/>
              </a:rPr>
              <a:t>Foundation</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Publications</a:t>
            </a:r>
            <a:r>
              <a:rPr lang="es-PR" sz="1400" noProof="0" dirty="0" smtClean="0">
                <a:latin typeface="Candara" panose="020E0502030303020204" pitchFamily="34" charset="0"/>
                <a:cs typeface="Calibri" pitchFamily="34" charset="0"/>
              </a:rPr>
              <a:t>, Inc., 2000.</a:t>
            </a:r>
          </a:p>
          <a:p>
            <a:pPr>
              <a:lnSpc>
                <a:spcPct val="80000"/>
              </a:lnSpc>
              <a:spcAft>
                <a:spcPts val="600"/>
              </a:spcAft>
              <a:buNone/>
            </a:pPr>
            <a:r>
              <a:rPr lang="es-PR" sz="1400" noProof="0" dirty="0" err="1" smtClean="0">
                <a:latin typeface="Candara" panose="020E0502030303020204" pitchFamily="34" charset="0"/>
                <a:cs typeface="Calibri" pitchFamily="34" charset="0"/>
              </a:rPr>
              <a:t>Lockward</a:t>
            </a:r>
            <a:r>
              <a:rPr lang="es-PR" sz="1400" noProof="0" dirty="0" smtClean="0">
                <a:latin typeface="Candara" panose="020E0502030303020204" pitchFamily="34" charset="0"/>
                <a:cs typeface="Calibri" pitchFamily="34" charset="0"/>
              </a:rPr>
              <a:t>, Alfonso. </a:t>
            </a:r>
            <a:r>
              <a:rPr lang="es-PR" sz="1400" i="1" noProof="0" dirty="0" smtClean="0">
                <a:latin typeface="Candara" panose="020E0502030303020204" pitchFamily="34" charset="0"/>
                <a:cs typeface="Calibri" pitchFamily="34" charset="0"/>
              </a:rPr>
              <a:t>Nuevo Diccionario De La Biblia.</a:t>
            </a:r>
            <a:r>
              <a:rPr lang="es-PR" sz="1400" noProof="0" dirty="0" smtClean="0">
                <a:latin typeface="Candara" panose="020E0502030303020204" pitchFamily="34" charset="0"/>
                <a:cs typeface="Calibri" pitchFamily="34" charset="0"/>
              </a:rPr>
              <a:t> Miami: Editorial </a:t>
            </a:r>
            <a:r>
              <a:rPr lang="es-PR" sz="1400" noProof="0" dirty="0" err="1" smtClean="0">
                <a:latin typeface="Candara" panose="020E0502030303020204" pitchFamily="34" charset="0"/>
                <a:cs typeface="Calibri" pitchFamily="34" charset="0"/>
              </a:rPr>
              <a:t>Unilit</a:t>
            </a:r>
            <a:r>
              <a:rPr lang="es-PR" sz="1400" noProof="0" dirty="0" smtClean="0">
                <a:latin typeface="Candara" panose="020E0502030303020204" pitchFamily="34" charset="0"/>
                <a:cs typeface="Calibri" pitchFamily="34" charset="0"/>
              </a:rPr>
              <a:t>, 2003.</a:t>
            </a:r>
          </a:p>
          <a:p>
            <a:pPr>
              <a:lnSpc>
                <a:spcPct val="80000"/>
              </a:lnSpc>
              <a:spcAft>
                <a:spcPts val="600"/>
              </a:spcAft>
              <a:buNone/>
            </a:pPr>
            <a:r>
              <a:rPr lang="es-PR" sz="1400" i="1" noProof="0" dirty="0" smtClean="0">
                <a:latin typeface="Candara" panose="020E0502030303020204" pitchFamily="34" charset="0"/>
                <a:cs typeface="Calibri" pitchFamily="34" charset="0"/>
              </a:rPr>
              <a:t>Mapas De La Biblia Caribe</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electronic</a:t>
            </a:r>
            <a:r>
              <a:rPr lang="es-PR" sz="1400" noProof="0" dirty="0" smtClean="0">
                <a:latin typeface="Candara" panose="020E0502030303020204" pitchFamily="34" charset="0"/>
                <a:cs typeface="Calibri" pitchFamily="34" charset="0"/>
              </a:rPr>
              <a:t> ed. Nashville: Editorial Caribe, 2000, c1998.</a:t>
            </a:r>
          </a:p>
          <a:p>
            <a:pPr>
              <a:lnSpc>
                <a:spcPct val="80000"/>
              </a:lnSpc>
              <a:spcAft>
                <a:spcPts val="600"/>
              </a:spcAft>
              <a:buNone/>
            </a:pPr>
            <a:r>
              <a:rPr lang="es-PR" sz="1400" noProof="0" dirty="0" smtClean="0">
                <a:latin typeface="Candara" panose="020E0502030303020204" pitchFamily="34" charset="0"/>
                <a:cs typeface="Calibri" pitchFamily="34" charset="0"/>
              </a:rPr>
              <a:t>Martínez, Mario, et al, eds. </a:t>
            </a:r>
            <a:r>
              <a:rPr lang="es-PR" sz="1400" i="1" noProof="0" dirty="0" smtClean="0">
                <a:latin typeface="Candara" panose="020E0502030303020204" pitchFamily="34" charset="0"/>
                <a:cs typeface="Calibri" pitchFamily="34" charset="0"/>
              </a:rPr>
              <a:t>El Expositor Bíblico: La Biblia, Libro por Libro</a:t>
            </a:r>
            <a:r>
              <a:rPr lang="es-PR" sz="1400" noProof="0" dirty="0" smtClean="0">
                <a:latin typeface="Candara" panose="020E0502030303020204" pitchFamily="34" charset="0"/>
                <a:cs typeface="Calibri" pitchFamily="34" charset="0"/>
              </a:rPr>
              <a:t>, Maestros de jóvenes y Adultos, Volumen 6, 5nta Ed. El Paso, Texas: Casa Bautista de Publicaciones, 2007, c1995.</a:t>
            </a:r>
          </a:p>
          <a:p>
            <a:pPr>
              <a:lnSpc>
                <a:spcPct val="80000"/>
              </a:lnSpc>
              <a:spcAft>
                <a:spcPts val="600"/>
              </a:spcAft>
              <a:buNone/>
            </a:pPr>
            <a:r>
              <a:rPr lang="es-PR" sz="1400" noProof="0" dirty="0" smtClean="0">
                <a:latin typeface="Candara" panose="020E0502030303020204" pitchFamily="34" charset="0"/>
                <a:cs typeface="Calibri" pitchFamily="34" charset="0"/>
              </a:rPr>
              <a:t>Nelson, </a:t>
            </a:r>
            <a:r>
              <a:rPr lang="es-PR" sz="1400" noProof="0" dirty="0" err="1" smtClean="0">
                <a:latin typeface="Candara" panose="020E0502030303020204" pitchFamily="34" charset="0"/>
                <a:cs typeface="Calibri" pitchFamily="34" charset="0"/>
              </a:rPr>
              <a:t>Wilton</a:t>
            </a:r>
            <a:r>
              <a:rPr lang="es-PR" sz="1400" noProof="0" dirty="0" smtClean="0">
                <a:latin typeface="Candara" panose="020E0502030303020204" pitchFamily="34" charset="0"/>
                <a:cs typeface="Calibri" pitchFamily="34" charset="0"/>
              </a:rPr>
              <a:t> M. y Juan Rojas Mayo, </a:t>
            </a:r>
            <a:r>
              <a:rPr lang="es-PR" sz="1400" i="1" noProof="0" dirty="0" smtClean="0">
                <a:latin typeface="Candara" panose="020E0502030303020204" pitchFamily="34" charset="0"/>
                <a:cs typeface="Calibri" pitchFamily="34" charset="0"/>
              </a:rPr>
              <a:t>Nelson Nuevo Diccionario Ilustrado De La Biblia</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electronic</a:t>
            </a:r>
            <a:r>
              <a:rPr lang="es-PR" sz="1400" noProof="0" dirty="0" smtClean="0">
                <a:latin typeface="Candara" panose="020E0502030303020204" pitchFamily="34" charset="0"/>
                <a:cs typeface="Calibri" pitchFamily="34" charset="0"/>
              </a:rPr>
              <a:t> ed. Nashville: Editorial Caribe, 2000, c1998.</a:t>
            </a:r>
          </a:p>
          <a:p>
            <a:pPr>
              <a:lnSpc>
                <a:spcPct val="80000"/>
              </a:lnSpc>
              <a:spcAft>
                <a:spcPts val="600"/>
              </a:spcAft>
              <a:buNone/>
            </a:pPr>
            <a:r>
              <a:rPr lang="es-PR" sz="1400" dirty="0" smtClean="0">
                <a:latin typeface="Candara" panose="020E0502030303020204" pitchFamily="34" charset="0"/>
                <a:cs typeface="Calibri" pitchFamily="34" charset="0"/>
              </a:rPr>
              <a:t>Vine, W.E. </a:t>
            </a:r>
            <a:r>
              <a:rPr lang="es-PR" sz="1400" i="1" dirty="0" smtClean="0">
                <a:latin typeface="Candara" panose="020E0502030303020204" pitchFamily="34" charset="0"/>
                <a:cs typeface="Calibri" pitchFamily="34" charset="0"/>
              </a:rPr>
              <a:t>Vine Diccionario Expositivo De Palabras Del Antiguo Y Del Nuevo Testamento Exhaustivo</a:t>
            </a:r>
            <a:r>
              <a:rPr lang="es-PR" sz="1400" dirty="0" smtClean="0">
                <a:latin typeface="Candara" panose="020E0502030303020204" pitchFamily="34" charset="0"/>
                <a:cs typeface="Calibri" pitchFamily="34" charset="0"/>
              </a:rPr>
              <a:t>, </a:t>
            </a:r>
            <a:r>
              <a:rPr lang="es-PR" sz="1400" dirty="0" err="1" smtClean="0">
                <a:latin typeface="Candara" panose="020E0502030303020204" pitchFamily="34" charset="0"/>
                <a:cs typeface="Calibri" pitchFamily="34" charset="0"/>
              </a:rPr>
              <a:t>electronic</a:t>
            </a:r>
            <a:r>
              <a:rPr lang="es-PR" sz="1400" dirty="0" smtClean="0">
                <a:latin typeface="Candara" panose="020E0502030303020204" pitchFamily="34" charset="0"/>
                <a:cs typeface="Calibri" pitchFamily="34" charset="0"/>
              </a:rPr>
              <a:t> ed. Nashville: Editorial Caribe, 2000, c1999.</a:t>
            </a:r>
          </a:p>
          <a:p>
            <a:pPr marL="0" indent="0">
              <a:buNone/>
            </a:pPr>
            <a:r>
              <a:rPr lang="es-ES" sz="1400" dirty="0">
                <a:latin typeface="Candara" panose="020E0502030303020204" pitchFamily="34" charset="0"/>
                <a:cs typeface="Calibri" pitchFamily="34" charset="0"/>
              </a:rPr>
              <a:t> </a:t>
            </a:r>
            <a:r>
              <a:rPr lang="es-ES" sz="1400" dirty="0" err="1">
                <a:latin typeface="Candara" panose="020E0502030303020204" pitchFamily="34" charset="0"/>
                <a:cs typeface="Calibri" pitchFamily="34" charset="0"/>
              </a:rPr>
              <a:t>Walvoord</a:t>
            </a:r>
            <a:r>
              <a:rPr lang="es-ES" sz="1400" dirty="0">
                <a:latin typeface="Candara" panose="020E0502030303020204" pitchFamily="34" charset="0"/>
                <a:cs typeface="Calibri" pitchFamily="34" charset="0"/>
              </a:rPr>
              <a:t>, John F., y Roy B. </a:t>
            </a:r>
            <a:r>
              <a:rPr lang="es-ES" sz="1400" dirty="0" err="1">
                <a:latin typeface="Candara" panose="020E0502030303020204" pitchFamily="34" charset="0"/>
                <a:cs typeface="Calibri" pitchFamily="34" charset="0"/>
              </a:rPr>
              <a:t>Zuck</a:t>
            </a:r>
            <a:r>
              <a:rPr lang="es-ES" sz="1400" dirty="0">
                <a:latin typeface="Candara" panose="020E0502030303020204" pitchFamily="34" charset="0"/>
                <a:cs typeface="Calibri" pitchFamily="34" charset="0"/>
              </a:rPr>
              <a:t>. El conocimiento </a:t>
            </a:r>
            <a:r>
              <a:rPr lang="es-ES" sz="1400" dirty="0" err="1">
                <a:latin typeface="Candara" panose="020E0502030303020204" pitchFamily="34" charset="0"/>
                <a:cs typeface="Calibri" pitchFamily="34" charset="0"/>
              </a:rPr>
              <a:t>bíblico</a:t>
            </a:r>
            <a:r>
              <a:rPr lang="es-ES" sz="1400" dirty="0">
                <a:latin typeface="Candara" panose="020E0502030303020204" pitchFamily="34" charset="0"/>
                <a:cs typeface="Calibri" pitchFamily="34" charset="0"/>
              </a:rPr>
              <a:t>, un comentario expositivo: Antiguo Testamento, tomo 5: </a:t>
            </a:r>
            <a:r>
              <a:rPr lang="es-ES" sz="1400" dirty="0" err="1">
                <a:latin typeface="Candara" panose="020E0502030303020204" pitchFamily="34" charset="0"/>
                <a:cs typeface="Calibri" pitchFamily="34" charset="0"/>
              </a:rPr>
              <a:t>Isaías-Ezequiel</a:t>
            </a:r>
            <a:r>
              <a:rPr lang="es-ES" sz="1400" dirty="0">
                <a:latin typeface="Candara" panose="020E0502030303020204" pitchFamily="34" charset="0"/>
                <a:cs typeface="Calibri" pitchFamily="34" charset="0"/>
              </a:rPr>
              <a:t>. Puebla, </a:t>
            </a:r>
            <a:r>
              <a:rPr lang="es-ES" sz="1400" dirty="0" err="1">
                <a:latin typeface="Candara" panose="020E0502030303020204" pitchFamily="34" charset="0"/>
                <a:cs typeface="Calibri" pitchFamily="34" charset="0"/>
              </a:rPr>
              <a:t>México</a:t>
            </a:r>
            <a:r>
              <a:rPr lang="es-ES" sz="1400" dirty="0">
                <a:latin typeface="Candara" panose="020E0502030303020204" pitchFamily="34" charset="0"/>
                <a:cs typeface="Calibri" pitchFamily="34" charset="0"/>
              </a:rPr>
              <a:t>: Ediciones Las </a:t>
            </a:r>
            <a:r>
              <a:rPr lang="es-ES" sz="1400" dirty="0" err="1">
                <a:latin typeface="Candara" panose="020E0502030303020204" pitchFamily="34" charset="0"/>
                <a:cs typeface="Calibri" pitchFamily="34" charset="0"/>
              </a:rPr>
              <a:t>Américas</a:t>
            </a:r>
            <a:r>
              <a:rPr lang="es-ES" sz="1400" dirty="0">
                <a:latin typeface="Candara" panose="020E0502030303020204" pitchFamily="34" charset="0"/>
                <a:cs typeface="Calibri" pitchFamily="34" charset="0"/>
              </a:rPr>
              <a:t>, A.C., 2000. </a:t>
            </a:r>
            <a:r>
              <a:rPr lang="es-ES" sz="1400" dirty="0" err="1">
                <a:latin typeface="Candara" panose="020E0502030303020204" pitchFamily="34" charset="0"/>
                <a:cs typeface="Calibri" pitchFamily="34" charset="0"/>
              </a:rPr>
              <a:t>Print</a:t>
            </a:r>
            <a:r>
              <a:rPr lang="es-ES" sz="1400" dirty="0">
                <a:latin typeface="Candara" panose="020E0502030303020204" pitchFamily="34" charset="0"/>
                <a:cs typeface="Calibri" pitchFamily="34" charset="0"/>
              </a:rPr>
              <a:t>.</a:t>
            </a:r>
          </a:p>
          <a:p>
            <a:pPr marL="0" indent="0">
              <a:buNone/>
            </a:pPr>
            <a:r>
              <a:rPr lang="es-PR" sz="1400" dirty="0" smtClean="0">
                <a:latin typeface="Candara" panose="020E0502030303020204" pitchFamily="34" charset="0"/>
                <a:cs typeface="Calibri" pitchFamily="34" charset="0"/>
              </a:rPr>
              <a:t> Carro, D., Poe, J. T., </a:t>
            </a:r>
            <a:r>
              <a:rPr lang="es-PR" sz="1400" dirty="0" err="1" smtClean="0">
                <a:latin typeface="Candara" panose="020E0502030303020204" pitchFamily="34" charset="0"/>
                <a:cs typeface="Calibri" pitchFamily="34" charset="0"/>
              </a:rPr>
              <a:t>Zorzoli</a:t>
            </a:r>
            <a:r>
              <a:rPr lang="es-PR" sz="1400" dirty="0" smtClean="0">
                <a:latin typeface="Candara" panose="020E0502030303020204" pitchFamily="34" charset="0"/>
                <a:cs typeface="Calibri" pitchFamily="34" charset="0"/>
              </a:rPr>
              <a:t>, R. O., &amp; Editorial Mundo Hispano (El Paso, T. (1993-). Comentario </a:t>
            </a:r>
            <a:r>
              <a:rPr lang="es-PR" sz="1400" dirty="0" err="1" smtClean="0">
                <a:latin typeface="Candara" panose="020E0502030303020204" pitchFamily="34" charset="0"/>
                <a:cs typeface="Calibri" pitchFamily="34" charset="0"/>
              </a:rPr>
              <a:t>bı́blico</a:t>
            </a:r>
            <a:r>
              <a:rPr lang="es-PR" sz="1400" dirty="0" smtClean="0">
                <a:latin typeface="Candara" panose="020E0502030303020204" pitchFamily="34" charset="0"/>
                <a:cs typeface="Calibri" pitchFamily="34" charset="0"/>
              </a:rPr>
              <a:t> mundo hispano Isaías (1. ed.) (26). El Paso, TX: Editorial Mundo Hispano.</a:t>
            </a:r>
          </a:p>
          <a:p>
            <a:pPr marL="0" indent="0">
              <a:buNone/>
            </a:pPr>
            <a:r>
              <a:rPr lang="es-PR" sz="1400" dirty="0" smtClean="0">
                <a:latin typeface="Candara" panose="020E0502030303020204" pitchFamily="34" charset="0"/>
                <a:cs typeface="Calibri" pitchFamily="34" charset="0"/>
              </a:rPr>
              <a:t> </a:t>
            </a:r>
            <a:r>
              <a:rPr lang="es-PR" sz="1400" dirty="0" err="1" smtClean="0">
                <a:latin typeface="Candara" panose="020E0502030303020204" pitchFamily="34" charset="0"/>
                <a:cs typeface="Calibri" pitchFamily="34" charset="0"/>
              </a:rPr>
              <a:t>Wiersbe</a:t>
            </a:r>
            <a:r>
              <a:rPr lang="es-PR" sz="1400" dirty="0" smtClean="0">
                <a:latin typeface="Candara" panose="020E0502030303020204" pitchFamily="34" charset="0"/>
                <a:cs typeface="Calibri" pitchFamily="34" charset="0"/>
              </a:rPr>
              <a:t>, W. W. (1995). Bosquejos expositivos de la Biblia: Antiguo y Nuevo Testamento (</a:t>
            </a:r>
            <a:r>
              <a:rPr lang="es-PR" sz="1400" dirty="0" err="1" smtClean="0">
                <a:latin typeface="Candara" panose="020E0502030303020204" pitchFamily="34" charset="0"/>
                <a:cs typeface="Calibri" pitchFamily="34" charset="0"/>
              </a:rPr>
              <a:t>electronic</a:t>
            </a:r>
            <a:r>
              <a:rPr lang="es-PR" sz="1400" dirty="0" smtClean="0">
                <a:latin typeface="Candara" panose="020E0502030303020204" pitchFamily="34" charset="0"/>
                <a:cs typeface="Calibri" pitchFamily="34" charset="0"/>
              </a:rPr>
              <a:t> ed.). Nashville: Editorial Caribe.</a:t>
            </a:r>
          </a:p>
          <a:p>
            <a:pPr marL="0" indent="0">
              <a:buNone/>
            </a:pPr>
            <a:r>
              <a:rPr lang="es-PR" sz="1400" dirty="0" smtClean="0">
                <a:latin typeface="Candara" panose="020E0502030303020204" pitchFamily="34" charset="0"/>
                <a:cs typeface="Calibri" pitchFamily="34" charset="0"/>
              </a:rPr>
              <a:t> </a:t>
            </a:r>
            <a:r>
              <a:rPr lang="es-PR" sz="1400" dirty="0" err="1" smtClean="0">
                <a:latin typeface="Candara" panose="020E0502030303020204" pitchFamily="34" charset="0"/>
                <a:cs typeface="Calibri" pitchFamily="34" charset="0"/>
              </a:rPr>
              <a:t>MacDonald</a:t>
            </a:r>
            <a:r>
              <a:rPr lang="es-PR" sz="1400" dirty="0" smtClean="0">
                <a:latin typeface="Candara" panose="020E0502030303020204" pitchFamily="34" charset="0"/>
                <a:cs typeface="Calibri" pitchFamily="34" charset="0"/>
              </a:rPr>
              <a:t>, W. (2004). Comentario Bíblico de William </a:t>
            </a:r>
            <a:r>
              <a:rPr lang="es-PR" sz="1400" dirty="0" err="1" smtClean="0">
                <a:latin typeface="Candara" panose="020E0502030303020204" pitchFamily="34" charset="0"/>
                <a:cs typeface="Calibri" pitchFamily="34" charset="0"/>
              </a:rPr>
              <a:t>MacDonald</a:t>
            </a:r>
            <a:r>
              <a:rPr lang="es-PR" sz="1400" dirty="0" smtClean="0">
                <a:latin typeface="Candara" panose="020E0502030303020204" pitchFamily="34" charset="0"/>
                <a:cs typeface="Calibri" pitchFamily="34" charset="0"/>
              </a:rPr>
              <a:t>: Antiguo Testamento y Nuevo Testamento (46). </a:t>
            </a:r>
            <a:r>
              <a:rPr lang="es-PR" sz="1400" dirty="0" err="1" smtClean="0">
                <a:latin typeface="Candara" panose="020E0502030303020204" pitchFamily="34" charset="0"/>
                <a:cs typeface="Calibri" pitchFamily="34" charset="0"/>
              </a:rPr>
              <a:t>Viladecavalls</a:t>
            </a:r>
            <a:r>
              <a:rPr lang="es-PR" sz="1400" dirty="0" smtClean="0">
                <a:latin typeface="Candara" panose="020E0502030303020204" pitchFamily="34" charset="0"/>
                <a:cs typeface="Calibri" pitchFamily="34" charset="0"/>
              </a:rPr>
              <a:t> (Barcelona), España: Editorial CLIE</a:t>
            </a:r>
            <a:r>
              <a:rPr lang="es-PR" sz="1400" dirty="0">
                <a:latin typeface="Candara" panose="020E0502030303020204" pitchFamily="34" charset="0"/>
                <a:cs typeface="Calibri" pitchFamily="34" charset="0"/>
              </a:rPr>
              <a:t>. φ</a:t>
            </a:r>
            <a:endParaRPr lang="es-PR" sz="1400" dirty="0" smtClean="0">
              <a:latin typeface="Candara" panose="020E0502030303020204" pitchFamily="34" charset="0"/>
              <a:cs typeface="Calibri" pitchFamily="34" charset="0"/>
            </a:endParaRPr>
          </a:p>
          <a:p>
            <a:pPr marL="0" indent="0">
              <a:buNone/>
            </a:pPr>
            <a:r>
              <a:rPr lang="es-PR" sz="1400" dirty="0" err="1" smtClean="0">
                <a:latin typeface="Candara" panose="020E0502030303020204" pitchFamily="34" charset="0"/>
                <a:cs typeface="Calibri" pitchFamily="34" charset="0"/>
              </a:rPr>
              <a:t>Gillis</a:t>
            </a:r>
            <a:r>
              <a:rPr lang="es-PR" sz="1400" dirty="0" smtClean="0">
                <a:latin typeface="Candara" panose="020E0502030303020204" pitchFamily="34" charset="0"/>
                <a:cs typeface="Calibri" pitchFamily="34" charset="0"/>
              </a:rPr>
              <a:t>, C. (1991). El Antiguo Testamento: Un Comentario Sobre Su Historia y Literatura, Tomos I-V (x 14.21). El Paso, TX: Casa Bautista De Publicaciones.</a:t>
            </a:r>
          </a:p>
          <a:p>
            <a:pPr marL="0" indent="0">
              <a:buNone/>
            </a:pPr>
            <a:r>
              <a:rPr lang="es-PR" sz="1400" dirty="0" err="1" smtClean="0">
                <a:latin typeface="Candara" panose="020E0502030303020204" pitchFamily="34" charset="0"/>
                <a:cs typeface="Calibri" pitchFamily="34" charset="0"/>
              </a:rPr>
              <a:t>Bartley</a:t>
            </a:r>
            <a:r>
              <a:rPr lang="es-PR" sz="1400" dirty="0">
                <a:latin typeface="Candara" panose="020E0502030303020204" pitchFamily="34" charset="0"/>
                <a:cs typeface="Calibri" pitchFamily="34" charset="0"/>
              </a:rPr>
              <a:t>, James et al. Comentario </a:t>
            </a:r>
            <a:r>
              <a:rPr lang="es-PR" sz="1400" dirty="0" err="1">
                <a:latin typeface="Candara" panose="020E0502030303020204" pitchFamily="34" charset="0"/>
                <a:cs typeface="Calibri" pitchFamily="34" charset="0"/>
              </a:rPr>
              <a:t>bı́blico</a:t>
            </a:r>
            <a:r>
              <a:rPr lang="es-PR" sz="1400" dirty="0">
                <a:latin typeface="Candara" panose="020E0502030303020204" pitchFamily="34" charset="0"/>
                <a:cs typeface="Calibri" pitchFamily="34" charset="0"/>
              </a:rPr>
              <a:t> mundo hispano: </a:t>
            </a:r>
            <a:r>
              <a:rPr lang="es-PR" sz="1400" dirty="0" smtClean="0">
                <a:latin typeface="Candara" panose="020E0502030303020204" pitchFamily="34" charset="0"/>
                <a:cs typeface="Calibri" pitchFamily="34" charset="0"/>
              </a:rPr>
              <a:t>Isaías. </a:t>
            </a:r>
            <a:r>
              <a:rPr lang="es-PR" sz="1400" dirty="0">
                <a:latin typeface="Candara" panose="020E0502030303020204" pitchFamily="34" charset="0"/>
                <a:cs typeface="Calibri" pitchFamily="34" charset="0"/>
              </a:rPr>
              <a:t>1. ed. El Paso, TX: Editorial Mundo Hispano, 2004. </a:t>
            </a:r>
            <a:r>
              <a:rPr lang="es-PR" sz="1400" dirty="0" err="1">
                <a:latin typeface="Candara" panose="020E0502030303020204" pitchFamily="34" charset="0"/>
                <a:cs typeface="Calibri" pitchFamily="34" charset="0"/>
              </a:rPr>
              <a:t>Print</a:t>
            </a:r>
            <a:r>
              <a:rPr lang="es-PR" sz="1400" dirty="0" smtClean="0">
                <a:latin typeface="Candara" panose="020E0502030303020204" pitchFamily="34" charset="0"/>
                <a:cs typeface="Calibri" pitchFamily="34" charset="0"/>
              </a:rPr>
              <a:t>.</a:t>
            </a:r>
          </a:p>
          <a:p>
            <a:pPr marL="0" indent="0">
              <a:buNone/>
            </a:pPr>
            <a:r>
              <a:rPr lang="es-PR" sz="1400" dirty="0">
                <a:latin typeface="Candara" panose="020E0502030303020204" pitchFamily="34" charset="0"/>
                <a:cs typeface="Calibri" pitchFamily="34" charset="0"/>
              </a:rPr>
              <a:t> Cevallos, Juan Carlos. Comentario </a:t>
            </a:r>
            <a:r>
              <a:rPr lang="es-PR" sz="1400" dirty="0" err="1">
                <a:latin typeface="Candara" panose="020E0502030303020204" pitchFamily="34" charset="0"/>
                <a:cs typeface="Calibri" pitchFamily="34" charset="0"/>
              </a:rPr>
              <a:t>Bφblico</a:t>
            </a:r>
            <a:r>
              <a:rPr lang="es-PR" sz="1400" dirty="0">
                <a:latin typeface="Candara" panose="020E0502030303020204" pitchFamily="34" charset="0"/>
                <a:cs typeface="Calibri" pitchFamily="34" charset="0"/>
              </a:rPr>
              <a:t> Mundo </a:t>
            </a:r>
            <a:r>
              <a:rPr lang="es-PR" sz="1400" dirty="0" smtClean="0">
                <a:latin typeface="Candara" panose="020E0502030303020204" pitchFamily="34" charset="0"/>
                <a:cs typeface="Calibri" pitchFamily="34" charset="0"/>
              </a:rPr>
              <a:t>Hispano: </a:t>
            </a:r>
            <a:r>
              <a:rPr lang="es-PR" sz="1400" dirty="0">
                <a:latin typeface="Candara" panose="020E0502030303020204" pitchFamily="34" charset="0"/>
                <a:cs typeface="Calibri" pitchFamily="34" charset="0"/>
              </a:rPr>
              <a:t>Juan Carlos Cevallos y </a:t>
            </a:r>
            <a:r>
              <a:rPr lang="es-PR" sz="1400" dirty="0" err="1">
                <a:latin typeface="Candara" panose="020E0502030303020204" pitchFamily="34" charset="0"/>
                <a:cs typeface="Calibri" pitchFamily="34" charset="0"/>
              </a:rPr>
              <a:t>Rubén</a:t>
            </a:r>
            <a:r>
              <a:rPr lang="es-PR" sz="1400" dirty="0">
                <a:latin typeface="Candara" panose="020E0502030303020204" pitchFamily="34" charset="0"/>
                <a:cs typeface="Calibri" pitchFamily="34" charset="0"/>
              </a:rPr>
              <a:t> O </a:t>
            </a:r>
            <a:r>
              <a:rPr lang="es-PR" sz="1400" dirty="0" err="1">
                <a:latin typeface="Candara" panose="020E0502030303020204" pitchFamily="34" charset="0"/>
                <a:cs typeface="Calibri" pitchFamily="34" charset="0"/>
              </a:rPr>
              <a:t>Zorzoli</a:t>
            </a:r>
            <a:r>
              <a:rPr lang="es-PR" sz="1400" dirty="0">
                <a:latin typeface="Candara" panose="020E0502030303020204" pitchFamily="34" charset="0"/>
                <a:cs typeface="Calibri" pitchFamily="34" charset="0"/>
              </a:rPr>
              <a:t>.; editores generales, Juan Carlos Cevallos y </a:t>
            </a:r>
            <a:r>
              <a:rPr lang="es-PR" sz="1400" dirty="0" err="1">
                <a:latin typeface="Candara" panose="020E0502030303020204" pitchFamily="34" charset="0"/>
                <a:cs typeface="Calibri" pitchFamily="34" charset="0"/>
              </a:rPr>
              <a:t>Rubén</a:t>
            </a:r>
            <a:r>
              <a:rPr lang="es-PR" sz="1400" dirty="0">
                <a:latin typeface="Candara" panose="020E0502030303020204" pitchFamily="34" charset="0"/>
                <a:cs typeface="Calibri" pitchFamily="34" charset="0"/>
              </a:rPr>
              <a:t> O </a:t>
            </a:r>
            <a:r>
              <a:rPr lang="es-PR" sz="1400" dirty="0" err="1">
                <a:latin typeface="Candara" panose="020E0502030303020204" pitchFamily="34" charset="0"/>
                <a:cs typeface="Calibri" pitchFamily="34" charset="0"/>
              </a:rPr>
              <a:t>Zorzoli</a:t>
            </a:r>
            <a:r>
              <a:rPr lang="es-PR" sz="1400" dirty="0">
                <a:latin typeface="Candara" panose="020E0502030303020204" pitchFamily="34" charset="0"/>
                <a:cs typeface="Calibri" pitchFamily="34" charset="0"/>
              </a:rPr>
              <a:t>. El Paso, TX: Editorial Mundo Hispano, 2005. </a:t>
            </a:r>
            <a:r>
              <a:rPr lang="es-PR" sz="1400" dirty="0" err="1">
                <a:latin typeface="Candara" panose="020E0502030303020204" pitchFamily="34" charset="0"/>
                <a:cs typeface="Calibri" pitchFamily="34" charset="0"/>
              </a:rPr>
              <a:t>Print</a:t>
            </a:r>
            <a:r>
              <a:rPr lang="es-PR" sz="1400" dirty="0">
                <a:latin typeface="Candara" panose="020E0502030303020204" pitchFamily="34" charset="0"/>
                <a:cs typeface="Calibri" pitchFamily="34" charset="0"/>
              </a:rPr>
              <a:t>.</a:t>
            </a:r>
          </a:p>
          <a:p>
            <a:pPr marL="0" indent="0">
              <a:buNone/>
            </a:pPr>
            <a:r>
              <a:rPr lang="es-ES" sz="1400" dirty="0">
                <a:latin typeface="Candara" panose="020E0502030303020204" pitchFamily="34" charset="0"/>
                <a:cs typeface="Calibri" pitchFamily="34" charset="0"/>
              </a:rPr>
              <a:t> Lloyd, Roberto. Estudios </a:t>
            </a:r>
            <a:r>
              <a:rPr lang="es-ES" sz="1400" dirty="0" err="1">
                <a:latin typeface="Candara" panose="020E0502030303020204" pitchFamily="34" charset="0"/>
                <a:cs typeface="Calibri" pitchFamily="34" charset="0"/>
              </a:rPr>
              <a:t>Bı́blicos</a:t>
            </a:r>
            <a:r>
              <a:rPr lang="es-ES" sz="1400" dirty="0">
                <a:latin typeface="Candara" panose="020E0502030303020204" pitchFamily="34" charset="0"/>
                <a:cs typeface="Calibri" pitchFamily="34" charset="0"/>
              </a:rPr>
              <a:t> ELA: </a:t>
            </a:r>
            <a:r>
              <a:rPr lang="es-ES" sz="1400" dirty="0" err="1">
                <a:latin typeface="Candara" panose="020E0502030303020204" pitchFamily="34" charset="0"/>
                <a:cs typeface="Calibri" pitchFamily="34" charset="0"/>
              </a:rPr>
              <a:t>íTu</a:t>
            </a:r>
            <a:r>
              <a:rPr lang="es-ES" sz="1400" dirty="0">
                <a:latin typeface="Candara" panose="020E0502030303020204" pitchFamily="34" charset="0"/>
                <a:cs typeface="Calibri" pitchFamily="34" charset="0"/>
              </a:rPr>
              <a:t> Dios reina! (</a:t>
            </a:r>
            <a:r>
              <a:rPr lang="es-ES" sz="1400" dirty="0" err="1">
                <a:latin typeface="Candara" panose="020E0502030303020204" pitchFamily="34" charset="0"/>
                <a:cs typeface="Calibri" pitchFamily="34" charset="0"/>
              </a:rPr>
              <a:t>Isaı́as</a:t>
            </a:r>
            <a:r>
              <a:rPr lang="es-ES" sz="1400" dirty="0">
                <a:latin typeface="Candara" panose="020E0502030303020204" pitchFamily="34" charset="0"/>
                <a:cs typeface="Calibri" pitchFamily="34" charset="0"/>
              </a:rPr>
              <a:t> y Miqueas). Puebla, Pue., </a:t>
            </a:r>
            <a:r>
              <a:rPr lang="es-ES" sz="1400" dirty="0" err="1">
                <a:latin typeface="Candara" panose="020E0502030303020204" pitchFamily="34" charset="0"/>
                <a:cs typeface="Calibri" pitchFamily="34" charset="0"/>
              </a:rPr>
              <a:t>México</a:t>
            </a:r>
            <a:r>
              <a:rPr lang="es-ES" sz="1400" dirty="0">
                <a:latin typeface="Candara" panose="020E0502030303020204" pitchFamily="34" charset="0"/>
                <a:cs typeface="Calibri" pitchFamily="34" charset="0"/>
              </a:rPr>
              <a:t>: Ediciones Las </a:t>
            </a:r>
            <a:r>
              <a:rPr lang="es-ES" sz="1400" dirty="0" err="1">
                <a:latin typeface="Candara" panose="020E0502030303020204" pitchFamily="34" charset="0"/>
                <a:cs typeface="Calibri" pitchFamily="34" charset="0"/>
              </a:rPr>
              <a:t>Américas</a:t>
            </a:r>
            <a:r>
              <a:rPr lang="es-ES" sz="1400" dirty="0">
                <a:latin typeface="Candara" panose="020E0502030303020204" pitchFamily="34" charset="0"/>
                <a:cs typeface="Calibri" pitchFamily="34" charset="0"/>
              </a:rPr>
              <a:t>, A. C., 1995. </a:t>
            </a:r>
            <a:r>
              <a:rPr lang="es-ES" sz="1400" dirty="0" err="1">
                <a:latin typeface="Candara" panose="020E0502030303020204" pitchFamily="34" charset="0"/>
                <a:cs typeface="Calibri" pitchFamily="34" charset="0"/>
              </a:rPr>
              <a:t>Print</a:t>
            </a:r>
            <a:r>
              <a:rPr lang="es-ES" sz="1400" dirty="0" smtClean="0">
                <a:latin typeface="Candara" panose="020E0502030303020204" pitchFamily="34" charset="0"/>
                <a:cs typeface="Calibri" pitchFamily="34" charset="0"/>
              </a:rPr>
              <a:t>.</a:t>
            </a:r>
            <a:endParaRPr lang="es-PR" sz="1400" dirty="0" smtClean="0">
              <a:latin typeface="Candara" panose="020E0502030303020204" pitchFamily="34" charset="0"/>
              <a:cs typeface="Calibri" pitchFamily="34" charset="0"/>
            </a:endParaRPr>
          </a:p>
          <a:p>
            <a:pPr marL="0" lvl="1" indent="0">
              <a:buClr>
                <a:schemeClr val="folHlink"/>
              </a:buClr>
              <a:buSzPct val="60000"/>
              <a:buNone/>
            </a:pPr>
            <a:endParaRPr lang="es-PR" sz="1400" dirty="0" smtClean="0">
              <a:latin typeface="Candara" panose="020E0502030303020204" pitchFamily="34" charset="0"/>
              <a:cs typeface="Calibri" pitchFamily="34" charset="0"/>
            </a:endParaRPr>
          </a:p>
          <a:p>
            <a:pPr>
              <a:lnSpc>
                <a:spcPct val="80000"/>
              </a:lnSpc>
              <a:spcAft>
                <a:spcPts val="600"/>
              </a:spcAft>
              <a:buNone/>
            </a:pPr>
            <a:endParaRPr lang="es-PR" sz="1400" noProof="0" dirty="0" smtClean="0">
              <a:latin typeface="Candara" panose="020E0502030303020204" pitchFamily="34" charset="0"/>
              <a:cs typeface="Calibri" pitchFamily="34" charset="0"/>
            </a:endParaRPr>
          </a:p>
          <a:p>
            <a:pPr>
              <a:lnSpc>
                <a:spcPct val="80000"/>
              </a:lnSpc>
              <a:spcAft>
                <a:spcPts val="600"/>
              </a:spcAft>
              <a:buNone/>
            </a:pPr>
            <a:endParaRPr lang="es-PR" sz="1400" noProof="0" dirty="0" smtClean="0">
              <a:latin typeface="Candara" panose="020E0502030303020204" pitchFamily="34" charset="0"/>
              <a:cs typeface="Calibri" pitchFamily="34" charset="0"/>
            </a:endParaRPr>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75</a:t>
            </a:fld>
            <a:endParaRPr lang="en-US" sz="1400">
              <a:solidFill>
                <a:srgbClr val="000000"/>
              </a:solidFill>
            </a:endParaRPr>
          </a:p>
        </p:txBody>
      </p:sp>
    </p:spTree>
    <p:extLst>
      <p:ext uri="{BB962C8B-B14F-4D97-AF65-F5344CB8AC3E}">
        <p14:creationId xmlns:p14="http://schemas.microsoft.com/office/powerpoint/2010/main" val="40549631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b="5586"/>
          <a:stretch/>
        </p:blipFill>
        <p:spPr>
          <a:xfrm>
            <a:off x="0" y="1"/>
            <a:ext cx="9144000" cy="6858000"/>
          </a:xfrm>
          <a:prstGeom prst="rect">
            <a:avLst/>
          </a:prstGeom>
        </p:spPr>
      </p:pic>
      <p:sp>
        <p:nvSpPr>
          <p:cNvPr id="238596" name="Rectangle 4"/>
          <p:cNvSpPr>
            <a:spLocks noGrp="1" noChangeArrowheads="1"/>
          </p:cNvSpPr>
          <p:nvPr>
            <p:ph type="body" sz="half" idx="4294967295"/>
          </p:nvPr>
        </p:nvSpPr>
        <p:spPr>
          <a:xfrm>
            <a:off x="3122" y="3505200"/>
            <a:ext cx="9140878" cy="2607230"/>
          </a:xfrm>
          <a:solidFill>
            <a:schemeClr val="tx1">
              <a:alpha val="44000"/>
            </a:schemeClr>
          </a:solidFill>
          <a:ln w="9525">
            <a:noFill/>
            <a:miter lim="800000"/>
            <a:headEnd/>
            <a:tailEnd/>
          </a:ln>
          <a:effectLst>
            <a:softEdge rad="127000"/>
          </a:effectLst>
        </p:spPr>
        <p:txBody>
          <a:bodyPr vert="horz" wrap="square" lIns="91440" tIns="45720" rIns="91440" bIns="45720" numCol="1" anchor="t" anchorCtr="0" compatLnSpc="1">
            <a:prstTxWarp prst="textNoShape">
              <a:avLst/>
            </a:prstTxWarp>
          </a:bodyPr>
          <a:lstStyle/>
          <a:p>
            <a:pPr marL="0" indent="0" algn="ctr">
              <a:buFontTx/>
              <a:buNone/>
            </a:pPr>
            <a:r>
              <a:rPr lang="es-ES" sz="4800" i="1"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“Dios Demanda Madurez Espiritual”</a:t>
            </a:r>
          </a:p>
          <a:p>
            <a:pPr marL="0" indent="0" algn="ctr">
              <a:buFontTx/>
              <a:buNone/>
            </a:pPr>
            <a:r>
              <a:rPr lang="es-PR" sz="4800" kern="12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 Pedro 2.1-12)</a:t>
            </a:r>
          </a:p>
          <a:p>
            <a:pPr marL="0" indent="0" algn="ctr">
              <a:buFontTx/>
              <a:buNone/>
            </a:pPr>
            <a:r>
              <a:rPr lang="es-PR" sz="4800" kern="12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13 </a:t>
            </a:r>
            <a:r>
              <a:rPr lang="es-PR" sz="4800" kern="1200" dirty="0">
                <a:solidFill>
                  <a:schemeClr val="bg1"/>
                </a:solidFill>
                <a:effectLst>
                  <a:outerShdw blurRad="38100" dist="38100" dir="2700000" algn="tl">
                    <a:srgbClr val="000000">
                      <a:alpha val="43137"/>
                    </a:srgbClr>
                  </a:outerShdw>
                </a:effectLst>
                <a:latin typeface="Candara" pitchFamily="34" charset="0"/>
                <a:cs typeface="Calibri" pitchFamily="34" charset="0"/>
              </a:rPr>
              <a:t>de </a:t>
            </a:r>
            <a:r>
              <a:rPr lang="es-PR" sz="4800" kern="12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octubre </a:t>
            </a:r>
            <a:r>
              <a:rPr lang="es-PR" sz="4800" kern="1200" dirty="0">
                <a:solidFill>
                  <a:schemeClr val="bg1"/>
                </a:solidFill>
                <a:effectLst>
                  <a:outerShdw blurRad="38100" dist="38100" dir="2700000" algn="tl">
                    <a:srgbClr val="000000">
                      <a:alpha val="43137"/>
                    </a:srgbClr>
                  </a:outerShdw>
                </a:effectLst>
                <a:latin typeface="Candara" pitchFamily="34" charset="0"/>
                <a:cs typeface="Calibri" pitchFamily="34" charset="0"/>
              </a:rPr>
              <a:t>de 2015</a:t>
            </a:r>
          </a:p>
        </p:txBody>
      </p:sp>
      <p:sp>
        <p:nvSpPr>
          <p:cNvPr id="6" name="Text Box 5"/>
          <p:cNvSpPr txBox="1">
            <a:spLocks noChangeArrowheads="1"/>
          </p:cNvSpPr>
          <p:nvPr/>
        </p:nvSpPr>
        <p:spPr bwMode="auto">
          <a:xfrm>
            <a:off x="5065433" y="6472238"/>
            <a:ext cx="3962400" cy="369332"/>
          </a:xfrm>
          <a:prstGeom prst="rect">
            <a:avLst/>
          </a:prstGeom>
          <a:noFill/>
          <a:ln w="9525">
            <a:noFill/>
            <a:miter lim="800000"/>
            <a:headEnd/>
            <a:tailEnd/>
          </a:ln>
          <a:effectLst/>
        </p:spPr>
        <p:txBody>
          <a:bodyPr wrap="square">
            <a:spAutoFit/>
          </a:bodyPr>
          <a:lstStyle/>
          <a:p>
            <a:pPr algn="ctr">
              <a:spcBef>
                <a:spcPct val="50000"/>
              </a:spcBef>
            </a:pPr>
            <a:r>
              <a:rPr lang="es-PR" dirty="0">
                <a:solidFill>
                  <a:schemeClr val="bg1"/>
                </a:solidFill>
                <a:effectLst>
                  <a:outerShdw blurRad="38100" dist="38100" dir="2700000" algn="tl">
                    <a:srgbClr val="000000">
                      <a:alpha val="43137"/>
                    </a:srgbClr>
                  </a:outerShdw>
                </a:effectLst>
                <a:latin typeface="Candara" pitchFamily="34" charset="0"/>
              </a:rPr>
              <a:t>Iglesia Bíblica Bautista de </a:t>
            </a:r>
            <a:r>
              <a:rPr lang="es-PR" dirty="0" smtClean="0">
                <a:solidFill>
                  <a:schemeClr val="bg1"/>
                </a:solidFill>
                <a:effectLst>
                  <a:outerShdw blurRad="38100" dist="38100" dir="2700000" algn="tl">
                    <a:srgbClr val="000000">
                      <a:alpha val="43137"/>
                    </a:srgbClr>
                  </a:outerShdw>
                </a:effectLst>
                <a:latin typeface="Candara" pitchFamily="34" charset="0"/>
              </a:rPr>
              <a:t>Aguadilla</a:t>
            </a:r>
            <a:endParaRPr lang="es-PR" dirty="0">
              <a:solidFill>
                <a:schemeClr val="bg1"/>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chemeClr val="bg1"/>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chemeClr val="bg1"/>
                </a:solidFill>
                <a:effectLst>
                  <a:outerShdw blurRad="38100" dist="38100" dir="2700000" algn="tl">
                    <a:srgbClr val="000000">
                      <a:alpha val="43137"/>
                    </a:srgbClr>
                  </a:outerShdw>
                </a:effectLst>
                <a:latin typeface="Candara" pitchFamily="34" charset="0"/>
              </a:rPr>
              <a:t>®</a:t>
            </a:r>
            <a:endParaRPr lang="en-US" dirty="0">
              <a:solidFill>
                <a:schemeClr val="bg1"/>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201113"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328837" y="0"/>
            <a:ext cx="4586593" cy="961415"/>
          </a:xfrm>
          <a:prstGeom prst="rect">
            <a:avLst/>
          </a:prstGeom>
          <a:solidFill>
            <a:schemeClr val="tx1">
              <a:alpha val="44000"/>
            </a:schemeClr>
          </a:solidFill>
          <a:ln w="9525">
            <a:noFill/>
            <a:miter lim="800000"/>
            <a:headEnd/>
            <a:tailEnd/>
          </a:ln>
          <a:effectLst>
            <a:softEdge rad="127000"/>
          </a:effectLst>
        </p:spPr>
        <p:txBody>
          <a:bodyPr vert="horz" wrap="square" lIns="91440" tIns="45720" rIns="91440" bIns="45720" numCol="1" anchor="t" anchorCtr="0" compatLnSpc="1">
            <a:prstTxWarp prst="textNoShape">
              <a:avLst/>
            </a:prstTxWarp>
          </a:bodyPr>
          <a:lstStyle>
            <a:lvl1pPr marL="0" indent="0" algn="ctr">
              <a:spcBef>
                <a:spcPct val="20000"/>
              </a:spcBef>
              <a:buClr>
                <a:schemeClr val="folHlink"/>
              </a:buClr>
              <a:buSzPct val="60000"/>
              <a:buFontTx/>
              <a:buNone/>
              <a:defRPr sz="4800">
                <a:solidFill>
                  <a:schemeClr val="bg1"/>
                </a:solidFill>
                <a:effectLst>
                  <a:outerShdw blurRad="38100" dist="38100" dir="2700000" algn="tl">
                    <a:srgbClr val="000000">
                      <a:alpha val="43137"/>
                    </a:srgbClr>
                  </a:outerShdw>
                </a:effectLst>
                <a:latin typeface="Candara" pitchFamily="34" charset="0"/>
                <a:cs typeface="Calibri" pitchFamily="34" charset="0"/>
              </a:defRPr>
            </a:lvl1pPr>
            <a:lvl2pPr marL="742950" indent="-285750">
              <a:spcBef>
                <a:spcPct val="20000"/>
              </a:spcBef>
              <a:buClr>
                <a:schemeClr val="hlink"/>
              </a:buClr>
              <a:buSzPct val="55000"/>
              <a:buFont typeface="Wingdings" pitchFamily="2" charset="2"/>
              <a:buChar char="n"/>
              <a:defRPr sz="2800">
                <a:latin typeface="+mn-lt"/>
                <a:cs typeface="+mn-cs"/>
              </a:defRPr>
            </a:lvl2pPr>
            <a:lvl3pPr marL="1143000" indent="-228600">
              <a:spcBef>
                <a:spcPct val="20000"/>
              </a:spcBef>
              <a:buClr>
                <a:schemeClr val="folHlink"/>
              </a:buClr>
              <a:buSzPct val="50000"/>
              <a:buFont typeface="Wingdings" pitchFamily="2" charset="2"/>
              <a:buChar char="n"/>
              <a:defRPr sz="2400">
                <a:latin typeface="+mn-lt"/>
                <a:cs typeface="+mn-cs"/>
              </a:defRPr>
            </a:lvl3pPr>
            <a:lvl4pPr marL="1600200" indent="-228600">
              <a:spcBef>
                <a:spcPct val="20000"/>
              </a:spcBef>
              <a:buClr>
                <a:schemeClr val="accent2"/>
              </a:buClr>
              <a:buSzPct val="55000"/>
              <a:buFont typeface="Wingdings" pitchFamily="2" charset="2"/>
              <a:buChar char="n"/>
              <a:defRPr sz="2000">
                <a:latin typeface="+mn-lt"/>
                <a:cs typeface="+mn-cs"/>
              </a:defRPr>
            </a:lvl4pPr>
            <a:lvl5pPr marL="2057400" indent="-228600">
              <a:spcBef>
                <a:spcPct val="20000"/>
              </a:spcBef>
              <a:buClr>
                <a:schemeClr val="accent1"/>
              </a:buClr>
              <a:buSzPct val="50000"/>
              <a:buFont typeface="Wingdings" pitchFamily="2" charset="2"/>
              <a:buChar char="n"/>
              <a:defRPr sz="2000">
                <a:latin typeface="+mn-lt"/>
                <a:cs typeface="+mn-cs"/>
              </a:defRPr>
            </a:lvl5pPr>
            <a:lvl6pPr marL="2514600" indent="-228600" fontAlgn="base">
              <a:spcBef>
                <a:spcPct val="20000"/>
              </a:spcBef>
              <a:spcAft>
                <a:spcPct val="0"/>
              </a:spcAft>
              <a:buClr>
                <a:schemeClr val="accent1"/>
              </a:buClr>
              <a:buSzPct val="50000"/>
              <a:buFont typeface="Wingdings" pitchFamily="2" charset="2"/>
              <a:buChar char="n"/>
              <a:defRPr sz="2000">
                <a:latin typeface="+mn-lt"/>
                <a:cs typeface="+mn-cs"/>
              </a:defRPr>
            </a:lvl6pPr>
            <a:lvl7pPr marL="2971800" indent="-228600" fontAlgn="base">
              <a:spcBef>
                <a:spcPct val="20000"/>
              </a:spcBef>
              <a:spcAft>
                <a:spcPct val="0"/>
              </a:spcAft>
              <a:buClr>
                <a:schemeClr val="accent1"/>
              </a:buClr>
              <a:buSzPct val="50000"/>
              <a:buFont typeface="Wingdings" pitchFamily="2" charset="2"/>
              <a:buChar char="n"/>
              <a:defRPr sz="2000">
                <a:latin typeface="+mn-lt"/>
                <a:cs typeface="+mn-cs"/>
              </a:defRPr>
            </a:lvl7pPr>
            <a:lvl8pPr marL="3429000" indent="-228600" fontAlgn="base">
              <a:spcBef>
                <a:spcPct val="20000"/>
              </a:spcBef>
              <a:spcAft>
                <a:spcPct val="0"/>
              </a:spcAft>
              <a:buClr>
                <a:schemeClr val="accent1"/>
              </a:buClr>
              <a:buSzPct val="50000"/>
              <a:buFont typeface="Wingdings" pitchFamily="2" charset="2"/>
              <a:buChar char="n"/>
              <a:defRPr sz="2000">
                <a:latin typeface="+mn-lt"/>
                <a:cs typeface="+mn-cs"/>
              </a:defRPr>
            </a:lvl8pPr>
            <a:lvl9pPr marL="3886200" indent="-228600" fontAlgn="base">
              <a:spcBef>
                <a:spcPct val="20000"/>
              </a:spcBef>
              <a:spcAft>
                <a:spcPct val="0"/>
              </a:spcAft>
              <a:buClr>
                <a:schemeClr val="accent1"/>
              </a:buClr>
              <a:buSzPct val="50000"/>
              <a:buFont typeface="Wingdings" pitchFamily="2" charset="2"/>
              <a:buChar char="n"/>
              <a:defRPr sz="2000">
                <a:latin typeface="+mn-lt"/>
                <a:cs typeface="+mn-cs"/>
              </a:defRPr>
            </a:lvl9pPr>
          </a:lstStyle>
          <a:p>
            <a:r>
              <a:rPr lang="en-US" dirty="0" err="1"/>
              <a:t>Próximo</a:t>
            </a:r>
            <a:r>
              <a:rPr lang="en-US" dirty="0"/>
              <a:t> </a:t>
            </a:r>
            <a:r>
              <a:rPr lang="en-US" dirty="0" err="1"/>
              <a:t>Estudio</a:t>
            </a:r>
            <a:endParaRPr lang="en-US" dirty="0"/>
          </a:p>
        </p:txBody>
      </p:sp>
      <p:sp>
        <p:nvSpPr>
          <p:cNvPr id="3" name="AutoShape 2" descr="http://distantshores.org/images/rg/19/19_Ps_52_01_RG.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1106136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solidFill>
                  <a:srgbClr val="000000"/>
                </a:solidFill>
              </a:rPr>
              <a:pPr/>
              <a:t>77</a:t>
            </a:fld>
            <a:endParaRPr lang="en-US">
              <a:solidFill>
                <a:srgbClr val="000000"/>
              </a:solidFill>
            </a:endParaRPr>
          </a:p>
        </p:txBody>
      </p:sp>
      <p:pic>
        <p:nvPicPr>
          <p:cNvPr id="17410" name="Picture 2" descr="IBB"/>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9600" y="145214"/>
            <a:ext cx="7924800" cy="6636586"/>
          </a:xfrm>
          <a:prstGeom prst="rect">
            <a:avLst/>
          </a:prstGeom>
          <a:noFill/>
        </p:spPr>
      </p:pic>
    </p:spTree>
    <p:extLst>
      <p:ext uri="{BB962C8B-B14F-4D97-AF65-F5344CB8AC3E}">
        <p14:creationId xmlns:p14="http://schemas.microsoft.com/office/powerpoint/2010/main" val="6175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www.ocesaronada.net/wp-content/uploads/2013/07/Ner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1828801"/>
            <a:ext cx="3962399" cy="4201204"/>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6"/>
          <p:cNvSpPr>
            <a:spLocks noGrp="1"/>
          </p:cNvSpPr>
          <p:nvPr>
            <p:ph type="sldNum" sz="quarter" idx="12"/>
          </p:nvPr>
        </p:nvSpPr>
        <p:spPr/>
        <p:txBody>
          <a:bodyPr/>
          <a:lstStyle/>
          <a:p>
            <a:fld id="{D1CA36C9-F515-4363-BB84-64616B65FAF0}" type="slidenum">
              <a:rPr lang="es-PR" altLang="en-US"/>
              <a:pPr/>
              <a:t>8</a:t>
            </a:fld>
            <a:endParaRPr lang="es-PR" altLang="en-US"/>
          </a:p>
        </p:txBody>
      </p:sp>
      <p:sp>
        <p:nvSpPr>
          <p:cNvPr id="790530" name="Rectangle 2"/>
          <p:cNvSpPr>
            <a:spLocks noGrp="1" noChangeArrowheads="1"/>
          </p:cNvSpPr>
          <p:nvPr>
            <p:ph type="title"/>
          </p:nvPr>
        </p:nvSpPr>
        <p:spPr/>
        <p:txBody>
          <a:bodyPr/>
          <a:lstStyle/>
          <a:p>
            <a:r>
              <a:rPr lang="es-PR" altLang="en-US">
                <a:latin typeface="Candara" panose="020E0502030303020204" pitchFamily="34" charset="0"/>
              </a:rPr>
              <a:t>Trasfondo Histórico</a:t>
            </a:r>
          </a:p>
        </p:txBody>
      </p:sp>
      <p:sp>
        <p:nvSpPr>
          <p:cNvPr id="790531" name="Rectangle 3"/>
          <p:cNvSpPr>
            <a:spLocks noGrp="1" noChangeArrowheads="1"/>
          </p:cNvSpPr>
          <p:nvPr>
            <p:ph type="body" sz="half" idx="1"/>
          </p:nvPr>
        </p:nvSpPr>
        <p:spPr>
          <a:xfrm>
            <a:off x="304800" y="2017712"/>
            <a:ext cx="5410200" cy="4535487"/>
          </a:xfrm>
        </p:spPr>
        <p:txBody>
          <a:bodyPr>
            <a:normAutofit lnSpcReduction="10000"/>
          </a:bodyPr>
          <a:lstStyle/>
          <a:p>
            <a:r>
              <a:rPr lang="es-PR" altLang="en-US" dirty="0" smtClean="0">
                <a:latin typeface="Candara" panose="020E0502030303020204" pitchFamily="34" charset="0"/>
              </a:rPr>
              <a:t>La tradición cristiana indica que fue martirizado en la persecución ordenada por el emperador Nerón en el año 64/65.</a:t>
            </a:r>
          </a:p>
          <a:p>
            <a:r>
              <a:rPr lang="es-PR" altLang="en-US" dirty="0" smtClean="0">
                <a:latin typeface="Candara" panose="020E0502030303020204" pitchFamily="34" charset="0"/>
              </a:rPr>
              <a:t>Probablemente escribió la carta desde Roma, algunos meses o semanas antes de su muerte.</a:t>
            </a:r>
            <a:endParaRPr lang="es-PR" altLang="en-US" dirty="0">
              <a:latin typeface="Candara" panose="020E0502030303020204" pitchFamily="34" charset="0"/>
            </a:endParaRPr>
          </a:p>
        </p:txBody>
      </p:sp>
    </p:spTree>
    <p:extLst>
      <p:ext uri="{BB962C8B-B14F-4D97-AF65-F5344CB8AC3E}">
        <p14:creationId xmlns:p14="http://schemas.microsoft.com/office/powerpoint/2010/main" val="12255366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D1CA36C9-F515-4363-BB84-64616B65FAF0}" type="slidenum">
              <a:rPr lang="es-PR" altLang="en-US"/>
              <a:pPr/>
              <a:t>9</a:t>
            </a:fld>
            <a:endParaRPr lang="es-PR" altLang="en-US"/>
          </a:p>
        </p:txBody>
      </p:sp>
      <p:sp>
        <p:nvSpPr>
          <p:cNvPr id="790530" name="Rectangle 2"/>
          <p:cNvSpPr>
            <a:spLocks noGrp="1" noChangeArrowheads="1"/>
          </p:cNvSpPr>
          <p:nvPr>
            <p:ph type="title"/>
          </p:nvPr>
        </p:nvSpPr>
        <p:spPr/>
        <p:txBody>
          <a:bodyPr/>
          <a:lstStyle/>
          <a:p>
            <a:r>
              <a:rPr lang="es-PR" altLang="en-US">
                <a:latin typeface="Candara" panose="020E0502030303020204" pitchFamily="34" charset="0"/>
              </a:rPr>
              <a:t>Trasfondo Histórico</a:t>
            </a:r>
          </a:p>
        </p:txBody>
      </p:sp>
      <p:sp>
        <p:nvSpPr>
          <p:cNvPr id="790531" name="Rectangle 3"/>
          <p:cNvSpPr>
            <a:spLocks noGrp="1" noChangeArrowheads="1"/>
          </p:cNvSpPr>
          <p:nvPr>
            <p:ph type="body" sz="half" idx="1"/>
          </p:nvPr>
        </p:nvSpPr>
        <p:spPr>
          <a:xfrm>
            <a:off x="304800" y="2017712"/>
            <a:ext cx="5410200" cy="4535487"/>
          </a:xfrm>
        </p:spPr>
        <p:txBody>
          <a:bodyPr>
            <a:normAutofit/>
          </a:bodyPr>
          <a:lstStyle/>
          <a:p>
            <a:r>
              <a:rPr lang="es-PR" altLang="en-US" dirty="0" smtClean="0">
                <a:latin typeface="Candara" panose="020E0502030303020204" pitchFamily="34" charset="0"/>
              </a:rPr>
              <a:t>Pedro escribe para ayudar a sus lectores, quienes están pasando por tiempos difíciles de persecución por vivir de acuerdo con la esperanza que han recibido por medio de Jesucristo.</a:t>
            </a:r>
            <a:endParaRPr lang="es-PR" altLang="en-US" dirty="0">
              <a:latin typeface="Candara" panose="020E0502030303020204" pitchFamily="34" charset="0"/>
            </a:endParaRPr>
          </a:p>
        </p:txBody>
      </p:sp>
      <p:pic>
        <p:nvPicPr>
          <p:cNvPr id="6" name="Picture 2" descr="http://bibleencyclopedia.com/gs400px/lwjas0201.jpg"/>
          <p:cNvPicPr>
            <a:picLocks noChangeAspect="1" noChangeArrowheads="1"/>
          </p:cNvPicPr>
          <p:nvPr/>
        </p:nvPicPr>
        <p:blipFill rotWithShape="1">
          <a:blip r:embed="rId3">
            <a:extLst>
              <a:ext uri="{28A0092B-C50C-407E-A947-70E740481C1C}">
                <a14:useLocalDpi xmlns:a14="http://schemas.microsoft.com/office/drawing/2010/main" val="0"/>
              </a:ext>
            </a:extLst>
          </a:blip>
          <a:srcRect l="8000"/>
          <a:stretch/>
        </p:blipFill>
        <p:spPr bwMode="auto">
          <a:xfrm>
            <a:off x="5630186" y="2023013"/>
            <a:ext cx="3505200" cy="3429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4114593"/>
      </p:ext>
    </p:extLst>
  </p:cSld>
  <p:clrMapOvr>
    <a:masterClrMapping/>
  </p:clrMapOvr>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PR" altLang="en-US" sz="1800" b="0" i="1" u="none" strike="noStrike" cap="none" normalizeH="0" baseline="0" smtClean="0">
            <a:ln>
              <a:noFill/>
            </a:ln>
            <a:solidFill>
              <a:schemeClr val="tx1"/>
            </a:solidFill>
            <a:effectLst/>
            <a:latin typeface="Tahoma" panose="020B060403050404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PR" altLang="en-US" sz="1800" b="0" i="1" u="none" strike="noStrike" cap="none" normalizeH="0" baseline="0" smtClean="0">
            <a:ln>
              <a:noFill/>
            </a:ln>
            <a:solidFill>
              <a:schemeClr val="tx1"/>
            </a:solidFill>
            <a:effectLst/>
            <a:latin typeface="Tahoma" panose="020B0604030504040204" pitchFamily="34" charset="0"/>
            <a:cs typeface="Arial" panose="020B0604020202020204" pitchFamily="34"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609600" marR="0" indent="-609600" algn="l" defTabSz="914400" rtl="0" eaLnBrk="1" fontAlgn="base" latinLnBrk="0" hangingPunct="1">
          <a:lnSpc>
            <a:spcPct val="90000"/>
          </a:lnSpc>
          <a:spcBef>
            <a:spcPct val="20000"/>
          </a:spcBef>
          <a:spcAft>
            <a:spcPct val="0"/>
          </a:spcAft>
          <a:buClr>
            <a:schemeClr val="folHlink"/>
          </a:buClr>
          <a:buSzPct val="85000"/>
          <a:buFont typeface="Wingdings" panose="05000000000000000000" pitchFamily="2" charset="2"/>
          <a:buAutoNum type="arabicPeriod" startAt="2"/>
          <a:tabLst/>
          <a:defRPr kumimoji="0" lang="es-PR" altLang="en-US" sz="3200" b="0" i="0" u="none" strike="noStrike" cap="none" normalizeH="0" baseline="0" smtClean="0">
            <a:ln>
              <a:noFill/>
            </a:ln>
            <a:solidFill>
              <a:schemeClr val="tx1"/>
            </a:solidFill>
            <a:effectLst/>
            <a:latin typeface="Tahoma" panose="020B0604030504040204" pitchFamily="34" charset="0"/>
            <a:cs typeface="Arial" panose="020B0604020202020204"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609600" marR="0" indent="-609600" algn="l" defTabSz="914400" rtl="0" eaLnBrk="1" fontAlgn="base" latinLnBrk="0" hangingPunct="1">
          <a:lnSpc>
            <a:spcPct val="90000"/>
          </a:lnSpc>
          <a:spcBef>
            <a:spcPct val="20000"/>
          </a:spcBef>
          <a:spcAft>
            <a:spcPct val="0"/>
          </a:spcAft>
          <a:buClr>
            <a:schemeClr val="folHlink"/>
          </a:buClr>
          <a:buSzPct val="85000"/>
          <a:buFont typeface="Wingdings" panose="05000000000000000000" pitchFamily="2" charset="2"/>
          <a:buAutoNum type="arabicPeriod" startAt="2"/>
          <a:tabLst/>
          <a:defRPr kumimoji="0" lang="es-PR" altLang="en-US" sz="3200" b="0" i="0" u="none" strike="noStrike" cap="none" normalizeH="0" baseline="0" smtClean="0">
            <a:ln>
              <a:noFill/>
            </a:ln>
            <a:solidFill>
              <a:schemeClr val="tx1"/>
            </a:solidFill>
            <a:effectLst/>
            <a:latin typeface="Tahoma" panose="020B0604030504040204" pitchFamily="34" charset="0"/>
            <a:cs typeface="Arial" panose="020B0604020202020204" pitchFamily="34"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Blends</Template>
  <TotalTime>14661</TotalTime>
  <Words>4192</Words>
  <Application>Microsoft Office PowerPoint</Application>
  <PresentationFormat>On-screen Show (4:3)</PresentationFormat>
  <Paragraphs>418</Paragraphs>
  <Slides>77</Slides>
  <Notes>76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77</vt:i4>
      </vt:variant>
    </vt:vector>
  </HeadingPairs>
  <TitlesOfParts>
    <vt:vector size="84" baseType="lpstr">
      <vt:lpstr>Arial</vt:lpstr>
      <vt:lpstr>Calibri</vt:lpstr>
      <vt:lpstr>Candara</vt:lpstr>
      <vt:lpstr>Tahoma</vt:lpstr>
      <vt:lpstr>Wingdings</vt:lpstr>
      <vt:lpstr>Blends</vt:lpstr>
      <vt:lpstr>1_Blends</vt:lpstr>
      <vt:lpstr>PowerPoint Presentation</vt:lpstr>
      <vt:lpstr>Contexto</vt:lpstr>
      <vt:lpstr>Versículo Clave:</vt:lpstr>
      <vt:lpstr>Verdad Central</vt:lpstr>
      <vt:lpstr>Bosquejo de Estudio</vt:lpstr>
      <vt:lpstr>Trasfondo Histórico</vt:lpstr>
      <vt:lpstr>Trasfondo Histórico</vt:lpstr>
      <vt:lpstr>Trasfondo Histórico</vt:lpstr>
      <vt:lpstr>Trasfondo Histórico</vt:lpstr>
      <vt:lpstr>Trasfondo Histórico</vt:lpstr>
      <vt:lpstr>Trasfondo Histórico</vt:lpstr>
      <vt:lpstr>Trasfondo Histórico</vt:lpstr>
      <vt:lpstr>Trasfondo Histórico</vt:lpstr>
      <vt:lpstr>La santidad es un imperativo 1 Pedro 1.13-16</vt:lpstr>
      <vt:lpstr>La santidad es un imperativo 1 Pedro 1.13-16</vt:lpstr>
      <vt:lpstr>La santidad es un imperativo 1 Pedro 1.13-16</vt:lpstr>
      <vt:lpstr>La santidad es un imperativo 1 Pedro 1.13-16</vt:lpstr>
      <vt:lpstr>La santidad es un imperativo 1 Pedro 1.13-16</vt:lpstr>
      <vt:lpstr>La santidad es un imperativo 1 Pedro 1.13-16</vt:lpstr>
      <vt:lpstr>La santidad es un imperativo 1 Pedro 1.13-16</vt:lpstr>
      <vt:lpstr>La santidad es un imperativo 1 Pedro 1.13-16</vt:lpstr>
      <vt:lpstr>La santidad es un imperativo 1 Pedro 1.13-16</vt:lpstr>
      <vt:lpstr>La santidad es un imperativo 1 Pedro 1.13-16</vt:lpstr>
      <vt:lpstr>La santidad es un imperativo 1 Pedro 1.13-16</vt:lpstr>
      <vt:lpstr>La santidad es un imperativo 1 Pedro 1.13-16</vt:lpstr>
      <vt:lpstr>La santidad es un imperativo 1 Pedro 1.13-16</vt:lpstr>
      <vt:lpstr>La santidad es un imperativo 1 Pedro 1.13-16</vt:lpstr>
      <vt:lpstr>La santidad es un imperativo 1 Pedro 1.13-16</vt:lpstr>
      <vt:lpstr>La santidad es un imperativo 1 Pedro 1.13-16</vt:lpstr>
      <vt:lpstr>Rescatados para ser santos 1 Pedro 1.17-20</vt:lpstr>
      <vt:lpstr>Rescatados para ser santos 1 Pedro 1.17-20</vt:lpstr>
      <vt:lpstr>Rescatados para ser santos 1 Pedro 1.17-20</vt:lpstr>
      <vt:lpstr>Rescatados para ser santos 1 Pedro 1.17-20</vt:lpstr>
      <vt:lpstr>Rescatados para ser santos 1 Pedro 1.17-20</vt:lpstr>
      <vt:lpstr>Rescatados para ser santos 1 Pedro 1.17-20</vt:lpstr>
      <vt:lpstr>Rescatados para ser santos 1 Pedro 1.17-20</vt:lpstr>
      <vt:lpstr>Rescatados para ser santos 1 Pedro 1.17-20</vt:lpstr>
      <vt:lpstr>Rescatados para ser santos 1 Pedro 1.17-20</vt:lpstr>
      <vt:lpstr>Rescatados para ser santos 1 Pedro 1.17-20</vt:lpstr>
      <vt:lpstr>Rescatados para ser santos 1 Pedro 1.17-20</vt:lpstr>
      <vt:lpstr>Rescatados para ser santos 1 Pedro 1.17-20</vt:lpstr>
      <vt:lpstr>Rescatados para ser santos 1 Pedro 1.17-20</vt:lpstr>
      <vt:lpstr>Rescatados para ser santos 1 Pedro 1.17-20</vt:lpstr>
      <vt:lpstr>Rescatados para ser santos 1 Pedro 1.17-20</vt:lpstr>
      <vt:lpstr>Rescatados para ser santos 1 Pedro 1.17-20</vt:lpstr>
      <vt:lpstr>Rescatados para ser santos 1 Pedro 1.17-20</vt:lpstr>
      <vt:lpstr>Nacidos de simiente incorruptible  1 Pedro 1.21-25</vt:lpstr>
      <vt:lpstr>Nacidos de simiente incorruptible  1 Pedro 1.21-25</vt:lpstr>
      <vt:lpstr>Nacidos de simiente incorruptible  1 Pedro 1.21-25</vt:lpstr>
      <vt:lpstr>Nacidos de simiente incorruptible  1 Pedro 1.21-25</vt:lpstr>
      <vt:lpstr>Nacidos de simiente incorruptible  1 Pedro 1.21-25</vt:lpstr>
      <vt:lpstr>Nacidos de simiente incorruptible  1 Pedro 1.21-25</vt:lpstr>
      <vt:lpstr>Nacidos de simiente incorruptible  1 Pedro 1.21-25</vt:lpstr>
      <vt:lpstr>Nacidos de simiente incorruptible  1 Pedro 1.21-25</vt:lpstr>
      <vt:lpstr>Nacidos de simiente incorruptible  1 Pedro 1.21-25</vt:lpstr>
      <vt:lpstr>Nacidos de simiente incorruptible  1 Pedro 1.21-25</vt:lpstr>
      <vt:lpstr>Nacidos de simiente incorruptible  1 Pedro 1.21-25</vt:lpstr>
      <vt:lpstr>Nacidos de simiente incorruptible  1 Pedro 1.21-25</vt:lpstr>
      <vt:lpstr>Nacidos de simiente incorruptible  1 Pedro 1.21-25</vt:lpstr>
      <vt:lpstr>Nacidos de simiente incorruptible  1 Pedro 1.21-25</vt:lpstr>
      <vt:lpstr>Nacidos de simiente incorruptible  1 Pedro 1.21-25</vt:lpstr>
      <vt:lpstr>Nacidos de simiente incorruptible  1 Pedro 1.21-25</vt:lpstr>
      <vt:lpstr>Nacidos de simiente incorruptible  1 Pedro 1.21-25</vt:lpstr>
      <vt:lpstr>Nacidos de simiente incorruptible  1 Pedro 1.21-25</vt:lpstr>
      <vt:lpstr>Nacidos de simiente incorruptible  1 Pedro 1.21-25</vt:lpstr>
      <vt:lpstr>Nacidos de simiente incorruptible  1 Pedro 1.21-25</vt:lpstr>
      <vt:lpstr>Nacidos de simiente incorruptible  1 Pedro 1.21-25</vt:lpstr>
      <vt:lpstr>Nacidos de simiente incorruptible  1 Pedro 1.21-25</vt:lpstr>
      <vt:lpstr>Nacidos de simiente incorruptible  1 Pedro 1.21-25</vt:lpstr>
      <vt:lpstr>Nacidos de simiente incorruptible  1 Pedro 1.21-25</vt:lpstr>
      <vt:lpstr>Aplicaciones</vt:lpstr>
      <vt:lpstr>Aplicaciones</vt:lpstr>
      <vt:lpstr>Aplicaciones</vt:lpstr>
      <vt:lpstr>Aplicaciones</vt:lpstr>
      <vt:lpstr>Bibliografía</vt:lpstr>
      <vt:lpstr>PowerPoint Presentation</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Pedro</dc:title>
  <dc:creator>Tito Ortega</dc:creator>
  <cp:lastModifiedBy>Ortega, Tito (ISB-GSO Inks &amp; Supplies Dev. Sect. Mgr.)</cp:lastModifiedBy>
  <cp:revision>1725</cp:revision>
  <cp:lastPrinted>2015-10-06T21:28:05Z</cp:lastPrinted>
  <dcterms:created xsi:type="dcterms:W3CDTF">2006-02-07T19:22:35Z</dcterms:created>
  <dcterms:modified xsi:type="dcterms:W3CDTF">2015-10-06T21:28:12Z</dcterms:modified>
</cp:coreProperties>
</file>