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68"/>
  </p:notesMasterIdLst>
  <p:handoutMasterIdLst>
    <p:handoutMasterId r:id="rId69"/>
  </p:handoutMasterIdLst>
  <p:sldIdLst>
    <p:sldId id="2767" r:id="rId7"/>
    <p:sldId id="565" r:id="rId8"/>
    <p:sldId id="566" r:id="rId9"/>
    <p:sldId id="3416" r:id="rId10"/>
    <p:sldId id="3358" r:id="rId11"/>
    <p:sldId id="3491" r:id="rId12"/>
    <p:sldId id="3488" r:id="rId13"/>
    <p:sldId id="3489" r:id="rId14"/>
    <p:sldId id="3492" r:id="rId15"/>
    <p:sldId id="3490" r:id="rId16"/>
    <p:sldId id="3493" r:id="rId17"/>
    <p:sldId id="3486" r:id="rId18"/>
    <p:sldId id="3487" r:id="rId19"/>
    <p:sldId id="3494" r:id="rId20"/>
    <p:sldId id="3495" r:id="rId21"/>
    <p:sldId id="3496" r:id="rId22"/>
    <p:sldId id="3499" r:id="rId23"/>
    <p:sldId id="3497" r:id="rId24"/>
    <p:sldId id="3498" r:id="rId25"/>
    <p:sldId id="3441" r:id="rId26"/>
    <p:sldId id="3442" r:id="rId27"/>
    <p:sldId id="3500" r:id="rId28"/>
    <p:sldId id="3501" r:id="rId29"/>
    <p:sldId id="3502" r:id="rId30"/>
    <p:sldId id="3504" r:id="rId31"/>
    <p:sldId id="3503" r:id="rId32"/>
    <p:sldId id="3505" r:id="rId33"/>
    <p:sldId id="3443" r:id="rId34"/>
    <p:sldId id="3444" r:id="rId35"/>
    <p:sldId id="3506" r:id="rId36"/>
    <p:sldId id="3507" r:id="rId37"/>
    <p:sldId id="3508" r:id="rId38"/>
    <p:sldId id="3509" r:id="rId39"/>
    <p:sldId id="3511" r:id="rId40"/>
    <p:sldId id="3510" r:id="rId41"/>
    <p:sldId id="3512" r:id="rId42"/>
    <p:sldId id="3318" r:id="rId43"/>
    <p:sldId id="3044" r:id="rId44"/>
    <p:sldId id="3513" r:id="rId45"/>
    <p:sldId id="3514" r:id="rId46"/>
    <p:sldId id="3515" r:id="rId47"/>
    <p:sldId id="3518" r:id="rId48"/>
    <p:sldId id="3516" r:id="rId49"/>
    <p:sldId id="3519" r:id="rId50"/>
    <p:sldId id="3517" r:id="rId51"/>
    <p:sldId id="3520" r:id="rId52"/>
    <p:sldId id="3446" r:id="rId53"/>
    <p:sldId id="3447" r:id="rId54"/>
    <p:sldId id="3521" r:id="rId55"/>
    <p:sldId id="3522" r:id="rId56"/>
    <p:sldId id="3523" r:id="rId57"/>
    <p:sldId id="3524" r:id="rId58"/>
    <p:sldId id="3526" r:id="rId59"/>
    <p:sldId id="3525" r:id="rId60"/>
    <p:sldId id="3206" r:id="rId61"/>
    <p:sldId id="3445" r:id="rId62"/>
    <p:sldId id="3284" r:id="rId63"/>
    <p:sldId id="3485" r:id="rId64"/>
    <p:sldId id="1391" r:id="rId65"/>
    <p:sldId id="3484" r:id="rId66"/>
    <p:sldId id="627" r:id="rId6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8" autoAdjust="0"/>
    <p:restoredTop sz="94533" autoAdjust="0"/>
  </p:normalViewPr>
  <p:slideViewPr>
    <p:cSldViewPr>
      <p:cViewPr varScale="1">
        <p:scale>
          <a:sx n="72" d="100"/>
          <a:sy n="72" d="100"/>
        </p:scale>
        <p:origin x="9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7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9/8/2014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17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672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971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77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97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1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45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63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40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65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655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7274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410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457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511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4631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86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313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848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6705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5509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2727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4487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795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270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16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353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873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113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439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796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33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770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5160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305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692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8844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630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2960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79030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6073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6969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4275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1799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9380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48210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3056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423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01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40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9/8/2014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29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-4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13"/>
            <a:ext cx="9144000" cy="6096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76200"/>
            <a:ext cx="8763000" cy="32004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46: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 Sabiduría nos Encamina a Vivir Bien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(Proverbios 1.1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–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5.23)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9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septiembre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6524" y="4412499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11: Consejos Prácticos para Vivir Bien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los cuatro estudios que siguen vamos a considerar algunos proverbios que se relacionan con las normas morales para vivir mejor.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182" y="2979182"/>
            <a:ext cx="3878818" cy="387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376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0772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las enseñanzas en cuatro categorías y dedicaremos un estudio a cada tema.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Los temas serán: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sabiduría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Las claves del éxito para los jóvenes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buen uso del tiempo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hogar feliz</a:t>
            </a:r>
          </a:p>
        </p:txBody>
      </p:sp>
    </p:spTree>
    <p:extLst>
      <p:ext uri="{BB962C8B-B14F-4D97-AF65-F5344CB8AC3E}">
        <p14:creationId xmlns:p14="http://schemas.microsoft.com/office/powerpoint/2010/main" val="38867885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sabiduría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5400" y="1828800"/>
            <a:ext cx="6564523" cy="492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Oirá el sabio, y aumentará el saber, Y el entendido adquirirá consejo, Para entender proverbio y declaración, Palabras de sabios, y sus dichos profundos.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Proverbios 1.5–6, RVR60) </a:t>
            </a:r>
          </a:p>
        </p:txBody>
      </p:sp>
    </p:spTree>
    <p:extLst>
      <p:ext uri="{BB962C8B-B14F-4D97-AF65-F5344CB8AC3E}">
        <p14:creationId xmlns:p14="http://schemas.microsoft.com/office/powerpoint/2010/main" val="21476351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1:5 </a:t>
            </a:r>
            <a:r>
              <a:rPr lang="es-PR" dirty="0">
                <a:latin typeface="Candara" panose="020E0502030303020204" pitchFamily="34" charset="0"/>
              </a:rPr>
              <a:t>Los sabios aumentarán su sabiduría al prestar atención a estos proverbios, y el entendido aprenderá a cómo conducirse a si mismo y a otros también.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0799" y="1828800"/>
            <a:ext cx="3483201" cy="502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37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7244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¿</a:t>
            </a:r>
            <a:r>
              <a:rPr lang="es-PR" dirty="0">
                <a:latin typeface="Candara" panose="020E0502030303020204" pitchFamily="34" charset="0"/>
              </a:rPr>
              <a:t>No es de gran importancia el hecho de que un libro que va dirigido primariamente a los jóvenes anuncie en el mismo comienzo: «Oirá el sabio»?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5025" y="1981200"/>
            <a:ext cx="38641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946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es a lo que se refiere el libro de Proverbios cuando dice «sabio»: alguien que se deja enseñar, que está dispuesto a no manipular todas las conversaciones, sino a escuchar.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es el típico </a:t>
            </a:r>
            <a:r>
              <a:rPr lang="es-PR" dirty="0" smtClean="0">
                <a:latin typeface="Candara" panose="020E0502030303020204" pitchFamily="34" charset="0"/>
              </a:rPr>
              <a:t>pedante que se cree que lo sabe todo.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5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979471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992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4495800"/>
            <a:ext cx="8791576" cy="22050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 que Dios desea es que obedezcamos sus dichos.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 estamos hablando aquí de inventos de hombres.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4064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48200" y="3505200"/>
            <a:ext cx="2895600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1911174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5173"/>
          <a:stretch/>
        </p:blipFill>
        <p:spPr>
          <a:xfrm>
            <a:off x="4261003" y="1862139"/>
            <a:ext cx="4882997" cy="28194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4196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1:6</a:t>
            </a:r>
            <a:r>
              <a:rPr lang="es-PR" dirty="0">
                <a:latin typeface="Candara" panose="020E0502030303020204" pitchFamily="34" charset="0"/>
              </a:rPr>
              <a:t> El propósito del libro es capacitar al lector para entender proverbio y declaración, esto es, la lección que a menudo se encuentra bajo la superficie.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268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5173"/>
          <a:stretch/>
        </p:blipFill>
        <p:spPr>
          <a:xfrm>
            <a:off x="3865084" y="2590800"/>
            <a:ext cx="5278916" cy="30480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componentes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2672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ayuda a alcanzar el significado de los dichos de los sabios y las verdades ocultas que éstos contienen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639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>
                <a:latin typeface="Candara" pitchFamily="34" charset="0"/>
                <a:cs typeface="Calibri" pitchFamily="34" charset="0"/>
              </a:rPr>
              <a:t>Proverbios </a:t>
            </a:r>
            <a:endParaRPr lang="es-PR" sz="40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1.1 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– 5.23</a:t>
            </a:r>
            <a:endParaRPr lang="es-PR" sz="32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828800"/>
            <a:ext cx="5791200" cy="3860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00"/>
          <a:stretch/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El principio de la sabiduría es el temor de Jehová; Los insensatos desprecian la sabiduría y la enseñanza.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endParaRPr lang="es-PR" sz="36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Proverbios 1.7, RVR60) </a:t>
            </a:r>
          </a:p>
        </p:txBody>
      </p:sp>
    </p:spTree>
    <p:extLst>
      <p:ext uri="{BB962C8B-B14F-4D97-AF65-F5344CB8AC3E}">
        <p14:creationId xmlns:p14="http://schemas.microsoft.com/office/powerpoint/2010/main" val="10199033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1371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1:7</a:t>
            </a:r>
            <a:r>
              <a:rPr lang="es-PR" dirty="0">
                <a:latin typeface="Candara" panose="020E0502030303020204" pitchFamily="34" charset="0"/>
              </a:rPr>
              <a:t> Ahora llegamos al versículo clave del libro (ver también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9:10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temor de Jehová es el principio o parte principal de la sabiduría.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uno quiere ser sabio, el lugar donde debe comenzar es reverenciando a Dios, confiando en Él y obedeciéndole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7827" r="7913"/>
          <a:stretch/>
        </p:blipFill>
        <p:spPr>
          <a:xfrm>
            <a:off x="5486400" y="1828800"/>
            <a:ext cx="3657600" cy="505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563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 contrast="1000"/>
                    </a14:imgEffect>
                  </a14:imgLayer>
                </a14:imgProps>
              </a:ext>
            </a:extLst>
          </a:blip>
          <a:srcRect l="6158"/>
          <a:stretch/>
        </p:blipFill>
        <p:spPr>
          <a:xfrm>
            <a:off x="4260273" y="1828800"/>
            <a:ext cx="4883727" cy="35814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4957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Hay algo más razonable, que la criatura confíe en su Creador?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el otro lado, ¿hay algo más insensato que un hombre rechace la Palabra de Dios y viva rigiéndose por sus propias ideas?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039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471976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>
                <a:latin typeface="Candara" panose="020E0502030303020204" pitchFamily="34" charset="0"/>
              </a:rPr>
              <a:t>más sabio es arrepentirse de los propios pecados, confiar en Jesucristo como Señor y Salvador, y entonces vivir para Él de todo corazón y con toda devoción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51967"/>
          <a:stretch/>
        </p:blipFill>
        <p:spPr>
          <a:xfrm>
            <a:off x="4821226" y="1828800"/>
            <a:ext cx="432277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521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32523" y="1816998"/>
            <a:ext cx="8381999" cy="1073840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Los insensatos desprecian la sabiduría y la enseñanza.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19" y="2884213"/>
            <a:ext cx="8437257" cy="39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309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828800"/>
            <a:ext cx="9067800" cy="20574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Del </a:t>
            </a:r>
            <a:r>
              <a:rPr lang="es-PR" dirty="0">
                <a:latin typeface="Candara" panose="020E0502030303020204" pitchFamily="34" charset="0"/>
              </a:rPr>
              <a:t>mismo modo que el sabio en este libro está dispuesto y deseoso de aprender, el necio es aquel al que no se le puede decir nada.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30" t="10782" r="5294" b="9218"/>
          <a:stretch/>
        </p:blipFill>
        <p:spPr>
          <a:xfrm>
            <a:off x="352274" y="3417332"/>
            <a:ext cx="8515652" cy="344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950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principio del conocimiento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30843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intratable y engreído, y si llega a aprender alguna lección es sólo a base de golpes y problemas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032" y="1828800"/>
            <a:ext cx="3763907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42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64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9153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La sabiduría clama en las calles, Alza su voz en las plazas; Clama en los principales lugares de reunión; En las entradas de las puertas de la ciudad dice sus razones. ¿Hasta cuándo, oh simples, amaréis la simpleza, Y los burladores desearán el burlar, Y los insensatos aborrecerán la ciencia? Volveos a mi reprensión; He aquí yo derramaré mi espíritu sobre vosotros, Y os haré saber mis palabras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r>
              <a:rPr lang="es-PR" dirty="0" smtClean="0">
                <a:latin typeface="Candara" panose="020E0502030303020204" pitchFamily="34" charset="0"/>
              </a:rPr>
              <a:t>”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Proverbios 1.20–23, RVR60) </a:t>
            </a:r>
          </a:p>
        </p:txBody>
      </p:sp>
    </p:spTree>
    <p:extLst>
      <p:ext uri="{BB962C8B-B14F-4D97-AF65-F5344CB8AC3E}">
        <p14:creationId xmlns:p14="http://schemas.microsoft.com/office/powerpoint/2010/main" val="3933918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Versículos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El principio de la sabiduría es el temor de Jehová; Los insensatos desprecian la sabiduría y la enseñanza.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(Proverbios 1.7,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1:20</a:t>
            </a:r>
            <a:r>
              <a:rPr lang="es-PR" dirty="0">
                <a:latin typeface="Candara" panose="020E0502030303020204" pitchFamily="34" charset="0"/>
              </a:rPr>
              <a:t> Obsérvese que la Sabiduría se sitúa y clama en lugares estratégicos para que todos puedan oír su mensaje.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Alza </a:t>
            </a:r>
            <a:r>
              <a:rPr lang="es-PR" dirty="0">
                <a:latin typeface="Candara" panose="020E0502030303020204" pitchFamily="34" charset="0"/>
              </a:rPr>
              <a:t>su voz en las plazas de la ciudad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486" y="1981200"/>
            <a:ext cx="4100514" cy="400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152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3819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1:21</a:t>
            </a:r>
            <a:r>
              <a:rPr lang="es-PR" dirty="0">
                <a:latin typeface="Candara" panose="020E0502030303020204" pitchFamily="34" charset="0"/>
              </a:rPr>
              <a:t> Ahora se encuentra en las ruidosas encrucijadas, y en las entradas de las puertas de la ciudad; y del mismo modo nuestro Señor llama a la raza humana dondequiera que pasa:</a:t>
            </a:r>
          </a:p>
          <a:p>
            <a:r>
              <a:rPr lang="es-PR" i="1" dirty="0">
                <a:latin typeface="Candara" panose="020E0502030303020204" pitchFamily="34" charset="0"/>
              </a:rPr>
              <a:t>«Donde se cruzan los senderos de la </a:t>
            </a:r>
            <a:r>
              <a:rPr lang="es-PR" i="1" dirty="0" smtClean="0">
                <a:latin typeface="Candara" panose="020E0502030303020204" pitchFamily="34" charset="0"/>
              </a:rPr>
              <a:t>vida, Donde </a:t>
            </a:r>
            <a:r>
              <a:rPr lang="es-PR" i="1" dirty="0">
                <a:latin typeface="Candara" panose="020E0502030303020204" pitchFamily="34" charset="0"/>
              </a:rPr>
              <a:t>se escuchan los clamores del </a:t>
            </a:r>
            <a:r>
              <a:rPr lang="es-PR" i="1" dirty="0" smtClean="0">
                <a:latin typeface="Candara" panose="020E0502030303020204" pitchFamily="34" charset="0"/>
              </a:rPr>
              <a:t>pobre, A </a:t>
            </a:r>
            <a:r>
              <a:rPr lang="es-PR" i="1" dirty="0">
                <a:latin typeface="Candara" panose="020E0502030303020204" pitchFamily="34" charset="0"/>
              </a:rPr>
              <a:t>pesar del estruendoso conflicto </a:t>
            </a:r>
            <a:r>
              <a:rPr lang="es-PR" i="1" dirty="0" smtClean="0">
                <a:latin typeface="Candara" panose="020E0502030303020204" pitchFamily="34" charset="0"/>
              </a:rPr>
              <a:t>egoísta, Tu </a:t>
            </a:r>
            <a:r>
              <a:rPr lang="es-PR" i="1" dirty="0">
                <a:latin typeface="Candara" panose="020E0502030303020204" pitchFamily="34" charset="0"/>
              </a:rPr>
              <a:t>voz siempre se oye, oh Hijo del Hombre».</a:t>
            </a:r>
          </a:p>
          <a:p>
            <a:pPr marL="0" indent="0">
              <a:buNone/>
            </a:pPr>
            <a:r>
              <a:rPr lang="es-ES" i="1" dirty="0" smtClean="0">
                <a:latin typeface="Candara" panose="020E0502030303020204" pitchFamily="34" charset="0"/>
              </a:rPr>
              <a:t>					</a:t>
            </a:r>
            <a:r>
              <a:rPr lang="es-ES" dirty="0" smtClean="0">
                <a:latin typeface="Candara" panose="020E0502030303020204" pitchFamily="34" charset="0"/>
              </a:rPr>
              <a:t>Frank </a:t>
            </a:r>
            <a:r>
              <a:rPr lang="es-ES" dirty="0">
                <a:latin typeface="Candara" panose="020E0502030303020204" pitchFamily="34" charset="0"/>
              </a:rPr>
              <a:t>Mason </a:t>
            </a:r>
            <a:r>
              <a:rPr lang="es-ES" dirty="0" smtClean="0">
                <a:latin typeface="Candara" panose="020E0502030303020204" pitchFamily="34" charset="0"/>
              </a:rPr>
              <a:t>North</a:t>
            </a:r>
            <a:endParaRPr lang="es-E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131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1:22</a:t>
            </a:r>
            <a:r>
              <a:rPr lang="es-PR" dirty="0">
                <a:latin typeface="Candara" panose="020E0502030303020204" pitchFamily="34" charset="0"/>
              </a:rPr>
              <a:t> La Sabiduría llama a los simples, a los burladores y a los insensatos.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simples son personas ingenuas e impresionables que están abiertas a todo tipo de influencia, ya sea buena o mala; en estas ocasiones su inestabilidad parece inclinarles en sentido erróneo.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121" r="13636"/>
          <a:stretch/>
        </p:blipFill>
        <p:spPr>
          <a:xfrm>
            <a:off x="5410200" y="182641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61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  <a14:imgEffect>
                      <a14:brightnessContrast bright="-1000" contrast="19000"/>
                    </a14:imgEffect>
                  </a14:imgLayer>
                </a14:imgProps>
              </a:ext>
            </a:extLst>
          </a:blip>
          <a:srcRect l="13228"/>
          <a:stretch/>
        </p:blipFill>
        <p:spPr>
          <a:xfrm>
            <a:off x="4724399" y="1828800"/>
            <a:ext cx="4422913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burladores son aquellos que tratan al consejo sabio con desdén; para ellos no hay nada sagrado o serio.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insensatos son los que rechazan neciamente la instrucción; son engreídos y testarudos en su ignorancia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532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3057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1:23</a:t>
            </a:r>
            <a:r>
              <a:rPr lang="es-PR" dirty="0">
                <a:latin typeface="Candara" panose="020E0502030303020204" pitchFamily="34" charset="0"/>
              </a:rPr>
              <a:t> Este versículo puede entenderse de dos maneras. El primer posible significado es:</a:t>
            </a:r>
          </a:p>
          <a:p>
            <a:r>
              <a:rPr lang="es-PR" i="1" dirty="0">
                <a:latin typeface="Candara" panose="020E0502030303020204" pitchFamily="34" charset="0"/>
              </a:rPr>
              <a:t>«Ya que no queréis prestar oído a mi invitación, ahora volveos y escuchad mi reprensión. Derramaré mi espíritu en palabras de juicio y os haré saber lo que os espera</a:t>
            </a:r>
            <a:r>
              <a:rPr lang="es-PR" i="1" dirty="0" smtClean="0">
                <a:latin typeface="Candara" panose="020E0502030303020204" pitchFamily="34" charset="0"/>
              </a:rPr>
              <a:t>».</a:t>
            </a:r>
          </a:p>
          <a:p>
            <a:r>
              <a:rPr lang="es-PR" dirty="0">
                <a:latin typeface="Candara" panose="020E0502030303020204" pitchFamily="34" charset="0"/>
              </a:rPr>
              <a:t>Según esta interpretación, 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versículos 24–27</a:t>
            </a:r>
            <a:r>
              <a:rPr lang="es-PR" dirty="0">
                <a:latin typeface="Candara" panose="020E0502030303020204" pitchFamily="34" charset="0"/>
              </a:rPr>
              <a:t> son las palabras que describen su suerte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581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3057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El segundo posible significado es éste:</a:t>
            </a:r>
          </a:p>
          <a:p>
            <a:r>
              <a:rPr lang="es-PR" i="1" dirty="0">
                <a:latin typeface="Candara" panose="020E0502030303020204" pitchFamily="34" charset="0"/>
              </a:rPr>
              <a:t>«Volveos y arrepentíos cuando os reprendo. Si lo hacéis, entonces yo derramaré mi espíritu sobre vosotros en bendición, y os haré saber mis palabras de sabiduría</a:t>
            </a:r>
            <a:r>
              <a:rPr lang="es-PR" i="1" dirty="0" smtClean="0">
                <a:latin typeface="Candara" panose="020E0502030303020204" pitchFamily="34" charset="0"/>
              </a:rPr>
              <a:t>».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1987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839" r="5470" b="14992"/>
          <a:stretch/>
        </p:blipFill>
        <p:spPr>
          <a:xfrm>
            <a:off x="5562600" y="1848678"/>
            <a:ext cx="35814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sabiduría personificada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Aquí la palabra: «espíritu», probablemente significa: «pensamientos» o «mente».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es cierto que Cristo derrama el Espíritu Santo sobre aquellos que responden a Su llamado, esta verdad no estaba tan claramente declarada en el Antiguo Testamento como lo está en el Nuevo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4568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sabiduría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Hijo mío, si recibieres mis palabras, Y mis mandamientos guardares dentro de ti, Haciendo estar atento tu oído a la sabiduría; Si inclinares tu corazón a la prudencia, Si clamares a la inteligencia, Y a la prudencia dieres tu voz; Si como a la plata la buscares, Y la escudriñares como a tesoros, Entonces entenderás el temor de Jehová, Y hallarás el conocimiento de Dios.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Proverbios 2.1–5, RVR60) </a:t>
            </a: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En </a:t>
            </a:r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capítulo 2</a:t>
            </a:r>
            <a:r>
              <a:rPr lang="es-PR" dirty="0">
                <a:latin typeface="Candara" panose="020E0502030303020204" pitchFamily="34" charset="0"/>
              </a:rPr>
              <a:t>, Salomón urge a su hijo a andar en los caminos de la sabiduría.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cuatro primeros versículos presentan las condiciones para recibir el conocimiento de Dios; el interesado debe ser anhelante y sincero al buscarlo con todo su corazón.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resto del capítulo promete que la sabiduría y el discernimiento serán entregados.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22 versículos corresponden a las 22 letras del alfabeto hebreo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494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Los componentes de la sabiduría</a:t>
            </a:r>
          </a:p>
          <a:p>
            <a:pPr lvl="1"/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1.5-6</a:t>
            </a:r>
          </a:p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El principio del conocimiento</a:t>
            </a:r>
          </a:p>
          <a:p>
            <a:pPr lvl="1"/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1.7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sabiduría personificada</a:t>
            </a:r>
            <a:endParaRPr lang="es-PR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1.20-23</a:t>
            </a:r>
          </a:p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Los frutos de recibir y aplicar sabiduría</a:t>
            </a:r>
          </a:p>
          <a:p>
            <a:pPr lvl="1"/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Los efectos positivos de la sabiduría</a:t>
            </a:r>
          </a:p>
          <a:p>
            <a:pPr lvl="1"/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5353" r="5051"/>
          <a:stretch/>
        </p:blipFill>
        <p:spPr>
          <a:xfrm>
            <a:off x="4648200" y="1826419"/>
            <a:ext cx="44958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</a:t>
            </a:r>
            <a:r>
              <a:rPr lang="es-PR" dirty="0">
                <a:latin typeface="Candara" panose="020E0502030303020204" pitchFamily="34" charset="0"/>
              </a:rPr>
              <a:t> Primero se insta al hijo para que preste atención de corazón a la enseñanza de su padre y que atesore sus mandamientos.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proverbios tenían el propósito de ser guardados: «dentro de ti», o memorizados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155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5353" r="5051"/>
          <a:stretch/>
        </p:blipFill>
        <p:spPr>
          <a:xfrm>
            <a:off x="4648200" y="1826419"/>
            <a:ext cx="44958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2:2</a:t>
            </a:r>
            <a:r>
              <a:rPr lang="es-PR" dirty="0">
                <a:latin typeface="Candara" panose="020E0502030303020204" pitchFamily="34" charset="0"/>
              </a:rPr>
              <a:t> Es necesario que el oído y el corazón o mente estén abiertos.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hijo ha de ser un oidor atento, no un hablador compulsivo.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2687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5353" r="5051"/>
          <a:stretch/>
        </p:blipFill>
        <p:spPr>
          <a:xfrm>
            <a:off x="4648200" y="1826419"/>
            <a:ext cx="44958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Contrariamente </a:t>
            </a:r>
            <a:r>
              <a:rPr lang="es-PR" dirty="0">
                <a:latin typeface="Candara" panose="020E0502030303020204" pitchFamily="34" charset="0"/>
              </a:rPr>
              <a:t>a mucho de lo que enseñan los «consejeros» modernos, no se menciona nada de la supuesta terapia de desahogarse contando sus problemas; más bien debe escuchar el consejo sabio de otras personas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364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2:3–4</a:t>
            </a:r>
            <a:r>
              <a:rPr lang="es-PR" dirty="0">
                <a:latin typeface="Candara" panose="020E0502030303020204" pitchFamily="34" charset="0"/>
              </a:rPr>
              <a:t> Si está en serio, debe clamar a la inteligencia, y llamar a la prudencia.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de vital importancia que haya seriedad de propósito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20524" r="20471"/>
          <a:stretch/>
        </p:blipFill>
        <p:spPr>
          <a:xfrm>
            <a:off x="5415447" y="1792357"/>
            <a:ext cx="3733800" cy="506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13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651541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Necesitamos </a:t>
            </a:r>
            <a:r>
              <a:rPr lang="es-PR" dirty="0">
                <a:latin typeface="Candara" panose="020E0502030303020204" pitchFamily="34" charset="0"/>
              </a:rPr>
              <a:t>la motivación que mueve a los mineros en busca de plata y tesoros escondidos.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trágico ver que a menudo los hombres muestran más celo en la adquisición de riquezas materiales que en la de las espirituales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392" t="6056" r="6861" b="6123"/>
          <a:stretch/>
        </p:blipFill>
        <p:spPr>
          <a:xfrm>
            <a:off x="5000791" y="1824037"/>
            <a:ext cx="4143209" cy="441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242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2:5</a:t>
            </a:r>
            <a:r>
              <a:rPr lang="es-PR" dirty="0">
                <a:latin typeface="Candara" panose="020E0502030303020204" pitchFamily="34" charset="0"/>
              </a:rPr>
              <a:t> Pero inevitablemente, aquellos que buscan, encuentran.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Ninguno </a:t>
            </a:r>
            <a:r>
              <a:rPr lang="es-PR" dirty="0">
                <a:latin typeface="Candara" panose="020E0502030303020204" pitchFamily="34" charset="0"/>
              </a:rPr>
              <a:t>de los que anhelan entrar en buena relación con el Señor y conocer a Dios realmente será defraudado.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</a:extLst>
          </a:blip>
          <a:srcRect l="39784"/>
          <a:stretch/>
        </p:blipFill>
        <p:spPr>
          <a:xfrm>
            <a:off x="5105400" y="1827868"/>
            <a:ext cx="4038600" cy="503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04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frutos de recibir y aplicar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Fue </a:t>
            </a:r>
            <a:r>
              <a:rPr lang="es-PR" dirty="0">
                <a:latin typeface="Candara" panose="020E0502030303020204" pitchFamily="34" charset="0"/>
              </a:rPr>
              <a:t>por esto que uno de los fieles discípulos en la iglesia primitiva dijo: «El hombre que busca a Dios ya le ha encontrado».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Cristo </a:t>
            </a:r>
            <a:r>
              <a:rPr lang="es-PR" dirty="0">
                <a:latin typeface="Candara" panose="020E0502030303020204" pitchFamily="34" charset="0"/>
              </a:rPr>
              <a:t>revela el Padre a todo aquel que cree en Él.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Conocer </a:t>
            </a:r>
            <a:r>
              <a:rPr lang="es-PR" dirty="0">
                <a:latin typeface="Candara" panose="020E0502030303020204" pitchFamily="34" charset="0"/>
              </a:rPr>
              <a:t>a Cristo es conocer a Dios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41203"/>
          <a:stretch/>
        </p:blipFill>
        <p:spPr>
          <a:xfrm>
            <a:off x="6310184" y="1813321"/>
            <a:ext cx="2827190" cy="505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556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sabiduría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1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946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Para librarte del mal camino, De los hombres que hablan perversidades,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(Proverbios 2.12, RVR60) </a:t>
            </a:r>
          </a:p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Serás librado de la mujer extraña, De la ajena que halaga con sus palabras,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(Proverbios 2.16, RVR60) </a:t>
            </a:r>
          </a:p>
        </p:txBody>
      </p:sp>
    </p:spTree>
    <p:extLst>
      <p:ext uri="{BB962C8B-B14F-4D97-AF65-F5344CB8AC3E}">
        <p14:creationId xmlns:p14="http://schemas.microsoft.com/office/powerpoint/2010/main" val="2083829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8000" contrast="4000"/>
                    </a14:imgEffect>
                  </a14:imgLayer>
                </a14:imgProps>
              </a:ext>
            </a:extLst>
          </a:blip>
          <a:srcRect l="40402"/>
          <a:stretch/>
        </p:blipFill>
        <p:spPr>
          <a:xfrm>
            <a:off x="4984749" y="1828800"/>
            <a:ext cx="4159251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2:12</a:t>
            </a:r>
            <a:r>
              <a:rPr lang="es-PR" dirty="0">
                <a:latin typeface="Candara" panose="020E0502030303020204" pitchFamily="34" charset="0"/>
              </a:rPr>
              <a:t> Somos librados de la compañía de </a:t>
            </a:r>
            <a:r>
              <a:rPr lang="es-PR" i="1" dirty="0">
                <a:latin typeface="Candara" panose="020E0502030303020204" pitchFamily="34" charset="0"/>
              </a:rPr>
              <a:t>hombres malos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12–15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dirty="0">
                <a:latin typeface="Candara" panose="020E0502030303020204" pitchFamily="34" charset="0"/>
              </a:rPr>
              <a:t>Los malos se conocen porque «hablan perversidades»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Siempre </a:t>
            </a:r>
            <a:r>
              <a:rPr lang="es-PR" dirty="0">
                <a:latin typeface="Candara" panose="020E0502030303020204" pitchFamily="34" charset="0"/>
              </a:rPr>
              <a:t>tienen algún subterfugio para que el joven considere.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0395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2946" y="2308647"/>
            <a:ext cx="4491054" cy="4150339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libro de Proverbios forma parte de los Escritos, la literatura poético, la última parte del Canon del Antiguo Testamento.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libro de Proverbios se atribuye a Salomón, aunque también se mencionan en él varios otros escritores.</a:t>
            </a:r>
          </a:p>
        </p:txBody>
      </p:sp>
    </p:spTree>
    <p:extLst>
      <p:ext uri="{BB962C8B-B14F-4D97-AF65-F5344CB8AC3E}">
        <p14:creationId xmlns:p14="http://schemas.microsoft.com/office/powerpoint/2010/main" val="5825594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8000" contrast="4000"/>
                    </a14:imgEffect>
                  </a14:imgLayer>
                </a14:imgProps>
              </a:ext>
            </a:extLst>
          </a:blip>
          <a:srcRect l="40402"/>
          <a:stretch/>
        </p:blipFill>
        <p:spPr>
          <a:xfrm>
            <a:off x="4984749" y="1828800"/>
            <a:ext cx="4159251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anda en caminos de tinieblas y lo controla el Príncipe de las Tinieblas, Satanás.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lugar de andar por la senda recta, el malo anda por una torcida; no se le puede seguir el rastro.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9846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8000" contrast="4000"/>
                    </a14:imgEffect>
                  </a14:imgLayer>
                </a14:imgProps>
              </a:ext>
            </a:extLst>
          </a:blip>
          <a:srcRect l="40402"/>
          <a:stretch/>
        </p:blipFill>
        <p:spPr>
          <a:xfrm>
            <a:off x="4984749" y="1828800"/>
            <a:ext cx="4159251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malo quiere que usted crea que hay «atajos» a la riqueza y al éxito, y que se aproveche de la desobediencia al Señor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8181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2:16</a:t>
            </a:r>
            <a:r>
              <a:rPr lang="es-PR" dirty="0">
                <a:latin typeface="Candara" panose="020E0502030303020204" pitchFamily="34" charset="0"/>
              </a:rPr>
              <a:t> La Sabiduría no sólo libra de la compañía de estos hombres, sino también de las garras de la mujer extraña o inmoral.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Podemos </a:t>
            </a:r>
            <a:r>
              <a:rPr lang="es-PR" dirty="0">
                <a:latin typeface="Candara" panose="020E0502030303020204" pitchFamily="34" charset="0"/>
              </a:rPr>
              <a:t>considerar a esa mujer como una prostituta literal o podemos verla como figura de la falsa religión o del mundo impío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colorTemperature colorTemp="4276"/>
                    </a14:imgEffect>
                    <a14:imgEffect>
                      <a14:saturation sat="1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72100" y="1828800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597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7273" r="18182"/>
          <a:stretch/>
        </p:blipFill>
        <p:spPr>
          <a:xfrm>
            <a:off x="5047457" y="1826419"/>
            <a:ext cx="41148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895056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Su </a:t>
            </a:r>
            <a:r>
              <a:rPr lang="es-PR" dirty="0">
                <a:latin typeface="Candara" panose="020E0502030303020204" pitchFamily="34" charset="0"/>
              </a:rPr>
              <a:t>método es halagüeño: «En casa no te aprecian tanto como te mereces.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Eres </a:t>
            </a:r>
            <a:r>
              <a:rPr lang="es-PR" dirty="0">
                <a:latin typeface="Candara" panose="020E0502030303020204" pitchFamily="34" charset="0"/>
              </a:rPr>
              <a:t>tan guapo y talentoso… tienes mucho que ofrecer.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Necesitas </a:t>
            </a:r>
            <a:r>
              <a:rPr lang="es-PR" dirty="0">
                <a:latin typeface="Candara" panose="020E0502030303020204" pitchFamily="34" charset="0"/>
              </a:rPr>
              <a:t>amor, simpatía y alguien que te entienda, y yo soy quien te lo puede ofrecer</a:t>
            </a:r>
            <a:r>
              <a:rPr lang="es-PR" dirty="0" smtClean="0">
                <a:latin typeface="Candara" panose="020E0502030303020204" pitchFamily="34" charset="0"/>
              </a:rPr>
              <a:t>».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076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efectos positivos de la sabiduría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Proverbios 2.12, 16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610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La «mujer extraña» usa lisonjas y apela a los apetitos de la carne.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ha olvidado de su esposo y roto los votos matrimoniales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17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>
                <a:latin typeface="Candara" panose="020E0502030303020204" pitchFamily="34" charset="0"/>
              </a:rPr>
              <a:t>Lleva al joven insensato a la muerte y al infierno. </a:t>
            </a:r>
          </a:p>
          <a:p>
            <a:r>
              <a:rPr lang="es-PR" dirty="0">
                <a:latin typeface="Candara" panose="020E0502030303020204" pitchFamily="34" charset="0"/>
              </a:rPr>
              <a:t>¡Cuánto necesitan los creyentes de hoy (especialmente los jóvenes) la sabiduría de Dios en su Palabra para proteger sus caminos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479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Los años no nos hacen sabios; hay que atesorar la Palabra de Dios y sus enseñanzas en nuestros corazones para adquirir sabiduría.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El atleta que sigue las instrucciones del buen entrenador, rápidamente puede mejorar su rendimiento en la competencia.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El hombre de negocios puede experimentar un fracaso tras otro si no toma medidas para corregir los errores que está cometiendo.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-4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830" y="-3313"/>
            <a:ext cx="2748170" cy="1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sabiduría es cualidad que nos prepara para toda faceta de la vida.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Nos da la orientación para tomar las decisiones sabias en el matrimonio, nuestro trabajo, en el hogar y en resistir las tentaciones.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También nos da una fe dinámica que puede formar la base de una vida de significado.</a:t>
            </a:r>
            <a:endParaRPr lang="es-PR" sz="280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-4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830" y="-3313"/>
            <a:ext cx="2748170" cy="1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025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Los conocimiento de los hechos biológicos en cuanto al sexo no son suficiente para orientarnos en nuestro comportamiento.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Necesitamos también las normas morales para poder actuar con sabiduría verdadera.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-4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830" y="-3313"/>
            <a:ext cx="2748170" cy="1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6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Si se vive con la perspectiva de confiar en Dios y buscar honrarle con los talentos, los bienes y las obras, viviremos una vida bendecida por Dios.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830" y="-3313"/>
            <a:ext cx="2748170" cy="1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515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200" dirty="0">
                <a:latin typeface="Candara" panose="020E0502030303020204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Hendriksen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William. Comentario al Nuevo Testamento: El Evangelio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según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San Juan. Grand Rapids, MI: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Desafío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1981.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862" l="3084" r="96916"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6191" y="1919288"/>
            <a:ext cx="4324350" cy="455295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una compilación de enseñanzas que abarcan los temas de la sabiduría y varios otros temas prácticos para ayudar a las personas a vivir bien.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883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55052" cy="54102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0010" y="381000"/>
            <a:ext cx="8402990" cy="27432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 Clave del Éxito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(Proverbios 6.1 – 12.28) 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16 de septiembre de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09600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5265003"/>
            <a:ext cx="458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/>
              </a:rPr>
              <a:t>Próximo</a:t>
            </a:r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/>
              </a:rPr>
              <a:t> </a:t>
            </a:r>
            <a:r>
              <a:rPr lang="en-US" sz="4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/>
              </a:rPr>
              <a:t>Estudio</a:t>
            </a:r>
            <a:endParaRPr lang="en-US" sz="4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5707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Seguramente el libro fue escrito en un proceso de varios años.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palabra </a:t>
            </a:r>
            <a:r>
              <a:rPr lang="es-PR" i="1" dirty="0" smtClean="0">
                <a:latin typeface="Candara" panose="020E0502030303020204" pitchFamily="34" charset="0"/>
              </a:rPr>
              <a:t>proverbio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he-IL" dirty="0">
                <a:latin typeface="Candara" panose="020E0502030303020204" pitchFamily="34" charset="0"/>
              </a:rPr>
              <a:t>מָשָׁל</a:t>
            </a:r>
            <a:r>
              <a:rPr lang="en-US" dirty="0">
                <a:latin typeface="Candara" panose="020E0502030303020204" pitchFamily="34" charset="0"/>
              </a:rPr>
              <a:t> [</a:t>
            </a:r>
            <a:r>
              <a:rPr lang="en-US" dirty="0" err="1" smtClean="0">
                <a:latin typeface="Candara" panose="020E0502030303020204" pitchFamily="34" charset="0"/>
              </a:rPr>
              <a:t>mashal</a:t>
            </a:r>
            <a:r>
              <a:rPr lang="en-US" dirty="0" smtClean="0">
                <a:latin typeface="Candara" panose="020E0502030303020204" pitchFamily="34" charset="0"/>
              </a:rPr>
              <a:t>] </a:t>
            </a:r>
            <a:r>
              <a:rPr lang="es-PR" dirty="0" smtClean="0">
                <a:latin typeface="Candara" panose="020E0502030303020204" pitchFamily="34" charset="0"/>
              </a:rPr>
              <a:t>quiere decir “ser parecido a”; son dichos sabios que comparan una verdad con otra.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Hay muchos símiles en el libro de Proverbios.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4737" y="1828800"/>
            <a:ext cx="412588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43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2000" contras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5136" y="1828801"/>
            <a:ext cx="4343971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45078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Uno de los más famosos es: </a:t>
            </a:r>
            <a:r>
              <a:rPr lang="es-PR" i="1" dirty="0" smtClean="0">
                <a:latin typeface="Candara" panose="020E0502030303020204" pitchFamily="34" charset="0"/>
              </a:rPr>
              <a:t>“Como el ave que vaga lejos de su nido, así es el hombre que vaga lejos de su lugar”.</a:t>
            </a:r>
          </a:p>
        </p:txBody>
      </p:sp>
    </p:spTree>
    <p:extLst>
      <p:ext uri="{BB962C8B-B14F-4D97-AF65-F5344CB8AC3E}">
        <p14:creationId xmlns:p14="http://schemas.microsoft.com/office/powerpoint/2010/main" val="23961451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Trasfondo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i="1" dirty="0" smtClean="0">
                <a:latin typeface="Candara" panose="020E0502030303020204" pitchFamily="34" charset="0"/>
              </a:rPr>
              <a:t>Proverbios </a:t>
            </a:r>
            <a:r>
              <a:rPr lang="es-PR" dirty="0" smtClean="0">
                <a:latin typeface="Candara" panose="020E0502030303020204" pitchFamily="34" charset="0"/>
              </a:rPr>
              <a:t>consisten en consejos práctico para niños, jóvenes y adultos, para orientarles en las cualidades que contribuyen a la felicidad personal y la armonía en las relaciones interpersonales.</a:t>
            </a:r>
            <a:endParaRPr lang="es-PR" i="1" dirty="0" smtClean="0">
              <a:latin typeface="Candara" panose="020E0502030303020204" pitchFamily="34" charset="0"/>
            </a:endParaRPr>
          </a:p>
          <a:p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65182" y="2979182"/>
            <a:ext cx="3878818" cy="387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436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94259</TotalTime>
  <Words>3185</Words>
  <Application>Microsoft Office PowerPoint</Application>
  <PresentationFormat>On-screen Show (4:3)</PresentationFormat>
  <Paragraphs>437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61</vt:i4>
      </vt:variant>
    </vt:vector>
  </HeadingPairs>
  <TitlesOfParts>
    <vt:vector size="72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Versículos Clave:</vt:lpstr>
      <vt:lpstr>Bosquejo de Estudio</vt:lpstr>
      <vt:lpstr>Trasfondo</vt:lpstr>
      <vt:lpstr>Trasfondo</vt:lpstr>
      <vt:lpstr>Trasfondo</vt:lpstr>
      <vt:lpstr>Trasfondo</vt:lpstr>
      <vt:lpstr>Trasfondo</vt:lpstr>
      <vt:lpstr>Trasfondo</vt:lpstr>
      <vt:lpstr>Trasfondo</vt:lpstr>
      <vt:lpstr>Los componentes de la sabiduría  Proverbios 1.5-6</vt:lpstr>
      <vt:lpstr>Los componentes de la sabiduría  Proverbios 1.5-6</vt:lpstr>
      <vt:lpstr>Los componentes de la sabiduría  Proverbios 1.5-6</vt:lpstr>
      <vt:lpstr>Los componentes de la sabiduría  Proverbios 1.5-6</vt:lpstr>
      <vt:lpstr>Los componentes de la sabiduría  Proverbios 1.5-6</vt:lpstr>
      <vt:lpstr>Los componentes de la sabiduría  Proverbios 1.5-6</vt:lpstr>
      <vt:lpstr>Los componentes de la sabiduría  Proverbios 1.5-6</vt:lpstr>
      <vt:lpstr>Los componentes de la sabiduría  Proverbios 1.5-6</vt:lpstr>
      <vt:lpstr>El principio del conocimiento Proverbios 1.7</vt:lpstr>
      <vt:lpstr>El principio del conocimiento Proverbios 1.7</vt:lpstr>
      <vt:lpstr>El principio del conocimiento Proverbios 1.7</vt:lpstr>
      <vt:lpstr>El principio del conocimiento Proverbios 1.7</vt:lpstr>
      <vt:lpstr>El principio del conocimiento Proverbios 1.7</vt:lpstr>
      <vt:lpstr>El principio del conocimiento Proverbios 1.7</vt:lpstr>
      <vt:lpstr>El principio del conocimiento Proverbios 1.7</vt:lpstr>
      <vt:lpstr>El principio del conocimiento Proverbios 1.7</vt:lpstr>
      <vt:lpstr>La sabiduría personificada Proverbios 1.20-23</vt:lpstr>
      <vt:lpstr>La sabiduría personificada Proverbios 1.20-23</vt:lpstr>
      <vt:lpstr>La sabiduría personificada Proverbios 1.20-23</vt:lpstr>
      <vt:lpstr>La sabiduría personificada Proverbios 1.20-23</vt:lpstr>
      <vt:lpstr>La sabiduría personificada Proverbios 1.20-23</vt:lpstr>
      <vt:lpstr>La sabiduría personificada Proverbios 1.20-23</vt:lpstr>
      <vt:lpstr>La sabiduría personificada Proverbios 1.20-23</vt:lpstr>
      <vt:lpstr>La sabiduría personificada Proverbios 1.20-23</vt:lpstr>
      <vt:lpstr>La sabiduría personificada Proverbios 1.20-23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frutos de recibir y aplicar sabiduría  Proverbios 2.1-5</vt:lpstr>
      <vt:lpstr>Los efectos positivos de la sabiduría  Proverbios 2.12, 16</vt:lpstr>
      <vt:lpstr>Los efectos positivos de la sabiduría  Proverbios 2.12, 16</vt:lpstr>
      <vt:lpstr>Los efectos positivos de la sabiduría  Proverbios 2.12, 16</vt:lpstr>
      <vt:lpstr>Los efectos positivos de la sabiduría  Proverbios 2.12, 16</vt:lpstr>
      <vt:lpstr>Los efectos positivos de la sabiduría  Proverbios 2.12, 16</vt:lpstr>
      <vt:lpstr>Los efectos positivos de la sabiduría  Proverbios 2.12, 16</vt:lpstr>
      <vt:lpstr>Los efectos positivos de la sabiduría  Proverbios 2.12, 16</vt:lpstr>
      <vt:lpstr>Los efectos positivos de la sabiduría  Proverbios 2.12, 16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</dc:title>
  <dc:creator>Tito Ortega</dc:creator>
  <cp:lastModifiedBy>Ortega, Tito (GSO Inks Dev. &amp; Analytical Svc.)</cp:lastModifiedBy>
  <cp:revision>8512</cp:revision>
  <cp:lastPrinted>2014-06-24T21:55:12Z</cp:lastPrinted>
  <dcterms:created xsi:type="dcterms:W3CDTF">2007-01-24T21:53:34Z</dcterms:created>
  <dcterms:modified xsi:type="dcterms:W3CDTF">2014-09-09T02:26:47Z</dcterms:modified>
</cp:coreProperties>
</file>