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45"/>
  </p:notesMasterIdLst>
  <p:handoutMasterIdLst>
    <p:handoutMasterId r:id="rId46"/>
  </p:handoutMasterIdLst>
  <p:sldIdLst>
    <p:sldId id="901" r:id="rId3"/>
    <p:sldId id="530" r:id="rId4"/>
    <p:sldId id="1315" r:id="rId5"/>
    <p:sldId id="1265" r:id="rId6"/>
    <p:sldId id="1309" r:id="rId7"/>
    <p:sldId id="1372" r:id="rId8"/>
    <p:sldId id="1441" r:id="rId9"/>
    <p:sldId id="1362" r:id="rId10"/>
    <p:sldId id="1449" r:id="rId11"/>
    <p:sldId id="1450" r:id="rId12"/>
    <p:sldId id="1451" r:id="rId13"/>
    <p:sldId id="1452" r:id="rId14"/>
    <p:sldId id="757" r:id="rId15"/>
    <p:sldId id="1284" r:id="rId16"/>
    <p:sldId id="1442" r:id="rId17"/>
    <p:sldId id="1443" r:id="rId18"/>
    <p:sldId id="1444" r:id="rId19"/>
    <p:sldId id="1407" r:id="rId20"/>
    <p:sldId id="1454" r:id="rId21"/>
    <p:sldId id="1455" r:id="rId22"/>
    <p:sldId id="1453" r:id="rId23"/>
    <p:sldId id="1456" r:id="rId24"/>
    <p:sldId id="1457" r:id="rId25"/>
    <p:sldId id="1286" r:id="rId26"/>
    <p:sldId id="1322" r:id="rId27"/>
    <p:sldId id="1448" r:id="rId28"/>
    <p:sldId id="1421" r:id="rId29"/>
    <p:sldId id="1458" r:id="rId30"/>
    <p:sldId id="1385" r:id="rId31"/>
    <p:sldId id="1386" r:id="rId32"/>
    <p:sldId id="1446" r:id="rId33"/>
    <p:sldId id="1447" r:id="rId34"/>
    <p:sldId id="1440" r:id="rId35"/>
    <p:sldId id="1459" r:id="rId36"/>
    <p:sldId id="1460" r:id="rId37"/>
    <p:sldId id="1461" r:id="rId38"/>
    <p:sldId id="1370" r:id="rId39"/>
    <p:sldId id="1379" r:id="rId40"/>
    <p:sldId id="1380" r:id="rId41"/>
    <p:sldId id="542" r:id="rId42"/>
    <p:sldId id="1371" r:id="rId43"/>
    <p:sldId id="269" r:id="rId44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3419" autoAdjust="0"/>
  </p:normalViewPr>
  <p:slideViewPr>
    <p:cSldViewPr>
      <p:cViewPr varScale="1">
        <p:scale>
          <a:sx n="68" d="100"/>
          <a:sy n="68" d="100"/>
        </p:scale>
        <p:origin x="4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485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427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527024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3519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3675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0653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6274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8244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2283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491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4298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4269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17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5878494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6396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0480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7833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9450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3715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7675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7413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5250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9988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706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8232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2009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3917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6256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9889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60673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60656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40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33282962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41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4559328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42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139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611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681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854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3960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0140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420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7/9/2013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0.xml"/><Relationship Id="rId4" Type="http://schemas.microsoft.com/office/2007/relationships/hdphoto" Target="../media/hdphoto7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7: El profeta Oseas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24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“Amor que perdona y restaura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                     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(Oseas 13:1-14:9)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25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junio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2013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534400" cy="44958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V</a:t>
            </a:r>
            <a:r>
              <a:rPr lang="vi-VN" dirty="0" smtClean="0">
                <a:solidFill>
                  <a:schemeClr val="tx2"/>
                </a:solidFill>
              </a:rPr>
              <a:t>v. 1</a:t>
            </a:r>
            <a:r>
              <a:rPr lang="en-US" dirty="0" smtClean="0">
                <a:solidFill>
                  <a:schemeClr val="tx2"/>
                </a:solidFill>
              </a:rPr>
              <a:t>-</a:t>
            </a:r>
            <a:r>
              <a:rPr lang="vi-VN" dirty="0" smtClean="0">
                <a:solidFill>
                  <a:schemeClr val="tx2"/>
                </a:solidFill>
              </a:rPr>
              <a:t>3 </a:t>
            </a:r>
            <a:r>
              <a:rPr lang="en-US" dirty="0" smtClean="0"/>
              <a:t>– </a:t>
            </a:r>
            <a:r>
              <a:rPr lang="vi-VN" dirty="0" smtClean="0"/>
              <a:t>oráculo de juici</a:t>
            </a:r>
            <a:r>
              <a:rPr lang="en-US" dirty="0" smtClean="0"/>
              <a:t>o</a:t>
            </a:r>
          </a:p>
          <a:p>
            <a:pPr lvl="1"/>
            <a:r>
              <a:rPr lang="es-ES" dirty="0" smtClean="0"/>
              <a:t>Besar la imagen es una parte del culto de Baal (</a:t>
            </a:r>
            <a:r>
              <a:rPr lang="es-ES" dirty="0" err="1" smtClean="0"/>
              <a:t>comp</a:t>
            </a:r>
            <a:r>
              <a:rPr lang="es-ES" dirty="0" smtClean="0"/>
              <a:t>. </a:t>
            </a:r>
            <a:r>
              <a:rPr lang="es-ES" dirty="0" smtClean="0">
                <a:solidFill>
                  <a:schemeClr val="tx2"/>
                </a:solidFill>
              </a:rPr>
              <a:t>1 Rey. 19:18</a:t>
            </a:r>
            <a:r>
              <a:rPr lang="es-ES" dirty="0" smtClean="0"/>
              <a:t>). La sentencia responde a la acusación. </a:t>
            </a:r>
          </a:p>
          <a:p>
            <a:pPr lvl="1"/>
            <a:r>
              <a:rPr lang="es-ES" dirty="0" smtClean="0"/>
              <a:t>Porque Efraín buscó vida en Baal y su control de la naturaleza, será como las cosas de la naturaleza que en realidad no son nada: </a:t>
            </a:r>
            <a:r>
              <a:rPr lang="es-ES" i="1" dirty="0" smtClean="0"/>
              <a:t>niebla, rocío, tamo</a:t>
            </a:r>
            <a:r>
              <a:rPr lang="es-ES" dirty="0" smtClean="0"/>
              <a:t> y </a:t>
            </a:r>
            <a:r>
              <a:rPr lang="es-ES" i="1" dirty="0" smtClean="0"/>
              <a:t>humo</a:t>
            </a:r>
            <a:r>
              <a:rPr lang="es-ES" dirty="0" smtClean="0"/>
              <a:t> (v. 3). (Bryan et al)</a:t>
            </a: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90513"/>
            <a:ext cx="8686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dirty="0" smtClean="0"/>
              <a:t>Lo alienante de la adoración a otros dioses (Oseas 13:1-3)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534400" cy="44958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V</a:t>
            </a:r>
            <a:r>
              <a:rPr lang="vi-VN" dirty="0" smtClean="0">
                <a:solidFill>
                  <a:schemeClr val="tx2"/>
                </a:solidFill>
              </a:rPr>
              <a:t>v. 4</a:t>
            </a:r>
            <a:r>
              <a:rPr lang="en-US" dirty="0" smtClean="0">
                <a:solidFill>
                  <a:schemeClr val="tx2"/>
                </a:solidFill>
              </a:rPr>
              <a:t>-</a:t>
            </a:r>
            <a:r>
              <a:rPr lang="vi-VN" dirty="0" smtClean="0">
                <a:solidFill>
                  <a:schemeClr val="tx2"/>
                </a:solidFill>
              </a:rPr>
              <a:t>8 </a:t>
            </a:r>
            <a:r>
              <a:rPr lang="en-US" dirty="0" smtClean="0"/>
              <a:t>–</a:t>
            </a:r>
            <a:r>
              <a:rPr lang="vi-VN" dirty="0" smtClean="0"/>
              <a:t> oráculo que muestra el rechazo del Señor del pacto, y su consecuencia</a:t>
            </a:r>
            <a:endParaRPr lang="en-US" dirty="0" smtClean="0"/>
          </a:p>
          <a:p>
            <a:pPr lvl="1"/>
            <a:r>
              <a:rPr lang="es-ES" dirty="0" smtClean="0"/>
              <a:t>Dios comienza el oráculo con una declaración de su propia bondad (</a:t>
            </a:r>
            <a:r>
              <a:rPr lang="es-ES" dirty="0" smtClean="0">
                <a:solidFill>
                  <a:schemeClr val="tx2"/>
                </a:solidFill>
              </a:rPr>
              <a:t>v. 4a</a:t>
            </a:r>
            <a:r>
              <a:rPr lang="es-ES" dirty="0" smtClean="0"/>
              <a:t>) que hace la carga contra Israel aun más horrible. </a:t>
            </a:r>
          </a:p>
          <a:p>
            <a:pPr lvl="1"/>
            <a:r>
              <a:rPr lang="es-ES" dirty="0" smtClean="0"/>
              <a:t>Ha liberado a Israel de esclavitud para tener una relación especial: “conocer” (</a:t>
            </a:r>
            <a:r>
              <a:rPr lang="es-ES" i="1" dirty="0" smtClean="0"/>
              <a:t>yada’</a:t>
            </a:r>
            <a:r>
              <a:rPr lang="es-ES" baseline="30000" dirty="0" smtClean="0"/>
              <a:t>3045</a:t>
            </a:r>
            <a:r>
              <a:rPr lang="es-ES" dirty="0" smtClean="0"/>
              <a:t>) en el </a:t>
            </a:r>
            <a:r>
              <a:rPr lang="es-ES" dirty="0" smtClean="0">
                <a:solidFill>
                  <a:schemeClr val="tx2"/>
                </a:solidFill>
              </a:rPr>
              <a:t>v. 5 </a:t>
            </a:r>
            <a:r>
              <a:rPr lang="es-ES" dirty="0" smtClean="0"/>
              <a:t>equivale a “casarse”. Dios dio a su “esposa” todo, pero Israel es culpable de olvidarse del Señor (</a:t>
            </a:r>
            <a:r>
              <a:rPr lang="es-ES" dirty="0" smtClean="0">
                <a:solidFill>
                  <a:schemeClr val="tx2"/>
                </a:solidFill>
              </a:rPr>
              <a:t>v. 6</a:t>
            </a:r>
            <a:r>
              <a:rPr lang="es-ES" dirty="0" smtClean="0"/>
              <a:t>, </a:t>
            </a:r>
            <a:r>
              <a:rPr lang="es-ES" dirty="0" err="1" smtClean="0"/>
              <a:t>comp</a:t>
            </a:r>
            <a:r>
              <a:rPr lang="es-ES" dirty="0" smtClean="0"/>
              <a:t>. </a:t>
            </a:r>
            <a:r>
              <a:rPr lang="es-ES" dirty="0" smtClean="0">
                <a:solidFill>
                  <a:schemeClr val="tx2"/>
                </a:solidFill>
              </a:rPr>
              <a:t>2:13</a:t>
            </a:r>
            <a:r>
              <a:rPr lang="es-ES" dirty="0" smtClean="0"/>
              <a:t>). </a:t>
            </a:r>
            <a:endParaRPr lang="en-US" dirty="0" smtClean="0"/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90513"/>
            <a:ext cx="8686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dirty="0" smtClean="0"/>
              <a:t>Lo alienante de la adoración a otros dioses (Oseas 13:1-3)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534400" cy="44958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V</a:t>
            </a:r>
            <a:r>
              <a:rPr lang="vi-VN" dirty="0" smtClean="0">
                <a:solidFill>
                  <a:schemeClr val="tx2"/>
                </a:solidFill>
              </a:rPr>
              <a:t>v. 4</a:t>
            </a:r>
            <a:r>
              <a:rPr lang="en-US" dirty="0" smtClean="0">
                <a:solidFill>
                  <a:schemeClr val="tx2"/>
                </a:solidFill>
              </a:rPr>
              <a:t>-</a:t>
            </a:r>
            <a:r>
              <a:rPr lang="vi-VN" dirty="0" smtClean="0">
                <a:solidFill>
                  <a:schemeClr val="tx2"/>
                </a:solidFill>
              </a:rPr>
              <a:t>8 </a:t>
            </a:r>
            <a:r>
              <a:rPr lang="en-US" dirty="0" smtClean="0"/>
              <a:t>–</a:t>
            </a:r>
            <a:r>
              <a:rPr lang="vi-VN" dirty="0" smtClean="0"/>
              <a:t> oráculo que muestra el rechazo del Señor del pacto, y su consecuencia</a:t>
            </a:r>
            <a:endParaRPr lang="en-US" dirty="0" smtClean="0"/>
          </a:p>
          <a:p>
            <a:pPr lvl="1"/>
            <a:r>
              <a:rPr lang="es-ES" dirty="0" smtClean="0"/>
              <a:t>La sentencia ahora es más feroz. </a:t>
            </a:r>
          </a:p>
          <a:p>
            <a:pPr lvl="1"/>
            <a:r>
              <a:rPr lang="es-ES" dirty="0" smtClean="0"/>
              <a:t>Dios personalmente matará a Israel como </a:t>
            </a:r>
            <a:r>
              <a:rPr lang="es-ES" i="1" dirty="0" smtClean="0"/>
              <a:t>leopardo, león, osa,</a:t>
            </a:r>
            <a:r>
              <a:rPr lang="es-ES" dirty="0" smtClean="0"/>
              <a:t> o </a:t>
            </a:r>
            <a:r>
              <a:rPr lang="es-ES" i="1" dirty="0" smtClean="0"/>
              <a:t>un animal del campo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vv. 7, 8</a:t>
            </a:r>
            <a:r>
              <a:rPr lang="es-ES" dirty="0" smtClean="0"/>
              <a:t>). (Bryan et al)</a:t>
            </a:r>
          </a:p>
          <a:p>
            <a:pPr lvl="1"/>
            <a:endParaRPr lang="en-US" dirty="0" smtClean="0"/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90513"/>
            <a:ext cx="8686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dirty="0" smtClean="0"/>
              <a:t>Lo alienante de la adoración a otros dioses (Oseas 13:1-3)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No habrá socorro para Israel (Oseas 13:9-16)</a:t>
            </a:r>
          </a:p>
        </p:txBody>
      </p:sp>
      <p:pic>
        <p:nvPicPr>
          <p:cNvPr id="44034" name="Picture 2" descr="http://www.tubiblia.net/wp-content/uploads/2013/02/destruccion-total-de-efrain-predicha-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71600" y="2057400"/>
            <a:ext cx="6674534" cy="4495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2133600"/>
            <a:ext cx="8763000" cy="32004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  <a:r>
              <a:rPr lang="es-ES" sz="3600" dirty="0" smtClean="0"/>
              <a:t>"Te perdiste, oh Israel, mas en mí está tu ayuda. ¿Dónde está tu rey, para que te guarde con todas tus ciudades; y tus jueces, de los cuales dijiste: Dame rey y príncipes? Te di rey en mi furor, y te lo quité en mi ira. Atada está la maldad de Efraín; su pecado está guardado..."</a:t>
            </a:r>
            <a:endParaRPr lang="es-ES" sz="4000" dirty="0" smtClean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No habrá socorro para Israel (Oseas 13:9-16)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2133600"/>
            <a:ext cx="8763000" cy="32004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  <a:r>
              <a:rPr lang="es-ES" sz="3600" dirty="0" smtClean="0"/>
              <a:t>"...Dolores de mujer que da a luz le vendrán; es un hijo no sabio, porque ya hace tiempo que no debiera detenerse al punto mismo de nacer. De la mano del </a:t>
            </a:r>
            <a:r>
              <a:rPr lang="es-ES" sz="3600" dirty="0" err="1" smtClean="0"/>
              <a:t>Seol</a:t>
            </a:r>
            <a:r>
              <a:rPr lang="es-ES" sz="3600" dirty="0" smtClean="0"/>
              <a:t> los redimiré, los libraré de la muerte. Oh muerte, yo seré tu muerte; y seré tu destrucción, oh </a:t>
            </a:r>
            <a:r>
              <a:rPr lang="es-ES" sz="3600" dirty="0" err="1" smtClean="0"/>
              <a:t>Seol</a:t>
            </a:r>
            <a:r>
              <a:rPr lang="es-ES" sz="3600" dirty="0" smtClean="0"/>
              <a:t>; la compasión será escondida de mi vista..."</a:t>
            </a:r>
            <a:endParaRPr lang="es-ES" sz="4000" dirty="0" smtClean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No habrá socorro para Israel (Oseas 13:9-16)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2133600"/>
            <a:ext cx="8763000" cy="32004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  <a:r>
              <a:rPr lang="es-ES" sz="3600" dirty="0" smtClean="0"/>
              <a:t>"...Aunque él fructifique entre los hermanos, vendrá el solano, viento de Jehová; se levantará desde el desierto, y se secará su manantial, y se agotará su fuente; él saqueará el tesoro de todas sus preciosas alhajas. Samaria será asolada, porque se rebeló contra su Dios; caerán a espada..."</a:t>
            </a:r>
            <a:endParaRPr lang="es-ES" sz="4000" dirty="0" smtClean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No habrá socorro para Israel (Oseas 13:9-16)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2133600"/>
            <a:ext cx="8763000" cy="32004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  <a:r>
              <a:rPr lang="es-ES" sz="3600" dirty="0" smtClean="0"/>
              <a:t>"... sus niños serán estrellados, y sus mujeres encintas serán abiertas."</a:t>
            </a:r>
            <a:endParaRPr lang="es-ES" sz="4000" dirty="0" smtClean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No habrá socorro para Israel (Oseas 13:9-16)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V</a:t>
            </a:r>
            <a:r>
              <a:rPr lang="vi-VN" dirty="0" smtClean="0">
                <a:solidFill>
                  <a:schemeClr val="tx2"/>
                </a:solidFill>
              </a:rPr>
              <a:t>v. </a:t>
            </a:r>
            <a:r>
              <a:rPr lang="en-US" dirty="0" smtClean="0">
                <a:solidFill>
                  <a:schemeClr val="tx2"/>
                </a:solidFill>
              </a:rPr>
              <a:t>9-11</a:t>
            </a:r>
            <a:r>
              <a:rPr lang="vi-VN" dirty="0" smtClean="0">
                <a:solidFill>
                  <a:schemeClr val="tx2"/>
                </a:solidFill>
              </a:rPr>
              <a:t> </a:t>
            </a:r>
            <a:r>
              <a:rPr lang="en-US" dirty="0" smtClean="0"/>
              <a:t>–</a:t>
            </a:r>
            <a:r>
              <a:rPr lang="vi-VN" dirty="0" smtClean="0"/>
              <a:t> </a:t>
            </a:r>
            <a:r>
              <a:rPr lang="es-ES" dirty="0" smtClean="0"/>
              <a:t>discurso de disputa </a:t>
            </a:r>
          </a:p>
          <a:p>
            <a:pPr lvl="1"/>
            <a:r>
              <a:rPr lang="es-ES" dirty="0" smtClean="0"/>
              <a:t>Responde a las objeciones de algunos a este mensaje tan duro del profeta. </a:t>
            </a:r>
          </a:p>
          <a:p>
            <a:pPr lvl="1"/>
            <a:r>
              <a:rPr lang="es-ES" dirty="0" smtClean="0"/>
              <a:t>Ellos aún creen que la nación no será destruida; creen todavía que un nuevo rey y un nuevo pacto pueden arreglarlo todo. </a:t>
            </a:r>
          </a:p>
          <a:p>
            <a:pPr lvl="1"/>
            <a:r>
              <a:rPr lang="es-ES" dirty="0" smtClean="0"/>
              <a:t>Sin embargo, no es el profeta el que responde, sino Dios quien disputa con su pueblo. (Bryan et al)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No habrá socorro para Israel (Oseas 13:9-16)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V</a:t>
            </a:r>
            <a:r>
              <a:rPr lang="vi-VN" dirty="0" smtClean="0">
                <a:solidFill>
                  <a:schemeClr val="tx2"/>
                </a:solidFill>
              </a:rPr>
              <a:t>v. </a:t>
            </a:r>
            <a:r>
              <a:rPr lang="en-US" dirty="0" smtClean="0">
                <a:solidFill>
                  <a:schemeClr val="tx2"/>
                </a:solidFill>
              </a:rPr>
              <a:t>9-11</a:t>
            </a:r>
            <a:r>
              <a:rPr lang="vi-VN" dirty="0" smtClean="0">
                <a:solidFill>
                  <a:schemeClr val="tx2"/>
                </a:solidFill>
              </a:rPr>
              <a:t> </a:t>
            </a:r>
            <a:r>
              <a:rPr lang="en-US" dirty="0" smtClean="0"/>
              <a:t>–</a:t>
            </a:r>
            <a:r>
              <a:rPr lang="vi-VN" dirty="0" smtClean="0"/>
              <a:t> </a:t>
            </a:r>
            <a:r>
              <a:rPr lang="es-ES" dirty="0" smtClean="0"/>
              <a:t>discurso de disputa </a:t>
            </a:r>
          </a:p>
          <a:p>
            <a:pPr lvl="1"/>
            <a:r>
              <a:rPr lang="es-ES" dirty="0" smtClean="0"/>
              <a:t>Desde el principio la monarquía de Israel desafió el señorío del Señor. </a:t>
            </a:r>
          </a:p>
          <a:p>
            <a:pPr lvl="1"/>
            <a:r>
              <a:rPr lang="es-ES" dirty="0" smtClean="0"/>
              <a:t>Ahora, Dios anuncia que todos los reyes, desde Saúl hasta Oseas, han sido una expresión de su furor, y en su ira los han quitado, desde Saúl hasta Oseas. </a:t>
            </a:r>
          </a:p>
          <a:p>
            <a:pPr lvl="1"/>
            <a:r>
              <a:rPr lang="es-ES" dirty="0" smtClean="0"/>
              <a:t>Esta disputa ocurre durante los últimos tres años de Samaria después de la cautividad del rey Oseas (</a:t>
            </a:r>
            <a:r>
              <a:rPr lang="es-ES" dirty="0" err="1" smtClean="0"/>
              <a:t>comp</a:t>
            </a:r>
            <a:r>
              <a:rPr lang="es-ES" dirty="0" smtClean="0"/>
              <a:t>. </a:t>
            </a:r>
            <a:r>
              <a:rPr lang="es-ES" dirty="0" smtClean="0">
                <a:solidFill>
                  <a:schemeClr val="tx2"/>
                </a:solidFill>
              </a:rPr>
              <a:t>2 Rey. 17:3–5</a:t>
            </a:r>
            <a:r>
              <a:rPr lang="es-ES" dirty="0" smtClean="0"/>
              <a:t>). (Bryan et al)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No habrá socorro para Israel (Oseas 13:9-16)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419600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Oseas</a:t>
            </a:r>
          </a:p>
          <a:p>
            <a:pPr lvl="1" eaLnBrk="1" hangingPunct="1"/>
            <a:r>
              <a:rPr lang="es-PR" dirty="0" smtClean="0"/>
              <a:t>13:1-14:9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13:1-3, 9-16; 14:1-9</a:t>
            </a:r>
          </a:p>
        </p:txBody>
      </p:sp>
      <p:pic>
        <p:nvPicPr>
          <p:cNvPr id="55298" name="Picture 2" descr="http://papitodios.com/wp-content/uploads/2013/04/restauracion-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6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029200" y="2438400"/>
            <a:ext cx="3352800" cy="32969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V</a:t>
            </a:r>
            <a:r>
              <a:rPr lang="vi-VN" dirty="0" smtClean="0">
                <a:solidFill>
                  <a:schemeClr val="tx2"/>
                </a:solidFill>
              </a:rPr>
              <a:t>v. </a:t>
            </a:r>
            <a:r>
              <a:rPr lang="en-US" dirty="0" smtClean="0">
                <a:solidFill>
                  <a:schemeClr val="tx2"/>
                </a:solidFill>
              </a:rPr>
              <a:t>9-11</a:t>
            </a:r>
            <a:r>
              <a:rPr lang="vi-VN" dirty="0" smtClean="0">
                <a:solidFill>
                  <a:schemeClr val="tx2"/>
                </a:solidFill>
              </a:rPr>
              <a:t> </a:t>
            </a:r>
            <a:r>
              <a:rPr lang="en-US" dirty="0" smtClean="0"/>
              <a:t>–</a:t>
            </a:r>
            <a:r>
              <a:rPr lang="vi-VN" dirty="0" smtClean="0"/>
              <a:t> </a:t>
            </a:r>
            <a:r>
              <a:rPr lang="es-ES" dirty="0" smtClean="0"/>
              <a:t>discurso de disputa </a:t>
            </a:r>
          </a:p>
          <a:p>
            <a:pPr lvl="1"/>
            <a:r>
              <a:rPr lang="es-ES" dirty="0" err="1" smtClean="0"/>
              <a:t>Jehov</a:t>
            </a:r>
            <a:r>
              <a:rPr lang="en-US" dirty="0" smtClean="0"/>
              <a:t>á</a:t>
            </a:r>
            <a:r>
              <a:rPr lang="es-ES" dirty="0" smtClean="0"/>
              <a:t> contesta a los que piensan en poder establecer a un nuevo rey y que no hay nada que ellos puedan hacer que frustre el plan de Dios para castigar a Israel. (Bryan et al)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No habrá socorro para Israel (Oseas 13:9-16)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V</a:t>
            </a:r>
            <a:r>
              <a:rPr lang="vi-VN" dirty="0" smtClean="0">
                <a:solidFill>
                  <a:schemeClr val="tx2"/>
                </a:solidFill>
              </a:rPr>
              <a:t>v. </a:t>
            </a:r>
            <a:r>
              <a:rPr lang="en-US" dirty="0" smtClean="0">
                <a:solidFill>
                  <a:schemeClr val="tx2"/>
                </a:solidFill>
              </a:rPr>
              <a:t>12-16 </a:t>
            </a:r>
            <a:r>
              <a:rPr lang="en-US" dirty="0" smtClean="0"/>
              <a:t>–</a:t>
            </a:r>
            <a:r>
              <a:rPr lang="vi-VN" dirty="0" smtClean="0"/>
              <a:t> </a:t>
            </a:r>
            <a:r>
              <a:rPr lang="es-ES" dirty="0" smtClean="0"/>
              <a:t>último oráculo de juicio del libro </a:t>
            </a:r>
            <a:endParaRPr lang="en-US" dirty="0" smtClean="0"/>
          </a:p>
          <a:p>
            <a:pPr lvl="1"/>
            <a:r>
              <a:rPr lang="es-ES" dirty="0" smtClean="0"/>
              <a:t>Dios declara que a pesar de todo lo que ha pasado, Israel sigue pecando y no piensa arrepentirse.</a:t>
            </a:r>
          </a:p>
          <a:p>
            <a:pPr lvl="1"/>
            <a:r>
              <a:rPr lang="es-ES" dirty="0" smtClean="0"/>
              <a:t>El padre esperó al hijo por mucho tiempo a pesar de los dolores; ahora no hay más compasión (</a:t>
            </a:r>
            <a:r>
              <a:rPr lang="es-ES" dirty="0" err="1" smtClean="0"/>
              <a:t>comp</a:t>
            </a:r>
            <a:r>
              <a:rPr lang="es-ES" dirty="0" smtClean="0"/>
              <a:t>. </a:t>
            </a:r>
            <a:r>
              <a:rPr lang="es-ES" dirty="0" smtClean="0">
                <a:solidFill>
                  <a:schemeClr val="tx2"/>
                </a:solidFill>
              </a:rPr>
              <a:t>11:8</a:t>
            </a:r>
            <a:r>
              <a:rPr lang="es-ES" dirty="0" smtClean="0"/>
              <a:t>).</a:t>
            </a:r>
          </a:p>
          <a:p>
            <a:pPr lvl="1"/>
            <a:r>
              <a:rPr lang="es-ES" dirty="0" smtClean="0"/>
              <a:t>Dios invoca a la muerte y al </a:t>
            </a:r>
            <a:r>
              <a:rPr lang="es-ES" dirty="0" err="1" smtClean="0"/>
              <a:t>Seol</a:t>
            </a:r>
            <a:r>
              <a:rPr lang="es-ES" dirty="0" smtClean="0"/>
              <a:t> para que vengan a hacer lo peor a Israel. No nacerá ni producirá. Perderá todo lo que le es tesoro.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No habrá socorro para Israel (Oseas 13:9-16)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V</a:t>
            </a:r>
            <a:r>
              <a:rPr lang="vi-VN" dirty="0" smtClean="0">
                <a:solidFill>
                  <a:schemeClr val="tx2"/>
                </a:solidFill>
              </a:rPr>
              <a:t>v. </a:t>
            </a:r>
            <a:r>
              <a:rPr lang="en-US" dirty="0" smtClean="0">
                <a:solidFill>
                  <a:schemeClr val="tx2"/>
                </a:solidFill>
              </a:rPr>
              <a:t>12-16 </a:t>
            </a:r>
            <a:r>
              <a:rPr lang="en-US" dirty="0" smtClean="0"/>
              <a:t>–</a:t>
            </a:r>
            <a:r>
              <a:rPr lang="vi-VN" dirty="0" smtClean="0"/>
              <a:t> </a:t>
            </a:r>
            <a:r>
              <a:rPr lang="es-ES" dirty="0" smtClean="0"/>
              <a:t>último oráculo de juicio del libro </a:t>
            </a:r>
            <a:endParaRPr lang="en-US" dirty="0" smtClean="0"/>
          </a:p>
          <a:p>
            <a:pPr lvl="1"/>
            <a:r>
              <a:rPr lang="en-U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 16</a:t>
            </a:r>
            <a:r>
              <a:rPr lang="es-ES" dirty="0" smtClean="0"/>
              <a:t>) Israel definitivamente se rebeló contra su Dios. Por eso Dios usará a </a:t>
            </a:r>
            <a:r>
              <a:rPr lang="es-ES" dirty="0" err="1" smtClean="0"/>
              <a:t>Salmanasar</a:t>
            </a:r>
            <a:r>
              <a:rPr lang="es-ES" dirty="0" smtClean="0"/>
              <a:t> V como un instrumento de juicio. </a:t>
            </a:r>
          </a:p>
          <a:p>
            <a:pPr lvl="1"/>
            <a:r>
              <a:rPr lang="es-ES" dirty="0" smtClean="0"/>
              <a:t>Ironía – también </a:t>
            </a:r>
            <a:r>
              <a:rPr lang="es-ES" dirty="0" err="1" smtClean="0"/>
              <a:t>Salmanasar</a:t>
            </a:r>
            <a:r>
              <a:rPr lang="es-ES" dirty="0" smtClean="0"/>
              <a:t> y los asirios vienen para castigar a Israel por su rebelión política. </a:t>
            </a:r>
          </a:p>
          <a:p>
            <a:pPr lvl="1"/>
            <a:r>
              <a:rPr lang="es-ES" dirty="0" smtClean="0"/>
              <a:t>Nada puede detener la destrucción de Samaria. </a:t>
            </a:r>
          </a:p>
          <a:p>
            <a:pPr lvl="1"/>
            <a:r>
              <a:rPr lang="es-ES" dirty="0" smtClean="0"/>
              <a:t>En esta destrucción los más débiles sufrirán con los guerreros. (Bryan et al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No habrá socorro para Israel (Oseas 13:9-16)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V</a:t>
            </a:r>
            <a:r>
              <a:rPr lang="vi-VN" dirty="0" smtClean="0">
                <a:solidFill>
                  <a:schemeClr val="tx2"/>
                </a:solidFill>
              </a:rPr>
              <a:t>v. </a:t>
            </a:r>
            <a:r>
              <a:rPr lang="en-US" dirty="0" smtClean="0">
                <a:solidFill>
                  <a:schemeClr val="tx2"/>
                </a:solidFill>
              </a:rPr>
              <a:t>12-16 </a:t>
            </a:r>
            <a:r>
              <a:rPr lang="en-US" dirty="0" smtClean="0"/>
              <a:t>–</a:t>
            </a:r>
            <a:r>
              <a:rPr lang="vi-VN" dirty="0" smtClean="0"/>
              <a:t> </a:t>
            </a:r>
            <a:r>
              <a:rPr lang="es-ES" dirty="0" smtClean="0"/>
              <a:t>último oráculo de juicio del libro </a:t>
            </a:r>
            <a:endParaRPr lang="en-US" dirty="0" smtClean="0"/>
          </a:p>
          <a:p>
            <a:pPr lvl="1"/>
            <a:r>
              <a:rPr lang="es-ES" dirty="0" smtClean="0"/>
              <a:t>Todos </a:t>
            </a:r>
            <a:r>
              <a:rPr lang="es-ES" i="1" dirty="0" smtClean="0"/>
              <a:t>caerán a espada; sus niños serán estrellados, y sus mujeres encintas serán reventadas.</a:t>
            </a:r>
            <a:r>
              <a:rPr lang="es-ES" dirty="0" smtClean="0"/>
              <a:t> </a:t>
            </a:r>
          </a:p>
          <a:p>
            <a:pPr lvl="1"/>
            <a:r>
              <a:rPr lang="es-ES" dirty="0" smtClean="0"/>
              <a:t>Esta gente buscó la vida mediante los cultos de fertilidad y el </a:t>
            </a:r>
            <a:r>
              <a:rPr lang="es-ES" dirty="0" err="1" smtClean="0"/>
              <a:t>baalismo</a:t>
            </a:r>
            <a:r>
              <a:rPr lang="es-ES" dirty="0" smtClean="0"/>
              <a:t>; lo que encontró fue solamente la muerte. </a:t>
            </a:r>
          </a:p>
          <a:p>
            <a:pPr lvl="1"/>
            <a:r>
              <a:rPr lang="es-ES" dirty="0" smtClean="0"/>
              <a:t>El </a:t>
            </a:r>
            <a:r>
              <a:rPr lang="es-ES" dirty="0" smtClean="0">
                <a:solidFill>
                  <a:schemeClr val="tx2"/>
                </a:solidFill>
              </a:rPr>
              <a:t>cap. 13 </a:t>
            </a:r>
            <a:r>
              <a:rPr lang="es-ES" dirty="0" smtClean="0"/>
              <a:t>termina como se inició, proclamando la muerte de Efraín porque ha dejado al Dios de Israel para seguir a Baal. (Bryan et al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No habrá socorro para Israel (Oseas 13:9-16)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90513"/>
            <a:ext cx="82296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Dios llama al arrepentimiento    (Oseas 14:1-3)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153400" cy="41148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</a:t>
            </a:r>
            <a:endParaRPr lang="es-PR" dirty="0" smtClean="0"/>
          </a:p>
          <a:p>
            <a:pPr>
              <a:buNone/>
            </a:pPr>
            <a:r>
              <a:rPr lang="es-PR" dirty="0" smtClean="0"/>
              <a:t>	</a:t>
            </a:r>
          </a:p>
        </p:txBody>
      </p:sp>
      <p:pic>
        <p:nvPicPr>
          <p:cNvPr id="37890" name="Picture 2" descr="http://cuucaclinhhon.files.wordpress.com/2011/04/toiloionthanh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743200" y="1828800"/>
            <a:ext cx="3657600" cy="4902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90513"/>
            <a:ext cx="82296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Dios llama al arrepentimiento    (Oseas 14:1-3)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2098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  <a:r>
              <a:rPr lang="es-ES" sz="3600" dirty="0" smtClean="0"/>
              <a:t>"Vuelve, oh Israel, a Jehová tu Dios; porque por tu pecado has caído. Llevad con vosotros palabras de súplica, y volved a Jehová, y decidle: Quita toda iniquidad, y acepta el bien, y te ofreceremos la ofrenda de nuestros labios. No nos librará el asirio..."</a:t>
            </a:r>
            <a:endParaRPr lang="es-ES" sz="4000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2098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  <a:r>
              <a:rPr lang="es-ES" sz="3600" dirty="0" smtClean="0"/>
              <a:t>"...no montaremos en caballos, ni nunca más diremos a la obra de nuestras manos: Dioses nuestros; porque en ti el huérfano alcanzará misericordia."</a:t>
            </a:r>
            <a:endParaRPr lang="es-ES" sz="4000" dirty="0" smtClean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90513"/>
            <a:ext cx="82296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Dios llama al arrepentimiento    (Oseas 14:1-3)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382000" cy="4572000"/>
          </a:xfrm>
        </p:spPr>
        <p:txBody>
          <a:bodyPr/>
          <a:lstStyle/>
          <a:p>
            <a:r>
              <a:rPr lang="es-ES" dirty="0" smtClean="0"/>
              <a:t>Condiciones para la reconciliación</a:t>
            </a:r>
          </a:p>
          <a:p>
            <a:pPr lvl="1"/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 1</a:t>
            </a:r>
            <a:r>
              <a:rPr lang="es-ES" dirty="0" smtClean="0"/>
              <a:t>) volver a entregarse a su Dios</a:t>
            </a:r>
          </a:p>
          <a:p>
            <a:pPr lvl="1"/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 2</a:t>
            </a:r>
            <a:r>
              <a:rPr lang="es-ES" dirty="0" smtClean="0"/>
              <a:t>) purificación de la vida y el culto de la nación</a:t>
            </a:r>
          </a:p>
          <a:p>
            <a:pPr lvl="1"/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 3</a:t>
            </a:r>
            <a:r>
              <a:rPr lang="es-ES" dirty="0" smtClean="0"/>
              <a:t>) completo abandono de las alianzas extranjeras y de la idolatría. </a:t>
            </a:r>
          </a:p>
          <a:p>
            <a:pPr lvl="1"/>
            <a:r>
              <a:rPr lang="es-ES" dirty="0" smtClean="0"/>
              <a:t>Aunque estas condiciones no se dieron en el tiempo de Oseas, apuntan hacia el futuro, a la época mesiánica cuando Israel se arrepienta y sea salvo (</a:t>
            </a:r>
            <a:r>
              <a:rPr lang="es-ES" dirty="0" smtClean="0">
                <a:solidFill>
                  <a:schemeClr val="tx2"/>
                </a:solidFill>
              </a:rPr>
              <a:t>Romanos 11:25–27</a:t>
            </a:r>
            <a:r>
              <a:rPr lang="es-ES" dirty="0" smtClean="0"/>
              <a:t>). (</a:t>
            </a:r>
            <a:r>
              <a:rPr lang="es-ES" dirty="0" err="1" smtClean="0"/>
              <a:t>Vazquez</a:t>
            </a:r>
            <a:r>
              <a:rPr lang="es-ES" dirty="0" smtClean="0"/>
              <a:t>)</a:t>
            </a: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90513"/>
            <a:ext cx="82296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Dios llama al arrepentimiento    (Oseas 14:1-3)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382000" cy="4572000"/>
          </a:xfrm>
        </p:spPr>
        <p:txBody>
          <a:bodyPr/>
          <a:lstStyle/>
          <a:p>
            <a:r>
              <a:rPr lang="es-ES" dirty="0" smtClean="0"/>
              <a:t>Condiciones para la reconciliación</a:t>
            </a:r>
          </a:p>
          <a:p>
            <a:pPr lvl="1"/>
            <a:r>
              <a:rPr lang="es-ES" dirty="0" smtClean="0"/>
              <a:t>El reino de Israel del Norte como tal, no fue devuelto a su tierra, como lo fue Judá. </a:t>
            </a:r>
          </a:p>
          <a:p>
            <a:pPr lvl="1"/>
            <a:r>
              <a:rPr lang="es-ES" dirty="0" smtClean="0"/>
              <a:t>En lugar de eso, hubo una mezcla racial con los asirios, caldeos y otros pueblos, de la cual emergió el pueblo samaritano. </a:t>
            </a:r>
          </a:p>
          <a:p>
            <a:pPr lvl="1"/>
            <a:r>
              <a:rPr lang="es-ES" dirty="0" smtClean="0"/>
              <a:t>Así que, la plena restauración del reino de Israel del Norte ocurrirá en la segunda venida de Cristo. (</a:t>
            </a:r>
            <a:r>
              <a:rPr lang="es-ES" dirty="0" err="1" smtClean="0"/>
              <a:t>Vazquez</a:t>
            </a:r>
            <a:r>
              <a:rPr lang="es-ES" dirty="0" smtClean="0"/>
              <a:t>)</a:t>
            </a: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90513"/>
            <a:ext cx="82296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Dios llama al arrepentimiento    (Oseas 14:1-3)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915400" cy="1462087"/>
          </a:xfrm>
        </p:spPr>
        <p:txBody>
          <a:bodyPr/>
          <a:lstStyle/>
          <a:p>
            <a:pPr marL="571500" indent="-571500">
              <a:spcAft>
                <a:spcPts val="600"/>
              </a:spcAft>
              <a:buFont typeface="+mj-lt"/>
              <a:buAutoNum type="arabicPeriod" startAt="4"/>
              <a:tabLst>
                <a:tab pos="571500" algn="l"/>
              </a:tabLst>
            </a:pPr>
            <a:r>
              <a:rPr lang="es-PR" dirty="0" smtClean="0"/>
              <a:t>Dios promete restauración a los arrepentidos (Oseas 14:4-9)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pic>
        <p:nvPicPr>
          <p:cNvPr id="31746" name="Picture 2" descr="http://elregresa.net/wp-content/uploads/2011/04/31249_1449161384878_1108518662_31391191_1258518_n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1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438400" y="1905000"/>
            <a:ext cx="4464557" cy="480059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133600"/>
            <a:ext cx="8610600" cy="4114800"/>
          </a:xfrm>
        </p:spPr>
        <p:txBody>
          <a:bodyPr/>
          <a:lstStyle/>
          <a:p>
            <a:pPr>
              <a:buNone/>
            </a:pPr>
            <a:r>
              <a:rPr lang="es-ES" sz="4400" dirty="0" smtClean="0"/>
              <a:t>	</a:t>
            </a:r>
            <a:r>
              <a:rPr lang="es-ES" sz="3600" dirty="0" smtClean="0"/>
              <a:t>"Vuelve, oh Israel, a Jehová tu Dios; porque por tu pecado has caído. Llevad con vosotros palabras de súplica, y volved a Jehová, y decidle: Quita toda iniquidad, y acepta el bien, y te ofreceremos la ofrenda de nuestros labios."</a:t>
            </a:r>
            <a:r>
              <a:rPr lang="es-ES" sz="4000" dirty="0" smtClean="0"/>
              <a:t> </a:t>
            </a:r>
            <a:r>
              <a:rPr lang="es-ES" sz="3600" dirty="0" smtClean="0"/>
              <a:t>(</a:t>
            </a:r>
            <a:r>
              <a:rPr lang="es-ES" sz="3600" dirty="0" smtClean="0">
                <a:solidFill>
                  <a:schemeClr val="tx2"/>
                </a:solidFill>
              </a:rPr>
              <a:t>Oseas 2.19-20, RVR60</a:t>
            </a:r>
            <a:r>
              <a:rPr lang="es-ES" sz="3600" dirty="0" smtClean="0"/>
              <a:t>)</a:t>
            </a:r>
            <a:endParaRPr lang="en-US" sz="4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1336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3600" dirty="0" smtClean="0"/>
              <a:t>	"Yo sanaré su rebelión, los amaré de pura gracia; porque mi ira se apartó de ellos. Yo seré a Israel como rocío; él florecerá como lirio, y extenderá sus raíces como el Líbano. Se extenderán sus ramas, y será su gloria como la del olivo, y perfumará como el Líbano..."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915400" cy="1462087"/>
          </a:xfrm>
        </p:spPr>
        <p:txBody>
          <a:bodyPr/>
          <a:lstStyle/>
          <a:p>
            <a:pPr marL="571500" indent="-571500">
              <a:spcAft>
                <a:spcPts val="600"/>
              </a:spcAft>
              <a:buFont typeface="+mj-lt"/>
              <a:buAutoNum type="arabicPeriod" startAt="4"/>
              <a:tabLst>
                <a:tab pos="571500" algn="l"/>
              </a:tabLst>
            </a:pPr>
            <a:r>
              <a:rPr lang="es-PR" dirty="0" smtClean="0"/>
              <a:t>Dios promete restauración a los arrepentidos (Oseas 14:4-9)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1336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3600" dirty="0" smtClean="0"/>
              <a:t>	"...Volverán y se sentarán bajo su sombra; serán vivificados como trigo, y florecerán como la vid; su olor será como de vino del Líbano. Efraín dirá: ¿Qué más tendré ya con los ídolos? Yo lo oiré, y miraré; yo seré a él como la haya verde; de mí será hallado tu fruto..."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915400" cy="1462087"/>
          </a:xfrm>
        </p:spPr>
        <p:txBody>
          <a:bodyPr/>
          <a:lstStyle/>
          <a:p>
            <a:pPr marL="571500" indent="-571500">
              <a:spcAft>
                <a:spcPts val="600"/>
              </a:spcAft>
              <a:buFont typeface="+mj-lt"/>
              <a:buAutoNum type="arabicPeriod" startAt="4"/>
              <a:tabLst>
                <a:tab pos="571500" algn="l"/>
              </a:tabLst>
            </a:pPr>
            <a:r>
              <a:rPr lang="es-PR" dirty="0" smtClean="0"/>
              <a:t>Dios promete restauración a los arrepentidos (Oseas 14:4-9)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1336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3600" dirty="0" smtClean="0"/>
              <a:t>	"... ¿Quién es sabio para que entienda esto, y prudente para que lo sepa? Porque los caminos de Jehová son rectos, y los justos andarán por ellos; mas los rebeldes caerán en ellos."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915400" cy="1462087"/>
          </a:xfrm>
        </p:spPr>
        <p:txBody>
          <a:bodyPr/>
          <a:lstStyle/>
          <a:p>
            <a:pPr marL="571500" indent="-571500">
              <a:spcAft>
                <a:spcPts val="600"/>
              </a:spcAft>
              <a:buFont typeface="+mj-lt"/>
              <a:buAutoNum type="arabicPeriod" startAt="4"/>
              <a:tabLst>
                <a:tab pos="571500" algn="l"/>
              </a:tabLst>
            </a:pPr>
            <a:r>
              <a:rPr lang="es-PR" dirty="0" smtClean="0"/>
              <a:t>Dios promete restauración a los arrepentidos (Oseas 14:4-9)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458200" cy="4572000"/>
          </a:xfrm>
        </p:spPr>
        <p:txBody>
          <a:bodyPr/>
          <a:lstStyle/>
          <a:p>
            <a:r>
              <a:rPr lang="es-ES" dirty="0" smtClean="0"/>
              <a:t>Restauración de Israel en el reinado de Cristo</a:t>
            </a:r>
          </a:p>
          <a:p>
            <a:pPr lvl="1"/>
            <a:r>
              <a:rPr lang="es-ES" dirty="0" smtClean="0"/>
              <a:t>Ocurrirá una completa transformación del pueblo, el cual disfrutará de una vida bienaventurada en todo sentido. </a:t>
            </a:r>
          </a:p>
          <a:p>
            <a:pPr lvl="1"/>
            <a:r>
              <a:rPr lang="es-ES" dirty="0" smtClean="0"/>
              <a:t>Tal reconstrucción de la nación será resultado de un amor “de pura gracia” (</a:t>
            </a:r>
            <a:r>
              <a:rPr lang="es-ES" dirty="0" smtClean="0">
                <a:solidFill>
                  <a:schemeClr val="tx2"/>
                </a:solidFill>
              </a:rPr>
              <a:t>v. 4</a:t>
            </a:r>
            <a:r>
              <a:rPr lang="es-ES" dirty="0" smtClean="0"/>
              <a:t>), es decir inmerecido, pero hecho posible por la fidelidad de Dios a sus promesas. (Vázquez)</a:t>
            </a: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915400" cy="1462087"/>
          </a:xfrm>
        </p:spPr>
        <p:txBody>
          <a:bodyPr/>
          <a:lstStyle/>
          <a:p>
            <a:pPr marL="571500" indent="-571500">
              <a:spcAft>
                <a:spcPts val="600"/>
              </a:spcAft>
              <a:buFont typeface="+mj-lt"/>
              <a:buAutoNum type="arabicPeriod" startAt="4"/>
              <a:tabLst>
                <a:tab pos="571500" algn="l"/>
              </a:tabLst>
            </a:pPr>
            <a:r>
              <a:rPr lang="es-PR" dirty="0" smtClean="0"/>
              <a:t>Dios promete restauración a los arrepentidos (Oseas 14:4-9)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458200" cy="4572000"/>
          </a:xfrm>
        </p:spPr>
        <p:txBody>
          <a:bodyPr/>
          <a:lstStyle/>
          <a:p>
            <a:r>
              <a:rPr lang="es-ES" dirty="0" smtClean="0"/>
              <a:t>Restauración de Israel en el reinado de Cristo</a:t>
            </a:r>
          </a:p>
          <a:p>
            <a:pPr lvl="1"/>
            <a:r>
              <a:rPr lang="es-ES" dirty="0" smtClean="0"/>
              <a:t>Jehová curará la rebelión de su pueblo (</a:t>
            </a:r>
            <a:r>
              <a:rPr lang="es-ES" dirty="0" smtClean="0">
                <a:solidFill>
                  <a:schemeClr val="tx2"/>
                </a:solidFill>
              </a:rPr>
              <a:t>v. 4</a:t>
            </a:r>
            <a:r>
              <a:rPr lang="es-ES" dirty="0" smtClean="0"/>
              <a:t>), y éste abandonará su vida adúltera y su infiel relación con los falsos dioses (</a:t>
            </a:r>
            <a:r>
              <a:rPr lang="es-ES" dirty="0" smtClean="0">
                <a:solidFill>
                  <a:schemeClr val="tx2"/>
                </a:solidFill>
              </a:rPr>
              <a:t>v. 8a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Todo se deber</a:t>
            </a:r>
            <a:r>
              <a:rPr lang="en-US" dirty="0" smtClean="0"/>
              <a:t>á</a:t>
            </a:r>
            <a:r>
              <a:rPr lang="es-ES" dirty="0" smtClean="0"/>
              <a:t> al insuperable amor de Jehová. </a:t>
            </a:r>
          </a:p>
          <a:p>
            <a:pPr lvl="1"/>
            <a:r>
              <a:rPr lang="es-ES" dirty="0" smtClean="0"/>
              <a:t>El castigo y todas sus dolorosas consecuencias no son dignos de compararse con las bendiciones que se prometen aquí para el pueblo del Señor. (Vázquez)</a:t>
            </a: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915400" cy="1462087"/>
          </a:xfrm>
        </p:spPr>
        <p:txBody>
          <a:bodyPr/>
          <a:lstStyle/>
          <a:p>
            <a:pPr marL="571500" indent="-571500">
              <a:spcAft>
                <a:spcPts val="600"/>
              </a:spcAft>
              <a:buFont typeface="+mj-lt"/>
              <a:buAutoNum type="arabicPeriod" startAt="4"/>
              <a:tabLst>
                <a:tab pos="571500" algn="l"/>
              </a:tabLst>
            </a:pPr>
            <a:r>
              <a:rPr lang="es-PR" dirty="0" smtClean="0"/>
              <a:t>Dios promete restauración a los arrepentidos (Oseas 14:4-9)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458200" cy="4572000"/>
          </a:xfrm>
        </p:spPr>
        <p:txBody>
          <a:bodyPr/>
          <a:lstStyle/>
          <a:p>
            <a:r>
              <a:rPr lang="es-ES" dirty="0" smtClean="0"/>
              <a:t>Restauración de Israel en el reinado de Cristo</a:t>
            </a:r>
          </a:p>
          <a:p>
            <a:pPr lvl="1"/>
            <a:r>
              <a:rPr lang="es-ES" dirty="0" smtClean="0"/>
              <a:t>Los cristianos son beneficiarios del amor divino en su máxima expresión. </a:t>
            </a:r>
          </a:p>
          <a:p>
            <a:pPr lvl="1"/>
            <a:r>
              <a:rPr lang="es-ES" dirty="0" smtClean="0"/>
              <a:t>También a ellos se les promete una vida bendecida, libre de pruebas y aflicciones en el futuro, cuando Cristo venga. </a:t>
            </a:r>
          </a:p>
          <a:p>
            <a:pPr lvl="1"/>
            <a:r>
              <a:rPr lang="es-ES" dirty="0" smtClean="0"/>
              <a:t>Mientras eso ocurre, el Padre celestial los sostiene, sembrando esperanza en sus corazones. (Vázquez)</a:t>
            </a: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915400" cy="1462087"/>
          </a:xfrm>
        </p:spPr>
        <p:txBody>
          <a:bodyPr/>
          <a:lstStyle/>
          <a:p>
            <a:pPr marL="571500" indent="-571500">
              <a:spcAft>
                <a:spcPts val="600"/>
              </a:spcAft>
              <a:buFont typeface="+mj-lt"/>
              <a:buAutoNum type="arabicPeriod" startAt="4"/>
              <a:tabLst>
                <a:tab pos="571500" algn="l"/>
              </a:tabLst>
            </a:pPr>
            <a:r>
              <a:rPr lang="es-PR" dirty="0" smtClean="0"/>
              <a:t>Dios promete restauración a los arrepentidos (Oseas 14:4-9)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458200" cy="4572000"/>
          </a:xfrm>
        </p:spPr>
        <p:txBody>
          <a:bodyPr/>
          <a:lstStyle/>
          <a:p>
            <a:r>
              <a:rPr lang="es-ES" dirty="0" smtClean="0"/>
              <a:t>La apelación al lector 14:9</a:t>
            </a:r>
          </a:p>
          <a:p>
            <a:pPr lvl="1"/>
            <a:r>
              <a:rPr lang="es-ES" dirty="0" smtClean="0"/>
              <a:t>Todo lo dicho hasta aquí […] debe ser una lección permanente para el lector del libro de Oseas. </a:t>
            </a:r>
          </a:p>
          <a:p>
            <a:pPr lvl="1"/>
            <a:r>
              <a:rPr lang="es-ES" dirty="0" smtClean="0"/>
              <a:t>Todos aquellos que las aprendan [las lecciones de Oseas](los justos), andarán bien, disfrutarán de una vida bendecida, fructífera y en plena comunión con el Señor. (Vázquez)</a:t>
            </a: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915400" cy="1462087"/>
          </a:xfrm>
        </p:spPr>
        <p:txBody>
          <a:bodyPr/>
          <a:lstStyle/>
          <a:p>
            <a:pPr marL="571500" indent="-571500">
              <a:spcAft>
                <a:spcPts val="600"/>
              </a:spcAft>
              <a:buFont typeface="+mj-lt"/>
              <a:buAutoNum type="arabicPeriod" startAt="4"/>
              <a:tabLst>
                <a:tab pos="571500" algn="l"/>
              </a:tabLst>
            </a:pPr>
            <a:r>
              <a:rPr lang="es-PR" dirty="0" smtClean="0"/>
              <a:t>Dios promete restauración a los arrepentidos (Oseas 14:4-9)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El pecado destruye el buen nombre de una persona.</a:t>
            </a:r>
          </a:p>
          <a:p>
            <a:pPr lvl="1">
              <a:spcAft>
                <a:spcPts val="600"/>
              </a:spcAft>
            </a:pPr>
            <a:r>
              <a:rPr lang="es-PR" sz="3200" dirty="0" smtClean="0"/>
              <a:t>Una persona puede gozar de prestigio y respeto y perderlo todo por el pecado.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Es necio confiar en la riqueza y la posición.</a:t>
            </a:r>
          </a:p>
          <a:p>
            <a:pPr lvl="1">
              <a:spcAft>
                <a:spcPts val="600"/>
              </a:spcAft>
            </a:pPr>
            <a:r>
              <a:rPr lang="es-PR" sz="3200" dirty="0" smtClean="0"/>
              <a:t>Los que lo hacen, basan su vida en algo tan inestable como la neblina o el humo.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¿Quién puede ayudarnos?</a:t>
            </a:r>
          </a:p>
          <a:p>
            <a:pPr lvl="1">
              <a:spcAft>
                <a:spcPts val="600"/>
              </a:spcAft>
            </a:pPr>
            <a:r>
              <a:rPr lang="es-PR" sz="3200" dirty="0" smtClean="0"/>
              <a:t>Ningún gobierno, ni sistema político puede ayudarnos a resolver los problemas trascendentales de la vida. La respuesta sigue siendo Dios.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Lo alienante de la adoración a otros dioses (</a:t>
            </a:r>
            <a:r>
              <a:rPr lang="es-PR" sz="3600" dirty="0" smtClean="0">
                <a:solidFill>
                  <a:schemeClr val="tx2"/>
                </a:solidFill>
              </a:rPr>
              <a:t>Oseas 13:1-3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No habrá socorro para Israel      (</a:t>
            </a:r>
            <a:r>
              <a:rPr lang="es-PR" sz="3600" dirty="0" smtClean="0">
                <a:solidFill>
                  <a:schemeClr val="tx2"/>
                </a:solidFill>
              </a:rPr>
              <a:t>Oseas 13:9-16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Dios llama al arrepentimiento    (</a:t>
            </a:r>
            <a:r>
              <a:rPr lang="es-PR" sz="3600" dirty="0" smtClean="0">
                <a:solidFill>
                  <a:schemeClr val="tx2"/>
                </a:solidFill>
              </a:rPr>
              <a:t>Oseas 14:1-3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Dios promete restauración a los arrepentidos (</a:t>
            </a:r>
            <a:r>
              <a:rPr lang="es-PR" sz="3600" dirty="0" smtClean="0">
                <a:solidFill>
                  <a:schemeClr val="tx2"/>
                </a:solidFill>
              </a:rPr>
              <a:t>Oseas 14:4-9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093913"/>
            <a:ext cx="8534400" cy="4459287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vi-VN" sz="1400" dirty="0" smtClean="0"/>
              <a:t>Bryan, Jesse </a:t>
            </a:r>
            <a:r>
              <a:rPr lang="en-US" sz="1400" dirty="0" smtClean="0"/>
              <a:t> </a:t>
            </a:r>
            <a:r>
              <a:rPr lang="en-US" sz="1400" i="1" dirty="0" smtClean="0"/>
              <a:t>et al</a:t>
            </a:r>
            <a:r>
              <a:rPr lang="en-US" sz="1400" dirty="0" smtClean="0"/>
              <a:t>.</a:t>
            </a:r>
            <a:r>
              <a:rPr lang="vi-VN" sz="1400" dirty="0" smtClean="0"/>
              <a:t> </a:t>
            </a:r>
            <a:r>
              <a:rPr lang="vi-VN" sz="1400" i="1" dirty="0" smtClean="0"/>
              <a:t>Comentario Bı́blico Mundo Hispano Oseas--Malaquı́as</a:t>
            </a:r>
            <a:r>
              <a:rPr lang="vi-VN" sz="1400" dirty="0" smtClean="0"/>
              <a:t>, 1. ed. El Paso, TX: Editorial Mundo Hispano, 2003</a:t>
            </a:r>
            <a:r>
              <a:rPr lang="en-US" sz="1400" dirty="0" smtClean="0"/>
              <a:t>.</a:t>
            </a:r>
            <a:endParaRPr lang="vi-VN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Douglas, J.D. </a:t>
            </a:r>
            <a:r>
              <a:rPr lang="es-ES" sz="1400" i="1" dirty="0" smtClean="0"/>
              <a:t>Nuevo Diccionario </a:t>
            </a:r>
            <a:r>
              <a:rPr lang="es-ES" sz="1400" i="1" dirty="0" err="1" smtClean="0"/>
              <a:t>Biblico</a:t>
            </a:r>
            <a:r>
              <a:rPr lang="es-ES" sz="1400" i="1" dirty="0" smtClean="0"/>
              <a:t> : Primera </a:t>
            </a:r>
            <a:r>
              <a:rPr lang="es-ES" sz="1400" i="1" dirty="0" err="1" smtClean="0"/>
              <a:t>Edicion</a:t>
            </a:r>
            <a:r>
              <a:rPr lang="es-ES" sz="1400" dirty="0" smtClean="0"/>
              <a:t>. Miami: Sociedades </a:t>
            </a:r>
            <a:r>
              <a:rPr lang="es-ES" sz="1400" dirty="0" err="1" smtClean="0"/>
              <a:t>Bı́blicas</a:t>
            </a:r>
            <a:r>
              <a:rPr lang="es-ES" sz="1400" dirty="0" smtClean="0"/>
              <a:t>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i="1" dirty="0" smtClean="0"/>
              <a:t>LBLA Mapas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La </a:t>
            </a:r>
            <a:r>
              <a:rPr lang="es-ES" sz="1400" dirty="0" err="1" smtClean="0"/>
              <a:t>Habra</a:t>
            </a:r>
            <a:r>
              <a:rPr lang="es-ES" sz="1400" dirty="0" smtClean="0"/>
              <a:t>, CA: </a:t>
            </a:r>
            <a:r>
              <a:rPr lang="es-ES" sz="1400" dirty="0" err="1" smtClean="0"/>
              <a:t>Foundation</a:t>
            </a:r>
            <a:r>
              <a:rPr lang="es-ES" sz="1400" dirty="0" smtClean="0"/>
              <a:t> </a:t>
            </a:r>
            <a:r>
              <a:rPr lang="es-ES" sz="1400" dirty="0" err="1" smtClean="0"/>
              <a:t>Publications</a:t>
            </a:r>
            <a:r>
              <a:rPr lang="es-ES" sz="1400" dirty="0" smtClean="0"/>
              <a:t>, Inc., 2000.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Lockward</a:t>
            </a:r>
            <a:r>
              <a:rPr lang="es-ES" sz="1400" dirty="0" smtClean="0"/>
              <a:t>, Alfonso. </a:t>
            </a:r>
            <a:r>
              <a:rPr lang="es-ES" sz="1400" i="1" dirty="0" smtClean="0"/>
              <a:t>Nuevo Diccionario De La Biblia.</a:t>
            </a:r>
            <a:r>
              <a:rPr lang="es-ES" sz="1400" dirty="0" smtClean="0"/>
              <a:t> Miami: Editorial </a:t>
            </a:r>
            <a:r>
              <a:rPr lang="es-ES" sz="1400" dirty="0" err="1" smtClean="0"/>
              <a:t>Unilit</a:t>
            </a:r>
            <a:r>
              <a:rPr lang="es-ES" sz="1400" dirty="0" smtClean="0"/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i="1" dirty="0" smtClean="0"/>
              <a:t>Mapas De La Biblia Caribe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/>
              <a:t>Martínez, Mario, et al, eds. </a:t>
            </a:r>
            <a:r>
              <a:rPr lang="es-PR" sz="1400" i="1" dirty="0" smtClean="0"/>
              <a:t>El Expositor Bíblico: La Biblia, Libro por Libro</a:t>
            </a:r>
            <a:r>
              <a:rPr lang="es-PR" sz="1400" dirty="0" smtClean="0"/>
              <a:t>, Maestros de jóvenes y Adultos, Volumen 5. 5ta Ed. El Paso, Texas: Casa Bautista de Publicaciones, 2002, c1995. 176-182.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Nelson, </a:t>
            </a:r>
            <a:r>
              <a:rPr lang="es-ES" sz="1400" dirty="0" err="1" smtClean="0"/>
              <a:t>Wilton</a:t>
            </a:r>
            <a:r>
              <a:rPr lang="es-ES" sz="1400" dirty="0" smtClean="0"/>
              <a:t> M. y Juan Rojas Mayo, </a:t>
            </a:r>
            <a:r>
              <a:rPr lang="es-ES" sz="1400" i="1" dirty="0" smtClean="0"/>
              <a:t>Nelson Nuevo Diccionario Ilustrado De La Biblia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</a:p>
          <a:p>
            <a:pPr>
              <a:buNone/>
            </a:pPr>
            <a:r>
              <a:rPr lang="es-ES" sz="1400" dirty="0" smtClean="0"/>
              <a:t>Vázquez, Bernardino. </a:t>
            </a:r>
            <a:r>
              <a:rPr lang="es-ES" sz="1400" i="1" dirty="0" smtClean="0"/>
              <a:t>Estudios </a:t>
            </a:r>
            <a:r>
              <a:rPr lang="es-ES" sz="1400" i="1" dirty="0" err="1" smtClean="0"/>
              <a:t>Bı́blicos</a:t>
            </a:r>
            <a:r>
              <a:rPr lang="es-ES" sz="1400" i="1" dirty="0" smtClean="0"/>
              <a:t> ELA: Dios Es Justo Y Fiel (Oseas - Habacuc).</a:t>
            </a:r>
            <a:r>
              <a:rPr lang="es-ES" sz="1400" dirty="0" smtClean="0"/>
              <a:t> </a:t>
            </a:r>
            <a:r>
              <a:rPr lang="es-ES" sz="1400" dirty="0" err="1" smtClean="0"/>
              <a:t>Puebla,México</a:t>
            </a:r>
            <a:r>
              <a:rPr lang="es-ES" sz="1400" dirty="0" smtClean="0"/>
              <a:t>: Ediciones Las </a:t>
            </a:r>
            <a:r>
              <a:rPr lang="es-ES" sz="1400" dirty="0" err="1" smtClean="0"/>
              <a:t>Américas</a:t>
            </a:r>
            <a:r>
              <a:rPr lang="es-ES" sz="1400" dirty="0" smtClean="0"/>
              <a:t>, A. C., 1994.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/>
              <a:t>Vine, W.E. </a:t>
            </a:r>
            <a:r>
              <a:rPr lang="en-US" sz="1400" i="1" dirty="0" smtClean="0"/>
              <a:t>Vine </a:t>
            </a:r>
            <a:r>
              <a:rPr lang="en-US" sz="1400" i="1" dirty="0" err="1" smtClean="0"/>
              <a:t>Diccionario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Expositivo</a:t>
            </a:r>
            <a:r>
              <a:rPr lang="en-US" sz="1400" i="1" dirty="0" smtClean="0"/>
              <a:t> De </a:t>
            </a:r>
            <a:r>
              <a:rPr lang="en-US" sz="1400" i="1" dirty="0" err="1" smtClean="0"/>
              <a:t>Palabras</a:t>
            </a:r>
            <a:r>
              <a:rPr lang="en-US" sz="1400" i="1" dirty="0" smtClean="0"/>
              <a:t> Del </a:t>
            </a:r>
            <a:r>
              <a:rPr lang="en-US" sz="1400" i="1" dirty="0" err="1" smtClean="0"/>
              <a:t>Antiguo</a:t>
            </a:r>
            <a:r>
              <a:rPr lang="en-US" sz="1400" i="1" dirty="0" smtClean="0"/>
              <a:t> Y Del Nuevo </a:t>
            </a:r>
            <a:r>
              <a:rPr lang="en-US" sz="1400" i="1" dirty="0" err="1" smtClean="0"/>
              <a:t>Testamento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Exhaustivo</a:t>
            </a:r>
            <a:r>
              <a:rPr lang="en-US" sz="1400" dirty="0" smtClean="0"/>
              <a:t>, electronic ed. Nashville: Editorial </a:t>
            </a:r>
            <a:r>
              <a:rPr lang="en-US" sz="1400" dirty="0" err="1" smtClean="0"/>
              <a:t>Caribe</a:t>
            </a:r>
            <a:r>
              <a:rPr lang="en-US" sz="1400" dirty="0" smtClean="0"/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Walvoord</a:t>
            </a:r>
            <a:r>
              <a:rPr lang="es-ES" sz="1400" dirty="0" smtClean="0"/>
              <a:t>, John F. y Roy B. </a:t>
            </a:r>
            <a:r>
              <a:rPr lang="es-ES" sz="1400" dirty="0" err="1" smtClean="0"/>
              <a:t>Zuck</a:t>
            </a:r>
            <a:r>
              <a:rPr lang="es-ES" sz="1400" dirty="0" smtClean="0"/>
              <a:t>, </a:t>
            </a:r>
            <a:r>
              <a:rPr lang="es-ES" sz="1400" i="1" dirty="0" smtClean="0"/>
              <a:t>El Conocimiento </a:t>
            </a:r>
            <a:r>
              <a:rPr lang="es-ES" sz="1400" i="1" dirty="0" err="1" smtClean="0"/>
              <a:t>Bíblico</a:t>
            </a:r>
            <a:r>
              <a:rPr lang="es-ES" sz="1400" i="1" dirty="0" smtClean="0"/>
              <a:t>, Un Comentario Expositivo: Antiguo Testamento, Tomo 6: Daniel-</a:t>
            </a:r>
            <a:r>
              <a:rPr lang="es-ES" sz="1400" i="1" dirty="0" err="1" smtClean="0"/>
              <a:t>Malaquías</a:t>
            </a:r>
            <a:r>
              <a:rPr lang="es-ES" sz="1400" i="1" dirty="0" smtClean="0"/>
              <a:t>.</a:t>
            </a:r>
            <a:r>
              <a:rPr lang="es-ES" sz="1400" dirty="0" smtClean="0"/>
              <a:t> Puebla, </a:t>
            </a:r>
            <a:r>
              <a:rPr lang="es-ES" sz="1400" dirty="0" err="1" smtClean="0"/>
              <a:t>México</a:t>
            </a:r>
            <a:r>
              <a:rPr lang="es-ES" sz="1400" dirty="0" smtClean="0"/>
              <a:t>: Ediciones Las </a:t>
            </a:r>
            <a:r>
              <a:rPr lang="es-ES" sz="1400" dirty="0" err="1" smtClean="0"/>
              <a:t>Américas</a:t>
            </a:r>
            <a:r>
              <a:rPr lang="es-ES" sz="1400" dirty="0" smtClean="0"/>
              <a:t>, A.C., 2001</a:t>
            </a:r>
            <a:r>
              <a:rPr lang="es-PR" sz="1400" dirty="0" smtClean="0"/>
              <a:t>.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4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4"/>
              </a:rPr>
              <a:t>http://st-takla.org/Gallery/Bible/Illustrations/Bible-Slides/OT/Hosea.html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14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Image: Bible Slides jonah 166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2000" contrast="1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6172200"/>
          </a:xfrm>
          <a:prstGeom prst="rect">
            <a:avLst/>
          </a:prstGeom>
          <a:noFill/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41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5)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447800"/>
            <a:ext cx="7772400" cy="50292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8: El profeta Jonás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25:                                                           “Jonás y el plan de Dios”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Jonás 1:1-2:10)                                                    2 de julio de 2013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42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90513"/>
            <a:ext cx="8686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dirty="0" smtClean="0"/>
              <a:t>Lo alienante de la adoración a otros dioses (Oseas 13:1-3)</a:t>
            </a:r>
          </a:p>
        </p:txBody>
      </p:sp>
      <p:pic>
        <p:nvPicPr>
          <p:cNvPr id="50178" name="Picture 2" descr="https://sphotos-b.xx.fbcdn.net/hphotos-ash4/998268_601505606539716_1439822003_n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52600" y="2057400"/>
            <a:ext cx="5638800" cy="447720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-76200" y="2133600"/>
            <a:ext cx="8915400" cy="4495800"/>
          </a:xfrm>
        </p:spPr>
        <p:txBody>
          <a:bodyPr/>
          <a:lstStyle/>
          <a:p>
            <a:pPr>
              <a:buNone/>
            </a:pPr>
            <a:r>
              <a:rPr lang="es-ES" sz="3600" dirty="0" smtClean="0"/>
              <a:t>	"Cuando Efraín hablaba, hubo temor; fue exaltado en Israel; mas pecó en Baal, y murió. Y ahora añadieron a su pecado, y de su plata se han hecho según su entendimiento imágenes de fundición, ídolos, toda obra de artífices, acerca de los cuales dicen a los hombres que sacrifican, que besen los becerros..."</a:t>
            </a:r>
            <a:endParaRPr lang="es-ES" sz="3600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90513"/>
            <a:ext cx="8686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dirty="0" smtClean="0"/>
              <a:t>Lo alienante de la adoración a otros dioses (Oseas 13:1-3)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-76200" y="2133600"/>
            <a:ext cx="8915400" cy="4495800"/>
          </a:xfrm>
        </p:spPr>
        <p:txBody>
          <a:bodyPr/>
          <a:lstStyle/>
          <a:p>
            <a:pPr>
              <a:buNone/>
            </a:pPr>
            <a:r>
              <a:rPr lang="es-ES" sz="3600" dirty="0" smtClean="0"/>
              <a:t>	"...Por tanto, serán como la niebla de la mañana, y como el rocío de la madrugada que se pasa; como el tamo que la tempestad arroja de la era, y como el humo que sale de la chimenea."</a:t>
            </a:r>
            <a:endParaRPr lang="es-ES" sz="3600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90513"/>
            <a:ext cx="8686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dirty="0" smtClean="0"/>
              <a:t>Lo alienante de la adoración a otros dioses (Oseas 13:1-3)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534400" cy="44958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C</a:t>
            </a:r>
            <a:r>
              <a:rPr lang="vi-VN" dirty="0" smtClean="0">
                <a:solidFill>
                  <a:schemeClr val="tx2"/>
                </a:solidFill>
              </a:rPr>
              <a:t>ap. 13</a:t>
            </a:r>
            <a:r>
              <a:rPr lang="vi-VN" dirty="0" smtClean="0"/>
              <a:t> </a:t>
            </a:r>
            <a:r>
              <a:rPr lang="en-US" dirty="0" smtClean="0"/>
              <a:t>– </a:t>
            </a:r>
            <a:r>
              <a:rPr lang="vi-VN" dirty="0" smtClean="0"/>
              <a:t>cuatro discursos que proclaman el fin de Israel y su relación especial con Dios. 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V</a:t>
            </a:r>
            <a:r>
              <a:rPr lang="vi-VN" dirty="0" smtClean="0">
                <a:solidFill>
                  <a:schemeClr val="tx2"/>
                </a:solidFill>
              </a:rPr>
              <a:t>v. 1</a:t>
            </a:r>
            <a:r>
              <a:rPr lang="en-US" dirty="0" smtClean="0">
                <a:solidFill>
                  <a:schemeClr val="tx2"/>
                </a:solidFill>
              </a:rPr>
              <a:t>-</a:t>
            </a:r>
            <a:r>
              <a:rPr lang="vi-VN" dirty="0" smtClean="0">
                <a:solidFill>
                  <a:schemeClr val="tx2"/>
                </a:solidFill>
              </a:rPr>
              <a:t>3 </a:t>
            </a:r>
            <a:r>
              <a:rPr lang="en-US" dirty="0" smtClean="0"/>
              <a:t>– </a:t>
            </a:r>
            <a:r>
              <a:rPr lang="vi-VN" dirty="0" smtClean="0"/>
              <a:t>oráculo de juicio que muestra la opción del baalismo y su consecuencia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V</a:t>
            </a:r>
            <a:r>
              <a:rPr lang="vi-VN" dirty="0" smtClean="0">
                <a:solidFill>
                  <a:schemeClr val="tx2"/>
                </a:solidFill>
              </a:rPr>
              <a:t>v. 4</a:t>
            </a:r>
            <a:r>
              <a:rPr lang="en-US" dirty="0" smtClean="0">
                <a:solidFill>
                  <a:schemeClr val="tx2"/>
                </a:solidFill>
              </a:rPr>
              <a:t>-</a:t>
            </a:r>
            <a:r>
              <a:rPr lang="vi-VN" dirty="0" smtClean="0">
                <a:solidFill>
                  <a:schemeClr val="tx2"/>
                </a:solidFill>
              </a:rPr>
              <a:t>8 </a:t>
            </a:r>
            <a:r>
              <a:rPr lang="en-US" dirty="0" smtClean="0"/>
              <a:t>–</a:t>
            </a:r>
            <a:r>
              <a:rPr lang="vi-VN" dirty="0" smtClean="0"/>
              <a:t> oráculo que muestra el rechazo del Señor del pacto, y su consecuencia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V</a:t>
            </a:r>
            <a:r>
              <a:rPr lang="vi-VN" dirty="0" smtClean="0">
                <a:solidFill>
                  <a:schemeClr val="tx2"/>
                </a:solidFill>
              </a:rPr>
              <a:t>v. </a:t>
            </a:r>
            <a:r>
              <a:rPr lang="en-US" dirty="0" smtClean="0">
                <a:solidFill>
                  <a:schemeClr val="tx2"/>
                </a:solidFill>
              </a:rPr>
              <a:t>9-11</a:t>
            </a:r>
            <a:r>
              <a:rPr lang="vi-VN" dirty="0" smtClean="0">
                <a:solidFill>
                  <a:schemeClr val="tx2"/>
                </a:solidFill>
              </a:rPr>
              <a:t> </a:t>
            </a:r>
            <a:r>
              <a:rPr lang="en-US" dirty="0" smtClean="0"/>
              <a:t>–</a:t>
            </a:r>
            <a:r>
              <a:rPr lang="vi-VN" dirty="0" smtClean="0"/>
              <a:t> </a:t>
            </a:r>
            <a:r>
              <a:rPr lang="es-ES" dirty="0" smtClean="0"/>
              <a:t>discurso de disputa 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V</a:t>
            </a:r>
            <a:r>
              <a:rPr lang="vi-VN" dirty="0" smtClean="0">
                <a:solidFill>
                  <a:schemeClr val="tx2"/>
                </a:solidFill>
              </a:rPr>
              <a:t>v. </a:t>
            </a:r>
            <a:r>
              <a:rPr lang="en-US" dirty="0" smtClean="0">
                <a:solidFill>
                  <a:schemeClr val="tx2"/>
                </a:solidFill>
              </a:rPr>
              <a:t>12-16 </a:t>
            </a:r>
            <a:r>
              <a:rPr lang="en-US" dirty="0" smtClean="0"/>
              <a:t>–</a:t>
            </a:r>
            <a:r>
              <a:rPr lang="vi-VN" dirty="0" smtClean="0"/>
              <a:t> </a:t>
            </a:r>
            <a:r>
              <a:rPr lang="es-ES" dirty="0" smtClean="0"/>
              <a:t>último oráculo de juicio del libro </a:t>
            </a:r>
            <a:endParaRPr lang="en-US" dirty="0" smtClean="0"/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90513"/>
            <a:ext cx="8686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dirty="0" smtClean="0"/>
              <a:t>Lo alienante de la adoración a otros dioses (Oseas 13:1-3)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534400" cy="44958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V</a:t>
            </a:r>
            <a:r>
              <a:rPr lang="vi-VN" dirty="0" smtClean="0">
                <a:solidFill>
                  <a:schemeClr val="tx2"/>
                </a:solidFill>
              </a:rPr>
              <a:t>v. 1</a:t>
            </a:r>
            <a:r>
              <a:rPr lang="en-US" dirty="0" smtClean="0">
                <a:solidFill>
                  <a:schemeClr val="tx2"/>
                </a:solidFill>
              </a:rPr>
              <a:t>-</a:t>
            </a:r>
            <a:r>
              <a:rPr lang="vi-VN" dirty="0" smtClean="0">
                <a:solidFill>
                  <a:schemeClr val="tx2"/>
                </a:solidFill>
              </a:rPr>
              <a:t>3 </a:t>
            </a:r>
            <a:r>
              <a:rPr lang="en-US" dirty="0" smtClean="0"/>
              <a:t>– </a:t>
            </a:r>
            <a:r>
              <a:rPr lang="vi-VN" dirty="0" smtClean="0"/>
              <a:t>oráculo de juici</a:t>
            </a:r>
            <a:r>
              <a:rPr lang="en-US" dirty="0" smtClean="0"/>
              <a:t>o</a:t>
            </a:r>
          </a:p>
          <a:p>
            <a:pPr lvl="1"/>
            <a:r>
              <a:rPr lang="es-ES" dirty="0" smtClean="0"/>
              <a:t>En el año 733 a. de J.C. la tribu de Efraín perdió su territorio e influencia a manos de los asirios. </a:t>
            </a:r>
          </a:p>
          <a:p>
            <a:pPr lvl="1"/>
            <a:r>
              <a:rPr lang="es-ES" dirty="0" smtClean="0"/>
              <a:t>La pérdida es por la adoración de Baal que increíblemente aún sigue en Israel. </a:t>
            </a:r>
          </a:p>
          <a:p>
            <a:pPr lvl="1"/>
            <a:r>
              <a:rPr lang="es-ES" dirty="0" smtClean="0"/>
              <a:t>El culto en Betel utiliza la imagen del becerro (también se usa en </a:t>
            </a:r>
            <a:r>
              <a:rPr lang="es-ES" dirty="0" err="1" smtClean="0"/>
              <a:t>Éxo</a:t>
            </a:r>
            <a:r>
              <a:rPr lang="es-ES" dirty="0" smtClean="0"/>
              <a:t>. 32) e individuos utilizan ídolos más pequeños en sus hogares en el culto de fertilidad. (Bryan et al)</a:t>
            </a: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90513"/>
            <a:ext cx="8686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dirty="0" smtClean="0"/>
              <a:t>Lo alienante de la adoración a otros dioses (Oseas 13:1-3)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71941</TotalTime>
  <Words>2226</Words>
  <Application>Microsoft Office PowerPoint</Application>
  <PresentationFormat>On-screen Show (4:3)</PresentationFormat>
  <Paragraphs>298</Paragraphs>
  <Slides>42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Lo alienante de la adoración a otros dioses (Oseas 13:1-3)</vt:lpstr>
      <vt:lpstr>Lo alienante de la adoración a otros dioses (Oseas 13:1-3)</vt:lpstr>
      <vt:lpstr>Lo alienante de la adoración a otros dioses (Oseas 13:1-3)</vt:lpstr>
      <vt:lpstr>Lo alienante de la adoración a otros dioses (Oseas 13:1-3)</vt:lpstr>
      <vt:lpstr>Lo alienante de la adoración a otros dioses (Oseas 13:1-3)</vt:lpstr>
      <vt:lpstr>Lo alienante de la adoración a otros dioses (Oseas 13:1-3)</vt:lpstr>
      <vt:lpstr>Lo alienante de la adoración a otros dioses (Oseas 13:1-3)</vt:lpstr>
      <vt:lpstr>Lo alienante de la adoración a otros dioses (Oseas 13:1-3)</vt:lpstr>
      <vt:lpstr>No habrá socorro para Israel (Oseas 13:9-16)</vt:lpstr>
      <vt:lpstr>No habrá socorro para Israel (Oseas 13:9-16)</vt:lpstr>
      <vt:lpstr>No habrá socorro para Israel (Oseas 13:9-16)</vt:lpstr>
      <vt:lpstr>No habrá socorro para Israel (Oseas 13:9-16)</vt:lpstr>
      <vt:lpstr>No habrá socorro para Israel (Oseas 13:9-16)</vt:lpstr>
      <vt:lpstr>No habrá socorro para Israel (Oseas 13:9-16)</vt:lpstr>
      <vt:lpstr>No habrá socorro para Israel (Oseas 13:9-16)</vt:lpstr>
      <vt:lpstr>No habrá socorro para Israel (Oseas 13:9-16)</vt:lpstr>
      <vt:lpstr>No habrá socorro para Israel (Oseas 13:9-16)</vt:lpstr>
      <vt:lpstr>No habrá socorro para Israel (Oseas 13:9-16)</vt:lpstr>
      <vt:lpstr>No habrá socorro para Israel (Oseas 13:9-16)</vt:lpstr>
      <vt:lpstr>Dios llama al arrepentimiento    (Oseas 14:1-3)</vt:lpstr>
      <vt:lpstr>Dios llama al arrepentimiento    (Oseas 14:1-3)</vt:lpstr>
      <vt:lpstr>Dios llama al arrepentimiento    (Oseas 14:1-3)</vt:lpstr>
      <vt:lpstr>Dios llama al arrepentimiento    (Oseas 14:1-3)</vt:lpstr>
      <vt:lpstr>Dios llama al arrepentimiento    (Oseas 14:1-3)</vt:lpstr>
      <vt:lpstr>Dios promete restauración a los arrepentidos (Oseas 14:4-9)</vt:lpstr>
      <vt:lpstr>Dios promete restauración a los arrepentidos (Oseas 14:4-9)</vt:lpstr>
      <vt:lpstr>Dios promete restauración a los arrepentidos (Oseas 14:4-9)</vt:lpstr>
      <vt:lpstr>Dios promete restauración a los arrepentidos (Oseas 14:4-9)</vt:lpstr>
      <vt:lpstr>Dios promete restauración a los arrepentidos (Oseas 14:4-9)</vt:lpstr>
      <vt:lpstr>Dios promete restauración a los arrepentidos (Oseas 14:4-9)</vt:lpstr>
      <vt:lpstr>Dios promete restauración a los arrepentidos (Oseas 14:4-9)</vt:lpstr>
      <vt:lpstr>Dios promete restauración a los arrepentidos (Oseas 14:4-9)</vt:lpstr>
      <vt:lpstr>Aplicaciones</vt:lpstr>
      <vt:lpstr>Aplicaciones</vt:lpstr>
      <vt:lpstr>Aplicaciones</vt:lpstr>
      <vt:lpstr>Bibliografía</vt:lpstr>
      <vt:lpstr>Próximo Estudio (Libro 5)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Oseas</dc:title>
  <dc:creator>JRIVERA</dc:creator>
  <cp:lastModifiedBy>Tito Ortega</cp:lastModifiedBy>
  <cp:revision>2798</cp:revision>
  <dcterms:created xsi:type="dcterms:W3CDTF">2007-01-24T21:53:34Z</dcterms:created>
  <dcterms:modified xsi:type="dcterms:W3CDTF">2013-07-10T00:08:13Z</dcterms:modified>
</cp:coreProperties>
</file>