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9" r:id="rId1"/>
    <p:sldMasterId id="2147483693" r:id="rId2"/>
    <p:sldMasterId id="2147483703" r:id="rId3"/>
    <p:sldMasterId id="2147483815" r:id="rId4"/>
  </p:sldMasterIdLst>
  <p:notesMasterIdLst>
    <p:notesMasterId r:id="rId60"/>
  </p:notesMasterIdLst>
  <p:handoutMasterIdLst>
    <p:handoutMasterId r:id="rId61"/>
  </p:handoutMasterIdLst>
  <p:sldIdLst>
    <p:sldId id="3461" r:id="rId5"/>
    <p:sldId id="3462" r:id="rId6"/>
    <p:sldId id="566" r:id="rId7"/>
    <p:sldId id="571" r:id="rId8"/>
    <p:sldId id="3594" r:id="rId9"/>
    <p:sldId id="3343" r:id="rId10"/>
    <p:sldId id="3595" r:id="rId11"/>
    <p:sldId id="3499" r:id="rId12"/>
    <p:sldId id="3415" r:id="rId13"/>
    <p:sldId id="2182" r:id="rId14"/>
    <p:sldId id="3465" r:id="rId15"/>
    <p:sldId id="3597" r:id="rId16"/>
    <p:sldId id="3600" r:id="rId17"/>
    <p:sldId id="3601" r:id="rId18"/>
    <p:sldId id="3602" r:id="rId19"/>
    <p:sldId id="3598" r:id="rId20"/>
    <p:sldId id="3604" r:id="rId21"/>
    <p:sldId id="3605" r:id="rId22"/>
    <p:sldId id="3606" r:id="rId23"/>
    <p:sldId id="3603" r:id="rId24"/>
    <p:sldId id="3608" r:id="rId25"/>
    <p:sldId id="3145" r:id="rId26"/>
    <p:sldId id="3259" r:id="rId27"/>
    <p:sldId id="3609" r:id="rId28"/>
    <p:sldId id="3610" r:id="rId29"/>
    <p:sldId id="3611" r:id="rId30"/>
    <p:sldId id="3612" r:id="rId31"/>
    <p:sldId id="3613" r:id="rId32"/>
    <p:sldId id="3614" r:id="rId33"/>
    <p:sldId id="3615" r:id="rId34"/>
    <p:sldId id="3616" r:id="rId35"/>
    <p:sldId id="3617" r:id="rId36"/>
    <p:sldId id="3618" r:id="rId37"/>
    <p:sldId id="3619" r:id="rId38"/>
    <p:sldId id="3501" r:id="rId39"/>
    <p:sldId id="3502" r:id="rId40"/>
    <p:sldId id="3596" r:id="rId41"/>
    <p:sldId id="3620" r:id="rId42"/>
    <p:sldId id="3621" r:id="rId43"/>
    <p:sldId id="3622" r:id="rId44"/>
    <p:sldId id="3623" r:id="rId45"/>
    <p:sldId id="3624" r:id="rId46"/>
    <p:sldId id="3626" r:id="rId47"/>
    <p:sldId id="3629" r:id="rId48"/>
    <p:sldId id="3627" r:id="rId49"/>
    <p:sldId id="3628" r:id="rId50"/>
    <p:sldId id="3631" r:id="rId51"/>
    <p:sldId id="3632" r:id="rId52"/>
    <p:sldId id="3458" r:id="rId53"/>
    <p:sldId id="3587" r:id="rId54"/>
    <p:sldId id="3589" r:id="rId55"/>
    <p:sldId id="3590" r:id="rId56"/>
    <p:sldId id="1391" r:id="rId57"/>
    <p:sldId id="1843" r:id="rId58"/>
    <p:sldId id="627" r:id="rId5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7" autoAdjust="0"/>
    <p:restoredTop sz="94533" autoAdjust="0"/>
  </p:normalViewPr>
  <p:slideViewPr>
    <p:cSldViewPr>
      <p:cViewPr varScale="1">
        <p:scale>
          <a:sx n="68" d="100"/>
          <a:sy n="68" d="100"/>
        </p:scale>
        <p:origin x="14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948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6/1/2013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1195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96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246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29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617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01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77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75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87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784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4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198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124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21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7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0222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069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2709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390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7179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20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41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6705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89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684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275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832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345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716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1882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90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773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1006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880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988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795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913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4640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716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652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77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4355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532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5533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53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54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04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67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954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6/1/2013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8820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817" r:id="rId13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6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8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9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microsoft.com/office/2007/relationships/hdphoto" Target="../media/hdphoto40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9" t="4907" r="6566" b="4315"/>
          <a:stretch/>
        </p:blipFill>
        <p:spPr>
          <a:xfrm>
            <a:off x="-9866" y="0"/>
            <a:ext cx="9153866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663575"/>
            <a:ext cx="7772400" cy="50292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7: El profeta Oseas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22:                   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“Consecuencias de la Corrupción”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Oseas 7.3 a 10.15) </a:t>
            </a:r>
          </a:p>
          <a:p>
            <a:pPr marL="0" indent="0" algn="ctr">
              <a:buFontTx/>
              <a:buNone/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28 de mayo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42151" y="6248400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fld id="{6168C845-AC6A-4CB1-AD25-7DB23307EAA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 algn="ctr"/>
            <a:r>
              <a:rPr lang="es-PR" dirty="0"/>
              <a:t>Iglesia Bíblica Bautista de Aguadilla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Picture 7" descr="jesus_fish_lg_cl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04062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política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6000" contrast="5000"/>
                    </a14:imgEffect>
                  </a14:imgLayer>
                </a14:imgProps>
              </a:ext>
            </a:extLst>
          </a:blip>
          <a:srcRect l="2063" t="6445" r="2176" b="3326"/>
          <a:stretch/>
        </p:blipFill>
        <p:spPr>
          <a:xfrm>
            <a:off x="914400" y="1941268"/>
            <a:ext cx="7467600" cy="475210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Efraín se ha mezclado con los demás pueblos; Efraín fue torta no volteada. Devoraron extraños su fuerza, y él no lo supo; y aun canas le han cubierto, y él no lo supo. Y la soberbia de Israel testificará contra él en su cara; y no se volvieron a Jehová su Dios, ni lo buscaron con todo esto. Efraín fue como paloma incauta, sin entendimiento; llamarán a Egipto, acudirán a Asiria. Cuando fueren, tenderé sobre ellos mi red; les haré caer como aves del cielo; les castigaré conforme a lo que se ha anunciado en sus congregaciones.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7.8–12, RVR60) </a:t>
            </a:r>
          </a:p>
        </p:txBody>
      </p:sp>
    </p:spTree>
    <p:extLst>
      <p:ext uri="{BB962C8B-B14F-4D97-AF65-F5344CB8AC3E}">
        <p14:creationId xmlns:p14="http://schemas.microsoft.com/office/powerpoint/2010/main" val="3242262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8 </a:t>
            </a:r>
            <a:r>
              <a:rPr lang="es-PR" dirty="0">
                <a:latin typeface="Candara" panose="020E0502030303020204" pitchFamily="34" charset="0"/>
              </a:rPr>
              <a:t>al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16</a:t>
            </a:r>
            <a:r>
              <a:rPr lang="es-PR" dirty="0">
                <a:latin typeface="Candara" panose="020E0502030303020204" pitchFamily="34" charset="0"/>
              </a:rPr>
              <a:t>, tratan de la política externa de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figuras de la panadería continúan: Efraín es una sola masa con las naciones, envuelto entre ellas como una mezcla inseparable de aceite y harina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Efraín </a:t>
            </a:r>
            <a:r>
              <a:rPr lang="es-PR" dirty="0">
                <a:latin typeface="Candara" panose="020E0502030303020204" pitchFamily="34" charset="0"/>
              </a:rPr>
              <a:t>es un panecillo inútil y arruinado, quemado por un lado y crudo por el otro.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5606" r="2940" b="8197"/>
          <a:stretch/>
        </p:blipFill>
        <p:spPr>
          <a:xfrm>
            <a:off x="4876799" y="2133600"/>
            <a:ext cx="42672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975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usa el nombre Efraín para hacer énfasis en el estado reducido de Israel después de la intervención de </a:t>
            </a:r>
            <a:r>
              <a:rPr lang="es-PR" dirty="0" err="1">
                <a:latin typeface="Candara" panose="020E0502030303020204" pitchFamily="34" charset="0"/>
              </a:rPr>
              <a:t>Tiglat-pileser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rey y sus consejeros siguen con sus estrategias para recuperar la gloria de los días de </a:t>
            </a:r>
            <a:r>
              <a:rPr lang="es-PR" dirty="0" err="1">
                <a:latin typeface="Candara" panose="020E0502030303020204" pitchFamily="34" charset="0"/>
              </a:rPr>
              <a:t>Jeroboam</a:t>
            </a:r>
            <a:r>
              <a:rPr lang="es-PR" dirty="0">
                <a:latin typeface="Candara" panose="020E0502030303020204" pitchFamily="34" charset="0"/>
              </a:rPr>
              <a:t> II sin notar que ya han perdido casi todo su territorio y casi toda su fuerza.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11000" contrast="13000"/>
                    </a14:imgEffect>
                  </a14:imgLayer>
                </a14:imgProps>
              </a:ext>
            </a:extLst>
          </a:blip>
          <a:srcRect l="5700" t="3823" r="4360" b="8415"/>
          <a:stretch/>
        </p:blipFill>
        <p:spPr>
          <a:xfrm>
            <a:off x="5027528" y="1981200"/>
            <a:ext cx="3916448" cy="375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178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Mostrando </a:t>
            </a:r>
            <a:r>
              <a:rPr lang="es-PR" dirty="0">
                <a:latin typeface="Candara" panose="020E0502030303020204" pitchFamily="34" charset="0"/>
              </a:rPr>
              <a:t>un orgullo sin base, el rey Oseas y sus consejeros siguen la política de aliarse con una u otra nación para sacar ventaja.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siempre esta política los puso en un puesto inferior; aun </a:t>
            </a:r>
            <a:r>
              <a:rPr lang="es-PR" dirty="0" err="1">
                <a:latin typeface="Candara" panose="020E0502030303020204" pitchFamily="34" charset="0"/>
              </a:rPr>
              <a:t>Peka</a:t>
            </a:r>
            <a:r>
              <a:rPr lang="es-PR" dirty="0">
                <a:latin typeface="Candara" panose="020E0502030303020204" pitchFamily="34" charset="0"/>
              </a:rPr>
              <a:t> parece que fue el inferior en su alianza con </a:t>
            </a:r>
            <a:r>
              <a:rPr lang="es-PR" dirty="0" err="1">
                <a:latin typeface="Candara" panose="020E0502030303020204" pitchFamily="34" charset="0"/>
              </a:rPr>
              <a:t>Rezín</a:t>
            </a:r>
            <a:r>
              <a:rPr lang="es-PR" dirty="0">
                <a:latin typeface="Candara" panose="020E0502030303020204" pitchFamily="34" charset="0"/>
              </a:rPr>
              <a:t> de Siria porque siempre la Biblia nombra a </a:t>
            </a:r>
            <a:r>
              <a:rPr lang="es-PR" dirty="0" err="1">
                <a:latin typeface="Candara" panose="020E0502030303020204" pitchFamily="34" charset="0"/>
              </a:rPr>
              <a:t>Rezín</a:t>
            </a:r>
            <a:r>
              <a:rPr lang="es-PR" dirty="0">
                <a:latin typeface="Candara" panose="020E0502030303020204" pitchFamily="34" charset="0"/>
              </a:rPr>
              <a:t> primero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Reyes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16</a:t>
            </a:r>
            <a:r>
              <a:rPr lang="es-PR" dirty="0">
                <a:latin typeface="Candara" panose="020E0502030303020204" pitchFamily="34" charset="0"/>
              </a:rPr>
              <a:t> e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18000"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3258" y="1981200"/>
            <a:ext cx="3357785" cy="449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91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495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Israel </a:t>
            </a:r>
            <a:r>
              <a:rPr lang="es-PR" dirty="0">
                <a:latin typeface="Candara" panose="020E0502030303020204" pitchFamily="34" charset="0"/>
              </a:rPr>
              <a:t>va a varias naciones en busca de ayuda (a Siria, a Egipto y a Asiria), pero no a Dios (no se arrepiente), quien es el único capaz de ayudar a Israel en verdad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16000" contrast="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8200" y="2209800"/>
            <a:ext cx="436125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382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símil en este discurso divino cambia.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nación es como una paloma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11a</a:t>
            </a:r>
            <a:r>
              <a:rPr lang="es-PR" dirty="0">
                <a:latin typeface="Candara" panose="020E0502030303020204" pitchFamily="34" charset="0"/>
              </a:rPr>
              <a:t>), tonta e inestable, que vaga en su política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11b</a:t>
            </a:r>
            <a:r>
              <a:rPr lang="es-PR" dirty="0">
                <a:latin typeface="Candara" panose="020E0502030303020204" pitchFamily="34" charset="0"/>
              </a:rPr>
              <a:t>). Entonces, Dios cazará a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el juicio serán castigados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12</a:t>
            </a:r>
            <a:r>
              <a:rPr lang="es-PR" dirty="0">
                <a:latin typeface="Candara" panose="020E0502030303020204" pitchFamily="34" charset="0"/>
              </a:rPr>
              <a:t>). Dios de nuevo levanta un lamento; él quiere salvar a su pueblo, pero Israel insiste en seguir el camino hacia la destrucción.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brightnessContrast bright="13000" contrast="8000"/>
                    </a14:imgEffect>
                  </a14:imgLayer>
                </a14:imgProps>
              </a:ext>
            </a:extLst>
          </a:blip>
          <a:srcRect l="21715" r="25714"/>
          <a:stretch/>
        </p:blipFill>
        <p:spPr>
          <a:xfrm>
            <a:off x="5448154" y="2054836"/>
            <a:ext cx="35052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913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14 </a:t>
            </a:r>
            <a:r>
              <a:rPr lang="es-PR" dirty="0">
                <a:latin typeface="Candara" panose="020E0502030303020204" pitchFamily="34" charset="0"/>
              </a:rPr>
              <a:t>el lamento muestra la razón por la que Dios no pudo redimirlos: …no claman a mí en sus corazones…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el hebreo el concepto del corazón no significa “sinceridad” o “en verdad”, sino que representa la voluntad y la inteligencia, lo que comprende y decide para dar dirección en la vida.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200" y="1938338"/>
            <a:ext cx="36671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607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Entonces </a:t>
            </a:r>
            <a:r>
              <a:rPr lang="es-PR" dirty="0">
                <a:latin typeface="Candara" panose="020E0502030303020204" pitchFamily="34" charset="0"/>
              </a:rPr>
              <a:t>Dios lamenta que Israel no perciba su situación, ni tiene la voluntad de cumplir el pacto. Al contrario, se revelan contra el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Esta </a:t>
            </a:r>
            <a:r>
              <a:rPr lang="es-PR" dirty="0">
                <a:latin typeface="Candara" panose="020E0502030303020204" pitchFamily="34" charset="0"/>
              </a:rPr>
              <a:t>rebelión otra vez se describe en términos del </a:t>
            </a:r>
            <a:r>
              <a:rPr lang="es-PR" dirty="0" err="1">
                <a:latin typeface="Candara" panose="020E0502030303020204" pitchFamily="34" charset="0"/>
              </a:rPr>
              <a:t>baalismo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Sus </a:t>
            </a:r>
            <a:r>
              <a:rPr lang="es-PR" dirty="0">
                <a:latin typeface="Candara" panose="020E0502030303020204" pitchFamily="34" charset="0"/>
              </a:rPr>
              <a:t>oraciones no son aceptables porque son realmente gritos desde los lechos del culto de fertilidad.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10000" contrast="6000"/>
                    </a14:imgEffect>
                  </a14:imgLayer>
                </a14:imgProps>
              </a:ext>
            </a:extLst>
          </a:blip>
          <a:srcRect l="8000" r="38667"/>
          <a:stretch/>
        </p:blipFill>
        <p:spPr>
          <a:xfrm>
            <a:off x="5791200" y="2112645"/>
            <a:ext cx="3352800" cy="42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691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campaña de </a:t>
            </a:r>
            <a:r>
              <a:rPr lang="es-PR" dirty="0" err="1">
                <a:latin typeface="Candara" panose="020E0502030303020204" pitchFamily="34" charset="0"/>
              </a:rPr>
              <a:t>Tiglat-pileser</a:t>
            </a:r>
            <a:r>
              <a:rPr lang="es-PR" dirty="0">
                <a:latin typeface="Candara" panose="020E0502030303020204" pitchFamily="34" charset="0"/>
              </a:rPr>
              <a:t> destituyó la tierra, y la gente necesitaba pan (trigo,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14b</a:t>
            </a:r>
            <a:r>
              <a:rPr lang="es-PR" dirty="0">
                <a:latin typeface="Candara" panose="020E0502030303020204" pitchFamily="34" charset="0"/>
              </a:rPr>
              <a:t>) y vino.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procurar la lluvia y garantizar una buena cosecha, “se cortaron” según los ritos mágicos del </a:t>
            </a:r>
            <a:r>
              <a:rPr lang="es-PR" dirty="0" err="1" smtClean="0">
                <a:latin typeface="Candara" panose="020E0502030303020204" pitchFamily="34" charset="0"/>
              </a:rPr>
              <a:t>baalismo</a:t>
            </a:r>
            <a:r>
              <a:rPr lang="es-PR" dirty="0" smtClean="0">
                <a:latin typeface="Candara" panose="020E0502030303020204" pitchFamily="34" charset="0"/>
              </a:rPr>
              <a:t> 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1ra Reyes 18.28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brightnessContrast bright="21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464" r="10948"/>
          <a:stretch/>
        </p:blipFill>
        <p:spPr>
          <a:xfrm>
            <a:off x="5183814" y="2053888"/>
            <a:ext cx="3960186" cy="381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069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Oseas</a:t>
            </a:r>
          </a:p>
          <a:p>
            <a:pPr lvl="1" eaLnBrk="1" hangingPunct="1"/>
            <a:r>
              <a:rPr lang="es-PR" dirty="0">
                <a:latin typeface="Candara" panose="020E0502030303020204" pitchFamily="34" charset="0"/>
              </a:rPr>
              <a:t>7.3 a 10.15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459" y="1960098"/>
            <a:ext cx="3606435" cy="438560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10880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última frase del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14 </a:t>
            </a:r>
            <a:r>
              <a:rPr lang="es-PR" dirty="0">
                <a:latin typeface="Candara" panose="020E0502030303020204" pitchFamily="34" charset="0"/>
              </a:rPr>
              <a:t>debe leerse con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15</a:t>
            </a:r>
            <a:r>
              <a:rPr lang="es-PR" dirty="0" smtClean="0">
                <a:latin typeface="Candara" panose="020E0502030303020204" pitchFamily="34" charset="0"/>
              </a:rPr>
              <a:t>. Se </a:t>
            </a:r>
            <a:r>
              <a:rPr lang="es-PR" dirty="0">
                <a:latin typeface="Candara" panose="020E0502030303020204" pitchFamily="34" charset="0"/>
              </a:rPr>
              <a:t>traduciría: </a:t>
            </a:r>
            <a:r>
              <a:rPr lang="es-PR" i="1" dirty="0">
                <a:latin typeface="Candara" panose="020E0502030303020204" pitchFamily="34" charset="0"/>
              </a:rPr>
              <a:t>“Siempre se rebelaban contra mí, pero yo (los) </a:t>
            </a:r>
            <a:r>
              <a:rPr lang="es-PR" i="1" dirty="0" smtClean="0">
                <a:latin typeface="Candara" panose="020E0502030303020204" pitchFamily="34" charset="0"/>
              </a:rPr>
              <a:t>discipliné. Fortalecí </a:t>
            </a:r>
            <a:r>
              <a:rPr lang="es-PR" i="1" dirty="0">
                <a:latin typeface="Candara" panose="020E0502030303020204" pitchFamily="34" charset="0"/>
              </a:rPr>
              <a:t>sus brazos, pero contra mí siempre planeaban mal”. </a:t>
            </a:r>
            <a:endParaRPr lang="es-PR" i="1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pesar de toda la disciplina y bendición que Dios le había dado, el pueblo de Israel insistió en determinar su propio curso, volviéndose a toda dirección menos hacia la única correcta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16</a:t>
            </a:r>
            <a:r>
              <a:rPr lang="es-PR" dirty="0">
                <a:latin typeface="Candara" panose="020E0502030303020204" pitchFamily="34" charset="0"/>
              </a:rPr>
              <a:t>).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8000"/>
                    </a14:imgEffect>
                    <a14:imgEffect>
                      <a14:brightnessContrast bright="14000" contrast="9000"/>
                    </a14:imgEffect>
                  </a14:imgLayer>
                </a14:imgProps>
              </a:ext>
            </a:extLst>
          </a:blip>
          <a:srcRect l="2497" r="28193"/>
          <a:stretch/>
        </p:blipFill>
        <p:spPr>
          <a:xfrm>
            <a:off x="4953000" y="1981200"/>
            <a:ext cx="4175376" cy="403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108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0000" r="11250"/>
          <a:stretch/>
        </p:blipFill>
        <p:spPr>
          <a:xfrm rot="13920715">
            <a:off x="4950168" y="2344013"/>
            <a:ext cx="3746605" cy="3174207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política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714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Así </a:t>
            </a:r>
            <a:r>
              <a:rPr lang="es-PR" dirty="0">
                <a:latin typeface="Candara" panose="020E0502030303020204" pitchFamily="34" charset="0"/>
              </a:rPr>
              <a:t>Israel abandonó su pacto con Dios, y su política externa era como un “arco engañoso”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16b</a:t>
            </a:r>
            <a:r>
              <a:rPr lang="es-PR" dirty="0">
                <a:latin typeface="Candara" panose="020E0502030303020204" pitchFamily="34" charset="0"/>
              </a:rPr>
              <a:t>; RVA trad. arco que falla).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Todo </a:t>
            </a:r>
            <a:r>
              <a:rPr lang="es-PR" dirty="0">
                <a:latin typeface="Candara" panose="020E0502030303020204" pitchFamily="34" charset="0"/>
              </a:rPr>
              <a:t>parece fuerte y confiable, pero en el momento del combate la flecha no llega al blanco.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causa de su política en contra de Asiria, los asirios destruirán a Israel mientras los egipcios, los supuestos aliados, se burlarán de Israel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4731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religiosa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colorTemperature colorTemp="4835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</a:extLst>
          </a:blip>
          <a:srcRect l="2127" r="1064" b="5192"/>
          <a:stretch/>
        </p:blipFill>
        <p:spPr>
          <a:xfrm>
            <a:off x="990600" y="1936506"/>
            <a:ext cx="7315200" cy="478494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Ellos establecieron reyes, pero no escogidos por mí; constituyeron príncipes, mas yo no lo supe; de su plata y de su oro hicieron ídolos para sí, para ser ellos mismos destruidos. Tu becerro, oh Samaria, te hizo alejarte; se encendió mi enojo contra ellos, hasta que no pudieron alcanzar purificación. Porque de Israel es también éste, y artífice lo hizo; no es Dios; por lo que será deshecho en pedazos el becerro de Samaria. Porque sembraron viento, y torbellino segarán; no tendrán mies, ni su espiga hará harina; y si la hiciere, extraños la comerán. Devorado será Israel; pronto será entre las naciones como vasija que no se estima.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8.4–8, RVR60) </a:t>
            </a:r>
          </a:p>
        </p:txBody>
      </p:sp>
    </p:spTree>
    <p:extLst>
      <p:ext uri="{BB962C8B-B14F-4D97-AF65-F5344CB8AC3E}">
        <p14:creationId xmlns:p14="http://schemas.microsoft.com/office/powerpoint/2010/main" val="36846671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capítulo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</a:t>
            </a:r>
            <a:r>
              <a:rPr lang="es-PR" dirty="0">
                <a:latin typeface="Candara" panose="020E0502030303020204" pitchFamily="34" charset="0"/>
              </a:rPr>
              <a:t> forma una unidad bien estructurada. Al principio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1–3</a:t>
            </a:r>
            <a:r>
              <a:rPr lang="es-PR" dirty="0">
                <a:latin typeface="Candara" panose="020E0502030303020204" pitchFamily="34" charset="0"/>
              </a:rPr>
              <a:t>) y al fin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14</a:t>
            </a:r>
            <a:r>
              <a:rPr lang="es-PR" dirty="0">
                <a:latin typeface="Candara" panose="020E0502030303020204" pitchFamily="34" charset="0"/>
              </a:rPr>
              <a:t>) hay declaraciones generales que emplean términos militares.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Entre </a:t>
            </a:r>
            <a:r>
              <a:rPr lang="es-PR" dirty="0">
                <a:latin typeface="Candara" panose="020E0502030303020204" pitchFamily="34" charset="0"/>
              </a:rPr>
              <a:t>estas declaraciones, dos veces Dios trae cargas contra Israel utilizando la misma forma: la acusación política, la cultual y el anuncio de su castigo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4–7 </a:t>
            </a:r>
            <a:r>
              <a:rPr lang="es-PR" dirty="0">
                <a:latin typeface="Candara" panose="020E0502030303020204" pitchFamily="34" charset="0"/>
              </a:rPr>
              <a:t>y vv.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8–13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4000"/>
                    </a14:imgEffect>
                    <a14:imgEffect>
                      <a14:brightnessContrast bright="16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2549" y="2133600"/>
            <a:ext cx="3731451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277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Probablemente </a:t>
            </a:r>
            <a:r>
              <a:rPr lang="es-PR" dirty="0">
                <a:latin typeface="Candara" panose="020E0502030303020204" pitchFamily="34" charset="0"/>
              </a:rPr>
              <a:t>estas palabras provienen de los primeros años del rey Oseas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8–10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nación pensó que por fin había comprado la paz, pero Dios declara que la guerra no ha cesado.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contrario, continuará porque el enemigo real no es Asiria, sino que es Dios mismo quien lucha contra el rebelde, que es Israel. Asiria es sólo un instrumento en sus manos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421"/>
          <a:stretch/>
        </p:blipFill>
        <p:spPr>
          <a:xfrm>
            <a:off x="5319932" y="2002302"/>
            <a:ext cx="3818206" cy="43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062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28600" y="1981200"/>
            <a:ext cx="5334000" cy="457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s-PR" sz="2800" dirty="0">
                <a:latin typeface="Candara" panose="020E0502030303020204" pitchFamily="34" charset="0"/>
              </a:rPr>
              <a:t>Los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vv. 4</a:t>
            </a:r>
            <a:r>
              <a:rPr lang="es-PR" sz="2800" dirty="0">
                <a:latin typeface="Candara" panose="020E0502030303020204" pitchFamily="34" charset="0"/>
              </a:rPr>
              <a:t> al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7</a:t>
            </a:r>
            <a:r>
              <a:rPr lang="es-PR" sz="2800" dirty="0">
                <a:latin typeface="Candara" panose="020E0502030303020204" pitchFamily="34" charset="0"/>
              </a:rPr>
              <a:t> presentan el primer segmento de acusaciones y sentencia. </a:t>
            </a:r>
          </a:p>
          <a:p>
            <a:r>
              <a:rPr lang="es-PR" sz="2800" dirty="0">
                <a:latin typeface="Candara" panose="020E0502030303020204" pitchFamily="34" charset="0"/>
              </a:rPr>
              <a:t>La acusación política trata la situación interna del liderazgo de Israel.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El </a:t>
            </a:r>
            <a:r>
              <a:rPr lang="es-PR" sz="2800" dirty="0">
                <a:latin typeface="Candara" panose="020E0502030303020204" pitchFamily="34" charset="0"/>
              </a:rPr>
              <a:t>contraste es enfático entre el ellos (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4a</a:t>
            </a:r>
            <a:r>
              <a:rPr lang="es-PR" sz="2800" dirty="0">
                <a:latin typeface="Candara" panose="020E0502030303020204" pitchFamily="34" charset="0"/>
              </a:rPr>
              <a:t>) de Israel y el yo (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4c</a:t>
            </a:r>
            <a:r>
              <a:rPr lang="es-PR" sz="2800" dirty="0">
                <a:latin typeface="Candara" panose="020E0502030303020204" pitchFamily="34" charset="0"/>
              </a:rPr>
              <a:t>) de Dios. </a:t>
            </a:r>
            <a:endParaRPr lang="es-PR" sz="2800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13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553" y="2092357"/>
            <a:ext cx="3648447" cy="39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097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5881565" cy="4719638"/>
          </a:xfrm>
        </p:spPr>
        <p:txBody>
          <a:bodyPr>
            <a:noAutofit/>
          </a:bodyPr>
          <a:lstStyle/>
          <a:p>
            <a:r>
              <a:rPr lang="es-PR" sz="2600" dirty="0" smtClean="0">
                <a:latin typeface="Candara" panose="020E0502030303020204" pitchFamily="34" charset="0"/>
              </a:rPr>
              <a:t>Todas las intrigas y el complot para instalar los nuevos reyes no se originan en la voluntad de Dios sino en la arrogancia humana (</a:t>
            </a:r>
            <a:r>
              <a:rPr lang="es-PR" sz="2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4a </a:t>
            </a:r>
            <a:r>
              <a:rPr lang="es-PR" sz="2600" dirty="0" smtClean="0">
                <a:latin typeface="Candara" panose="020E0502030303020204" pitchFamily="34" charset="0"/>
              </a:rPr>
              <a:t>y </a:t>
            </a:r>
            <a:r>
              <a:rPr lang="es-PR" sz="2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b</a:t>
            </a:r>
            <a:r>
              <a:rPr lang="es-PR" sz="260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PR" sz="2600" dirty="0" smtClean="0">
                <a:latin typeface="Candara" panose="020E0502030303020204" pitchFamily="34" charset="0"/>
              </a:rPr>
              <a:t>Ante todas estas maniobras Dios se niega a reconocer a los gobernantes como legítimos. </a:t>
            </a:r>
          </a:p>
          <a:p>
            <a:r>
              <a:rPr lang="es-PR" sz="2600" dirty="0" smtClean="0">
                <a:latin typeface="Candara" panose="020E0502030303020204" pitchFamily="34" charset="0"/>
              </a:rPr>
              <a:t>La acusación en relación al culto (</a:t>
            </a:r>
            <a:r>
              <a:rPr lang="es-PR" sz="2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4d</a:t>
            </a:r>
            <a:r>
              <a:rPr lang="es-PR" sz="2600" dirty="0" smtClean="0">
                <a:latin typeface="Candara" panose="020E0502030303020204" pitchFamily="34" charset="0"/>
              </a:rPr>
              <a:t>) es que Israel adora a otro dios con las imágenes en Dan y Betel.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12000" contrast="6000"/>
                    </a14:imgEffect>
                  </a14:imgLayer>
                </a14:imgProps>
              </a:ext>
            </a:extLst>
          </a:blip>
          <a:srcRect t="3705" r="5475"/>
          <a:stretch/>
        </p:blipFill>
        <p:spPr>
          <a:xfrm>
            <a:off x="6019800" y="2047994"/>
            <a:ext cx="3124200" cy="45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40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40590" cy="4719638"/>
          </a:xfrm>
        </p:spPr>
        <p:txBody>
          <a:bodyPr>
            <a:no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Posiblemente </a:t>
            </a:r>
            <a:r>
              <a:rPr lang="es-PR" dirty="0">
                <a:latin typeface="Candara" panose="020E0502030303020204" pitchFamily="34" charset="0"/>
              </a:rPr>
              <a:t>estos becerros de oro oficialmente sirvieron como el trono visible del Dios invisible, </a:t>
            </a:r>
            <a:r>
              <a:rPr lang="es-PR" dirty="0" smtClean="0">
                <a:latin typeface="Candara" panose="020E0502030303020204" pitchFamily="34" charset="0"/>
              </a:rPr>
              <a:t>como un substituto del arca </a:t>
            </a:r>
            <a:r>
              <a:rPr lang="es-PR" dirty="0">
                <a:latin typeface="Candara" panose="020E0502030303020204" pitchFamily="34" charset="0"/>
              </a:rPr>
              <a:t>en </a:t>
            </a:r>
            <a:r>
              <a:rPr lang="es-PR" dirty="0" smtClean="0">
                <a:latin typeface="Candara" panose="020E0502030303020204" pitchFamily="34" charset="0"/>
              </a:rPr>
              <a:t>Jerusalén.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</a:t>
            </a:r>
            <a:r>
              <a:rPr lang="es-PR" dirty="0" smtClean="0">
                <a:latin typeface="Candara" panose="020E0502030303020204" pitchFamily="34" charset="0"/>
              </a:rPr>
              <a:t>eran ídolos</a:t>
            </a:r>
            <a:r>
              <a:rPr lang="es-PR" dirty="0">
                <a:latin typeface="Candara" panose="020E0502030303020204" pitchFamily="34" charset="0"/>
              </a:rPr>
              <a:t>, representaciones de Dios como un dios de la fertilidad igual a Baal.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9840" y="1917029"/>
            <a:ext cx="3154160" cy="478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07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76511"/>
            <a:ext cx="5837440" cy="4719638"/>
          </a:xfrm>
        </p:spPr>
        <p:txBody>
          <a:bodyPr>
            <a:noAutofit/>
          </a:bodyPr>
          <a:lstStyle/>
          <a:p>
            <a:r>
              <a:rPr lang="es-PR" sz="2800" dirty="0" smtClean="0">
                <a:latin typeface="Candara" panose="020E0502030303020204" pitchFamily="34" charset="0"/>
              </a:rPr>
              <a:t>Por </a:t>
            </a:r>
            <a:r>
              <a:rPr lang="es-PR" sz="2800" dirty="0">
                <a:latin typeface="Candara" panose="020E0502030303020204" pitchFamily="34" charset="0"/>
              </a:rPr>
              <a:t>eso, en el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5 </a:t>
            </a:r>
            <a:r>
              <a:rPr lang="es-PR" sz="2800" dirty="0">
                <a:latin typeface="Candara" panose="020E0502030303020204" pitchFamily="34" charset="0"/>
              </a:rPr>
              <a:t>se implora para que el rey rechace estos cultos</a:t>
            </a:r>
            <a:r>
              <a:rPr lang="es-PR" sz="2800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sz="2800" dirty="0" smtClean="0">
                <a:latin typeface="Candara" panose="020E0502030303020204" pitchFamily="34" charset="0"/>
              </a:rPr>
              <a:t>La </a:t>
            </a:r>
            <a:r>
              <a:rPr lang="es-PR" sz="2800" dirty="0">
                <a:latin typeface="Candara" panose="020E0502030303020204" pitchFamily="34" charset="0"/>
              </a:rPr>
              <a:t>imagen del becerro no estuvo en la ciudad de Samaria, sino en el santuario real de Betel.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Es </a:t>
            </a:r>
            <a:r>
              <a:rPr lang="es-PR" sz="2800" dirty="0">
                <a:latin typeface="Candara" panose="020E0502030303020204" pitchFamily="34" charset="0"/>
              </a:rPr>
              <a:t>increíble que Israel adore el ídolo porque</a:t>
            </a:r>
            <a:r>
              <a:rPr lang="es-PR" sz="2800" i="1" dirty="0">
                <a:latin typeface="Candara" panose="020E0502030303020204" pitchFamily="34" charset="0"/>
              </a:rPr>
              <a:t>: “Un escultor lo hizo, y él no es un dios” </a:t>
            </a:r>
            <a:r>
              <a:rPr lang="es-PR" sz="2800" dirty="0">
                <a:latin typeface="Candara" panose="020E0502030303020204" pitchFamily="34" charset="0"/>
              </a:rPr>
              <a:t>(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6a</a:t>
            </a:r>
            <a:r>
              <a:rPr lang="es-PR" sz="2800" dirty="0">
                <a:latin typeface="Candara" panose="020E0502030303020204" pitchFamily="34" charset="0"/>
              </a:rPr>
              <a:t>; </a:t>
            </a:r>
            <a:r>
              <a:rPr lang="es-PR" sz="2800" dirty="0" smtClean="0">
                <a:latin typeface="Candara" panose="020E0502030303020204" pitchFamily="34" charset="0"/>
              </a:rPr>
              <a:t>traducción libre).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9840" y="1917029"/>
            <a:ext cx="3154160" cy="478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470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9342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Sembrad para vosotros en justicia, segad para vosotros en misericordia; haced para vosotros barbecho; porque es el tiempo de buscar a Jehová, hasta que venga y os enseñe justicia.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(Oseas 10.12,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6095999" cy="4719638"/>
          </a:xfrm>
        </p:spPr>
        <p:txBody>
          <a:bodyPr>
            <a:noAutofit/>
          </a:bodyPr>
          <a:lstStyle/>
          <a:p>
            <a:r>
              <a:rPr lang="es-PR" sz="2800" dirty="0" smtClean="0">
                <a:latin typeface="Candara" panose="020E0502030303020204" pitchFamily="34" charset="0"/>
              </a:rPr>
              <a:t>El </a:t>
            </a:r>
            <a:r>
              <a:rPr lang="es-PR" sz="2800" dirty="0">
                <a:latin typeface="Candara" panose="020E0502030303020204" pitchFamily="34" charset="0"/>
              </a:rPr>
              <a:t>anuncio del castigo en el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7 </a:t>
            </a:r>
            <a:r>
              <a:rPr lang="es-PR" sz="2800" dirty="0">
                <a:latin typeface="Candara" panose="020E0502030303020204" pitchFamily="34" charset="0"/>
              </a:rPr>
              <a:t>se hace en términos de fertilidad. Israel ha sembrado viento y él cosechará el torbellino (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7a</a:t>
            </a:r>
            <a:r>
              <a:rPr lang="es-PR" sz="2800" dirty="0">
                <a:latin typeface="Candara" panose="020E0502030303020204" pitchFamily="34" charset="0"/>
              </a:rPr>
              <a:t>).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No </a:t>
            </a:r>
            <a:r>
              <a:rPr lang="es-PR" sz="2800" dirty="0">
                <a:latin typeface="Candara" panose="020E0502030303020204" pitchFamily="34" charset="0"/>
              </a:rPr>
              <a:t>obstante, no es la tempestad de Baal lo que dará la lluvia necesaria para la mies.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Al </a:t>
            </a:r>
            <a:r>
              <a:rPr lang="es-PR" sz="2800" dirty="0">
                <a:latin typeface="Candara" panose="020E0502030303020204" pitchFamily="34" charset="0"/>
              </a:rPr>
              <a:t>contrario, este torbellino (</a:t>
            </a:r>
            <a:r>
              <a:rPr lang="es-PR" sz="2800" i="1" dirty="0" err="1" smtClean="0">
                <a:latin typeface="Candara" panose="020E0502030303020204" pitchFamily="34" charset="0"/>
              </a:rPr>
              <a:t>sufah</a:t>
            </a:r>
            <a:r>
              <a:rPr lang="es-PR" sz="2800" dirty="0" smtClean="0">
                <a:latin typeface="Candara" panose="020E0502030303020204" pitchFamily="34" charset="0"/>
              </a:rPr>
              <a:t>) </a:t>
            </a:r>
            <a:r>
              <a:rPr lang="es-PR" sz="2800" dirty="0">
                <a:latin typeface="Candara" panose="020E0502030303020204" pitchFamily="34" charset="0"/>
              </a:rPr>
              <a:t>traerá destrucción </a:t>
            </a:r>
            <a:r>
              <a:rPr lang="es-PR" sz="2800" dirty="0" smtClean="0">
                <a:latin typeface="Candara" panose="020E0502030303020204" pitchFamily="34" charset="0"/>
              </a:rPr>
              <a:t>(del verbo </a:t>
            </a:r>
            <a:r>
              <a:rPr lang="es-PR" sz="2800" i="1" dirty="0" err="1" smtClean="0">
                <a:latin typeface="Candara" panose="020E0502030303020204" pitchFamily="34" charset="0"/>
              </a:rPr>
              <a:t>suf</a:t>
            </a:r>
            <a:r>
              <a:rPr lang="es-PR" sz="2800" dirty="0" smtClean="0">
                <a:latin typeface="Candara" panose="020E0502030303020204" pitchFamily="34" charset="0"/>
              </a:rPr>
              <a:t>, </a:t>
            </a:r>
            <a:r>
              <a:rPr lang="es-PR" sz="2800" dirty="0">
                <a:latin typeface="Candara" panose="020E0502030303020204" pitchFamily="34" charset="0"/>
              </a:rPr>
              <a:t>significa “terminar, cesar”). </a:t>
            </a:r>
            <a:endParaRPr lang="es-PR" sz="2800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12000" contrast="11000"/>
                    </a14:imgEffect>
                  </a14:imgLayer>
                </a14:imgProps>
              </a:ext>
            </a:extLst>
          </a:blip>
          <a:srcRect l="34166" r="4500"/>
          <a:stretch/>
        </p:blipFill>
        <p:spPr>
          <a:xfrm>
            <a:off x="5925517" y="3402092"/>
            <a:ext cx="3236067" cy="345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457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246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Autofit/>
          </a:bodyPr>
          <a:lstStyle/>
          <a:p>
            <a:r>
              <a:rPr lang="es-PR" sz="2800" dirty="0" smtClean="0">
                <a:latin typeface="Candara" panose="020E0502030303020204" pitchFamily="34" charset="0"/>
              </a:rPr>
              <a:t>La confianza </a:t>
            </a:r>
            <a:r>
              <a:rPr lang="es-PR" sz="2800" dirty="0">
                <a:latin typeface="Candara" panose="020E0502030303020204" pitchFamily="34" charset="0"/>
              </a:rPr>
              <a:t>en un culto muerto no dará vida ni fecundidad.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Resultará </a:t>
            </a:r>
            <a:r>
              <a:rPr lang="es-PR" sz="2800" dirty="0">
                <a:latin typeface="Candara" panose="020E0502030303020204" pitchFamily="34" charset="0"/>
              </a:rPr>
              <a:t>en trigo que no producirá grano para hacer harina, o si la diese, la comerían los extraños (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7d</a:t>
            </a:r>
            <a:r>
              <a:rPr lang="es-PR" sz="2800" dirty="0">
                <a:latin typeface="Candara" panose="020E0502030303020204" pitchFamily="34" charset="0"/>
              </a:rPr>
              <a:t>).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De </a:t>
            </a:r>
            <a:r>
              <a:rPr lang="es-PR" sz="2800" dirty="0">
                <a:latin typeface="Candara" panose="020E0502030303020204" pitchFamily="34" charset="0"/>
              </a:rPr>
              <a:t>todos modos, el castigo para Israel es la pérdida de toda fertilidad</a:t>
            </a:r>
            <a:r>
              <a:rPr lang="es-PR" sz="2800" dirty="0" smtClean="0">
                <a:latin typeface="Candara" panose="020E0502030303020204" pitchFamily="34" charset="0"/>
              </a:rPr>
              <a:t>.</a:t>
            </a:r>
            <a:endParaRPr lang="es-PR" sz="2800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brightnessContrast bright="4000" contrast="4000"/>
                    </a14:imgEffect>
                  </a14:imgLayer>
                </a14:imgProps>
              </a:ext>
            </a:extLst>
          </a:blip>
          <a:srcRect l="27882"/>
          <a:stretch/>
        </p:blipFill>
        <p:spPr>
          <a:xfrm>
            <a:off x="5557129" y="2133600"/>
            <a:ext cx="3572803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112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Autofit/>
          </a:bodyPr>
          <a:lstStyle/>
          <a:p>
            <a:r>
              <a:rPr lang="es-PR" sz="2800" dirty="0" smtClean="0">
                <a:latin typeface="Candara" panose="020E0502030303020204" pitchFamily="34" charset="0"/>
              </a:rPr>
              <a:t>Los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vv. 8 </a:t>
            </a:r>
            <a:r>
              <a:rPr lang="es-PR" sz="2800" dirty="0">
                <a:latin typeface="Candara" panose="020E0502030303020204" pitchFamily="34" charset="0"/>
              </a:rPr>
              <a:t>al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13</a:t>
            </a:r>
            <a:r>
              <a:rPr lang="es-PR" sz="2800" dirty="0">
                <a:latin typeface="Candara" panose="020E0502030303020204" pitchFamily="34" charset="0"/>
              </a:rPr>
              <a:t> también comienzan con una acusación política que describe el estado de la nación cuando habló el profeta.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Debe </a:t>
            </a:r>
            <a:r>
              <a:rPr lang="es-PR" sz="2800" dirty="0">
                <a:latin typeface="Candara" panose="020E0502030303020204" pitchFamily="34" charset="0"/>
              </a:rPr>
              <a:t>tomarse en cuenta que los verbos del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8 </a:t>
            </a:r>
            <a:r>
              <a:rPr lang="es-PR" sz="2800" dirty="0">
                <a:latin typeface="Candara" panose="020E0502030303020204" pitchFamily="34" charset="0"/>
              </a:rPr>
              <a:t>son perfectos y los del </a:t>
            </a:r>
            <a:r>
              <a:rPr lang="es-PR" sz="2800" dirty="0">
                <a:solidFill>
                  <a:srgbClr val="FF0000"/>
                </a:solidFill>
                <a:latin typeface="Candara" panose="020E0502030303020204" pitchFamily="34" charset="0"/>
              </a:rPr>
              <a:t>v. 7 </a:t>
            </a:r>
            <a:r>
              <a:rPr lang="es-PR" sz="2800" dirty="0">
                <a:latin typeface="Candara" panose="020E0502030303020204" pitchFamily="34" charset="0"/>
              </a:rPr>
              <a:t>son imperfectos. </a:t>
            </a:r>
            <a:endParaRPr lang="es-PR" sz="2800" dirty="0" smtClean="0">
              <a:latin typeface="Candara" panose="020E0502030303020204" pitchFamily="34" charset="0"/>
            </a:endParaRPr>
          </a:p>
          <a:p>
            <a:r>
              <a:rPr lang="es-PR" sz="2800" dirty="0" smtClean="0">
                <a:latin typeface="Candara" panose="020E0502030303020204" pitchFamily="34" charset="0"/>
              </a:rPr>
              <a:t>Israel </a:t>
            </a:r>
            <a:r>
              <a:rPr lang="es-PR" sz="2800" dirty="0">
                <a:latin typeface="Candara" panose="020E0502030303020204" pitchFamily="34" charset="0"/>
              </a:rPr>
              <a:t>ha sido </a:t>
            </a:r>
            <a:r>
              <a:rPr lang="es-PR" sz="2800" dirty="0" smtClean="0">
                <a:latin typeface="Candara" panose="020E0502030303020204" pitchFamily="34" charset="0"/>
              </a:rPr>
              <a:t>devorado.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3000"/>
                    </a14:imgEffect>
                    <a14:imgEffect>
                      <a14:brightnessContrast bright="1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86"/>
          <a:stretch/>
        </p:blipFill>
        <p:spPr>
          <a:xfrm>
            <a:off x="5257800" y="2059782"/>
            <a:ext cx="3886200" cy="438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384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Pronto</a:t>
            </a:r>
            <a:r>
              <a:rPr lang="es-PR" dirty="0">
                <a:latin typeface="Candara" panose="020E0502030303020204" pitchFamily="34" charset="0"/>
              </a:rPr>
              <a:t>, o: “ahora”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8b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i="1" dirty="0">
                <a:latin typeface="Candara" panose="020E0502030303020204" pitchFamily="34" charset="0"/>
              </a:rPr>
              <a:t>‘</a:t>
            </a:r>
            <a:r>
              <a:rPr lang="es-PR" i="1" dirty="0" err="1" smtClean="0">
                <a:latin typeface="Candara" panose="020E0502030303020204" pitchFamily="34" charset="0"/>
              </a:rPr>
              <a:t>attah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adverbio de tiempo que hace énfasis en el estado presente de Israel) ellos serán </a:t>
            </a:r>
            <a:r>
              <a:rPr lang="es-PR" dirty="0" smtClean="0">
                <a:latin typeface="Candara" panose="020E0502030303020204" pitchFamily="34" charset="0"/>
              </a:rPr>
              <a:t>(o “</a:t>
            </a:r>
            <a:r>
              <a:rPr lang="es-PR" dirty="0">
                <a:latin typeface="Candara" panose="020E0502030303020204" pitchFamily="34" charset="0"/>
              </a:rPr>
              <a:t>están”) entre las naciones como un objeto que nadie aprecia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8b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4000" contrast="14000"/>
                    </a14:imgEffect>
                  </a14:imgLayer>
                </a14:imgProps>
              </a:ext>
            </a:extLst>
          </a:blip>
          <a:srcRect l="23200"/>
          <a:stretch/>
        </p:blipFill>
        <p:spPr>
          <a:xfrm>
            <a:off x="5486400" y="2174082"/>
            <a:ext cx="36576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823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Acusación de la corrupción religiosa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9 </a:t>
            </a:r>
            <a:r>
              <a:rPr lang="es-PR" dirty="0">
                <a:latin typeface="Candara" panose="020E0502030303020204" pitchFamily="34" charset="0"/>
              </a:rPr>
              <a:t>aclara la acusación política con referencia al tributo que llevó Oseas, el rey, a </a:t>
            </a:r>
            <a:r>
              <a:rPr lang="es-PR" dirty="0" err="1">
                <a:latin typeface="Candara" panose="020E0502030303020204" pitchFamily="34" charset="0"/>
              </a:rPr>
              <a:t>Tiglat-pileser</a:t>
            </a:r>
            <a:r>
              <a:rPr lang="es-PR" dirty="0">
                <a:latin typeface="Candara" panose="020E0502030303020204" pitchFamily="34" charset="0"/>
              </a:rPr>
              <a:t>: </a:t>
            </a:r>
            <a:r>
              <a:rPr lang="es-PR" i="1" dirty="0">
                <a:latin typeface="Candara" panose="020E0502030303020204" pitchFamily="34" charset="0"/>
              </a:rPr>
              <a:t>“En verdad, ellos </a:t>
            </a:r>
            <a:r>
              <a:rPr lang="es-PR" dirty="0">
                <a:latin typeface="Candara" panose="020E0502030303020204" pitchFamily="34" charset="0"/>
              </a:rPr>
              <a:t>(enfático) </a:t>
            </a:r>
            <a:r>
              <a:rPr lang="es-PR" i="1" dirty="0">
                <a:latin typeface="Candara" panose="020E0502030303020204" pitchFamily="34" charset="0"/>
              </a:rPr>
              <a:t>han subido a Asiria”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9a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4000"/>
                    </a14:imgEffect>
                    <a14:imgEffect>
                      <a14:brightnessContrast bright="4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4209"/>
          <a:stretch/>
        </p:blipFill>
        <p:spPr>
          <a:xfrm>
            <a:off x="5504704" y="2127997"/>
            <a:ext cx="3074894" cy="381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146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214313"/>
            <a:ext cx="7793037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corrupta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colorTemperature colorTemp="5390"/>
                    </a14:imgEffect>
                    <a14:imgEffect>
                      <a14:brightnessContrast bright="2000" contrast="8000"/>
                    </a14:imgEffect>
                  </a14:imgLayer>
                </a14:imgProps>
              </a:ext>
            </a:extLst>
          </a:blip>
          <a:srcRect l="919" b="1400"/>
          <a:stretch/>
        </p:blipFill>
        <p:spPr>
          <a:xfrm>
            <a:off x="1066800" y="1905000"/>
            <a:ext cx="7010400" cy="470324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66165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Por las becerras de </a:t>
            </a:r>
            <a:r>
              <a:rPr lang="es-PR" i="1" dirty="0" err="1">
                <a:latin typeface="Candara" panose="020E0502030303020204" pitchFamily="34" charset="0"/>
              </a:rPr>
              <a:t>Bet</a:t>
            </a:r>
            <a:r>
              <a:rPr lang="es-PR" i="1" dirty="0">
                <a:latin typeface="Candara" panose="020E0502030303020204" pitchFamily="34" charset="0"/>
              </a:rPr>
              <a:t>-avén serán atemorizados los moradores de Samaria; porque su pueblo lamentará a causa del becerro, y sus sacerdotes que en él se regocijaban por su gloria, la cual será disipada. Aun será él llevado a Asiria como presente al rey </a:t>
            </a:r>
            <a:r>
              <a:rPr lang="es-PR" i="1" dirty="0" err="1">
                <a:latin typeface="Candara" panose="020E0502030303020204" pitchFamily="34" charset="0"/>
              </a:rPr>
              <a:t>Jareb</a:t>
            </a:r>
            <a:r>
              <a:rPr lang="es-PR" i="1" dirty="0">
                <a:latin typeface="Candara" panose="020E0502030303020204" pitchFamily="34" charset="0"/>
              </a:rPr>
              <a:t>; Efraín será avergonzado, e Israel se avergonzará de su consejo.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10.5–6, RVR60) </a:t>
            </a:r>
          </a:p>
        </p:txBody>
      </p:sp>
    </p:spTree>
    <p:extLst>
      <p:ext uri="{BB962C8B-B14F-4D97-AF65-F5344CB8AC3E}">
        <p14:creationId xmlns:p14="http://schemas.microsoft.com/office/powerpoint/2010/main" val="3034699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Desde los días de </a:t>
            </a:r>
            <a:r>
              <a:rPr lang="es-PR" i="1" dirty="0" err="1">
                <a:latin typeface="Candara" panose="020E0502030303020204" pitchFamily="34" charset="0"/>
              </a:rPr>
              <a:t>Gabaa</a:t>
            </a:r>
            <a:r>
              <a:rPr lang="es-PR" i="1" dirty="0">
                <a:latin typeface="Candara" panose="020E0502030303020204" pitchFamily="34" charset="0"/>
              </a:rPr>
              <a:t> has pecado, oh Israel; allí estuvieron; no los tomó la batalla en </a:t>
            </a:r>
            <a:r>
              <a:rPr lang="es-PR" i="1" dirty="0" err="1">
                <a:latin typeface="Candara" panose="020E0502030303020204" pitchFamily="34" charset="0"/>
              </a:rPr>
              <a:t>Gabaa</a:t>
            </a:r>
            <a:r>
              <a:rPr lang="es-PR" i="1" dirty="0">
                <a:latin typeface="Candara" panose="020E0502030303020204" pitchFamily="34" charset="0"/>
              </a:rPr>
              <a:t> contra los inicuos. Y los castigaré cuando lo desee; y pueblos se juntarán sobre ellos cuando sean atados por su doble crimen. Efraín es novilla domada, que le gusta trillar, mas yo pasaré sobre su lozana cerviz; haré llevar yugo a Efraín; arará Judá, quebrará sus terrones Jacob. Sembrad para vosotros en justicia, segad para vosotros en misericordia; haced para vosotros barbecho; porque es el tiempo de buscar a Jehová, hasta que venga y os enseñe justicia.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Oseas 10.9–12, RVR60) </a:t>
            </a:r>
          </a:p>
        </p:txBody>
      </p:sp>
    </p:spTree>
    <p:extLst>
      <p:ext uri="{BB962C8B-B14F-4D97-AF65-F5344CB8AC3E}">
        <p14:creationId xmlns:p14="http://schemas.microsoft.com/office/powerpoint/2010/main" val="14471153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5029199" cy="4719638"/>
          </a:xfrm>
        </p:spPr>
        <p:txBody>
          <a:bodyPr>
            <a:normAutofit fontScale="925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Esta sección sigue empleando los términos de la fecundidad en respuesta a la pregunta: ¿A dónde nos llevará la religión falsa?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Otra </a:t>
            </a:r>
            <a:r>
              <a:rPr lang="es-PR" dirty="0">
                <a:latin typeface="Candara" panose="020E0502030303020204" pitchFamily="34" charset="0"/>
              </a:rPr>
              <a:t>vez el punto de partida es que tiempo atrás en su historia Israel tenía muchas bendiciones del Señor.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9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729" r="20776"/>
          <a:stretch/>
        </p:blipFill>
        <p:spPr>
          <a:xfrm>
            <a:off x="5071747" y="1981200"/>
            <a:ext cx="4072253" cy="452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420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Este es el significado de la metáfora: Israel era… una vid </a:t>
            </a:r>
            <a:r>
              <a:rPr lang="es-PR" dirty="0" smtClean="0">
                <a:latin typeface="Candara" panose="020E0502030303020204" pitchFamily="34" charset="0"/>
              </a:rPr>
              <a:t>frondosa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1a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la palabra </a:t>
            </a:r>
            <a:r>
              <a:rPr lang="es-PR" dirty="0" smtClean="0">
                <a:latin typeface="Candara" panose="020E0502030303020204" pitchFamily="34" charset="0"/>
              </a:rPr>
              <a:t>“frondosa” </a:t>
            </a:r>
            <a:r>
              <a:rPr lang="es-PR" dirty="0">
                <a:latin typeface="Candara" panose="020E0502030303020204" pitchFamily="34" charset="0"/>
              </a:rPr>
              <a:t>sugiere que todo no está bien con esta vid porque una palabra homófona significa “vacía” o “podrida</a:t>
            </a:r>
            <a:r>
              <a:rPr lang="es-PR" dirty="0" smtClean="0">
                <a:latin typeface="Candara" panose="020E0502030303020204" pitchFamily="34" charset="0"/>
              </a:rPr>
              <a:t>”</a:t>
            </a:r>
            <a:r>
              <a:rPr lang="es-PR" i="1" dirty="0" smtClean="0">
                <a:latin typeface="Candara" panose="020E0502030303020204" pitchFamily="34" charset="0"/>
              </a:rPr>
              <a:t> (</a:t>
            </a:r>
            <a:r>
              <a:rPr lang="es-PR" i="1" dirty="0" err="1" smtClean="0">
                <a:latin typeface="Candara" panose="020E0502030303020204" pitchFamily="34" charset="0"/>
              </a:rPr>
              <a:t>boqeq</a:t>
            </a:r>
            <a:r>
              <a:rPr lang="es-PR" i="1" dirty="0" smtClean="0">
                <a:latin typeface="Candara" panose="020E0502030303020204" pitchFamily="34" charset="0"/>
              </a:rPr>
              <a:t>)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Oseas </a:t>
            </a:r>
            <a:r>
              <a:rPr lang="es-PR" dirty="0">
                <a:latin typeface="Candara" panose="020E0502030303020204" pitchFamily="34" charset="0"/>
              </a:rPr>
              <a:t>declara que Israel es una vid que da fruto, pero a la vez se levanta la imagen de una vid estéril como se encuentra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Nahúm 2:2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000" r="35000"/>
          <a:stretch/>
        </p:blipFill>
        <p:spPr>
          <a:xfrm>
            <a:off x="6096000" y="2011476"/>
            <a:ext cx="3048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691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39176" cy="4800600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Acusación de la corrupción política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Oseas 7.8-12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Acusación de la corrupción religiosa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8.4-8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final de una sociedad corrupta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10.5, 6, 9-12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1" y="1981200"/>
            <a:ext cx="579120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Los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vv. 5 </a:t>
            </a:r>
            <a:r>
              <a:rPr lang="es-PR" sz="3600" dirty="0">
                <a:latin typeface="Candara" panose="020E0502030303020204" pitchFamily="34" charset="0"/>
              </a:rPr>
              <a:t>al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8</a:t>
            </a:r>
            <a:r>
              <a:rPr lang="es-PR" sz="3600" dirty="0">
                <a:latin typeface="Candara" panose="020E0502030303020204" pitchFamily="34" charset="0"/>
              </a:rPr>
              <a:t> presentan estos resultados en conjunto. </a:t>
            </a:r>
            <a:endParaRPr lang="es-PR" sz="3600" dirty="0" smtClean="0">
              <a:latin typeface="Candara" panose="020E0502030303020204" pitchFamily="34" charset="0"/>
            </a:endParaRPr>
          </a:p>
          <a:p>
            <a:r>
              <a:rPr lang="es-PR" sz="3600" dirty="0" smtClean="0">
                <a:latin typeface="Candara" panose="020E0502030303020204" pitchFamily="34" charset="0"/>
              </a:rPr>
              <a:t>Describen </a:t>
            </a:r>
            <a:r>
              <a:rPr lang="es-PR" sz="3600" dirty="0">
                <a:latin typeface="Candara" panose="020E0502030303020204" pitchFamily="34" charset="0"/>
              </a:rPr>
              <a:t>el día cuando los asirios llevarán en cautividad a los dos, ídolo y rey (si el rey de Samaria no es un título para Baal; ver arriba</a:t>
            </a:r>
            <a:r>
              <a:rPr lang="es-PR" sz="3600" dirty="0" smtClean="0">
                <a:latin typeface="Candara" panose="020E0502030303020204" pitchFamily="34" charset="0"/>
              </a:rPr>
              <a:t>).</a:t>
            </a:r>
          </a:p>
          <a:p>
            <a:r>
              <a:rPr lang="es-PR" sz="3600" dirty="0">
                <a:latin typeface="Candara" panose="020E0502030303020204" pitchFamily="34" charset="0"/>
              </a:rPr>
              <a:t>En los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vv. 5 </a:t>
            </a:r>
            <a:r>
              <a:rPr lang="es-PR" sz="3600" dirty="0">
                <a:latin typeface="Candara" panose="020E0502030303020204" pitchFamily="34" charset="0"/>
              </a:rPr>
              <a:t>y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6</a:t>
            </a:r>
            <a:r>
              <a:rPr lang="es-PR" sz="3600" dirty="0">
                <a:latin typeface="Candara" panose="020E0502030303020204" pitchFamily="34" charset="0"/>
              </a:rPr>
              <a:t> se anuncia que los habitantes de Samaria que habitualmente adoraron (“temer”= tener reverencia) al ídolo en Betel ahora se lamentarán porque será llevado a Asiria como tributo.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brightnessContrast bright="23000" contrast="8000"/>
                    </a14:imgEffect>
                  </a14:imgLayer>
                </a14:imgProps>
              </a:ext>
            </a:extLst>
          </a:blip>
          <a:srcRect l="3788" r="14758"/>
          <a:stretch/>
        </p:blipFill>
        <p:spPr>
          <a:xfrm>
            <a:off x="5867400" y="1988107"/>
            <a:ext cx="3276600" cy="410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75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brightnessContrast bright="4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8750"/>
          <a:stretch/>
        </p:blipFill>
        <p:spPr>
          <a:xfrm>
            <a:off x="6019800" y="2043113"/>
            <a:ext cx="3124200" cy="4048125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6095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¿Recuerda las </a:t>
            </a:r>
            <a:r>
              <a:rPr lang="es-PR" dirty="0">
                <a:latin typeface="Candara" panose="020E0502030303020204" pitchFamily="34" charset="0"/>
              </a:rPr>
              <a:t>“vacas de </a:t>
            </a:r>
            <a:r>
              <a:rPr lang="es-PR" dirty="0" err="1" smtClean="0">
                <a:latin typeface="Candara" panose="020E0502030303020204" pitchFamily="34" charset="0"/>
              </a:rPr>
              <a:t>Bet</a:t>
            </a:r>
            <a:r>
              <a:rPr lang="es-PR" dirty="0" smtClean="0">
                <a:latin typeface="Candara" panose="020E0502030303020204" pitchFamily="34" charset="0"/>
              </a:rPr>
              <a:t>-avén mencionadas por Amós?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Amós 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Oseas las menciona aquí otra vez, junto con el “Morador </a:t>
            </a:r>
            <a:r>
              <a:rPr lang="es-PR" dirty="0">
                <a:latin typeface="Candara" panose="020E0502030303020204" pitchFamily="34" charset="0"/>
              </a:rPr>
              <a:t>de Samaria” (en </a:t>
            </a:r>
            <a:r>
              <a:rPr lang="es-PR" dirty="0" smtClean="0">
                <a:latin typeface="Candara" panose="020E0502030303020204" pitchFamily="34" charset="0"/>
              </a:rPr>
              <a:t>hebreo </a:t>
            </a:r>
            <a:r>
              <a:rPr lang="es-PR" dirty="0">
                <a:latin typeface="Candara" panose="020E0502030303020204" pitchFamily="34" charset="0"/>
              </a:rPr>
              <a:t>es singular).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Entonces 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5 </a:t>
            </a:r>
            <a:r>
              <a:rPr lang="es-PR" dirty="0">
                <a:latin typeface="Candara" panose="020E0502030303020204" pitchFamily="34" charset="0"/>
              </a:rPr>
              <a:t>se traduciría: “Se conmovían a causa de las vacas de </a:t>
            </a:r>
            <a:r>
              <a:rPr lang="es-PR" dirty="0" err="1">
                <a:latin typeface="Candara" panose="020E0502030303020204" pitchFamily="34" charset="0"/>
              </a:rPr>
              <a:t>Bet</a:t>
            </a:r>
            <a:r>
              <a:rPr lang="es-PR" dirty="0">
                <a:latin typeface="Candara" panose="020E0502030303020204" pitchFamily="34" charset="0"/>
              </a:rPr>
              <a:t>-avén </a:t>
            </a:r>
            <a:r>
              <a:rPr lang="es-PR" dirty="0" smtClean="0">
                <a:latin typeface="Candara" panose="020E0502030303020204" pitchFamily="34" charset="0"/>
              </a:rPr>
              <a:t>(las mujeres idólatras y pedantes) y </a:t>
            </a:r>
            <a:r>
              <a:rPr lang="es-PR" dirty="0">
                <a:latin typeface="Candara" panose="020E0502030303020204" pitchFamily="34" charset="0"/>
              </a:rPr>
              <a:t>el habitante de Samaria</a:t>
            </a:r>
            <a:r>
              <a:rPr lang="es-PR" dirty="0" smtClean="0">
                <a:latin typeface="Candara" panose="020E0502030303020204" pitchFamily="34" charset="0"/>
              </a:rPr>
              <a:t>” (el ídolo en forma de becerro). </a:t>
            </a:r>
          </a:p>
        </p:txBody>
      </p:sp>
    </p:spTree>
    <p:extLst>
      <p:ext uri="{BB962C8B-B14F-4D97-AF65-F5344CB8AC3E}">
        <p14:creationId xmlns:p14="http://schemas.microsoft.com/office/powerpoint/2010/main" val="3315758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8300" y="1981200"/>
            <a:ext cx="3695700" cy="3743325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6095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10:5–8</a:t>
            </a:r>
            <a:r>
              <a:rPr lang="es-PR" dirty="0">
                <a:latin typeface="Candara" panose="020E0502030303020204" pitchFamily="34" charset="0"/>
              </a:rPr>
              <a:t> El becerro de oro de </a:t>
            </a:r>
            <a:r>
              <a:rPr lang="es-PR" dirty="0" err="1">
                <a:latin typeface="Candara" panose="020E0502030303020204" pitchFamily="34" charset="0"/>
              </a:rPr>
              <a:t>Bet</a:t>
            </a:r>
            <a:r>
              <a:rPr lang="es-PR" dirty="0">
                <a:latin typeface="Candara" panose="020E0502030303020204" pitchFamily="34" charset="0"/>
              </a:rPr>
              <a:t>-avén (Betel) sería capturado y llevado por los asirios.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lugar de amar a su Dios, que tantas veces les había salvado, las palabras que siguen sugieren con cierto sarcasmo divino que Israel estaba enamorado del becerro de oro: «Por el becerro… se lamentará el pueblo, y sus sacerdotes… harán duelo a causa de él, porque de él se ha alejado su </a:t>
            </a:r>
            <a:r>
              <a:rPr lang="es-PR" dirty="0" smtClean="0">
                <a:latin typeface="Candara" panose="020E0502030303020204" pitchFamily="34" charset="0"/>
              </a:rPr>
              <a:t>gloria».</a:t>
            </a:r>
          </a:p>
        </p:txBody>
      </p:sp>
    </p:spTree>
    <p:extLst>
      <p:ext uri="{BB962C8B-B14F-4D97-AF65-F5344CB8AC3E}">
        <p14:creationId xmlns:p14="http://schemas.microsoft.com/office/powerpoint/2010/main" val="24324881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533808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muerte parece mejor que la vida y el pueblo clama por un terremoto que termine todo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8d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no es solo que quiere la paz de la muerte.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Israel </a:t>
            </a:r>
            <a:r>
              <a:rPr lang="es-PR" dirty="0">
                <a:latin typeface="Candara" panose="020E0502030303020204" pitchFamily="34" charset="0"/>
              </a:rPr>
              <a:t>busca cubrir su vergüenza, quiere todavía esconderse de su Dios y su ira.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Clamará </a:t>
            </a:r>
            <a:r>
              <a:rPr lang="es-PR" dirty="0">
                <a:latin typeface="Candara" panose="020E0502030303020204" pitchFamily="34" charset="0"/>
              </a:rPr>
              <a:t>el pueblo, pero no responderán ni los montes ni las colinas.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habrá en donde esconderse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3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6210" y="2096452"/>
            <a:ext cx="3457791" cy="45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361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Y los reyes de la tierra, y los grandes, los ricos, los capitanes, los poderosos, y todo siervo y todo libre, se escondieron en las cuevas y entre las peñas de los montes; y decían a los montes y a las peñas: Caed sobre nosotros, y escondednos del rostro de aquel que está sentado sobre el trono, y de la ira del Cordero;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Apocalipsis 6.15–16, RVR60) </a:t>
            </a:r>
          </a:p>
        </p:txBody>
      </p:sp>
    </p:spTree>
    <p:extLst>
      <p:ext uri="{BB962C8B-B14F-4D97-AF65-F5344CB8AC3E}">
        <p14:creationId xmlns:p14="http://schemas.microsoft.com/office/powerpoint/2010/main" val="9477569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3276600"/>
            <a:ext cx="8686799" cy="3124200"/>
          </a:xfrm>
        </p:spPr>
        <p:txBody>
          <a:bodyPr>
            <a:normAutofit/>
          </a:bodyPr>
          <a:lstStyle/>
          <a:p>
            <a:r>
              <a:rPr lang="es-P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¡</a:t>
            </a:r>
            <a:r>
              <a:rPr lang="es-P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No es de extrañar que Dios estuviese a punto de castigarles! </a:t>
            </a:r>
            <a:endParaRPr lang="es-P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r>
              <a:rPr lang="es-P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El </a:t>
            </a:r>
            <a:r>
              <a:rPr lang="es-P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rey de Samaria perecería, los lugares altos idólatras serían destruidos, y los hombres clamarían a los montes y los collados que cayeran sobre ellos</a:t>
            </a:r>
            <a:r>
              <a:rPr lang="es-P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</a:t>
            </a:r>
            <a:endParaRPr lang="es-P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115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60959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10:9–10</a:t>
            </a:r>
            <a:r>
              <a:rPr lang="es-PR" dirty="0">
                <a:latin typeface="Candara" panose="020E0502030303020204" pitchFamily="34" charset="0"/>
              </a:rPr>
              <a:t> En </a:t>
            </a:r>
            <a:r>
              <a:rPr lang="es-PR" dirty="0" err="1">
                <a:latin typeface="Candara" panose="020E0502030303020204" pitchFamily="34" charset="0"/>
              </a:rPr>
              <a:t>Gabaa</a:t>
            </a:r>
            <a:r>
              <a:rPr lang="es-PR" dirty="0">
                <a:latin typeface="Candara" panose="020E0502030303020204" pitchFamily="34" charset="0"/>
              </a:rPr>
              <a:t> las tribus se unieron para castigar a la tribu de Benjamín por su pecado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Jueces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20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desde entonces la historia de Israel había sido de pecado.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Ahora </a:t>
            </a:r>
            <a:r>
              <a:rPr lang="es-PR" dirty="0">
                <a:latin typeface="Candara" panose="020E0502030303020204" pitchFamily="34" charset="0"/>
              </a:rPr>
              <a:t>Dios usaría a las naciones para castigar a un pueblo unido en el pecado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contrast="4000"/>
                    </a14:imgEffect>
                  </a14:imgLayer>
                </a14:imgProps>
              </a:ext>
            </a:extLst>
          </a:blip>
          <a:srcRect l="21199" r="18001"/>
          <a:stretch/>
        </p:blipFill>
        <p:spPr>
          <a:xfrm>
            <a:off x="6064937" y="2135285"/>
            <a:ext cx="3079063" cy="380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718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brightnessContrast bright="2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990117" y="3473677"/>
            <a:ext cx="6153883" cy="3190875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10:11</a:t>
            </a:r>
            <a:r>
              <a:rPr lang="es-PR" dirty="0">
                <a:latin typeface="Candara" panose="020E0502030303020204" pitchFamily="34" charset="0"/>
              </a:rPr>
              <a:t> En el pasado Efraín fue una novilla domada, reservada para la ligera labor de trillar, pero ahora llevaría el yugo de la cautividad, y Judá también serían expuesta a arduo trabajo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2470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final de una sociedad corrupta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10.5, 6, 9-12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81200"/>
            <a:ext cx="5333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10:12–15</a:t>
            </a:r>
            <a:r>
              <a:rPr lang="es-PR" dirty="0">
                <a:latin typeface="Candara" panose="020E0502030303020204" pitchFamily="34" charset="0"/>
              </a:rPr>
              <a:t> Su única esperanza de escape radicaba en arrepentirse y en buscar a Jehová.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Israel debía segar el fruto de su pecaminosa dependencia en carros y soldados.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tierra se sumergiría en guerra, todas sus fortalezas serían destruidas, Samaria sería también destruida, y el rey muerto.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Salmán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14</a:t>
            </a:r>
            <a:r>
              <a:rPr lang="es-PR" dirty="0">
                <a:latin typeface="Candara" panose="020E0502030303020204" pitchFamily="34" charset="0"/>
              </a:rPr>
              <a:t>) es </a:t>
            </a:r>
            <a:r>
              <a:rPr lang="es-PR" dirty="0" err="1">
                <a:latin typeface="Candara" panose="020E0502030303020204" pitchFamily="34" charset="0"/>
              </a:rPr>
              <a:t>Salmanasar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III </a:t>
            </a:r>
            <a:r>
              <a:rPr lang="es-PR" smtClean="0">
                <a:latin typeface="Candara" panose="020E0502030303020204" pitchFamily="34" charset="0"/>
              </a:rPr>
              <a:t>de Asiria.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7780" r="22640"/>
          <a:stretch/>
        </p:blipFill>
        <p:spPr>
          <a:xfrm>
            <a:off x="5334000" y="2042885"/>
            <a:ext cx="3810000" cy="45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877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cristiano no puede practicar las costumbres de los que no conocen a Dios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7.8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  <a:endParaRPr lang="es-PR" sz="24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Dios nos ha transformado para ser santos en un mundo incrédulo, totalmente consagrados a Él.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Podemos disfrutar de los deportes y las diversiones sanas, pero no hemos de comprometernos haciendo todo lo que hacen los no creyentes.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9" t="4907" r="6566" b="4315"/>
          <a:stretch/>
        </p:blipFill>
        <p:spPr>
          <a:xfrm>
            <a:off x="6781800" y="0"/>
            <a:ext cx="2362200" cy="176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271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029200" cy="4823901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Hasta este punto, Oseas hace una revisión de la desastrosa situación de su pueblo, entretejiendo algunas imágenes de juicio y restauración.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pasaje presenta una recapitulación de la situación de la nación, pero ahora tomando su historia como marco de referencia.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 smtClean="0">
                <a:latin typeface="Candara" panose="020E0502030303020204" pitchFamily="34" charset="0"/>
              </a:rPr>
              <a:t>La historia de Israel: rebeldía y violación del pacto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caps.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7–11)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colorTemperature colorTemp="5575"/>
                    </a14:imgEffect>
                    <a14:imgEffect>
                      <a14:brightnessContrast bright="7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62" r="24572"/>
          <a:stretch/>
        </p:blipFill>
        <p:spPr>
          <a:xfrm>
            <a:off x="5410200" y="1938997"/>
            <a:ext cx="2438401" cy="444022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654321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Cuando el hombre no toma en cuenta a Dios en su vida, sienta las bases de su destrucción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8.4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Cuando sucede lo contrario, Dios está listo para hacer de la vida de sus hijos una experiencia positiva, enriquecedora y con propósito.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9" t="4907" r="6566" b="4315"/>
          <a:stretch/>
        </p:blipFill>
        <p:spPr>
          <a:xfrm>
            <a:off x="6781800" y="0"/>
            <a:ext cx="2362200" cy="176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24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paga del pecado no es en proporción al pecado (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8.7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La persona que siembra la brisa del pecado será azotada por el huracán del pecado.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Solamente se da cuenta de eso cuando ya es tarde para cambiar.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9" t="4907" r="6566" b="4315"/>
          <a:stretch/>
        </p:blipFill>
        <p:spPr>
          <a:xfrm>
            <a:off x="6781800" y="0"/>
            <a:ext cx="2362200" cy="176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723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Es urgente cultivar de nuevo la tierra que fue dañada.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Se requiere esfuerzo para sembrar en justicia, practicar el amor leal a Dios y mostrar misericordia a nuestro prójimo, pero es la única manera de cultivar una vida cristiana sana y feliz.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9" t="4907" r="6566" b="4315"/>
          <a:stretch/>
        </p:blipFill>
        <p:spPr>
          <a:xfrm>
            <a:off x="6781800" y="0"/>
            <a:ext cx="2362200" cy="176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431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9576" y="1981201"/>
            <a:ext cx="8534400" cy="47196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Bryan,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C., Carroll R., M. Daniel,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Gómez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C., A., Light, G.,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M., Morales, E., Moreno, P.,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Rodrı́guez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S., Ruiz,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Samol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A.,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Sánchez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Sewell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D.,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Tiuc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Sian,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Welmaker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B., Wilson,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C.,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&amp; Editorial Mundo Hispano (El Paso, T. (2003).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(1. ed.) (124). El Paso, TX: Editorial Mundo Hispano.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Vázquez, Bernardino.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Dios es Justo y Fiel (Oseas - Habacuc) (171).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Bryan,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C., Carroll R., M. Daniel,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Gómez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C., A., Light, G.,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M., Morales, E., Moreno, P.,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Rodrı́guez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S., Ruiz,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Samol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A.,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Sánchez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Sewell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D.,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Tiuc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Sian,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Welmaker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B., Wilson,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C.,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&amp; Editorial Mundo Hispano (El Paso, T. (2003).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(1. ed.) (135). El Paso, TX: Editorial Mundo Hispano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Carson, D., France,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G. (2000). Nuevo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Siglo veintiuno 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ed.) (Os 4.13). Miami: Sociedades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Unidas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Palau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L. (1991).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del continente nuevo: San Juan I (103). Miami, FL: Editorial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8519" cy="6838117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54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Serie Especial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"La Santidad y el Sufrimiento en medio de una Sociedad Hostil." </a:t>
            </a:r>
            <a:endParaRPr lang="es-P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(1ra Pedro)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4 de junio de 2013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953000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4973" y="-19705"/>
            <a:ext cx="3746538" cy="707886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905000"/>
            <a:ext cx="8610600" cy="4823901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esta manera, se advirtió ya desde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6.7</a:t>
            </a:r>
            <a:r>
              <a:rPr lang="es-PR" dirty="0" smtClean="0">
                <a:latin typeface="Candara" panose="020E0502030303020204" pitchFamily="34" charset="0"/>
              </a:rPr>
              <a:t>: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pecado del primer hombre,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Seguido </a:t>
            </a:r>
            <a:r>
              <a:rPr lang="es-PR" dirty="0">
                <a:latin typeface="Candara" panose="020E0502030303020204" pitchFamily="34" charset="0"/>
              </a:rPr>
              <a:t>de los patriarcas con Jacob como su representante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12:2–6</a:t>
            </a:r>
            <a:r>
              <a:rPr lang="es-PR" dirty="0">
                <a:latin typeface="Candara" panose="020E0502030303020204" pitchFamily="34" charset="0"/>
              </a:rPr>
              <a:t>) y su historial engañador,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l </a:t>
            </a:r>
            <a:r>
              <a:rPr lang="es-PR" dirty="0">
                <a:latin typeface="Candara" panose="020E0502030303020204" pitchFamily="34" charset="0"/>
              </a:rPr>
              <a:t>éxodo y los fracasos del pueblo en el peregrinaje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9:10; 11:1, 2</a:t>
            </a:r>
            <a:r>
              <a:rPr lang="es-PR" dirty="0">
                <a:latin typeface="Candara" panose="020E0502030303020204" pitchFamily="34" charset="0"/>
              </a:rPr>
              <a:t>),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depravación de la época de los jueces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9:9</a:t>
            </a:r>
            <a:r>
              <a:rPr lang="es-PR" dirty="0">
                <a:latin typeface="Candara" panose="020E0502030303020204" pitchFamily="34" charset="0"/>
              </a:rPr>
              <a:t>) (compare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Reyes 9</a:t>
            </a:r>
            <a:r>
              <a:rPr lang="es-PR" dirty="0">
                <a:latin typeface="Candara" panose="020E0502030303020204" pitchFamily="34" charset="0"/>
              </a:rPr>
              <a:t>) y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insensatez de la nación al pedir reyes que no reunían los requisitos de Dios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8:4; 13:11;</a:t>
            </a:r>
            <a:r>
              <a:rPr lang="es-PR" dirty="0">
                <a:latin typeface="Candara" panose="020E0502030303020204" pitchFamily="34" charset="0"/>
              </a:rPr>
              <a:t> compare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Samuel 8:7 </a:t>
            </a:r>
            <a:r>
              <a:rPr lang="es-PR" dirty="0">
                <a:latin typeface="Candara" panose="020E0502030303020204" pitchFamily="34" charset="0"/>
              </a:rPr>
              <a:t>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Reyes 12:12–19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La historia de Israel: rebeldía y violación del pacto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(caps. 7–11)</a:t>
            </a:r>
          </a:p>
        </p:txBody>
      </p:sp>
    </p:spTree>
    <p:extLst>
      <p:ext uri="{BB962C8B-B14F-4D97-AF65-F5344CB8AC3E}">
        <p14:creationId xmlns:p14="http://schemas.microsoft.com/office/powerpoint/2010/main" val="9210086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824664" cy="4823901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Con </a:t>
            </a:r>
            <a:r>
              <a:rPr lang="es-PR" dirty="0">
                <a:latin typeface="Candara" panose="020E0502030303020204" pitchFamily="34" charset="0"/>
              </a:rPr>
              <a:t>todo esto, queda demostrado cómo, en todas las épocas, el pueblo del Señor no cumplió su parte en su relación con él.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en el tiempo de Oseas, ese incumplimiento había llegado al colmo, por lo tanto, el castigo era inevitable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>
                <a:latin typeface="Candara" panose="020E0502030303020204" pitchFamily="34" charset="0"/>
              </a:rPr>
              <a:t>La historia de Israel: rebeldía y violación del pacto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</a:rPr>
              <a:t>(caps. 7–11)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colorTemperature colorTemp="5015"/>
                    </a14:imgEffect>
                    <a14:imgEffect>
                      <a14:brightnessContrast bright="7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91" t="2756" r="13738" b="4159"/>
          <a:stretch/>
        </p:blipFill>
        <p:spPr>
          <a:xfrm>
            <a:off x="4905033" y="1975888"/>
            <a:ext cx="4114801" cy="403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63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342" y="0"/>
            <a:ext cx="9180342" cy="687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348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50939" y="214315"/>
            <a:ext cx="7793037" cy="928686"/>
          </a:xfrm>
        </p:spPr>
        <p:txBody>
          <a:bodyPr/>
          <a:lstStyle/>
          <a:p>
            <a:r>
              <a:rPr lang="es-PR" dirty="0" smtClean="0">
                <a:solidFill>
                  <a:schemeClr val="bg1"/>
                </a:solidFill>
                <a:latin typeface="Candara" panose="020E0502030303020204" pitchFamily="34" charset="0"/>
              </a:rPr>
              <a:t>Eventos de la época de Oseas</a:t>
            </a:r>
            <a:endParaRPr lang="es-PR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30261"/>
            <a:ext cx="9144000" cy="437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642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89269</TotalTime>
  <Words>4169</Words>
  <Application>Microsoft Office PowerPoint</Application>
  <PresentationFormat>On-screen Show (4:3)</PresentationFormat>
  <Paragraphs>397</Paragraphs>
  <Slides>55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Calibri</vt:lpstr>
      <vt:lpstr>Candara</vt:lpstr>
      <vt:lpstr>Tahoma</vt:lpstr>
      <vt:lpstr>Wingdings</vt:lpstr>
      <vt:lpstr>Blends</vt:lpstr>
      <vt:lpstr>3_Blends</vt:lpstr>
      <vt:lpstr>8_Blends</vt:lpstr>
      <vt:lpstr>64_Blends</vt:lpstr>
      <vt:lpstr>PowerPoint Presentation</vt:lpstr>
      <vt:lpstr>Contexto</vt:lpstr>
      <vt:lpstr>Versículo Clave:</vt:lpstr>
      <vt:lpstr>Bosquejo de Estudio</vt:lpstr>
      <vt:lpstr>La historia de Israel: rebeldía y violación del pacto (caps. 7–11)</vt:lpstr>
      <vt:lpstr>La historia de Israel: rebeldía y violación del pacto (caps. 7–11)</vt:lpstr>
      <vt:lpstr>La historia de Israel: rebeldía y violación del pacto (caps. 7–11)</vt:lpstr>
      <vt:lpstr>PowerPoint Presentation</vt:lpstr>
      <vt:lpstr>Eventos de la época de Oseas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política  Oseas 7.8-12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Acusación de la corrupción religiosa  Oseas 8.4-8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El final de una sociedad corrupta  Oseas 10.5, 6, 9-12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</dc:title>
  <dc:creator>Tito Ortega</dc:creator>
  <cp:lastModifiedBy>Tito Ortega</cp:lastModifiedBy>
  <cp:revision>7920</cp:revision>
  <cp:lastPrinted>2013-05-28T17:39:32Z</cp:lastPrinted>
  <dcterms:created xsi:type="dcterms:W3CDTF">2007-01-24T21:53:34Z</dcterms:created>
  <dcterms:modified xsi:type="dcterms:W3CDTF">2013-06-01T14:15:09Z</dcterms:modified>
</cp:coreProperties>
</file>