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3" r:id="rId2"/>
    <p:sldMasterId id="2147483703" r:id="rId3"/>
    <p:sldMasterId id="2147483815" r:id="rId4"/>
  </p:sldMasterIdLst>
  <p:notesMasterIdLst>
    <p:notesMasterId r:id="rId66"/>
  </p:notesMasterIdLst>
  <p:handoutMasterIdLst>
    <p:handoutMasterId r:id="rId67"/>
  </p:handoutMasterIdLst>
  <p:sldIdLst>
    <p:sldId id="3461" r:id="rId5"/>
    <p:sldId id="3462" r:id="rId6"/>
    <p:sldId id="566" r:id="rId7"/>
    <p:sldId id="571" r:id="rId8"/>
    <p:sldId id="3343" r:id="rId9"/>
    <p:sldId id="3552" r:id="rId10"/>
    <p:sldId id="3551" r:id="rId11"/>
    <p:sldId id="3553" r:id="rId12"/>
    <p:sldId id="3499" r:id="rId13"/>
    <p:sldId id="3415" r:id="rId14"/>
    <p:sldId id="2182" r:id="rId15"/>
    <p:sldId id="3465" r:id="rId16"/>
    <p:sldId id="3554" r:id="rId17"/>
    <p:sldId id="3555" r:id="rId18"/>
    <p:sldId id="3556" r:id="rId19"/>
    <p:sldId id="3557" r:id="rId20"/>
    <p:sldId id="3558" r:id="rId21"/>
    <p:sldId id="3145" r:id="rId22"/>
    <p:sldId id="3259" r:id="rId23"/>
    <p:sldId id="3559" r:id="rId24"/>
    <p:sldId id="3560" r:id="rId25"/>
    <p:sldId id="3585" r:id="rId26"/>
    <p:sldId id="3588" r:id="rId27"/>
    <p:sldId id="3586" r:id="rId28"/>
    <p:sldId id="3561" r:id="rId29"/>
    <p:sldId id="3562" r:id="rId30"/>
    <p:sldId id="3501" r:id="rId31"/>
    <p:sldId id="3502" r:id="rId32"/>
    <p:sldId id="3565" r:id="rId33"/>
    <p:sldId id="3566" r:id="rId34"/>
    <p:sldId id="3567" r:id="rId35"/>
    <p:sldId id="3568" r:id="rId36"/>
    <p:sldId id="3569" r:id="rId37"/>
    <p:sldId id="3570" r:id="rId38"/>
    <p:sldId id="3571" r:id="rId39"/>
    <p:sldId id="3572" r:id="rId40"/>
    <p:sldId id="3573" r:id="rId41"/>
    <p:sldId id="3591" r:id="rId42"/>
    <p:sldId id="3592" r:id="rId43"/>
    <p:sldId id="3593" r:id="rId44"/>
    <p:sldId id="3563" r:id="rId45"/>
    <p:sldId id="3564" r:id="rId46"/>
    <p:sldId id="3550" r:id="rId47"/>
    <p:sldId id="3574" r:id="rId48"/>
    <p:sldId id="3575" r:id="rId49"/>
    <p:sldId id="3576" r:id="rId50"/>
    <p:sldId id="3577" r:id="rId51"/>
    <p:sldId id="3578" r:id="rId52"/>
    <p:sldId id="3579" r:id="rId53"/>
    <p:sldId id="3580" r:id="rId54"/>
    <p:sldId id="3581" r:id="rId55"/>
    <p:sldId id="3582" r:id="rId56"/>
    <p:sldId id="3583" r:id="rId57"/>
    <p:sldId id="3584" r:id="rId58"/>
    <p:sldId id="3458" r:id="rId59"/>
    <p:sldId id="3587" r:id="rId60"/>
    <p:sldId id="3589" r:id="rId61"/>
    <p:sldId id="3590" r:id="rId62"/>
    <p:sldId id="1391" r:id="rId63"/>
    <p:sldId id="1843" r:id="rId64"/>
    <p:sldId id="627" r:id="rId6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02"/>
    <a:srgbClr val="848484"/>
    <a:srgbClr val="FF66FF"/>
    <a:srgbClr val="FFFF00"/>
    <a:srgbClr val="CC9900"/>
    <a:srgbClr val="996633"/>
    <a:srgbClr val="D5DDA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9" autoAdjust="0"/>
    <p:restoredTop sz="94567" autoAdjust="0"/>
  </p:normalViewPr>
  <p:slideViewPr>
    <p:cSldViewPr>
      <p:cViewPr>
        <p:scale>
          <a:sx n="60" d="100"/>
          <a:sy n="60" d="100"/>
        </p:scale>
        <p:origin x="2184" y="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337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5/22/2013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11195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596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9107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618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676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280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813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523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212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866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198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086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8864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741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1936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3324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9493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7275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7832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8379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395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208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0831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3923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3846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3422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944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1431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747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0974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622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337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03917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525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034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2363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29074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38449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3251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6341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451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043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4507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2001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3063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75539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36523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27733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25325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55331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59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60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88284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61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90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819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954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5/22/2013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088206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5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817" r:id="rId13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0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1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2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2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3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microsoft.com/office/2007/relationships/hdphoto" Target="../media/hdphoto35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  <a14:imgEffect>
                      <a14:brightnessContrast bright="9000" contrast="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663575"/>
            <a:ext cx="7772400" cy="50292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7: El profeta Oseas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21:                   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“Llamado a la Consagración”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Oseas 4:1 a 7.2) </a:t>
            </a:r>
          </a:p>
          <a:p>
            <a:pPr marL="0" indent="0" algn="ctr">
              <a:buFontTx/>
              <a:buNone/>
            </a:pP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21 de mayo de 2013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7042151" y="6248400"/>
            <a:ext cx="1905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fld id="{6168C845-AC6A-4CB1-AD25-7DB23307EAA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solidFill>
            <a:schemeClr val="tx1">
              <a:alpha val="63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 algn="ctr"/>
            <a:r>
              <a:rPr lang="es-PR" dirty="0"/>
              <a:t>Iglesia Bíblica Bautista de Aguadilla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solidFill>
            <a:schemeClr val="tx1">
              <a:alpha val="63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9" name="Picture 7" descr="jesus_fish_lg_clr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04062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build="p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50939" y="214315"/>
            <a:ext cx="7793037" cy="928686"/>
          </a:xfrm>
        </p:spPr>
        <p:txBody>
          <a:bodyPr/>
          <a:lstStyle/>
          <a:p>
            <a:r>
              <a:rPr lang="es-PR" dirty="0" smtClean="0">
                <a:solidFill>
                  <a:schemeClr val="bg1"/>
                </a:solidFill>
                <a:latin typeface="Candara" panose="020E0502030303020204" pitchFamily="34" charset="0"/>
              </a:rPr>
              <a:t>Eventos de la época de Oseas</a:t>
            </a:r>
            <a:endParaRPr lang="es-PR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86281"/>
            <a:ext cx="9144000" cy="458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642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</p:spPr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razones del pleito de Jehová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colorTemperature colorTemp="4460"/>
                    </a14:imgEffect>
                    <a14:imgEffect>
                      <a14:brightnessContrast bright="14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795" r="1255"/>
          <a:stretch/>
        </p:blipFill>
        <p:spPr>
          <a:xfrm>
            <a:off x="1065140" y="1929003"/>
            <a:ext cx="7164460" cy="463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razones del pleito de Jehová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4.1-3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Oíd palabra de Jehová, hijos de Israel, porque Jehová contiende con los moradores de la tierra; porque no hay verdad, ni misericordia, ni conocimiento de Dios en la tierra</a:t>
            </a:r>
            <a:r>
              <a:rPr lang="es-PR" i="1" dirty="0" smtClean="0">
                <a:latin typeface="Candara" panose="020E0502030303020204" pitchFamily="34" charset="0"/>
              </a:rPr>
              <a:t>. Perjurar</a:t>
            </a:r>
            <a:r>
              <a:rPr lang="es-PR" i="1" dirty="0">
                <a:latin typeface="Candara" panose="020E0502030303020204" pitchFamily="34" charset="0"/>
              </a:rPr>
              <a:t>, mentir, matar, hurtar y adulterar prevalecen, y homicidio tras homicidio se suceden</a:t>
            </a:r>
            <a:r>
              <a:rPr lang="es-PR" i="1" dirty="0" smtClean="0">
                <a:latin typeface="Candara" panose="020E0502030303020204" pitchFamily="34" charset="0"/>
              </a:rPr>
              <a:t>. Por </a:t>
            </a:r>
            <a:r>
              <a:rPr lang="es-PR" i="1" dirty="0">
                <a:latin typeface="Candara" panose="020E0502030303020204" pitchFamily="34" charset="0"/>
              </a:rPr>
              <a:t>lo cual se enlutará la tierra, y se extenuará todo morador de ella, con las bestias del campo y las aves del cielo; y aun los peces del mar morirán.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(Oseas 4.1–3, RVR60) </a:t>
            </a:r>
          </a:p>
        </p:txBody>
      </p:sp>
    </p:spTree>
    <p:extLst>
      <p:ext uri="{BB962C8B-B14F-4D97-AF65-F5344CB8AC3E}">
        <p14:creationId xmlns:p14="http://schemas.microsoft.com/office/powerpoint/2010/main" val="3242262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razones del pleito de Jehová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4.1-3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El lenguaje usado aquí implica que Dios ha entrado en una discusión o querella con Israel.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Tal </a:t>
            </a:r>
            <a:r>
              <a:rPr lang="es-PR" dirty="0">
                <a:latin typeface="Candara" panose="020E0502030303020204" pitchFamily="34" charset="0"/>
              </a:rPr>
              <a:t>vez deberíamos pensar en una demanda legal, como las que se efectuaban a las puertas de la ciudad.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4973" y="1968500"/>
            <a:ext cx="3067027" cy="480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862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razones del pleito de Jehová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4.1-3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Podemos </a:t>
            </a:r>
            <a:r>
              <a:rPr lang="es-PR" dirty="0">
                <a:latin typeface="Candara" panose="020E0502030303020204" pitchFamily="34" charset="0"/>
              </a:rPr>
              <a:t>imaginarnos a Oseas acercándose a los ancianos sentados para juicio, y anunciando que Dios mismo tiene una disputa que presentar.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i="1" dirty="0" smtClean="0">
                <a:latin typeface="Candara" panose="020E0502030303020204" pitchFamily="34" charset="0"/>
              </a:rPr>
              <a:t>Los habitantes </a:t>
            </a:r>
            <a:r>
              <a:rPr lang="es-PR" i="1" dirty="0">
                <a:latin typeface="Candara" panose="020E0502030303020204" pitchFamily="34" charset="0"/>
              </a:rPr>
              <a:t>de la tierra</a:t>
            </a:r>
            <a:r>
              <a:rPr lang="es-PR" dirty="0">
                <a:latin typeface="Candara" panose="020E0502030303020204" pitchFamily="34" charset="0"/>
              </a:rPr>
              <a:t> son acusados de dos </a:t>
            </a:r>
            <a:r>
              <a:rPr lang="es-PR" dirty="0" smtClean="0">
                <a:latin typeface="Candara" panose="020E0502030303020204" pitchFamily="34" charset="0"/>
              </a:rPr>
              <a:t>cosas</a:t>
            </a:r>
            <a:r>
              <a:rPr lang="es-PR" dirty="0">
                <a:latin typeface="Candara" panose="020E0502030303020204" pitchFamily="34" charset="0"/>
              </a:rPr>
              <a:t>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2123156"/>
            <a:ext cx="3353421" cy="434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603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razones del pleito de Jehová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4.1-3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58175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Por una parte, les faltan las cualidades positivas que Dios requiere de su pueblo.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i="1" u="sng" dirty="0" smtClean="0">
                <a:latin typeface="Candara" panose="020E0502030303020204" pitchFamily="34" charset="0"/>
              </a:rPr>
              <a:t>Verdad</a:t>
            </a:r>
            <a:r>
              <a:rPr lang="es-PR" i="1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(que incluye decir la verdad y también actuar en fidelidad), </a:t>
            </a:r>
            <a:r>
              <a:rPr lang="es-PR" i="1" u="sng" dirty="0">
                <a:latin typeface="Candara" panose="020E0502030303020204" pitchFamily="34" charset="0"/>
              </a:rPr>
              <a:t>amor constante </a:t>
            </a:r>
            <a:r>
              <a:rPr lang="es-PR" dirty="0">
                <a:latin typeface="Candara" panose="020E0502030303020204" pitchFamily="34" charset="0"/>
              </a:rPr>
              <a:t>(la cualidad que expresa sobre todo la manera de actuar de Dios hacia su pueblo del Pacto, y lo que requiere a cambio; ver especialmente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6:6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5:10; 7:9, 12</a:t>
            </a:r>
            <a:r>
              <a:rPr lang="es-PR" dirty="0">
                <a:latin typeface="Candara" panose="020E0502030303020204" pitchFamily="34" charset="0"/>
              </a:rPr>
              <a:t>) y </a:t>
            </a:r>
            <a:r>
              <a:rPr lang="es-PR" i="1" u="sng" dirty="0">
                <a:latin typeface="Candara" panose="020E0502030303020204" pitchFamily="34" charset="0"/>
              </a:rPr>
              <a:t>conocimiento de </a:t>
            </a:r>
            <a:r>
              <a:rPr lang="es-PR" i="1" u="sng" dirty="0" smtClean="0">
                <a:latin typeface="Candara" panose="020E0502030303020204" pitchFamily="34" charset="0"/>
              </a:rPr>
              <a:t>Dios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0576" y="1981200"/>
            <a:ext cx="3333424" cy="430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096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razones del pleito de Jehová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4.1-3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Por otra parte, exhiben malas características que Dios aborrece.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i="1" u="sng" dirty="0" smtClean="0">
                <a:latin typeface="Candara" panose="020E0502030303020204" pitchFamily="34" charset="0"/>
              </a:rPr>
              <a:t>Perjurar </a:t>
            </a:r>
            <a:r>
              <a:rPr lang="es-PR" dirty="0">
                <a:latin typeface="Candara" panose="020E0502030303020204" pitchFamily="34" charset="0"/>
              </a:rPr>
              <a:t>(en el sentido de procurar dañar a otros al decir maldiciones contra ellos; </a:t>
            </a:r>
            <a:r>
              <a:rPr lang="es-PR" dirty="0" smtClean="0">
                <a:latin typeface="Candara" panose="020E0502030303020204" pitchFamily="34" charset="0"/>
              </a:rPr>
              <a:t>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Jueces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18:2</a:t>
            </a:r>
            <a:r>
              <a:rPr lang="es-PR" dirty="0">
                <a:latin typeface="Candara" panose="020E0502030303020204" pitchFamily="34" charset="0"/>
              </a:rPr>
              <a:t>) o además jurar en falso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10:4</a:t>
            </a:r>
            <a:r>
              <a:rPr lang="es-PR" dirty="0">
                <a:latin typeface="Candara" panose="020E0502030303020204" pitchFamily="34" charset="0"/>
              </a:rPr>
              <a:t>, “juran en vano”), el </a:t>
            </a:r>
            <a:r>
              <a:rPr lang="es-PR" i="1" u="sng" dirty="0">
                <a:latin typeface="Candara" panose="020E0502030303020204" pitchFamily="34" charset="0"/>
              </a:rPr>
              <a:t>engañar</a:t>
            </a:r>
            <a:r>
              <a:rPr lang="es-PR" dirty="0">
                <a:latin typeface="Candara" panose="020E0502030303020204" pitchFamily="34" charset="0"/>
              </a:rPr>
              <a:t>, el </a:t>
            </a:r>
            <a:r>
              <a:rPr lang="es-PR" i="1" u="sng" dirty="0">
                <a:latin typeface="Candara" panose="020E0502030303020204" pitchFamily="34" charset="0"/>
              </a:rPr>
              <a:t>asesinar</a:t>
            </a:r>
            <a:r>
              <a:rPr lang="es-PR" dirty="0">
                <a:latin typeface="Candara" panose="020E0502030303020204" pitchFamily="34" charset="0"/>
              </a:rPr>
              <a:t>, el </a:t>
            </a:r>
            <a:r>
              <a:rPr lang="es-PR" i="1" u="sng" dirty="0">
                <a:latin typeface="Candara" panose="020E0502030303020204" pitchFamily="34" charset="0"/>
              </a:rPr>
              <a:t>robar</a:t>
            </a:r>
            <a:r>
              <a:rPr lang="es-PR" dirty="0">
                <a:latin typeface="Candara" panose="020E0502030303020204" pitchFamily="34" charset="0"/>
              </a:rPr>
              <a:t> y el </a:t>
            </a:r>
            <a:r>
              <a:rPr lang="es-PR" i="1" u="sng" dirty="0">
                <a:latin typeface="Candara" panose="020E0502030303020204" pitchFamily="34" charset="0"/>
              </a:rPr>
              <a:t>adulterar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>
                <a:latin typeface="Candara" panose="020E0502030303020204" pitchFamily="34" charset="0"/>
              </a:rPr>
              <a:t>que los Diez Mandamientos requieren con respecto a otra gente está siendo descaradamente ignorado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Éxodo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20:13–16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4376" y="1981200"/>
            <a:ext cx="3333424" cy="430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763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Las razones del pleito de Jehová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4.1-3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3 </a:t>
            </a:r>
            <a:r>
              <a:rPr lang="es-PR" dirty="0">
                <a:latin typeface="Candara" panose="020E0502030303020204" pitchFamily="34" charset="0"/>
              </a:rPr>
              <a:t>habla del juicio de Dios, pero también es parcialmente un vívido retrato poético de una tierra bajo la maldición de Dios.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Cuando </a:t>
            </a:r>
            <a:r>
              <a:rPr lang="es-PR" dirty="0">
                <a:latin typeface="Candara" panose="020E0502030303020204" pitchFamily="34" charset="0"/>
              </a:rPr>
              <a:t>Israel sea restaurado, la tierra y sus criaturas vivas también serán bendecidas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2:18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631" r="25226"/>
          <a:stretch/>
        </p:blipFill>
        <p:spPr>
          <a:xfrm>
            <a:off x="5451134" y="2057400"/>
            <a:ext cx="3311866" cy="434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28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Corrupción del pueblo y sus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sacerdotes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4.6-10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colorTemperature colorTemp="4650"/>
                    </a14:imgEffect>
                    <a14:imgEffect>
                      <a14:brightnessContrast bright="10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31" b="5987"/>
          <a:stretch/>
        </p:blipFill>
        <p:spPr>
          <a:xfrm>
            <a:off x="990600" y="1926495"/>
            <a:ext cx="7315200" cy="468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71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Corrupción del pueblo y sus sacerdotes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4.6-10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Mi pueblo fue destruido, porque le faltó conocimiento. Por cuanto desechaste el conocimiento, yo te echaré del sacerdocio; y porque olvidaste la ley de tu Dios, también yo me olvidaré de tus hijos. Conforme a su grandeza, así pecaron contra mí; también yo cambiaré su honra en afrenta. Del pecado de mi pueblo comen, y en su maldad levantan su alma. Y será el pueblo como el sacerdote; le castigaré por su conducta, y le pagaré conforme a sus obras. Comerán, pero no se saciarán; fornicarán, mas no se multiplicarán, porque dejaron de servir a Jehová.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(Oseas 4.6–10, RVR60) </a:t>
            </a:r>
          </a:p>
        </p:txBody>
      </p:sp>
    </p:spTree>
    <p:extLst>
      <p:ext uri="{BB962C8B-B14F-4D97-AF65-F5344CB8AC3E}">
        <p14:creationId xmlns:p14="http://schemas.microsoft.com/office/powerpoint/2010/main" val="36846671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anose="020E0502030303020204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419600" cy="35814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anose="020E0502030303020204" pitchFamily="34" charset="0"/>
              </a:rPr>
              <a:t>Oseas</a:t>
            </a:r>
          </a:p>
          <a:p>
            <a:pPr lvl="1" eaLnBrk="1" hangingPunct="1"/>
            <a:r>
              <a:rPr lang="es-PR" dirty="0" smtClean="0">
                <a:latin typeface="Candara" panose="020E0502030303020204" pitchFamily="34" charset="0"/>
              </a:rPr>
              <a:t>4.1 – 7.2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9459" y="1960098"/>
            <a:ext cx="3606435" cy="438560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5108808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Corrupción del pueblo y sus sacerdotes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4.6-10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Los sacerdotes ignoran la ley de Dios confiada a ellos, y consecuentemente no andan con seguridad en sus caminos, sino que tropiezan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5</a:t>
            </a:r>
            <a:r>
              <a:rPr lang="es-PR" dirty="0">
                <a:latin typeface="Candara" panose="020E0502030303020204" pitchFamily="34" charset="0"/>
              </a:rPr>
              <a:t>), como los otros líderes religiosos, los profetas.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Han </a:t>
            </a:r>
            <a:r>
              <a:rPr lang="es-PR" dirty="0">
                <a:latin typeface="Candara" panose="020E0502030303020204" pitchFamily="34" charset="0"/>
              </a:rPr>
              <a:t>rechazado su </a:t>
            </a:r>
            <a:r>
              <a:rPr lang="es-PR" dirty="0" smtClean="0">
                <a:latin typeface="Candara" panose="020E0502030303020204" pitchFamily="34" charset="0"/>
              </a:rPr>
              <a:t>honra </a:t>
            </a:r>
            <a:r>
              <a:rPr lang="es-PR" dirty="0">
                <a:latin typeface="Candara" panose="020E0502030303020204" pitchFamily="34" charset="0"/>
              </a:rPr>
              <a:t>[de ellos]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7</a:t>
            </a:r>
            <a:r>
              <a:rPr lang="es-PR" dirty="0">
                <a:latin typeface="Candara" panose="020E0502030303020204" pitchFamily="34" charset="0"/>
              </a:rPr>
              <a:t>), la ley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6</a:t>
            </a:r>
            <a:r>
              <a:rPr lang="es-PR" dirty="0" smtClean="0">
                <a:latin typeface="Candara" panose="020E0502030303020204" pitchFamily="34" charset="0"/>
              </a:rPr>
              <a:t>) </a:t>
            </a:r>
            <a:r>
              <a:rPr lang="es-PR" dirty="0">
                <a:latin typeface="Candara" panose="020E0502030303020204" pitchFamily="34" charset="0"/>
              </a:rPr>
              <a:t>que les decía cómo complacer a Dios, en vez de ritos paganos inmorales y desagradables.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973013"/>
            <a:ext cx="2743200" cy="46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344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Corrupción del pueblo y sus sacerdotes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4.6-10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Ahora </a:t>
            </a:r>
            <a:r>
              <a:rPr lang="es-PR" dirty="0">
                <a:latin typeface="Candara" panose="020E0502030303020204" pitchFamily="34" charset="0"/>
              </a:rPr>
              <a:t>se ganan la vida satisfaciendo el deseo del pueblo de adorar a otros dioses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8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Puesto </a:t>
            </a:r>
            <a:r>
              <a:rPr lang="es-PR" dirty="0">
                <a:latin typeface="Candara" panose="020E0502030303020204" pitchFamily="34" charset="0"/>
              </a:rPr>
              <a:t>que los sacerdotes no enseñan la ley, el pueblo no la conoce y es destruido porque carece de conocimiento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6a</a:t>
            </a:r>
            <a:r>
              <a:rPr lang="es-PR" dirty="0">
                <a:latin typeface="Candara" panose="020E0502030303020204" pitchFamily="34" charset="0"/>
              </a:rPr>
              <a:t>; la misma </a:t>
            </a:r>
            <a:r>
              <a:rPr lang="es-PR" dirty="0" smtClean="0">
                <a:latin typeface="Candara" panose="020E0502030303020204" pitchFamily="34" charset="0"/>
              </a:rPr>
              <a:t>palabra </a:t>
            </a:r>
            <a:r>
              <a:rPr lang="es-PR" dirty="0">
                <a:latin typeface="Candara" panose="020E0502030303020204" pitchFamily="34" charset="0"/>
              </a:rPr>
              <a:t>de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4:1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resultado es castigo para la nación (tu madre,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5</a:t>
            </a:r>
            <a:r>
              <a:rPr lang="es-PR" dirty="0">
                <a:latin typeface="Candara" panose="020E0502030303020204" pitchFamily="34" charset="0"/>
              </a:rPr>
              <a:t>) y para los sacerdotes y para gente semejante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9</a:t>
            </a:r>
            <a:r>
              <a:rPr lang="es-PR" dirty="0">
                <a:latin typeface="Candara" panose="020E0502030303020204" pitchFamily="34" charset="0"/>
              </a:rPr>
              <a:t>).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973013"/>
            <a:ext cx="2743200" cy="46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104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" y="25791"/>
            <a:ext cx="52577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capítulo 11 </a:t>
            </a:r>
            <a:r>
              <a:rPr lang="es-PR" dirty="0" smtClean="0">
                <a:latin typeface="Candara" panose="020E0502030303020204" pitchFamily="34" charset="0"/>
              </a:rPr>
              <a:t>habla de cuando el Señor Jesucristo establecerá Su reino en la tierra en el Milenio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Apocalipsis capítulo 20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6107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236220" y="3226804"/>
            <a:ext cx="8671560" cy="3555609"/>
          </a:xfrm>
          <a:noFill/>
        </p:spPr>
        <p:txBody>
          <a:bodyPr>
            <a:normAutofit/>
          </a:bodyPr>
          <a:lstStyle/>
          <a:p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Y no enseñará más ninguno a su prójimo, ni ninguno a su hermano, diciendo: Conoce a Jehová; porque todos me conocerán, desde el más pequeño de ellos hasta el más grande, dice Jehová; porque perdonaré la maldad de ellos, y no me acordaré más de su pecado.</a:t>
            </a: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(Jeremías 31.34, RVR60) </a:t>
            </a:r>
          </a:p>
        </p:txBody>
      </p:sp>
    </p:spTree>
    <p:extLst>
      <p:ext uri="{BB962C8B-B14F-4D97-AF65-F5344CB8AC3E}">
        <p14:creationId xmlns:p14="http://schemas.microsoft.com/office/powerpoint/2010/main" val="27395899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Corrupción del pueblo y sus sacerdotes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4.6-10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1533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No harán mal ni dañarán en todo mi santo monte; porque la tierra será llena del conocimiento de Jehová, como las aguas cubren el mar. Acontecerá en aquel tiempo que la raíz de Isaí, la cual estará puesta por pendón a los pueblos, será buscada por las gentes; y su habitación será gloriosa.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(Isaías 11.9–10, RVR60) </a:t>
            </a:r>
          </a:p>
        </p:txBody>
      </p:sp>
    </p:spTree>
    <p:extLst>
      <p:ext uri="{BB962C8B-B14F-4D97-AF65-F5344CB8AC3E}">
        <p14:creationId xmlns:p14="http://schemas.microsoft.com/office/powerpoint/2010/main" val="34089255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Corrupción del pueblo y sus sacerdotes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4.6-10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10 </a:t>
            </a:r>
            <a:r>
              <a:rPr lang="es-PR" dirty="0">
                <a:latin typeface="Candara" panose="020E0502030303020204" pitchFamily="34" charset="0"/>
              </a:rPr>
              <a:t>continúa esbozando con más detalle el castigo del pasaje anterior.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gente nunca tendrá bastante para comer, y su prostitución no les traerá crecimiento.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  <a14:imgEffect>
                      <a14:brightnessContrast bright="12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200" y="2057400"/>
            <a:ext cx="3115697" cy="430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823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Corrupción del pueblo y sus sacerdotes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4.6-10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hijos siempre fueron considerados como una bendición, y una de las promesas a Abraham fue la de hacer de sus descendientes una gran multitud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15:5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¡</a:t>
            </a:r>
            <a:r>
              <a:rPr lang="es-PR" dirty="0">
                <a:latin typeface="Candara" panose="020E0502030303020204" pitchFamily="34" charset="0"/>
              </a:rPr>
              <a:t>La relación sexual con muchas prostitutas no produciría lo que Dios haría con una pareja anciana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Romanos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4:18–21</a:t>
            </a:r>
            <a:r>
              <a:rPr lang="es-PR" dirty="0" smtClean="0">
                <a:latin typeface="Candara" panose="020E0502030303020204" pitchFamily="34" charset="0"/>
              </a:rPr>
              <a:t>)!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6899" y="1905000"/>
            <a:ext cx="3453493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37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214313"/>
            <a:ext cx="7793037" cy="1462087"/>
          </a:xfrm>
        </p:spPr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 espíritu de prostitución en la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adoración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4.11-19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brightnessContrast bright="10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64" b="3080"/>
          <a:stretch/>
        </p:blipFill>
        <p:spPr>
          <a:xfrm>
            <a:off x="990600" y="1905000"/>
            <a:ext cx="7315200" cy="471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1657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 espíritu de prostitución en la adoración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4.11-19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Fornicación, vino y mosto quitan el juicio. Mi pueblo a su ídolo de madera pregunta, y el leño le responde; porque espíritu de fornicaciones lo hizo errar, y dejaron a su Dios para fornicar. Sobre las cimas de los montes sacrificaron, e incensaron sobre los collados, debajo de las encinas, álamos y olmos que tuviesen buena sombra; por tanto, vuestras hijas fornicarán, y adulterarán vuestras nueras. No castigaré a vuestras hijas cuando forniquen, ni a vuestras nueras cuando </a:t>
            </a:r>
            <a:r>
              <a:rPr lang="es-PR" i="1" dirty="0" smtClean="0">
                <a:latin typeface="Candara" panose="020E0502030303020204" pitchFamily="34" charset="0"/>
              </a:rPr>
              <a:t>adulteren…”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699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 espíritu de prostitución en la adoración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4.11-19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i="1" dirty="0" smtClean="0">
                <a:latin typeface="Candara" panose="020E0502030303020204" pitchFamily="34" charset="0"/>
              </a:rPr>
              <a:t>…porque </a:t>
            </a:r>
            <a:r>
              <a:rPr lang="es-PR" i="1" dirty="0">
                <a:latin typeface="Candara" panose="020E0502030303020204" pitchFamily="34" charset="0"/>
              </a:rPr>
              <a:t>ellos mismos se van con rameras, y con malas mujeres sacrifican; por tanto, el pueblo sin entendimiento caerá. Si fornicas tú, Israel, a lo menos no peque Judá; y no entréis en Gilgal, ni subáis a </a:t>
            </a:r>
            <a:r>
              <a:rPr lang="es-PR" i="1" dirty="0" err="1">
                <a:latin typeface="Candara" panose="020E0502030303020204" pitchFamily="34" charset="0"/>
              </a:rPr>
              <a:t>Bet</a:t>
            </a:r>
            <a:r>
              <a:rPr lang="es-PR" i="1" dirty="0">
                <a:latin typeface="Candara" panose="020E0502030303020204" pitchFamily="34" charset="0"/>
              </a:rPr>
              <a:t>-avén, ni juréis: Vive Jehová. Porque como novilla indómita se apartó Israel; ¿los apacentará ahora Jehová como a corderos en lugar espacioso? Efraín es dado a ídolos; déjalo. Su bebida se corrompió; fornicaron sin cesar; sus príncipes amaron lo que avergüenza. El viento los ató en sus alas, y de sus sacrificios serán avergonzados</a:t>
            </a:r>
            <a:r>
              <a:rPr lang="es-PR" i="1" dirty="0" smtClean="0">
                <a:latin typeface="Candara" panose="020E0502030303020204" pitchFamily="34" charset="0"/>
              </a:rPr>
              <a:t>.</a:t>
            </a:r>
            <a:r>
              <a:rPr lang="es-PR" dirty="0" smtClean="0">
                <a:latin typeface="Candara" panose="020E0502030303020204" pitchFamily="34" charset="0"/>
              </a:rPr>
              <a:t>”</a:t>
            </a:r>
          </a:p>
          <a:p>
            <a:pPr marL="0" indent="0">
              <a:buNone/>
            </a:pP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	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Oseas 4.11–19, RVR60) </a:t>
            </a:r>
          </a:p>
        </p:txBody>
      </p:sp>
    </p:spTree>
    <p:extLst>
      <p:ext uri="{BB962C8B-B14F-4D97-AF65-F5344CB8AC3E}">
        <p14:creationId xmlns:p14="http://schemas.microsoft.com/office/powerpoint/2010/main" val="30123249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6934200" cy="4876800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Porque misericordia quiero, y no sacrificio, y conocimiento de Dios más que holocaustos.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(Oseas 6.6,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 espíritu de prostitución en la adoración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4.11-19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Dios continúa con una descripción de la necedad de ellos: se exceden en la bebida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11</a:t>
            </a:r>
            <a:r>
              <a:rPr lang="es-PR" dirty="0">
                <a:latin typeface="Candara" panose="020E0502030303020204" pitchFamily="34" charset="0"/>
              </a:rPr>
              <a:t>) y pierden el sentido; buscan dirección de objetos de madera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12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334"/>
          <a:stretch/>
        </p:blipFill>
        <p:spPr>
          <a:xfrm>
            <a:off x="5562600" y="2057400"/>
            <a:ext cx="3189077" cy="422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976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 espíritu de prostitución en la adoración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4.11-19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Son </a:t>
            </a:r>
            <a:r>
              <a:rPr lang="es-PR" dirty="0">
                <a:latin typeface="Candara" panose="020E0502030303020204" pitchFamily="34" charset="0"/>
              </a:rPr>
              <a:t>descarriados por un entusiasmo desenfrenado por la adoración pagana, y se dedican al sacrificio y a </a:t>
            </a:r>
            <a:r>
              <a:rPr lang="es-PR" i="1" dirty="0">
                <a:latin typeface="Candara" panose="020E0502030303020204" pitchFamily="34" charset="0"/>
              </a:rPr>
              <a:t>ofrendas</a:t>
            </a:r>
            <a:r>
              <a:rPr lang="es-PR" dirty="0">
                <a:latin typeface="Candara" panose="020E0502030303020204" pitchFamily="34" charset="0"/>
              </a:rPr>
              <a:t> (holocaustos) en los lugares altos, altares que no eran autorizados por la ley y en los que se desarrollaba todo tipo de corrupción.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1590" y="2110221"/>
            <a:ext cx="3261122" cy="434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424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 espíritu de prostitución en la adoración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4.11-19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2290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Sacrificarían </a:t>
            </a:r>
            <a:r>
              <a:rPr lang="es-PR" dirty="0">
                <a:latin typeface="Candara" panose="020E0502030303020204" pitchFamily="34" charset="0"/>
              </a:rPr>
              <a:t>en cualquier parte, debajo de cualquier árbol disponible, con tal de que su sombra sea buena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13a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4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001" r="18749" b="7377"/>
          <a:stretch/>
        </p:blipFill>
        <p:spPr>
          <a:xfrm>
            <a:off x="4509900" y="1995055"/>
            <a:ext cx="4024499" cy="406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84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 espíritu de prostitución en la adoración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4.11-19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943361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Consecuentemente, las hijas de los que se dedican a esas cosas van por el mismo camino.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prostitución física o sexo promiscuo y el adulterio son enfocados aquí.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Las </a:t>
            </a:r>
            <a:r>
              <a:rPr lang="es-PR" dirty="0">
                <a:latin typeface="Candara" panose="020E0502030303020204" pitchFamily="34" charset="0"/>
              </a:rPr>
              <a:t>mujeres son inocentes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14</a:t>
            </a:r>
            <a:r>
              <a:rPr lang="es-PR" dirty="0">
                <a:latin typeface="Candara" panose="020E0502030303020204" pitchFamily="34" charset="0"/>
              </a:rPr>
              <a:t>) cuando son comparadas con los hombres, que debían haber puesto el ejemplo a sus hijas, pero en vez de eso, van con prostitutas, tanto las seculares como también las sagradas.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762" y="1968500"/>
            <a:ext cx="2743438" cy="46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844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 espíritu de prostitución en la adoración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4.11-19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la religión </a:t>
            </a:r>
            <a:r>
              <a:rPr lang="es-PR" dirty="0" smtClean="0">
                <a:latin typeface="Candara" panose="020E0502030303020204" pitchFamily="34" charset="0"/>
              </a:rPr>
              <a:t>cananea </a:t>
            </a:r>
            <a:r>
              <a:rPr lang="es-PR" dirty="0">
                <a:latin typeface="Candara" panose="020E0502030303020204" pitchFamily="34" charset="0"/>
              </a:rPr>
              <a:t>se pensaba que la prostitución sagrada era un medio de asegurar la fertilidad de la tierra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probable que la idea de “magia imitativa” esté detrás de la práctica: la relación sexual con una “prostituta sagrada” producía alguna acción similar entre los dioses de la naturaleza, y resultaba en que la tierra produjera fruto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brightnessContrast bright="12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3878" y="2006600"/>
            <a:ext cx="3480122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245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 espíritu de prostitución en la adoración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4.11-19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2971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Hoy en día no hay prostitución sagrada </a:t>
            </a:r>
            <a:r>
              <a:rPr lang="es-PR" dirty="0" smtClean="0">
                <a:latin typeface="Candara" panose="020E0502030303020204" pitchFamily="34" charset="0"/>
              </a:rPr>
              <a:t>oficialmente, </a:t>
            </a:r>
            <a:r>
              <a:rPr lang="es-PR" dirty="0">
                <a:latin typeface="Candara" panose="020E0502030303020204" pitchFamily="34" charset="0"/>
              </a:rPr>
              <a:t>pero hay muchos que practican la religión para satisfacer sus propios deseos y no para glorificar a Dios.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9000" y="1752600"/>
            <a:ext cx="5715000" cy="2971800"/>
          </a:xfrm>
          <a:prstGeom prst="rect">
            <a:avLst/>
          </a:prstGeom>
        </p:spPr>
      </p:pic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3035300" y="4754561"/>
            <a:ext cx="6096000" cy="188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kern="0" dirty="0" smtClean="0"/>
              <a:t>Es muy buena idea preguntarnos de vez en cuando cuáles cosas nos dan gozo verdadero en relación con la fe cristiana. </a:t>
            </a:r>
          </a:p>
        </p:txBody>
      </p:sp>
    </p:spTree>
    <p:extLst>
      <p:ext uri="{BB962C8B-B14F-4D97-AF65-F5344CB8AC3E}">
        <p14:creationId xmlns:p14="http://schemas.microsoft.com/office/powerpoint/2010/main" val="37880102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 espíritu de prostitución en la adoración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4.11-19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895056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¿</a:t>
            </a:r>
            <a:r>
              <a:rPr lang="es-PR" dirty="0">
                <a:latin typeface="Candara" panose="020E0502030303020204" pitchFamily="34" charset="0"/>
              </a:rPr>
              <a:t>Incluyen experiencias emocionales, poder, placer en ser justo, seguridad, respeto, la compañía de gente físicamente atractiva?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¡</a:t>
            </a:r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139:23, 24 </a:t>
            </a:r>
            <a:r>
              <a:rPr lang="es-PR" dirty="0">
                <a:latin typeface="Candara" panose="020E0502030303020204" pitchFamily="34" charset="0"/>
              </a:rPr>
              <a:t>es una oración muy útil</a:t>
            </a:r>
            <a:r>
              <a:rPr lang="es-PR" dirty="0" smtClean="0">
                <a:latin typeface="Candara" panose="020E0502030303020204" pitchFamily="34" charset="0"/>
              </a:rPr>
              <a:t>!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4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503"/>
          <a:stretch/>
        </p:blipFill>
        <p:spPr>
          <a:xfrm>
            <a:off x="5047457" y="1905000"/>
            <a:ext cx="3715543" cy="449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210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Un espíritu de prostitución en la adoración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4.11-19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229599" cy="4719638"/>
          </a:xfrm>
        </p:spPr>
        <p:txBody>
          <a:bodyPr>
            <a:normAutofit/>
          </a:bodyPr>
          <a:lstStyle/>
          <a:p>
            <a:r>
              <a:rPr lang="es-PR" sz="4000" dirty="0">
                <a:latin typeface="Candara" panose="020E0502030303020204" pitchFamily="34" charset="0"/>
              </a:rPr>
              <a:t>“</a:t>
            </a:r>
            <a:r>
              <a:rPr lang="es-PR" sz="4000" i="1" dirty="0">
                <a:latin typeface="Candara" panose="020E0502030303020204" pitchFamily="34" charset="0"/>
              </a:rPr>
              <a:t>Examíname, oh Dios, y conoce mi corazón; Pruébame y conoce mis pensamientos; Y ve si hay en mí camino de perversidad, Y guíame en el camino eterno.</a:t>
            </a:r>
            <a:r>
              <a:rPr lang="es-PR" sz="4000" dirty="0">
                <a:latin typeface="Candara" panose="020E0502030303020204" pitchFamily="34" charset="0"/>
              </a:rPr>
              <a:t>” </a:t>
            </a:r>
            <a:endParaRPr lang="es-PR" sz="40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</a:rPr>
              <a:t>Salmo 139.23–24, RVR60) </a:t>
            </a:r>
          </a:p>
        </p:txBody>
      </p:sp>
    </p:spTree>
    <p:extLst>
      <p:ext uri="{BB962C8B-B14F-4D97-AF65-F5344CB8AC3E}">
        <p14:creationId xmlns:p14="http://schemas.microsoft.com/office/powerpoint/2010/main" val="17618917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Paralelo en el evangelio de Juan </a:t>
            </a:r>
            <a:r>
              <a:rPr lang="es-PR" dirty="0" err="1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4.19-24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686799" cy="4719638"/>
          </a:xfrm>
        </p:spPr>
        <p:txBody>
          <a:bodyPr>
            <a:normAutofit fontScale="85000" lnSpcReduction="2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Le dijo la mujer: Señor, me parece que tú eres profeta. Nuestros padres adoraron en este monte, y vosotros decís que en Jerusalén es el lugar donde se debe adorar. Jesús le dijo: Mujer, créeme, que la hora viene cuando ni en este monte ni en Jerusalén adoraréis al Padre. Vosotros adoráis lo que no sabéis; nosotros adoramos lo que sabemos; porque la salvación viene de los judíos. Mas la hora viene, y ahora es, cuando los verdaderos adoradores adorarán al Padre en espíritu y en verdad; porque también el Padre tales adoradores busca que le adoren. Dios es Espíritu; y los que le adoran, en espíritu y en verdad es necesario que adoren.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endParaRPr lang="es-ES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Juan 4.19–24, RVR60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)</a:t>
            </a:r>
            <a:endParaRPr lang="es-ES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8248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Paralelo en el evangelio de Juan </a:t>
            </a:r>
            <a:r>
              <a:rPr lang="es-PR" dirty="0" err="1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4.19-24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2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Jesús indica que cuando uno recibe a Cristo, la salvación provoca adoración, alabanza y oración a Dios.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corazón de Dios se deleita cuando recibe adoración sincera, no cuando la persona sólo cumple formalidades.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adoración en espíritu es el Espíritu Santo.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89" t="1498" b="4118"/>
          <a:stretch/>
        </p:blipFill>
        <p:spPr>
          <a:xfrm>
            <a:off x="5160443" y="2057400"/>
            <a:ext cx="3783533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3676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639176" cy="4800600"/>
          </a:xfrm>
        </p:spPr>
        <p:txBody>
          <a:bodyPr>
            <a:normAutofit fontScale="925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Las razones del pleito de Jehová</a:t>
            </a:r>
            <a:endParaRPr lang="es-PR" sz="3600" noProof="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2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Oseas 4.1-3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Corrupción del pueblo y sus sacerdotes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4.6-10</a:t>
            </a:r>
          </a:p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Un espíritu de prostitución en la adoración</a:t>
            </a: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4.11-19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Llamado a la auténtica consagración 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Paralelo en el evangelio de Juan </a:t>
            </a:r>
            <a:r>
              <a:rPr lang="es-PR" dirty="0" err="1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4.19-24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adoración en verdad es de acuerdo a y con la Palabra de Dios, no como un concepto lejano y abstracto.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adoración debe ser en espíritu, ya que en el plan de Dios hay mucho más de lo que vemos en el mundo </a:t>
            </a:r>
            <a:r>
              <a:rPr lang="es-ES" dirty="0" smtClean="0">
                <a:latin typeface="Candara" panose="020E0502030303020204" pitchFamily="34" charset="0"/>
              </a:rPr>
              <a:t>material.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89" t="1498" b="4118"/>
          <a:stretch/>
        </p:blipFill>
        <p:spPr>
          <a:xfrm>
            <a:off x="5160443" y="2057400"/>
            <a:ext cx="3783533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4485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214313"/>
            <a:ext cx="7793037" cy="1462087"/>
          </a:xfrm>
        </p:spPr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consagración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colorTemperature colorTemp="52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5384"/>
          <a:stretch/>
        </p:blipFill>
        <p:spPr>
          <a:xfrm>
            <a:off x="990600" y="1905000"/>
            <a:ext cx="7315200" cy="469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911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Venid y volvamos a Jehová; porque él arrebató, y nos curará; hirió, y nos vendará</a:t>
            </a:r>
            <a:r>
              <a:rPr lang="es-PR" i="1" dirty="0" smtClean="0">
                <a:latin typeface="Candara" panose="020E0502030303020204" pitchFamily="34" charset="0"/>
              </a:rPr>
              <a:t>. Nos </a:t>
            </a:r>
            <a:r>
              <a:rPr lang="es-PR" i="1" dirty="0">
                <a:latin typeface="Candara" panose="020E0502030303020204" pitchFamily="34" charset="0"/>
              </a:rPr>
              <a:t>dará vida después de dos días; en el tercer día nos resucitará, y viviremos delante de él</a:t>
            </a:r>
            <a:r>
              <a:rPr lang="es-PR" i="1" dirty="0" smtClean="0">
                <a:latin typeface="Candara" panose="020E0502030303020204" pitchFamily="34" charset="0"/>
              </a:rPr>
              <a:t>. Y </a:t>
            </a:r>
            <a:r>
              <a:rPr lang="es-PR" i="1" dirty="0">
                <a:latin typeface="Candara" panose="020E0502030303020204" pitchFamily="34" charset="0"/>
              </a:rPr>
              <a:t>conoceremos, y proseguiremos en conocer a Jehová; como el alba está dispuesta su salida, y vendrá a nosotros como la lluvia, como la lluvia tardía y temprana a la </a:t>
            </a:r>
            <a:r>
              <a:rPr lang="es-PR" i="1" dirty="0" smtClean="0">
                <a:latin typeface="Candara" panose="020E0502030303020204" pitchFamily="34" charset="0"/>
              </a:rPr>
              <a:t>tierra…”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7687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i="1" dirty="0" smtClean="0">
                <a:latin typeface="Candara" panose="020E0502030303020204" pitchFamily="34" charset="0"/>
              </a:rPr>
              <a:t>…¿</a:t>
            </a:r>
            <a:r>
              <a:rPr lang="es-PR" i="1" dirty="0">
                <a:latin typeface="Candara" panose="020E0502030303020204" pitchFamily="34" charset="0"/>
              </a:rPr>
              <a:t>Qué haré a ti, Efraín? ¿Qué haré a ti, oh Judá? La piedad vuestra es como nube de la mañana, y como el rocío de la madrugada, que se desvanece. Por esta causa los corté por medio de los profetas, con las palabras de mi boca los maté; y tus juicios serán como luz que sale. Porque misericordia quiero, y no sacrificio, y conocimiento de Dios más que holocaustos.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(Oseas 6.1–6, RVR60) </a:t>
            </a:r>
          </a:p>
        </p:txBody>
      </p:sp>
    </p:spTree>
    <p:extLst>
      <p:ext uri="{BB962C8B-B14F-4D97-AF65-F5344CB8AC3E}">
        <p14:creationId xmlns:p14="http://schemas.microsoft.com/office/powerpoint/2010/main" val="5742983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Israel reconoce que Jehovah los ha hecho pedazos (como en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5:14</a:t>
            </a:r>
            <a:r>
              <a:rPr lang="es-PR" dirty="0">
                <a:latin typeface="Candara" panose="020E0502030303020204" pitchFamily="34" charset="0"/>
              </a:rPr>
              <a:t>), y que solamente él puede sanarlos.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 </a:t>
            </a:r>
            <a:r>
              <a:rPr lang="es-PR" dirty="0">
                <a:latin typeface="Candara" panose="020E0502030303020204" pitchFamily="34" charset="0"/>
              </a:rPr>
              <a:t>da la única referencia específica en el AT de ser levantados</a:t>
            </a:r>
            <a:r>
              <a:rPr lang="es-PR" i="1" dirty="0">
                <a:latin typeface="Candara" panose="020E0502030303020204" pitchFamily="34" charset="0"/>
              </a:rPr>
              <a:t> al tercer día.</a:t>
            </a:r>
            <a:r>
              <a:rPr lang="es-PR" dirty="0">
                <a:latin typeface="Candara" panose="020E0502030303020204" pitchFamily="34" charset="0"/>
              </a:rPr>
              <a:t>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Claramente </a:t>
            </a:r>
            <a:r>
              <a:rPr lang="es-PR" dirty="0">
                <a:latin typeface="Candara" panose="020E0502030303020204" pitchFamily="34" charset="0"/>
              </a:rPr>
              <a:t>esta no es principalmente una profecía de un individuo, el Mesías, sino una metáfora de la venida de la </a:t>
            </a:r>
            <a:r>
              <a:rPr lang="es-PR" dirty="0" smtClean="0">
                <a:latin typeface="Candara" panose="020E0502030303020204" pitchFamily="34" charset="0"/>
              </a:rPr>
              <a:t>salud (salvación) </a:t>
            </a:r>
            <a:r>
              <a:rPr lang="es-PR" dirty="0">
                <a:latin typeface="Candara" panose="020E0502030303020204" pitchFamily="34" charset="0"/>
              </a:rPr>
              <a:t>a la nación.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200" y="2057400"/>
            <a:ext cx="3212402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516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obstante, hay una verdadera similitud entre las dos situaciones: Dios obra una sanidad totalmente imposible.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>
                <a:latin typeface="Candara" panose="020E0502030303020204" pitchFamily="34" charset="0"/>
              </a:rPr>
              <a:t>que fue hecho metafóricamente para la nación de Israel, el hijo de Dios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11:1</a:t>
            </a:r>
            <a:r>
              <a:rPr lang="es-PR" dirty="0">
                <a:latin typeface="Candara" panose="020E0502030303020204" pitchFamily="34" charset="0"/>
              </a:rPr>
              <a:t>), fue hecho </a:t>
            </a:r>
            <a:r>
              <a:rPr lang="es-PR" dirty="0" smtClean="0">
                <a:latin typeface="Candara" panose="020E0502030303020204" pitchFamily="34" charset="0"/>
              </a:rPr>
              <a:t>literalmente </a:t>
            </a:r>
            <a:r>
              <a:rPr lang="es-PR" dirty="0">
                <a:latin typeface="Candara" panose="020E0502030303020204" pitchFamily="34" charset="0"/>
              </a:rPr>
              <a:t>para Jesucristo, el Hijo de Dios.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03" t="2026" r="3083" b="1307"/>
          <a:stretch/>
        </p:blipFill>
        <p:spPr>
          <a:xfrm>
            <a:off x="5486400" y="1981200"/>
            <a:ext cx="3276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960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00623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Este </a:t>
            </a:r>
            <a:r>
              <a:rPr lang="es-PR" dirty="0">
                <a:latin typeface="Candara" panose="020E0502030303020204" pitchFamily="34" charset="0"/>
              </a:rPr>
              <a:t>pasaje, como también la referencia a Jonás en el vientre del pez, pueden haber estado en la mente de Pablo cuando dijo de Jesús que “resucitó al tercer día, conforme a las Escrituras”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Corintios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15:4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3024" y="1960462"/>
            <a:ext cx="3990976" cy="402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876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La traducción del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3 </a:t>
            </a:r>
            <a:r>
              <a:rPr lang="es-PR" dirty="0" smtClean="0">
                <a:latin typeface="Candara" panose="020E0502030303020204" pitchFamily="34" charset="0"/>
              </a:rPr>
              <a:t>quiere decir: </a:t>
            </a:r>
            <a:r>
              <a:rPr lang="es-PR" i="1" dirty="0">
                <a:latin typeface="Candara" panose="020E0502030303020204" pitchFamily="34" charset="0"/>
              </a:rPr>
              <a:t>conozcamos</a:t>
            </a:r>
            <a:r>
              <a:rPr lang="es-PR" dirty="0">
                <a:latin typeface="Candara" panose="020E0502030303020204" pitchFamily="34" charset="0"/>
              </a:rPr>
              <a:t> … </a:t>
            </a:r>
            <a:r>
              <a:rPr lang="es-PR" i="1" dirty="0">
                <a:latin typeface="Candara" panose="020E0502030303020204" pitchFamily="34" charset="0"/>
              </a:rPr>
              <a:t>persistamos en conocer</a:t>
            </a:r>
            <a:r>
              <a:rPr lang="es-PR" dirty="0">
                <a:latin typeface="Candara" panose="020E0502030303020204" pitchFamily="34" charset="0"/>
              </a:rPr>
              <a:t> … 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Este </a:t>
            </a:r>
            <a:r>
              <a:rPr lang="es-PR" dirty="0">
                <a:latin typeface="Candara" panose="020E0502030303020204" pitchFamily="34" charset="0"/>
              </a:rPr>
              <a:t>es el significado primario de la palabra que en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13:4</a:t>
            </a:r>
            <a:r>
              <a:rPr lang="es-PR" dirty="0">
                <a:latin typeface="Candara" panose="020E0502030303020204" pitchFamily="34" charset="0"/>
              </a:rPr>
              <a:t> se traduce como reconocer.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pueblo expresa un deseo sincero de una relación personal con Dios.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4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750" r="6249"/>
          <a:stretch/>
        </p:blipFill>
        <p:spPr>
          <a:xfrm>
            <a:off x="5430591" y="2057400"/>
            <a:ext cx="3713409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642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Esta </a:t>
            </a:r>
            <a:r>
              <a:rPr lang="es-PR" dirty="0">
                <a:latin typeface="Candara" panose="020E0502030303020204" pitchFamily="34" charset="0"/>
              </a:rPr>
              <a:t>es una metáfora atrevida, porque “conocer” a la esposa de uno normalmente </a:t>
            </a:r>
            <a:r>
              <a:rPr lang="es-PR" dirty="0" smtClean="0">
                <a:latin typeface="Candara" panose="020E0502030303020204" pitchFamily="34" charset="0"/>
              </a:rPr>
              <a:t>significaría </a:t>
            </a:r>
            <a:r>
              <a:rPr lang="es-PR" dirty="0">
                <a:latin typeface="Candara" panose="020E0502030303020204" pitchFamily="34" charset="0"/>
              </a:rPr>
              <a:t>tener relación sexual.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obstante, Oseas y otros </a:t>
            </a:r>
            <a:r>
              <a:rPr lang="es-PR" dirty="0" smtClean="0">
                <a:latin typeface="Candara" panose="020E0502030303020204" pitchFamily="34" charset="0"/>
              </a:rPr>
              <a:t>escritores </a:t>
            </a:r>
            <a:r>
              <a:rPr lang="es-PR" dirty="0">
                <a:latin typeface="Candara" panose="020E0502030303020204" pitchFamily="34" charset="0"/>
              </a:rPr>
              <a:t>bíblicos no se privan de usar el matrimonio como un retrato de esta relación íntima y exclusiva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62:5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Apocalipsis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21:2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4800" y="1905000"/>
            <a:ext cx="3718882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089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Dios es tan confiable como el sol, y trae bendiciones como las lluvias de temporada de las que Israel depende para su misma vida.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Palestina la mayoría de las lluvias ocurren entre principios de diciembre y principios de marzo.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Las </a:t>
            </a:r>
            <a:r>
              <a:rPr lang="es-PR" dirty="0">
                <a:latin typeface="Candara" panose="020E0502030303020204" pitchFamily="34" charset="0"/>
              </a:rPr>
              <a:t>lluvias de invierno llegan al principio de este período en el otoño, ablandando la tierra para la siembra.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831" t="2392" r="41463" b="2302"/>
          <a:stretch/>
        </p:blipFill>
        <p:spPr>
          <a:xfrm>
            <a:off x="5410200" y="1904375"/>
            <a:ext cx="3721100" cy="430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362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029200" cy="4823901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El mensaje de los tres primeros caps. (y de todo el libro) oscila entre los temas del castigo y la salvación.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Las </a:t>
            </a:r>
            <a:r>
              <a:rPr lang="es-PR" dirty="0">
                <a:latin typeface="Candara" panose="020E0502030303020204" pitchFamily="34" charset="0"/>
              </a:rPr>
              <a:t>experiencias maritales de Oseas, incluyendo el pesar que le causó la infidelidad de su esposa y la alegría de su reconciliación, proveen el marco para el mensaje del libro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>
                <a:latin typeface="Candara" panose="020E0502030303020204" pitchFamily="34" charset="0"/>
              </a:rPr>
              <a:t>Mensaje de Oseas: Juicio de Dios y restauración de Israel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</a:rPr>
              <a:t>(caps. 4–14)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800" y="1981200"/>
            <a:ext cx="3308351" cy="441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0086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Las </a:t>
            </a:r>
            <a:r>
              <a:rPr lang="es-PR" dirty="0">
                <a:latin typeface="Candara" panose="020E0502030303020204" pitchFamily="34" charset="0"/>
              </a:rPr>
              <a:t>lluvias de primavera (algunas veces llamadas “lluvias tardías”) son aguaceros de marzo a mayo que fortalecen las cosechas.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verano es casi completamente seco, y la lluvia se necesita ansiosamente y se aprecia como una gran bendición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brightnessContrast bright="10000" contrast="-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7956"/>
          <a:stretch/>
        </p:blipFill>
        <p:spPr>
          <a:xfrm>
            <a:off x="5397500" y="1993106"/>
            <a:ext cx="3663568" cy="469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146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En los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4–6</a:t>
            </a:r>
            <a:r>
              <a:rPr lang="es-PR" dirty="0">
                <a:latin typeface="Candara" panose="020E0502030303020204" pitchFamily="34" charset="0"/>
              </a:rPr>
              <a:t> el ánimo cambia.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como si Dios dijera: </a:t>
            </a:r>
            <a:r>
              <a:rPr lang="es-PR" i="1" dirty="0">
                <a:latin typeface="Candara" panose="020E0502030303020204" pitchFamily="34" charset="0"/>
              </a:rPr>
              <a:t>“Aunque digáis tales cosas, no os mantendríais fieles y sumisos a mí por mucho </a:t>
            </a:r>
            <a:r>
              <a:rPr lang="es-PR" i="1" dirty="0" smtClean="0">
                <a:latin typeface="Candara" panose="020E0502030303020204" pitchFamily="34" charset="0"/>
              </a:rPr>
              <a:t>tiempo;  vuestro </a:t>
            </a:r>
            <a:r>
              <a:rPr lang="es-PR" i="1" dirty="0">
                <a:latin typeface="Candara" panose="020E0502030303020204" pitchFamily="34" charset="0"/>
              </a:rPr>
              <a:t>’amor constante’ es como la bruma y el rocío mañaneros, que sencillamente desaparecen temprano en el día”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 smtClean="0">
                <a:latin typeface="Candara" panose="020E0502030303020204" pitchFamily="34" charset="0"/>
              </a:rPr>
              <a:t>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4:1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10:12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12:7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2138"/>
          <a:stretch/>
        </p:blipFill>
        <p:spPr>
          <a:xfrm>
            <a:off x="5433122" y="2057400"/>
            <a:ext cx="3523554" cy="456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344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6095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Por </a:t>
            </a:r>
            <a:r>
              <a:rPr lang="es-PR" dirty="0">
                <a:latin typeface="Candara" panose="020E0502030303020204" pitchFamily="34" charset="0"/>
              </a:rPr>
              <a:t>esta razón los profetas venían con palabras severas e hirientes, para sacar a la luz el pecado del pueblo y llamar al arrepentimiento.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Cuando </a:t>
            </a:r>
            <a:r>
              <a:rPr lang="es-PR" dirty="0">
                <a:latin typeface="Candara" panose="020E0502030303020204" pitchFamily="34" charset="0"/>
              </a:rPr>
              <a:t>eso no era probable que ocurriera, entonces tenía que pronunciarse un mensaje de juicio.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Cuando </a:t>
            </a:r>
            <a:r>
              <a:rPr lang="es-PR" dirty="0">
                <a:latin typeface="Candara" panose="020E0502030303020204" pitchFamily="34" charset="0"/>
              </a:rPr>
              <a:t>un profeta habla “en el nombre de Jehovah”, el juicio anunciado es cierto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1:3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33:4–9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55:10, 11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6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0664" y="1981200"/>
            <a:ext cx="2184736" cy="471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472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i="1" u="sng" dirty="0">
                <a:latin typeface="Candara" panose="020E0502030303020204" pitchFamily="34" charset="0"/>
              </a:rPr>
              <a:t>Misericordia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6</a:t>
            </a:r>
            <a:r>
              <a:rPr lang="es-PR" dirty="0">
                <a:latin typeface="Candara" panose="020E0502030303020204" pitchFamily="34" charset="0"/>
              </a:rPr>
              <a:t>) es la misma palabra traducida lealtad en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4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el amor constante que Dios muestra en su pacto con Israel.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no quiere sacrificio en lugar de amor constante; el </a:t>
            </a:r>
            <a:r>
              <a:rPr lang="es-PR" dirty="0" smtClean="0">
                <a:latin typeface="Candara" panose="020E0502030303020204" pitchFamily="34" charset="0"/>
              </a:rPr>
              <a:t>desea </a:t>
            </a:r>
            <a:r>
              <a:rPr lang="es-PR" dirty="0">
                <a:latin typeface="Candara" panose="020E0502030303020204" pitchFamily="34" charset="0"/>
              </a:rPr>
              <a:t>que el amor constante de Israel sea verdadero.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6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0664" y="1981200"/>
            <a:ext cx="2184736" cy="471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614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Llamado a la auténtica consagración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6.1-6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quiere holocaustos sino una relación personal genuina y profunda.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importancia de este versículo se ve en su uso en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Mateo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9:13</a:t>
            </a:r>
            <a:r>
              <a:rPr lang="es-PR" dirty="0">
                <a:latin typeface="Candara" panose="020E0502030303020204" pitchFamily="34" charset="0"/>
              </a:rPr>
              <a:t> y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12:7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Marcos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12:33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0200" y="1905000"/>
            <a:ext cx="3533776" cy="451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327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Cada cristiano debe enseñar a otros el conocimiento de Dios.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El estudio nos habla de esa responsabilidad que va más allá de lo que comúnmente hacemos.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A los sacerdotes del tiempo de Oseas se les culpó de la falta de conocimiento entre el pueblo.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Es bueno aprovechar cada oportunidad para compartir el conocimiento que tenemos de Dios.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831"/>
          <a:stretch/>
        </p:blipFill>
        <p:spPr>
          <a:xfrm>
            <a:off x="6563432" y="-1"/>
            <a:ext cx="2580568" cy="175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271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Debemos tomar la firme decisión de ser líderes nobles y sinceros.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Esto incluye rechazar la más mínima participación en la corrupción política y económica que se da en la mayoría de las sociedades modernas.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831"/>
          <a:stretch/>
        </p:blipFill>
        <p:spPr>
          <a:xfrm>
            <a:off x="6563432" y="-1"/>
            <a:ext cx="2580568" cy="175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243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creyente debe amar a Dios con una lealtad incondicional y fiel hasta la muerte.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Ninguna ofrenda o participación en una actividad de la iglesia puede ser un sustituto de la lealtad a Dios que se manifiesta cada día y en las decisiones de la vida cotidiana.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831"/>
          <a:stretch/>
        </p:blipFill>
        <p:spPr>
          <a:xfrm>
            <a:off x="6563432" y="-1"/>
            <a:ext cx="2580568" cy="175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723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 fontScale="925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Debemos dar a las cosas que Dios nos da su lugar correcto.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El pueblo de Dios pensaba que al alcanzar cierta gloria terrenal ya podía prescindir de su dependencia de Dios.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El Señor les condenó a cambiar esa gloria pasajera en afrenta.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No debemos olvidarnos de que somos mayordomos de lo que el Señor ha puesto en nuestras manos.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Él todavía sigue siendo el dueño.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831"/>
          <a:stretch/>
        </p:blipFill>
        <p:spPr>
          <a:xfrm>
            <a:off x="6563432" y="-1"/>
            <a:ext cx="2580568" cy="175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431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9576" y="1981201"/>
            <a:ext cx="8534400" cy="47196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5,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r>
              <a:rPr lang="es-PR" sz="1400" dirty="0">
                <a:latin typeface="Candara" pitchFamily="34" charset="0"/>
                <a:cs typeface="Calibri" pitchFamily="34" charset="0"/>
              </a:rPr>
              <a:t> Bryan,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Byrd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H.,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Caruachı́n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C., Carroll R., M. Daniel,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Connerly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Gómez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C., A., Light, G.,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F.,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M., Morales, E., Moreno, P.,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Rodrı́guez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S., Ruiz,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Samol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A.,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Sánchez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Sewell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D.,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Tiuc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Sian,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Welmaker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B., Wilson,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C.,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&amp; Editorial Mundo Hispano (El Paso, T. (2003).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Oseas--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Malaquı́as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(1. ed.) (124). El Paso, TX: Editorial Mundo Hispano.</a:t>
            </a:r>
          </a:p>
          <a:p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CLIE. Φ</a:t>
            </a:r>
          </a:p>
          <a:p>
            <a:r>
              <a:rPr lang="es-PR" sz="1400" dirty="0" smtClean="0">
                <a:latin typeface="Candara" pitchFamily="34" charset="0"/>
                <a:cs typeface="Calibri" pitchFamily="34" charset="0"/>
              </a:rPr>
              <a:t>Vázquez, Bernardino. (2005). Estudios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ELA: Dios es Justo y Fiel (Oseas - Habacuc) (171). Puebla, Pue.,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 C.</a:t>
            </a:r>
          </a:p>
          <a:p>
            <a:r>
              <a:rPr lang="es-PR" sz="1400" dirty="0">
                <a:latin typeface="Candara" pitchFamily="34" charset="0"/>
                <a:cs typeface="Calibri" pitchFamily="34" charset="0"/>
              </a:rPr>
              <a:t> Bryan,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Byrd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H.,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Caruachı́n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C., Carroll R., M. Daniel,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Connerly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Gómez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C., A., Light, G.,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F.,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M., Morales, E., Moreno, P.,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Rodrı́guez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S., Ruiz,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Samol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A.,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Sánchez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Sewell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D.,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Tiuc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Sian,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Welmaker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B., Wilson,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C.,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&amp; Editorial Mundo Hispano (El Paso, T. (2003).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Oseas--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Malaquı́as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(1. ed.) (135). El Paso, TX: Editorial Mundo Hispano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r>
              <a:rPr lang="es-PR" sz="1400" dirty="0">
                <a:latin typeface="Candara" pitchFamily="34" charset="0"/>
                <a:cs typeface="Calibri" pitchFamily="34" charset="0"/>
              </a:rPr>
              <a:t> Carson, D., France,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G. (2000). Nuevo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Siglo veintiuno (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ed.) (Os 4.13). Miami: Sociedades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Unidas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Palau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L. (1991).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del continente nuevo: San Juan I (103). Miami, FL: Editorial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sz="1400" dirty="0">
              <a:latin typeface="Candara" pitchFamily="34" charset="0"/>
              <a:cs typeface="Calibri" pitchFamily="34" charset="0"/>
            </a:endParaRPr>
          </a:p>
          <a:p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5029200"/>
            <a:ext cx="8229599" cy="1699701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resto de la profecía de Oseas </a:t>
            </a:r>
            <a:r>
              <a:rPr lang="es-PR" dirty="0" smtClean="0">
                <a:latin typeface="Candara" panose="020E0502030303020204" pitchFamily="34" charset="0"/>
              </a:rPr>
              <a:t>(capítulos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4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14</a:t>
            </a:r>
            <a:r>
              <a:rPr lang="es-PR" dirty="0" smtClean="0">
                <a:latin typeface="Candara" panose="020E0502030303020204" pitchFamily="34" charset="0"/>
              </a:rPr>
              <a:t>) amplía </a:t>
            </a:r>
            <a:r>
              <a:rPr lang="es-PR" dirty="0">
                <a:latin typeface="Candara" panose="020E0502030303020204" pitchFamily="34" charset="0"/>
              </a:rPr>
              <a:t>el mensaje de los primeros tres </a:t>
            </a:r>
            <a:r>
              <a:rPr lang="es-PR" dirty="0" smtClean="0">
                <a:latin typeface="Candara" panose="020E0502030303020204" pitchFamily="34" charset="0"/>
              </a:rPr>
              <a:t>capítulos. 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>
                <a:latin typeface="Candara" panose="020E0502030303020204" pitchFamily="34" charset="0"/>
              </a:rPr>
              <a:t>Mensaje de Oseas: Juicio de Dios y restauración de Israel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</a:rPr>
              <a:t>(caps. 4–14)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brightnessContrast bright="16000" contrast="1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8800" y="1888613"/>
            <a:ext cx="5542212" cy="314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7285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33"/>
          <a:stretch/>
        </p:blipFill>
        <p:spPr>
          <a:xfrm>
            <a:off x="0" y="-1"/>
            <a:ext cx="9144000" cy="610636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60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1143000"/>
            <a:ext cx="8402990" cy="4419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7: El Profeta Oseas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22: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Consecuencias de la Corrupción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(Oseas 7.3 a 10.15)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28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mayo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2013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9558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54973" y="-19705"/>
            <a:ext cx="3746538" cy="707886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61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saturation sat="170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77"/>
          <a:stretch/>
        </p:blipFill>
        <p:spPr>
          <a:xfrm>
            <a:off x="0" y="0"/>
            <a:ext cx="9162085" cy="6858000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94152" y="1779049"/>
            <a:ext cx="4952999" cy="4823901"/>
          </a:xfrm>
          <a:solidFill>
            <a:schemeClr val="bg1">
              <a:alpha val="27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Aunque </a:t>
            </a:r>
            <a:r>
              <a:rPr lang="es-PR" dirty="0">
                <a:latin typeface="Candara" panose="020E0502030303020204" pitchFamily="34" charset="0"/>
              </a:rPr>
              <a:t>se centra en la culpabilidad de Israel y su inexorable juicio, cada una de las tres secciones principales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4:1–6:3; 6:4–11:11; 11:12–14:9</a:t>
            </a:r>
            <a:r>
              <a:rPr lang="es-PR" dirty="0">
                <a:latin typeface="Candara" panose="020E0502030303020204" pitchFamily="34" charset="0"/>
              </a:rPr>
              <a:t>) concluye con una nota positiva acerca de la restauración de </a:t>
            </a:r>
            <a:r>
              <a:rPr lang="es-PR" dirty="0" smtClean="0">
                <a:latin typeface="Candara" panose="020E0502030303020204" pitchFamily="34" charset="0"/>
              </a:rPr>
              <a:t>Israel.</a:t>
            </a:r>
            <a:endParaRPr lang="es-PR" i="1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1913"/>
            <a:ext cx="7796212" cy="1462087"/>
          </a:xfrm>
          <a:solidFill>
            <a:schemeClr val="bg1">
              <a:alpha val="52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>
                <a:latin typeface="Candara" panose="020E0502030303020204" pitchFamily="34" charset="0"/>
              </a:rPr>
              <a:t>Mensaje de Oseas: Juicio de Dios y restauración de Israel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</a:rPr>
              <a:t>(caps. 4–14)</a:t>
            </a:r>
          </a:p>
        </p:txBody>
      </p:sp>
    </p:spTree>
    <p:extLst>
      <p:ext uri="{BB962C8B-B14F-4D97-AF65-F5344CB8AC3E}">
        <p14:creationId xmlns:p14="http://schemas.microsoft.com/office/powerpoint/2010/main" val="16135249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905000"/>
            <a:ext cx="4952999" cy="4823901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Este primer ciclo de mensajes de juicio-salvación de Israel, comprende tres partes.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capítulo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</a:t>
            </a:r>
            <a:r>
              <a:rPr lang="es-PR" dirty="0">
                <a:latin typeface="Candara" panose="020E0502030303020204" pitchFamily="34" charset="0"/>
              </a:rPr>
              <a:t> se enfoca en los pecados del reino del norte, mientras que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5:1–15a </a:t>
            </a:r>
            <a:r>
              <a:rPr lang="es-PR" dirty="0">
                <a:latin typeface="Candara" panose="020E0502030303020204" pitchFamily="34" charset="0"/>
              </a:rPr>
              <a:t>remarca la culpabilidad de toda la nación (incluyendo Judá) y anuncia el juicio.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En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5:15b–6:3 </a:t>
            </a:r>
            <a:r>
              <a:rPr lang="es-PR" dirty="0">
                <a:latin typeface="Candara" panose="020E0502030303020204" pitchFamily="34" charset="0"/>
              </a:rPr>
              <a:t>se vislumbra el arrepentimiento de Israel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>
                <a:latin typeface="Candara" panose="020E0502030303020204" pitchFamily="34" charset="0"/>
              </a:rPr>
              <a:t>Mensaje de Oseas: Juicio de Dios y restauración de Israel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</a:rPr>
              <a:t>(caps. 4–14)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2000"/>
                    </a14:imgEffect>
                    <a14:imgEffect>
                      <a14:brightnessContrast bright="10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4571" t="-249" r="9582" b="249"/>
          <a:stretch/>
        </p:blipFill>
        <p:spPr>
          <a:xfrm>
            <a:off x="5410200" y="1844523"/>
            <a:ext cx="3514353" cy="462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34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6342" y="0"/>
            <a:ext cx="9180342" cy="687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348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88703</TotalTime>
  <Words>4194</Words>
  <Application>Microsoft Office PowerPoint</Application>
  <PresentationFormat>On-screen Show (4:3)</PresentationFormat>
  <Paragraphs>420</Paragraphs>
  <Slides>61</Slides>
  <Notes>60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61</vt:i4>
      </vt:variant>
    </vt:vector>
  </HeadingPairs>
  <TitlesOfParts>
    <vt:vector size="70" baseType="lpstr">
      <vt:lpstr>Arial</vt:lpstr>
      <vt:lpstr>Calibri</vt:lpstr>
      <vt:lpstr>Candara</vt:lpstr>
      <vt:lpstr>Tahoma</vt:lpstr>
      <vt:lpstr>Wingdings</vt:lpstr>
      <vt:lpstr>Blends</vt:lpstr>
      <vt:lpstr>3_Blends</vt:lpstr>
      <vt:lpstr>8_Blends</vt:lpstr>
      <vt:lpstr>64_Blends</vt:lpstr>
      <vt:lpstr>PowerPoint Presentation</vt:lpstr>
      <vt:lpstr>Contexto</vt:lpstr>
      <vt:lpstr>Versículo Clave:</vt:lpstr>
      <vt:lpstr>Bosquejo de Estudio</vt:lpstr>
      <vt:lpstr>Mensaje de Oseas: Juicio de Dios y restauración de Israel (caps. 4–14)</vt:lpstr>
      <vt:lpstr>Mensaje de Oseas: Juicio de Dios y restauración de Israel (caps. 4–14)</vt:lpstr>
      <vt:lpstr>Mensaje de Oseas: Juicio de Dios y restauración de Israel (caps. 4–14)</vt:lpstr>
      <vt:lpstr>Mensaje de Oseas: Juicio de Dios y restauración de Israel (caps. 4–14)</vt:lpstr>
      <vt:lpstr>PowerPoint Presentation</vt:lpstr>
      <vt:lpstr>Eventos de la época de Oseas</vt:lpstr>
      <vt:lpstr>Las razones del pleito de Jehová Oseas 4.1-2</vt:lpstr>
      <vt:lpstr>Las razones del pleito de Jehová Oseas 4.1-3</vt:lpstr>
      <vt:lpstr>Las razones del pleito de Jehová Oseas 4.1-3</vt:lpstr>
      <vt:lpstr>Las razones del pleito de Jehová Oseas 4.1-3</vt:lpstr>
      <vt:lpstr>Las razones del pleito de Jehová Oseas 4.1-3</vt:lpstr>
      <vt:lpstr>Las razones del pleito de Jehová Oseas 4.1-3</vt:lpstr>
      <vt:lpstr>Las razones del pleito de Jehová Oseas 4.1-3</vt:lpstr>
      <vt:lpstr>Corrupción del pueblo y sus sacerdotes  Oseas 4.6-10</vt:lpstr>
      <vt:lpstr>Corrupción del pueblo y sus sacerdotes  Oseas 4.6-10</vt:lpstr>
      <vt:lpstr>Corrupción del pueblo y sus sacerdotes  Oseas 4.6-10</vt:lpstr>
      <vt:lpstr>Corrupción del pueblo y sus sacerdotes  Oseas 4.6-10</vt:lpstr>
      <vt:lpstr>PowerPoint Presentation</vt:lpstr>
      <vt:lpstr>PowerPoint Presentation</vt:lpstr>
      <vt:lpstr>Corrupción del pueblo y sus sacerdotes  Oseas 4.6-10</vt:lpstr>
      <vt:lpstr>Corrupción del pueblo y sus sacerdotes  Oseas 4.6-10</vt:lpstr>
      <vt:lpstr>Corrupción del pueblo y sus sacerdotes  Oseas 4.6-10</vt:lpstr>
      <vt:lpstr>Un espíritu de prostitución en la adoración  Oseas 4.11-19</vt:lpstr>
      <vt:lpstr>Un espíritu de prostitución en la adoración  Oseas 4.11-19</vt:lpstr>
      <vt:lpstr>Un espíritu de prostitución en la adoración  Oseas 4.11-19</vt:lpstr>
      <vt:lpstr>Un espíritu de prostitución en la adoración  Oseas 4.11-19</vt:lpstr>
      <vt:lpstr>Un espíritu de prostitución en la adoración  Oseas 4.11-19</vt:lpstr>
      <vt:lpstr>Un espíritu de prostitución en la adoración  Oseas 4.11-19</vt:lpstr>
      <vt:lpstr>Un espíritu de prostitución en la adoración  Oseas 4.11-19</vt:lpstr>
      <vt:lpstr>Un espíritu de prostitución en la adoración  Oseas 4.11-19</vt:lpstr>
      <vt:lpstr>Un espíritu de prostitución en la adoración  Oseas 4.11-19</vt:lpstr>
      <vt:lpstr>Un espíritu de prostitución en la adoración  Oseas 4.11-19</vt:lpstr>
      <vt:lpstr>Un espíritu de prostitución en la adoración  Oseas 4.11-19</vt:lpstr>
      <vt:lpstr>Paralelo en el evangelio de Juan Juan 4.19-24</vt:lpstr>
      <vt:lpstr>Paralelo en el evangelio de Juan Juan 4.19-24</vt:lpstr>
      <vt:lpstr>Paralelo en el evangelio de Juan Juan 4.19-24</vt:lpstr>
      <vt:lpstr>Llamado a la auténtica consagración  Oseas 6.1-6</vt:lpstr>
      <vt:lpstr>Llamado a la auténtica consagración  Oseas 6.1-6</vt:lpstr>
      <vt:lpstr>Llamado a la auténtica consagración  Oseas 6.1-6</vt:lpstr>
      <vt:lpstr>Llamado a la auténtica consagración  Oseas 6.1-6</vt:lpstr>
      <vt:lpstr>Llamado a la auténtica consagración  Oseas 6.1-6</vt:lpstr>
      <vt:lpstr>Llamado a la auténtica consagración  Oseas 6.1-6</vt:lpstr>
      <vt:lpstr>Llamado a la auténtica consagración  Oseas 6.1-6</vt:lpstr>
      <vt:lpstr>Llamado a la auténtica consagración  Oseas 6.1-6</vt:lpstr>
      <vt:lpstr>Llamado a la auténtica consagración  Oseas 6.1-6</vt:lpstr>
      <vt:lpstr>Llamado a la auténtica consagración  Oseas 6.1-6</vt:lpstr>
      <vt:lpstr>Llamado a la auténtica consagración  Oseas 6.1-6</vt:lpstr>
      <vt:lpstr>Llamado a la auténtica consagración  Oseas 6.1-6</vt:lpstr>
      <vt:lpstr>Llamado a la auténtica consagración  Oseas 6.1-6</vt:lpstr>
      <vt:lpstr>Llamado a la auténtica consagración  Oseas 6.1-6</vt:lpstr>
      <vt:lpstr>Aplicaciones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</dc:title>
  <dc:creator>Tito Ortega</dc:creator>
  <cp:lastModifiedBy>Ortega, Tito (ISB-GSO Inks &amp; Supplies Dev. Mgr.)</cp:lastModifiedBy>
  <cp:revision>7835</cp:revision>
  <cp:lastPrinted>2013-04-23T21:25:58Z</cp:lastPrinted>
  <dcterms:created xsi:type="dcterms:W3CDTF">2007-01-24T21:53:34Z</dcterms:created>
  <dcterms:modified xsi:type="dcterms:W3CDTF">2013-05-22T17:01:06Z</dcterms:modified>
</cp:coreProperties>
</file>