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</p:sldMasterIdLst>
  <p:notesMasterIdLst>
    <p:notesMasterId r:id="rId75"/>
  </p:notesMasterIdLst>
  <p:handoutMasterIdLst>
    <p:handoutMasterId r:id="rId76"/>
  </p:handoutMasterIdLst>
  <p:sldIdLst>
    <p:sldId id="3379" r:id="rId6"/>
    <p:sldId id="565" r:id="rId7"/>
    <p:sldId id="566" r:id="rId8"/>
    <p:sldId id="3769" r:id="rId9"/>
    <p:sldId id="571" r:id="rId10"/>
    <p:sldId id="3572" r:id="rId11"/>
    <p:sldId id="3856" r:id="rId12"/>
    <p:sldId id="3855" r:id="rId13"/>
    <p:sldId id="3857" r:id="rId14"/>
    <p:sldId id="3858" r:id="rId15"/>
    <p:sldId id="3853" r:id="rId16"/>
    <p:sldId id="3859" r:id="rId17"/>
    <p:sldId id="3860" r:id="rId18"/>
    <p:sldId id="3861" r:id="rId19"/>
    <p:sldId id="3862" r:id="rId20"/>
    <p:sldId id="2182" r:id="rId21"/>
    <p:sldId id="3854" r:id="rId22"/>
    <p:sldId id="3865" r:id="rId23"/>
    <p:sldId id="3866" r:id="rId24"/>
    <p:sldId id="3867" r:id="rId25"/>
    <p:sldId id="3868" r:id="rId26"/>
    <p:sldId id="3869" r:id="rId27"/>
    <p:sldId id="3571" r:id="rId28"/>
    <p:sldId id="3731" r:id="rId29"/>
    <p:sldId id="3870" r:id="rId30"/>
    <p:sldId id="3871" r:id="rId31"/>
    <p:sldId id="3872" r:id="rId32"/>
    <p:sldId id="3873" r:id="rId33"/>
    <p:sldId id="3874" r:id="rId34"/>
    <p:sldId id="3875" r:id="rId35"/>
    <p:sldId id="3876" r:id="rId36"/>
    <p:sldId id="3877" r:id="rId37"/>
    <p:sldId id="3730" r:id="rId38"/>
    <p:sldId id="3457" r:id="rId39"/>
    <p:sldId id="3878" r:id="rId40"/>
    <p:sldId id="3879" r:id="rId41"/>
    <p:sldId id="3880" r:id="rId42"/>
    <p:sldId id="3881" r:id="rId43"/>
    <p:sldId id="3882" r:id="rId44"/>
    <p:sldId id="3883" r:id="rId45"/>
    <p:sldId id="3884" r:id="rId46"/>
    <p:sldId id="3885" r:id="rId47"/>
    <p:sldId id="3886" r:id="rId48"/>
    <p:sldId id="3887" r:id="rId49"/>
    <p:sldId id="3888" r:id="rId50"/>
    <p:sldId id="3889" r:id="rId51"/>
    <p:sldId id="3890" r:id="rId52"/>
    <p:sldId id="3892" r:id="rId53"/>
    <p:sldId id="3893" r:id="rId54"/>
    <p:sldId id="3894" r:id="rId55"/>
    <p:sldId id="3895" r:id="rId56"/>
    <p:sldId id="3456" r:id="rId57"/>
    <p:sldId id="3041" r:id="rId58"/>
    <p:sldId id="3896" r:id="rId59"/>
    <p:sldId id="3897" r:id="rId60"/>
    <p:sldId id="3898" r:id="rId61"/>
    <p:sldId id="3899" r:id="rId62"/>
    <p:sldId id="3900" r:id="rId63"/>
    <p:sldId id="3901" r:id="rId64"/>
    <p:sldId id="3902" r:id="rId65"/>
    <p:sldId id="3903" r:id="rId66"/>
    <p:sldId id="3904" r:id="rId67"/>
    <p:sldId id="3905" r:id="rId68"/>
    <p:sldId id="3778" r:id="rId69"/>
    <p:sldId id="3863" r:id="rId70"/>
    <p:sldId id="3864" r:id="rId71"/>
    <p:sldId id="3568" r:id="rId72"/>
    <p:sldId id="1843" r:id="rId73"/>
    <p:sldId id="627" r:id="rId7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91" autoAdjust="0"/>
    <p:restoredTop sz="94533" autoAdjust="0"/>
  </p:normalViewPr>
  <p:slideViewPr>
    <p:cSldViewPr>
      <p:cViewPr varScale="1">
        <p:scale>
          <a:sx n="72" d="100"/>
          <a:sy n="72" d="100"/>
        </p:scale>
        <p:origin x="130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615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12/31/2013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4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72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12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332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69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228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7949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667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1345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538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830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5632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637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8667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1678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0978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24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5744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7092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978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9887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6005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4951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44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418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114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99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704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74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16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42504286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55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5747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561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102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8977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96452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4176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1826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3578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98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57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88122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989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8181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0530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27489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78324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5948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519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78660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3820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95029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85812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5864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7763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1249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55979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67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69952926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68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69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79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125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216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12/31/2013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3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6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7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7.wdp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8.wdp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9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0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1.wdp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2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3.wdp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microsoft.com/office/2007/relationships/hdphoto" Target="../media/hdphoto44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445" r="12821"/>
          <a:stretch/>
        </p:blipFill>
        <p:spPr>
          <a:xfrm>
            <a:off x="-16565" y="0"/>
            <a:ext cx="9160565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prstClr val="white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685800"/>
            <a:ext cx="7772400" cy="5791200"/>
          </a:xfrm>
          <a:solidFill>
            <a:srgbClr val="002060">
              <a:alpha val="65000"/>
            </a:srgbClr>
          </a:solidFill>
          <a:ln/>
          <a:effectLst>
            <a:softEdge rad="127000"/>
          </a:effectLst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16: El Profeta Miqueas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52: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Lo que Dios demanda de su Pueblo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(Miqueas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6.1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7.20)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30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diciembre de 2013</a:t>
            </a:r>
          </a:p>
        </p:txBody>
      </p:sp>
    </p:spTree>
    <p:extLst>
      <p:ext uri="{BB962C8B-B14F-4D97-AF65-F5344CB8AC3E}">
        <p14:creationId xmlns:p14="http://schemas.microsoft.com/office/powerpoint/2010/main" val="958219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b="1" dirty="0" smtClean="0">
                <a:latin typeface="Candara" panose="020E0502030303020204" pitchFamily="34" charset="0"/>
              </a:rPr>
              <a:t>Fecha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Miqueas </a:t>
            </a:r>
            <a:r>
              <a:rPr lang="es-PR" dirty="0">
                <a:latin typeface="Candara" panose="020E0502030303020204" pitchFamily="34" charset="0"/>
              </a:rPr>
              <a:t>profetizó aproximadamente desde el 740 hasta el 687 a.C., durante los reinados de </a:t>
            </a:r>
            <a:r>
              <a:rPr lang="es-PR" dirty="0" err="1">
                <a:latin typeface="Candara" panose="020E0502030303020204" pitchFamily="34" charset="0"/>
              </a:rPr>
              <a:t>Jotam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Acaz</a:t>
            </a:r>
            <a:r>
              <a:rPr lang="es-PR" dirty="0">
                <a:latin typeface="Candara" panose="020E0502030303020204" pitchFamily="34" charset="0"/>
              </a:rPr>
              <a:t> y Ezequías.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su mensaje principal fue dirigido a Judá, Miqueas predijo la cautividad del reino del norte, que ocurrió en el 722/21 a.C.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fechas en las que él declaró los mensajes que constituyen esta pequeña profecía debieron ser un poco antes de escribirlos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86" t="1654"/>
          <a:stretch/>
        </p:blipFill>
        <p:spPr>
          <a:xfrm>
            <a:off x="5486400" y="1799382"/>
            <a:ext cx="3651299" cy="50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036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0"/>
            <a:ext cx="5218938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2057400"/>
            <a:ext cx="2057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RELACIÓN DE LOS REYES Y PROFETAS DE ISRAEL Y JUDÁ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836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 smtClean="0">
                <a:latin typeface="Candara" panose="020E0502030303020204" pitchFamily="34" charset="0"/>
              </a:rPr>
              <a:t>Trasfondo y Tema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Alrededor </a:t>
            </a:r>
            <a:r>
              <a:rPr lang="es-PR" dirty="0">
                <a:latin typeface="Candara" panose="020E0502030303020204" pitchFamily="34" charset="0"/>
              </a:rPr>
              <a:t>del siglo VIII a.C. el antiguo sistema agricultor en Israel y Judá, con su justa distribución de riqueza, se vio paulatinamente reemplazado por una sociedad avariciosa, materialista y dura que dividió al pueblo ásperamente entre «los que tenían» y «los que no».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ricos terratenientes se </a:t>
            </a:r>
            <a:r>
              <a:rPr lang="es-PR" dirty="0" smtClean="0">
                <a:latin typeface="Candara" panose="020E0502030303020204" pitchFamily="34" charset="0"/>
              </a:rPr>
              <a:t>hicieron </a:t>
            </a:r>
            <a:r>
              <a:rPr lang="es-PR" dirty="0">
                <a:latin typeface="Candara" panose="020E0502030303020204" pitchFamily="34" charset="0"/>
              </a:rPr>
              <a:t>más ricos, y los pobres agricultores, más pobres.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874" r="24378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55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Estos </a:t>
            </a:r>
            <a:r>
              <a:rPr lang="es-PR" dirty="0">
                <a:latin typeface="Candara" panose="020E0502030303020204" pitchFamily="34" charset="0"/>
              </a:rPr>
              <a:t>últimos emigraron a las ciudades, caracterizadas por la pobreza y vicio en contraste con las clases altas, lujosas y crueles para con los pobres.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relación con naciones paganas también introdujo falsos cultos religiosos y descenso moral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425"/>
          <a:stretch/>
        </p:blipFill>
        <p:spPr>
          <a:xfrm>
            <a:off x="5181600" y="1793587"/>
            <a:ext cx="3989948" cy="507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297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Resumiendo</a:t>
            </a:r>
            <a:r>
              <a:rPr lang="es-PR" dirty="0">
                <a:latin typeface="Candara" panose="020E0502030303020204" pitchFamily="34" charset="0"/>
              </a:rPr>
              <a:t>, lo que ocurría era similar a la cristiandad en el mundo occidental de la actualidad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fue contra este trasfondo tenebroso y mundano que Miqueas escribió su profecía, dirigiéndose en especial a tres ciudades: Samaria, Jerusalén y Belén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410" r="18266"/>
          <a:stretch/>
        </p:blipFill>
        <p:spPr>
          <a:xfrm>
            <a:off x="5181600" y="1749147"/>
            <a:ext cx="3962400" cy="51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024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Bosquejo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PREDICCIÓN </a:t>
            </a:r>
            <a:r>
              <a:rPr lang="es-PR" dirty="0">
                <a:latin typeface="Candara" panose="020E0502030303020204" pitchFamily="34" charset="0"/>
              </a:rPr>
              <a:t>DE IRA CONTRA ISRAEL Y JUDÁ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CONDENA </a:t>
            </a:r>
            <a:r>
              <a:rPr lang="es-PR" dirty="0">
                <a:latin typeface="Candara" panose="020E0502030303020204" pitchFamily="34" charset="0"/>
              </a:rPr>
              <a:t>DE LOS OPRESORES RICOS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2:1–11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PROMESA DE RESTAURACIÓN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2:12–13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ES" dirty="0" smtClean="0">
                <a:latin typeface="Candara" panose="020E0502030303020204" pitchFamily="34" charset="0"/>
              </a:rPr>
              <a:t>DENUNCIA </a:t>
            </a:r>
            <a:r>
              <a:rPr lang="es-ES" dirty="0">
                <a:latin typeface="Candara" panose="020E0502030303020204" pitchFamily="34" charset="0"/>
              </a:rPr>
              <a:t>DE LOS PRÍNCIPES, FALSOS PROFETAS Y SACERDOTES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GLORIA DEL REINO MILENIAL DE CRISTO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Cap. 4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PROMESA DE LA VENIDA DEL MESÍAS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5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ISRAEL </a:t>
            </a:r>
            <a:r>
              <a:rPr lang="es-PR" dirty="0">
                <a:latin typeface="Candara" panose="020E0502030303020204" pitchFamily="34" charset="0"/>
              </a:rPr>
              <a:t>PUESTO A PRUEBA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6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NACIÓN LAMENTA SU TRISTE CONDICIÓN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7:1–10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BENDICIÓN </a:t>
            </a:r>
            <a:r>
              <a:rPr lang="es-PR" dirty="0">
                <a:latin typeface="Candara" panose="020E0502030303020204" pitchFamily="34" charset="0"/>
              </a:rPr>
              <a:t>FUTURA PARA ISRAEL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7:11–20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52401" y="5105400"/>
            <a:ext cx="8458199" cy="1371600"/>
          </a:xfrm>
          <a:prstGeom prst="roundRect">
            <a:avLst/>
          </a:prstGeom>
          <a:solidFill>
            <a:schemeClr val="accent1">
              <a:alpha val="1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1830675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524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Pleito de Jehová con su pueblo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00" t="4003" b="11770"/>
          <a:stretch/>
        </p:blipFill>
        <p:spPr>
          <a:xfrm>
            <a:off x="0" y="1614487"/>
            <a:ext cx="9144000" cy="524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Pleito de Jehová con su pueblo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Oíd ahora lo que dice Jehová: Levántate, contiende contra los montes, y oigan los collados tu voz</a:t>
            </a:r>
            <a:r>
              <a:rPr lang="es-PR" i="1" dirty="0" smtClean="0"/>
              <a:t>. Oíd</a:t>
            </a:r>
            <a:r>
              <a:rPr lang="es-PR" i="1" dirty="0"/>
              <a:t>, montes, y fuertes cimientos de la tierra, el pleito de Jehová; porque Jehová tiene pleito con su pueblo, y altercará con Israel. Pueblo mío, ¿qué te he hecho, o en qué te he molestado? Responde contra mí. Porque yo te hice subir de la tierra de Egipto, y de la casa de servidumbre te redimí; y envié delante de ti a Moisés, a Aarón y a María.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Miqueas 6.1–4, RVR60) </a:t>
            </a:r>
          </a:p>
        </p:txBody>
      </p:sp>
    </p:spTree>
    <p:extLst>
      <p:ext uri="{BB962C8B-B14F-4D97-AF65-F5344CB8AC3E}">
        <p14:creationId xmlns:p14="http://schemas.microsoft.com/office/powerpoint/2010/main" val="39133781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Pleito de Jehová con su pueblo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b="1" dirty="0" smtClean="0">
                <a:solidFill>
                  <a:srgbClr val="FF0000"/>
                </a:solidFill>
              </a:rPr>
              <a:t>Vv. 1-2. </a:t>
            </a:r>
          </a:p>
          <a:p>
            <a:r>
              <a:rPr lang="es-PR" dirty="0" smtClean="0"/>
              <a:t>Una </a:t>
            </a:r>
            <a:r>
              <a:rPr lang="es-PR" dirty="0"/>
              <a:t>vez más Dios cita a los montes ante su presencia como jueces para que sirvan de testigos (ver </a:t>
            </a:r>
            <a:r>
              <a:rPr lang="es-PR" dirty="0">
                <a:solidFill>
                  <a:srgbClr val="FF0000"/>
                </a:solidFill>
              </a:rPr>
              <a:t>1:2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Tenemos </a:t>
            </a:r>
            <a:r>
              <a:rPr lang="es-PR" dirty="0"/>
              <a:t>algo parecido en </a:t>
            </a:r>
            <a:r>
              <a:rPr lang="es-PR" dirty="0">
                <a:solidFill>
                  <a:srgbClr val="FF0000"/>
                </a:solidFill>
              </a:rPr>
              <a:t>Isaías 1:2 </a:t>
            </a:r>
            <a:r>
              <a:rPr lang="es-PR" dirty="0"/>
              <a:t>y </a:t>
            </a:r>
            <a:r>
              <a:rPr lang="es-PR" dirty="0">
                <a:solidFill>
                  <a:srgbClr val="FF0000"/>
                </a:solidFill>
              </a:rPr>
              <a:t>Deuteronomio 32:1</a:t>
            </a:r>
            <a:r>
              <a:rPr lang="es-PR" dirty="0"/>
              <a:t>, pero aquí los montes han visto (como si fueran personas) lo que Dios hizo por su pueblo.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5153" y="1723292"/>
            <a:ext cx="3668847" cy="51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173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Pleito de Jehová con su pueblo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Dios </a:t>
            </a:r>
            <a:r>
              <a:rPr lang="es-PR" dirty="0"/>
              <a:t>espera razonar con su pueblo así: Los montes y las colinas no cambian; pero Israel había cambiado; eso es lo que Dios quiere hacer resaltar aquí.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Biblia muchas veces nos llama a considerar la lógica de su posición, por ejemplo: </a:t>
            </a:r>
            <a:r>
              <a:rPr lang="es-PR" dirty="0">
                <a:solidFill>
                  <a:srgbClr val="FF0000"/>
                </a:solidFill>
              </a:rPr>
              <a:t>Isaías 1:18 </a:t>
            </a:r>
            <a:r>
              <a:rPr lang="es-PR" dirty="0"/>
              <a:t>dice: </a:t>
            </a:r>
            <a:r>
              <a:rPr lang="es-PR" i="1" dirty="0"/>
              <a:t>“Venid… y </a:t>
            </a:r>
            <a:r>
              <a:rPr lang="es-PR" i="1" dirty="0" smtClean="0"/>
              <a:t>estemos a cuenta…”</a:t>
            </a:r>
            <a:endParaRPr lang="es-PR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0" y="1725163"/>
            <a:ext cx="3733800" cy="51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602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2 Reyes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6.1 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>a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7.20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Pleito de Jehová con su pueblo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/>
              <a:t>La palabra pleito se usa en </a:t>
            </a:r>
            <a:r>
              <a:rPr lang="es-PR" dirty="0" smtClean="0"/>
              <a:t>el hebreo </a:t>
            </a:r>
            <a:r>
              <a:rPr lang="es-PR" dirty="0"/>
              <a:t>especialmente en el sentido de una discusión en el foro.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foro era un lugar público donde se discutía, se razonaba, se filosofaba y se argumentaba.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palabra “contender” tiene la idea de manifestar lo defectuoso o imperfecto, y corregirlo. </a:t>
            </a:r>
            <a:endParaRPr lang="es-PR" dirty="0" smtClean="0"/>
          </a:p>
          <a:p>
            <a:r>
              <a:rPr lang="es-PR" dirty="0" smtClean="0"/>
              <a:t>Es </a:t>
            </a:r>
            <a:r>
              <a:rPr lang="es-PR" dirty="0"/>
              <a:t>tan ilógica la conducta de Israel que Dios los llama a reconocer lo </a:t>
            </a:r>
            <a:r>
              <a:rPr lang="es-PR" dirty="0" smtClean="0"/>
              <a:t>increíble </a:t>
            </a:r>
            <a:r>
              <a:rPr lang="es-PR" dirty="0"/>
              <a:t>de su </a:t>
            </a:r>
            <a:r>
              <a:rPr lang="es-PR" dirty="0" smtClean="0"/>
              <a:t>conducta.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92026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179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Pleito de Jehová con su pueblo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562600" cy="4719638"/>
          </a:xfrm>
        </p:spPr>
        <p:txBody>
          <a:bodyPr>
            <a:noAutofit/>
          </a:bodyPr>
          <a:lstStyle/>
          <a:p>
            <a:r>
              <a:rPr lang="es-PR" sz="2800" b="1" dirty="0" smtClean="0">
                <a:solidFill>
                  <a:srgbClr val="FF0000"/>
                </a:solidFill>
              </a:rPr>
              <a:t>Vv. 3-5. </a:t>
            </a:r>
          </a:p>
          <a:p>
            <a:r>
              <a:rPr lang="es-PR" sz="2800" dirty="0" smtClean="0"/>
              <a:t>La </a:t>
            </a:r>
            <a:r>
              <a:rPr lang="es-PR" sz="2800" dirty="0"/>
              <a:t>premisa del argumento se presenta en los vv. 3 y 4. </a:t>
            </a:r>
            <a:endParaRPr lang="es-PR" sz="2800" dirty="0" smtClean="0"/>
          </a:p>
          <a:p>
            <a:r>
              <a:rPr lang="es-PR" sz="2800" dirty="0" smtClean="0"/>
              <a:t>Hay </a:t>
            </a:r>
            <a:r>
              <a:rPr lang="es-PR" sz="2800" dirty="0"/>
              <a:t>un juego de palabras que engrandece el estilo: Las frases en qué te he agobiado (</a:t>
            </a:r>
            <a:r>
              <a:rPr lang="es-PR" sz="2800" dirty="0">
                <a:solidFill>
                  <a:srgbClr val="FF0000"/>
                </a:solidFill>
              </a:rPr>
              <a:t>v. 3</a:t>
            </a:r>
            <a:r>
              <a:rPr lang="es-PR" sz="2800" dirty="0"/>
              <a:t>) (o molestado), que en </a:t>
            </a:r>
            <a:r>
              <a:rPr lang="es-PR" sz="2800" dirty="0" smtClean="0"/>
              <a:t>hebreo </a:t>
            </a:r>
            <a:r>
              <a:rPr lang="es-PR" sz="2800" dirty="0"/>
              <a:t>es </a:t>
            </a:r>
            <a:r>
              <a:rPr lang="es-PR" sz="2800" i="1" dirty="0" err="1" smtClean="0"/>
              <a:t>helıtija</a:t>
            </a:r>
            <a:r>
              <a:rPr lang="es-PR" sz="2800" dirty="0" smtClean="0"/>
              <a:t>, </a:t>
            </a:r>
            <a:r>
              <a:rPr lang="es-PR" sz="2800" dirty="0"/>
              <a:t>y te hice subir </a:t>
            </a:r>
            <a:r>
              <a:rPr lang="es-PR" sz="2800" dirty="0" smtClean="0"/>
              <a:t>(</a:t>
            </a:r>
            <a:r>
              <a:rPr lang="es-PR" sz="2800" dirty="0" smtClean="0">
                <a:solidFill>
                  <a:srgbClr val="FF0000"/>
                </a:solidFill>
              </a:rPr>
              <a:t>v. </a:t>
            </a:r>
            <a:r>
              <a:rPr lang="es-PR" sz="2800" dirty="0">
                <a:solidFill>
                  <a:srgbClr val="FF0000"/>
                </a:solidFill>
              </a:rPr>
              <a:t>4</a:t>
            </a:r>
            <a:r>
              <a:rPr lang="es-PR" sz="2800" dirty="0"/>
              <a:t>) que en </a:t>
            </a:r>
            <a:r>
              <a:rPr lang="es-PR" sz="2800" dirty="0" smtClean="0"/>
              <a:t>hebreo </a:t>
            </a:r>
            <a:r>
              <a:rPr lang="es-PR" sz="2800" dirty="0"/>
              <a:t>es </a:t>
            </a:r>
            <a:r>
              <a:rPr lang="es-PR" sz="2800" i="1" dirty="0" err="1" smtClean="0"/>
              <a:t>heelƒtija</a:t>
            </a:r>
            <a:r>
              <a:rPr lang="es-PR" sz="2800" i="1" dirty="0" smtClean="0"/>
              <a:t> </a:t>
            </a:r>
            <a:r>
              <a:rPr lang="es-PR" sz="2800" dirty="0"/>
              <a:t>suenan bastante parecidas. </a:t>
            </a:r>
            <a:endParaRPr lang="es-PR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752600"/>
            <a:ext cx="3505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374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Pleito de Jehová con su pueblo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828800"/>
            <a:ext cx="5638800" cy="4719638"/>
          </a:xfrm>
        </p:spPr>
        <p:txBody>
          <a:bodyPr>
            <a:noAutofit/>
          </a:bodyPr>
          <a:lstStyle/>
          <a:p>
            <a:r>
              <a:rPr lang="es-PR" sz="2800" dirty="0" smtClean="0"/>
              <a:t>De </a:t>
            </a:r>
            <a:r>
              <a:rPr lang="es-PR" sz="2800" dirty="0"/>
              <a:t>manera tan poética les recuerda que la conducta de Dios había sido fiel y presenta ejemplos: su redención de Egipto en Éxodo y su protección contra </a:t>
            </a:r>
            <a:r>
              <a:rPr lang="es-PR" sz="2800" dirty="0" err="1"/>
              <a:t>Balac</a:t>
            </a:r>
            <a:r>
              <a:rPr lang="es-PR" sz="2800" dirty="0"/>
              <a:t> y </a:t>
            </a:r>
            <a:r>
              <a:rPr lang="es-PR" sz="2800" dirty="0" err="1"/>
              <a:t>Balaam</a:t>
            </a:r>
            <a:r>
              <a:rPr lang="es-PR" sz="2800" dirty="0"/>
              <a:t> en </a:t>
            </a:r>
            <a:r>
              <a:rPr lang="es-PR" sz="2800" dirty="0">
                <a:solidFill>
                  <a:srgbClr val="FF0000"/>
                </a:solidFill>
              </a:rPr>
              <a:t>Números 22</a:t>
            </a:r>
            <a:r>
              <a:rPr lang="es-PR" sz="2800" dirty="0"/>
              <a:t>. </a:t>
            </a:r>
            <a:endParaRPr lang="es-PR" sz="2800" dirty="0" smtClean="0"/>
          </a:p>
          <a:p>
            <a:r>
              <a:rPr lang="es-PR" sz="2800" dirty="0" smtClean="0"/>
              <a:t>Ahora </a:t>
            </a:r>
            <a:r>
              <a:rPr lang="es-PR" sz="2800" dirty="0"/>
              <a:t>los </a:t>
            </a:r>
            <a:r>
              <a:rPr lang="es-PR" sz="2800" dirty="0" smtClean="0"/>
              <a:t>desafía, </a:t>
            </a:r>
            <a:r>
              <a:rPr lang="es-PR" sz="2800" i="1" dirty="0"/>
              <a:t>¡responde contra mí!</a:t>
            </a:r>
            <a:r>
              <a:rPr lang="es-PR" sz="2800" dirty="0"/>
              <a:t>, término judicial que demanda testimonio juramentado</a:t>
            </a:r>
            <a:r>
              <a:rPr lang="es-PR" sz="2800" dirty="0" smtClean="0"/>
              <a:t>.</a:t>
            </a:r>
            <a:endParaRPr lang="es-PR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111" t="3129" r="29200" b="4594"/>
          <a:stretch/>
        </p:blipFill>
        <p:spPr>
          <a:xfrm>
            <a:off x="5715000" y="1828800"/>
            <a:ext cx="3429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173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38113"/>
            <a:ext cx="7989886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pueblo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97" t="4733" r="874" b="13593"/>
          <a:stretch/>
        </p:blipFill>
        <p:spPr>
          <a:xfrm>
            <a:off x="1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557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¿Con qué me presentaré ante Jehová, y adoraré al Dios Altísimo? ¿Me presentaré ante él con holocaustos, con becerros de un año?¿Se agradará Jehová de millares de carneros, o de diez mil arroyos de aceite? ¿Daré mi primogénito por mi rebelión, el fruto de mis entrañas por el pecado de mi alma</a:t>
            </a:r>
            <a:r>
              <a:rPr lang="es-PR" i="1" dirty="0" smtClean="0"/>
              <a:t>? Oh </a:t>
            </a:r>
            <a:r>
              <a:rPr lang="es-PR" i="1" dirty="0"/>
              <a:t>hombre, él te ha declarado lo que es bueno, y qué pide Jehová de ti: solamente hacer justicia, y amar misericordia, y humillarte ante tu Dios.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Miqueas 6.6–8, RVR60) </a:t>
            </a:r>
          </a:p>
        </p:txBody>
      </p:sp>
    </p:spTree>
    <p:extLst>
      <p:ext uri="{BB962C8B-B14F-4D97-AF65-F5344CB8AC3E}">
        <p14:creationId xmlns:p14="http://schemas.microsoft.com/office/powerpoint/2010/main" val="821659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/>
              <a:t>Dios anticipa la respuesta de Israel, formulando la pregunta retórica del </a:t>
            </a:r>
            <a:r>
              <a:rPr lang="es-PR" dirty="0">
                <a:solidFill>
                  <a:srgbClr val="FF0000"/>
                </a:solidFill>
              </a:rPr>
              <a:t>v. 6</a:t>
            </a:r>
            <a:r>
              <a:rPr lang="es-PR" dirty="0"/>
              <a:t>: ¿Con qué me presentaré? Jehovah ya sabía lo que diría Israel; diría que ya estaba cumpliendo con los deberes de la religión según la ley.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1" y="1828800"/>
            <a:ext cx="3733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272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Pero</a:t>
            </a:r>
            <a:r>
              <a:rPr lang="es-PR" dirty="0"/>
              <a:t>, postrarse, presentar holocaustos, o sacrificar becerros son ejercicios externos. </a:t>
            </a:r>
            <a:endParaRPr lang="es-PR" dirty="0" smtClean="0"/>
          </a:p>
          <a:p>
            <a:r>
              <a:rPr lang="es-PR" dirty="0" smtClean="0"/>
              <a:t>Si </a:t>
            </a:r>
            <a:r>
              <a:rPr lang="es-PR" dirty="0"/>
              <a:t>no toman en cuenta la actitud del corazón, no adoran en espíritu y en verdad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71" t="2409" r="45739"/>
          <a:stretch/>
        </p:blipFill>
        <p:spPr>
          <a:xfrm>
            <a:off x="5354028" y="1792422"/>
            <a:ext cx="3789972" cy="50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078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198072"/>
          </a:xfrm>
        </p:spPr>
        <p:txBody>
          <a:bodyPr wrap="square">
            <a:spAutoFit/>
          </a:bodyPr>
          <a:lstStyle/>
          <a:p>
            <a:r>
              <a:rPr lang="es-PR" sz="2900" dirty="0"/>
              <a:t>Para Dios, el valor del acto de adorar va de acuerdo con el valor de la vida y actitud del adorador. </a:t>
            </a:r>
            <a:endParaRPr lang="es-PR" sz="2900" dirty="0" smtClean="0"/>
          </a:p>
          <a:p>
            <a:r>
              <a:rPr lang="es-PR" sz="2900" dirty="0" smtClean="0"/>
              <a:t>Jesús </a:t>
            </a:r>
            <a:r>
              <a:rPr lang="es-PR" sz="2900" dirty="0"/>
              <a:t>dijo: “…los verdaderos adoradores adorarán al Padre en espíritu y en verdad” (</a:t>
            </a:r>
            <a:r>
              <a:rPr lang="es-PR" sz="2900" dirty="0">
                <a:solidFill>
                  <a:srgbClr val="FF0000"/>
                </a:solidFill>
              </a:rPr>
              <a:t>Juan 4:23</a:t>
            </a:r>
            <a:r>
              <a:rPr lang="es-PR" sz="2900" dirty="0"/>
              <a:t>). </a:t>
            </a:r>
            <a:endParaRPr lang="es-PR" sz="29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674" t="2985" r="41735" b="4677"/>
          <a:stretch/>
        </p:blipFill>
        <p:spPr>
          <a:xfrm>
            <a:off x="5137151" y="1790152"/>
            <a:ext cx="4006850" cy="50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9416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3539430"/>
          </a:xfrm>
        </p:spPr>
        <p:txBody>
          <a:bodyPr wrap="square">
            <a:spAutoFit/>
          </a:bodyPr>
          <a:lstStyle/>
          <a:p>
            <a:r>
              <a:rPr lang="es-PR" dirty="0" smtClean="0"/>
              <a:t>Algunos </a:t>
            </a:r>
            <a:r>
              <a:rPr lang="es-PR" dirty="0"/>
              <a:t>incluso pensaban que sacrificar a sus propios hijos (</a:t>
            </a:r>
            <a:r>
              <a:rPr lang="es-PR" dirty="0">
                <a:solidFill>
                  <a:srgbClr val="FF0000"/>
                </a:solidFill>
              </a:rPr>
              <a:t>v. 7</a:t>
            </a:r>
            <a:r>
              <a:rPr lang="es-PR" dirty="0"/>
              <a:t>) sería lo más agradable a Dios, olvidándose que esto está prohibido por la ley (</a:t>
            </a:r>
            <a:r>
              <a:rPr lang="es-PR" dirty="0" smtClean="0">
                <a:solidFill>
                  <a:srgbClr val="FF0000"/>
                </a:solidFill>
              </a:rPr>
              <a:t>Deuteronomio </a:t>
            </a:r>
            <a:r>
              <a:rPr lang="es-PR" dirty="0">
                <a:solidFill>
                  <a:srgbClr val="FF0000"/>
                </a:solidFill>
              </a:rPr>
              <a:t>12:31</a:t>
            </a:r>
            <a:r>
              <a:rPr lang="es-PR" dirty="0" smtClean="0"/>
              <a:t>).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0884" r="8527"/>
          <a:stretch/>
        </p:blipFill>
        <p:spPr>
          <a:xfrm>
            <a:off x="5334000" y="1752600"/>
            <a:ext cx="382416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788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8458199" cy="4431983"/>
          </a:xfrm>
        </p:spPr>
        <p:txBody>
          <a:bodyPr wrap="square">
            <a:spAutoFit/>
          </a:bodyPr>
          <a:lstStyle/>
          <a:p>
            <a:r>
              <a:rPr lang="es-PR" sz="3000" dirty="0"/>
              <a:t>Lo que sí demanda Dios se encuentra en el </a:t>
            </a:r>
            <a:r>
              <a:rPr lang="es-PR" sz="3000" dirty="0">
                <a:solidFill>
                  <a:srgbClr val="FF0000"/>
                </a:solidFill>
              </a:rPr>
              <a:t>v. 8</a:t>
            </a:r>
            <a:r>
              <a:rPr lang="es-PR" sz="3000" dirty="0"/>
              <a:t>. </a:t>
            </a:r>
            <a:endParaRPr lang="es-PR" sz="3000" dirty="0" smtClean="0"/>
          </a:p>
          <a:p>
            <a:r>
              <a:rPr lang="es-PR" sz="3000" dirty="0" smtClean="0"/>
              <a:t>Miqueas </a:t>
            </a:r>
            <a:r>
              <a:rPr lang="es-PR" sz="3000" dirty="0"/>
              <a:t>dice que se lo había declarado al pueblo de Israel mucho antes, no dice exactamente dónde, pero podemos verlo como resumen de </a:t>
            </a:r>
            <a:r>
              <a:rPr lang="es-PR" sz="3000" dirty="0">
                <a:solidFill>
                  <a:srgbClr val="FF0000"/>
                </a:solidFill>
              </a:rPr>
              <a:t>Deuteronomio 10</a:t>
            </a:r>
            <a:r>
              <a:rPr lang="es-PR" sz="3000" dirty="0"/>
              <a:t>. </a:t>
            </a:r>
            <a:endParaRPr lang="es-PR" sz="3000" dirty="0" smtClean="0"/>
          </a:p>
          <a:p>
            <a:r>
              <a:rPr lang="es-PR" sz="3000" dirty="0" smtClean="0"/>
              <a:t>Son </a:t>
            </a:r>
            <a:r>
              <a:rPr lang="es-PR" sz="3000" dirty="0"/>
              <a:t>tres cosas que figuran como composición perfecta y resumen cabal de los requisitos divinos (ver </a:t>
            </a:r>
            <a:r>
              <a:rPr lang="es-PR" sz="3000" dirty="0" smtClean="0">
                <a:solidFill>
                  <a:srgbClr val="FF0000"/>
                </a:solidFill>
              </a:rPr>
              <a:t>Proverbios </a:t>
            </a:r>
            <a:r>
              <a:rPr lang="es-PR" sz="3000" dirty="0">
                <a:solidFill>
                  <a:srgbClr val="FF0000"/>
                </a:solidFill>
              </a:rPr>
              <a:t>21:21</a:t>
            </a:r>
            <a:r>
              <a:rPr lang="es-PR" sz="3000" dirty="0"/>
              <a:t>). </a:t>
            </a:r>
            <a:endParaRPr lang="es-PR" sz="3000" dirty="0" smtClean="0"/>
          </a:p>
        </p:txBody>
      </p:sp>
    </p:spTree>
    <p:extLst>
      <p:ext uri="{BB962C8B-B14F-4D97-AF65-F5344CB8AC3E}">
        <p14:creationId xmlns:p14="http://schemas.microsoft.com/office/powerpoint/2010/main" val="5243897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858000" cy="4876800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Oh hombre, él te ha declarado lo que es bueno, y qué pide Jehová de ti: solamente hacer justicia, y amar misericordia, y humillarte ante tu Dios.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Miqueas 6.8,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343399" cy="4487382"/>
          </a:xfrm>
        </p:spPr>
        <p:txBody>
          <a:bodyPr wrap="square">
            <a:spAutoFit/>
          </a:bodyPr>
          <a:lstStyle/>
          <a:p>
            <a:r>
              <a:rPr lang="es-PR" sz="2800" dirty="0" smtClean="0"/>
              <a:t>Miqueas </a:t>
            </a:r>
            <a:r>
              <a:rPr lang="es-PR" sz="2800" dirty="0"/>
              <a:t>hace eco de lo que dice su contemporáneo </a:t>
            </a:r>
            <a:r>
              <a:rPr lang="es-PR" sz="2800" dirty="0">
                <a:solidFill>
                  <a:srgbClr val="FF0000"/>
                </a:solidFill>
              </a:rPr>
              <a:t>Oseas</a:t>
            </a:r>
            <a:r>
              <a:rPr lang="es-PR" sz="2800" dirty="0"/>
              <a:t> en el </a:t>
            </a:r>
            <a:r>
              <a:rPr lang="es-PR" sz="2800" dirty="0">
                <a:solidFill>
                  <a:srgbClr val="FF0000"/>
                </a:solidFill>
              </a:rPr>
              <a:t>6:6</a:t>
            </a:r>
            <a:r>
              <a:rPr lang="es-PR" sz="2800" dirty="0"/>
              <a:t> de su libro. </a:t>
            </a:r>
            <a:endParaRPr lang="es-PR" sz="2800" dirty="0" smtClean="0"/>
          </a:p>
          <a:p>
            <a:r>
              <a:rPr lang="es-PR" sz="2800" dirty="0" smtClean="0"/>
              <a:t>Aunque </a:t>
            </a:r>
            <a:r>
              <a:rPr lang="es-PR" sz="2800" dirty="0"/>
              <a:t>este versículo no se cita palabra por palabra en el NT, parece que Jesús lo tiene claramente en mente en </a:t>
            </a:r>
            <a:r>
              <a:rPr lang="es-PR" sz="2800" dirty="0">
                <a:solidFill>
                  <a:srgbClr val="FF0000"/>
                </a:solidFill>
              </a:rPr>
              <a:t>Mateo 23:23</a:t>
            </a:r>
            <a:r>
              <a:rPr lang="es-PR" sz="2800" dirty="0"/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883" r="26861" b="1448"/>
          <a:stretch/>
        </p:blipFill>
        <p:spPr>
          <a:xfrm>
            <a:off x="5257801" y="1725297"/>
            <a:ext cx="3886199" cy="513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773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6200" y="1943350"/>
            <a:ext cx="8610600" cy="4228850"/>
          </a:xfrm>
        </p:spPr>
        <p:txBody>
          <a:bodyPr wrap="square">
            <a:spAutoFit/>
          </a:bodyPr>
          <a:lstStyle/>
          <a:p>
            <a:r>
              <a:rPr lang="es-PR" dirty="0"/>
              <a:t>Hacer justicia tiene que ver con nuestra relación para con otros, es decir, con nuestra conducta externa. </a:t>
            </a:r>
            <a:endParaRPr lang="es-PR" dirty="0" smtClean="0"/>
          </a:p>
          <a:p>
            <a:r>
              <a:rPr lang="es-PR" dirty="0" smtClean="0"/>
              <a:t>Amar </a:t>
            </a:r>
            <a:r>
              <a:rPr lang="es-PR" dirty="0"/>
              <a:t>misericordia (o fiel amabilidad) tiene que ver con nuestra disposición interior; lo que sentimos y somos en nuestro interior. </a:t>
            </a:r>
            <a:endParaRPr lang="es-PR" dirty="0" smtClean="0"/>
          </a:p>
          <a:p>
            <a:r>
              <a:rPr lang="es-PR" dirty="0"/>
              <a:t>Andar humildemente obviamente tiene que ver con nuestra relación con Dios. </a:t>
            </a:r>
          </a:p>
        </p:txBody>
      </p:sp>
    </p:spTree>
    <p:extLst>
      <p:ext uri="{BB962C8B-B14F-4D97-AF65-F5344CB8AC3E}">
        <p14:creationId xmlns:p14="http://schemas.microsoft.com/office/powerpoint/2010/main" val="37174000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930" r="21443" b="3501"/>
          <a:stretch/>
        </p:blipFill>
        <p:spPr>
          <a:xfrm>
            <a:off x="5638799" y="1791073"/>
            <a:ext cx="3547403" cy="5066927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Lo que Dios demanda de su pueblo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487382"/>
          </a:xfrm>
        </p:spPr>
        <p:txBody>
          <a:bodyPr wrap="square">
            <a:spAutoFit/>
          </a:bodyPr>
          <a:lstStyle/>
          <a:p>
            <a:r>
              <a:rPr lang="es-PR" sz="2800" dirty="0"/>
              <a:t>Es interesante que esta palabra en particular (</a:t>
            </a:r>
            <a:r>
              <a:rPr lang="es-PR" sz="2800" i="1" dirty="0" err="1"/>
              <a:t>tsana</a:t>
            </a:r>
            <a:r>
              <a:rPr lang="es-PR" sz="2800" dirty="0"/>
              <a:t>) solo aparece aquí, aunque en su forma adjetiva se menciona en </a:t>
            </a:r>
            <a:r>
              <a:rPr lang="es-PR" sz="2800" dirty="0">
                <a:solidFill>
                  <a:srgbClr val="FF0000"/>
                </a:solidFill>
              </a:rPr>
              <a:t>Proverbios 11:2 </a:t>
            </a:r>
            <a:r>
              <a:rPr lang="es-PR" sz="2800" dirty="0"/>
              <a:t>donde se traduce “humildes”, y quiere decir modesto, sumiso o sujeto. </a:t>
            </a:r>
          </a:p>
          <a:p>
            <a:r>
              <a:rPr lang="es-PR" sz="2800" dirty="0"/>
              <a:t>Estas son las cosas que requiere Dios del verdadero adorador.</a:t>
            </a:r>
          </a:p>
        </p:txBody>
      </p:sp>
    </p:spTree>
    <p:extLst>
      <p:ext uri="{BB962C8B-B14F-4D97-AF65-F5344CB8AC3E}">
        <p14:creationId xmlns:p14="http://schemas.microsoft.com/office/powerpoint/2010/main" val="3542609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39744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33" t="4408" r="833" b="11899"/>
          <a:stretch/>
        </p:blipFill>
        <p:spPr>
          <a:xfrm>
            <a:off x="0" y="1601831"/>
            <a:ext cx="9144000" cy="52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27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Faltó el misericordioso de la tierra, y ninguno hay recto entre los hombres; todos acechan por sangre; cada cual arma red a su hermano</a:t>
            </a:r>
            <a:r>
              <a:rPr lang="es-PR" i="1" dirty="0" smtClean="0"/>
              <a:t>.</a:t>
            </a:r>
            <a:r>
              <a:rPr lang="es-PR" dirty="0" smtClean="0"/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Miqueas 7.2, RVR60) </a:t>
            </a:r>
          </a:p>
          <a:p>
            <a:r>
              <a:rPr lang="es-PR" dirty="0"/>
              <a:t>“</a:t>
            </a:r>
            <a:r>
              <a:rPr lang="es-PR" i="1" dirty="0"/>
              <a:t>No creáis en amigo, ni confiéis en príncipe; de la que duerme a tu lado cuídate, no abras tu boca</a:t>
            </a:r>
            <a:r>
              <a:rPr lang="es-PR" i="1" dirty="0" smtClean="0"/>
              <a:t>. Porque </a:t>
            </a:r>
            <a:r>
              <a:rPr lang="es-PR" i="1" dirty="0"/>
              <a:t>el hijo deshonra al padre, la hija se levanta contra la madre, la nuera contra su suegra, y los enemigos del hombre son los de su </a:t>
            </a:r>
            <a:r>
              <a:rPr lang="es-PR" i="1" dirty="0" smtClean="0"/>
              <a:t>casa. Mas </a:t>
            </a:r>
            <a:r>
              <a:rPr lang="es-PR" i="1" dirty="0"/>
              <a:t>yo a Jehová miraré, esperaré al Dios de mi salvación; el Dios mío me oirá</a:t>
            </a:r>
            <a:r>
              <a:rPr lang="es-PR" i="1" dirty="0" smtClean="0"/>
              <a:t>.</a:t>
            </a:r>
            <a:r>
              <a:rPr lang="es-PR" dirty="0" smtClean="0"/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Miqueas 7.5–7, RVR60) </a:t>
            </a:r>
          </a:p>
        </p:txBody>
      </p:sp>
    </p:spTree>
    <p:extLst>
      <p:ext uri="{BB962C8B-B14F-4D97-AF65-F5344CB8AC3E}">
        <p14:creationId xmlns:p14="http://schemas.microsoft.com/office/powerpoint/2010/main" val="1373184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246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/>
              <a:t>La </a:t>
            </a:r>
            <a:r>
              <a:rPr lang="es-PR" b="1" dirty="0" smtClean="0"/>
              <a:t>necesidad </a:t>
            </a:r>
            <a:r>
              <a:rPr lang="es-PR" b="1" dirty="0"/>
              <a:t>de la conversión, </a:t>
            </a:r>
            <a:r>
              <a:rPr lang="es-PR" b="1" dirty="0">
                <a:solidFill>
                  <a:srgbClr val="FF0000"/>
                </a:solidFill>
              </a:rPr>
              <a:t>7:1-6</a:t>
            </a:r>
            <a:r>
              <a:rPr lang="es-PR" b="1" dirty="0"/>
              <a:t>. </a:t>
            </a:r>
            <a:endParaRPr lang="es-PR" b="1" dirty="0" smtClean="0"/>
          </a:p>
          <a:p>
            <a:r>
              <a:rPr lang="es-PR" dirty="0" smtClean="0"/>
              <a:t>El </a:t>
            </a:r>
            <a:r>
              <a:rPr lang="es-PR" dirty="0"/>
              <a:t>pueblo eleva su lamento.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palabra </a:t>
            </a:r>
            <a:r>
              <a:rPr lang="es-PR" i="1" dirty="0"/>
              <a:t>Ay</a:t>
            </a:r>
            <a:r>
              <a:rPr lang="es-PR" dirty="0"/>
              <a:t> aquí es muy peculiar. </a:t>
            </a:r>
            <a:endParaRPr lang="es-PR" dirty="0" smtClean="0"/>
          </a:p>
          <a:p>
            <a:r>
              <a:rPr lang="es-PR" dirty="0" smtClean="0"/>
              <a:t>Solo </a:t>
            </a:r>
            <a:r>
              <a:rPr lang="es-PR" dirty="0"/>
              <a:t>aquí y en </a:t>
            </a:r>
            <a:r>
              <a:rPr lang="es-PR" dirty="0">
                <a:solidFill>
                  <a:srgbClr val="FF0000"/>
                </a:solidFill>
              </a:rPr>
              <a:t>Job 10:15 </a:t>
            </a:r>
            <a:r>
              <a:rPr lang="es-PR" dirty="0"/>
              <a:t>aparece en la Biblia la palabra </a:t>
            </a:r>
            <a:r>
              <a:rPr lang="es-PR" i="1" dirty="0"/>
              <a:t>Ay</a:t>
            </a:r>
            <a:r>
              <a:rPr lang="es-PR" dirty="0"/>
              <a:t> que en </a:t>
            </a:r>
            <a:r>
              <a:rPr lang="es-PR" dirty="0" smtClean="0"/>
              <a:t>hebreo </a:t>
            </a:r>
            <a:r>
              <a:rPr lang="es-PR" dirty="0"/>
              <a:t>quiere decir “vacío” o “hueco”, lo que quizás expresa sentimientos de vanidad e inutilidad.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234" t="1493" r="28941"/>
          <a:stretch/>
        </p:blipFill>
        <p:spPr>
          <a:xfrm>
            <a:off x="5181600" y="1830113"/>
            <a:ext cx="3962400" cy="502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365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Es </a:t>
            </a:r>
            <a:r>
              <a:rPr lang="es-PR" dirty="0"/>
              <a:t>comparable al estado del huerto o viña al finalizar el verano; no hay nada, aun rebuscando.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deseo por los primeros frutos sigue sin satisfacerse.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situación es desesperante y merece un ay, exclamación de inutilidad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1321"/>
          <a:stretch/>
        </p:blipFill>
        <p:spPr>
          <a:xfrm>
            <a:off x="5481035" y="1802435"/>
            <a:ext cx="3686156" cy="507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56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82" t="1515" r="10439" b="1515"/>
          <a:stretch/>
        </p:blipFill>
        <p:spPr>
          <a:xfrm>
            <a:off x="5450682" y="1828800"/>
            <a:ext cx="3693318" cy="50292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Autofit/>
          </a:bodyPr>
          <a:lstStyle/>
          <a:p>
            <a:r>
              <a:rPr lang="es-PR" sz="3000" dirty="0"/>
              <a:t>Los </a:t>
            </a:r>
            <a:r>
              <a:rPr lang="es-PR" sz="3000" dirty="0">
                <a:solidFill>
                  <a:srgbClr val="FF0000"/>
                </a:solidFill>
              </a:rPr>
              <a:t>vv. 2 </a:t>
            </a:r>
            <a:r>
              <a:rPr lang="es-PR" sz="3000" dirty="0"/>
              <a:t>y </a:t>
            </a:r>
            <a:r>
              <a:rPr lang="es-PR" sz="3000" dirty="0">
                <a:solidFill>
                  <a:srgbClr val="FF0000"/>
                </a:solidFill>
              </a:rPr>
              <a:t>3</a:t>
            </a:r>
            <a:r>
              <a:rPr lang="es-PR" sz="3000" dirty="0"/>
              <a:t> detallan más específicamente la situación: ya no hay ni un solo piadoso. </a:t>
            </a:r>
            <a:endParaRPr lang="es-PR" sz="3000" dirty="0" smtClean="0"/>
          </a:p>
          <a:p>
            <a:r>
              <a:rPr lang="es-PR" sz="3000" dirty="0" smtClean="0"/>
              <a:t>La </a:t>
            </a:r>
            <a:r>
              <a:rPr lang="es-PR" sz="3000" dirty="0"/>
              <a:t>palabra </a:t>
            </a:r>
            <a:r>
              <a:rPr lang="es-PR" sz="3000" i="1" dirty="0" err="1" smtClean="0"/>
              <a:t>jasid</a:t>
            </a:r>
            <a:r>
              <a:rPr lang="es-PR" sz="3000" dirty="0" smtClean="0"/>
              <a:t> </a:t>
            </a:r>
            <a:r>
              <a:rPr lang="es-PR" sz="3000" dirty="0"/>
              <a:t>en </a:t>
            </a:r>
            <a:r>
              <a:rPr lang="es-PR" sz="3000" dirty="0" smtClean="0"/>
              <a:t>hebreo </a:t>
            </a:r>
            <a:r>
              <a:rPr lang="es-PR" sz="3000" dirty="0"/>
              <a:t>tiene una variedad de conceptos: puede ser misericordioso o dedicado; el verbo más bien significa “refugiarse” y por lo tanto confiar en Dios. </a:t>
            </a:r>
            <a:endParaRPr lang="es-PR" sz="3000" dirty="0" smtClean="0"/>
          </a:p>
        </p:txBody>
      </p:sp>
    </p:spTree>
    <p:extLst>
      <p:ext uri="{BB962C8B-B14F-4D97-AF65-F5344CB8AC3E}">
        <p14:creationId xmlns:p14="http://schemas.microsoft.com/office/powerpoint/2010/main" val="11444253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Autofit/>
          </a:bodyPr>
          <a:lstStyle/>
          <a:p>
            <a:r>
              <a:rPr lang="es-PR" sz="3000" dirty="0" smtClean="0"/>
              <a:t>El </a:t>
            </a:r>
            <a:r>
              <a:rPr lang="es-PR" sz="3000" dirty="0"/>
              <a:t>movimiento </a:t>
            </a:r>
            <a:r>
              <a:rPr lang="es-PR" sz="3000" dirty="0" err="1"/>
              <a:t>hasídico</a:t>
            </a:r>
            <a:r>
              <a:rPr lang="es-PR" sz="3000" dirty="0"/>
              <a:t> en el judaísmo siempre ha procurado establecer el estar conscientes de Dios, la oración, el estudio y el cuidado mutuo en amor fraternal. </a:t>
            </a:r>
            <a:endParaRPr lang="es-PR" sz="3000" dirty="0" smtClean="0"/>
          </a:p>
          <a:p>
            <a:r>
              <a:rPr lang="es-PR" sz="3000" dirty="0" smtClean="0"/>
              <a:t>La </a:t>
            </a:r>
            <a:r>
              <a:rPr lang="es-PR" sz="3000" dirty="0"/>
              <a:t>nación ahora lamenta su desaparición</a:t>
            </a:r>
            <a:r>
              <a:rPr lang="es-PR" sz="3000" dirty="0" smtClean="0"/>
              <a:t>.</a:t>
            </a:r>
            <a:endParaRPr lang="es-PR" sz="3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82" t="1515" r="10439" b="1515"/>
          <a:stretch/>
        </p:blipFill>
        <p:spPr>
          <a:xfrm>
            <a:off x="5450682" y="1828800"/>
            <a:ext cx="369331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33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Autofit/>
          </a:bodyPr>
          <a:lstStyle/>
          <a:p>
            <a:r>
              <a:rPr lang="es-PR" sz="3000" dirty="0"/>
              <a:t>Tampoco hay recto entre los hombres. </a:t>
            </a:r>
            <a:endParaRPr lang="es-PR" sz="3000" dirty="0" smtClean="0"/>
          </a:p>
          <a:p>
            <a:r>
              <a:rPr lang="es-PR" sz="3000" dirty="0" smtClean="0"/>
              <a:t>Recto </a:t>
            </a:r>
            <a:r>
              <a:rPr lang="es-PR" sz="3000" dirty="0"/>
              <a:t>aquí es </a:t>
            </a:r>
            <a:r>
              <a:rPr lang="es-PR" sz="3000" i="1" dirty="0" err="1" smtClean="0"/>
              <a:t>yasar</a:t>
            </a:r>
            <a:r>
              <a:rPr lang="es-PR" sz="3000" dirty="0" smtClean="0"/>
              <a:t>, </a:t>
            </a:r>
            <a:r>
              <a:rPr lang="es-PR" sz="3000" dirty="0"/>
              <a:t>palabra que en </a:t>
            </a:r>
            <a:r>
              <a:rPr lang="es-PR" sz="3000" dirty="0" smtClean="0"/>
              <a:t>hebreo </a:t>
            </a:r>
            <a:r>
              <a:rPr lang="es-PR" sz="3000" dirty="0"/>
              <a:t>quiere decir justo o derecho, lo opuesto de perverso. </a:t>
            </a:r>
            <a:endParaRPr lang="es-PR" sz="3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419" t="12385" r="4345" b="12889"/>
          <a:stretch/>
        </p:blipFill>
        <p:spPr>
          <a:xfrm>
            <a:off x="4876800" y="1752600"/>
            <a:ext cx="4267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644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2345" y="-12895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Verdad Central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858000" cy="4876800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anose="020E0502030303020204" pitchFamily="34" charset="0"/>
              </a:rPr>
              <a:t>Las condiciones espirituales y éticas del camino de la salvación nos enseñan que Dios perdona y salva a toda persona que le busca en actitud de obediencia a sus demandas.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4170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Autofit/>
          </a:bodyPr>
          <a:lstStyle/>
          <a:p>
            <a:r>
              <a:rPr lang="es-PR" sz="3000" dirty="0" smtClean="0"/>
              <a:t>Dos </a:t>
            </a:r>
            <a:r>
              <a:rPr lang="es-PR" sz="3000" dirty="0"/>
              <a:t>veces se menciona en el AT el libro de </a:t>
            </a:r>
            <a:r>
              <a:rPr lang="es-PR" sz="3000" dirty="0" err="1"/>
              <a:t>Jaser</a:t>
            </a:r>
            <a:r>
              <a:rPr lang="es-PR" sz="3000" dirty="0"/>
              <a:t> (</a:t>
            </a:r>
            <a:r>
              <a:rPr lang="es-PR" sz="3000" dirty="0" smtClean="0">
                <a:solidFill>
                  <a:srgbClr val="FF0000"/>
                </a:solidFill>
              </a:rPr>
              <a:t>Josué </a:t>
            </a:r>
            <a:r>
              <a:rPr lang="es-PR" sz="3000" dirty="0">
                <a:solidFill>
                  <a:srgbClr val="FF0000"/>
                </a:solidFill>
              </a:rPr>
              <a:t>10:13</a:t>
            </a:r>
            <a:r>
              <a:rPr lang="es-PR" sz="3000" dirty="0"/>
              <a:t>, </a:t>
            </a:r>
            <a:r>
              <a:rPr lang="es-PR" sz="3000" dirty="0">
                <a:solidFill>
                  <a:srgbClr val="FF0000"/>
                </a:solidFill>
              </a:rPr>
              <a:t>2 </a:t>
            </a:r>
            <a:r>
              <a:rPr lang="es-PR" sz="3000" dirty="0" smtClean="0">
                <a:solidFill>
                  <a:srgbClr val="FF0000"/>
                </a:solidFill>
              </a:rPr>
              <a:t>Samuel </a:t>
            </a:r>
            <a:r>
              <a:rPr lang="es-PR" sz="3000" dirty="0">
                <a:solidFill>
                  <a:srgbClr val="FF0000"/>
                </a:solidFill>
              </a:rPr>
              <a:t>1:18</a:t>
            </a:r>
            <a:r>
              <a:rPr lang="es-PR" sz="3000" dirty="0"/>
              <a:t>); sería entonces el libro de los rectos. </a:t>
            </a:r>
            <a:endParaRPr lang="es-PR" sz="3000" dirty="0" smtClean="0"/>
          </a:p>
          <a:p>
            <a:r>
              <a:rPr lang="es-PR" sz="3000" dirty="0" smtClean="0"/>
              <a:t>Los </a:t>
            </a:r>
            <a:r>
              <a:rPr lang="es-PR" sz="3000" dirty="0">
                <a:solidFill>
                  <a:srgbClr val="FF0000"/>
                </a:solidFill>
              </a:rPr>
              <a:t>vv. 2 </a:t>
            </a:r>
            <a:r>
              <a:rPr lang="es-PR" sz="3000" dirty="0"/>
              <a:t>y </a:t>
            </a:r>
            <a:r>
              <a:rPr lang="es-PR" sz="3000" dirty="0">
                <a:solidFill>
                  <a:srgbClr val="FF0000"/>
                </a:solidFill>
              </a:rPr>
              <a:t>3</a:t>
            </a:r>
            <a:r>
              <a:rPr lang="es-PR" sz="3000" dirty="0"/>
              <a:t> explican sus acciones, desde el menor hasta los líderes y príncipes.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889" r="20552" b="16667"/>
          <a:stretch/>
        </p:blipFill>
        <p:spPr>
          <a:xfrm>
            <a:off x="5419344" y="1736035"/>
            <a:ext cx="3724656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614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020" y="1828800"/>
            <a:ext cx="4194980" cy="5006009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Autofit/>
          </a:bodyPr>
          <a:lstStyle/>
          <a:p>
            <a:r>
              <a:rPr lang="es-PR" sz="3000" dirty="0" smtClean="0"/>
              <a:t>Se </a:t>
            </a:r>
            <a:r>
              <a:rPr lang="es-PR" sz="3000" dirty="0"/>
              <a:t>ve que el “corazón del problema es el problema del corazón”, porque “cual es su pensamiento en su corazón, tal es él” (</a:t>
            </a:r>
            <a:r>
              <a:rPr lang="es-PR" sz="3000" dirty="0" smtClean="0">
                <a:solidFill>
                  <a:srgbClr val="FF0000"/>
                </a:solidFill>
              </a:rPr>
              <a:t>Proverbios 23:7</a:t>
            </a:r>
            <a:r>
              <a:rPr lang="es-PR" sz="3000" dirty="0" smtClean="0"/>
              <a:t>). </a:t>
            </a:r>
          </a:p>
          <a:p>
            <a:r>
              <a:rPr lang="es-PR" sz="3000" dirty="0" smtClean="0"/>
              <a:t>Los </a:t>
            </a:r>
            <a:r>
              <a:rPr lang="es-PR" sz="3000" dirty="0"/>
              <a:t>que tienen poder hacen alianza para conseguir sus fines</a:t>
            </a:r>
            <a:r>
              <a:rPr lang="es-PR" sz="3000" dirty="0" smtClean="0"/>
              <a:t>.</a:t>
            </a:r>
            <a:endParaRPr lang="es-PR" sz="3000" dirty="0"/>
          </a:p>
        </p:txBody>
      </p:sp>
    </p:spTree>
    <p:extLst>
      <p:ext uri="{BB962C8B-B14F-4D97-AF65-F5344CB8AC3E}">
        <p14:creationId xmlns:p14="http://schemas.microsoft.com/office/powerpoint/2010/main" val="21506420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496050" cy="4719638"/>
          </a:xfrm>
        </p:spPr>
        <p:txBody>
          <a:bodyPr>
            <a:noAutofit/>
          </a:bodyPr>
          <a:lstStyle/>
          <a:p>
            <a:r>
              <a:rPr lang="es-PR" sz="2800" dirty="0"/>
              <a:t>La palabra </a:t>
            </a:r>
            <a:r>
              <a:rPr lang="es-PR" sz="2800" dirty="0" smtClean="0"/>
              <a:t>retuercen, </a:t>
            </a:r>
            <a:r>
              <a:rPr lang="es-PR" sz="2800" i="1" dirty="0" err="1" smtClean="0"/>
              <a:t>yasudú</a:t>
            </a:r>
            <a:r>
              <a:rPr lang="es-PR" sz="2800" dirty="0" smtClean="0"/>
              <a:t>, </a:t>
            </a:r>
            <a:r>
              <a:rPr lang="es-PR" sz="2800" dirty="0"/>
              <a:t>realmente quiere decir trenzar o entretejer. </a:t>
            </a:r>
            <a:endParaRPr lang="es-PR" sz="2800" dirty="0" smtClean="0"/>
          </a:p>
          <a:p>
            <a:r>
              <a:rPr lang="es-PR" sz="2800" dirty="0" smtClean="0"/>
              <a:t>Es </a:t>
            </a:r>
            <a:r>
              <a:rPr lang="es-PR" sz="2800" dirty="0"/>
              <a:t>una mafia de malignos muy bien desarrollada y altamente elaborada. </a:t>
            </a:r>
            <a:endParaRPr lang="es-PR" sz="2800" dirty="0" smtClean="0"/>
          </a:p>
          <a:p>
            <a:r>
              <a:rPr lang="es-PR" sz="2800" dirty="0" smtClean="0"/>
              <a:t>Se </a:t>
            </a:r>
            <a:r>
              <a:rPr lang="es-PR" sz="2800" dirty="0"/>
              <a:t>les compara en el </a:t>
            </a:r>
            <a:r>
              <a:rPr lang="es-PR" sz="2800" dirty="0">
                <a:solidFill>
                  <a:srgbClr val="FF0000"/>
                </a:solidFill>
              </a:rPr>
              <a:t>v. 4 </a:t>
            </a:r>
            <a:r>
              <a:rPr lang="es-PR" sz="2800" dirty="0"/>
              <a:t>con la espina y el zarzal. </a:t>
            </a:r>
            <a:endParaRPr lang="es-PR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452" y="1752600"/>
            <a:ext cx="4495548" cy="51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226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Autofit/>
          </a:bodyPr>
          <a:lstStyle/>
          <a:p>
            <a:r>
              <a:rPr lang="es-PR" sz="3000" dirty="0" smtClean="0"/>
              <a:t>Algunos </a:t>
            </a:r>
            <a:r>
              <a:rPr lang="es-PR" sz="3000" dirty="0"/>
              <a:t>han identificado una de estas plantas (</a:t>
            </a:r>
            <a:r>
              <a:rPr lang="es-PR" sz="3000" i="1" dirty="0" err="1" smtClean="0"/>
              <a:t>jedeq</a:t>
            </a:r>
            <a:r>
              <a:rPr lang="es-PR" sz="3000" dirty="0" smtClean="0"/>
              <a:t>) </a:t>
            </a:r>
            <a:r>
              <a:rPr lang="es-PR" sz="3000" dirty="0"/>
              <a:t>con la “</a:t>
            </a:r>
            <a:r>
              <a:rPr lang="es-PR" sz="3000" dirty="0" err="1"/>
              <a:t>spina</a:t>
            </a:r>
            <a:r>
              <a:rPr lang="es-PR" sz="3000" dirty="0"/>
              <a:t> Christi”, con la cual se cree que tejieron la corona de Cristo (</a:t>
            </a:r>
            <a:r>
              <a:rPr lang="es-PR" sz="3000" dirty="0">
                <a:solidFill>
                  <a:srgbClr val="FF0000"/>
                </a:solidFill>
              </a:rPr>
              <a:t>Juan 19:1</a:t>
            </a:r>
            <a:r>
              <a:rPr lang="es-PR" sz="3000" dirty="0"/>
              <a:t>). </a:t>
            </a:r>
            <a:endParaRPr lang="es-PR" sz="3000" dirty="0" smtClean="0"/>
          </a:p>
          <a:p>
            <a:r>
              <a:rPr lang="es-PR" sz="3000" dirty="0" smtClean="0"/>
              <a:t>Tiene </a:t>
            </a:r>
            <a:r>
              <a:rPr lang="es-PR" sz="3000" dirty="0"/>
              <a:t>flores diminutas y rojas, bonitas como varios de los zarzales, pero hieren y lastiman y no dan fruto.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034" r="27295" b="2361"/>
          <a:stretch/>
        </p:blipFill>
        <p:spPr>
          <a:xfrm>
            <a:off x="5418481" y="1752600"/>
            <a:ext cx="372551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811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4876799" cy="4719638"/>
          </a:xfrm>
        </p:spPr>
        <p:txBody>
          <a:bodyPr>
            <a:noAutofit/>
          </a:bodyPr>
          <a:lstStyle/>
          <a:p>
            <a:r>
              <a:rPr lang="es-PR" sz="3000" dirty="0" smtClean="0"/>
              <a:t>Los </a:t>
            </a:r>
            <a:r>
              <a:rPr lang="es-PR" sz="3000" dirty="0"/>
              <a:t>que habían proclamado el castigo tendrían su día y su proclamación se cumpliría. </a:t>
            </a:r>
            <a:endParaRPr lang="es-PR" sz="3000" dirty="0" smtClean="0"/>
          </a:p>
          <a:p>
            <a:r>
              <a:rPr lang="es-PR" sz="3000" dirty="0" smtClean="0"/>
              <a:t>La </a:t>
            </a:r>
            <a:r>
              <a:rPr lang="es-PR" sz="3000" dirty="0"/>
              <a:t>palabra castigo en el </a:t>
            </a:r>
            <a:r>
              <a:rPr lang="es-PR" sz="3000" dirty="0">
                <a:solidFill>
                  <a:srgbClr val="FF0000"/>
                </a:solidFill>
              </a:rPr>
              <a:t>v. 4 </a:t>
            </a:r>
            <a:r>
              <a:rPr lang="es-PR" sz="3000" dirty="0"/>
              <a:t>es realmente </a:t>
            </a:r>
            <a:r>
              <a:rPr lang="es-PR" sz="3000" dirty="0" smtClean="0"/>
              <a:t>visitación, cuando Jehová los “visitará” para castigarlos.</a:t>
            </a:r>
            <a:endParaRPr lang="es-PR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156" y="1752600"/>
            <a:ext cx="344184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835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Autofit/>
          </a:bodyPr>
          <a:lstStyle/>
          <a:p>
            <a:r>
              <a:rPr lang="es-PR" dirty="0"/>
              <a:t>Es interesante porque el NT habla del día de la visitación </a:t>
            </a:r>
            <a:r>
              <a:rPr lang="es-PR" dirty="0">
                <a:solidFill>
                  <a:srgbClr val="FF0000"/>
                </a:solidFill>
              </a:rPr>
              <a:t>(1 Pedro 2:12, Lucas 19:44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Se </a:t>
            </a:r>
            <a:r>
              <a:rPr lang="es-PR" dirty="0"/>
              <a:t>refiere a una demostración especial del poder de Dios.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3008" b="-163"/>
          <a:stretch/>
        </p:blipFill>
        <p:spPr>
          <a:xfrm>
            <a:off x="5353050" y="1752600"/>
            <a:ext cx="37909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384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Autofit/>
          </a:bodyPr>
          <a:lstStyle/>
          <a:p>
            <a:r>
              <a:rPr lang="es-PR" dirty="0" smtClean="0"/>
              <a:t>Es </a:t>
            </a:r>
            <a:r>
              <a:rPr lang="es-PR" dirty="0"/>
              <a:t>tan segura la venida de ese día que aquí se usa, en el </a:t>
            </a:r>
            <a:r>
              <a:rPr lang="es-PR" dirty="0" smtClean="0"/>
              <a:t>hebreo, </a:t>
            </a:r>
            <a:r>
              <a:rPr lang="es-PR" dirty="0"/>
              <a:t>el estado perfecto como algo ya completado aunque todavía está en el futuro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3154" y="1752600"/>
            <a:ext cx="350084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32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3154" y="1752600"/>
            <a:ext cx="3500846" cy="51054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638799" cy="4719638"/>
          </a:xfrm>
        </p:spPr>
        <p:txBody>
          <a:bodyPr>
            <a:noAutofit/>
          </a:bodyPr>
          <a:lstStyle/>
          <a:p>
            <a:r>
              <a:rPr lang="es-PR" sz="2900" dirty="0"/>
              <a:t>Esta sección termina con un cuadro de la confusión moral y filial que existirá (</a:t>
            </a:r>
            <a:r>
              <a:rPr lang="es-PR" sz="2900" dirty="0">
                <a:solidFill>
                  <a:srgbClr val="FF0000"/>
                </a:solidFill>
              </a:rPr>
              <a:t>vv. 5, 6</a:t>
            </a:r>
            <a:r>
              <a:rPr lang="es-PR" sz="2900" dirty="0"/>
              <a:t>). </a:t>
            </a:r>
            <a:endParaRPr lang="es-PR" sz="2900" dirty="0" smtClean="0"/>
          </a:p>
          <a:p>
            <a:r>
              <a:rPr lang="es-PR" sz="2900" dirty="0" smtClean="0"/>
              <a:t>No </a:t>
            </a:r>
            <a:r>
              <a:rPr lang="es-PR" sz="2900" dirty="0"/>
              <a:t>se podrá confiar en nadie, ni en los miembros más íntimos de su familia. </a:t>
            </a:r>
            <a:endParaRPr lang="es-PR" sz="2900" dirty="0" smtClean="0"/>
          </a:p>
          <a:p>
            <a:r>
              <a:rPr lang="es-PR" sz="2900" dirty="0" smtClean="0">
                <a:solidFill>
                  <a:srgbClr val="FF0000"/>
                </a:solidFill>
              </a:rPr>
              <a:t>Isaías </a:t>
            </a:r>
            <a:r>
              <a:rPr lang="es-PR" sz="2900" dirty="0">
                <a:solidFill>
                  <a:srgbClr val="FF0000"/>
                </a:solidFill>
              </a:rPr>
              <a:t>22:5</a:t>
            </a:r>
            <a:r>
              <a:rPr lang="es-PR" sz="2900" dirty="0"/>
              <a:t> habla de la confusión, y Jesús lo cita en </a:t>
            </a:r>
            <a:r>
              <a:rPr lang="es-PR" sz="2900" dirty="0">
                <a:solidFill>
                  <a:srgbClr val="FF0000"/>
                </a:solidFill>
              </a:rPr>
              <a:t>Mateo 10:35, 36 </a:t>
            </a:r>
            <a:r>
              <a:rPr lang="es-PR" sz="2900" dirty="0"/>
              <a:t>y </a:t>
            </a:r>
            <a:r>
              <a:rPr lang="es-PR" sz="2900" dirty="0">
                <a:solidFill>
                  <a:srgbClr val="FF0000"/>
                </a:solidFill>
              </a:rPr>
              <a:t>24:10</a:t>
            </a:r>
            <a:r>
              <a:rPr lang="es-PR" sz="2900" dirty="0"/>
              <a:t> como señal de los últimos días. </a:t>
            </a:r>
          </a:p>
        </p:txBody>
      </p:sp>
    </p:spTree>
    <p:extLst>
      <p:ext uri="{BB962C8B-B14F-4D97-AF65-F5344CB8AC3E}">
        <p14:creationId xmlns:p14="http://schemas.microsoft.com/office/powerpoint/2010/main" val="21688848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400" cy="4719638"/>
          </a:xfrm>
        </p:spPr>
        <p:txBody>
          <a:bodyPr>
            <a:noAutofit/>
          </a:bodyPr>
          <a:lstStyle/>
          <a:p>
            <a:r>
              <a:rPr lang="es-PR" dirty="0" smtClean="0"/>
              <a:t>No </a:t>
            </a:r>
            <a:r>
              <a:rPr lang="es-PR" dirty="0"/>
              <a:t>es algo que da gozo cuando existe tanta desconfianza y abundan las sospechas. </a:t>
            </a:r>
            <a:endParaRPr lang="es-PR" dirty="0" smtClean="0"/>
          </a:p>
          <a:p>
            <a:r>
              <a:rPr lang="es-PR" dirty="0" smtClean="0"/>
              <a:t>Nada </a:t>
            </a:r>
            <a:r>
              <a:rPr lang="es-PR" dirty="0"/>
              <a:t>es seguro y nadie puede fiarse de nadie como amigo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1812235"/>
            <a:ext cx="4114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103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752600"/>
            <a:ext cx="4714058" cy="4719638"/>
          </a:xfrm>
        </p:spPr>
        <p:txBody>
          <a:bodyPr>
            <a:noAutofit/>
          </a:bodyPr>
          <a:lstStyle/>
          <a:p>
            <a:r>
              <a:rPr lang="es-PR" sz="2800" b="1" dirty="0"/>
              <a:t>La norma de la </a:t>
            </a:r>
            <a:r>
              <a:rPr lang="es-PR" sz="2800" b="1" dirty="0" smtClean="0"/>
              <a:t>conversión, </a:t>
            </a:r>
            <a:r>
              <a:rPr lang="es-PR" sz="2800" b="1" dirty="0" smtClean="0">
                <a:solidFill>
                  <a:srgbClr val="FF0000"/>
                </a:solidFill>
              </a:rPr>
              <a:t>7.7</a:t>
            </a:r>
            <a:r>
              <a:rPr lang="es-PR" sz="2800" b="1" dirty="0" smtClean="0"/>
              <a:t>.</a:t>
            </a:r>
            <a:endParaRPr lang="es-PR" sz="2800" dirty="0" smtClean="0"/>
          </a:p>
          <a:p>
            <a:r>
              <a:rPr lang="es-PR" sz="2800" dirty="0" smtClean="0"/>
              <a:t>La </a:t>
            </a:r>
            <a:r>
              <a:rPr lang="es-PR" sz="2800" dirty="0"/>
              <a:t>clave aquí es mirar y esperar sabiendo que Dios oirá. </a:t>
            </a:r>
            <a:endParaRPr lang="es-PR" sz="2800" dirty="0" smtClean="0"/>
          </a:p>
          <a:p>
            <a:r>
              <a:rPr lang="es-PR" sz="2800" dirty="0" smtClean="0"/>
              <a:t>El </a:t>
            </a:r>
            <a:r>
              <a:rPr lang="es-PR" sz="2800" dirty="0"/>
              <a:t>verbo mirar, aquí en su forma intensiva en hebreo, significa vigilar con la seguridad de que su ayuda está llegando; revela confianza. </a:t>
            </a:r>
            <a:endParaRPr lang="es-PR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306" y="1752600"/>
            <a:ext cx="408069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147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Pleito de Jehová con su pueblo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6.1-5</a:t>
            </a:r>
          </a:p>
          <a:p>
            <a:pPr>
              <a:spcBef>
                <a:spcPts val="0"/>
              </a:spcBef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Lo que Dios demanda de su pueblo</a:t>
            </a:r>
          </a:p>
          <a:p>
            <a:pPr lvl="1">
              <a:spcBef>
                <a:spcPts val="0"/>
              </a:spcBef>
            </a:pP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6.6-8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Violencia, corrupción y esperanza</a:t>
            </a:r>
          </a:p>
          <a:p>
            <a:pPr lvl="1">
              <a:spcBef>
                <a:spcPts val="0"/>
              </a:spcBef>
            </a:pP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Alabanza al Dios de misericordia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8256" y="1905000"/>
            <a:ext cx="5087144" cy="4719638"/>
          </a:xfrm>
        </p:spPr>
        <p:txBody>
          <a:bodyPr>
            <a:noAutofit/>
          </a:bodyPr>
          <a:lstStyle/>
          <a:p>
            <a:r>
              <a:rPr lang="es-PR" sz="3000" dirty="0" smtClean="0"/>
              <a:t>Esperar </a:t>
            </a:r>
            <a:r>
              <a:rPr lang="es-PR" sz="3000" dirty="0"/>
              <a:t>es una maravillosa palabra que lleva en sí la idea de amarrarse a alguien o asirse de algo, hacer causa común con el Señor. </a:t>
            </a:r>
            <a:endParaRPr lang="es-PR" sz="3000" dirty="0" smtClean="0"/>
          </a:p>
          <a:p>
            <a:r>
              <a:rPr lang="es-PR" sz="3000" dirty="0" smtClean="0"/>
              <a:t>A </a:t>
            </a:r>
            <a:r>
              <a:rPr lang="es-PR" sz="3000" dirty="0"/>
              <a:t>pesar del terrible pecado existente en Israel y Judá, con todo puede haber conversión. </a:t>
            </a:r>
            <a:endParaRPr lang="es-PR" sz="30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306" y="1752600"/>
            <a:ext cx="408069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026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Violencia, corrupción y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esperanza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7.2, 5-7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7924799" cy="4719638"/>
          </a:xfrm>
        </p:spPr>
        <p:txBody>
          <a:bodyPr>
            <a:noAutofit/>
          </a:bodyPr>
          <a:lstStyle/>
          <a:p>
            <a:r>
              <a:rPr lang="es-PR" dirty="0" smtClean="0"/>
              <a:t>Dios </a:t>
            </a:r>
            <a:r>
              <a:rPr lang="es-PR" dirty="0"/>
              <a:t>escucha y mira “al que es humilde y contrito de espíritu y que tiembla ante su palabra” (</a:t>
            </a:r>
            <a:r>
              <a:rPr lang="es-PR" dirty="0" smtClean="0">
                <a:solidFill>
                  <a:srgbClr val="FF0000"/>
                </a:solidFill>
              </a:rPr>
              <a:t>Isaías </a:t>
            </a:r>
            <a:r>
              <a:rPr lang="es-PR" dirty="0">
                <a:solidFill>
                  <a:srgbClr val="FF0000"/>
                </a:solidFill>
              </a:rPr>
              <a:t>66:2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Se </a:t>
            </a:r>
            <a:r>
              <a:rPr lang="es-PR" dirty="0"/>
              <a:t>observa otra vez que al usar la primera persona singular, Miqueas se identifica con su pueblo; es como si hablara por su pueblo, colocándose en lugar de él. 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3818360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1182"/>
          <a:stretch/>
        </p:blipFill>
        <p:spPr>
          <a:xfrm>
            <a:off x="13252" y="1676400"/>
            <a:ext cx="9130748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047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 fontScale="92500"/>
          </a:bodyPr>
          <a:lstStyle/>
          <a:p>
            <a:r>
              <a:rPr lang="es-PR" dirty="0"/>
              <a:t>“</a:t>
            </a:r>
            <a:r>
              <a:rPr lang="es-PR" i="1" dirty="0"/>
              <a:t>¿Qué Dios como tú, que perdona la maldad, y olvida el pecado del remanente de su heredad? No retuvo para siempre su enojo, porque se deleita en misericordia. El volverá a tener misericordia de nosotros; sepultará nuestras iniquidades, y echará en lo profundo del mar todos nuestros pecados. Cumplirás la verdad a Jacob, y a Abraham la misericordia, que juraste a nuestros padres desde tiempos antiguos.</a:t>
            </a:r>
            <a:r>
              <a:rPr lang="es-PR" dirty="0"/>
              <a:t>” </a:t>
            </a:r>
            <a:r>
              <a:rPr lang="es-PR" dirty="0">
                <a:solidFill>
                  <a:srgbClr val="FF0000"/>
                </a:solidFill>
              </a:rPr>
              <a:t>(Miqueas 7.18–20, RVR60) </a:t>
            </a: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8075" cy="4719638"/>
          </a:xfrm>
        </p:spPr>
        <p:txBody>
          <a:bodyPr>
            <a:noAutofit/>
          </a:bodyPr>
          <a:lstStyle/>
          <a:p>
            <a:r>
              <a:rPr lang="es-PR" sz="2800" dirty="0"/>
              <a:t>El autor concluyó su libro recordando a sus lectores y a sí mismo acerca de la bondad y la singularidad de su Dios </a:t>
            </a:r>
            <a:r>
              <a:rPr lang="es-PR" sz="2800" dirty="0" smtClean="0"/>
              <a:t>(vea </a:t>
            </a:r>
            <a:r>
              <a:rPr lang="es-PR" sz="2800" dirty="0" smtClean="0">
                <a:solidFill>
                  <a:srgbClr val="FF0000"/>
                </a:solidFill>
              </a:rPr>
              <a:t>Éxodo </a:t>
            </a:r>
            <a:r>
              <a:rPr lang="es-PR" sz="2800" dirty="0">
                <a:solidFill>
                  <a:srgbClr val="FF0000"/>
                </a:solidFill>
              </a:rPr>
              <a:t>34:6–7a</a:t>
            </a:r>
            <a:r>
              <a:rPr lang="es-PR" sz="2800" dirty="0"/>
              <a:t>). </a:t>
            </a:r>
            <a:endParaRPr lang="es-PR" sz="2800" dirty="0" smtClean="0"/>
          </a:p>
          <a:p>
            <a:r>
              <a:rPr lang="es-PR" sz="2800" dirty="0" smtClean="0"/>
              <a:t>Las </a:t>
            </a:r>
            <a:r>
              <a:rPr lang="es-PR" sz="2800" dirty="0"/>
              <a:t>palabras finales de alabanza de Miqueas muestran que tenía una gran fe en el resultado final del plan divino para su pueblo pactado.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0476" y="1752600"/>
            <a:ext cx="380352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477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En </a:t>
            </a:r>
            <a:r>
              <a:rPr lang="es-PR" dirty="0"/>
              <a:t>la actualidad, los judíos ortodoxos leen estos </a:t>
            </a:r>
            <a:r>
              <a:rPr lang="es-PR" dirty="0" smtClean="0"/>
              <a:t>versos </a:t>
            </a:r>
            <a:r>
              <a:rPr lang="es-PR" dirty="0"/>
              <a:t>en las sinagogas en el día de la expiación, inmediatamente después de leer el libro de Jonás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0779"/>
          <a:stretch/>
        </p:blipFill>
        <p:spPr>
          <a:xfrm>
            <a:off x="5486400" y="1752600"/>
            <a:ext cx="3657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502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/>
          </a:bodyPr>
          <a:lstStyle/>
          <a:p>
            <a:r>
              <a:rPr lang="es-PR" dirty="0"/>
              <a:t>La pregunta retórica ¿Qué Dios como tú? </a:t>
            </a:r>
            <a:r>
              <a:rPr lang="es-PR" dirty="0" smtClean="0"/>
              <a:t>(vea </a:t>
            </a:r>
            <a:r>
              <a:rPr lang="es-PR" dirty="0" smtClean="0">
                <a:solidFill>
                  <a:srgbClr val="FF0000"/>
                </a:solidFill>
              </a:rPr>
              <a:t>Éxodo </a:t>
            </a:r>
            <a:r>
              <a:rPr lang="es-PR" dirty="0">
                <a:solidFill>
                  <a:srgbClr val="FF0000"/>
                </a:solidFill>
              </a:rPr>
              <a:t>15:11; 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35:10; 71:19; 77:13; 89:6; 113:5</a:t>
            </a:r>
            <a:r>
              <a:rPr lang="es-PR" dirty="0"/>
              <a:t>) puede ser un juego de palabras con el nombre de Miqueas que significa “¿Quién como Jehová?”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234" t="1493" r="28941"/>
          <a:stretch/>
        </p:blipFill>
        <p:spPr>
          <a:xfrm>
            <a:off x="5181600" y="1830113"/>
            <a:ext cx="3962400" cy="502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753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432" t="1518" r="28801"/>
          <a:stretch/>
        </p:blipFill>
        <p:spPr>
          <a:xfrm>
            <a:off x="4774556" y="1752600"/>
            <a:ext cx="4369444" cy="510540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La </a:t>
            </a:r>
            <a:r>
              <a:rPr lang="es-PR" dirty="0"/>
              <a:t>respuesta obvia es que no hay nadie como el Señor.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resto de </a:t>
            </a:r>
            <a:r>
              <a:rPr lang="es-PR" dirty="0">
                <a:solidFill>
                  <a:srgbClr val="FF0000"/>
                </a:solidFill>
              </a:rPr>
              <a:t>Miqueas 7:18–20</a:t>
            </a:r>
            <a:r>
              <a:rPr lang="es-PR" dirty="0"/>
              <a:t> describe cómo es Dios. </a:t>
            </a:r>
            <a:endParaRPr lang="es-PR" dirty="0" smtClean="0"/>
          </a:p>
          <a:p>
            <a:r>
              <a:rPr lang="es-PR" dirty="0" smtClean="0"/>
              <a:t>Su </a:t>
            </a:r>
            <a:r>
              <a:rPr lang="es-PR" dirty="0"/>
              <a:t>intervención a favor de su pueblo manifiesta que es completamente digno de confianza y misericordioso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976349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/>
          </a:bodyPr>
          <a:lstStyle/>
          <a:p>
            <a:r>
              <a:rPr lang="es-PR" dirty="0"/>
              <a:t>Miqueas afirmó seis cosas acerca de Dios: </a:t>
            </a:r>
            <a:endParaRPr lang="es-PR" dirty="0" smtClean="0"/>
          </a:p>
          <a:p>
            <a:r>
              <a:rPr lang="es-PR" b="1" dirty="0" smtClean="0"/>
              <a:t>(</a:t>
            </a:r>
            <a:r>
              <a:rPr lang="es-PR" b="1" dirty="0"/>
              <a:t>1) </a:t>
            </a:r>
            <a:r>
              <a:rPr lang="es-PR" dirty="0"/>
              <a:t>perdona la maldad, y olvida el pecado </a:t>
            </a:r>
            <a:r>
              <a:rPr lang="es-PR" dirty="0" smtClean="0"/>
              <a:t>(ver </a:t>
            </a:r>
            <a:r>
              <a:rPr lang="es-PR" dirty="0">
                <a:solidFill>
                  <a:srgbClr val="FF0000"/>
                </a:solidFill>
              </a:rPr>
              <a:t>1:5; 3:8; 6:7</a:t>
            </a:r>
            <a:r>
              <a:rPr lang="es-PR" dirty="0"/>
              <a:t>) del remanente </a:t>
            </a:r>
            <a:r>
              <a:rPr lang="es-PR" dirty="0" smtClean="0"/>
              <a:t>(ver </a:t>
            </a:r>
            <a:r>
              <a:rPr lang="es-PR" dirty="0">
                <a:solidFill>
                  <a:srgbClr val="FF0000"/>
                </a:solidFill>
              </a:rPr>
              <a:t>2:12; 4:7; 5:7–8</a:t>
            </a:r>
            <a:r>
              <a:rPr lang="es-PR" dirty="0"/>
              <a:t>) de su heredad </a:t>
            </a:r>
            <a:r>
              <a:rPr lang="es-PR" dirty="0" smtClean="0"/>
              <a:t>(ver </a:t>
            </a:r>
            <a:r>
              <a:rPr lang="es-PR" dirty="0">
                <a:solidFill>
                  <a:srgbClr val="FF0000"/>
                </a:solidFill>
              </a:rPr>
              <a:t>7:14</a:t>
            </a:r>
            <a:r>
              <a:rPr lang="es-PR" dirty="0"/>
              <a:t>).</a:t>
            </a:r>
          </a:p>
          <a:p>
            <a:r>
              <a:rPr lang="es-PR" b="1" dirty="0"/>
              <a:t>(2) </a:t>
            </a:r>
            <a:r>
              <a:rPr lang="es-PR" dirty="0"/>
              <a:t>No retiene para siempre su enojo </a:t>
            </a:r>
            <a:r>
              <a:rPr lang="es-PR" dirty="0" smtClean="0"/>
              <a:t>(ver 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103:9</a:t>
            </a:r>
            <a:r>
              <a:rPr lang="es-PR" dirty="0"/>
              <a:t>) y </a:t>
            </a:r>
            <a:endParaRPr lang="es-PR" dirty="0" smtClean="0"/>
          </a:p>
          <a:p>
            <a:r>
              <a:rPr lang="es-PR" b="1" dirty="0" smtClean="0"/>
              <a:t>(</a:t>
            </a:r>
            <a:r>
              <a:rPr lang="es-PR" b="1" dirty="0"/>
              <a:t>3) </a:t>
            </a:r>
            <a:r>
              <a:rPr lang="es-PR" dirty="0"/>
              <a:t>se deleita en mostrar misericordia (</a:t>
            </a:r>
            <a:r>
              <a:rPr lang="es-PR" i="1" dirty="0" err="1"/>
              <a:t>ḥeseḏ</a:t>
            </a:r>
            <a:r>
              <a:rPr lang="es-PR" dirty="0"/>
              <a:t>; </a:t>
            </a:r>
            <a:r>
              <a:rPr lang="es-PR" dirty="0" smtClean="0"/>
              <a:t>ver </a:t>
            </a:r>
            <a:r>
              <a:rPr lang="es-PR" dirty="0" smtClean="0">
                <a:solidFill>
                  <a:srgbClr val="FF0000"/>
                </a:solidFill>
              </a:rPr>
              <a:t>Miqueas </a:t>
            </a:r>
            <a:r>
              <a:rPr lang="es-PR" dirty="0">
                <a:solidFill>
                  <a:srgbClr val="FF0000"/>
                </a:solidFill>
              </a:rPr>
              <a:t>7:20</a:t>
            </a:r>
            <a:r>
              <a:rPr lang="es-PR" dirty="0" smtClean="0"/>
              <a:t>).</a:t>
            </a:r>
            <a:r>
              <a:rPr lang="es-P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25561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Estas </a:t>
            </a:r>
            <a:r>
              <a:rPr lang="es-PR" dirty="0"/>
              <a:t>verdades deben haber animado mucho al remanente fiel que vivía entre la sociedad corrupta de Israel. Con la confianza de </a:t>
            </a:r>
            <a:r>
              <a:rPr lang="es-PR" dirty="0" smtClean="0"/>
              <a:t>que, </a:t>
            </a:r>
          </a:p>
          <a:p>
            <a:r>
              <a:rPr lang="es-PR" b="1" dirty="0" smtClean="0"/>
              <a:t>(</a:t>
            </a:r>
            <a:r>
              <a:rPr lang="es-PR" b="1" dirty="0"/>
              <a:t>4) </a:t>
            </a:r>
            <a:r>
              <a:rPr lang="es-PR" dirty="0"/>
              <a:t>él volverá a tener </a:t>
            </a:r>
            <a:r>
              <a:rPr lang="es-PR" dirty="0" smtClean="0"/>
              <a:t>misericordia de Israel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i="1" dirty="0" err="1" smtClean="0"/>
              <a:t>reḥem</a:t>
            </a:r>
            <a:r>
              <a:rPr lang="es-PR" dirty="0"/>
              <a:t>, “ternura, preocupación sincera”, </a:t>
            </a:r>
            <a:r>
              <a:rPr lang="es-PR" dirty="0" smtClean="0"/>
              <a:t>ver 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102:13; 103:4, 13; 116:5; 119:156</a:t>
            </a:r>
            <a:r>
              <a:rPr lang="es-PR" dirty="0"/>
              <a:t>; </a:t>
            </a:r>
            <a:r>
              <a:rPr lang="es-PR" dirty="0" smtClean="0">
                <a:solidFill>
                  <a:srgbClr val="FF0000"/>
                </a:solidFill>
              </a:rPr>
              <a:t>Oseas </a:t>
            </a:r>
            <a:r>
              <a:rPr lang="es-PR" dirty="0">
                <a:solidFill>
                  <a:srgbClr val="FF0000"/>
                </a:solidFill>
              </a:rPr>
              <a:t>14:3</a:t>
            </a:r>
            <a:r>
              <a:rPr lang="es-PR" dirty="0"/>
              <a:t>; </a:t>
            </a:r>
            <a:r>
              <a:rPr lang="es-PR" dirty="0" smtClean="0">
                <a:solidFill>
                  <a:srgbClr val="FF0000"/>
                </a:solidFill>
              </a:rPr>
              <a:t>Zacarías </a:t>
            </a:r>
            <a:r>
              <a:rPr lang="es-PR" dirty="0">
                <a:solidFill>
                  <a:srgbClr val="FF0000"/>
                </a:solidFill>
              </a:rPr>
              <a:t>10:6</a:t>
            </a:r>
            <a:r>
              <a:rPr lang="es-PR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289151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5" y="186910"/>
            <a:ext cx="3798886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Miqueas es, de los profetas menores, el cuarto en extensión.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citado cinco veces en el Nuevo Testamento, una de ellas por nuestro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 </a:t>
            </a:r>
            <a:r>
              <a:rPr lang="es-PR" dirty="0">
                <a:latin typeface="Candara" panose="020E0502030303020204" pitchFamily="34" charset="0"/>
              </a:rPr>
              <a:t>éstas, la cita más famosa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2:6</a:t>
            </a:r>
            <a:r>
              <a:rPr lang="es-PR" dirty="0">
                <a:latin typeface="Candara" panose="020E0502030303020204" pitchFamily="34" charset="0"/>
              </a:rPr>
              <a:t>) es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5:2</a:t>
            </a:r>
            <a:r>
              <a:rPr lang="es-PR" dirty="0">
                <a:latin typeface="Candara" panose="020E0502030303020204" pitchFamily="34" charset="0"/>
              </a:rPr>
              <a:t>, el versículo que predice que el Mesías nacería en Belén </a:t>
            </a:r>
            <a:r>
              <a:rPr lang="es-PR" dirty="0" err="1">
                <a:latin typeface="Candara" panose="020E0502030303020204" pitchFamily="34" charset="0"/>
              </a:rPr>
              <a:t>Efrata</a:t>
            </a:r>
            <a:r>
              <a:rPr lang="es-PR" dirty="0">
                <a:latin typeface="Candara" panose="020E0502030303020204" pitchFamily="34" charset="0"/>
              </a:rPr>
              <a:t> (había otro Belén más al norte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1752600"/>
            <a:ext cx="3810000" cy="5105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-20231"/>
            <a:ext cx="2895600" cy="166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284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Miqueas </a:t>
            </a:r>
            <a:r>
              <a:rPr lang="es-PR" dirty="0"/>
              <a:t>sabía </a:t>
            </a:r>
            <a:r>
              <a:rPr lang="es-PR" dirty="0" smtClean="0"/>
              <a:t>que, </a:t>
            </a:r>
          </a:p>
          <a:p>
            <a:r>
              <a:rPr lang="es-PR" b="1" dirty="0" smtClean="0"/>
              <a:t>(</a:t>
            </a:r>
            <a:r>
              <a:rPr lang="es-PR" b="1" dirty="0"/>
              <a:t>5) </a:t>
            </a:r>
            <a:r>
              <a:rPr lang="es-PR" dirty="0"/>
              <a:t>iba a sepultar sus iniquidades (como si fueran enemigos), y añadió en forma figurada que las echaría (perdonándolas completamente) en lo profundo del mar. En </a:t>
            </a:r>
            <a:r>
              <a:rPr lang="es-PR" dirty="0">
                <a:solidFill>
                  <a:srgbClr val="FF0000"/>
                </a:solidFill>
              </a:rPr>
              <a:t>Miqueas 7:18–19 </a:t>
            </a:r>
            <a:r>
              <a:rPr lang="es-PR" dirty="0"/>
              <a:t>se utilizan tres palabras del A.T. para referirse al pecado: maldad, iniquidades y </a:t>
            </a:r>
            <a:r>
              <a:rPr lang="es-PR" dirty="0" smtClean="0"/>
              <a:t>pecado(s).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785964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Miqueas sabía que Dios haría todo eso porque </a:t>
            </a:r>
            <a:r>
              <a:rPr lang="es-PR" b="1" dirty="0"/>
              <a:t>(6) </a:t>
            </a:r>
            <a:r>
              <a:rPr lang="es-PR" dirty="0"/>
              <a:t>él cumpliría la verdad (fiel) dada a Jacob y haría la misericordia (</a:t>
            </a:r>
            <a:r>
              <a:rPr lang="es-PR" i="1" dirty="0" err="1"/>
              <a:t>ḥeseḏ</a:t>
            </a:r>
            <a:r>
              <a:rPr lang="es-PR" dirty="0"/>
              <a:t>; </a:t>
            </a:r>
            <a:r>
              <a:rPr lang="es-PR" dirty="0" smtClean="0">
                <a:solidFill>
                  <a:srgbClr val="FF0000"/>
                </a:solidFill>
              </a:rPr>
              <a:t>v</a:t>
            </a:r>
            <a:r>
              <a:rPr lang="es-PR" dirty="0">
                <a:solidFill>
                  <a:srgbClr val="FF0000"/>
                </a:solidFill>
              </a:rPr>
              <a:t>. 18</a:t>
            </a:r>
            <a:r>
              <a:rPr lang="es-PR" dirty="0"/>
              <a:t>) prometida a Abraham.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Señor no puede mentir; él es fiel a su palabra, a sus compromisos y a su juramento. </a:t>
            </a:r>
            <a:endParaRPr lang="es-PR" dirty="0" smtClean="0"/>
          </a:p>
          <a:p>
            <a:r>
              <a:rPr lang="es-PR" dirty="0" smtClean="0"/>
              <a:t>Por </a:t>
            </a:r>
            <a:r>
              <a:rPr lang="es-PR" dirty="0"/>
              <a:t>tanto, Miqueas confiaba en las promesas de Dios hechas a Abraham </a:t>
            </a:r>
            <a:r>
              <a:rPr lang="es-PR" dirty="0" smtClean="0"/>
              <a:t>(</a:t>
            </a:r>
            <a:r>
              <a:rPr lang="es-PR" dirty="0" smtClean="0">
                <a:solidFill>
                  <a:srgbClr val="FF0000"/>
                </a:solidFill>
              </a:rPr>
              <a:t>Génesis </a:t>
            </a:r>
            <a:r>
              <a:rPr lang="es-PR" dirty="0">
                <a:solidFill>
                  <a:srgbClr val="FF0000"/>
                </a:solidFill>
              </a:rPr>
              <a:t>12:2–3; 15:18–21</a:t>
            </a:r>
            <a:r>
              <a:rPr lang="es-PR" dirty="0"/>
              <a:t>) y posteriormente confirmadas a Jacob (</a:t>
            </a:r>
            <a:r>
              <a:rPr lang="es-PR" dirty="0" smtClean="0">
                <a:solidFill>
                  <a:srgbClr val="FF0000"/>
                </a:solidFill>
              </a:rPr>
              <a:t>Génesis </a:t>
            </a:r>
            <a:r>
              <a:rPr lang="es-PR" dirty="0">
                <a:solidFill>
                  <a:srgbClr val="FF0000"/>
                </a:solidFill>
              </a:rPr>
              <a:t>28:13–14</a:t>
            </a:r>
            <a:r>
              <a:rPr lang="es-PR" dirty="0"/>
              <a:t>) de que bendeciría a sus descendientes</a:t>
            </a:r>
            <a:r>
              <a:rPr lang="es-PR" dirty="0" smtClean="0"/>
              <a:t>.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240978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895056" cy="4719638"/>
          </a:xfrm>
        </p:spPr>
        <p:txBody>
          <a:bodyPr>
            <a:normAutofit/>
          </a:bodyPr>
          <a:lstStyle/>
          <a:p>
            <a:r>
              <a:rPr lang="es-PR" dirty="0"/>
              <a:t>La paz y prosperidad para Israel se lograrán cuando reine el Mesías-Rey. 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/>
              <a:t>obrará justicia sobre los suyos y sobre sus enemigos y extenderá su gracia para su pueblo.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575" r="33097"/>
          <a:stretch/>
        </p:blipFill>
        <p:spPr>
          <a:xfrm>
            <a:off x="4953000" y="1732722"/>
            <a:ext cx="4191000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516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Alabanza al Dios de misericordia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7.18-20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03607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Esa </a:t>
            </a:r>
            <a:r>
              <a:rPr lang="es-PR" dirty="0"/>
              <a:t>promesa dio a Miqueas la confianza que necesitaba en aquellos días sombríos y también es una fuente de seguridad para los creyentes del día de hoy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2857" y="1752600"/>
            <a:ext cx="389114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110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pecado produce su propio castigo en la vida del pecador.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En los días de Miqueas la vida pública y la vida particular eran intolerables.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La violencia y el engaño resultaron en la desconfianza y la desintegración de la comunidad y la familia (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7.6-7</a:t>
            </a:r>
            <a:r>
              <a:rPr lang="es-PR" sz="3200" dirty="0" smtClean="0">
                <a:latin typeface="Candara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708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 fontScale="925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Lo que demanda Dios es bueno para el hombre.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El propósito de Dios al guiarnos no es recibir algo para su beneficio como sospecha el individuo de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6.6-7</a:t>
            </a:r>
            <a:r>
              <a:rPr lang="es-PR" sz="32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La demanda de Dios es que tengamos actitudes y acciones que promuevan armonía con nuestros prójimos y con nuestro Dios.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Es para nuestro beneficio.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565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propósito del juicio y castigo de Dios es para que el pecador se arrepienta.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Aunque Miqueas anuncia un desastre que resultará como consecuencia del pecado del pueblo, también mira la salvación como la verdadera meta.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La respuesta del pueblo en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7.8-17</a:t>
            </a:r>
            <a:r>
              <a:rPr lang="es-PR" sz="3200" dirty="0" smtClean="0">
                <a:latin typeface="Candara" pitchFamily="34" charset="0"/>
                <a:cs typeface="Calibri" pitchFamily="34" charset="0"/>
              </a:rPr>
              <a:t> es una de confesión de pecado (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v. 9</a:t>
            </a:r>
            <a:r>
              <a:rPr lang="es-PR" sz="3200" dirty="0" smtClean="0">
                <a:latin typeface="Candara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53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Lloyd, Roberto.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íTu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Dios reina! 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Isaı́as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y Miqueas).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Rodrick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et al.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with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Bryan,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Jesse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Harry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César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Carroll R. y M. Daniel.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1. ed. El Paso, TX: Editorial Mundo Hispano, 2003.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John F., y Roy B.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El conocimiento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un comentario expositivo: Antiguo Testamento, tomo 6: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Daniel-Malaquías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Puebla,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A.C., 2001.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5,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Carro, Daniel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1 Reyes, 2 Reyes, y 2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Crónicas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1. ed. El Paso, TX: Editorial Mundo Hispano, 1993.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CLIE. Φ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Porter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(2005). Estudios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ELA:  (2 Reyes). Puebla, Pue.,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 C.</a:t>
            </a: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7703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33" b="2253"/>
          <a:stretch/>
        </p:blipFill>
        <p:spPr>
          <a:xfrm>
            <a:off x="0" y="-1"/>
            <a:ext cx="9144000" cy="6092548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68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304800"/>
            <a:ext cx="8402990" cy="57912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spcAft>
                <a:spcPts val="600"/>
              </a:spcAft>
              <a:buFontTx/>
              <a:buNone/>
            </a:pPr>
            <a:endParaRPr lang="es-PR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5: Dios se hace Hombre en Cristo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14: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El Verbo se hizo Carne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(Juan 1.1-18) 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7 </a:t>
            </a: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</a:t>
            </a: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enero </a:t>
            </a: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</a:t>
            </a: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2014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558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8731" y="304800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69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Otro rasgo fascinante de Miqueas es el gusto y la habilidad para hacer «paronomasia» o, más popularmente, juegos de palabras.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Esto, sin embargo, lo ha hecho más difícil de traducir debido a que cada idioma es distinto en la semántica.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380" y="1828800"/>
            <a:ext cx="395361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994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b="1" dirty="0" smtClean="0">
                <a:latin typeface="Candara" panose="020E0502030303020204" pitchFamily="34" charset="0"/>
              </a:rPr>
              <a:t>Autor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nombre Miqueas —diminutivo de </a:t>
            </a:r>
            <a:r>
              <a:rPr lang="es-PR" dirty="0" err="1">
                <a:latin typeface="Candara" panose="020E0502030303020204" pitchFamily="34" charset="0"/>
              </a:rPr>
              <a:t>Mîkâyâh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 err="1">
                <a:latin typeface="Candara" panose="020E0502030303020204" pitchFamily="34" charset="0"/>
              </a:rPr>
              <a:t>Mîkâyâhû</a:t>
            </a:r>
            <a:r>
              <a:rPr lang="es-PR" dirty="0">
                <a:latin typeface="Candara" panose="020E0502030303020204" pitchFamily="34" charset="0"/>
              </a:rPr>
              <a:t>— (¿Quién como Jehová?) anuncia el hecho de que el profeta era siervo del único Dios verdadero, el Dios de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muchos de los profetas, tenía el nombre de Dios (el) o Jehová (</a:t>
            </a:r>
            <a:r>
              <a:rPr lang="es-PR" dirty="0" err="1">
                <a:latin typeface="Candara" panose="020E0502030303020204" pitchFamily="34" charset="0"/>
              </a:rPr>
              <a:t>yah</a:t>
            </a:r>
            <a:r>
              <a:rPr lang="es-PR" dirty="0">
                <a:latin typeface="Candara" panose="020E0502030303020204" pitchFamily="34" charset="0"/>
              </a:rPr>
              <a:t>) como parte de su nombre.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1030" name="Picture 6" descr="http://oblatos.webs.com/photos/bbbb/000miqueas.gif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2247900"/>
            <a:ext cx="2971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7646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Probablemente </a:t>
            </a:r>
            <a:r>
              <a:rPr lang="es-PR" dirty="0">
                <a:latin typeface="Candara" panose="020E0502030303020204" pitchFamily="34" charset="0"/>
              </a:rPr>
              <a:t>esté haciendo un juego de palabras con su propio nombre cuando pregunta,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7:18</a:t>
            </a:r>
            <a:r>
              <a:rPr lang="es-PR" dirty="0">
                <a:latin typeface="Candara" panose="020E0502030303020204" pitchFamily="34" charset="0"/>
              </a:rPr>
              <a:t>, «¿Qué Dios como tú?»</a:t>
            </a:r>
          </a:p>
          <a:p>
            <a:r>
              <a:rPr lang="es-PR" dirty="0">
                <a:latin typeface="Candara" panose="020E0502030303020204" pitchFamily="34" charset="0"/>
              </a:rPr>
              <a:t>Miqueas era contemporáneo de Isaías, pero pertenecía a una clase social más humilde.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Procedía </a:t>
            </a:r>
            <a:r>
              <a:rPr lang="es-PR" dirty="0">
                <a:latin typeface="Candara" panose="020E0502030303020204" pitchFamily="34" charset="0"/>
              </a:rPr>
              <a:t>de </a:t>
            </a:r>
            <a:r>
              <a:rPr lang="es-PR" dirty="0" err="1">
                <a:latin typeface="Candara" panose="020E0502030303020204" pitchFamily="34" charset="0"/>
              </a:rPr>
              <a:t>Moreset</a:t>
            </a:r>
            <a:r>
              <a:rPr lang="es-PR" dirty="0">
                <a:latin typeface="Candara" panose="020E0502030303020204" pitchFamily="34" charset="0"/>
              </a:rPr>
              <a:t>, cerca de </a:t>
            </a:r>
            <a:r>
              <a:rPr lang="es-PR" dirty="0" err="1">
                <a:latin typeface="Candara" panose="020E0502030303020204" pitchFamily="34" charset="0"/>
              </a:rPr>
              <a:t>Gat</a:t>
            </a:r>
            <a:r>
              <a:rPr lang="es-PR" dirty="0">
                <a:latin typeface="Candara" panose="020E0502030303020204" pitchFamily="34" charset="0"/>
              </a:rPr>
              <a:t>, como a unas veinticinco millas al suroeste de Jerusalén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77" r="11120"/>
          <a:stretch/>
        </p:blipFill>
        <p:spPr>
          <a:xfrm>
            <a:off x="5181601" y="1816473"/>
            <a:ext cx="3962400" cy="306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5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92044</TotalTime>
  <Words>4214</Words>
  <Application>Microsoft Office PowerPoint</Application>
  <PresentationFormat>On-screen Show (4:3)</PresentationFormat>
  <Paragraphs>511</Paragraphs>
  <Slides>69</Slides>
  <Notes>69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69</vt:i4>
      </vt:variant>
    </vt:vector>
  </HeadingPairs>
  <TitlesOfParts>
    <vt:vector size="79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PowerPoint Presentation</vt:lpstr>
      <vt:lpstr>Contexto</vt:lpstr>
      <vt:lpstr>Versículo Clave:</vt:lpstr>
      <vt:lpstr>Verdad Central</vt:lpstr>
      <vt:lpstr>Bosquejo de Estudio</vt:lpstr>
      <vt:lpstr>Trasfondo de Miqueas</vt:lpstr>
      <vt:lpstr>Trasfondo de Miqueas</vt:lpstr>
      <vt:lpstr>Trasfondo de Miqueas</vt:lpstr>
      <vt:lpstr>Trasfondo de Miqueas</vt:lpstr>
      <vt:lpstr>Trasfondo de Miqueas</vt:lpstr>
      <vt:lpstr>PowerPoint Presentation</vt:lpstr>
      <vt:lpstr>Trasfondo de Miqueas</vt:lpstr>
      <vt:lpstr>Trasfondo de Miqueas</vt:lpstr>
      <vt:lpstr>Trasfondo de Miqueas</vt:lpstr>
      <vt:lpstr>Bosquejo de Miqueas</vt:lpstr>
      <vt:lpstr>Pleito de Jehová con su pueblo Miqueas 6.1-5</vt:lpstr>
      <vt:lpstr>Pleito de Jehová con su pueblo Miqueas 6.1-5</vt:lpstr>
      <vt:lpstr>Pleito de Jehová con su pueblo Miqueas 6.1-5</vt:lpstr>
      <vt:lpstr>Pleito de Jehová con su pueblo Miqueas 6.1-5</vt:lpstr>
      <vt:lpstr>Pleito de Jehová con su pueblo Miqueas 6.1-5</vt:lpstr>
      <vt:lpstr>Pleito de Jehová con su pueblo Miqueas 6.1-5</vt:lpstr>
      <vt:lpstr>Pleito de Jehová con su pueblo Miqueas 6.1-5</vt:lpstr>
      <vt:lpstr>Lo que Dios demanda de su pueblo  Miqueas 6.6-8</vt:lpstr>
      <vt:lpstr>Lo que Dios demanda de su pueblo  Miqueas 6.6-8</vt:lpstr>
      <vt:lpstr>Lo que Dios demanda de su pueblo  Miqueas 6.6-8</vt:lpstr>
      <vt:lpstr>Lo que Dios demanda de su pueblo  Miqueas 6.6-8</vt:lpstr>
      <vt:lpstr>Lo que Dios demanda de su pueblo  Miqueas 6.6-8</vt:lpstr>
      <vt:lpstr>Lo que Dios demanda de su pueblo  Miqueas 6.6-8</vt:lpstr>
      <vt:lpstr>Lo que Dios demanda de su pueblo  Miqueas 6.6-8</vt:lpstr>
      <vt:lpstr>Lo que Dios demanda de su pueblo  Miqueas 6.6-8</vt:lpstr>
      <vt:lpstr>Lo que Dios demanda de su pueblo  Miqueas 6.6-8</vt:lpstr>
      <vt:lpstr>Lo que Dios demanda de su pueblo  Miqueas 6.6-8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Violencia, corrupción y esperanza  Miqueas 7.2, 5-7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Alabanza al Dios de misericordia Miqueas 7.18-20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</dc:title>
  <dc:creator>Tito Ortega</dc:creator>
  <cp:lastModifiedBy>Tito Ortega</cp:lastModifiedBy>
  <cp:revision>8669</cp:revision>
  <cp:lastPrinted>2013-12-10T22:06:59Z</cp:lastPrinted>
  <dcterms:created xsi:type="dcterms:W3CDTF">2007-01-24T21:53:34Z</dcterms:created>
  <dcterms:modified xsi:type="dcterms:W3CDTF">2013-12-31T23:48:47Z</dcterms:modified>
</cp:coreProperties>
</file>