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30"/>
  </p:notesMasterIdLst>
  <p:handoutMasterIdLst>
    <p:handoutMasterId r:id="rId31"/>
  </p:handoutMasterIdLst>
  <p:sldIdLst>
    <p:sldId id="901" r:id="rId3"/>
    <p:sldId id="530" r:id="rId4"/>
    <p:sldId id="1315" r:id="rId5"/>
    <p:sldId id="1265" r:id="rId6"/>
    <p:sldId id="1309" r:id="rId7"/>
    <p:sldId id="1372" r:id="rId8"/>
    <p:sldId id="1507" r:id="rId9"/>
    <p:sldId id="1508" r:id="rId10"/>
    <p:sldId id="1509" r:id="rId11"/>
    <p:sldId id="1500" r:id="rId12"/>
    <p:sldId id="757" r:id="rId13"/>
    <p:sldId id="1284" r:id="rId14"/>
    <p:sldId id="1510" r:id="rId15"/>
    <p:sldId id="1504" r:id="rId16"/>
    <p:sldId id="1512" r:id="rId17"/>
    <p:sldId id="1513" r:id="rId18"/>
    <p:sldId id="1514" r:id="rId19"/>
    <p:sldId id="1515" r:id="rId20"/>
    <p:sldId id="1516" r:id="rId21"/>
    <p:sldId id="1322" r:id="rId22"/>
    <p:sldId id="1462" r:id="rId23"/>
    <p:sldId id="1511" r:id="rId24"/>
    <p:sldId id="1506" r:id="rId25"/>
    <p:sldId id="1370" r:id="rId26"/>
    <p:sldId id="542" r:id="rId27"/>
    <p:sldId id="1371" r:id="rId28"/>
    <p:sldId id="269" r:id="rId29"/>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4" autoAdjust="0"/>
    <p:restoredTop sz="93419" autoAdjust="0"/>
  </p:normalViewPr>
  <p:slideViewPr>
    <p:cSldViewPr>
      <p:cViewPr varScale="1">
        <p:scale>
          <a:sx n="71" d="100"/>
          <a:sy n="71" d="100"/>
        </p:scale>
        <p:origin x="1272"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12/24/2013</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469003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783922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188580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414225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271160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032620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4008721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962843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342982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212315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724086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387620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156232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512046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1422046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25</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6423993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26</a:t>
            </a:fld>
            <a:endParaRPr lang="en-US" smtClean="0"/>
          </a:p>
        </p:txBody>
      </p:sp>
    </p:spTree>
    <p:extLst>
      <p:ext uri="{BB962C8B-B14F-4D97-AF65-F5344CB8AC3E}">
        <p14:creationId xmlns:p14="http://schemas.microsoft.com/office/powerpoint/2010/main" val="5451941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27</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6483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1297633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59824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2804881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2069209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550372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1994805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1498343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12/24/2013</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microsoft.com/office/2007/relationships/hdphoto" Target="../media/hdphoto3.wdp"/><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0.xml"/><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90"/>
          <a:stretch/>
        </p:blipFill>
        <p:spPr>
          <a:xfrm>
            <a:off x="0" y="1022764"/>
            <a:ext cx="9144000" cy="4576567"/>
          </a:xfrm>
          <a:prstGeom prst="rect">
            <a:avLst/>
          </a:prstGeom>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1">
              <a:lumMod val="95000"/>
              <a:lumOff val="5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Unidad 16: </a:t>
            </a:r>
            <a:r>
              <a:rPr lang="es-PR" sz="3600" dirty="0" smtClean="0">
                <a:solidFill>
                  <a:schemeClr val="tx2"/>
                </a:solidFill>
                <a:latin typeface="Candara" pitchFamily="34" charset="0"/>
              </a:rPr>
              <a:t>El profeta Miqueas</a:t>
            </a:r>
            <a:endPar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endParaRP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Estudio </a:t>
            </a:r>
            <a:r>
              <a:rPr lang="es-PR" sz="3600" dirty="0" smtClean="0">
                <a:solidFill>
                  <a:schemeClr val="tx2"/>
                </a:solidFill>
                <a:latin typeface="Candara" pitchFamily="34" charset="0"/>
                <a:cs typeface="+mn-cs"/>
              </a:rPr>
              <a:t>51</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“Consuelo</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y esperanza”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(Miqueas 4:1-5:15)</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23 de diciembre</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 de 2013</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1981200"/>
            <a:ext cx="8534400" cy="4495800"/>
          </a:xfrm>
        </p:spPr>
        <p:txBody>
          <a:bodyPr/>
          <a:lstStyle/>
          <a:p>
            <a:r>
              <a:rPr lang="es-ES" dirty="0" smtClean="0"/>
              <a:t>(</a:t>
            </a:r>
            <a:r>
              <a:rPr lang="es-ES" dirty="0" smtClean="0">
                <a:solidFill>
                  <a:schemeClr val="tx2"/>
                </a:solidFill>
              </a:rPr>
              <a:t>vv</a:t>
            </a:r>
            <a:r>
              <a:rPr lang="es-ES" dirty="0">
                <a:solidFill>
                  <a:schemeClr val="tx2"/>
                </a:solidFill>
              </a:rPr>
              <a:t>. </a:t>
            </a:r>
            <a:r>
              <a:rPr lang="es-ES" dirty="0" smtClean="0">
                <a:solidFill>
                  <a:schemeClr val="tx2"/>
                </a:solidFill>
              </a:rPr>
              <a:t>1–5</a:t>
            </a:r>
            <a:r>
              <a:rPr lang="es-ES" dirty="0" smtClean="0"/>
              <a:t>) Descripción </a:t>
            </a:r>
            <a:r>
              <a:rPr lang="es-ES" dirty="0"/>
              <a:t>del reino mesiánico. </a:t>
            </a:r>
            <a:endParaRPr lang="es-ES" dirty="0" smtClean="0"/>
          </a:p>
          <a:p>
            <a:pPr lvl="1"/>
            <a:r>
              <a:rPr lang="es-ES" dirty="0" smtClean="0"/>
              <a:t>(</a:t>
            </a:r>
            <a:r>
              <a:rPr lang="es-ES" dirty="0" smtClean="0">
                <a:solidFill>
                  <a:schemeClr val="tx2"/>
                </a:solidFill>
              </a:rPr>
              <a:t>vv. 1–3</a:t>
            </a:r>
            <a:r>
              <a:rPr lang="es-ES" dirty="0" smtClean="0"/>
              <a:t>)</a:t>
            </a:r>
            <a:r>
              <a:rPr lang="es-ES" dirty="0" smtClean="0">
                <a:solidFill>
                  <a:schemeClr val="tx2"/>
                </a:solidFill>
              </a:rPr>
              <a:t> </a:t>
            </a:r>
            <a:r>
              <a:rPr lang="es-ES" dirty="0" smtClean="0"/>
              <a:t>pasaje paralelo – </a:t>
            </a:r>
            <a:r>
              <a:rPr lang="es-ES" dirty="0">
                <a:solidFill>
                  <a:schemeClr val="tx2"/>
                </a:solidFill>
              </a:rPr>
              <a:t>Isaías </a:t>
            </a:r>
            <a:r>
              <a:rPr lang="es-ES" dirty="0" smtClean="0">
                <a:solidFill>
                  <a:schemeClr val="tx2"/>
                </a:solidFill>
              </a:rPr>
              <a:t>2:2–4</a:t>
            </a:r>
            <a:endParaRPr lang="es-ES" dirty="0" smtClean="0"/>
          </a:p>
          <a:p>
            <a:pPr lvl="1"/>
            <a:r>
              <a:rPr lang="es-ES" dirty="0" smtClean="0"/>
              <a:t>Ambos </a:t>
            </a:r>
            <a:r>
              <a:rPr lang="es-ES" dirty="0"/>
              <a:t>profetas incluyeron esta profecía en sus libros bajo la inspiración del Espíritu Santo. </a:t>
            </a:r>
            <a:endParaRPr lang="es-ES" dirty="0" smtClean="0"/>
          </a:p>
          <a:p>
            <a:pPr lvl="1"/>
            <a:r>
              <a:rPr lang="es-ES" dirty="0" smtClean="0"/>
              <a:t>(</a:t>
            </a:r>
            <a:r>
              <a:rPr lang="es-ES" dirty="0" smtClean="0">
                <a:solidFill>
                  <a:schemeClr val="tx2"/>
                </a:solidFill>
              </a:rPr>
              <a:t>v. 4</a:t>
            </a:r>
            <a:r>
              <a:rPr lang="es-ES" dirty="0" smtClean="0"/>
              <a:t>) seguridad; (</a:t>
            </a:r>
            <a:r>
              <a:rPr lang="es-ES" dirty="0">
                <a:solidFill>
                  <a:schemeClr val="tx2"/>
                </a:solidFill>
              </a:rPr>
              <a:t>v. </a:t>
            </a:r>
            <a:r>
              <a:rPr lang="es-ES" dirty="0" smtClean="0">
                <a:solidFill>
                  <a:schemeClr val="tx2"/>
                </a:solidFill>
              </a:rPr>
              <a:t>5</a:t>
            </a:r>
            <a:r>
              <a:rPr lang="es-ES" dirty="0" smtClean="0"/>
              <a:t>) ausencia </a:t>
            </a:r>
            <a:r>
              <a:rPr lang="es-ES" dirty="0"/>
              <a:t>de la </a:t>
            </a:r>
            <a:r>
              <a:rPr lang="es-ES" dirty="0" smtClean="0"/>
              <a:t>idolatría</a:t>
            </a:r>
          </a:p>
          <a:p>
            <a:pPr lvl="1"/>
            <a:r>
              <a:rPr lang="es-ES" dirty="0"/>
              <a:t>(</a:t>
            </a:r>
            <a:r>
              <a:rPr lang="es-ES" dirty="0">
                <a:solidFill>
                  <a:schemeClr val="tx2"/>
                </a:solidFill>
              </a:rPr>
              <a:t>v. </a:t>
            </a:r>
            <a:r>
              <a:rPr lang="es-ES" dirty="0" smtClean="0">
                <a:solidFill>
                  <a:schemeClr val="tx2"/>
                </a:solidFill>
              </a:rPr>
              <a:t>6</a:t>
            </a:r>
            <a:r>
              <a:rPr lang="es-ES" dirty="0" smtClean="0"/>
              <a:t>) El </a:t>
            </a:r>
            <a:r>
              <a:rPr lang="es-ES" dirty="0"/>
              <a:t>remanente será </a:t>
            </a:r>
            <a:r>
              <a:rPr lang="es-ES" dirty="0" smtClean="0"/>
              <a:t>recogido</a:t>
            </a:r>
          </a:p>
          <a:p>
            <a:pPr lvl="1"/>
            <a:r>
              <a:rPr lang="es-ES" dirty="0"/>
              <a:t>(</a:t>
            </a:r>
            <a:r>
              <a:rPr lang="es-ES" dirty="0">
                <a:solidFill>
                  <a:schemeClr val="tx2"/>
                </a:solidFill>
              </a:rPr>
              <a:t>v. 7a</a:t>
            </a:r>
            <a:r>
              <a:rPr lang="es-ES" dirty="0"/>
              <a:t>)</a:t>
            </a:r>
            <a:r>
              <a:rPr lang="es-ES" dirty="0" smtClean="0"/>
              <a:t> El </a:t>
            </a:r>
            <a:r>
              <a:rPr lang="es-ES" dirty="0"/>
              <a:t>remanente será </a:t>
            </a:r>
            <a:r>
              <a:rPr lang="es-ES" dirty="0" smtClean="0"/>
              <a:t>fortalecido</a:t>
            </a:r>
          </a:p>
          <a:p>
            <a:pPr lvl="1"/>
            <a:r>
              <a:rPr lang="es-ES" dirty="0"/>
              <a:t>(</a:t>
            </a:r>
            <a:r>
              <a:rPr lang="es-ES" dirty="0">
                <a:solidFill>
                  <a:schemeClr val="tx2"/>
                </a:solidFill>
              </a:rPr>
              <a:t>v. 7b</a:t>
            </a:r>
            <a:r>
              <a:rPr lang="es-ES" dirty="0" smtClean="0"/>
              <a:t>) Jehová </a:t>
            </a:r>
            <a:r>
              <a:rPr lang="es-ES" dirty="0"/>
              <a:t>reinará desde </a:t>
            </a:r>
            <a:r>
              <a:rPr lang="es-ES" dirty="0" smtClean="0"/>
              <a:t>Jerusalén. (Lloyd)</a:t>
            </a:r>
            <a:endParaRPr lang="es-ES" dirty="0"/>
          </a:p>
        </p:txBody>
      </p:sp>
      <p:sp>
        <p:nvSpPr>
          <p:cNvPr id="9"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80000"/>
              <a:buFont typeface="+mj-lt"/>
              <a:buAutoNum type="arabicPeriod"/>
            </a:pPr>
            <a:r>
              <a:rPr lang="es-PR" dirty="0"/>
              <a:t>Sion</a:t>
            </a:r>
            <a:r>
              <a:rPr lang="en-US" dirty="0"/>
              <a:t> en la era </a:t>
            </a:r>
            <a:r>
              <a:rPr lang="es-PR" dirty="0"/>
              <a:t>mesiánica                  (Miqueas 4:1-7</a:t>
            </a:r>
            <a:r>
              <a:rPr lang="es-PR" dirty="0" smtClean="0"/>
              <a:t>)</a:t>
            </a:r>
            <a:endParaRPr lang="es-PR" dirty="0"/>
          </a:p>
        </p:txBody>
      </p:sp>
    </p:spTree>
    <p:extLst>
      <p:ext uri="{BB962C8B-B14F-4D97-AF65-F5344CB8AC3E}">
        <p14:creationId xmlns:p14="http://schemas.microsoft.com/office/powerpoint/2010/main" val="328093896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7203"/>
          <a:stretch/>
        </p:blipFill>
        <p:spPr>
          <a:xfrm>
            <a:off x="-1" y="1766886"/>
            <a:ext cx="9144001" cy="5091113"/>
          </a:xfrm>
          <a:prstGeom prst="rect">
            <a:avLst/>
          </a:prstGeom>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3200400"/>
          </a:xfrm>
        </p:spPr>
        <p:txBody>
          <a:bodyPr/>
          <a:lstStyle/>
          <a:p>
            <a:pPr marL="0" indent="0">
              <a:buNone/>
            </a:pPr>
            <a:r>
              <a:rPr lang="es-ES" dirty="0"/>
              <a:t>“Rodéate ahora de muros, hija de guerreros; nos han sitiado; con vara herirán en la mejilla al juez de Israel. Pero tú, Belén </a:t>
            </a:r>
            <a:r>
              <a:rPr lang="es-ES" dirty="0" err="1"/>
              <a:t>Efrata</a:t>
            </a:r>
            <a:r>
              <a:rPr lang="es-ES" dirty="0"/>
              <a:t>, pequeña para estar entre las familias de Judá, de ti me saldrá el que será Señor en Israel; y sus salidas son desde el principio, desde los días de la eternidad. Pero los dejará hasta el tiempo que dé a luz la que ha de dar a </a:t>
            </a:r>
            <a:r>
              <a:rPr lang="es-ES" dirty="0" smtClean="0"/>
              <a:t>luz...”</a:t>
            </a:r>
            <a:endParaRPr lang="es-ES" b="1" dirty="0"/>
          </a:p>
        </p:txBody>
      </p:sp>
      <p:sp>
        <p:nvSpPr>
          <p:cNvPr id="9"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057400"/>
            <a:ext cx="8763000" cy="3200400"/>
          </a:xfrm>
        </p:spPr>
        <p:txBody>
          <a:bodyPr/>
          <a:lstStyle/>
          <a:p>
            <a:pPr marL="0" indent="0">
              <a:buNone/>
            </a:pPr>
            <a:r>
              <a:rPr lang="es-ES" dirty="0" smtClean="0"/>
              <a:t>“y </a:t>
            </a:r>
            <a:r>
              <a:rPr lang="es-ES" dirty="0"/>
              <a:t>el resto de sus hermanos se volverá con los hijos de Israel. Y él estará, y apacentará con poder de Jehová, con grandeza del nombre de Jehová su Dios; y morarán seguros, porque ahora será engrandecido hasta los fines de la tierra. Y éste será nuestra paz</a:t>
            </a:r>
            <a:r>
              <a:rPr lang="es-ES" dirty="0" smtClean="0"/>
              <a:t>.”</a:t>
            </a:r>
            <a:endParaRPr lang="es-ES" b="1" dirty="0"/>
          </a:p>
        </p:txBody>
      </p:sp>
      <p:sp>
        <p:nvSpPr>
          <p:cNvPr id="9"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extLst>
      <p:ext uri="{BB962C8B-B14F-4D97-AF65-F5344CB8AC3E}">
        <p14:creationId xmlns:p14="http://schemas.microsoft.com/office/powerpoint/2010/main" val="3010738500"/>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Restauración </a:t>
            </a:r>
            <a:r>
              <a:rPr lang="es-ES" dirty="0"/>
              <a:t>después del cautiverio babilónico (</a:t>
            </a:r>
            <a:r>
              <a:rPr lang="es-ES" dirty="0">
                <a:solidFill>
                  <a:schemeClr val="tx2"/>
                </a:solidFill>
              </a:rPr>
              <a:t>4:9–5:1</a:t>
            </a:r>
            <a:r>
              <a:rPr lang="es-ES" dirty="0"/>
              <a:t>). </a:t>
            </a:r>
            <a:endParaRPr lang="es-ES" dirty="0" smtClean="0"/>
          </a:p>
          <a:p>
            <a:pPr lvl="1"/>
            <a:r>
              <a:rPr lang="es-ES" dirty="0" smtClean="0"/>
              <a:t>La </a:t>
            </a:r>
            <a:r>
              <a:rPr lang="es-ES" dirty="0"/>
              <a:t>invasión de Jerusalén por Nabucodonosor en 586 a.C. es el contexto histórico de los </a:t>
            </a:r>
            <a:r>
              <a:rPr lang="es-ES" dirty="0">
                <a:solidFill>
                  <a:schemeClr val="tx2"/>
                </a:solidFill>
              </a:rPr>
              <a:t>vv. 9–10b </a:t>
            </a:r>
            <a:r>
              <a:rPr lang="es-ES" dirty="0"/>
              <a:t>y </a:t>
            </a:r>
            <a:r>
              <a:rPr lang="es-ES" dirty="0">
                <a:solidFill>
                  <a:schemeClr val="tx2"/>
                </a:solidFill>
              </a:rPr>
              <a:t>5:1</a:t>
            </a:r>
            <a:r>
              <a:rPr lang="es-ES" dirty="0"/>
              <a:t>. </a:t>
            </a:r>
            <a:endParaRPr lang="es-ES" dirty="0" smtClean="0"/>
          </a:p>
          <a:p>
            <a:pPr lvl="1"/>
            <a:r>
              <a:rPr lang="es-ES" dirty="0" smtClean="0"/>
              <a:t>El </a:t>
            </a:r>
            <a:r>
              <a:rPr lang="es-ES" dirty="0"/>
              <a:t>rey, consejero y juez de Israel que se menciona se refiere a </a:t>
            </a:r>
            <a:r>
              <a:rPr lang="es-ES" dirty="0" err="1"/>
              <a:t>Sedequías</a:t>
            </a:r>
            <a:r>
              <a:rPr lang="es-ES" dirty="0"/>
              <a:t>, el monarca judío de la época. En medio de gran angustia, el pueblo sería llevado a Babilonia</a:t>
            </a:r>
            <a:r>
              <a:rPr lang="es-ES" dirty="0" smtClean="0"/>
              <a:t>. (Lloyd)</a:t>
            </a:r>
            <a:endParaRPr lang="es-ES" dirty="0"/>
          </a:p>
        </p:txBody>
      </p:sp>
      <p:sp>
        <p:nvSpPr>
          <p:cNvPr id="10"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extLst>
      <p:ext uri="{BB962C8B-B14F-4D97-AF65-F5344CB8AC3E}">
        <p14:creationId xmlns:p14="http://schemas.microsoft.com/office/powerpoint/2010/main" val="3324528161"/>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Restauración </a:t>
            </a:r>
            <a:r>
              <a:rPr lang="es-ES" dirty="0"/>
              <a:t>después del cautiverio babilónico (</a:t>
            </a:r>
            <a:r>
              <a:rPr lang="es-ES" dirty="0">
                <a:solidFill>
                  <a:schemeClr val="tx2"/>
                </a:solidFill>
              </a:rPr>
              <a:t>4:9–5:1</a:t>
            </a:r>
            <a:r>
              <a:rPr lang="es-ES" dirty="0"/>
              <a:t>). </a:t>
            </a:r>
            <a:endParaRPr lang="es-ES" dirty="0" smtClean="0"/>
          </a:p>
          <a:p>
            <a:pPr lvl="1"/>
            <a:r>
              <a:rPr lang="es-ES" dirty="0" smtClean="0"/>
              <a:t>(</a:t>
            </a:r>
            <a:r>
              <a:rPr lang="es-ES" dirty="0" smtClean="0">
                <a:solidFill>
                  <a:schemeClr val="tx2"/>
                </a:solidFill>
              </a:rPr>
              <a:t>vv</a:t>
            </a:r>
            <a:r>
              <a:rPr lang="es-ES" dirty="0">
                <a:solidFill>
                  <a:schemeClr val="tx2"/>
                </a:solidFill>
              </a:rPr>
              <a:t>. </a:t>
            </a:r>
            <a:r>
              <a:rPr lang="es-ES" dirty="0" smtClean="0">
                <a:solidFill>
                  <a:schemeClr val="tx2"/>
                </a:solidFill>
              </a:rPr>
              <a:t>11–13</a:t>
            </a:r>
            <a:r>
              <a:rPr lang="es-ES" dirty="0" smtClean="0"/>
              <a:t>) </a:t>
            </a:r>
            <a:r>
              <a:rPr lang="es-ES" dirty="0"/>
              <a:t>Durante la tribulación, Israel será el blanco que todas las naciones querrán conquistar. </a:t>
            </a:r>
            <a:endParaRPr lang="es-ES" dirty="0" smtClean="0"/>
          </a:p>
          <a:p>
            <a:pPr lvl="1"/>
            <a:r>
              <a:rPr lang="es-ES" dirty="0" smtClean="0"/>
              <a:t>No </a:t>
            </a:r>
            <a:r>
              <a:rPr lang="es-ES" dirty="0"/>
              <a:t>tendrán éxito, y serán aniquilados por el Señor en la batalla de Armagedón</a:t>
            </a:r>
            <a:r>
              <a:rPr lang="es-ES" dirty="0" smtClean="0"/>
              <a:t>. (Lloyd)</a:t>
            </a:r>
            <a:endParaRPr lang="es-ES" dirty="0"/>
          </a:p>
        </p:txBody>
      </p:sp>
      <p:sp>
        <p:nvSpPr>
          <p:cNvPr id="10"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extLst>
      <p:ext uri="{BB962C8B-B14F-4D97-AF65-F5344CB8AC3E}">
        <p14:creationId xmlns:p14="http://schemas.microsoft.com/office/powerpoint/2010/main" val="326659216"/>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Restauración </a:t>
            </a:r>
            <a:r>
              <a:rPr lang="es-ES" dirty="0"/>
              <a:t>después del cautiverio babilónico (</a:t>
            </a:r>
            <a:r>
              <a:rPr lang="es-ES" dirty="0">
                <a:solidFill>
                  <a:schemeClr val="tx2"/>
                </a:solidFill>
              </a:rPr>
              <a:t>4:9–5:1</a:t>
            </a:r>
            <a:r>
              <a:rPr lang="es-ES" dirty="0"/>
              <a:t>). </a:t>
            </a:r>
            <a:endParaRPr lang="es-ES" dirty="0" smtClean="0"/>
          </a:p>
          <a:p>
            <a:pPr lvl="1"/>
            <a:r>
              <a:rPr lang="es-ES" dirty="0" smtClean="0"/>
              <a:t>La </a:t>
            </a:r>
            <a:r>
              <a:rPr lang="es-ES" dirty="0"/>
              <a:t>restauración se describe en </a:t>
            </a:r>
            <a:r>
              <a:rPr lang="es-ES" dirty="0">
                <a:solidFill>
                  <a:schemeClr val="tx2"/>
                </a:solidFill>
              </a:rPr>
              <a:t>10c</a:t>
            </a:r>
            <a:r>
              <a:rPr lang="es-ES" dirty="0"/>
              <a:t>. </a:t>
            </a:r>
            <a:endParaRPr lang="es-ES" dirty="0" smtClean="0"/>
          </a:p>
          <a:p>
            <a:pPr lvl="1"/>
            <a:r>
              <a:rPr lang="es-ES" dirty="0" smtClean="0"/>
              <a:t>Después </a:t>
            </a:r>
            <a:r>
              <a:rPr lang="es-ES" dirty="0"/>
              <a:t>de 70 años de cautiverio, Israel reunificado sería liberado y redimido por Jehová. </a:t>
            </a:r>
            <a:endParaRPr lang="es-ES" dirty="0" smtClean="0"/>
          </a:p>
          <a:p>
            <a:pPr lvl="1"/>
            <a:r>
              <a:rPr lang="es-ES" dirty="0" smtClean="0"/>
              <a:t>Esta </a:t>
            </a:r>
            <a:r>
              <a:rPr lang="es-ES" dirty="0"/>
              <a:t>profecía se cumplió cuando Ciro permitió que los judíos regresaran a su tierra por el año 538 a.C</a:t>
            </a:r>
            <a:r>
              <a:rPr lang="es-ES" dirty="0" smtClean="0"/>
              <a:t>. (Lloyd)</a:t>
            </a:r>
            <a:endParaRPr lang="es-ES" dirty="0"/>
          </a:p>
        </p:txBody>
      </p:sp>
      <p:sp>
        <p:nvSpPr>
          <p:cNvPr id="10"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extLst>
      <p:ext uri="{BB962C8B-B14F-4D97-AF65-F5344CB8AC3E}">
        <p14:creationId xmlns:p14="http://schemas.microsoft.com/office/powerpoint/2010/main" val="3040104578"/>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Restauración </a:t>
            </a:r>
            <a:r>
              <a:rPr lang="es-ES" dirty="0"/>
              <a:t>en la primera venida del Mesías (</a:t>
            </a:r>
            <a:r>
              <a:rPr lang="es-ES" dirty="0">
                <a:solidFill>
                  <a:schemeClr val="tx2"/>
                </a:solidFill>
              </a:rPr>
              <a:t>5:2</a:t>
            </a:r>
            <a:r>
              <a:rPr lang="es-ES" dirty="0"/>
              <a:t>). </a:t>
            </a:r>
            <a:endParaRPr lang="es-ES" dirty="0" smtClean="0"/>
          </a:p>
          <a:p>
            <a:pPr lvl="1"/>
            <a:r>
              <a:rPr lang="es-ES" dirty="0" smtClean="0"/>
              <a:t>Este </a:t>
            </a:r>
            <a:r>
              <a:rPr lang="es-ES" dirty="0"/>
              <a:t>es el único texto que vaticina el lugar específico del nacimiento de Cristo. </a:t>
            </a:r>
            <a:endParaRPr lang="es-ES" dirty="0" smtClean="0"/>
          </a:p>
          <a:p>
            <a:pPr lvl="1"/>
            <a:r>
              <a:rPr lang="es-ES" dirty="0" smtClean="0"/>
              <a:t>Belén </a:t>
            </a:r>
            <a:r>
              <a:rPr lang="es-ES" dirty="0" err="1"/>
              <a:t>Efrata</a:t>
            </a:r>
            <a:r>
              <a:rPr lang="es-ES" dirty="0"/>
              <a:t>, </a:t>
            </a:r>
            <a:r>
              <a:rPr lang="es-ES" dirty="0" smtClean="0"/>
              <a:t>mismo [pueblo] en </a:t>
            </a:r>
            <a:r>
              <a:rPr lang="es-ES" dirty="0"/>
              <a:t>que nació David. Así se establece la relación entre el Mesías y el pacto davídico</a:t>
            </a:r>
            <a:r>
              <a:rPr lang="es-ES" dirty="0" smtClean="0"/>
              <a:t>. (Lloyd)</a:t>
            </a:r>
            <a:endParaRPr lang="es-ES" dirty="0"/>
          </a:p>
        </p:txBody>
      </p:sp>
      <p:sp>
        <p:nvSpPr>
          <p:cNvPr id="10"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extLst>
      <p:ext uri="{BB962C8B-B14F-4D97-AF65-F5344CB8AC3E}">
        <p14:creationId xmlns:p14="http://schemas.microsoft.com/office/powerpoint/2010/main" val="740983364"/>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534400" cy="4343400"/>
          </a:xfrm>
        </p:spPr>
        <p:txBody>
          <a:bodyPr/>
          <a:lstStyle/>
          <a:p>
            <a:r>
              <a:rPr lang="es-ES" dirty="0" smtClean="0"/>
              <a:t>Restauración </a:t>
            </a:r>
            <a:r>
              <a:rPr lang="es-ES" dirty="0"/>
              <a:t>en la primera venida del Mesías (</a:t>
            </a:r>
            <a:r>
              <a:rPr lang="es-ES" dirty="0">
                <a:solidFill>
                  <a:schemeClr val="tx2"/>
                </a:solidFill>
              </a:rPr>
              <a:t>5:2</a:t>
            </a:r>
            <a:r>
              <a:rPr lang="es-ES" dirty="0"/>
              <a:t>). </a:t>
            </a:r>
            <a:endParaRPr lang="es-ES" dirty="0" smtClean="0"/>
          </a:p>
          <a:p>
            <a:pPr lvl="1"/>
            <a:r>
              <a:rPr lang="es-ES" dirty="0" smtClean="0"/>
              <a:t>El </a:t>
            </a:r>
            <a:r>
              <a:rPr lang="es-ES" dirty="0"/>
              <a:t>cumplimiento de Miqueas 5:2 significa que es un ser eterno y que reinará sobre la casa de Israel. </a:t>
            </a:r>
            <a:endParaRPr lang="es-ES" dirty="0" smtClean="0"/>
          </a:p>
          <a:p>
            <a:pPr lvl="1"/>
            <a:r>
              <a:rPr lang="es-ES" dirty="0" smtClean="0"/>
              <a:t>Asimismo</a:t>
            </a:r>
            <a:r>
              <a:rPr lang="es-ES" dirty="0"/>
              <a:t>, su muerte hace posible la restauración espiritual de toda la humanidad</a:t>
            </a:r>
            <a:r>
              <a:rPr lang="es-ES" dirty="0" smtClean="0"/>
              <a:t>. (Lloyd)</a:t>
            </a:r>
            <a:endParaRPr lang="es-ES" dirty="0"/>
          </a:p>
        </p:txBody>
      </p:sp>
      <p:sp>
        <p:nvSpPr>
          <p:cNvPr id="10"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extLst>
      <p:ext uri="{BB962C8B-B14F-4D97-AF65-F5344CB8AC3E}">
        <p14:creationId xmlns:p14="http://schemas.microsoft.com/office/powerpoint/2010/main" val="1806014452"/>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610600" cy="4343400"/>
          </a:xfrm>
        </p:spPr>
        <p:txBody>
          <a:bodyPr/>
          <a:lstStyle/>
          <a:p>
            <a:r>
              <a:rPr lang="es-ES" dirty="0" smtClean="0"/>
              <a:t>Restauración </a:t>
            </a:r>
            <a:r>
              <a:rPr lang="es-ES" dirty="0"/>
              <a:t>en </a:t>
            </a:r>
            <a:r>
              <a:rPr lang="es-ES" dirty="0" smtClean="0"/>
              <a:t>postreros </a:t>
            </a:r>
            <a:r>
              <a:rPr lang="es-ES" dirty="0"/>
              <a:t>tiempos (</a:t>
            </a:r>
            <a:r>
              <a:rPr lang="es-ES" dirty="0">
                <a:solidFill>
                  <a:schemeClr val="tx2"/>
                </a:solidFill>
              </a:rPr>
              <a:t>5:3–15</a:t>
            </a:r>
            <a:r>
              <a:rPr lang="es-ES" dirty="0" smtClean="0"/>
              <a:t>)</a:t>
            </a:r>
          </a:p>
          <a:p>
            <a:pPr lvl="1"/>
            <a:r>
              <a:rPr lang="es-ES" dirty="0" smtClean="0"/>
              <a:t>Miqueas </a:t>
            </a:r>
            <a:r>
              <a:rPr lang="es-ES" dirty="0"/>
              <a:t>termina su descripción de la restauración regresando al reino mesiánico. </a:t>
            </a:r>
            <a:endParaRPr lang="es-ES" dirty="0" smtClean="0"/>
          </a:p>
          <a:p>
            <a:pPr lvl="1"/>
            <a:r>
              <a:rPr lang="es-ES" dirty="0" smtClean="0"/>
              <a:t>El </a:t>
            </a:r>
            <a:r>
              <a:rPr lang="es-ES" dirty="0"/>
              <a:t>remanente será reunido en preparación para el reino (</a:t>
            </a:r>
            <a:r>
              <a:rPr lang="es-ES" dirty="0">
                <a:solidFill>
                  <a:schemeClr val="tx2"/>
                </a:solidFill>
              </a:rPr>
              <a:t>v. 3</a:t>
            </a:r>
            <a:r>
              <a:rPr lang="es-ES" dirty="0"/>
              <a:t>). </a:t>
            </a:r>
            <a:endParaRPr lang="es-ES" dirty="0" smtClean="0"/>
          </a:p>
          <a:p>
            <a:pPr lvl="1"/>
            <a:r>
              <a:rPr lang="es-ES" dirty="0" smtClean="0"/>
              <a:t>El </a:t>
            </a:r>
            <a:r>
              <a:rPr lang="es-ES" dirty="0"/>
              <a:t>Mesías estará en medio de su pueblo como Pastor. Por eso los suyos disfrutarán de toda seguridad y paz (</a:t>
            </a:r>
            <a:r>
              <a:rPr lang="es-ES" dirty="0">
                <a:solidFill>
                  <a:schemeClr val="tx2"/>
                </a:solidFill>
              </a:rPr>
              <a:t>vv. 3–5a</a:t>
            </a:r>
            <a:r>
              <a:rPr lang="es-ES" dirty="0"/>
              <a:t>). </a:t>
            </a:r>
            <a:r>
              <a:rPr lang="es-ES" dirty="0" smtClean="0"/>
              <a:t>(Lloyd)</a:t>
            </a:r>
            <a:endParaRPr lang="es-ES" dirty="0"/>
          </a:p>
        </p:txBody>
      </p:sp>
      <p:sp>
        <p:nvSpPr>
          <p:cNvPr id="10" name="Rectangle 2"/>
          <p:cNvSpPr>
            <a:spLocks noGrp="1" noChangeArrowheads="1"/>
          </p:cNvSpPr>
          <p:nvPr>
            <p:ph type="title"/>
          </p:nvPr>
        </p:nvSpPr>
        <p:spPr>
          <a:xfrm>
            <a:off x="1066800" y="304800"/>
            <a:ext cx="7988302" cy="1462087"/>
          </a:xfrm>
        </p:spPr>
        <p:txBody>
          <a:bodyPr/>
          <a:lstStyle/>
          <a:p>
            <a:pPr marL="742950" indent="-742950">
              <a:spcBef>
                <a:spcPts val="600"/>
              </a:spcBef>
              <a:spcAft>
                <a:spcPts val="0"/>
              </a:spcAft>
              <a:buSzPct val="80000"/>
              <a:buFont typeface="+mj-lt"/>
              <a:buAutoNum type="arabicPeriod" startAt="2"/>
            </a:pPr>
            <a:r>
              <a:rPr lang="es-PR" dirty="0"/>
              <a:t>Profecía sobre la venida del Mesías </a:t>
            </a:r>
            <a:r>
              <a:rPr lang="es-PR" dirty="0" smtClean="0"/>
              <a:t>(</a:t>
            </a:r>
            <a:r>
              <a:rPr lang="es-PR" dirty="0"/>
              <a:t>Miqueas 5:1-5a</a:t>
            </a:r>
            <a:r>
              <a:rPr lang="es-PR" dirty="0" smtClean="0"/>
              <a:t>)</a:t>
            </a:r>
            <a:endParaRPr lang="es-PR" dirty="0"/>
          </a:p>
        </p:txBody>
      </p:sp>
    </p:spTree>
    <p:extLst>
      <p:ext uri="{BB962C8B-B14F-4D97-AF65-F5344CB8AC3E}">
        <p14:creationId xmlns:p14="http://schemas.microsoft.com/office/powerpoint/2010/main" val="4016450682"/>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381000" y="2362200"/>
            <a:ext cx="4576558" cy="3581400"/>
          </a:xfrm>
        </p:spPr>
        <p:txBody>
          <a:bodyPr/>
          <a:lstStyle/>
          <a:p>
            <a:pPr eaLnBrk="1" hangingPunct="1"/>
            <a:r>
              <a:rPr lang="es-PR" dirty="0" smtClean="0"/>
              <a:t>Miqueas</a:t>
            </a:r>
          </a:p>
          <a:p>
            <a:pPr lvl="1" eaLnBrk="1" hangingPunct="1"/>
            <a:r>
              <a:rPr lang="es-PR" dirty="0" smtClean="0"/>
              <a:t>4:1-5:15</a:t>
            </a:r>
          </a:p>
          <a:p>
            <a:r>
              <a:rPr lang="es-PR" dirty="0" smtClean="0"/>
              <a:t>Texto básico:</a:t>
            </a:r>
          </a:p>
          <a:p>
            <a:pPr lvl="1"/>
            <a:r>
              <a:rPr lang="es-PR" dirty="0" smtClean="0"/>
              <a:t>4:1-7; 5:1-8</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1938338"/>
            <a:ext cx="3810000" cy="4762500"/>
          </a:xfrm>
          <a:prstGeom prst="rect">
            <a:avLst/>
          </a:prstGeom>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549400" y="228600"/>
            <a:ext cx="6908800" cy="1462087"/>
          </a:xfrm>
        </p:spPr>
        <p:txBody>
          <a:bodyPr/>
          <a:lstStyle/>
          <a:p>
            <a:pPr marL="742950" indent="-742950">
              <a:spcAft>
                <a:spcPts val="600"/>
              </a:spcAft>
              <a:buFont typeface="+mj-lt"/>
              <a:buAutoNum type="arabicPeriod" startAt="3"/>
            </a:pPr>
            <a:r>
              <a:rPr lang="es-PR" dirty="0"/>
              <a:t>Poderío</a:t>
            </a:r>
            <a:r>
              <a:rPr lang="en-US" dirty="0"/>
              <a:t> de Israel en el </a:t>
            </a:r>
            <a:r>
              <a:rPr lang="es-PR" dirty="0" smtClean="0"/>
              <a:t>futuro </a:t>
            </a:r>
            <a:r>
              <a:rPr lang="es-PR" dirty="0"/>
              <a:t>(Miqueas 5:5b-8)</a:t>
            </a:r>
            <a:endParaRPr lang="es-PR" dirty="0" smtClean="0"/>
          </a:p>
        </p:txBody>
      </p:sp>
      <p:pic>
        <p:nvPicPr>
          <p:cNvPr id="3" name="Picture 2"/>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l="1498" t="2493" b="15025"/>
          <a:stretch/>
        </p:blipFill>
        <p:spPr>
          <a:xfrm>
            <a:off x="0" y="1681721"/>
            <a:ext cx="9144000" cy="5176279"/>
          </a:xfrm>
          <a:prstGeom prst="rect">
            <a:avLst/>
          </a:prstGeom>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1905000"/>
            <a:ext cx="8686800" cy="4114800"/>
          </a:xfrm>
        </p:spPr>
        <p:txBody>
          <a:bodyPr/>
          <a:lstStyle/>
          <a:p>
            <a:pPr marL="0" indent="0">
              <a:buNone/>
            </a:pPr>
            <a:r>
              <a:rPr lang="es-ES" dirty="0" smtClean="0"/>
              <a:t>“Cuando </a:t>
            </a:r>
            <a:r>
              <a:rPr lang="es-ES" dirty="0"/>
              <a:t>el asirio viniere a nuestra tierra, y cuando hollare nuestros palacios, entonces levantaremos contra él siete pastores, y ocho hombres principales; y devastarán la tierra de Asiria a espada, y con sus espadas la tierra de </a:t>
            </a:r>
            <a:r>
              <a:rPr lang="es-ES" dirty="0" err="1"/>
              <a:t>Nimrod</a:t>
            </a:r>
            <a:r>
              <a:rPr lang="es-ES" dirty="0"/>
              <a:t>; y nos librará del asirio, cuando viniere contra nuestra tierra y hollare nuestros </a:t>
            </a:r>
            <a:r>
              <a:rPr lang="es-ES" dirty="0" smtClean="0"/>
              <a:t>confines. </a:t>
            </a:r>
            <a:r>
              <a:rPr lang="es-ES" dirty="0"/>
              <a:t>El remanente de Jacob será en medio de muchos pueblos como el rocío de Jehová</a:t>
            </a:r>
            <a:r>
              <a:rPr lang="es-ES" dirty="0" smtClean="0"/>
              <a:t>, </a:t>
            </a:r>
            <a:r>
              <a:rPr lang="es-ES" dirty="0"/>
              <a:t>como las lluvias sobre la hierba, las </a:t>
            </a:r>
            <a:r>
              <a:rPr lang="es-ES" dirty="0" smtClean="0"/>
              <a:t>cuales...”</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549400" y="228600"/>
            <a:ext cx="6908800" cy="1462087"/>
          </a:xfrm>
        </p:spPr>
        <p:txBody>
          <a:bodyPr/>
          <a:lstStyle/>
          <a:p>
            <a:pPr marL="742950" indent="-742950">
              <a:spcAft>
                <a:spcPts val="600"/>
              </a:spcAft>
              <a:buFont typeface="+mj-lt"/>
              <a:buAutoNum type="arabicPeriod" startAt="3"/>
            </a:pPr>
            <a:r>
              <a:rPr lang="es-PR" dirty="0"/>
              <a:t>Poderío</a:t>
            </a:r>
            <a:r>
              <a:rPr lang="en-US" dirty="0"/>
              <a:t> de Israel en el </a:t>
            </a:r>
            <a:r>
              <a:rPr lang="es-PR" dirty="0" smtClean="0"/>
              <a:t>futuro </a:t>
            </a:r>
            <a:r>
              <a:rPr lang="es-PR" dirty="0"/>
              <a:t>(Miqueas 5:5b-8)</a:t>
            </a:r>
            <a:endParaRPr lang="es-PR" dirty="0" smtClean="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 y="1905000"/>
            <a:ext cx="8686800" cy="4114800"/>
          </a:xfrm>
        </p:spPr>
        <p:txBody>
          <a:bodyPr/>
          <a:lstStyle/>
          <a:p>
            <a:pPr marL="0" indent="0">
              <a:buNone/>
            </a:pPr>
            <a:r>
              <a:rPr lang="es-ES" dirty="0" smtClean="0"/>
              <a:t>“...no </a:t>
            </a:r>
            <a:r>
              <a:rPr lang="es-ES" dirty="0"/>
              <a:t>esperan a varón, ni aguardan a hijos de hombres. Asimismo el remanente de Jacob será entre las naciones, en medio de muchos pueblos, como el león entre las bestias de la selva, como el cachorro del león entre las manadas de las ovejas, el cual si pasare, y hollare, y arrebatare, no hay quien escape</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549400" y="228600"/>
            <a:ext cx="6908800" cy="1462087"/>
          </a:xfrm>
        </p:spPr>
        <p:txBody>
          <a:bodyPr/>
          <a:lstStyle/>
          <a:p>
            <a:pPr marL="742950" indent="-742950">
              <a:spcAft>
                <a:spcPts val="600"/>
              </a:spcAft>
              <a:buFont typeface="+mj-lt"/>
              <a:buAutoNum type="arabicPeriod" startAt="3"/>
            </a:pPr>
            <a:r>
              <a:rPr lang="es-PR" dirty="0"/>
              <a:t>Poderío</a:t>
            </a:r>
            <a:r>
              <a:rPr lang="en-US" dirty="0"/>
              <a:t> de Israel en el </a:t>
            </a:r>
            <a:r>
              <a:rPr lang="es-PR" dirty="0" smtClean="0"/>
              <a:t>futuro </a:t>
            </a:r>
            <a:r>
              <a:rPr lang="es-PR" dirty="0"/>
              <a:t>(Miqueas 5:5b-8)</a:t>
            </a:r>
            <a:endParaRPr lang="es-PR" dirty="0" smtClean="0"/>
          </a:p>
        </p:txBody>
      </p:sp>
    </p:spTree>
    <p:extLst>
      <p:ext uri="{BB962C8B-B14F-4D97-AF65-F5344CB8AC3E}">
        <p14:creationId xmlns:p14="http://schemas.microsoft.com/office/powerpoint/2010/main" val="838091948"/>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05000"/>
            <a:ext cx="8686800" cy="4114800"/>
          </a:xfrm>
        </p:spPr>
        <p:txBody>
          <a:bodyPr/>
          <a:lstStyle/>
          <a:p>
            <a:r>
              <a:rPr lang="es-ES" dirty="0" smtClean="0"/>
              <a:t>Restauración </a:t>
            </a:r>
            <a:r>
              <a:rPr lang="es-ES" dirty="0"/>
              <a:t>en </a:t>
            </a:r>
            <a:r>
              <a:rPr lang="es-ES" dirty="0" smtClean="0"/>
              <a:t>postreros </a:t>
            </a:r>
            <a:r>
              <a:rPr lang="es-ES" dirty="0"/>
              <a:t>tiempos (</a:t>
            </a:r>
            <a:r>
              <a:rPr lang="es-ES" dirty="0">
                <a:solidFill>
                  <a:schemeClr val="tx2"/>
                </a:solidFill>
              </a:rPr>
              <a:t>5:3–15</a:t>
            </a:r>
            <a:r>
              <a:rPr lang="es-ES" dirty="0" smtClean="0"/>
              <a:t>) </a:t>
            </a:r>
          </a:p>
          <a:p>
            <a:pPr lvl="1"/>
            <a:r>
              <a:rPr lang="es-ES" dirty="0"/>
              <a:t>(</a:t>
            </a:r>
            <a:r>
              <a:rPr lang="es-ES" dirty="0">
                <a:solidFill>
                  <a:schemeClr val="tx2"/>
                </a:solidFill>
              </a:rPr>
              <a:t>vv. 5b–9</a:t>
            </a:r>
            <a:r>
              <a:rPr lang="es-ES" dirty="0" smtClean="0"/>
              <a:t>) El </a:t>
            </a:r>
            <a:r>
              <a:rPr lang="es-ES" dirty="0"/>
              <a:t>remanente fiel derrotará a todos sus </a:t>
            </a:r>
            <a:r>
              <a:rPr lang="es-ES" dirty="0" smtClean="0"/>
              <a:t>enemigos.</a:t>
            </a:r>
          </a:p>
          <a:p>
            <a:pPr lvl="1"/>
            <a:r>
              <a:rPr lang="es-ES" dirty="0"/>
              <a:t>(</a:t>
            </a:r>
            <a:r>
              <a:rPr lang="es-ES" dirty="0">
                <a:solidFill>
                  <a:schemeClr val="tx2"/>
                </a:solidFill>
              </a:rPr>
              <a:t>vv. 10–11</a:t>
            </a:r>
            <a:r>
              <a:rPr lang="es-ES" dirty="0" smtClean="0"/>
              <a:t>) El </a:t>
            </a:r>
            <a:r>
              <a:rPr lang="es-ES" dirty="0"/>
              <a:t>Altísimo habrá terminado con todo el poderío </a:t>
            </a:r>
            <a:r>
              <a:rPr lang="es-ES" dirty="0" smtClean="0"/>
              <a:t>militar. </a:t>
            </a:r>
          </a:p>
          <a:p>
            <a:pPr lvl="1"/>
            <a:r>
              <a:rPr lang="es-ES" dirty="0"/>
              <a:t>(</a:t>
            </a:r>
            <a:r>
              <a:rPr lang="es-ES" dirty="0">
                <a:solidFill>
                  <a:schemeClr val="tx2"/>
                </a:solidFill>
              </a:rPr>
              <a:t>vv. 12–14</a:t>
            </a:r>
            <a:r>
              <a:rPr lang="es-ES" dirty="0" smtClean="0"/>
              <a:t>) Eliminará </a:t>
            </a:r>
            <a:r>
              <a:rPr lang="es-ES" dirty="0"/>
              <a:t>toda hechicería e </a:t>
            </a:r>
            <a:r>
              <a:rPr lang="es-ES" dirty="0" smtClean="0"/>
              <a:t>idolatría. </a:t>
            </a:r>
          </a:p>
          <a:p>
            <a:pPr lvl="1"/>
            <a:r>
              <a:rPr lang="es-ES" dirty="0"/>
              <a:t>(</a:t>
            </a:r>
            <a:r>
              <a:rPr lang="es-ES" dirty="0">
                <a:solidFill>
                  <a:schemeClr val="tx2"/>
                </a:solidFill>
              </a:rPr>
              <a:t>v. 15</a:t>
            </a:r>
            <a:r>
              <a:rPr lang="es-ES" dirty="0" smtClean="0"/>
              <a:t>) También </a:t>
            </a:r>
            <a:r>
              <a:rPr lang="es-ES" dirty="0"/>
              <a:t>destruirá a todas las naciones en que podrían depositar su </a:t>
            </a:r>
            <a:r>
              <a:rPr lang="es-ES" dirty="0" smtClean="0"/>
              <a:t>confianza. </a:t>
            </a:r>
            <a:r>
              <a:rPr lang="es-ES" dirty="0"/>
              <a:t>Su única esperanza será el Señor y acudirán a él para todo. La restauración será completa</a:t>
            </a:r>
            <a:r>
              <a:rPr lang="es-ES" dirty="0" smtClean="0"/>
              <a:t>. </a:t>
            </a:r>
            <a:r>
              <a:rPr lang="en-US" dirty="0" smtClean="0"/>
              <a:t>(</a:t>
            </a:r>
            <a:r>
              <a:rPr lang="es-ES" dirty="0" smtClean="0"/>
              <a:t>Lloyd)</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549400" y="228600"/>
            <a:ext cx="6908800" cy="1462087"/>
          </a:xfrm>
        </p:spPr>
        <p:txBody>
          <a:bodyPr/>
          <a:lstStyle/>
          <a:p>
            <a:pPr marL="742950" indent="-742950">
              <a:spcAft>
                <a:spcPts val="600"/>
              </a:spcAft>
              <a:buFont typeface="+mj-lt"/>
              <a:buAutoNum type="arabicPeriod" startAt="3"/>
            </a:pPr>
            <a:r>
              <a:rPr lang="es-PR" dirty="0"/>
              <a:t>Poderío</a:t>
            </a:r>
            <a:r>
              <a:rPr lang="en-US" dirty="0"/>
              <a:t> de Israel en el </a:t>
            </a:r>
            <a:r>
              <a:rPr lang="es-PR" dirty="0" smtClean="0"/>
              <a:t>futuro </a:t>
            </a:r>
            <a:r>
              <a:rPr lang="es-PR" dirty="0"/>
              <a:t>(Miqueas 5:5b-8)</a:t>
            </a:r>
            <a:endParaRPr lang="es-PR" dirty="0" smtClean="0"/>
          </a:p>
        </p:txBody>
      </p:sp>
    </p:spTree>
    <p:extLst>
      <p:ext uri="{BB962C8B-B14F-4D97-AF65-F5344CB8AC3E}">
        <p14:creationId xmlns:p14="http://schemas.microsoft.com/office/powerpoint/2010/main" val="3521065754"/>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s-PR" sz="3600" dirty="0" smtClean="0"/>
              <a:t>Cada creyente es responsable por sus acciones.</a:t>
            </a:r>
          </a:p>
          <a:p>
            <a:pPr>
              <a:spcAft>
                <a:spcPts val="600"/>
              </a:spcAft>
            </a:pPr>
            <a:r>
              <a:rPr lang="es-PR" sz="3600" dirty="0" smtClean="0"/>
              <a:t>La esperanza del pueblo de Dios se encuentra sólo en Dios.</a:t>
            </a:r>
          </a:p>
          <a:p>
            <a:pPr>
              <a:spcAft>
                <a:spcPts val="600"/>
              </a:spcAft>
            </a:pPr>
            <a:r>
              <a:rPr lang="es-PR" sz="3600" dirty="0" smtClean="0"/>
              <a:t>El pueblo de Dios siempre será una bendición entre los pueblos de la tierra.</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25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smtClean="0"/>
              <a:t>Bibliografía</a:t>
            </a:r>
          </a:p>
        </p:txBody>
      </p:sp>
      <p:sp>
        <p:nvSpPr>
          <p:cNvPr id="260099" name="Rectangle 3"/>
          <p:cNvSpPr>
            <a:spLocks noGrp="1" noChangeArrowheads="1"/>
          </p:cNvSpPr>
          <p:nvPr>
            <p:ph type="body" idx="4294967295"/>
          </p:nvPr>
        </p:nvSpPr>
        <p:spPr>
          <a:xfrm>
            <a:off x="152400" y="2057400"/>
            <a:ext cx="8534400" cy="4459287"/>
          </a:xfrm>
        </p:spPr>
        <p:txBody>
          <a:bodyPr/>
          <a:lstStyle/>
          <a:p>
            <a:pPr>
              <a:lnSpc>
                <a:spcPct val="80000"/>
              </a:lnSpc>
              <a:spcAft>
                <a:spcPts val="600"/>
              </a:spcAft>
              <a:buNone/>
            </a:pPr>
            <a:r>
              <a:rPr lang="es-ES" sz="1400" dirty="0" smtClean="0"/>
              <a:t>Douglas, J.D. </a:t>
            </a:r>
            <a:r>
              <a:rPr lang="es-ES" sz="1400" i="1" dirty="0" smtClean="0"/>
              <a:t>Nuevo Diccionario </a:t>
            </a:r>
            <a:r>
              <a:rPr lang="es-ES" sz="1400" i="1" dirty="0" err="1" smtClean="0"/>
              <a:t>Biblico</a:t>
            </a:r>
            <a:r>
              <a:rPr lang="es-ES" sz="1400" i="1" dirty="0" smtClean="0"/>
              <a:t> : Primera </a:t>
            </a:r>
            <a:r>
              <a:rPr lang="es-ES" sz="1400" i="1" dirty="0" err="1" smtClean="0"/>
              <a:t>Edicion</a:t>
            </a:r>
            <a:r>
              <a:rPr lang="es-ES" sz="1400" dirty="0" smtClean="0"/>
              <a:t>. Miami: Sociedades </a:t>
            </a:r>
            <a:r>
              <a:rPr lang="es-ES" sz="1400" dirty="0" err="1" smtClean="0"/>
              <a:t>Bı́blicas</a:t>
            </a:r>
            <a:r>
              <a:rPr lang="es-ES" sz="1400" dirty="0" smtClean="0"/>
              <a:t> Unidas, 2000.</a:t>
            </a:r>
          </a:p>
          <a:p>
            <a:pPr>
              <a:lnSpc>
                <a:spcPct val="80000"/>
              </a:lnSpc>
              <a:spcAft>
                <a:spcPts val="600"/>
              </a:spcAft>
              <a:buNone/>
            </a:pPr>
            <a:r>
              <a:rPr lang="es-ES" sz="1400" dirty="0" err="1" smtClean="0"/>
              <a:t>Gillis</a:t>
            </a:r>
            <a:r>
              <a:rPr lang="es-ES" sz="1400" dirty="0"/>
              <a:t>, Carroll. El Antiguo Testamento: Un Comentario Sobre Su Historia y Literatura, Tomos I-V. vol. 3. El Paso, TX: Casa Bautista De Publicaciones, 1991.</a:t>
            </a:r>
            <a:r>
              <a:rPr lang="es-ES" sz="1400" i="1" dirty="0" smtClean="0"/>
              <a:t>LBLA Mapas</a:t>
            </a:r>
            <a:r>
              <a:rPr lang="es-ES" sz="1400" dirty="0" smtClean="0"/>
              <a:t>, </a:t>
            </a:r>
            <a:r>
              <a:rPr lang="es-ES" sz="1400" dirty="0" err="1" smtClean="0"/>
              <a:t>electronic</a:t>
            </a:r>
            <a:r>
              <a:rPr lang="es-ES" sz="1400" dirty="0" smtClean="0"/>
              <a:t> ed. La </a:t>
            </a:r>
            <a:r>
              <a:rPr lang="es-ES" sz="1400" dirty="0" err="1" smtClean="0"/>
              <a:t>Habra</a:t>
            </a:r>
            <a:r>
              <a:rPr lang="es-ES" sz="1400" dirty="0" smtClean="0"/>
              <a:t>, CA: </a:t>
            </a:r>
            <a:r>
              <a:rPr lang="es-ES" sz="1400" dirty="0" err="1" smtClean="0"/>
              <a:t>Foundation</a:t>
            </a:r>
            <a:r>
              <a:rPr lang="es-ES" sz="1400" dirty="0" smtClean="0"/>
              <a:t> </a:t>
            </a:r>
            <a:r>
              <a:rPr lang="es-ES" sz="1400" dirty="0" err="1" smtClean="0"/>
              <a:t>Publications</a:t>
            </a:r>
            <a:r>
              <a:rPr lang="es-ES" sz="1400" dirty="0" smtClean="0"/>
              <a:t>, Inc., 2000.</a:t>
            </a:r>
            <a:endParaRPr lang="en-US" sz="1400" dirty="0" smtClean="0"/>
          </a:p>
          <a:p>
            <a:pPr marL="342900" lvl="1" indent="-342900">
              <a:lnSpc>
                <a:spcPct val="80000"/>
              </a:lnSpc>
              <a:spcAft>
                <a:spcPts val="600"/>
              </a:spcAft>
              <a:buClr>
                <a:schemeClr val="folHlink"/>
              </a:buClr>
              <a:buSzPct val="60000"/>
              <a:buNone/>
            </a:pPr>
            <a:r>
              <a:rPr lang="es-ES" sz="1400" dirty="0" smtClean="0"/>
              <a:t>Lloyd</a:t>
            </a:r>
            <a:r>
              <a:rPr lang="es-ES" sz="1400" dirty="0"/>
              <a:t>, Roberto. </a:t>
            </a:r>
            <a:r>
              <a:rPr lang="es-ES" sz="1400" i="1" dirty="0"/>
              <a:t>Estudios </a:t>
            </a:r>
            <a:r>
              <a:rPr lang="es-ES" sz="1400" i="1" dirty="0" err="1"/>
              <a:t>Bı́blicos</a:t>
            </a:r>
            <a:r>
              <a:rPr lang="es-ES" sz="1400" i="1" dirty="0"/>
              <a:t> ELA: </a:t>
            </a:r>
            <a:r>
              <a:rPr lang="es-ES" sz="1400" i="1" dirty="0" err="1"/>
              <a:t>íTu</a:t>
            </a:r>
            <a:r>
              <a:rPr lang="es-ES" sz="1400" i="1" dirty="0"/>
              <a:t> Dios reina! (</a:t>
            </a:r>
            <a:r>
              <a:rPr lang="es-ES" sz="1400" i="1" dirty="0" err="1"/>
              <a:t>Isaı́as</a:t>
            </a:r>
            <a:r>
              <a:rPr lang="es-ES" sz="1400" i="1" dirty="0"/>
              <a:t> y Miqueas). </a:t>
            </a:r>
            <a:r>
              <a:rPr lang="es-ES" sz="1400" dirty="0"/>
              <a:t>Puebla, </a:t>
            </a:r>
            <a:r>
              <a:rPr lang="es-ES" sz="1400" dirty="0" err="1" smtClean="0"/>
              <a:t>México</a:t>
            </a:r>
            <a:r>
              <a:rPr lang="es-ES" sz="1400" dirty="0"/>
              <a:t>: Ediciones Las </a:t>
            </a:r>
            <a:r>
              <a:rPr lang="es-ES" sz="1400" dirty="0" err="1"/>
              <a:t>Américas</a:t>
            </a:r>
            <a:r>
              <a:rPr lang="es-ES" sz="1400" dirty="0"/>
              <a:t>, A. C., 1995.</a:t>
            </a:r>
          </a:p>
          <a:p>
            <a:pPr>
              <a:lnSpc>
                <a:spcPct val="80000"/>
              </a:lnSpc>
              <a:spcAft>
                <a:spcPts val="600"/>
              </a:spcAft>
              <a:buNone/>
            </a:pPr>
            <a:r>
              <a:rPr lang="es-ES" sz="1400" dirty="0" err="1" smtClean="0"/>
              <a:t>Lockward</a:t>
            </a:r>
            <a:r>
              <a:rPr lang="es-ES" sz="1400" dirty="0" smtClean="0"/>
              <a:t>, Alfonso. </a:t>
            </a:r>
            <a:r>
              <a:rPr lang="es-ES" sz="1400" i="1" dirty="0" smtClean="0"/>
              <a:t>Nuevo Diccionario De La Biblia.</a:t>
            </a:r>
            <a:r>
              <a:rPr lang="es-ES" sz="1400" dirty="0" smtClean="0"/>
              <a:t> Miami: Editorial </a:t>
            </a:r>
            <a:r>
              <a:rPr lang="es-ES" sz="1400" dirty="0" err="1" smtClean="0"/>
              <a:t>Unilit</a:t>
            </a:r>
            <a:r>
              <a:rPr lang="es-ES" sz="1400" dirty="0" smtClean="0"/>
              <a:t>, 2003.</a:t>
            </a:r>
          </a:p>
          <a:p>
            <a:pPr>
              <a:lnSpc>
                <a:spcPct val="80000"/>
              </a:lnSpc>
              <a:spcAft>
                <a:spcPts val="600"/>
              </a:spcAft>
              <a:buNone/>
            </a:pPr>
            <a:r>
              <a:rPr lang="es-PR" sz="1400" dirty="0" smtClean="0"/>
              <a:t>Martínez, Mario, et al, eds. </a:t>
            </a:r>
            <a:r>
              <a:rPr lang="es-PR" sz="1400" i="1" dirty="0" smtClean="0"/>
              <a:t>El Expositor Bíblico: La Biblia, Libro por Libro</a:t>
            </a:r>
            <a:r>
              <a:rPr lang="es-PR" sz="1400" dirty="0" smtClean="0"/>
              <a:t>, Maestros de jóvenes y Adultos, Volumen 5. 5ta Ed. El Paso, Texas: Casa Bautista de Publicaciones, 2002, c1995. 371-377.</a:t>
            </a:r>
          </a:p>
          <a:p>
            <a:pPr>
              <a:lnSpc>
                <a:spcPct val="80000"/>
              </a:lnSpc>
              <a:spcAft>
                <a:spcPts val="600"/>
              </a:spcAft>
              <a:buNone/>
            </a:pPr>
            <a:r>
              <a:rPr lang="es-ES" sz="1400" dirty="0" smtClean="0"/>
              <a:t>Nelson, </a:t>
            </a:r>
            <a:r>
              <a:rPr lang="es-ES" sz="1400" dirty="0" err="1" smtClean="0"/>
              <a:t>Wilton</a:t>
            </a:r>
            <a:r>
              <a:rPr lang="es-ES" sz="1400" dirty="0" smtClean="0"/>
              <a:t> M. y Juan Rojas Mayo, </a:t>
            </a:r>
            <a:r>
              <a:rPr lang="es-ES" sz="1400" i="1" dirty="0" smtClean="0"/>
              <a:t>Nelson Nuevo Diccionario Ilustrado De La Biblia</a:t>
            </a:r>
            <a:r>
              <a:rPr lang="es-ES" sz="1400" dirty="0" smtClean="0"/>
              <a:t>, </a:t>
            </a:r>
            <a:r>
              <a:rPr lang="es-ES" sz="1400" dirty="0" err="1" smtClean="0"/>
              <a:t>electronic</a:t>
            </a:r>
            <a:r>
              <a:rPr lang="es-ES" sz="1400" dirty="0" smtClean="0"/>
              <a:t> ed. Nashville: Editorial Caribe, 2000, c1998.</a:t>
            </a:r>
          </a:p>
          <a:p>
            <a:pPr>
              <a:lnSpc>
                <a:spcPct val="80000"/>
              </a:lnSpc>
              <a:spcAft>
                <a:spcPts val="600"/>
              </a:spcAft>
              <a:buNone/>
            </a:pPr>
            <a:r>
              <a:rPr lang="en-US" sz="1400" dirty="0" smtClean="0"/>
              <a:t>Vine, W.E. </a:t>
            </a:r>
            <a:r>
              <a:rPr lang="en-US" sz="1400" i="1" dirty="0" smtClean="0"/>
              <a:t>Vine </a:t>
            </a:r>
            <a:r>
              <a:rPr lang="en-US" sz="1400" i="1" dirty="0" err="1" smtClean="0"/>
              <a:t>Diccionario</a:t>
            </a:r>
            <a:r>
              <a:rPr lang="en-US" sz="1400" i="1" dirty="0" smtClean="0"/>
              <a:t> </a:t>
            </a:r>
            <a:r>
              <a:rPr lang="en-US" sz="1400" i="1" dirty="0" err="1" smtClean="0"/>
              <a:t>Expositivo</a:t>
            </a:r>
            <a:r>
              <a:rPr lang="en-US" sz="1400" i="1" dirty="0" smtClean="0"/>
              <a:t> De </a:t>
            </a:r>
            <a:r>
              <a:rPr lang="en-US" sz="1400" i="1" dirty="0" err="1" smtClean="0"/>
              <a:t>Palabras</a:t>
            </a:r>
            <a:r>
              <a:rPr lang="en-US" sz="1400" i="1" dirty="0" smtClean="0"/>
              <a:t> Del </a:t>
            </a:r>
            <a:r>
              <a:rPr lang="en-US" sz="1400" i="1" dirty="0" err="1" smtClean="0"/>
              <a:t>Antiguo</a:t>
            </a:r>
            <a:r>
              <a:rPr lang="en-US" sz="1400" i="1" dirty="0" smtClean="0"/>
              <a:t> Y Del Nuevo </a:t>
            </a:r>
            <a:r>
              <a:rPr lang="en-US" sz="1400" i="1" dirty="0" err="1" smtClean="0"/>
              <a:t>Testamento</a:t>
            </a:r>
            <a:r>
              <a:rPr lang="en-US" sz="1400" i="1" dirty="0" smtClean="0"/>
              <a:t> </a:t>
            </a:r>
            <a:r>
              <a:rPr lang="en-US" sz="1400" i="1" dirty="0" err="1" smtClean="0"/>
              <a:t>Exhaustivo</a:t>
            </a:r>
            <a:r>
              <a:rPr lang="en-US" sz="1400" dirty="0" smtClean="0"/>
              <a:t>, electronic ed. Nashville: Editorial </a:t>
            </a:r>
            <a:r>
              <a:rPr lang="en-US" sz="1400" dirty="0" err="1" smtClean="0"/>
              <a:t>Caribe</a:t>
            </a:r>
            <a:r>
              <a:rPr lang="en-US" sz="1400" dirty="0" smtClean="0"/>
              <a:t>, 2000, c1999.</a:t>
            </a:r>
          </a:p>
          <a:p>
            <a:pPr>
              <a:lnSpc>
                <a:spcPct val="80000"/>
              </a:lnSpc>
              <a:spcAft>
                <a:spcPts val="600"/>
              </a:spcAft>
              <a:buNone/>
            </a:pPr>
            <a:r>
              <a:rPr lang="es-ES" sz="1400" dirty="0" smtClean="0">
                <a:latin typeface="+mj-lt"/>
                <a:hlinkClick r:id="rId3"/>
              </a:rPr>
              <a:t>http://www.dsmedia.org/resources/illustrations/sweet-publishing/</a:t>
            </a:r>
            <a:r>
              <a:rPr lang="es-ES" sz="1400" dirty="0" smtClean="0">
                <a:latin typeface="+mj-lt"/>
              </a:rPr>
              <a:t>  (imágenes).</a:t>
            </a:r>
          </a:p>
          <a:p>
            <a:pPr>
              <a:lnSpc>
                <a:spcPct val="80000"/>
              </a:lnSpc>
              <a:spcAft>
                <a:spcPts val="600"/>
              </a:spcAft>
              <a:buNone/>
            </a:pPr>
            <a:r>
              <a:rPr lang="en-US" sz="1400" dirty="0" smtClean="0">
                <a:hlinkClick r:id="rId4"/>
              </a:rPr>
              <a:t>http://st-takla.org/Gallery/Bible/Illustrations/Bible-Slides/OT/Hosea.html</a:t>
            </a:r>
            <a:endParaRPr lang="en-US" sz="1400" dirty="0" smtClean="0"/>
          </a:p>
          <a:p>
            <a:pPr>
              <a:lnSpc>
                <a:spcPct val="80000"/>
              </a:lnSpc>
              <a:spcAft>
                <a:spcPts val="600"/>
              </a:spcAft>
              <a:buNone/>
            </a:pPr>
            <a:endParaRPr lang="en-US" sz="14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25</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r="8395"/>
          <a:stretch/>
        </p:blipFill>
        <p:spPr>
          <a:xfrm>
            <a:off x="-2105" y="-31376"/>
            <a:ext cx="9146105" cy="6904222"/>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26</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a:t>Próximo </a:t>
            </a:r>
            <a:r>
              <a:rPr lang="es-PR" dirty="0" smtClean="0"/>
              <a:t>Estudio (Libro 5)</a:t>
            </a:r>
            <a:endParaRPr lang="es-PR" dirty="0"/>
          </a:p>
        </p:txBody>
      </p:sp>
      <p:sp>
        <p:nvSpPr>
          <p:cNvPr id="238596" name="Rectangle 4"/>
          <p:cNvSpPr>
            <a:spLocks noGrp="1" noChangeArrowheads="1"/>
          </p:cNvSpPr>
          <p:nvPr>
            <p:ph type="body" sz="half" idx="4294967295"/>
          </p:nvPr>
        </p:nvSpPr>
        <p:spPr>
          <a:xfrm>
            <a:off x="685800" y="1371600"/>
            <a:ext cx="7772400" cy="44958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smtClean="0">
                <a:effectLst>
                  <a:outerShdw blurRad="38100" dist="38100" dir="2700000" algn="tl">
                    <a:srgbClr val="000000">
                      <a:alpha val="43137"/>
                    </a:srgbClr>
                  </a:outerShdw>
                </a:effectLst>
              </a:rPr>
              <a:t>Unidad 16: </a:t>
            </a:r>
            <a:r>
              <a:rPr lang="es-PR" sz="3600" dirty="0" smtClean="0">
                <a:solidFill>
                  <a:schemeClr val="tx2"/>
                </a:solidFill>
                <a:latin typeface="Candara" pitchFamily="34" charset="0"/>
              </a:rPr>
              <a:t>El profeta Miqueas</a:t>
            </a:r>
            <a:endParaRPr lang="es-PR" sz="3600" dirty="0" smtClean="0">
              <a:effectLst>
                <a:outerShdw blurRad="38100" dist="38100" dir="2700000" algn="tl">
                  <a:srgbClr val="000000">
                    <a:alpha val="43137"/>
                  </a:srgbClr>
                </a:outerShdw>
              </a:effectLst>
            </a:endParaRPr>
          </a:p>
          <a:p>
            <a:pPr marL="0" indent="0" algn="ctr">
              <a:spcAft>
                <a:spcPts val="600"/>
              </a:spcAft>
              <a:buFontTx/>
              <a:buNone/>
            </a:pPr>
            <a:r>
              <a:rPr lang="es-PR" sz="4000" dirty="0" smtClean="0">
                <a:effectLst>
                  <a:outerShdw blurRad="38100" dist="38100" dir="2700000" algn="tl">
                    <a:srgbClr val="000000">
                      <a:alpha val="43137"/>
                    </a:srgbClr>
                  </a:outerShdw>
                </a:effectLst>
              </a:rPr>
              <a:t>Estudio 52:                                         “Lo que Dios demanda de Su pueblo”</a:t>
            </a:r>
          </a:p>
          <a:p>
            <a:pPr marL="0" indent="0" algn="ctr">
              <a:buFontTx/>
              <a:buNone/>
              <a:tabLst>
                <a:tab pos="457200" algn="l"/>
              </a:tabLst>
            </a:pPr>
            <a:r>
              <a:rPr lang="es-PR" sz="3600" dirty="0" smtClean="0">
                <a:effectLst>
                  <a:outerShdw blurRad="38100" dist="38100" dir="2700000" algn="tl">
                    <a:srgbClr val="000000">
                      <a:alpha val="43137"/>
                    </a:srgbClr>
                  </a:outerShdw>
                </a:effectLst>
              </a:rPr>
              <a:t> (</a:t>
            </a:r>
            <a:r>
              <a:rPr lang="es-PR" dirty="0" smtClean="0">
                <a:effectLst>
                  <a:outerShdw blurRad="38100" dist="38100" dir="2700000" algn="tl">
                    <a:srgbClr val="000000">
                      <a:alpha val="43137"/>
                    </a:srgbClr>
                  </a:outerShdw>
                </a:effectLst>
              </a:rPr>
              <a:t>Miqueas 6:1-7:20)                                                    30 de diciembre de 2013</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457200" y="2286000"/>
            <a:ext cx="8229600" cy="2362200"/>
          </a:xfrm>
        </p:spPr>
        <p:txBody>
          <a:bodyPr/>
          <a:lstStyle/>
          <a:p>
            <a:pPr marL="0" indent="0">
              <a:buNone/>
            </a:pPr>
            <a:r>
              <a:rPr lang="es-ES" dirty="0"/>
              <a:t>“Y él juzgará entre muchos pueblos, y corregirá a naciones poderosas hasta muy lejos; y martillarán sus espadas para azadones, y sus lanzas para hoces; no alzará espada nación contra nación, ni se ensayarán más para la guerra.” </a:t>
            </a:r>
            <a:r>
              <a:rPr lang="es-ES" dirty="0" smtClean="0"/>
              <a:t>            (</a:t>
            </a:r>
            <a:r>
              <a:rPr lang="es-ES" dirty="0">
                <a:solidFill>
                  <a:schemeClr val="tx2"/>
                </a:solidFill>
              </a:rPr>
              <a:t>Miqueas 4.3, RVR60</a:t>
            </a:r>
            <a:r>
              <a:rPr lang="es-ES" dirty="0"/>
              <a:t>) </a:t>
            </a:r>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81000" y="2209800"/>
            <a:ext cx="8458200" cy="4267200"/>
          </a:xfrm>
        </p:spPr>
        <p:txBody>
          <a:bodyPr>
            <a:noAutofit/>
          </a:bodyPr>
          <a:lstStyle/>
          <a:p>
            <a:pPr marL="514350" indent="-514350">
              <a:spcBef>
                <a:spcPts val="600"/>
              </a:spcBef>
              <a:spcAft>
                <a:spcPts val="0"/>
              </a:spcAft>
              <a:buSzPct val="80000"/>
              <a:buFont typeface="+mj-lt"/>
              <a:buAutoNum type="arabicPeriod"/>
            </a:pPr>
            <a:r>
              <a:rPr lang="es-PR" sz="3600" dirty="0" smtClean="0"/>
              <a:t>Sion</a:t>
            </a:r>
            <a:r>
              <a:rPr lang="en-US" sz="3600" dirty="0" smtClean="0"/>
              <a:t> en la era </a:t>
            </a:r>
            <a:r>
              <a:rPr lang="es-PR" sz="3600" dirty="0" smtClean="0"/>
              <a:t>mesiánica                  (</a:t>
            </a:r>
            <a:r>
              <a:rPr lang="es-PR" sz="3600" dirty="0" smtClean="0">
                <a:solidFill>
                  <a:schemeClr val="tx2"/>
                </a:solidFill>
              </a:rPr>
              <a:t>Miqueas 4:1-7</a:t>
            </a:r>
            <a:r>
              <a:rPr lang="es-PR" sz="3600" dirty="0" smtClean="0"/>
              <a:t>)</a:t>
            </a:r>
          </a:p>
          <a:p>
            <a:pPr marL="514350" indent="-514350">
              <a:spcBef>
                <a:spcPts val="600"/>
              </a:spcBef>
              <a:spcAft>
                <a:spcPts val="0"/>
              </a:spcAft>
              <a:buSzPct val="80000"/>
              <a:buFont typeface="+mj-lt"/>
              <a:buAutoNum type="arabicPeriod"/>
            </a:pPr>
            <a:r>
              <a:rPr lang="es-PR" sz="3600" dirty="0" smtClean="0"/>
              <a:t>Profecía sobre la venida del Mesías   (</a:t>
            </a:r>
            <a:r>
              <a:rPr lang="es-PR" sz="3600" dirty="0" smtClean="0">
                <a:solidFill>
                  <a:schemeClr val="tx2"/>
                </a:solidFill>
              </a:rPr>
              <a:t>Miqueas 5:1-5a</a:t>
            </a:r>
            <a:r>
              <a:rPr lang="es-PR" sz="3600" dirty="0" smtClean="0"/>
              <a:t>)</a:t>
            </a:r>
          </a:p>
          <a:p>
            <a:pPr marL="514350" indent="-514350">
              <a:spcBef>
                <a:spcPts val="600"/>
              </a:spcBef>
              <a:spcAft>
                <a:spcPts val="0"/>
              </a:spcAft>
              <a:buSzPct val="80000"/>
              <a:buFont typeface="+mj-lt"/>
              <a:buAutoNum type="arabicPeriod"/>
            </a:pPr>
            <a:r>
              <a:rPr lang="es-PR" sz="3600" dirty="0" smtClean="0"/>
              <a:t>Poderío</a:t>
            </a:r>
            <a:r>
              <a:rPr lang="en-US" sz="3600" dirty="0" smtClean="0"/>
              <a:t> de Israel en el </a:t>
            </a:r>
            <a:r>
              <a:rPr lang="es-PR" sz="3600" dirty="0" smtClean="0"/>
              <a:t>futuro</a:t>
            </a:r>
            <a:r>
              <a:rPr lang="en-US" sz="3600" dirty="0" smtClean="0"/>
              <a:t>                      </a:t>
            </a:r>
            <a:r>
              <a:rPr lang="es-PR" sz="3600" dirty="0" smtClean="0"/>
              <a:t> (</a:t>
            </a:r>
            <a:r>
              <a:rPr lang="es-PR" sz="3600" dirty="0" smtClean="0">
                <a:solidFill>
                  <a:schemeClr val="tx2"/>
                </a:solidFill>
              </a:rPr>
              <a:t>Miqueas 5:5b-8</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80000"/>
              <a:buFont typeface="+mj-lt"/>
              <a:buAutoNum type="arabicPeriod"/>
            </a:pPr>
            <a:r>
              <a:rPr lang="es-PR" dirty="0"/>
              <a:t>Sion</a:t>
            </a:r>
            <a:r>
              <a:rPr lang="en-US" dirty="0"/>
              <a:t> en la era </a:t>
            </a:r>
            <a:r>
              <a:rPr lang="es-PR" dirty="0"/>
              <a:t>mesiánica                  (Miqueas 4:1-7</a:t>
            </a:r>
            <a:r>
              <a:rPr lang="es-PR" dirty="0" smtClean="0"/>
              <a:t>)</a:t>
            </a:r>
            <a:endParaRPr lang="es-PR" dirty="0"/>
          </a:p>
        </p:txBody>
      </p:sp>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1485" b="17385"/>
          <a:stretch/>
        </p:blipFill>
        <p:spPr>
          <a:xfrm>
            <a:off x="0" y="1766887"/>
            <a:ext cx="9144000" cy="5091113"/>
          </a:xfrm>
          <a:prstGeom prst="rect">
            <a:avLst/>
          </a:prstGeom>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a:t>“Acontecerá en los postreros tiempos que el monte de la casa de Jehová será establecido por cabecera de montes, y más alto que los collados, y correrán a él los pueblos</a:t>
            </a:r>
            <a:r>
              <a:rPr lang="es-ES" dirty="0" smtClean="0"/>
              <a:t>. Vendrán </a:t>
            </a:r>
            <a:r>
              <a:rPr lang="es-ES" dirty="0"/>
              <a:t>muchas naciones, y dirán: Venid, y subamos al monte de Jehová, y a la casa del Dios de Jacob; y nos enseñará en sus caminos, y andaremos por sus </a:t>
            </a:r>
            <a:r>
              <a:rPr lang="es-ES" dirty="0" smtClean="0"/>
              <a:t>veredas...”</a:t>
            </a:r>
            <a:endParaRPr lang="es-ES" dirty="0"/>
          </a:p>
        </p:txBody>
      </p:sp>
      <p:sp>
        <p:nvSpPr>
          <p:cNvPr id="9"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80000"/>
              <a:buFont typeface="+mj-lt"/>
              <a:buAutoNum type="arabicPeriod"/>
            </a:pPr>
            <a:r>
              <a:rPr lang="es-PR" dirty="0"/>
              <a:t>Sion</a:t>
            </a:r>
            <a:r>
              <a:rPr lang="en-US" dirty="0"/>
              <a:t> en la era </a:t>
            </a:r>
            <a:r>
              <a:rPr lang="es-PR" dirty="0"/>
              <a:t>mesiánica                  (Miqueas 4:1-7</a:t>
            </a:r>
            <a:r>
              <a:rPr lang="es-PR" dirty="0" smtClean="0"/>
              <a:t>)</a:t>
            </a:r>
            <a:endParaRPr lang="es-PR" dirty="0"/>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smtClean="0"/>
              <a:t>“</a:t>
            </a:r>
            <a:r>
              <a:rPr lang="es-ES" dirty="0"/>
              <a:t>...</a:t>
            </a:r>
            <a:r>
              <a:rPr lang="es-ES" dirty="0" smtClean="0"/>
              <a:t>porque </a:t>
            </a:r>
            <a:r>
              <a:rPr lang="es-ES" dirty="0"/>
              <a:t>de Sion saldrá la ley, y de Jerusalén la palabra de Jehová</a:t>
            </a:r>
            <a:r>
              <a:rPr lang="es-ES" dirty="0" smtClean="0"/>
              <a:t>. Y </a:t>
            </a:r>
            <a:r>
              <a:rPr lang="es-ES" dirty="0"/>
              <a:t>él juzgará entre muchos pueblos, y corregirá a naciones poderosas hasta muy lejos; y martillarán sus espadas para azadones, y sus lanzas para hoces; no alzará espada nación contra nación, ni se ensayarán más para la guerra</a:t>
            </a:r>
            <a:r>
              <a:rPr lang="es-ES" dirty="0" smtClean="0"/>
              <a:t>...”</a:t>
            </a:r>
            <a:endParaRPr lang="es-ES" dirty="0"/>
          </a:p>
        </p:txBody>
      </p:sp>
      <p:sp>
        <p:nvSpPr>
          <p:cNvPr id="9"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80000"/>
              <a:buFont typeface="+mj-lt"/>
              <a:buAutoNum type="arabicPeriod"/>
            </a:pPr>
            <a:r>
              <a:rPr lang="es-PR" dirty="0"/>
              <a:t>Sion</a:t>
            </a:r>
            <a:r>
              <a:rPr lang="en-US" dirty="0"/>
              <a:t> en la era </a:t>
            </a:r>
            <a:r>
              <a:rPr lang="es-PR" dirty="0"/>
              <a:t>mesiánica                  (Miqueas 4:1-7</a:t>
            </a:r>
            <a:r>
              <a:rPr lang="es-PR" dirty="0" smtClean="0"/>
              <a:t>)</a:t>
            </a:r>
            <a:endParaRPr lang="es-PR" dirty="0"/>
          </a:p>
        </p:txBody>
      </p:sp>
    </p:spTree>
    <p:extLst>
      <p:ext uri="{BB962C8B-B14F-4D97-AF65-F5344CB8AC3E}">
        <p14:creationId xmlns:p14="http://schemas.microsoft.com/office/powerpoint/2010/main" val="2755611026"/>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smtClean="0"/>
              <a:t>“...Y </a:t>
            </a:r>
            <a:r>
              <a:rPr lang="es-ES" dirty="0"/>
              <a:t>se sentará cada uno debajo de su vid y debajo de su higuera, y no habrá quien los amedrente; porque la boca de Jehová de los ejércitos lo ha hablado. Aunque todos los pueblos anden cada uno en el nombre de su dios, nosotros con todo andaremos en el nombre de Jehová nuestro Dios eternamente y para siempre</a:t>
            </a:r>
            <a:r>
              <a:rPr lang="es-ES" dirty="0" smtClean="0"/>
              <a:t>...”</a:t>
            </a:r>
            <a:endParaRPr lang="es-ES" dirty="0"/>
          </a:p>
          <a:p>
            <a:pPr marL="0" indent="0">
              <a:buNone/>
            </a:pPr>
            <a:endParaRPr lang="es-ES" dirty="0"/>
          </a:p>
        </p:txBody>
      </p:sp>
      <p:sp>
        <p:nvSpPr>
          <p:cNvPr id="9"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80000"/>
              <a:buFont typeface="+mj-lt"/>
              <a:buAutoNum type="arabicPeriod"/>
            </a:pPr>
            <a:r>
              <a:rPr lang="es-PR" dirty="0"/>
              <a:t>Sion</a:t>
            </a:r>
            <a:r>
              <a:rPr lang="en-US" dirty="0"/>
              <a:t> en la era </a:t>
            </a:r>
            <a:r>
              <a:rPr lang="es-PR" dirty="0"/>
              <a:t>mesiánica                  (Miqueas 4:1-7</a:t>
            </a:r>
            <a:r>
              <a:rPr lang="es-PR" dirty="0" smtClean="0"/>
              <a:t>)</a:t>
            </a:r>
            <a:endParaRPr lang="es-PR" dirty="0"/>
          </a:p>
        </p:txBody>
      </p:sp>
    </p:spTree>
    <p:extLst>
      <p:ext uri="{BB962C8B-B14F-4D97-AF65-F5344CB8AC3E}">
        <p14:creationId xmlns:p14="http://schemas.microsoft.com/office/powerpoint/2010/main" val="868254728"/>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209800"/>
            <a:ext cx="8458200" cy="4495800"/>
          </a:xfrm>
        </p:spPr>
        <p:txBody>
          <a:bodyPr/>
          <a:lstStyle/>
          <a:p>
            <a:pPr marL="0" indent="0">
              <a:buNone/>
            </a:pPr>
            <a:r>
              <a:rPr lang="es-ES" dirty="0" smtClean="0"/>
              <a:t>“...En </a:t>
            </a:r>
            <a:r>
              <a:rPr lang="es-ES" dirty="0"/>
              <a:t>aquel día, dice Jehová, juntaré la que cojea, y recogeré la descarriada, y a la que afligí</a:t>
            </a:r>
            <a:r>
              <a:rPr lang="es-ES" dirty="0" smtClean="0"/>
              <a:t>; y </a:t>
            </a:r>
            <a:r>
              <a:rPr lang="es-ES" dirty="0"/>
              <a:t>pondré a la coja como remanente, y a la descarriada como nación robusta; y Jehová reinará sobre ellos en el monte de Sion desde ahora y para siempre</a:t>
            </a:r>
            <a:r>
              <a:rPr lang="es-ES" dirty="0" smtClean="0"/>
              <a:t>.”</a:t>
            </a:r>
            <a:endParaRPr lang="es-ES" dirty="0"/>
          </a:p>
          <a:p>
            <a:pPr marL="0" indent="0">
              <a:buNone/>
            </a:pPr>
            <a:endParaRPr lang="es-ES" dirty="0"/>
          </a:p>
        </p:txBody>
      </p:sp>
      <p:sp>
        <p:nvSpPr>
          <p:cNvPr id="9" name="Rectangle 2"/>
          <p:cNvSpPr>
            <a:spLocks noGrp="1" noChangeArrowheads="1"/>
          </p:cNvSpPr>
          <p:nvPr>
            <p:ph type="title"/>
          </p:nvPr>
        </p:nvSpPr>
        <p:spPr>
          <a:xfrm>
            <a:off x="1447800" y="304800"/>
            <a:ext cx="7239000" cy="1462087"/>
          </a:xfrm>
        </p:spPr>
        <p:txBody>
          <a:bodyPr/>
          <a:lstStyle/>
          <a:p>
            <a:pPr marL="514350" indent="-514350">
              <a:spcBef>
                <a:spcPts val="600"/>
              </a:spcBef>
              <a:spcAft>
                <a:spcPts val="0"/>
              </a:spcAft>
              <a:buSzPct val="80000"/>
              <a:buFont typeface="+mj-lt"/>
              <a:buAutoNum type="arabicPeriod"/>
            </a:pPr>
            <a:r>
              <a:rPr lang="es-PR" dirty="0"/>
              <a:t>Sion</a:t>
            </a:r>
            <a:r>
              <a:rPr lang="en-US" dirty="0"/>
              <a:t> en la era </a:t>
            </a:r>
            <a:r>
              <a:rPr lang="es-PR" dirty="0"/>
              <a:t>mesiánica                  (Miqueas 4:1-7</a:t>
            </a:r>
            <a:r>
              <a:rPr lang="es-PR" dirty="0" smtClean="0"/>
              <a:t>)</a:t>
            </a:r>
            <a:endParaRPr lang="es-PR" dirty="0"/>
          </a:p>
        </p:txBody>
      </p:sp>
    </p:spTree>
    <p:extLst>
      <p:ext uri="{BB962C8B-B14F-4D97-AF65-F5344CB8AC3E}">
        <p14:creationId xmlns:p14="http://schemas.microsoft.com/office/powerpoint/2010/main" val="2555616110"/>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74620</TotalTime>
  <Words>1760</Words>
  <Application>Microsoft Office PowerPoint</Application>
  <PresentationFormat>On-screen Show (4:3)</PresentationFormat>
  <Paragraphs>186</Paragraphs>
  <Slides>27</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Arial</vt:lpstr>
      <vt:lpstr>Calibri</vt:lpstr>
      <vt:lpstr>Candara</vt:lpstr>
      <vt:lpstr>Tahoma</vt:lpstr>
      <vt:lpstr>Wingdings</vt:lpstr>
      <vt:lpstr>Blends</vt:lpstr>
      <vt:lpstr>Office Theme</vt:lpstr>
      <vt:lpstr>PowerPoint Presentation</vt:lpstr>
      <vt:lpstr>Contexto</vt:lpstr>
      <vt:lpstr>Texto clave</vt:lpstr>
      <vt:lpstr>Bosquejo de Estudio</vt:lpstr>
      <vt:lpstr>Sion en la era mesiánica                  (Miqueas 4:1-7)</vt:lpstr>
      <vt:lpstr>Sion en la era mesiánica                  (Miqueas 4:1-7)</vt:lpstr>
      <vt:lpstr>Sion en la era mesiánica                  (Miqueas 4:1-7)</vt:lpstr>
      <vt:lpstr>Sion en la era mesiánica                  (Miqueas 4:1-7)</vt:lpstr>
      <vt:lpstr>Sion en la era mesiánica                  (Miqueas 4:1-7)</vt:lpstr>
      <vt:lpstr>Sion en la era mesiánica                  (Miqueas 4:1-7)</vt:lpstr>
      <vt:lpstr>Profecía sobre la venida del Mesías (Miqueas 5:1-5a)</vt:lpstr>
      <vt:lpstr>Profecía sobre la venida del Mesías (Miqueas 5:1-5a)</vt:lpstr>
      <vt:lpstr>Profecía sobre la venida del Mesías (Miqueas 5:1-5a)</vt:lpstr>
      <vt:lpstr>Profecía sobre la venida del Mesías (Miqueas 5:1-5a)</vt:lpstr>
      <vt:lpstr>Profecía sobre la venida del Mesías (Miqueas 5:1-5a)</vt:lpstr>
      <vt:lpstr>Profecía sobre la venida del Mesías (Miqueas 5:1-5a)</vt:lpstr>
      <vt:lpstr>Profecía sobre la venida del Mesías (Miqueas 5:1-5a)</vt:lpstr>
      <vt:lpstr>Profecía sobre la venida del Mesías (Miqueas 5:1-5a)</vt:lpstr>
      <vt:lpstr>Profecía sobre la venida del Mesías (Miqueas 5:1-5a)</vt:lpstr>
      <vt:lpstr>Poderío de Israel en el futuro (Miqueas 5:5b-8)</vt:lpstr>
      <vt:lpstr>Poderío de Israel en el futuro (Miqueas 5:5b-8)</vt:lpstr>
      <vt:lpstr>Poderío de Israel en el futuro (Miqueas 5:5b-8)</vt:lpstr>
      <vt:lpstr>Poderío de Israel en el futuro (Miqueas 5:5b-8)</vt:lpstr>
      <vt:lpstr>Aplicaciones</vt:lpstr>
      <vt:lpstr>Bibliografía</vt:lpstr>
      <vt:lpstr>Próximo Estudio (Libro 5)</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Miqueas</dc:title>
  <dc:creator>JRIVERA</dc:creator>
  <cp:lastModifiedBy>Tito Ortega</cp:lastModifiedBy>
  <cp:revision>2943</cp:revision>
  <cp:lastPrinted>2013-09-24T20:44:31Z</cp:lastPrinted>
  <dcterms:created xsi:type="dcterms:W3CDTF">2007-01-24T21:53:34Z</dcterms:created>
  <dcterms:modified xsi:type="dcterms:W3CDTF">2013-12-24T12:19:33Z</dcterms:modified>
</cp:coreProperties>
</file>