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9" r:id="rId1"/>
    <p:sldMasterId id="2147483691" r:id="rId2"/>
    <p:sldMasterId id="2147483693" r:id="rId3"/>
    <p:sldMasterId id="2147483703" r:id="rId4"/>
    <p:sldMasterId id="2147483815" r:id="rId5"/>
    <p:sldMasterId id="2147483819" r:id="rId6"/>
  </p:sldMasterIdLst>
  <p:notesMasterIdLst>
    <p:notesMasterId r:id="rId60"/>
  </p:notesMasterIdLst>
  <p:handoutMasterIdLst>
    <p:handoutMasterId r:id="rId61"/>
  </p:handoutMasterIdLst>
  <p:sldIdLst>
    <p:sldId id="2767" r:id="rId7"/>
    <p:sldId id="565" r:id="rId8"/>
    <p:sldId id="566" r:id="rId9"/>
    <p:sldId id="571" r:id="rId10"/>
    <p:sldId id="2182" r:id="rId11"/>
    <p:sldId id="3041" r:id="rId12"/>
    <p:sldId id="3319" r:id="rId13"/>
    <p:sldId id="3342" r:id="rId14"/>
    <p:sldId id="3343" r:id="rId15"/>
    <p:sldId id="3344" r:id="rId16"/>
    <p:sldId id="3333" r:id="rId17"/>
    <p:sldId id="3334" r:id="rId18"/>
    <p:sldId id="3321" r:id="rId19"/>
    <p:sldId id="3345" r:id="rId20"/>
    <p:sldId id="3322" r:id="rId21"/>
    <p:sldId id="3346" r:id="rId22"/>
    <p:sldId id="3323" r:id="rId23"/>
    <p:sldId id="3347" r:id="rId24"/>
    <p:sldId id="3318" r:id="rId25"/>
    <p:sldId id="3044" r:id="rId26"/>
    <p:sldId id="3325" r:id="rId27"/>
    <p:sldId id="3348" r:id="rId28"/>
    <p:sldId id="3326" r:id="rId29"/>
    <p:sldId id="3349" r:id="rId30"/>
    <p:sldId id="3350" r:id="rId31"/>
    <p:sldId id="3327" r:id="rId32"/>
    <p:sldId id="3351" r:id="rId33"/>
    <p:sldId id="3328" r:id="rId34"/>
    <p:sldId id="3352" r:id="rId35"/>
    <p:sldId id="3329" r:id="rId36"/>
    <p:sldId id="3353" r:id="rId37"/>
    <p:sldId id="3354" r:id="rId38"/>
    <p:sldId id="3330" r:id="rId39"/>
    <p:sldId id="3331" r:id="rId40"/>
    <p:sldId id="3332" r:id="rId41"/>
    <p:sldId id="3222" r:id="rId42"/>
    <p:sldId id="3223" r:id="rId43"/>
    <p:sldId id="3335" r:id="rId44"/>
    <p:sldId id="3336" r:id="rId45"/>
    <p:sldId id="3355" r:id="rId46"/>
    <p:sldId id="3356" r:id="rId47"/>
    <p:sldId id="3337" r:id="rId48"/>
    <p:sldId id="3338" r:id="rId49"/>
    <p:sldId id="3339" r:id="rId50"/>
    <p:sldId id="3357" r:id="rId51"/>
    <p:sldId id="3340" r:id="rId52"/>
    <p:sldId id="3341" r:id="rId53"/>
    <p:sldId id="3206" r:id="rId54"/>
    <p:sldId id="3284" r:id="rId55"/>
    <p:sldId id="2914" r:id="rId56"/>
    <p:sldId id="1391" r:id="rId57"/>
    <p:sldId id="1843" r:id="rId58"/>
    <p:sldId id="627" r:id="rId5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DA3"/>
    <a:srgbClr val="FE2602"/>
    <a:srgbClr val="848484"/>
    <a:srgbClr val="FF66FF"/>
    <a:srgbClr val="FFFF00"/>
    <a:srgbClr val="CC9900"/>
    <a:srgbClr val="996633"/>
    <a:srgbClr val="663300"/>
    <a:srgbClr val="2856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35" autoAdjust="0"/>
    <p:restoredTop sz="94799" autoAdjust="0"/>
  </p:normalViewPr>
  <p:slideViewPr>
    <p:cSldViewPr>
      <p:cViewPr varScale="1">
        <p:scale>
          <a:sx n="79" d="100"/>
          <a:sy n="79" d="100"/>
        </p:scale>
        <p:origin x="6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6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1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5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A8DE024-E918-4E64-9A15-A46A6E4885D2}" type="datetimeFigureOut">
              <a:rPr lang="en-US" smtClean="0"/>
              <a:pPr/>
              <a:t>10/27/2014</a:t>
            </a:fld>
            <a:endParaRPr lang="es-P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43DB4A4-8A09-43B9-B8E9-F59D4F18FB14}" type="slidenum">
              <a:rPr lang="es-PR" smtClean="0"/>
              <a:pPr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78048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E96FC2E-92B0-4858-A30A-9BB3A28AE9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86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9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9417E-63BB-449D-BC72-FFE2165E801D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smtClean="0"/>
          </a:p>
        </p:txBody>
      </p:sp>
    </p:spTree>
    <p:extLst>
      <p:ext uri="{BB962C8B-B14F-4D97-AF65-F5344CB8AC3E}">
        <p14:creationId xmlns:p14="http://schemas.microsoft.com/office/powerpoint/2010/main" val="3479233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EF668E-9D52-45FD-A50E-B390863C58B5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smtClean="0"/>
          </a:p>
        </p:txBody>
      </p:sp>
    </p:spTree>
    <p:extLst>
      <p:ext uri="{BB962C8B-B14F-4D97-AF65-F5344CB8AC3E}">
        <p14:creationId xmlns:p14="http://schemas.microsoft.com/office/powerpoint/2010/main" val="1639782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6FC2E-92B0-4858-A30A-9BB3A28AE976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1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52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32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54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28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85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234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073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62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67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52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37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22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2197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92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221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007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5026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969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35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3009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449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637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537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8275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75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2285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50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777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024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568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050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125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709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685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508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464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5574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010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94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3008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410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547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050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8524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4179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8169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 txBox="1">
            <a:spLocks noGrp="1" noChangeArrowheads="1"/>
          </p:cNvSpPr>
          <p:nvPr/>
        </p:nvSpPr>
        <p:spPr bwMode="auto">
          <a:xfrm>
            <a:off x="3970939" y="8829824"/>
            <a:ext cx="3037840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0" tIns="46585" rIns="93170" bIns="46585" anchor="b"/>
          <a:lstStyle/>
          <a:p>
            <a:pPr algn="r"/>
            <a:fld id="{A81C3BFB-BBE1-4283-851A-447CDD52158C}" type="slidenum">
              <a:rPr lang="en-US" sz="1200">
                <a:solidFill>
                  <a:srgbClr val="000000"/>
                </a:solidFill>
                <a:latin typeface="Arial" charset="0"/>
              </a:rPr>
              <a:pPr algn="r"/>
              <a:t>51</a:t>
            </a:fld>
            <a:endParaRPr lang="en-US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smtClean="0"/>
          </a:p>
        </p:txBody>
      </p:sp>
    </p:spTree>
    <p:extLst>
      <p:ext uri="{BB962C8B-B14F-4D97-AF65-F5344CB8AC3E}">
        <p14:creationId xmlns:p14="http://schemas.microsoft.com/office/powerpoint/2010/main" val="26395800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541181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EB734-796A-4E95-A47B-64E8B6749061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3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Rectangle 11"/>
          <p:cNvSpPr>
            <a:spLocks noChangeArrowheads="1"/>
          </p:cNvSpPr>
          <p:nvPr/>
        </p:nvSpPr>
        <p:spPr bwMode="auto">
          <a:xfrm flipV="1">
            <a:off x="315913" y="3260725"/>
            <a:ext cx="8693150" cy="5556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1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BDBD18-52EC-4543-95A7-94002FFBA351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7" name="Picture 16" descr="IBB2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2819400"/>
            <a:ext cx="1122680" cy="9906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7FCE1-6554-404F-86D6-A65B7CF1D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66C4B-4773-43DA-A1DB-4AFD6C330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3FDD6-FB54-4892-B09D-2EA4B7474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F163F-9188-4589-9629-C6C2491F6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6D93-0A32-41BA-AB7C-6F9269F4E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4993C-7D65-48A2-93F3-36FEC830A3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62A0-DF63-4C85-B593-9A872A4EB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4"/>
            <a:ext cx="1951039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9" y="214314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980A9-21B9-4C04-BCE9-635D935807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A03716-500E-4B3F-A17A-1660A8F2CB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21620-7B8A-449A-98FB-69EC33E1586B}" type="datetime1">
              <a:rPr lang="en-US">
                <a:solidFill>
                  <a:srgbClr val="000000"/>
                </a:solidFill>
              </a:rPr>
              <a:pPr/>
              <a:t>10/27/2014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26BC6-9C44-4822-8B07-F963A8030F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Rectangle 11"/>
          <p:cNvSpPr>
            <a:spLocks noChangeArrowheads="1"/>
          </p:cNvSpPr>
          <p:nvPr/>
        </p:nvSpPr>
        <p:spPr bwMode="auto">
          <a:xfrm flipV="1">
            <a:off x="315913" y="3260725"/>
            <a:ext cx="8693150" cy="5556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1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1C1C1C"/>
              </a:solidFill>
            </a:endParaRPr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BDBD18-52EC-4543-95A7-94002FFBA351}" type="slidenum">
              <a:rPr lang="en-US">
                <a:solidFill>
                  <a:srgbClr val="1C1C1C"/>
                </a:solidFill>
              </a:rPr>
              <a:pPr/>
              <a:t>‹#›</a:t>
            </a:fld>
            <a:endParaRPr lang="en-US">
              <a:solidFill>
                <a:srgbClr val="1C1C1C"/>
              </a:solidFill>
            </a:endParaRPr>
          </a:p>
        </p:txBody>
      </p:sp>
      <p:pic>
        <p:nvPicPr>
          <p:cNvPr id="17" name="Picture 16" descr="IBB2.jp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>
          <a:xfrm>
            <a:off x="0" y="2819400"/>
            <a:ext cx="112268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87546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5404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7FCE1-6554-404F-86D6-A65B7CF1D19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526455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66C4B-4773-43DA-A1DB-4AFD6C3304D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56603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3FDD6-FB54-4892-B09D-2EA4B747409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991159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F163F-9188-4589-9629-C6C2491F6D6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86681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52372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6D93-0A32-41BA-AB7C-6F9269F4E8E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829747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4993C-7D65-48A2-93F3-36FEC830A3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90223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62A0-DF63-4C85-B593-9A872A4EBE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85467"/>
      </p:ext>
    </p:extLst>
  </p:cSld>
  <p:clrMapOvr>
    <a:masterClrMapping/>
  </p:clrMapOvr>
  <p:transition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4"/>
            <a:ext cx="1951039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9" y="214314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980A9-21B9-4C04-BCE9-635D935807E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6753"/>
      </p:ext>
    </p:extLst>
  </p:cSld>
  <p:clrMapOvr>
    <a:masterClrMapping/>
  </p:clrMapOvr>
  <p:transition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A03716-500E-4B3F-A17A-1660A8F2CB8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1732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4" name="Picture 13" descr="IBB2.jpg"/>
          <p:cNvPicPr>
            <a:picLocks noChangeAspect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>
          <a:xfrm>
            <a:off x="0" y="1"/>
            <a:ext cx="112268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87" r:id="rId12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IBB2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0" y="1"/>
            <a:ext cx="112268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5" name="Picture 14" descr="IBB2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0" y="1"/>
            <a:ext cx="112268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IBB2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112268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IBB2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0" y="1"/>
            <a:ext cx="1122680" cy="990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0" y="1752600"/>
            <a:ext cx="8669339" cy="603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13" descr="IBB2.jpg"/>
          <p:cNvPicPr>
            <a:picLocks noChangeAspect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>
          <a:xfrm>
            <a:off x="0" y="1"/>
            <a:ext cx="112268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4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transition>
    <p:fade thruBlk="1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media.org/resources/illustrations/sweet-publishing/john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7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45" y="-297"/>
            <a:ext cx="9150889" cy="6858594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8C845-AC6A-4CB1-AD25-7DB23307EAA9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0505" y="304800"/>
            <a:ext cx="8402990" cy="5410200"/>
          </a:xfrm>
          <a:solidFill>
            <a:schemeClr val="tx1">
              <a:alpha val="44000"/>
            </a:schemeClr>
          </a:solidFill>
          <a:ln/>
          <a:effectLst>
            <a:softEdge rad="127000"/>
          </a:effectLst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Unità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8: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Gesù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finisce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il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Suo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ministero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pubblico</a:t>
            </a:r>
            <a:endParaRPr lang="es-P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  <a:p>
            <a:pPr marL="0" indent="0" algn="ctr">
              <a:buFontTx/>
              <a:buNone/>
            </a:pPr>
            <a:r>
              <a:rPr lang="es-PR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S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tudio 31: </a:t>
            </a:r>
            <a:endParaRPr lang="es-P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  <a:p>
            <a:pPr marL="0" indent="0" algn="ctr">
              <a:buFontTx/>
              <a:buNone/>
            </a:pP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Gesù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promette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inviare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il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Consolatore</a:t>
            </a:r>
            <a:endParaRPr lang="es-PR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  <a:p>
            <a:pPr marL="0" indent="0" algn="ctr">
              <a:buFontTx/>
              <a:buNone/>
            </a:pP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(Giovanni 14.15-31) </a:t>
            </a:r>
          </a:p>
          <a:p>
            <a:pPr marL="0" indent="0" algn="ctr">
              <a:buFontTx/>
              <a:buNone/>
            </a:pP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20 </a:t>
            </a:r>
            <a:r>
              <a:rPr lang="es-PR" sz="4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maggio</a:t>
            </a:r>
            <a:r>
              <a:rPr lang="es-P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2014</a:t>
            </a:r>
            <a:endParaRPr lang="es-P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060951" y="6468785"/>
            <a:ext cx="396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R" dirty="0">
                <a:solidFill>
                  <a:srgbClr val="D5DD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Iglesia Bíblica Bautista de </a:t>
            </a:r>
            <a:r>
              <a:rPr lang="es-PR" dirty="0" smtClean="0">
                <a:solidFill>
                  <a:srgbClr val="D5DD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Aguadilla</a:t>
            </a:r>
            <a:endParaRPr lang="es-PR" dirty="0">
              <a:solidFill>
                <a:srgbClr val="D5DD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6472238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R" i="1" dirty="0">
                <a:solidFill>
                  <a:srgbClr val="D5DD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 Biblia Libro por Libro, CBP</a:t>
            </a:r>
            <a:r>
              <a:rPr lang="en-US" i="1" baseline="30000" dirty="0">
                <a:solidFill>
                  <a:srgbClr val="D5DD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®</a:t>
            </a:r>
            <a:endParaRPr lang="en-US" dirty="0">
              <a:solidFill>
                <a:srgbClr val="D5DD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0979" y="6112430"/>
            <a:ext cx="842042" cy="745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58891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40BEE61-78A7-4B3C-8981-FE4F09B794B2}" type="slidenum">
              <a:rPr 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3649663" cy="838200"/>
          </a:xfrm>
        </p:spPr>
        <p:txBody>
          <a:bodyPr/>
          <a:lstStyle/>
          <a:p>
            <a:pPr eaLnBrk="1" hangingPunct="1"/>
            <a:r>
              <a:rPr lang="es-PR" noProof="0" dirty="0" smtClean="0">
                <a:latin typeface="Candara" pitchFamily="34" charset="0"/>
                <a:cs typeface="Calibri" pitchFamily="34" charset="0"/>
              </a:rPr>
              <a:t>Contesto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133600"/>
            <a:ext cx="3886200" cy="2362200"/>
          </a:xfrm>
        </p:spPr>
        <p:txBody>
          <a:bodyPr/>
          <a:lstStyle/>
          <a:p>
            <a:pPr eaLnBrk="1" hangingPunct="1"/>
            <a:r>
              <a:rPr lang="es-PR" sz="4000" dirty="0" smtClean="0">
                <a:latin typeface="Candara" pitchFamily="34" charset="0"/>
                <a:cs typeface="Calibri" pitchFamily="34" charset="0"/>
              </a:rPr>
              <a:t>Giovanni</a:t>
            </a:r>
          </a:p>
          <a:p>
            <a:pPr lvl="1"/>
            <a:r>
              <a:rPr lang="es-PR" sz="3600" dirty="0" smtClean="0">
                <a:latin typeface="Candara" pitchFamily="34" charset="0"/>
                <a:cs typeface="Calibri" pitchFamily="34" charset="0"/>
              </a:rPr>
              <a:t>14.15-31</a:t>
            </a:r>
            <a:endParaRPr lang="es-PR" sz="2800" noProof="0" dirty="0" smtClean="0">
              <a:latin typeface="Candara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lum bright="10000" contras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08929" y="2286000"/>
            <a:ext cx="46863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44539E1-5723-46F7-AC1E-E9CCE0994344}" type="slidenum">
              <a:rPr lang="en-US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122" name="Picture 2" descr="rollo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email">
            <a:lum bright="10000" contrast="2000"/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2293938" y="214313"/>
            <a:ext cx="5326062" cy="1462087"/>
          </a:xfrm>
        </p:spPr>
        <p:txBody>
          <a:bodyPr/>
          <a:lstStyle/>
          <a:p>
            <a:pPr eaLnBrk="1" hangingPunct="1"/>
            <a:r>
              <a:rPr lang="es-PR" noProof="0" dirty="0" err="1" smtClean="0">
                <a:latin typeface="Candara" pitchFamily="34" charset="0"/>
                <a:cs typeface="Calibri" pitchFamily="34" charset="0"/>
              </a:rPr>
              <a:t>Versetto</a:t>
            </a:r>
            <a:r>
              <a:rPr lang="es-PR" noProof="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noProof="0" dirty="0" err="1" smtClean="0">
                <a:latin typeface="Candara" pitchFamily="34" charset="0"/>
                <a:cs typeface="Calibri" pitchFamily="34" charset="0"/>
              </a:rPr>
              <a:t>Chiave</a:t>
            </a:r>
            <a:r>
              <a:rPr lang="es-PR" noProof="0" dirty="0" smtClean="0">
                <a:latin typeface="Candara" pitchFamily="34" charset="0"/>
                <a:cs typeface="Calibri" pitchFamily="34" charset="0"/>
              </a:rPr>
              <a:t>: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133600" y="1600200"/>
            <a:ext cx="6781800" cy="4876800"/>
          </a:xfrm>
        </p:spPr>
        <p:txBody>
          <a:bodyPr>
            <a:normAutofit/>
          </a:bodyPr>
          <a:lstStyle/>
          <a:p>
            <a:r>
              <a:rPr lang="es-PR" sz="3600" b="1" i="1" dirty="0" smtClean="0">
                <a:latin typeface="Candara" panose="020E0502030303020204" pitchFamily="34" charset="0"/>
              </a:rPr>
              <a:t>“</a:t>
            </a:r>
            <a:r>
              <a:rPr lang="it-IT" sz="3600" b="1" i="1" dirty="0" smtClean="0">
                <a:latin typeface="Candara" panose="020E0502030303020204" pitchFamily="34" charset="0"/>
              </a:rPr>
              <a:t>Ma </a:t>
            </a:r>
            <a:r>
              <a:rPr lang="it-IT" sz="3600" b="1" i="1" dirty="0">
                <a:latin typeface="Candara" panose="020E0502030303020204" pitchFamily="34" charset="0"/>
              </a:rPr>
              <a:t>il Consolatore, lo Spirito Santo, che il Padre manderà nel mio nome, vi insegnerà ogni cosa e vi ricorderà tutto quello che vi ho detto</a:t>
            </a:r>
            <a:r>
              <a:rPr lang="it-IT" sz="3600" b="1" i="1" dirty="0" smtClean="0">
                <a:latin typeface="Candara" panose="020E0502030303020204" pitchFamily="34" charset="0"/>
              </a:rPr>
              <a:t>.</a:t>
            </a:r>
            <a:r>
              <a:rPr lang="es-PR" sz="3600" b="1" i="1" dirty="0" smtClean="0">
                <a:latin typeface="Candara" panose="020E0502030303020204" pitchFamily="34" charset="0"/>
              </a:rPr>
              <a:t>” </a:t>
            </a:r>
          </a:p>
          <a:p>
            <a:pPr marL="0" indent="0">
              <a:buNone/>
            </a:pPr>
            <a:r>
              <a:rPr lang="es-PR" sz="3600" b="1" i="1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es-PR" sz="3600" b="1" i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      </a:t>
            </a:r>
            <a:r>
              <a:rPr lang="es-PR" sz="3600" dirty="0" smtClean="0">
                <a:solidFill>
                  <a:srgbClr val="FF0000"/>
                </a:solidFill>
                <a:latin typeface="Candara" panose="020E0502030303020204" pitchFamily="34" charset="0"/>
              </a:rPr>
              <a:t>(Giovanni 14.26) </a:t>
            </a:r>
            <a:endParaRPr lang="es-PR" sz="36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noProof="0" dirty="0" err="1" smtClean="0">
                <a:latin typeface="Candara" pitchFamily="34" charset="0"/>
                <a:cs typeface="Calibri" pitchFamily="34" charset="0"/>
              </a:rPr>
              <a:t>Abbozzo</a:t>
            </a:r>
            <a:r>
              <a:rPr lang="es-PR" noProof="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noProof="0" dirty="0" err="1" smtClean="0">
                <a:latin typeface="Candara" pitchFamily="34" charset="0"/>
                <a:cs typeface="Calibri" pitchFamily="34" charset="0"/>
              </a:rPr>
              <a:t>dello</a:t>
            </a:r>
            <a:r>
              <a:rPr lang="es-PR" noProof="0" dirty="0" smtClean="0">
                <a:latin typeface="Candara" pitchFamily="34" charset="0"/>
                <a:cs typeface="Calibri" pitchFamily="34" charset="0"/>
              </a:rPr>
              <a:t> Studio</a:t>
            </a:r>
            <a:endParaRPr lang="es-PR" noProof="0" dirty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724400"/>
          </a:xfrm>
        </p:spPr>
        <p:txBody>
          <a:bodyPr>
            <a:normAutofit lnSpcReduction="10000"/>
          </a:bodyPr>
          <a:lstStyle/>
          <a:p>
            <a:pPr marL="342900" lvl="1" indent="-342900">
              <a:buClr>
                <a:schemeClr val="folHlink"/>
              </a:buClr>
              <a:buSzPct val="60000"/>
            </a:pP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L’altro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endParaRPr lang="es-PR" sz="3600" dirty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sz="3300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  <a:endParaRPr lang="es-PR" sz="330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s-PR" sz="3600" dirty="0" smtClean="0">
                <a:latin typeface="Candara" pitchFamily="34" charset="0"/>
                <a:cs typeface="Calibri" pitchFamily="34" charset="0"/>
              </a:rPr>
              <a:t>La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dell’amore</a:t>
            </a:r>
            <a:endParaRPr lang="es-PR" sz="3600" dirty="0" smtClean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sz="3300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  <a:endParaRPr lang="es-PR" sz="330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  <a:p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Il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lavoro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del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Consolatore</a:t>
            </a:r>
            <a:endParaRPr lang="es-PR" sz="3600" dirty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sz="3300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  <a:p>
            <a:r>
              <a:rPr lang="es-PR" sz="3600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pace che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Gesù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dà</a:t>
            </a:r>
            <a:endParaRPr lang="es-PR" sz="3600" dirty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sz="3300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  <a:endParaRPr lang="es-PR" sz="330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1704-8AD3-4869-913C-6C059867AFF4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</a:t>
            </a: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76401"/>
            <a:ext cx="9144000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962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794750" cy="4719638"/>
          </a:xfrm>
        </p:spPr>
        <p:txBody>
          <a:bodyPr>
            <a:normAutofit/>
          </a:bodyPr>
          <a:lstStyle/>
          <a:p>
            <a:r>
              <a:rPr lang="it-IT" b="1" i="1" dirty="0">
                <a:latin typeface="Candara" panose="020E0502030303020204" pitchFamily="34" charset="0"/>
              </a:rPr>
              <a:t>«Se voi mi amate, osserverete i miei comandamenti</a:t>
            </a:r>
            <a:r>
              <a:rPr lang="it-IT" b="1" i="1" dirty="0" smtClean="0">
                <a:latin typeface="Candara" panose="020E0502030303020204" pitchFamily="34" charset="0"/>
              </a:rPr>
              <a:t>; </a:t>
            </a:r>
            <a:r>
              <a:rPr lang="it-IT" b="1" i="1" dirty="0">
                <a:latin typeface="Candara" panose="020E0502030303020204" pitchFamily="34" charset="0"/>
              </a:rPr>
              <a:t>e io pregherò il Padre, ed Egli vi darà un altro consolatore, perché stia con voi per sempre</a:t>
            </a:r>
            <a:r>
              <a:rPr lang="it-IT" b="1" i="1" dirty="0" smtClean="0">
                <a:latin typeface="Candara" panose="020E0502030303020204" pitchFamily="34" charset="0"/>
              </a:rPr>
              <a:t>, </a:t>
            </a:r>
            <a:r>
              <a:rPr lang="it-IT" b="1" i="1" dirty="0">
                <a:latin typeface="Candara" panose="020E0502030303020204" pitchFamily="34" charset="0"/>
              </a:rPr>
              <a:t>lo Spirito della verità, che il mondo non può ricevere perché non lo vede e non lo conosce. Voi lo conoscete, perché dimora con voi, e sarà in voi. </a:t>
            </a:r>
            <a:r>
              <a:rPr lang="it-IT" b="1" i="1" dirty="0" smtClean="0">
                <a:latin typeface="Candara" panose="020E0502030303020204" pitchFamily="34" charset="0"/>
              </a:rPr>
              <a:t> </a:t>
            </a:r>
            <a:r>
              <a:rPr lang="it-IT" b="1" i="1" dirty="0">
                <a:latin typeface="Candara" panose="020E0502030303020204" pitchFamily="34" charset="0"/>
              </a:rPr>
              <a:t>Non vi lascerò orfani; tornerò da voi</a:t>
            </a:r>
            <a:r>
              <a:rPr lang="it-IT" b="1" i="1" dirty="0" smtClean="0">
                <a:latin typeface="Candara" panose="020E0502030303020204" pitchFamily="34" charset="0"/>
              </a:rPr>
              <a:t>.»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it-IT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		</a:t>
            </a:r>
            <a:r>
              <a:rPr lang="it-IT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   </a:t>
            </a:r>
            <a:r>
              <a:rPr lang="es-PR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(Giovanni 14.15–18) </a:t>
            </a:r>
            <a:endParaRPr lang="es-PR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866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14:15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stava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lasciare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, e loro </a:t>
            </a:r>
            <a:r>
              <a:rPr lang="es-PR" dirty="0" err="1" smtClean="0">
                <a:latin typeface="Candara" panose="020E0502030303020204" pitchFamily="34" charset="0"/>
              </a:rPr>
              <a:t>rimarrebbero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pieni</a:t>
            </a:r>
            <a:r>
              <a:rPr lang="es-PR" dirty="0" smtClean="0">
                <a:latin typeface="Candara" panose="020E0502030303020204" pitchFamily="34" charset="0"/>
              </a:rPr>
              <a:t> di  </a:t>
            </a:r>
            <a:r>
              <a:rPr lang="es-PR" dirty="0" err="1" smtClean="0">
                <a:latin typeface="Candara" panose="020E0502030303020204" pitchFamily="34" charset="0"/>
              </a:rPr>
              <a:t>dolore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Come </a:t>
            </a:r>
            <a:r>
              <a:rPr lang="es-PR" dirty="0" err="1" smtClean="0">
                <a:latin typeface="Candara" panose="020E0502030303020204" pitchFamily="34" charset="0"/>
              </a:rPr>
              <a:t>potrebbero</a:t>
            </a:r>
            <a:r>
              <a:rPr lang="es-PR" dirty="0" smtClean="0">
                <a:latin typeface="Candara" panose="020E0502030303020204" pitchFamily="34" charset="0"/>
              </a:rPr>
              <a:t> loro </a:t>
            </a:r>
            <a:r>
              <a:rPr lang="es-PR" dirty="0" err="1" smtClean="0">
                <a:latin typeface="Candara" panose="020E0502030303020204" pitchFamily="34" charset="0"/>
              </a:rPr>
              <a:t>esprimere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loro </a:t>
            </a:r>
            <a:r>
              <a:rPr lang="es-PR" dirty="0" err="1" smtClean="0">
                <a:latin typeface="Candara" panose="020E0502030303020204" pitchFamily="34" charset="0"/>
              </a:rPr>
              <a:t>amore</a:t>
            </a:r>
            <a:r>
              <a:rPr lang="es-PR" dirty="0" smtClean="0">
                <a:latin typeface="Candara" panose="020E0502030303020204" pitchFamily="34" charset="0"/>
              </a:rPr>
              <a:t> per Lui?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risposta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era, </a:t>
            </a:r>
            <a:r>
              <a:rPr lang="es-PR" dirty="0" err="1" smtClean="0">
                <a:latin typeface="Candara" panose="020E0502030303020204" pitchFamily="34" charset="0"/>
              </a:rPr>
              <a:t>osservando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comandamenti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3000" y="1930368"/>
            <a:ext cx="3577853" cy="477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8134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038599" cy="4719638"/>
          </a:xfrm>
        </p:spPr>
        <p:txBody>
          <a:bodyPr>
            <a:normAutofit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Non per </a:t>
            </a:r>
            <a:r>
              <a:rPr lang="es-PR" dirty="0" err="1" smtClean="0">
                <a:latin typeface="Candara" panose="020E0502030303020204" pitchFamily="34" charset="0"/>
              </a:rPr>
              <a:t>lacrime</a:t>
            </a:r>
            <a:r>
              <a:rPr lang="es-PR" dirty="0" smtClean="0">
                <a:latin typeface="Candara" panose="020E0502030303020204" pitchFamily="34" charset="0"/>
              </a:rPr>
              <a:t>, se non per </a:t>
            </a:r>
            <a:r>
              <a:rPr lang="es-PR" dirty="0" err="1" smtClean="0">
                <a:latin typeface="Candara" panose="020E0502030303020204" pitchFamily="34" charset="0"/>
              </a:rPr>
              <a:t>obbedienza</a:t>
            </a:r>
            <a:r>
              <a:rPr lang="es-PR" dirty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I </a:t>
            </a:r>
            <a:r>
              <a:rPr lang="es-PR" dirty="0" err="1" smtClean="0">
                <a:latin typeface="Candara" panose="020E0502030303020204" pitchFamily="34" charset="0"/>
              </a:rPr>
              <a:t>comandamenti</a:t>
            </a:r>
            <a:r>
              <a:rPr lang="es-PR" dirty="0" smtClean="0">
                <a:latin typeface="Candara" panose="020E0502030303020204" pitchFamily="34" charset="0"/>
              </a:rPr>
              <a:t> del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le </a:t>
            </a:r>
            <a:r>
              <a:rPr lang="es-PR" dirty="0" err="1" smtClean="0">
                <a:latin typeface="Candara" panose="020E0502030303020204" pitchFamily="34" charset="0"/>
              </a:rPr>
              <a:t>istruzioni</a:t>
            </a:r>
            <a:r>
              <a:rPr lang="es-PR" dirty="0" smtClean="0">
                <a:latin typeface="Candara" panose="020E0502030303020204" pitchFamily="34" charset="0"/>
              </a:rPr>
              <a:t> che Lui ci ha date </a:t>
            </a:r>
            <a:r>
              <a:rPr lang="es-PR" dirty="0" err="1" smtClean="0">
                <a:latin typeface="Candara" panose="020E0502030303020204" pitchFamily="34" charset="0"/>
              </a:rPr>
              <a:t>nei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Vangeli</a:t>
            </a:r>
            <a:r>
              <a:rPr lang="es-PR" dirty="0" smtClean="0">
                <a:latin typeface="Candara" panose="020E0502030303020204" pitchFamily="34" charset="0"/>
              </a:rPr>
              <a:t>, cosí come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resto del NT.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828800"/>
            <a:ext cx="4974420" cy="3524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09848" y="5657849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Candara "/>
              </a:rPr>
              <a:t>C’è</a:t>
            </a:r>
            <a:r>
              <a:rPr lang="en-US" sz="2000" dirty="0" smtClean="0">
                <a:latin typeface="Candara "/>
              </a:rPr>
              <a:t> </a:t>
            </a:r>
            <a:r>
              <a:rPr lang="en-US" sz="2000" dirty="0" err="1" smtClean="0">
                <a:latin typeface="Candara "/>
              </a:rPr>
              <a:t>bisogno</a:t>
            </a:r>
            <a:r>
              <a:rPr lang="en-US" sz="2000" dirty="0" smtClean="0">
                <a:latin typeface="Candara "/>
              </a:rPr>
              <a:t> di </a:t>
            </a:r>
            <a:r>
              <a:rPr lang="en-US" sz="2000" dirty="0" err="1" smtClean="0">
                <a:latin typeface="Candara "/>
              </a:rPr>
              <a:t>un’impiegata</a:t>
            </a:r>
            <a:r>
              <a:rPr lang="en-US" sz="2000" dirty="0" smtClean="0">
                <a:latin typeface="Candara "/>
              </a:rPr>
              <a:t> a tempo </a:t>
            </a:r>
            <a:r>
              <a:rPr lang="en-US" sz="2000" dirty="0" err="1" smtClean="0">
                <a:latin typeface="Candara "/>
              </a:rPr>
              <a:t>parziale</a:t>
            </a:r>
            <a:r>
              <a:rPr lang="en-US" sz="2000" dirty="0" smtClean="0">
                <a:latin typeface="Candara "/>
              </a:rPr>
              <a:t> </a:t>
            </a:r>
            <a:r>
              <a:rPr lang="en-US" sz="2000" dirty="0" err="1" smtClean="0">
                <a:latin typeface="Candara "/>
              </a:rPr>
              <a:t>che</a:t>
            </a:r>
            <a:r>
              <a:rPr lang="en-US" sz="2000" dirty="0" smtClean="0">
                <a:latin typeface="Candara "/>
              </a:rPr>
              <a:t> non </a:t>
            </a:r>
            <a:r>
              <a:rPr lang="en-US" sz="2000" dirty="0" err="1" smtClean="0">
                <a:latin typeface="Candara "/>
              </a:rPr>
              <a:t>sappia</a:t>
            </a:r>
            <a:r>
              <a:rPr lang="en-US" sz="2000" dirty="0" smtClean="0">
                <a:latin typeface="Candara "/>
              </a:rPr>
              <a:t> fare </a:t>
            </a:r>
            <a:r>
              <a:rPr lang="en-US" sz="2000" b="1" u="sng" dirty="0" err="1" smtClean="0">
                <a:latin typeface="Candara "/>
              </a:rPr>
              <a:t>niente</a:t>
            </a:r>
            <a:r>
              <a:rPr lang="en-US" sz="2000" dirty="0" smtClean="0">
                <a:latin typeface="Candara "/>
              </a:rPr>
              <a:t>, ma </a:t>
            </a:r>
            <a:r>
              <a:rPr lang="en-US" sz="2000" dirty="0" err="1" smtClean="0">
                <a:latin typeface="Candara "/>
              </a:rPr>
              <a:t>che</a:t>
            </a:r>
            <a:r>
              <a:rPr lang="en-US" sz="2000" dirty="0" smtClean="0">
                <a:latin typeface="Candara "/>
              </a:rPr>
              <a:t> </a:t>
            </a:r>
            <a:r>
              <a:rPr lang="en-US" sz="2000" dirty="0" err="1" smtClean="0">
                <a:latin typeface="Candara "/>
              </a:rPr>
              <a:t>obbedisca</a:t>
            </a:r>
            <a:r>
              <a:rPr lang="en-US" sz="2000" dirty="0" smtClean="0">
                <a:latin typeface="Candara "/>
              </a:rPr>
              <a:t>.</a:t>
            </a:r>
            <a:endParaRPr lang="en-US" sz="2000" dirty="0">
              <a:latin typeface="Candara "/>
            </a:endParaRPr>
          </a:p>
        </p:txBody>
      </p:sp>
    </p:spTree>
    <p:extLst>
      <p:ext uri="{BB962C8B-B14F-4D97-AF65-F5344CB8AC3E}">
        <p14:creationId xmlns:p14="http://schemas.microsoft.com/office/powerpoint/2010/main" val="11287856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2577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La parola </a:t>
            </a:r>
            <a:r>
              <a:rPr lang="es-PR" dirty="0" err="1" smtClean="0">
                <a:latin typeface="Candara" panose="020E0502030303020204" pitchFamily="34" charset="0"/>
              </a:rPr>
              <a:t>Consolatore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(Paracleto) significa uno </a:t>
            </a:r>
            <a:r>
              <a:rPr lang="es-PR" dirty="0" err="1" smtClean="0">
                <a:latin typeface="Candara" panose="020E0502030303020204" pitchFamily="34" charset="0"/>
              </a:rPr>
              <a:t>chiamato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accanto</a:t>
            </a:r>
            <a:r>
              <a:rPr lang="es-PR" dirty="0" smtClean="0">
                <a:latin typeface="Candara" panose="020E0502030303020204" pitchFamily="34" charset="0"/>
              </a:rPr>
              <a:t> a un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aiutare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SI traduce anche come </a:t>
            </a:r>
            <a:r>
              <a:rPr lang="es-PR" dirty="0" err="1" smtClean="0">
                <a:latin typeface="Candara" panose="020E0502030303020204" pitchFamily="34" charset="0"/>
              </a:rPr>
              <a:t>avvocato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(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 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Giovanni 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2:1</a:t>
            </a:r>
            <a:r>
              <a:rPr lang="es-PR" dirty="0">
                <a:latin typeface="Candara" panose="020E0502030303020204" pitchFamily="34" charset="0"/>
              </a:rPr>
              <a:t>).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nostro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Avvocato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Aiutante</a:t>
            </a:r>
            <a:r>
              <a:rPr lang="es-PR" dirty="0" smtClean="0">
                <a:latin typeface="Candara" panose="020E0502030303020204" pitchFamily="34" charset="0"/>
              </a:rPr>
              <a:t>, e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è un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Aiutante</a:t>
            </a:r>
            <a:r>
              <a:rPr lang="es-PR" dirty="0" smtClean="0">
                <a:latin typeface="Candara" panose="020E0502030303020204" pitchFamily="34" charset="0"/>
              </a:rPr>
              <a:t> —non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>
                <a:latin typeface="Candara" panose="020E0502030303020204" pitchFamily="34" charset="0"/>
              </a:rPr>
              <a:t>una </a:t>
            </a:r>
            <a:r>
              <a:rPr lang="es-PR" dirty="0" err="1" smtClean="0">
                <a:latin typeface="Candara" panose="020E0502030303020204" pitchFamily="34" charset="0"/>
              </a:rPr>
              <a:t>classe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differente</a:t>
            </a:r>
            <a:r>
              <a:rPr lang="es-PR" dirty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bensí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 di natura </a:t>
            </a:r>
            <a:r>
              <a:rPr lang="es-PR" dirty="0" err="1" smtClean="0">
                <a:latin typeface="Candara" panose="020E0502030303020204" pitchFamily="34" charset="0"/>
              </a:rPr>
              <a:t>simile</a:t>
            </a:r>
            <a:r>
              <a:rPr lang="es-PR" dirty="0" smtClean="0">
                <a:latin typeface="Candara" panose="020E0502030303020204" pitchFamily="34" charset="0"/>
              </a:rPr>
              <a:t>—.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533" r="14226"/>
          <a:stretch/>
        </p:blipFill>
        <p:spPr>
          <a:xfrm>
            <a:off x="5334000" y="1763157"/>
            <a:ext cx="3810000" cy="51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029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4195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</a:t>
            </a:r>
            <a:r>
              <a:rPr lang="es-PR" dirty="0" err="1" smtClean="0">
                <a:latin typeface="Candara" panose="020E0502030303020204" pitchFamily="34" charset="0"/>
              </a:rPr>
              <a:t>sarà</a:t>
            </a:r>
            <a:r>
              <a:rPr lang="es-PR" dirty="0" smtClean="0">
                <a:latin typeface="Candara" panose="020E0502030303020204" pitchFamily="34" charset="0"/>
              </a:rPr>
              <a:t> con i </a:t>
            </a:r>
            <a:r>
              <a:rPr lang="es-PR" dirty="0" err="1" smtClean="0">
                <a:latin typeface="Candara" panose="020E0502030303020204" pitchFamily="34" charset="0"/>
              </a:rPr>
              <a:t>credenti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sempre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AT</a:t>
            </a:r>
            <a:r>
              <a:rPr lang="es-PR" dirty="0">
                <a:latin typeface="Candara" panose="020E0502030303020204" pitchFamily="34" charset="0"/>
              </a:rPr>
              <a:t>, </a:t>
            </a:r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</a:t>
            </a:r>
            <a:r>
              <a:rPr lang="es-PR" dirty="0" err="1" smtClean="0">
                <a:latin typeface="Candara" panose="020E0502030303020204" pitchFamily="34" charset="0"/>
              </a:rPr>
              <a:t>veniva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uomini</a:t>
            </a:r>
            <a:r>
              <a:rPr lang="es-PR" dirty="0" smtClean="0">
                <a:latin typeface="Candara" panose="020E0502030303020204" pitchFamily="34" charset="0"/>
              </a:rPr>
              <a:t> in </a:t>
            </a:r>
            <a:r>
              <a:rPr lang="es-PR" dirty="0" err="1" smtClean="0">
                <a:latin typeface="Candara" panose="020E0502030303020204" pitchFamily="34" charset="0"/>
              </a:rPr>
              <a:t>diversi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tempi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spesso</a:t>
            </a:r>
            <a:r>
              <a:rPr lang="es-PR" dirty="0" smtClean="0">
                <a:latin typeface="Candara" panose="020E0502030303020204" pitchFamily="34" charset="0"/>
              </a:rPr>
              <a:t> li </a:t>
            </a:r>
            <a:r>
              <a:rPr lang="es-PR" dirty="0" err="1" smtClean="0">
                <a:latin typeface="Candara" panose="020E0502030303020204" pitchFamily="34" charset="0"/>
              </a:rPr>
              <a:t>lasciava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nuovo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Allora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verrebbe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rimarrebbe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sempre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000" t="7460" r="25000" b="16934"/>
          <a:stretch/>
        </p:blipFill>
        <p:spPr>
          <a:xfrm>
            <a:off x="4639234" y="1752600"/>
            <a:ext cx="450476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683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5343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>
                <a:latin typeface="Candara" panose="020E0502030303020204" pitchFamily="34" charset="0"/>
              </a:rPr>
              <a:t>La </a:t>
            </a:r>
            <a:r>
              <a:rPr lang="es-PR" dirty="0" smtClean="0">
                <a:latin typeface="Candara" panose="020E0502030303020204" pitchFamily="34" charset="0"/>
              </a:rPr>
              <a:t>parola </a:t>
            </a:r>
            <a:r>
              <a:rPr lang="es-PR" i="1" dirty="0" err="1">
                <a:latin typeface="Candara" panose="020E0502030303020204" pitchFamily="34" charset="0"/>
              </a:rPr>
              <a:t>parakletos</a:t>
            </a:r>
            <a:r>
              <a:rPr lang="es-PR" i="1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[</a:t>
            </a:r>
            <a:r>
              <a:rPr lang="el-GR" dirty="0" smtClean="0">
                <a:latin typeface="Candara" panose="020E0502030303020204" pitchFamily="34" charset="0"/>
              </a:rPr>
              <a:t>παράκλητος</a:t>
            </a:r>
            <a:r>
              <a:rPr lang="en-US" dirty="0" smtClean="0">
                <a:latin typeface="Candara" panose="020E0502030303020204" pitchFamily="34" charset="0"/>
              </a:rPr>
              <a:t>] </a:t>
            </a:r>
            <a:r>
              <a:rPr lang="es-PR" dirty="0" err="1" smtClean="0">
                <a:latin typeface="Candara" panose="020E0502030303020204" pitchFamily="34" charset="0"/>
              </a:rPr>
              <a:t>vuole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dire</a:t>
            </a:r>
            <a:r>
              <a:rPr lang="es-PR" dirty="0" smtClean="0">
                <a:latin typeface="Candara" panose="020E0502030303020204" pitchFamily="34" charset="0"/>
              </a:rPr>
              <a:t>: </a:t>
            </a:r>
            <a:r>
              <a:rPr lang="es-PR" dirty="0">
                <a:latin typeface="Candara" panose="020E0502030303020204" pitchFamily="34" charset="0"/>
              </a:rPr>
              <a:t>“uno </a:t>
            </a:r>
            <a:r>
              <a:rPr lang="es-PR" dirty="0" err="1" smtClean="0">
                <a:latin typeface="Candara" panose="020E0502030303020204" pitchFamily="34" charset="0"/>
              </a:rPr>
              <a:t>chi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chiamato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essere</a:t>
            </a:r>
            <a:r>
              <a:rPr lang="es-PR" dirty="0" smtClean="0">
                <a:latin typeface="Candara" panose="020E0502030303020204" pitchFamily="34" charset="0"/>
              </a:rPr>
              <a:t> al </a:t>
            </a:r>
            <a:r>
              <a:rPr lang="es-PR" dirty="0" err="1" smtClean="0">
                <a:latin typeface="Candara" panose="020E0502030303020204" pitchFamily="34" charset="0"/>
              </a:rPr>
              <a:t>fianco</a:t>
            </a:r>
            <a:r>
              <a:rPr lang="es-PR" dirty="0" smtClean="0">
                <a:latin typeface="Candara" panose="020E0502030303020204" pitchFamily="34" charset="0"/>
              </a:rPr>
              <a:t>” di un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aggiunge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aspetti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addizionali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funzione</a:t>
            </a:r>
            <a:r>
              <a:rPr lang="es-PR" dirty="0" smtClean="0">
                <a:latin typeface="Candara" panose="020E0502030303020204" pitchFamily="34" charset="0"/>
              </a:rPr>
              <a:t> del </a:t>
            </a:r>
            <a:r>
              <a:rPr lang="es-PR" dirty="0" err="1">
                <a:latin typeface="Candara" panose="020E0502030303020204" pitchFamily="34" charset="0"/>
              </a:rPr>
              <a:t>parakletos</a:t>
            </a:r>
            <a:r>
              <a:rPr lang="es-PR" dirty="0">
                <a:latin typeface="Candara" panose="020E0502030303020204" pitchFamily="34" charset="0"/>
              </a:rPr>
              <a:t>: </a:t>
            </a:r>
            <a:r>
              <a:rPr lang="es-PR" dirty="0" smtClean="0">
                <a:latin typeface="Candara" panose="020E0502030303020204" pitchFamily="34" charset="0"/>
              </a:rPr>
              <a:t>In 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14:16, 17 </a:t>
            </a:r>
            <a:r>
              <a:rPr lang="es-PR" dirty="0" smtClean="0">
                <a:latin typeface="Candara" panose="020E0502030303020204" pitchFamily="34" charset="0"/>
              </a:rPr>
              <a:t>è lo “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” che rende </a:t>
            </a:r>
            <a:r>
              <a:rPr lang="es-PR" dirty="0" err="1" smtClean="0">
                <a:latin typeface="Candara" panose="020E0502030303020204" pitchFamily="34" charset="0"/>
              </a:rPr>
              <a:t>testimonianza</a:t>
            </a:r>
            <a:r>
              <a:rPr lang="es-PR" dirty="0" smtClean="0">
                <a:latin typeface="Candara" panose="020E0502030303020204" pitchFamily="34" charset="0"/>
              </a:rPr>
              <a:t> di Cristo; e in 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16:7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afferma</a:t>
            </a:r>
            <a:r>
              <a:rPr lang="es-PR" dirty="0" smtClean="0">
                <a:latin typeface="Candara" panose="020E0502030303020204" pitchFamily="34" charset="0"/>
              </a:rPr>
              <a:t> che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verrà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quando</a:t>
            </a:r>
            <a:r>
              <a:rPr lang="es-PR" dirty="0" smtClean="0">
                <a:latin typeface="Candara" panose="020E0502030303020204" pitchFamily="34" charset="0"/>
              </a:rPr>
              <a:t> Lui se </a:t>
            </a:r>
            <a:r>
              <a:rPr lang="es-PR" dirty="0" err="1" smtClean="0">
                <a:latin typeface="Candara" panose="020E0502030303020204" pitchFamily="34" charset="0"/>
              </a:rPr>
              <a:t>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andato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dal</a:t>
            </a:r>
            <a:r>
              <a:rPr lang="es-PR" dirty="0" smtClean="0">
                <a:latin typeface="Candara" panose="020E0502030303020204" pitchFamily="34" charset="0"/>
              </a:rPr>
              <a:t> Padre.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è la </a:t>
            </a:r>
            <a:r>
              <a:rPr lang="es-PR" dirty="0" err="1" smtClean="0">
                <a:latin typeface="Candara" panose="020E0502030303020204" pitchFamily="34" charset="0"/>
              </a:rPr>
              <a:t>presenza</a:t>
            </a:r>
            <a:r>
              <a:rPr lang="es-PR" dirty="0" smtClean="0">
                <a:latin typeface="Candara" panose="020E0502030303020204" pitchFamily="34" charset="0"/>
              </a:rPr>
              <a:t> constante di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smtClean="0">
                <a:latin typeface="Candara" panose="020E0502030303020204" pitchFamily="34" charset="0"/>
              </a:rPr>
              <a:t>per </a:t>
            </a:r>
            <a:r>
              <a:rPr lang="es-PR" dirty="0" err="1" smtClean="0">
                <a:latin typeface="Candara" panose="020E0502030303020204" pitchFamily="34" charset="0"/>
              </a:rPr>
              <a:t>aiutare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illuminare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rafforzare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ed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esortare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0167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534399" cy="4719638"/>
          </a:xfrm>
        </p:spPr>
        <p:txBody>
          <a:bodyPr>
            <a:normAutofit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funzione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è di </a:t>
            </a:r>
            <a:r>
              <a:rPr lang="es-PR" dirty="0" err="1" smtClean="0">
                <a:latin typeface="Candara" panose="020E0502030303020204" pitchFamily="34" charset="0"/>
              </a:rPr>
              <a:t>riempire</a:t>
            </a:r>
            <a:r>
              <a:rPr lang="es-PR" dirty="0" smtClean="0">
                <a:latin typeface="Candara" panose="020E0502030303020204" pitchFamily="34" charset="0"/>
              </a:rPr>
              <a:t> una persona con </a:t>
            </a:r>
            <a:r>
              <a:rPr lang="es-PR" dirty="0" err="1" smtClean="0">
                <a:latin typeface="Candara" panose="020E0502030303020204" pitchFamily="34" charset="0"/>
              </a:rPr>
              <a:t>quel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potere</a:t>
            </a:r>
            <a:r>
              <a:rPr lang="es-PR" dirty="0" smtClean="0">
                <a:latin typeface="Candara" panose="020E0502030303020204" pitchFamily="34" charset="0"/>
              </a:rPr>
              <a:t> e di </a:t>
            </a:r>
            <a:r>
              <a:rPr lang="es-PR" dirty="0" err="1" smtClean="0">
                <a:latin typeface="Candara" panose="020E0502030303020204" pitchFamily="34" charset="0"/>
              </a:rPr>
              <a:t>coraggio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daranno</a:t>
            </a:r>
            <a:r>
              <a:rPr lang="es-PR" dirty="0" smtClean="0">
                <a:latin typeface="Candara" panose="020E0502030303020204" pitchFamily="34" charset="0"/>
              </a:rPr>
              <a:t> la </a:t>
            </a:r>
            <a:r>
              <a:rPr lang="es-PR" dirty="0" err="1" smtClean="0">
                <a:latin typeface="Candara" panose="020E0502030303020204" pitchFamily="34" charset="0"/>
              </a:rPr>
              <a:t>capacità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affrontare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trionfalmente</a:t>
            </a:r>
            <a:r>
              <a:rPr lang="es-PR" dirty="0" smtClean="0">
                <a:latin typeface="Candara" panose="020E0502030303020204" pitchFamily="34" charset="0"/>
              </a:rPr>
              <a:t> la vita. </a:t>
            </a:r>
          </a:p>
          <a:p>
            <a:r>
              <a:rPr lang="es-PR" dirty="0" err="1">
                <a:latin typeface="Candara" panose="020E0502030303020204" pitchFamily="34" charset="0"/>
              </a:rPr>
              <a:t>I</a:t>
            </a:r>
            <a:r>
              <a:rPr lang="es-PR" dirty="0" err="1" smtClean="0">
                <a:latin typeface="Candara" panose="020E0502030303020204" pitchFamily="34" charset="0"/>
              </a:rPr>
              <a:t>l</a:t>
            </a:r>
            <a:r>
              <a:rPr lang="es-PR" dirty="0" smtClean="0">
                <a:latin typeface="Candara" panose="020E0502030303020204" pitchFamily="34" charset="0"/>
              </a:rPr>
              <a:t> termine </a:t>
            </a:r>
            <a:r>
              <a:rPr lang="es-PR" i="1" dirty="0" smtClean="0">
                <a:latin typeface="Candara" panose="020E0502030303020204" pitchFamily="34" charset="0"/>
              </a:rPr>
              <a:t>“</a:t>
            </a:r>
            <a:r>
              <a:rPr lang="es-PR" i="1" dirty="0" err="1" smtClean="0">
                <a:latin typeface="Candara" panose="020E0502030303020204" pitchFamily="34" charset="0"/>
              </a:rPr>
              <a:t>parakletos</a:t>
            </a:r>
            <a:r>
              <a:rPr lang="es-PR" i="1" dirty="0" smtClean="0">
                <a:latin typeface="Candara" panose="020E0502030303020204" pitchFamily="34" charset="0"/>
              </a:rPr>
              <a:t>” </a:t>
            </a:r>
            <a:r>
              <a:rPr lang="es-PR" dirty="0" smtClean="0">
                <a:latin typeface="Candara" panose="020E0502030303020204" pitchFamily="34" charset="0"/>
              </a:rPr>
              <a:t>si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trovare </a:t>
            </a:r>
            <a:r>
              <a:rPr lang="es-PR" dirty="0" err="1" smtClean="0">
                <a:latin typeface="Candara" panose="020E0502030303020204" pitchFamily="34" charset="0"/>
              </a:rPr>
              <a:t>meglio</a:t>
            </a:r>
            <a:r>
              <a:rPr lang="es-PR" dirty="0" smtClean="0">
                <a:latin typeface="Candara" panose="020E0502030303020204" pitchFamily="34" charset="0"/>
              </a:rPr>
              <a:t> in </a:t>
            </a:r>
            <a:r>
              <a:rPr lang="es-PR" dirty="0" err="1" smtClean="0">
                <a:latin typeface="Candara" panose="020E0502030303020204" pitchFamily="34" charset="0"/>
              </a:rPr>
              <a:t>questi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cinque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termini</a:t>
            </a:r>
            <a:r>
              <a:rPr lang="es-PR" dirty="0" smtClean="0">
                <a:latin typeface="Candara" panose="020E0502030303020204" pitchFamily="34" charset="0"/>
              </a:rPr>
              <a:t>: </a:t>
            </a:r>
            <a:r>
              <a:rPr lang="es-PR" u="sng" dirty="0" err="1" smtClean="0">
                <a:latin typeface="Candara" panose="020E0502030303020204" pitchFamily="34" charset="0"/>
              </a:rPr>
              <a:t>Avvocato</a:t>
            </a:r>
            <a:r>
              <a:rPr lang="es-PR" dirty="0">
                <a:latin typeface="Candara" panose="020E0502030303020204" pitchFamily="34" charset="0"/>
              </a:rPr>
              <a:t>, </a:t>
            </a:r>
            <a:r>
              <a:rPr lang="es-PR" u="sng" dirty="0" err="1" smtClean="0">
                <a:latin typeface="Candara" panose="020E0502030303020204" pitchFamily="34" charset="0"/>
              </a:rPr>
              <a:t>Intercessore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u="sng" dirty="0" err="1" smtClean="0">
                <a:latin typeface="Candara" panose="020E0502030303020204" pitchFamily="34" charset="0"/>
              </a:rPr>
              <a:t>Aiutante</a:t>
            </a:r>
            <a:r>
              <a:rPr lang="es-PR" dirty="0">
                <a:latin typeface="Candara" panose="020E0502030303020204" pitchFamily="34" charset="0"/>
              </a:rPr>
              <a:t>, </a:t>
            </a:r>
            <a:r>
              <a:rPr lang="es-PR" u="sng" dirty="0" err="1" smtClean="0">
                <a:latin typeface="Candara" panose="020E0502030303020204" pitchFamily="34" charset="0"/>
              </a:rPr>
              <a:t>Consolatore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u="sng" dirty="0" err="1" smtClean="0">
                <a:latin typeface="Candara" panose="020E0502030303020204" pitchFamily="34" charset="0"/>
              </a:rPr>
              <a:t>Consigliere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601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775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14:17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viene </a:t>
            </a:r>
            <a:r>
              <a:rPr lang="es-PR" dirty="0" err="1" smtClean="0">
                <a:latin typeface="Candara" panose="020E0502030303020204" pitchFamily="34" charset="0"/>
              </a:rPr>
              <a:t>chiamato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 perché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insegnamento</a:t>
            </a:r>
            <a:r>
              <a:rPr lang="es-PR" dirty="0" smtClean="0">
                <a:latin typeface="Candara" panose="020E0502030303020204" pitchFamily="34" charset="0"/>
              </a:rPr>
              <a:t> è vero e glorifica Cristo, che è la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mondo non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ricevere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perché non lo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vedere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  <a:p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increduli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vogliono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vedere</a:t>
            </a:r>
            <a:r>
              <a:rPr lang="es-PR" dirty="0" smtClean="0">
                <a:latin typeface="Candara" panose="020E0502030303020204" pitchFamily="34" charset="0"/>
              </a:rPr>
              <a:t> prima di </a:t>
            </a:r>
            <a:r>
              <a:rPr lang="es-PR" dirty="0" err="1" smtClean="0">
                <a:latin typeface="Candara" panose="020E0502030303020204" pitchFamily="34" charset="0"/>
              </a:rPr>
              <a:t>credere</a:t>
            </a:r>
            <a:r>
              <a:rPr lang="es-PR" dirty="0" smtClean="0">
                <a:latin typeface="Candara" panose="020E0502030303020204" pitchFamily="34" charset="0"/>
              </a:rPr>
              <a:t> —anche se </a:t>
            </a:r>
            <a:r>
              <a:rPr lang="es-PR" dirty="0" err="1" smtClean="0">
                <a:latin typeface="Candara" panose="020E0502030303020204" pitchFamily="34" charset="0"/>
              </a:rPr>
              <a:t>credono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vento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l’elettricità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nonostante</a:t>
            </a:r>
            <a:r>
              <a:rPr lang="es-PR" dirty="0" smtClean="0">
                <a:latin typeface="Candara" panose="020E0502030303020204" pitchFamily="34" charset="0"/>
              </a:rPr>
              <a:t> che non </a:t>
            </a:r>
            <a:r>
              <a:rPr lang="es-PR" dirty="0" err="1" smtClean="0">
                <a:latin typeface="Candara" panose="020E0502030303020204" pitchFamily="34" charset="0"/>
              </a:rPr>
              <a:t>possano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vederli</a:t>
            </a:r>
            <a:r>
              <a:rPr lang="es-PR" dirty="0" smtClean="0">
                <a:latin typeface="Candara" panose="020E0502030303020204" pitchFamily="34" charset="0"/>
              </a:rPr>
              <a:t>—.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8" r="29053"/>
          <a:stretch/>
        </p:blipFill>
        <p:spPr>
          <a:xfrm>
            <a:off x="5435600" y="1752600"/>
            <a:ext cx="3733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763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85000" lnSpcReduction="10000"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inconvertiti</a:t>
            </a:r>
            <a:r>
              <a:rPr lang="es-PR" dirty="0" smtClean="0">
                <a:latin typeface="Candara" panose="020E0502030303020204" pitchFamily="34" charset="0"/>
              </a:rPr>
              <a:t> non </a:t>
            </a:r>
            <a:r>
              <a:rPr lang="es-PR" dirty="0" err="1" smtClean="0">
                <a:latin typeface="Candara" panose="020E0502030303020204" pitchFamily="34" charset="0"/>
              </a:rPr>
              <a:t>conoscono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né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comprendono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</a:t>
            </a:r>
            <a:r>
              <a:rPr lang="es-PR" dirty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Si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che li </a:t>
            </a:r>
            <a:r>
              <a:rPr lang="es-PR" dirty="0" err="1" smtClean="0">
                <a:latin typeface="Candara" panose="020E0502030303020204" pitchFamily="34" charset="0"/>
              </a:rPr>
              <a:t>convinca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peccato</a:t>
            </a:r>
            <a:r>
              <a:rPr lang="es-PR" dirty="0" smtClean="0">
                <a:latin typeface="Candara" panose="020E0502030303020204" pitchFamily="34" charset="0"/>
              </a:rPr>
              <a:t>, e </a:t>
            </a:r>
            <a:r>
              <a:rPr lang="es-PR" dirty="0" err="1" smtClean="0">
                <a:latin typeface="Candara" panose="020E0502030303020204" pitchFamily="34" charset="0"/>
              </a:rPr>
              <a:t>però</a:t>
            </a:r>
            <a:r>
              <a:rPr lang="es-PR" dirty="0" smtClean="0">
                <a:latin typeface="Candara" panose="020E0502030303020204" pitchFamily="34" charset="0"/>
              </a:rPr>
              <a:t> non </a:t>
            </a:r>
            <a:r>
              <a:rPr lang="es-PR" dirty="0" err="1" smtClean="0">
                <a:latin typeface="Candara" panose="020E0502030303020204" pitchFamily="34" charset="0"/>
              </a:rPr>
              <a:t>conoscono</a:t>
            </a:r>
            <a:r>
              <a:rPr lang="es-PR" dirty="0" smtClean="0">
                <a:latin typeface="Candara" panose="020E0502030303020204" pitchFamily="34" charset="0"/>
              </a:rPr>
              <a:t> che è Lui. I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conoscevano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Avevano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conosciuto</a:t>
            </a:r>
            <a:r>
              <a:rPr lang="es-PR" dirty="0" smtClean="0">
                <a:latin typeface="Candara" panose="020E0502030303020204" pitchFamily="34" charset="0"/>
              </a:rPr>
              <a:t>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opera </a:t>
            </a:r>
            <a:r>
              <a:rPr lang="es-PR" dirty="0" err="1" smtClean="0">
                <a:latin typeface="Candara" panose="020E0502030303020204" pitchFamily="34" charset="0"/>
              </a:rPr>
              <a:t>nelle</a:t>
            </a:r>
            <a:r>
              <a:rPr lang="es-PR" dirty="0" smtClean="0">
                <a:latin typeface="Candara" panose="020E0502030303020204" pitchFamily="34" charset="0"/>
              </a:rPr>
              <a:t> loro </a:t>
            </a:r>
            <a:r>
              <a:rPr lang="es-PR" dirty="0" err="1" smtClean="0">
                <a:latin typeface="Candara" panose="020E0502030303020204" pitchFamily="34" charset="0"/>
              </a:rPr>
              <a:t>proprie</a:t>
            </a:r>
            <a:r>
              <a:rPr lang="es-PR" dirty="0" smtClean="0">
                <a:latin typeface="Candara" panose="020E0502030303020204" pitchFamily="34" charset="0"/>
              </a:rPr>
              <a:t> vite e lo </a:t>
            </a:r>
            <a:r>
              <a:rPr lang="es-PR" dirty="0" err="1" smtClean="0">
                <a:latin typeface="Candara" panose="020E0502030303020204" pitchFamily="34" charset="0"/>
              </a:rPr>
              <a:t>avevano</a:t>
            </a:r>
            <a:r>
              <a:rPr lang="es-PR" dirty="0" smtClean="0">
                <a:latin typeface="Candara" panose="020E0502030303020204" pitchFamily="34" charset="0"/>
              </a:rPr>
              <a:t> visto operare per mezzo del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5625" y="1755206"/>
            <a:ext cx="3731075" cy="5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433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>
                <a:latin typeface="Candara "/>
              </a:rPr>
              <a:t>«dimora </a:t>
            </a:r>
            <a:r>
              <a:rPr lang="it-IT" b="1" dirty="0">
                <a:latin typeface="Candara "/>
              </a:rPr>
              <a:t>con voi, e sarà in </a:t>
            </a:r>
            <a:r>
              <a:rPr lang="it-IT" b="1" dirty="0" smtClean="0">
                <a:latin typeface="Candara "/>
              </a:rPr>
              <a:t>voi.»</a:t>
            </a:r>
            <a:endParaRPr lang="es-PR" b="1" dirty="0" smtClean="0">
              <a:latin typeface="Candara 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Prima di </a:t>
            </a:r>
            <a:r>
              <a:rPr lang="es-PR" dirty="0" err="1" smtClean="0">
                <a:latin typeface="Candara" panose="020E0502030303020204" pitchFamily="34" charset="0"/>
              </a:rPr>
              <a:t>Pentecoste</a:t>
            </a:r>
            <a:r>
              <a:rPr lang="es-PR" dirty="0" smtClean="0">
                <a:latin typeface="Candara" panose="020E0502030303020204" pitchFamily="34" charset="0"/>
              </a:rPr>
              <a:t>,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</a:t>
            </a:r>
            <a:r>
              <a:rPr lang="es-PR" dirty="0" err="1" smtClean="0">
                <a:latin typeface="Candara" panose="020E0502030303020204" pitchFamily="34" charset="0"/>
              </a:rPr>
              <a:t>veniimorava</a:t>
            </a:r>
            <a:r>
              <a:rPr lang="es-PR" dirty="0" smtClean="0">
                <a:latin typeface="Candara" panose="020E0502030303020204" pitchFamily="34" charset="0"/>
              </a:rPr>
              <a:t> con loro.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da </a:t>
            </a:r>
            <a:r>
              <a:rPr lang="es-PR" dirty="0" err="1" smtClean="0">
                <a:latin typeface="Candara" panose="020E0502030303020204" pitchFamily="34" charset="0"/>
              </a:rPr>
              <a:t>Pentecoste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quando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qualcuno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,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 prende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posto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nella</a:t>
            </a:r>
            <a:r>
              <a:rPr lang="es-PR" dirty="0" smtClean="0">
                <a:latin typeface="Candara" panose="020E0502030303020204" pitchFamily="34" charset="0"/>
              </a:rPr>
              <a:t> vita di </a:t>
            </a:r>
            <a:r>
              <a:rPr lang="es-PR" dirty="0" err="1" smtClean="0">
                <a:latin typeface="Candara" panose="020E0502030303020204" pitchFamily="34" charset="0"/>
              </a:rPr>
              <a:t>quell’uomo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sempre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4000"/>
                    </a14:imgEffect>
                    <a14:imgEffect>
                      <a14:brightnessContrast bright="7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3036"/>
          <a:stretch/>
        </p:blipFill>
        <p:spPr>
          <a:xfrm>
            <a:off x="5047457" y="1774429"/>
            <a:ext cx="4127500" cy="508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179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preghiera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Davide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b="1" dirty="0" smtClean="0">
                <a:latin typeface="Candara" panose="020E0502030303020204" pitchFamily="34" charset="0"/>
              </a:rPr>
              <a:t>«</a:t>
            </a:r>
            <a:r>
              <a:rPr lang="it-IT" b="1" dirty="0">
                <a:latin typeface="Candara" panose="020E0502030303020204" pitchFamily="34" charset="0"/>
              </a:rPr>
              <a:t>non togliermi il tuo santo Spirito.</a:t>
            </a:r>
            <a:r>
              <a:rPr lang="es-PR" b="1" dirty="0" smtClean="0">
                <a:latin typeface="Candara" panose="020E0502030303020204" pitchFamily="34" charset="0"/>
              </a:rPr>
              <a:t>»</a:t>
            </a:r>
            <a:r>
              <a:rPr lang="es-PR" dirty="0" smtClean="0">
                <a:latin typeface="Candara" panose="020E0502030303020204" pitchFamily="34" charset="0"/>
              </a:rPr>
              <a:t>, non </a:t>
            </a:r>
            <a:r>
              <a:rPr lang="es-PR" dirty="0" err="1" smtClean="0">
                <a:latin typeface="Candara" panose="020E0502030303020204" pitchFamily="34" charset="0"/>
              </a:rPr>
              <a:t>sarebbe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appropriata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nell’attualità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è </a:t>
            </a:r>
            <a:r>
              <a:rPr lang="es-PR" dirty="0" err="1" smtClean="0">
                <a:latin typeface="Candara" panose="020E0502030303020204" pitchFamily="34" charset="0"/>
              </a:rPr>
              <a:t>mai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togliato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nessun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, anche se </a:t>
            </a:r>
            <a:r>
              <a:rPr lang="es-PR" dirty="0" err="1" smtClean="0">
                <a:latin typeface="Candara" panose="020E0502030303020204" pitchFamily="34" charset="0"/>
              </a:rPr>
              <a:t>possa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essere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contristato</a:t>
            </a:r>
            <a:r>
              <a:rPr lang="es-PR" dirty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spento</a:t>
            </a:r>
            <a:r>
              <a:rPr lang="es-PR" dirty="0" smtClean="0">
                <a:latin typeface="Candara" panose="020E0502030303020204" pitchFamily="34" charset="0"/>
              </a:rPr>
              <a:t> o </a:t>
            </a:r>
            <a:r>
              <a:rPr lang="es-PR" dirty="0" err="1" smtClean="0">
                <a:latin typeface="Candara" panose="020E0502030303020204" pitchFamily="34" charset="0"/>
              </a:rPr>
              <a:t>ostacolato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925" y="1755206"/>
            <a:ext cx="3731075" cy="5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934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775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14:18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non </a:t>
            </a:r>
            <a:r>
              <a:rPr lang="es-PR" dirty="0" err="1" smtClean="0">
                <a:latin typeface="Candara" panose="020E0502030303020204" pitchFamily="34" charset="0"/>
              </a:rPr>
              <a:t>lascerebbe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orfani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>
                <a:latin typeface="Candara" panose="020E0502030303020204" pitchFamily="34" charset="0"/>
              </a:rPr>
              <a:t>o </a:t>
            </a:r>
            <a:r>
              <a:rPr lang="es-PR" dirty="0" err="1" smtClean="0">
                <a:latin typeface="Candara" panose="020E0502030303020204" pitchFamily="34" charset="0"/>
              </a:rPr>
              <a:t>desolati</a:t>
            </a:r>
            <a:r>
              <a:rPr lang="es-PR" dirty="0" smtClean="0">
                <a:latin typeface="Candara" panose="020E0502030303020204" pitchFamily="34" charset="0"/>
              </a:rPr>
              <a:t>,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Lui </a:t>
            </a:r>
            <a:r>
              <a:rPr lang="es-PR" dirty="0" err="1" smtClean="0">
                <a:latin typeface="Candara" panose="020E0502030303020204" pitchFamily="34" charset="0"/>
              </a:rPr>
              <a:t>verrebbe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nuovo</a:t>
            </a:r>
            <a:r>
              <a:rPr lang="es-PR" dirty="0" smtClean="0">
                <a:latin typeface="Candara" panose="020E0502030303020204" pitchFamily="34" charset="0"/>
              </a:rPr>
              <a:t> da loro.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In un </a:t>
            </a:r>
            <a:r>
              <a:rPr lang="es-PR" dirty="0" err="1" smtClean="0">
                <a:latin typeface="Candara" panose="020E0502030303020204" pitchFamily="34" charset="0"/>
              </a:rPr>
              <a:t>certo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ritornò</a:t>
            </a:r>
            <a:r>
              <a:rPr lang="es-PR" dirty="0" smtClean="0">
                <a:latin typeface="Candara" panose="020E0502030303020204" pitchFamily="34" charset="0"/>
              </a:rPr>
              <a:t> da loro dopo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resurrezione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dubitabile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sia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ciò</a:t>
            </a:r>
            <a:r>
              <a:rPr lang="es-PR" dirty="0" smtClean="0">
                <a:latin typeface="Candara" panose="020E0502030303020204" pitchFamily="34" charset="0"/>
              </a:rPr>
              <a:t> che significa </a:t>
            </a:r>
            <a:r>
              <a:rPr lang="es-PR" dirty="0" err="1" smtClean="0">
                <a:latin typeface="Candara" panose="020E0502030303020204" pitchFamily="34" charset="0"/>
              </a:rPr>
              <a:t>qui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In un </a:t>
            </a:r>
            <a:r>
              <a:rPr lang="es-PR" dirty="0" err="1" smtClean="0">
                <a:latin typeface="Candara" panose="020E0502030303020204" pitchFamily="34" charset="0"/>
              </a:rPr>
              <a:t>altro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ritornò</a:t>
            </a:r>
            <a:r>
              <a:rPr lang="es-PR" dirty="0" smtClean="0">
                <a:latin typeface="Candara" panose="020E0502030303020204" pitchFamily="34" charset="0"/>
              </a:rPr>
              <a:t> da loro </a:t>
            </a:r>
            <a:r>
              <a:rPr lang="es-PR" dirty="0" err="1" smtClean="0">
                <a:latin typeface="Candara" panose="020E0502030303020204" pitchFamily="34" charset="0"/>
              </a:rPr>
              <a:t>nella</a:t>
            </a:r>
            <a:r>
              <a:rPr lang="es-PR" dirty="0" smtClean="0">
                <a:latin typeface="Candara" panose="020E0502030303020204" pitchFamily="34" charset="0"/>
              </a:rPr>
              <a:t> Persona </a:t>
            </a:r>
            <a:r>
              <a:rPr lang="es-PR" dirty="0" err="1" smtClean="0">
                <a:latin typeface="Candara" panose="020E0502030303020204" pitchFamily="34" charset="0"/>
              </a:rPr>
              <a:t>dello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giorno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Pentecoste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650" y="1773495"/>
            <a:ext cx="4127350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398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L’altro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14.15-18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8005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ritorno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spirituale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vero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i="1" dirty="0" smtClean="0">
                <a:latin typeface="Candara" panose="020E0502030303020204" pitchFamily="34" charset="0"/>
              </a:rPr>
              <a:t>«Ci fu </a:t>
            </a:r>
            <a:r>
              <a:rPr lang="es-PR" i="1" dirty="0" err="1" smtClean="0">
                <a:latin typeface="Candara" panose="020E0502030303020204" pitchFamily="34" charset="0"/>
              </a:rPr>
              <a:t>qualcosa</a:t>
            </a:r>
            <a:r>
              <a:rPr lang="es-PR" i="1" dirty="0" smtClean="0">
                <a:latin typeface="Candara" panose="020E0502030303020204" pitchFamily="34" charset="0"/>
              </a:rPr>
              <a:t> in </a:t>
            </a:r>
            <a:r>
              <a:rPr lang="es-PR" i="1" dirty="0" err="1" smtClean="0">
                <a:latin typeface="Candara" panose="020E0502030303020204" pitchFamily="34" charset="0"/>
              </a:rPr>
              <a:t>Pentecoste</a:t>
            </a:r>
            <a:r>
              <a:rPr lang="es-PR" i="1" dirty="0" smtClean="0">
                <a:latin typeface="Candara" panose="020E0502030303020204" pitchFamily="34" charset="0"/>
              </a:rPr>
              <a:t> che lo ha </a:t>
            </a:r>
            <a:r>
              <a:rPr lang="es-PR" i="1" dirty="0" err="1" smtClean="0">
                <a:latin typeface="Candara" panose="020E0502030303020204" pitchFamily="34" charset="0"/>
              </a:rPr>
              <a:t>reso</a:t>
            </a:r>
            <a:r>
              <a:rPr lang="es-PR" i="1" dirty="0" smtClean="0">
                <a:latin typeface="Candara" panose="020E0502030303020204" pitchFamily="34" charset="0"/>
              </a:rPr>
              <a:t> un </a:t>
            </a:r>
            <a:r>
              <a:rPr lang="es-PR" i="1" dirty="0" err="1" smtClean="0">
                <a:latin typeface="Candara" panose="020E0502030303020204" pitchFamily="34" charset="0"/>
              </a:rPr>
              <a:t>ritorno</a:t>
            </a:r>
            <a:r>
              <a:rPr lang="es-PR" i="1" dirty="0" smtClean="0">
                <a:latin typeface="Candara" panose="020E0502030303020204" pitchFamily="34" charset="0"/>
              </a:rPr>
              <a:t> di </a:t>
            </a:r>
            <a:r>
              <a:rPr lang="es-PR" i="1" dirty="0" err="1" smtClean="0">
                <a:latin typeface="Candara" panose="020E0502030303020204" pitchFamily="34" charset="0"/>
              </a:rPr>
              <a:t>Gesù</a:t>
            </a:r>
            <a:r>
              <a:rPr lang="es-PR" i="1" dirty="0" smtClean="0">
                <a:latin typeface="Candara" panose="020E0502030303020204" pitchFamily="34" charset="0"/>
              </a:rPr>
              <a:t>.»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In un </a:t>
            </a:r>
            <a:r>
              <a:rPr lang="es-PR" dirty="0" err="1" smtClean="0">
                <a:latin typeface="Candara" panose="020E0502030303020204" pitchFamily="34" charset="0"/>
              </a:rPr>
              <a:t>terzo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, Lui </a:t>
            </a:r>
            <a:r>
              <a:rPr lang="es-PR" dirty="0" err="1" smtClean="0">
                <a:latin typeface="Candara" panose="020E0502030303020204" pitchFamily="34" charset="0"/>
              </a:rPr>
              <a:t>ritornerà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letteralmente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alla</a:t>
            </a:r>
            <a:r>
              <a:rPr lang="es-PR" dirty="0" smtClean="0">
                <a:latin typeface="Candara" panose="020E0502030303020204" pitchFamily="34" charset="0"/>
              </a:rPr>
              <a:t> fine di </a:t>
            </a:r>
            <a:r>
              <a:rPr lang="es-PR" dirty="0" err="1" smtClean="0">
                <a:latin typeface="Candara" panose="020E0502030303020204" pitchFamily="34" charset="0"/>
              </a:rPr>
              <a:t>questa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era, </a:t>
            </a:r>
            <a:r>
              <a:rPr lang="es-PR" dirty="0" err="1" smtClean="0">
                <a:latin typeface="Candara" panose="020E0502030303020204" pitchFamily="34" charset="0"/>
              </a:rPr>
              <a:t>quando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porti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scelti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all’abitazione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celestiale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650" y="1773495"/>
            <a:ext cx="4127350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872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</a:t>
            </a: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4141"/>
          <a:stretch/>
        </p:blipFill>
        <p:spPr>
          <a:xfrm>
            <a:off x="0" y="1676401"/>
            <a:ext cx="9144000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061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905000"/>
            <a:ext cx="8947151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i="1" dirty="0" smtClean="0">
                <a:latin typeface="Candara" panose="020E0502030303020204" pitchFamily="34" charset="0"/>
              </a:rPr>
              <a:t>«Ancora </a:t>
            </a:r>
            <a:r>
              <a:rPr lang="it-IT" b="1" i="1" dirty="0">
                <a:latin typeface="Candara" panose="020E0502030303020204" pitchFamily="34" charset="0"/>
              </a:rPr>
              <a:t>un po', e il mondo non mi vedrà più; ma voi mi vedrete, perché io vivo e voi vivrete. </a:t>
            </a:r>
            <a:r>
              <a:rPr lang="it-IT" b="1" i="1" dirty="0" smtClean="0">
                <a:latin typeface="Candara" panose="020E0502030303020204" pitchFamily="34" charset="0"/>
              </a:rPr>
              <a:t> </a:t>
            </a:r>
            <a:r>
              <a:rPr lang="it-IT" b="1" i="1" dirty="0">
                <a:latin typeface="Candara" panose="020E0502030303020204" pitchFamily="34" charset="0"/>
              </a:rPr>
              <a:t>In quel giorno conoscerete che io sono nel Padre mio, e voi in me e io in voi. </a:t>
            </a:r>
            <a:r>
              <a:rPr lang="it-IT" b="1" i="1" dirty="0" smtClean="0">
                <a:latin typeface="Candara" panose="020E0502030303020204" pitchFamily="34" charset="0"/>
              </a:rPr>
              <a:t> </a:t>
            </a:r>
            <a:r>
              <a:rPr lang="it-IT" b="1" i="1" dirty="0">
                <a:latin typeface="Candara" panose="020E0502030303020204" pitchFamily="34" charset="0"/>
              </a:rPr>
              <a:t>Chi ha i miei comandamenti e li osserva, quello mi ama; e chi mi ama sarà amato dal Padre mio, e io lo amerò e mi manifesterò a lui</a:t>
            </a:r>
            <a:r>
              <a:rPr lang="it-IT" b="1" i="1" dirty="0" smtClean="0">
                <a:latin typeface="Candara" panose="020E0502030303020204" pitchFamily="34" charset="0"/>
              </a:rPr>
              <a:t>». </a:t>
            </a:r>
            <a:r>
              <a:rPr lang="it-IT" b="1" i="1" dirty="0">
                <a:latin typeface="Candara" panose="020E0502030303020204" pitchFamily="34" charset="0"/>
              </a:rPr>
              <a:t>Giuda (non l'Iscariota) gli domandò: «Signore, come mai ti manifesterai a noi e non al mondo</a:t>
            </a:r>
            <a:r>
              <a:rPr lang="it-IT" b="1" i="1" dirty="0" smtClean="0">
                <a:latin typeface="Candara" panose="020E0502030303020204" pitchFamily="34" charset="0"/>
              </a:rPr>
              <a:t>?» </a:t>
            </a:r>
            <a:r>
              <a:rPr lang="it-IT" b="1" i="1" dirty="0">
                <a:latin typeface="Candara" panose="020E0502030303020204" pitchFamily="34" charset="0"/>
              </a:rPr>
              <a:t>Gesù gli rispose: «Se uno mi ama, osserverà la mia parola; e il Padre mio l'amerà, e noi verremo da lui e dimoreremo presso di lui</a:t>
            </a:r>
            <a:r>
              <a:rPr lang="it-IT" b="1" i="1" dirty="0" smtClean="0">
                <a:latin typeface="Candara" panose="020E0502030303020204" pitchFamily="34" charset="0"/>
              </a:rPr>
              <a:t>. </a:t>
            </a:r>
            <a:r>
              <a:rPr lang="it-IT" b="1" i="1" dirty="0">
                <a:latin typeface="Candara" panose="020E0502030303020204" pitchFamily="34" charset="0"/>
              </a:rPr>
              <a:t>Chi non mi ama non osserva le mie parole; e la parola che voi udite non è mia, ma è del Padre che mi ha mandato</a:t>
            </a:r>
            <a:r>
              <a:rPr lang="it-IT" b="1" i="1" dirty="0" smtClean="0">
                <a:latin typeface="Candara" panose="020E0502030303020204" pitchFamily="34" charset="0"/>
              </a:rPr>
              <a:t>.»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it-IT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		</a:t>
            </a:r>
            <a:r>
              <a:rPr lang="it-IT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es-PR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(Giovanni 14.19–24) </a:t>
            </a:r>
            <a:endParaRPr lang="es-PR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7031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333999" cy="4719638"/>
          </a:xfrm>
        </p:spPr>
        <p:txBody>
          <a:bodyPr>
            <a:normAutofit fontScale="850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14:19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Nessun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incredulo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vide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 dopo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sepoltura</a:t>
            </a:r>
            <a:r>
              <a:rPr lang="es-PR" dirty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Dopo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resurrezione</a:t>
            </a:r>
            <a:r>
              <a:rPr lang="es-PR" dirty="0" smtClean="0">
                <a:latin typeface="Candara" panose="020E0502030303020204" pitchFamily="34" charset="0"/>
              </a:rPr>
              <a:t>, fu visto solo da coloro che lo </a:t>
            </a:r>
            <a:r>
              <a:rPr lang="es-PR" dirty="0" err="1" smtClean="0">
                <a:latin typeface="Candara" panose="020E0502030303020204" pitchFamily="34" charset="0"/>
              </a:rPr>
              <a:t>amavano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persino</a:t>
            </a:r>
            <a:r>
              <a:rPr lang="es-PR" dirty="0" smtClean="0">
                <a:latin typeface="Candara" panose="020E0502030303020204" pitchFamily="34" charset="0"/>
              </a:rPr>
              <a:t> dopo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ascensione</a:t>
            </a:r>
            <a:r>
              <a:rPr lang="es-PR" dirty="0" smtClean="0">
                <a:latin typeface="Candara" panose="020E0502030303020204" pitchFamily="34" charset="0"/>
              </a:rPr>
              <a:t>,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seguivano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vedendolo</a:t>
            </a:r>
            <a:r>
              <a:rPr lang="es-PR" dirty="0" smtClean="0">
                <a:latin typeface="Candara" panose="020E0502030303020204" pitchFamily="34" charset="0"/>
              </a:rPr>
              <a:t> per la </a:t>
            </a:r>
            <a:r>
              <a:rPr lang="es-PR" dirty="0" err="1" smtClean="0">
                <a:latin typeface="Candara" panose="020E0502030303020204" pitchFamily="34" charset="0"/>
              </a:rPr>
              <a:t>fede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indubbiamente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quello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vuole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b="1" i="1" dirty="0" smtClean="0">
                <a:latin typeface="Candara" panose="020E0502030303020204" pitchFamily="34" charset="0"/>
              </a:rPr>
              <a:t>«</a:t>
            </a:r>
            <a:r>
              <a:rPr lang="es-PR" b="1" i="1" dirty="0" err="1" smtClean="0">
                <a:latin typeface="Candara" panose="020E0502030303020204" pitchFamily="34" charset="0"/>
              </a:rPr>
              <a:t>ma</a:t>
            </a:r>
            <a:r>
              <a:rPr lang="es-PR" b="1" i="1" dirty="0" smtClean="0">
                <a:latin typeface="Candara" panose="020E0502030303020204" pitchFamily="34" charset="0"/>
              </a:rPr>
              <a:t> </a:t>
            </a:r>
            <a:r>
              <a:rPr lang="es-PR" b="1" i="1" dirty="0" err="1" smtClean="0">
                <a:latin typeface="Candara" panose="020E0502030303020204" pitchFamily="34" charset="0"/>
              </a:rPr>
              <a:t>voi</a:t>
            </a:r>
            <a:r>
              <a:rPr lang="es-PR" b="1" i="1" dirty="0" smtClean="0">
                <a:latin typeface="Candara" panose="020E0502030303020204" pitchFamily="34" charset="0"/>
              </a:rPr>
              <a:t> mi </a:t>
            </a:r>
            <a:r>
              <a:rPr lang="es-PR" b="1" i="1" dirty="0" err="1" smtClean="0">
                <a:latin typeface="Candara" panose="020E0502030303020204" pitchFamily="34" charset="0"/>
              </a:rPr>
              <a:t>vedrete</a:t>
            </a:r>
            <a:r>
              <a:rPr lang="es-PR" b="1" i="1" dirty="0" smtClean="0">
                <a:latin typeface="Candara" panose="020E0502030303020204" pitchFamily="34" charset="0"/>
              </a:rPr>
              <a:t>»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62600" y="1818265"/>
            <a:ext cx="3581400" cy="50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957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410199" cy="4719638"/>
          </a:xfrm>
        </p:spPr>
        <p:txBody>
          <a:bodyPr>
            <a:normAutofit fontScale="850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Anche se dopo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mondo non </a:t>
            </a:r>
            <a:r>
              <a:rPr lang="es-PR" dirty="0" err="1" smtClean="0">
                <a:latin typeface="Candara" panose="020E0502030303020204" pitchFamily="34" charset="0"/>
              </a:rPr>
              <a:t>potrebbe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vederlo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,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sí </a:t>
            </a:r>
            <a:r>
              <a:rPr lang="es-PR" dirty="0" err="1" smtClean="0">
                <a:latin typeface="Candara" panose="020E0502030303020204" pitchFamily="34" charset="0"/>
              </a:rPr>
              <a:t>potrebbero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 «Perché </a:t>
            </a:r>
            <a:r>
              <a:rPr lang="es-PR" dirty="0" err="1" smtClean="0">
                <a:latin typeface="Candara" panose="020E0502030303020204" pitchFamily="34" charset="0"/>
              </a:rPr>
              <a:t>io</a:t>
            </a:r>
            <a:r>
              <a:rPr lang="es-PR" dirty="0" smtClean="0">
                <a:latin typeface="Candara" panose="020E0502030303020204" pitchFamily="34" charset="0"/>
              </a:rPr>
              <a:t> vivo, </a:t>
            </a:r>
            <a:r>
              <a:rPr lang="es-PR" dirty="0">
                <a:latin typeface="Candara" panose="020E0502030303020204" pitchFamily="34" charset="0"/>
              </a:rPr>
              <a:t>… </a:t>
            </a:r>
            <a:r>
              <a:rPr lang="es-PR" dirty="0" smtClean="0">
                <a:latin typeface="Candara" panose="020E0502030303020204" pitchFamily="34" charset="0"/>
              </a:rPr>
              <a:t>e </a:t>
            </a:r>
            <a:r>
              <a:rPr lang="es-PR" dirty="0" err="1" smtClean="0">
                <a:latin typeface="Candara" panose="020E0502030303020204" pitchFamily="34" charset="0"/>
              </a:rPr>
              <a:t>voi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vivrete</a:t>
            </a:r>
            <a:r>
              <a:rPr lang="es-PR" dirty="0" smtClean="0">
                <a:latin typeface="Candara" panose="020E0502030303020204" pitchFamily="34" charset="0"/>
              </a:rPr>
              <a:t>.»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Qui</a:t>
            </a:r>
            <a:r>
              <a:rPr lang="es-PR" dirty="0" smtClean="0">
                <a:latin typeface="Candara" panose="020E0502030303020204" pitchFamily="34" charset="0"/>
              </a:rPr>
              <a:t> Lui </a:t>
            </a:r>
            <a:r>
              <a:rPr lang="es-PR" dirty="0">
                <a:latin typeface="Candara" panose="020E0502030303020204" pitchFamily="34" charset="0"/>
              </a:rPr>
              <a:t>anticipa </a:t>
            </a:r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vita </a:t>
            </a:r>
            <a:r>
              <a:rPr lang="es-PR" dirty="0">
                <a:latin typeface="Candara" panose="020E0502030303020204" pitchFamily="34" charset="0"/>
              </a:rPr>
              <a:t>i</a:t>
            </a:r>
            <a:r>
              <a:rPr lang="es-PR" dirty="0" smtClean="0">
                <a:latin typeface="Candara" panose="020E0502030303020204" pitchFamily="34" charset="0"/>
              </a:rPr>
              <a:t>n </a:t>
            </a:r>
            <a:r>
              <a:rPr lang="es-PR" dirty="0" err="1" smtClean="0">
                <a:latin typeface="Candara" panose="020E0502030303020204" pitchFamily="34" charset="0"/>
              </a:rPr>
              <a:t>resurrezione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r>
              <a:rPr lang="es-PR" dirty="0" err="1" smtClean="0">
                <a:latin typeface="Candara" panose="020E0502030303020204" pitchFamily="34" charset="0"/>
              </a:rPr>
              <a:t>Sarebbe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regalo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vita per </a:t>
            </a:r>
            <a:r>
              <a:rPr lang="es-PR" dirty="0" err="1" smtClean="0">
                <a:latin typeface="Candara" panose="020E0502030303020204" pitchFamily="34" charset="0"/>
              </a:rPr>
              <a:t>tutti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quelli</a:t>
            </a:r>
            <a:r>
              <a:rPr lang="es-PR" dirty="0" smtClean="0">
                <a:latin typeface="Candara" panose="020E0502030303020204" pitchFamily="34" charset="0"/>
              </a:rPr>
              <a:t> che si </a:t>
            </a:r>
            <a:r>
              <a:rPr lang="es-PR" dirty="0" err="1" smtClean="0">
                <a:latin typeface="Candara" panose="020E0502030303020204" pitchFamily="34" charset="0"/>
              </a:rPr>
              <a:t>fidassero</a:t>
            </a:r>
            <a:r>
              <a:rPr lang="es-PR" dirty="0" smtClean="0">
                <a:latin typeface="Candara" panose="020E0502030303020204" pitchFamily="34" charset="0"/>
              </a:rPr>
              <a:t> di Lui.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Sebbene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morissero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resusciterebbero</a:t>
            </a:r>
            <a:r>
              <a:rPr lang="es-PR" dirty="0" smtClean="0">
                <a:latin typeface="Candara" panose="020E0502030303020204" pitchFamily="34" charset="0"/>
              </a:rPr>
              <a:t> per non moriré di </a:t>
            </a:r>
            <a:r>
              <a:rPr lang="es-PR" dirty="0" err="1" smtClean="0">
                <a:latin typeface="Candara" panose="020E0502030303020204" pitchFamily="34" charset="0"/>
              </a:rPr>
              <a:t>nuovo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62600" y="1818265"/>
            <a:ext cx="3581400" cy="50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606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14:20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«In </a:t>
            </a:r>
            <a:r>
              <a:rPr lang="es-PR" dirty="0" err="1" smtClean="0">
                <a:latin typeface="Candara" panose="020E0502030303020204" pitchFamily="34" charset="0"/>
              </a:rPr>
              <a:t>quel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giorno</a:t>
            </a:r>
            <a:r>
              <a:rPr lang="es-PR" dirty="0" smtClean="0">
                <a:latin typeface="Candara" panose="020E0502030303020204" pitchFamily="34" charset="0"/>
              </a:rPr>
              <a:t>» si </a:t>
            </a:r>
            <a:r>
              <a:rPr lang="es-PR" dirty="0" err="1" smtClean="0">
                <a:latin typeface="Candara" panose="020E0502030303020204" pitchFamily="34" charset="0"/>
              </a:rPr>
              <a:t>riferisce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nuovo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probabilmente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l’abassamento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</a:t>
            </a:r>
            <a:r>
              <a:rPr lang="es-PR" dirty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Lui </a:t>
            </a:r>
            <a:r>
              <a:rPr lang="es-PR" dirty="0" err="1" smtClean="0">
                <a:latin typeface="Candara" panose="020E0502030303020204" pitchFamily="34" charset="0"/>
              </a:rPr>
              <a:t>istruirebbe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credenti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 di che </a:t>
            </a:r>
            <a:r>
              <a:rPr lang="es-PR" dirty="0" err="1" smtClean="0">
                <a:latin typeface="Candara" panose="020E0502030303020204" pitchFamily="34" charset="0"/>
              </a:rPr>
              <a:t>così</a:t>
            </a:r>
            <a:r>
              <a:rPr lang="es-PR" dirty="0" smtClean="0">
                <a:latin typeface="Candara" panose="020E0502030303020204" pitchFamily="34" charset="0"/>
              </a:rPr>
              <a:t> come  </a:t>
            </a:r>
            <a:r>
              <a:rPr lang="es-PR" dirty="0" err="1" smtClean="0">
                <a:latin typeface="Candara" panose="020E0502030303020204" pitchFamily="34" charset="0"/>
              </a:rPr>
              <a:t>c’era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un </a:t>
            </a:r>
            <a:r>
              <a:rPr lang="es-PR" dirty="0" err="1" smtClean="0">
                <a:latin typeface="Candara" panose="020E0502030303020204" pitchFamily="34" charset="0"/>
              </a:rPr>
              <a:t>vincolo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vitale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el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Padre, </a:t>
            </a:r>
            <a:r>
              <a:rPr lang="es-PR" dirty="0" err="1" smtClean="0">
                <a:latin typeface="Candara" panose="020E0502030303020204" pitchFamily="34" charset="0"/>
              </a:rPr>
              <a:t>così</a:t>
            </a:r>
            <a:r>
              <a:rPr lang="es-PR" dirty="0" smtClean="0">
                <a:latin typeface="Candara" panose="020E0502030303020204" pitchFamily="34" charset="0"/>
              </a:rPr>
              <a:t> ci </a:t>
            </a:r>
            <a:r>
              <a:rPr lang="es-PR" dirty="0" err="1" smtClean="0">
                <a:latin typeface="Candara" panose="020E0502030303020204" pitchFamily="34" charset="0"/>
              </a:rPr>
              <a:t>sarebbe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un’unione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meravigliosa</a:t>
            </a:r>
            <a:r>
              <a:rPr lang="es-PR" dirty="0" smtClean="0">
                <a:latin typeface="Candara" panose="020E0502030303020204" pitchFamily="34" charset="0"/>
              </a:rPr>
              <a:t> di vita e </a:t>
            </a:r>
            <a:r>
              <a:rPr lang="es-PR" dirty="0" err="1" smtClean="0">
                <a:latin typeface="Candara" panose="020E0502030303020204" pitchFamily="34" charset="0"/>
              </a:rPr>
              <a:t>scopi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fra</a:t>
            </a:r>
            <a:r>
              <a:rPr lang="es-PR" dirty="0" smtClean="0">
                <a:latin typeface="Candara" panose="020E0502030303020204" pitchFamily="34" charset="0"/>
              </a:rPr>
              <a:t> Cristo e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santi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8" r="29053"/>
          <a:stretch/>
        </p:blipFill>
        <p:spPr>
          <a:xfrm>
            <a:off x="5435600" y="1752600"/>
            <a:ext cx="3733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752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850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È </a:t>
            </a:r>
            <a:r>
              <a:rPr lang="es-PR" dirty="0" err="1" smtClean="0">
                <a:latin typeface="Candara" panose="020E0502030303020204" pitchFamily="34" charset="0"/>
              </a:rPr>
              <a:t>difficile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spiegare</a:t>
            </a:r>
            <a:r>
              <a:rPr lang="es-PR" dirty="0" smtClean="0">
                <a:latin typeface="Candara" panose="020E0502030303020204" pitchFamily="34" charset="0"/>
              </a:rPr>
              <a:t> come Cristo è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allo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stesso</a:t>
            </a:r>
            <a:r>
              <a:rPr lang="es-PR" dirty="0" smtClean="0">
                <a:latin typeface="Candara" panose="020E0502030303020204" pitchFamily="34" charset="0"/>
              </a:rPr>
              <a:t> tempo in Cristo.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illustrazione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usuale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quella</a:t>
            </a:r>
            <a:r>
              <a:rPr lang="es-PR" dirty="0" smtClean="0">
                <a:latin typeface="Candara" panose="020E0502030303020204" pitchFamily="34" charset="0"/>
              </a:rPr>
              <a:t> di un </a:t>
            </a:r>
            <a:r>
              <a:rPr lang="es-PR" dirty="0" err="1" smtClean="0">
                <a:latin typeface="Candara" panose="020E0502030303020204" pitchFamily="34" charset="0"/>
              </a:rPr>
              <a:t>attizzatoio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fuoco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L’attizzatoio</a:t>
            </a:r>
            <a:r>
              <a:rPr lang="es-PR" dirty="0" smtClean="0">
                <a:latin typeface="Candara" panose="020E0502030303020204" pitchFamily="34" charset="0"/>
              </a:rPr>
              <a:t> non è </a:t>
            </a:r>
            <a:r>
              <a:rPr lang="es-PR" dirty="0" err="1" smtClean="0">
                <a:latin typeface="Candara" panose="020E0502030303020204" pitchFamily="34" charset="0"/>
              </a:rPr>
              <a:t>soltanto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fuoco</a:t>
            </a:r>
            <a:r>
              <a:rPr lang="es-PR" dirty="0" smtClean="0">
                <a:latin typeface="Candara" panose="020E0502030303020204" pitchFamily="34" charset="0"/>
              </a:rPr>
              <a:t>, se non che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fuoco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attizzatoio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non </a:t>
            </a:r>
            <a:r>
              <a:rPr lang="es-PR" dirty="0" err="1" smtClean="0">
                <a:latin typeface="Candara" panose="020E0502030303020204" pitchFamily="34" charset="0"/>
              </a:rPr>
              <a:t>racconta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tutta</a:t>
            </a:r>
            <a:r>
              <a:rPr lang="es-PR" dirty="0" smtClean="0">
                <a:latin typeface="Candara" panose="020E0502030303020204" pitchFamily="34" charset="0"/>
              </a:rPr>
              <a:t> la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443" r="33760"/>
          <a:stretch/>
        </p:blipFill>
        <p:spPr>
          <a:xfrm>
            <a:off x="5486399" y="1752600"/>
            <a:ext cx="3657601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731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Cristo è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 di che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vita è </a:t>
            </a:r>
            <a:r>
              <a:rPr lang="es-PR" dirty="0" err="1" smtClean="0">
                <a:latin typeface="Candara" panose="020E0502030303020204" pitchFamily="34" charset="0"/>
              </a:rPr>
              <a:t>comunicata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colui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In </a:t>
            </a:r>
            <a:r>
              <a:rPr lang="es-PR" dirty="0" err="1" smtClean="0">
                <a:latin typeface="Candara" panose="020E0502030303020204" pitchFamily="34" charset="0"/>
              </a:rPr>
              <a:t>realtà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dimora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per mezzo </a:t>
            </a:r>
            <a:r>
              <a:rPr lang="es-PR" dirty="0" err="1" smtClean="0">
                <a:latin typeface="Candara" panose="020E0502030303020204" pitchFamily="34" charset="0"/>
              </a:rPr>
              <a:t>dello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è in Cristo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trovarsi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davanti</a:t>
            </a:r>
            <a:r>
              <a:rPr lang="es-PR" dirty="0" smtClean="0">
                <a:latin typeface="Candara" panose="020E0502030303020204" pitchFamily="34" charset="0"/>
              </a:rPr>
              <a:t> a Dio in </a:t>
            </a:r>
            <a:r>
              <a:rPr lang="es-PR" dirty="0" err="1" smtClean="0">
                <a:latin typeface="Candara" panose="020E0502030303020204" pitchFamily="34" charset="0"/>
              </a:rPr>
              <a:t>tutto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merito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Persona e opera di Cristo.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8" r="29053"/>
          <a:stretch/>
        </p:blipFill>
        <p:spPr>
          <a:xfrm>
            <a:off x="5435600" y="1752600"/>
            <a:ext cx="3733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341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14:21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La vera </a:t>
            </a:r>
            <a:r>
              <a:rPr lang="es-PR" dirty="0" err="1" smtClean="0">
                <a:latin typeface="Candara" panose="020E0502030303020204" pitchFamily="34" charset="0"/>
              </a:rPr>
              <a:t>prova</a:t>
            </a:r>
            <a:r>
              <a:rPr lang="es-PR" dirty="0" smtClean="0">
                <a:latin typeface="Candara" panose="020E0502030303020204" pitchFamily="34" charset="0"/>
              </a:rPr>
              <a:t> del  </a:t>
            </a:r>
            <a:r>
              <a:rPr lang="es-PR" dirty="0" err="1" smtClean="0">
                <a:latin typeface="Candara" panose="020E0502030303020204" pitchFamily="34" charset="0"/>
              </a:rPr>
              <a:t>amore</a:t>
            </a:r>
            <a:r>
              <a:rPr lang="es-PR" dirty="0" smtClean="0">
                <a:latin typeface="Candara" panose="020E0502030303020204" pitchFamily="34" charset="0"/>
              </a:rPr>
              <a:t> che uno ha per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l’obbedienza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comandamenti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È </a:t>
            </a:r>
            <a:r>
              <a:rPr lang="es-PR" dirty="0" err="1" smtClean="0">
                <a:latin typeface="Candara" panose="020E0502030303020204" pitchFamily="34" charset="0"/>
              </a:rPr>
              <a:t>inutile</a:t>
            </a:r>
            <a:r>
              <a:rPr lang="es-PR" dirty="0" smtClean="0">
                <a:latin typeface="Candara" panose="020E0502030303020204" pitchFamily="34" charset="0"/>
              </a:rPr>
              <a:t> parlare di amarlo se non </a:t>
            </a:r>
            <a:r>
              <a:rPr lang="es-PR" dirty="0" err="1" smtClean="0">
                <a:latin typeface="Candara" panose="020E0502030303020204" pitchFamily="34" charset="0"/>
              </a:rPr>
              <a:t>vogliamo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obbedirgli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In un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Padre ama </a:t>
            </a:r>
            <a:r>
              <a:rPr lang="es-PR" dirty="0" err="1" smtClean="0">
                <a:latin typeface="Candara" panose="020E0502030303020204" pitchFamily="34" charset="0"/>
              </a:rPr>
              <a:t>tutto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mondo.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833" r="17500" b="14141"/>
          <a:stretch/>
        </p:blipFill>
        <p:spPr>
          <a:xfrm>
            <a:off x="5096155" y="1828800"/>
            <a:ext cx="4047845" cy="344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302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Egli</a:t>
            </a:r>
            <a:r>
              <a:rPr lang="es-PR" dirty="0" smtClean="0">
                <a:latin typeface="Candara" panose="020E0502030303020204" pitchFamily="34" charset="0"/>
              </a:rPr>
              <a:t> ha un </a:t>
            </a:r>
            <a:r>
              <a:rPr lang="es-PR" dirty="0" err="1" smtClean="0">
                <a:latin typeface="Candara" panose="020E0502030303020204" pitchFamily="34" charset="0"/>
              </a:rPr>
              <a:t>amore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speciale</a:t>
            </a:r>
            <a:r>
              <a:rPr lang="es-PR" dirty="0" smtClean="0">
                <a:latin typeface="Candara" panose="020E0502030303020204" pitchFamily="34" charset="0"/>
              </a:rPr>
              <a:t> per coloro che </a:t>
            </a:r>
            <a:r>
              <a:rPr lang="es-PR" dirty="0" err="1" smtClean="0">
                <a:latin typeface="Candara" panose="020E0502030303020204" pitchFamily="34" charset="0"/>
              </a:rPr>
              <a:t>amano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Questi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anche </a:t>
            </a:r>
            <a:r>
              <a:rPr lang="es-PR" dirty="0" err="1" smtClean="0">
                <a:latin typeface="Candara" panose="020E0502030303020204" pitchFamily="34" charset="0"/>
              </a:rPr>
              <a:t>amati</a:t>
            </a:r>
            <a:r>
              <a:rPr lang="es-PR" dirty="0" smtClean="0">
                <a:latin typeface="Candara" panose="020E0502030303020204" pitchFamily="34" charset="0"/>
              </a:rPr>
              <a:t> da Cristo, e Lui sui </a:t>
            </a:r>
            <a:r>
              <a:rPr lang="es-PR" dirty="0" err="1" smtClean="0">
                <a:latin typeface="Candara" panose="020E0502030303020204" pitchFamily="34" charset="0"/>
              </a:rPr>
              <a:t>lascia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conoscere</a:t>
            </a:r>
            <a:r>
              <a:rPr lang="es-PR" dirty="0" smtClean="0">
                <a:latin typeface="Candara" panose="020E0502030303020204" pitchFamily="34" charset="0"/>
              </a:rPr>
              <a:t> da loro di un modo </a:t>
            </a:r>
            <a:r>
              <a:rPr lang="es-PR" dirty="0" err="1" smtClean="0">
                <a:latin typeface="Candara" panose="020E0502030303020204" pitchFamily="34" charset="0"/>
              </a:rPr>
              <a:t>speciale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>
                <a:latin typeface="Candara" panose="020E0502030303020204" pitchFamily="34" charset="0"/>
              </a:rPr>
              <a:t>Q</a:t>
            </a:r>
            <a:r>
              <a:rPr lang="es-PR" dirty="0" err="1" smtClean="0">
                <a:latin typeface="Candara" panose="020E0502030303020204" pitchFamily="34" charset="0"/>
              </a:rPr>
              <a:t>uanto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amiamo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Salvatore, tanto </a:t>
            </a:r>
            <a:r>
              <a:rPr lang="es-PR" dirty="0" err="1" smtClean="0">
                <a:latin typeface="Candara" panose="020E0502030303020204" pitchFamily="34" charset="0"/>
              </a:rPr>
              <a:t>meglio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conosceremo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5833" r="17500" b="14141"/>
          <a:stretch/>
        </p:blipFill>
        <p:spPr>
          <a:xfrm>
            <a:off x="5096155" y="1828800"/>
            <a:ext cx="4047845" cy="344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405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14:22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Giuda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menzionato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aveva</a:t>
            </a:r>
            <a:r>
              <a:rPr lang="es-PR" dirty="0" smtClean="0">
                <a:latin typeface="Candara" panose="020E0502030303020204" pitchFamily="34" charset="0"/>
              </a:rPr>
              <a:t> la </a:t>
            </a:r>
            <a:r>
              <a:rPr lang="es-PR" dirty="0" err="1" smtClean="0">
                <a:latin typeface="Candara" panose="020E0502030303020204" pitchFamily="34" charset="0"/>
              </a:rPr>
              <a:t>sfortuna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avere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stesso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nome</a:t>
            </a:r>
            <a:r>
              <a:rPr lang="es-PR" dirty="0" smtClean="0">
                <a:latin typeface="Candara" panose="020E0502030303020204" pitchFamily="34" charset="0"/>
              </a:rPr>
              <a:t> del </a:t>
            </a:r>
            <a:r>
              <a:rPr lang="es-PR" dirty="0" err="1" smtClean="0">
                <a:latin typeface="Candara" panose="020E0502030303020204" pitchFamily="34" charset="0"/>
              </a:rPr>
              <a:t>traditore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di Dio lo 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distingue </a:t>
            </a:r>
            <a:r>
              <a:rPr lang="es-PR" dirty="0" err="1" smtClean="0">
                <a:latin typeface="Candara" panose="020E0502030303020204" pitchFamily="34" charset="0"/>
              </a:rPr>
              <a:t>gentilemente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dell’Iscariota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Non </a:t>
            </a:r>
            <a:r>
              <a:rPr lang="es-PR" dirty="0" err="1" smtClean="0">
                <a:latin typeface="Candara" panose="020E0502030303020204" pitchFamily="34" charset="0"/>
              </a:rPr>
              <a:t>poteva</a:t>
            </a:r>
            <a:r>
              <a:rPr lang="es-PR" dirty="0" smtClean="0">
                <a:latin typeface="Candara" panose="020E0502030303020204" pitchFamily="34" charset="0"/>
              </a:rPr>
              <a:t> lui </a:t>
            </a:r>
            <a:r>
              <a:rPr lang="es-PR" dirty="0" err="1" smtClean="0">
                <a:latin typeface="Candara" panose="020E0502030303020204" pitchFamily="34" charset="0"/>
              </a:rPr>
              <a:t>comprendere</a:t>
            </a:r>
            <a:r>
              <a:rPr lang="es-PR" dirty="0" smtClean="0">
                <a:latin typeface="Candara" panose="020E0502030303020204" pitchFamily="34" charset="0"/>
              </a:rPr>
              <a:t> come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potrebbe</a:t>
            </a:r>
            <a:r>
              <a:rPr lang="es-PR" dirty="0" smtClean="0">
                <a:latin typeface="Candara" panose="020E0502030303020204" pitchFamily="34" charset="0"/>
              </a:rPr>
              <a:t>  </a:t>
            </a:r>
            <a:r>
              <a:rPr lang="es-PR" dirty="0" err="1" smtClean="0">
                <a:latin typeface="Candara" panose="020E0502030303020204" pitchFamily="34" charset="0"/>
              </a:rPr>
              <a:t>apparire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senza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essere</a:t>
            </a:r>
            <a:r>
              <a:rPr lang="es-PR" dirty="0" smtClean="0">
                <a:latin typeface="Candara" panose="020E0502030303020204" pitchFamily="34" charset="0"/>
              </a:rPr>
              <a:t> anche visto </a:t>
            </a:r>
            <a:r>
              <a:rPr lang="es-PR" dirty="0" err="1" smtClean="0">
                <a:latin typeface="Candara" panose="020E0502030303020204" pitchFamily="34" charset="0"/>
              </a:rPr>
              <a:t>dal</a:t>
            </a:r>
            <a:r>
              <a:rPr lang="es-PR" dirty="0" smtClean="0">
                <a:latin typeface="Candara" panose="020E0502030303020204" pitchFamily="34" charset="0"/>
              </a:rPr>
              <a:t> mondo.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879" t="2315" r="47472" b="2711"/>
          <a:stretch/>
        </p:blipFill>
        <p:spPr>
          <a:xfrm>
            <a:off x="5562600" y="1752600"/>
            <a:ext cx="3581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016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È </a:t>
            </a:r>
            <a:r>
              <a:rPr lang="es-PR" dirty="0" err="1" smtClean="0">
                <a:latin typeface="Candara" panose="020E0502030303020204" pitchFamily="34" charset="0"/>
              </a:rPr>
              <a:t>indubitabile</a:t>
            </a:r>
            <a:r>
              <a:rPr lang="es-PR" dirty="0" smtClean="0">
                <a:latin typeface="Candara" panose="020E0502030303020204" pitchFamily="34" charset="0"/>
              </a:rPr>
              <a:t> che pensaba </a:t>
            </a:r>
            <a:r>
              <a:rPr lang="es-PR" dirty="0" err="1" smtClean="0">
                <a:latin typeface="Candara" panose="020E0502030303020204" pitchFamily="34" charset="0"/>
              </a:rPr>
              <a:t>nell’arrivo</a:t>
            </a:r>
            <a:r>
              <a:rPr lang="es-PR" dirty="0" smtClean="0">
                <a:latin typeface="Candara" panose="020E0502030303020204" pitchFamily="34" charset="0"/>
              </a:rPr>
              <a:t> del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come la di un Re </a:t>
            </a:r>
            <a:r>
              <a:rPr lang="es-PR" dirty="0" err="1" smtClean="0">
                <a:latin typeface="Candara" panose="020E0502030303020204" pitchFamily="34" charset="0"/>
              </a:rPr>
              <a:t>vincitore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o un </a:t>
            </a:r>
            <a:r>
              <a:rPr lang="es-PR" dirty="0" err="1" smtClean="0">
                <a:latin typeface="Candara" panose="020E0502030303020204" pitchFamily="34" charset="0"/>
              </a:rPr>
              <a:t>eroe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popolare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Non </a:t>
            </a:r>
            <a:r>
              <a:rPr lang="es-PR" dirty="0" err="1" smtClean="0">
                <a:latin typeface="Candara" panose="020E0502030303020204" pitchFamily="34" charset="0"/>
              </a:rPr>
              <a:t>capiva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si </a:t>
            </a:r>
            <a:r>
              <a:rPr lang="es-PR" dirty="0" err="1" smtClean="0">
                <a:latin typeface="Candara" panose="020E0502030303020204" pitchFamily="34" charset="0"/>
              </a:rPr>
              <a:t>manifesterebbe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di una maniera </a:t>
            </a:r>
            <a:r>
              <a:rPr lang="es-PR" dirty="0" err="1" smtClean="0">
                <a:latin typeface="Candara" panose="020E0502030303020204" pitchFamily="34" charset="0"/>
              </a:rPr>
              <a:t>spirituale</a:t>
            </a:r>
            <a:r>
              <a:rPr lang="es-PR" dirty="0" smtClean="0">
                <a:latin typeface="Candara" panose="020E0502030303020204" pitchFamily="34" charset="0"/>
              </a:rPr>
              <a:t>.  </a:t>
            </a:r>
            <a:r>
              <a:rPr lang="es-PR" dirty="0">
                <a:latin typeface="Candara" panose="020E0502030303020204" pitchFamily="34" charset="0"/>
              </a:rPr>
              <a:t>a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vedrebbero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fede</a:t>
            </a:r>
            <a:r>
              <a:rPr lang="es-PR" dirty="0" smtClean="0">
                <a:latin typeface="Candara" panose="020E0502030303020204" pitchFamily="34" charset="0"/>
              </a:rPr>
              <a:t> per mezzo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Parola di Dio.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879" t="2315" r="47472" b="2711"/>
          <a:stretch/>
        </p:blipFill>
        <p:spPr>
          <a:xfrm>
            <a:off x="5562600" y="1752600"/>
            <a:ext cx="3581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07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Attraverso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di Dio,, </a:t>
            </a:r>
            <a:r>
              <a:rPr lang="es-PR" dirty="0" err="1" smtClean="0">
                <a:latin typeface="Candara" panose="020E0502030303020204" pitchFamily="34" charset="0"/>
              </a:rPr>
              <a:t>possiamo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veramente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conoscere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meglio</a:t>
            </a:r>
            <a:r>
              <a:rPr lang="es-PR" dirty="0" smtClean="0">
                <a:latin typeface="Candara" panose="020E0502030303020204" pitchFamily="34" charset="0"/>
              </a:rPr>
              <a:t> Cristo </a:t>
            </a:r>
            <a:r>
              <a:rPr lang="es-PR" dirty="0" err="1" smtClean="0">
                <a:latin typeface="Candara" panose="020E0502030303020204" pitchFamily="34" charset="0"/>
              </a:rPr>
              <a:t>oggi</a:t>
            </a:r>
            <a:r>
              <a:rPr lang="es-PR" dirty="0" smtClean="0">
                <a:latin typeface="Candara" panose="020E0502030303020204" pitchFamily="34" charset="0"/>
              </a:rPr>
              <a:t> di come i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avevano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conosciuto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quand</a:t>
            </a:r>
            <a:r>
              <a:rPr lang="es-PR" dirty="0" smtClean="0">
                <a:latin typeface="Candara" panose="020E0502030303020204" pitchFamily="34" charset="0"/>
              </a:rPr>
              <a:t> era </a:t>
            </a:r>
            <a:r>
              <a:rPr lang="es-PR" dirty="0" err="1" smtClean="0">
                <a:latin typeface="Candara" panose="020E0502030303020204" pitchFamily="34" charset="0"/>
              </a:rPr>
              <a:t>nella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terra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 smtClean="0">
                <a:latin typeface="Candara" panose="020E0502030303020204" pitchFamily="34" charset="0"/>
              </a:rPr>
              <a:t>Quando</a:t>
            </a:r>
            <a:r>
              <a:rPr lang="es-PR" dirty="0" smtClean="0">
                <a:latin typeface="Candara" panose="020E0502030303020204" pitchFamily="34" charset="0"/>
              </a:rPr>
              <a:t> era </a:t>
            </a:r>
            <a:r>
              <a:rPr lang="es-PR" dirty="0" err="1" smtClean="0">
                <a:latin typeface="Candara" panose="020E0502030303020204" pitchFamily="34" charset="0"/>
              </a:rPr>
              <a:t>qui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quelli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erano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nelle</a:t>
            </a:r>
            <a:r>
              <a:rPr lang="es-PR" dirty="0" smtClean="0">
                <a:latin typeface="Candara" panose="020E0502030303020204" pitchFamily="34" charset="0"/>
              </a:rPr>
              <a:t> prime file </a:t>
            </a:r>
            <a:r>
              <a:rPr lang="es-PR" dirty="0" err="1" smtClean="0">
                <a:latin typeface="Candara" panose="020E0502030303020204" pitchFamily="34" charset="0"/>
              </a:rPr>
              <a:t>erano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vicini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quelli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erano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indietro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8" r="29053"/>
          <a:stretch/>
        </p:blipFill>
        <p:spPr>
          <a:xfrm>
            <a:off x="5435600" y="1752600"/>
            <a:ext cx="3733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364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Invece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nostro</a:t>
            </a:r>
            <a:r>
              <a:rPr lang="es-PR" dirty="0" smtClean="0">
                <a:latin typeface="Candara" panose="020E0502030303020204" pitchFamily="34" charset="0"/>
              </a:rPr>
              <a:t> tempo, per </a:t>
            </a:r>
            <a:r>
              <a:rPr lang="es-PR" dirty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fede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ognuno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noi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godere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accattivante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comunione</a:t>
            </a:r>
            <a:r>
              <a:rPr lang="es-PR" dirty="0" smtClean="0">
                <a:latin typeface="Candara" panose="020E0502030303020204" pitchFamily="34" charset="0"/>
              </a:rPr>
              <a:t> con Lui.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risposta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smtClean="0">
                <a:latin typeface="Candara" panose="020E0502030303020204" pitchFamily="34" charset="0"/>
              </a:rPr>
              <a:t>a </a:t>
            </a:r>
            <a:r>
              <a:rPr lang="es-PR" dirty="0" err="1" smtClean="0">
                <a:latin typeface="Candara" panose="020E0502030303020204" pitchFamily="34" charset="0"/>
              </a:rPr>
              <a:t>Giuda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mostra</a:t>
            </a:r>
            <a:r>
              <a:rPr lang="es-PR" dirty="0" smtClean="0">
                <a:latin typeface="Candara" panose="020E0502030303020204" pitchFamily="34" charset="0"/>
              </a:rPr>
              <a:t> che le </a:t>
            </a:r>
            <a:r>
              <a:rPr lang="es-PR" dirty="0" err="1" smtClean="0">
                <a:latin typeface="Candara" panose="020E0502030303020204" pitchFamily="34" charset="0"/>
              </a:rPr>
              <a:t>manfestazioni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promesse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seguaci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individuali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connesse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con la </a:t>
            </a:r>
            <a:r>
              <a:rPr lang="es-PR" dirty="0" smtClean="0">
                <a:latin typeface="Candara" panose="020E0502030303020204" pitchFamily="34" charset="0"/>
              </a:rPr>
              <a:t>Parola di Dio.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3423" y="1930368"/>
            <a:ext cx="3577853" cy="477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1430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obbedienza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alla</a:t>
            </a:r>
            <a:r>
              <a:rPr lang="es-PR" dirty="0" smtClean="0">
                <a:latin typeface="Candara" panose="020E0502030303020204" pitchFamily="34" charset="0"/>
              </a:rPr>
              <a:t> Parola </a:t>
            </a:r>
            <a:r>
              <a:rPr lang="es-PR" dirty="0" err="1" smtClean="0">
                <a:latin typeface="Candara" panose="020E0502030303020204" pitchFamily="34" charset="0"/>
              </a:rPr>
              <a:t>avrà</a:t>
            </a:r>
            <a:r>
              <a:rPr lang="es-PR" dirty="0" smtClean="0">
                <a:latin typeface="Candara" panose="020E0502030303020204" pitchFamily="34" charset="0"/>
              </a:rPr>
              <a:t> come </a:t>
            </a:r>
            <a:r>
              <a:rPr lang="es-PR" dirty="0" err="1" smtClean="0">
                <a:latin typeface="Candara" panose="020E0502030303020204" pitchFamily="34" charset="0"/>
              </a:rPr>
              <a:t>risultato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l’arrivo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dimora</a:t>
            </a:r>
            <a:r>
              <a:rPr lang="es-PR" dirty="0" smtClean="0">
                <a:latin typeface="Candara" panose="020E0502030303020204" pitchFamily="34" charset="0"/>
              </a:rPr>
              <a:t> del Padre e del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. 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3423" y="1930368"/>
            <a:ext cx="3577853" cy="477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865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305799" cy="4719638"/>
          </a:xfrm>
        </p:spPr>
        <p:txBody>
          <a:bodyPr>
            <a:normAutofit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14:23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Se </a:t>
            </a:r>
            <a:r>
              <a:rPr lang="es-PR" dirty="0" err="1" smtClean="0">
                <a:latin typeface="Candara" panose="020E0502030303020204" pitchFamily="34" charset="0"/>
              </a:rPr>
              <a:t>qualcuno</a:t>
            </a:r>
            <a:r>
              <a:rPr lang="es-PR" dirty="0" smtClean="0">
                <a:latin typeface="Candara" panose="020E0502030303020204" pitchFamily="34" charset="0"/>
              </a:rPr>
              <a:t> ama </a:t>
            </a:r>
            <a:r>
              <a:rPr lang="es-PR" dirty="0" err="1" smtClean="0">
                <a:latin typeface="Candara" panose="020E0502030303020204" pitchFamily="34" charset="0"/>
              </a:rPr>
              <a:t>veramente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salverà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insegnamento</a:t>
            </a:r>
            <a:r>
              <a:rPr lang="es-PR" dirty="0" smtClean="0">
                <a:latin typeface="Candara" panose="020E0502030303020204" pitchFamily="34" charset="0"/>
              </a:rPr>
              <a:t> completo, non solo </a:t>
            </a:r>
            <a:r>
              <a:rPr lang="es-PR" dirty="0" err="1" smtClean="0">
                <a:latin typeface="Candara" panose="020E0502030303020204" pitchFamily="34" charset="0"/>
              </a:rPr>
              <a:t>comandamenti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isolati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err="1">
                <a:latin typeface="Candara" panose="020E0502030303020204" pitchFamily="34" charset="0"/>
              </a:rPr>
              <a:t>I</a:t>
            </a:r>
            <a:r>
              <a:rPr lang="es-PR" dirty="0" err="1" smtClean="0">
                <a:latin typeface="Candara" panose="020E0502030303020204" pitchFamily="34" charset="0"/>
              </a:rPr>
              <a:t>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Padre ama </a:t>
            </a:r>
            <a:r>
              <a:rPr lang="es-PR" dirty="0" smtClean="0">
                <a:latin typeface="Candara" panose="020E0502030303020204" pitchFamily="34" charset="0"/>
              </a:rPr>
              <a:t>coloro che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disposti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obbedire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senza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dubbi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né</a:t>
            </a:r>
            <a:r>
              <a:rPr lang="es-PR" dirty="0" smtClean="0">
                <a:latin typeface="Candara" panose="020E0502030303020204" pitchFamily="34" charset="0"/>
              </a:rPr>
              <a:t> reserve. </a:t>
            </a:r>
          </a:p>
          <a:p>
            <a:r>
              <a:rPr lang="es-PR" dirty="0" err="1">
                <a:latin typeface="Candara" panose="020E0502030303020204" pitchFamily="34" charset="0"/>
              </a:rPr>
              <a:t>I</a:t>
            </a:r>
            <a:r>
              <a:rPr lang="es-PR" dirty="0" err="1" smtClean="0">
                <a:latin typeface="Candara" panose="020E0502030303020204" pitchFamily="34" charset="0"/>
              </a:rPr>
              <a:t>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Padre </a:t>
            </a:r>
            <a:r>
              <a:rPr lang="es-PR" dirty="0" smtClean="0">
                <a:latin typeface="Candara" panose="020E0502030303020204" pitchFamily="34" charset="0"/>
              </a:rPr>
              <a:t>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specialmente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vicini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questi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cuori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amorevoli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obbedienti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3837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000999" cy="4719638"/>
          </a:xfrm>
        </p:spPr>
        <p:txBody>
          <a:bodyPr>
            <a:normAutofit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14:24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Gesu</a:t>
            </a:r>
            <a:r>
              <a:rPr lang="es-PR" dirty="0" smtClean="0">
                <a:latin typeface="Candara" panose="020E0502030303020204" pitchFamily="34" charset="0"/>
              </a:rPr>
              <a:t> ha </a:t>
            </a:r>
            <a:r>
              <a:rPr lang="es-PR" dirty="0" err="1" smtClean="0">
                <a:latin typeface="Candara" panose="020E0502030303020204" pitchFamily="34" charset="0"/>
              </a:rPr>
              <a:t>mostrato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ripetutamente</a:t>
            </a:r>
            <a:r>
              <a:rPr lang="es-PR" dirty="0" smtClean="0">
                <a:latin typeface="Candara" panose="020E0502030303020204" pitchFamily="34" charset="0"/>
              </a:rPr>
              <a:t> che le </a:t>
            </a:r>
            <a:r>
              <a:rPr lang="es-PR" dirty="0" err="1" smtClean="0">
                <a:latin typeface="Candara" panose="020E0502030303020204" pitchFamily="34" charset="0"/>
              </a:rPr>
              <a:t>due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proposizioni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seguono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vere</a:t>
            </a:r>
            <a:r>
              <a:rPr lang="es-PR" dirty="0" smtClean="0">
                <a:latin typeface="Candara" panose="020E0502030303020204" pitchFamily="34" charset="0"/>
              </a:rPr>
              <a:t>: </a:t>
            </a:r>
          </a:p>
          <a:p>
            <a:pPr lvl="1"/>
            <a:r>
              <a:rPr lang="es-PR" dirty="0" smtClean="0">
                <a:latin typeface="Candara" panose="020E0502030303020204" pitchFamily="34" charset="0"/>
              </a:rPr>
              <a:t>(</a:t>
            </a:r>
            <a:r>
              <a:rPr lang="es-PR" dirty="0">
                <a:latin typeface="Candara" panose="020E0502030303020204" pitchFamily="34" charset="0"/>
              </a:rPr>
              <a:t>a) </a:t>
            </a:r>
            <a:r>
              <a:rPr lang="es-PR" dirty="0" smtClean="0">
                <a:latin typeface="Candara" panose="020E0502030303020204" pitchFamily="34" charset="0"/>
              </a:rPr>
              <a:t>Chi mi ama </a:t>
            </a:r>
            <a:r>
              <a:rPr lang="es-PR" dirty="0" err="1" smtClean="0">
                <a:latin typeface="Candara" panose="020E0502030303020204" pitchFamily="34" charset="0"/>
              </a:rPr>
              <a:t>osserverà</a:t>
            </a:r>
            <a:r>
              <a:rPr lang="es-PR" dirty="0" smtClean="0">
                <a:latin typeface="Candara" panose="020E0502030303020204" pitchFamily="34" charset="0"/>
              </a:rPr>
              <a:t> le mie </a:t>
            </a:r>
            <a:r>
              <a:rPr lang="es-PR" dirty="0" err="1" smtClean="0">
                <a:latin typeface="Candara" panose="020E0502030303020204" pitchFamily="34" charset="0"/>
              </a:rPr>
              <a:t>parole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</a:p>
          <a:p>
            <a:pPr lvl="1"/>
            <a:r>
              <a:rPr lang="es-PR" dirty="0" smtClean="0">
                <a:latin typeface="Candara" panose="020E0502030303020204" pitchFamily="34" charset="0"/>
              </a:rPr>
              <a:t> (</a:t>
            </a:r>
            <a:r>
              <a:rPr lang="es-PR" dirty="0">
                <a:latin typeface="Candara" panose="020E0502030303020204" pitchFamily="34" charset="0"/>
              </a:rPr>
              <a:t>b) </a:t>
            </a:r>
            <a:r>
              <a:rPr lang="es-PR" dirty="0" smtClean="0">
                <a:latin typeface="Candara" panose="020E0502030303020204" pitchFamily="34" charset="0"/>
              </a:rPr>
              <a:t>Chi </a:t>
            </a:r>
            <a:r>
              <a:rPr lang="es-PR" dirty="0" err="1" smtClean="0">
                <a:latin typeface="Candara" panose="020E0502030303020204" pitchFamily="34" charset="0"/>
              </a:rPr>
              <a:t>osserva</a:t>
            </a:r>
            <a:r>
              <a:rPr lang="es-PR" dirty="0" smtClean="0">
                <a:latin typeface="Candara" panose="020E0502030303020204" pitchFamily="34" charset="0"/>
              </a:rPr>
              <a:t> le mie </a:t>
            </a:r>
            <a:r>
              <a:rPr lang="es-PR" dirty="0" err="1" smtClean="0">
                <a:latin typeface="Candara" panose="020E0502030303020204" pitchFamily="34" charset="0"/>
              </a:rPr>
              <a:t>parole</a:t>
            </a:r>
            <a:r>
              <a:rPr lang="es-PR" dirty="0" smtClean="0">
                <a:latin typeface="Candara" panose="020E0502030303020204" pitchFamily="34" charset="0"/>
              </a:rPr>
              <a:t> mi ama. </a:t>
            </a:r>
          </a:p>
          <a:p>
            <a:pPr lvl="1"/>
            <a:r>
              <a:rPr lang="es-PR" dirty="0" err="1" smtClean="0">
                <a:latin typeface="Candara" panose="020E0502030303020204" pitchFamily="34" charset="0"/>
              </a:rPr>
              <a:t>Segue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logicamente</a:t>
            </a:r>
            <a:r>
              <a:rPr lang="es-PR" dirty="0" smtClean="0">
                <a:latin typeface="Candara" panose="020E0502030303020204" pitchFamily="34" charset="0"/>
              </a:rPr>
              <a:t> che “Chi non mi ama non </a:t>
            </a:r>
            <a:r>
              <a:rPr lang="es-PR" dirty="0" err="1" smtClean="0">
                <a:latin typeface="Candara" panose="020E0502030303020204" pitchFamily="34" charset="0"/>
              </a:rPr>
              <a:t>osserva</a:t>
            </a:r>
            <a:r>
              <a:rPr lang="es-PR" dirty="0" smtClean="0">
                <a:latin typeface="Candara" panose="020E0502030303020204" pitchFamily="34" charset="0"/>
              </a:rPr>
              <a:t> le Mie </a:t>
            </a:r>
            <a:r>
              <a:rPr lang="es-PR" dirty="0" err="1" smtClean="0">
                <a:latin typeface="Candara" panose="020E0502030303020204" pitchFamily="34" charset="0"/>
              </a:rPr>
              <a:t>parole</a:t>
            </a:r>
            <a:r>
              <a:rPr lang="es-PR" dirty="0" smtClean="0">
                <a:latin typeface="Candara" panose="020E0502030303020204" pitchFamily="34" charset="0"/>
              </a:rPr>
              <a:t>”. </a:t>
            </a:r>
          </a:p>
        </p:txBody>
      </p:sp>
    </p:spTree>
    <p:extLst>
      <p:ext uri="{BB962C8B-B14F-4D97-AF65-F5344CB8AC3E}">
        <p14:creationId xmlns:p14="http://schemas.microsoft.com/office/powerpoint/2010/main" val="34848212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dimostrazione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dell’amore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14.19-24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381999" cy="4719638"/>
          </a:xfrm>
        </p:spPr>
        <p:txBody>
          <a:bodyPr>
            <a:normAutofit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Rifiutare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precetti</a:t>
            </a:r>
            <a:r>
              <a:rPr lang="es-PR" dirty="0" smtClean="0">
                <a:latin typeface="Candara" panose="020E0502030303020204" pitchFamily="34" charset="0"/>
              </a:rPr>
              <a:t> di Cristo è </a:t>
            </a:r>
            <a:r>
              <a:rPr lang="es-PR" dirty="0" err="1" smtClean="0">
                <a:latin typeface="Candara" panose="020E0502030303020204" pitchFamily="34" charset="0"/>
              </a:rPr>
              <a:t>qualcosa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molto</a:t>
            </a:r>
            <a:r>
              <a:rPr lang="es-PR" dirty="0" smtClean="0">
                <a:latin typeface="Candara" panose="020E0502030303020204" pitchFamily="34" charset="0"/>
              </a:rPr>
              <a:t> grave, perché: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(</a:t>
            </a:r>
            <a:r>
              <a:rPr lang="es-PR" dirty="0">
                <a:latin typeface="Candara" panose="020E0502030303020204" pitchFamily="34" charset="0"/>
              </a:rPr>
              <a:t>a) </a:t>
            </a:r>
            <a:r>
              <a:rPr lang="es-PR" dirty="0" smtClean="0">
                <a:latin typeface="Candara" panose="020E0502030303020204" pitchFamily="34" charset="0"/>
              </a:rPr>
              <a:t>Tale persona non </a:t>
            </a:r>
            <a:r>
              <a:rPr lang="es-PR" dirty="0" err="1" smtClean="0">
                <a:latin typeface="Candara" panose="020E0502030303020204" pitchFamily="34" charset="0"/>
              </a:rPr>
              <a:t>rifiuta</a:t>
            </a:r>
            <a:r>
              <a:rPr lang="es-PR" dirty="0" smtClean="0">
                <a:latin typeface="Candara" panose="020E0502030303020204" pitchFamily="34" charset="0"/>
              </a:rPr>
              <a:t> la parola di un </a:t>
            </a:r>
            <a:r>
              <a:rPr lang="es-PR" dirty="0" err="1" smtClean="0">
                <a:latin typeface="Candara" panose="020E0502030303020204" pitchFamily="34" charset="0"/>
              </a:rPr>
              <a:t>semplice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uomo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bensì</a:t>
            </a:r>
            <a:r>
              <a:rPr lang="es-PR" dirty="0" smtClean="0">
                <a:latin typeface="Candara" panose="020E0502030303020204" pitchFamily="34" charset="0"/>
              </a:rPr>
              <a:t> di Dio (Padre e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sono</a:t>
            </a:r>
            <a:r>
              <a:rPr lang="es-PR" dirty="0" smtClean="0">
                <a:latin typeface="Candara" panose="020E0502030303020204" pitchFamily="34" charset="0"/>
              </a:rPr>
              <a:t> uno in </a:t>
            </a:r>
            <a:r>
              <a:rPr lang="es-PR" dirty="0" err="1" smtClean="0">
                <a:latin typeface="Candara" panose="020E0502030303020204" pitchFamily="34" charset="0"/>
              </a:rPr>
              <a:t>essenza</a:t>
            </a:r>
            <a:r>
              <a:rPr lang="es-PR" dirty="0" smtClean="0">
                <a:latin typeface="Candara" panose="020E0502030303020204" pitchFamily="34" charset="0"/>
              </a:rPr>
              <a:t>)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(</a:t>
            </a:r>
            <a:r>
              <a:rPr lang="es-PR" dirty="0">
                <a:latin typeface="Candara" panose="020E0502030303020204" pitchFamily="34" charset="0"/>
              </a:rPr>
              <a:t>b)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non si </a:t>
            </a:r>
            <a:r>
              <a:rPr lang="es-PR" dirty="0" err="1" smtClean="0">
                <a:latin typeface="Candara" panose="020E0502030303020204" pitchFamily="34" charset="0"/>
              </a:rPr>
              <a:t>manifesterà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amore</a:t>
            </a:r>
            <a:r>
              <a:rPr lang="es-PR" dirty="0" smtClean="0">
                <a:latin typeface="Candara" panose="020E0502030303020204" pitchFamily="34" charset="0"/>
              </a:rPr>
              <a:t> a una persona </a:t>
            </a:r>
            <a:r>
              <a:rPr lang="es-PR" dirty="0" err="1" smtClean="0">
                <a:latin typeface="Candara" panose="020E0502030303020204" pitchFamily="34" charset="0"/>
              </a:rPr>
              <a:t>così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5408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</a:t>
            </a: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36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7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49" t="2532" r="2059" b="24730"/>
          <a:stretch/>
        </p:blipFill>
        <p:spPr>
          <a:xfrm>
            <a:off x="0" y="1701801"/>
            <a:ext cx="9144000" cy="515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4778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37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794750" cy="4719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i="1" dirty="0" smtClean="0">
                <a:latin typeface="Candara" panose="020E0502030303020204" pitchFamily="34" charset="0"/>
              </a:rPr>
              <a:t>«Vi </a:t>
            </a:r>
            <a:r>
              <a:rPr lang="it-IT" b="1" i="1" dirty="0">
                <a:latin typeface="Candara" panose="020E0502030303020204" pitchFamily="34" charset="0"/>
              </a:rPr>
              <a:t>ho detto queste cose, stando ancora con voi; m</a:t>
            </a:r>
            <a:r>
              <a:rPr lang="it-IT" b="1" i="1" dirty="0" smtClean="0">
                <a:latin typeface="Candara" panose="020E0502030303020204" pitchFamily="34" charset="0"/>
              </a:rPr>
              <a:t>a </a:t>
            </a:r>
            <a:r>
              <a:rPr lang="it-IT" b="1" i="1" dirty="0">
                <a:latin typeface="Candara" panose="020E0502030303020204" pitchFamily="34" charset="0"/>
              </a:rPr>
              <a:t>il Consolatore, lo Spirito Santo, che il Padre manderà nel mio nome, vi insegnerà ogni cosa e vi ricorderà tutto quello che vi ho detto</a:t>
            </a:r>
            <a:r>
              <a:rPr lang="it-IT" b="1" i="1" dirty="0" smtClean="0">
                <a:latin typeface="Candara" panose="020E0502030303020204" pitchFamily="34" charset="0"/>
              </a:rPr>
              <a:t>.»</a:t>
            </a:r>
            <a:r>
              <a:rPr lang="es-PR" b="1" i="1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    				</a:t>
            </a:r>
            <a:r>
              <a:rPr lang="es-PR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     (Giovanni 14.25–26) </a:t>
            </a:r>
            <a:endParaRPr lang="es-PR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59456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38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4495799" cy="4719638"/>
          </a:xfrm>
        </p:spPr>
        <p:txBody>
          <a:bodyPr>
            <a:normAutofit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14:25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Mentre</a:t>
            </a:r>
            <a:r>
              <a:rPr lang="es-PR" dirty="0" smtClean="0">
                <a:latin typeface="Candara" panose="020E0502030303020204" pitchFamily="34" charset="0"/>
              </a:rPr>
              <a:t> era con loro,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nostro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insegnò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discepolo</a:t>
            </a:r>
            <a:r>
              <a:rPr lang="es-PR" dirty="0" smtClean="0">
                <a:latin typeface="Candara" panose="020E0502030303020204" pitchFamily="34" charset="0"/>
              </a:rPr>
              <a:t> in una </a:t>
            </a:r>
            <a:r>
              <a:rPr lang="es-PR" dirty="0" err="1" smtClean="0">
                <a:latin typeface="Candara" panose="020E0502030303020204" pitchFamily="34" charset="0"/>
              </a:rPr>
              <a:t>certa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misura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Non </a:t>
            </a:r>
            <a:r>
              <a:rPr lang="es-PR" dirty="0" err="1" smtClean="0">
                <a:latin typeface="Candara" panose="020E0502030303020204" pitchFamily="34" charset="0"/>
              </a:rPr>
              <a:t>poteva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rivelargli</a:t>
            </a:r>
            <a:r>
              <a:rPr lang="es-PR" dirty="0" smtClean="0">
                <a:latin typeface="Candara" panose="020E0502030303020204" pitchFamily="34" charset="0"/>
              </a:rPr>
              <a:t> 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verità</a:t>
            </a:r>
            <a:r>
              <a:rPr lang="es-PR" dirty="0" smtClean="0">
                <a:latin typeface="Candara" panose="020E0502030303020204" pitchFamily="34" charset="0"/>
              </a:rPr>
              <a:t> perché non </a:t>
            </a:r>
            <a:r>
              <a:rPr lang="es-PR" dirty="0" err="1" smtClean="0">
                <a:latin typeface="Candara" panose="020E0502030303020204" pitchFamily="34" charset="0"/>
              </a:rPr>
              <a:t>potrebbero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averlo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assorbito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0054" t="2741" r="8592" b="3493"/>
          <a:stretch/>
        </p:blipFill>
        <p:spPr>
          <a:xfrm>
            <a:off x="4648200" y="1826419"/>
            <a:ext cx="4483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201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39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39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14:26</a:t>
            </a:r>
            <a:r>
              <a:rPr lang="es-PR" dirty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</a:t>
            </a:r>
            <a:r>
              <a:rPr lang="es-PR" dirty="0" err="1" smtClean="0">
                <a:latin typeface="Candara" panose="020E0502030303020204" pitchFamily="34" charset="0"/>
              </a:rPr>
              <a:t>rivelerebbe</a:t>
            </a:r>
            <a:r>
              <a:rPr lang="es-PR" dirty="0" smtClean="0">
                <a:latin typeface="Candara" panose="020E0502030303020204" pitchFamily="34" charset="0"/>
              </a:rPr>
              <a:t> a loro di </a:t>
            </a:r>
            <a:r>
              <a:rPr lang="es-PR" dirty="0" err="1" smtClean="0">
                <a:latin typeface="Candara" panose="020E0502030303020204" pitchFamily="34" charset="0"/>
              </a:rPr>
              <a:t>più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Lui fu </a:t>
            </a:r>
            <a:r>
              <a:rPr lang="es-PR" dirty="0" err="1" smtClean="0">
                <a:latin typeface="Candara" panose="020E0502030303020204" pitchFamily="34" charset="0"/>
              </a:rPr>
              <a:t>inviato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dal</a:t>
            </a:r>
            <a:r>
              <a:rPr lang="es-PR" dirty="0" smtClean="0">
                <a:latin typeface="Candara" panose="020E0502030303020204" pitchFamily="34" charset="0"/>
              </a:rPr>
              <a:t> Padre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nome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giorno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Pentecoste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venne</a:t>
            </a:r>
            <a:r>
              <a:rPr lang="es-PR" dirty="0" smtClean="0">
                <a:latin typeface="Candara" panose="020E0502030303020204" pitchFamily="34" charset="0"/>
              </a:rPr>
              <a:t> in </a:t>
            </a:r>
            <a:r>
              <a:rPr lang="es-PR" dirty="0" err="1" smtClean="0">
                <a:latin typeface="Candara" panose="020E0502030303020204" pitchFamily="34" charset="0"/>
              </a:rPr>
              <a:t>nome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senso</a:t>
            </a:r>
            <a:r>
              <a:rPr lang="es-PR" dirty="0" smtClean="0">
                <a:latin typeface="Candara" panose="020E0502030303020204" pitchFamily="34" charset="0"/>
              </a:rPr>
              <a:t> di che cenen </a:t>
            </a:r>
            <a:r>
              <a:rPr lang="es-PR" dirty="0">
                <a:latin typeface="Candara" panose="020E0502030303020204" pitchFamily="34" charset="0"/>
              </a:rPr>
              <a:t>a </a:t>
            </a:r>
            <a:r>
              <a:rPr lang="es-PR" dirty="0" err="1" smtClean="0">
                <a:latin typeface="Candara" panose="020E0502030303020204" pitchFamily="34" charset="0"/>
              </a:rPr>
              <a:t>rappresentare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interessi</a:t>
            </a:r>
            <a:r>
              <a:rPr lang="es-PR" dirty="0" smtClean="0">
                <a:latin typeface="Candara" panose="020E0502030303020204" pitchFamily="34" charset="0"/>
              </a:rPr>
              <a:t> di Cristo </a:t>
            </a:r>
            <a:r>
              <a:rPr lang="es-PR" dirty="0" err="1" smtClean="0">
                <a:latin typeface="Candara" panose="020E0502030303020204" pitchFamily="34" charset="0"/>
              </a:rPr>
              <a:t>sulla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terra</a:t>
            </a:r>
            <a:r>
              <a:rPr lang="es-PR" dirty="0" smtClean="0">
                <a:latin typeface="Candara" panose="020E0502030303020204" pitchFamily="34" charset="0"/>
              </a:rPr>
              <a:t>.  </a:t>
            </a:r>
            <a:endParaRPr lang="es-PR" dirty="0" smtClean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9200" y="1828800"/>
            <a:ext cx="4102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574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1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Non </a:t>
            </a:r>
            <a:r>
              <a:rPr lang="es-PR" dirty="0" err="1" smtClean="0">
                <a:latin typeface="Candara" panose="020E0502030303020204" pitchFamily="34" charset="0"/>
              </a:rPr>
              <a:t>venne</a:t>
            </a:r>
            <a:r>
              <a:rPr lang="es-PR" dirty="0" smtClean="0">
                <a:latin typeface="Candara" panose="020E0502030303020204" pitchFamily="34" charset="0"/>
              </a:rPr>
              <a:t> per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glorificarsi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stesso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bensì</a:t>
            </a:r>
            <a:r>
              <a:rPr lang="es-PR" dirty="0" smtClean="0">
                <a:latin typeface="Candara" panose="020E0502030303020204" pitchFamily="34" charset="0"/>
              </a:rPr>
              <a:t> per portare </a:t>
            </a:r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uomini</a:t>
            </a:r>
            <a:r>
              <a:rPr lang="es-PR" dirty="0" smtClean="0">
                <a:latin typeface="Candara" panose="020E0502030303020204" pitchFamily="34" charset="0"/>
              </a:rPr>
              <a:t> e le </a:t>
            </a:r>
            <a:r>
              <a:rPr lang="es-PR" dirty="0" err="1" smtClean="0">
                <a:latin typeface="Candara" panose="020E0502030303020204" pitchFamily="34" charset="0"/>
              </a:rPr>
              <a:t>donne</a:t>
            </a:r>
            <a:r>
              <a:rPr lang="es-PR" dirty="0" smtClean="0">
                <a:latin typeface="Candara" panose="020E0502030303020204" pitchFamily="34" charset="0"/>
              </a:rPr>
              <a:t> al Salvatore</a:t>
            </a:r>
            <a:r>
              <a:rPr lang="es-PR" dirty="0">
                <a:latin typeface="Candara" panose="020E0502030303020204" pitchFamily="34" charset="0"/>
              </a:rPr>
              <a:t>. “</a:t>
            </a:r>
            <a:r>
              <a:rPr lang="es-PR" b="1" i="1" dirty="0">
                <a:latin typeface="Candara" panose="020E0502030303020204" pitchFamily="34" charset="0"/>
              </a:rPr>
              <a:t>vi </a:t>
            </a:r>
            <a:r>
              <a:rPr lang="es-PR" b="1" i="1" dirty="0" err="1">
                <a:latin typeface="Candara" panose="020E0502030303020204" pitchFamily="34" charset="0"/>
              </a:rPr>
              <a:t>insegnerà</a:t>
            </a:r>
            <a:r>
              <a:rPr lang="es-PR" b="1" i="1" dirty="0">
                <a:latin typeface="Candara" panose="020E0502030303020204" pitchFamily="34" charset="0"/>
              </a:rPr>
              <a:t> </a:t>
            </a:r>
            <a:r>
              <a:rPr lang="es-PR" b="1" i="1" dirty="0" err="1">
                <a:latin typeface="Candara" panose="020E0502030303020204" pitchFamily="34" charset="0"/>
              </a:rPr>
              <a:t>ogni</a:t>
            </a:r>
            <a:r>
              <a:rPr lang="es-PR" b="1" i="1" dirty="0">
                <a:latin typeface="Candara" panose="020E0502030303020204" pitchFamily="34" charset="0"/>
              </a:rPr>
              <a:t> cosa</a:t>
            </a:r>
            <a:r>
              <a:rPr lang="es-PR" dirty="0">
                <a:latin typeface="Candara" panose="020E0502030303020204" pitchFamily="34" charset="0"/>
              </a:rPr>
              <a:t> ”, </a:t>
            </a:r>
            <a:r>
              <a:rPr lang="es-PR" dirty="0" err="1" smtClean="0">
                <a:latin typeface="Candara" panose="020E0502030303020204" pitchFamily="34" charset="0"/>
              </a:rPr>
              <a:t>disse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>
                <a:latin typeface="Candara" panose="020E0502030303020204" pitchFamily="34" charset="0"/>
              </a:rPr>
              <a:t>H</a:t>
            </a:r>
            <a:r>
              <a:rPr lang="es-PR" dirty="0" smtClean="0">
                <a:latin typeface="Candara" panose="020E0502030303020204" pitchFamily="34" charset="0"/>
              </a:rPr>
              <a:t>a </a:t>
            </a:r>
            <a:r>
              <a:rPr lang="es-PR" dirty="0" err="1" smtClean="0">
                <a:latin typeface="Candara" panose="020E0502030303020204" pitchFamily="34" charset="0"/>
              </a:rPr>
              <a:t>fatto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prima per mezzo del </a:t>
            </a:r>
            <a:r>
              <a:rPr lang="es-PR" dirty="0" err="1" smtClean="0">
                <a:latin typeface="Candara" panose="020E0502030303020204" pitchFamily="34" charset="0"/>
              </a:rPr>
              <a:t>ministero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parlato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apostoli</a:t>
            </a:r>
            <a:r>
              <a:rPr lang="es-PR" dirty="0" smtClean="0">
                <a:latin typeface="Candara" panose="020E0502030303020204" pitchFamily="34" charset="0"/>
              </a:rPr>
              <a:t>; dopo, per la Parola </a:t>
            </a:r>
            <a:r>
              <a:rPr lang="es-PR" dirty="0" err="1" smtClean="0">
                <a:latin typeface="Candara" panose="020E0502030303020204" pitchFamily="34" charset="0"/>
              </a:rPr>
              <a:t>scritta</a:t>
            </a:r>
            <a:r>
              <a:rPr lang="es-PR" dirty="0" smtClean="0">
                <a:latin typeface="Candara" panose="020E0502030303020204" pitchFamily="34" charset="0"/>
              </a:rPr>
              <a:t> da Dio che </a:t>
            </a:r>
            <a:r>
              <a:rPr lang="es-PR" dirty="0" err="1" smtClean="0">
                <a:latin typeface="Candara" panose="020E0502030303020204" pitchFamily="34" charset="0"/>
              </a:rPr>
              <a:t>abbiamo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oggi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9200" y="1828800"/>
            <a:ext cx="41021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355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lavoro</a:t>
            </a:r>
            <a:r>
              <a:rPr lang="es-PR" dirty="0">
                <a:latin typeface="Candara" pitchFamily="34" charset="0"/>
                <a:cs typeface="Calibri" pitchFamily="34" charset="0"/>
              </a:rPr>
              <a:t> del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Consolatore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14.25-26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 ci </a:t>
            </a:r>
            <a:r>
              <a:rPr lang="es-PR" dirty="0" err="1" smtClean="0">
                <a:latin typeface="Candara" panose="020E0502030303020204" pitchFamily="34" charset="0"/>
              </a:rPr>
              <a:t>ricorda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tutto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quello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Salvatore ci ha </a:t>
            </a:r>
            <a:r>
              <a:rPr lang="es-PR" dirty="0" err="1" smtClean="0">
                <a:latin typeface="Candara" panose="020E0502030303020204" pitchFamily="34" charset="0"/>
              </a:rPr>
              <a:t>insegnato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err="1" smtClean="0">
                <a:latin typeface="Candara" panose="020E0502030303020204" pitchFamily="34" charset="0"/>
              </a:rPr>
              <a:t>Infatti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Signore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Gesù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sembra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avere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presentato</a:t>
            </a:r>
            <a:r>
              <a:rPr lang="es-PR" dirty="0" smtClean="0">
                <a:latin typeface="Candara" panose="020E0502030303020204" pitchFamily="34" charset="0"/>
              </a:rPr>
              <a:t> in </a:t>
            </a:r>
            <a:r>
              <a:rPr lang="es-PR" dirty="0">
                <a:latin typeface="Candara" panose="020E0502030303020204" pitchFamily="34" charset="0"/>
              </a:rPr>
              <a:t>forma </a:t>
            </a:r>
            <a:r>
              <a:rPr lang="es-PR" dirty="0" err="1" smtClean="0">
                <a:latin typeface="Candara" panose="020E0502030303020204" pitchFamily="34" charset="0"/>
              </a:rPr>
              <a:t>fondamentale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tutto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l’insegnamento</a:t>
            </a:r>
            <a:r>
              <a:rPr lang="es-PR" dirty="0" smtClean="0">
                <a:latin typeface="Candara" panose="020E0502030303020204" pitchFamily="34" charset="0"/>
              </a:rPr>
              <a:t> che </a:t>
            </a:r>
            <a:r>
              <a:rPr lang="es-PR" dirty="0" smtClean="0">
                <a:latin typeface="Candara" panose="020E0502030303020204" pitchFamily="34" charset="0"/>
              </a:rPr>
              <a:t>viene </a:t>
            </a:r>
            <a:r>
              <a:rPr lang="es-PR" dirty="0" err="1" smtClean="0">
                <a:latin typeface="Candara" panose="020E0502030303020204" pitchFamily="34" charset="0"/>
              </a:rPr>
              <a:t>sviluppato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resto </a:t>
            </a:r>
            <a:r>
              <a:rPr lang="es-PR" dirty="0">
                <a:latin typeface="Candara" panose="020E0502030303020204" pitchFamily="34" charset="0"/>
              </a:rPr>
              <a:t>del NT </a:t>
            </a:r>
            <a:r>
              <a:rPr lang="es-PR" dirty="0" smtClean="0">
                <a:latin typeface="Candara" panose="020E0502030303020204" pitchFamily="34" charset="0"/>
              </a:rPr>
              <a:t>dallo </a:t>
            </a:r>
            <a:r>
              <a:rPr lang="es-PR" dirty="0" err="1" smtClean="0">
                <a:latin typeface="Candara" panose="020E0502030303020204" pitchFamily="34" charset="0"/>
              </a:rPr>
              <a:t>Spirito</a:t>
            </a:r>
            <a:r>
              <a:rPr lang="es-PR" dirty="0" smtClean="0">
                <a:latin typeface="Candara" panose="020E0502030303020204" pitchFamily="34" charset="0"/>
              </a:rPr>
              <a:t> Santo. 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098" r="29053"/>
          <a:stretch/>
        </p:blipFill>
        <p:spPr>
          <a:xfrm>
            <a:off x="5435600" y="1752600"/>
            <a:ext cx="37338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010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 smtClean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</a:t>
            </a: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4740"/>
          <a:stretch/>
        </p:blipFill>
        <p:spPr>
          <a:xfrm>
            <a:off x="0" y="1676401"/>
            <a:ext cx="9144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167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981200"/>
            <a:ext cx="8839201" cy="4876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i="1" dirty="0">
                <a:latin typeface="Candara "/>
              </a:rPr>
              <a:t>Vi lascio pace; vi do la mia pace. Io non vi do come il mondo dà. Il vostro cuore non sia turbato e non si </a:t>
            </a:r>
            <a:r>
              <a:rPr lang="it-IT" b="1" i="1" dirty="0" smtClean="0">
                <a:latin typeface="Candara "/>
              </a:rPr>
              <a:t>sgomenti</a:t>
            </a:r>
            <a:r>
              <a:rPr lang="it-IT" b="1" i="1" dirty="0">
                <a:latin typeface="Candara "/>
              </a:rPr>
              <a:t>.</a:t>
            </a:r>
            <a:r>
              <a:rPr lang="it-IT" b="1" i="1" dirty="0" smtClean="0">
                <a:latin typeface="Candara "/>
              </a:rPr>
              <a:t> </a:t>
            </a:r>
            <a:r>
              <a:rPr lang="it-IT" b="1" i="1" dirty="0">
                <a:latin typeface="Candara "/>
              </a:rPr>
              <a:t>Avete udito che vi ho detto: "Io me ne vado, e torno da voi"; se voi mi amaste, vi rallegrereste che io vada al Padre, perché il Padre è maggiore di me</a:t>
            </a:r>
            <a:r>
              <a:rPr lang="it-IT" b="1" i="1" dirty="0" smtClean="0">
                <a:latin typeface="Candara "/>
              </a:rPr>
              <a:t>. </a:t>
            </a:r>
            <a:r>
              <a:rPr lang="it-IT" b="1" i="1" dirty="0">
                <a:latin typeface="Candara "/>
              </a:rPr>
              <a:t>Ora ve l'ho detto prima che avvenga, affinché, quando sarà avvenuto, crediate</a:t>
            </a:r>
            <a:r>
              <a:rPr lang="it-IT" b="1" i="1" dirty="0" smtClean="0">
                <a:latin typeface="Candara "/>
              </a:rPr>
              <a:t>. </a:t>
            </a:r>
            <a:r>
              <a:rPr lang="it-IT" b="1" i="1" dirty="0">
                <a:latin typeface="Candara "/>
              </a:rPr>
              <a:t>Io non parlerò più con voi per molto, perché viene il principe di questo mondo. Egli non può nulla contro di me</a:t>
            </a:r>
            <a:r>
              <a:rPr lang="it-IT" b="1" i="1" dirty="0" smtClean="0">
                <a:latin typeface="Candara "/>
              </a:rPr>
              <a:t>; </a:t>
            </a:r>
            <a:r>
              <a:rPr lang="it-IT" b="1" i="1" dirty="0">
                <a:latin typeface="Candara "/>
              </a:rPr>
              <a:t>ma così avviene affinché il mondo conosca che amo il Padre e opero come il Padre mi ha ordinato. Alzatevi, andiamo via di qui</a:t>
            </a:r>
            <a:r>
              <a:rPr lang="it-IT" b="1" i="1" dirty="0" smtClean="0">
                <a:latin typeface="Candara "/>
              </a:rPr>
              <a:t>.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it-IT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		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  <a:latin typeface="Candara" panose="020E0502030303020204" pitchFamily="34" charset="0"/>
              </a:rPr>
              <a:t>	</a:t>
            </a:r>
            <a:r>
              <a:rPr lang="it-IT" dirty="0" smtClean="0">
                <a:solidFill>
                  <a:srgbClr val="FF0000"/>
                </a:solidFill>
                <a:latin typeface="Candara" panose="020E0502030303020204" pitchFamily="34" charset="0"/>
              </a:rPr>
              <a:t>					</a:t>
            </a:r>
            <a:r>
              <a:rPr lang="es-PR" b="1" dirty="0" smtClean="0">
                <a:solidFill>
                  <a:srgbClr val="FF0000"/>
                </a:solidFill>
                <a:latin typeface="Candara" panose="020E0502030303020204" pitchFamily="34" charset="0"/>
              </a:rPr>
              <a:t>(Giovanni 14.27–31) </a:t>
            </a:r>
            <a:endParaRPr lang="es-PR" b="1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488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 lnSpcReduction="2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Quanta pace </a:t>
            </a:r>
            <a:r>
              <a:rPr lang="es-PR" dirty="0" err="1" smtClean="0">
                <a:latin typeface="Candara" panose="020E0502030303020204" pitchFamily="34" charset="0"/>
              </a:rPr>
              <a:t>necessitavano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!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La pace che </a:t>
            </a:r>
            <a:r>
              <a:rPr lang="es-PR" dirty="0" smtClean="0">
                <a:latin typeface="Candara" panose="020E0502030303020204" pitchFamily="34" charset="0"/>
              </a:rPr>
              <a:t>Cristo </a:t>
            </a:r>
            <a:r>
              <a:rPr lang="es-PR" dirty="0" err="1" smtClean="0">
                <a:latin typeface="Candara" panose="020E0502030303020204" pitchFamily="34" charset="0"/>
              </a:rPr>
              <a:t>dà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non è </a:t>
            </a:r>
            <a:r>
              <a:rPr lang="es-PR" dirty="0" err="1" smtClean="0">
                <a:latin typeface="Candara" panose="020E0502030303020204" pitchFamily="34" charset="0"/>
              </a:rPr>
              <a:t>quella</a:t>
            </a:r>
            <a:r>
              <a:rPr lang="es-PR" dirty="0" smtClean="0">
                <a:latin typeface="Candara" panose="020E0502030303020204" pitchFamily="34" charset="0"/>
              </a:rPr>
              <a:t> del mondo, e non la </a:t>
            </a:r>
            <a:r>
              <a:rPr lang="es-PR" dirty="0" err="1" smtClean="0">
                <a:latin typeface="Candara" panose="020E0502030303020204" pitchFamily="34" charset="0"/>
              </a:rPr>
              <a:t>dà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maniera che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mondo la </a:t>
            </a:r>
            <a:r>
              <a:rPr lang="es-PR" dirty="0" err="1" smtClean="0">
                <a:latin typeface="Candara" panose="020E0502030303020204" pitchFamily="34" charset="0"/>
              </a:rPr>
              <a:t>dà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neanche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La pace del mondo </a:t>
            </a:r>
            <a:r>
              <a:rPr lang="es-PR" dirty="0" smtClean="0">
                <a:latin typeface="Candara" panose="020E0502030303020204" pitchFamily="34" charset="0"/>
              </a:rPr>
              <a:t>è 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superficiale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solidFill>
                  <a:srgbClr val="FF0000"/>
                </a:solidFill>
                <a:latin typeface="Candara" panose="020E0502030303020204" pitchFamily="34" charset="0"/>
              </a:rPr>
              <a:t>temporaneo</a:t>
            </a:r>
            <a:r>
              <a:rPr lang="es-PR" dirty="0" smtClean="0">
                <a:latin typeface="Candara" panose="020E0502030303020204" pitchFamily="34" charset="0"/>
              </a:rPr>
              <a:t>; </a:t>
            </a:r>
            <a:r>
              <a:rPr lang="es-PR" dirty="0" err="1" smtClean="0">
                <a:latin typeface="Candara" panose="020E0502030303020204" pitchFamily="34" charset="0"/>
              </a:rPr>
              <a:t>mentre</a:t>
            </a:r>
            <a:r>
              <a:rPr lang="es-PR" dirty="0" smtClean="0">
                <a:latin typeface="Candara" panose="020E0502030303020204" pitchFamily="34" charset="0"/>
              </a:rPr>
              <a:t> che la pace di Cristo </a:t>
            </a:r>
            <a:r>
              <a:rPr lang="es-PR" dirty="0" err="1" smtClean="0">
                <a:latin typeface="Candara" panose="020E0502030303020204" pitchFamily="34" charset="0"/>
              </a:rPr>
              <a:t>giace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molto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profondo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cuore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soddisfà</a:t>
            </a:r>
            <a:r>
              <a:rPr lang="es-PR" dirty="0" smtClean="0">
                <a:latin typeface="Candara" panose="020E0502030303020204" pitchFamily="34" charset="0"/>
              </a:rPr>
              <a:t> e </a:t>
            </a:r>
            <a:r>
              <a:rPr lang="es-PR" dirty="0" err="1" smtClean="0">
                <a:latin typeface="Candara" panose="020E0502030303020204" pitchFamily="34" charset="0"/>
              </a:rPr>
              <a:t>rimanerà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sempre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8827" y="1828800"/>
            <a:ext cx="399343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346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8458199" cy="4719638"/>
          </a:xfrm>
        </p:spPr>
        <p:txBody>
          <a:bodyPr>
            <a:normAutofit/>
          </a:bodyPr>
          <a:lstStyle/>
          <a:p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mondo </a:t>
            </a:r>
            <a:r>
              <a:rPr lang="es-PR" dirty="0" err="1" smtClean="0">
                <a:latin typeface="Candara" panose="020E0502030303020204" pitchFamily="34" charset="0"/>
              </a:rPr>
              <a:t>offre</a:t>
            </a:r>
            <a:r>
              <a:rPr lang="es-PR" dirty="0" smtClean="0">
                <a:latin typeface="Candara" panose="020E0502030303020204" pitchFamily="34" charset="0"/>
              </a:rPr>
              <a:t> pace </a:t>
            </a:r>
            <a:r>
              <a:rPr lang="es-PR" dirty="0" err="1" smtClean="0">
                <a:latin typeface="Candara" panose="020E0502030303020204" pitchFamily="34" charset="0"/>
              </a:rPr>
              <a:t>attraverso</a:t>
            </a:r>
            <a:r>
              <a:rPr lang="es-PR" dirty="0" smtClean="0">
                <a:latin typeface="Candara" panose="020E0502030303020204" pitchFamily="34" charset="0"/>
              </a:rPr>
              <a:t> i </a:t>
            </a:r>
            <a:r>
              <a:rPr lang="es-PR" dirty="0" err="1" smtClean="0">
                <a:latin typeface="Candara" panose="020E0502030303020204" pitchFamily="34" charset="0"/>
              </a:rPr>
              <a:t>mezzi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esterni</a:t>
            </a:r>
            <a:r>
              <a:rPr lang="es-PR" dirty="0" smtClean="0">
                <a:latin typeface="Candara" panose="020E0502030303020204" pitchFamily="34" charset="0"/>
              </a:rPr>
              <a:t>;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err="1" smtClean="0">
                <a:latin typeface="Candara" panose="020E0502030303020204" pitchFamily="34" charset="0"/>
              </a:rPr>
              <a:t>dà</a:t>
            </a:r>
            <a:r>
              <a:rPr lang="es-PR" dirty="0" smtClean="0">
                <a:latin typeface="Candara" panose="020E0502030303020204" pitchFamily="34" charset="0"/>
              </a:rPr>
              <a:t> pace che </a:t>
            </a:r>
            <a:r>
              <a:rPr lang="es-PR" dirty="0" err="1" smtClean="0">
                <a:latin typeface="Candara" panose="020E0502030303020204" pitchFamily="34" charset="0"/>
              </a:rPr>
              <a:t>rimane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cuore</a:t>
            </a:r>
            <a:r>
              <a:rPr lang="es-PR" dirty="0" smtClean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I </a:t>
            </a:r>
            <a:r>
              <a:rPr lang="es-PR" dirty="0" err="1" smtClean="0">
                <a:latin typeface="Candara" panose="020E0502030303020204" pitchFamily="34" charset="0"/>
              </a:rPr>
              <a:t>psicologi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parlano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«pace </a:t>
            </a:r>
            <a:r>
              <a:rPr lang="es-PR" dirty="0" err="1" smtClean="0">
                <a:latin typeface="Candara" panose="020E0502030303020204" pitchFamily="34" charset="0"/>
              </a:rPr>
              <a:t>mentale</a:t>
            </a:r>
            <a:r>
              <a:rPr lang="es-PR" dirty="0" smtClean="0">
                <a:latin typeface="Candara" panose="020E0502030303020204" pitchFamily="34" charset="0"/>
              </a:rPr>
              <a:t>», </a:t>
            </a:r>
            <a:r>
              <a:rPr lang="es-PR" dirty="0" err="1" smtClean="0">
                <a:latin typeface="Candara" panose="020E0502030303020204" pitchFamily="34" charset="0"/>
              </a:rPr>
              <a:t>ma</a:t>
            </a:r>
            <a:r>
              <a:rPr lang="es-PR" dirty="0" smtClean="0">
                <a:latin typeface="Candara" panose="020E0502030303020204" pitchFamily="34" charset="0"/>
              </a:rPr>
              <a:t> Cristo, </a:t>
            </a:r>
            <a:r>
              <a:rPr lang="es-PR" dirty="0">
                <a:latin typeface="Candara" panose="020E0502030303020204" pitchFamily="34" charset="0"/>
              </a:rPr>
              <a:t>mediante </a:t>
            </a:r>
            <a:r>
              <a:rPr lang="es-PR" dirty="0" smtClean="0">
                <a:latin typeface="Candara" panose="020E0502030303020204" pitchFamily="34" charset="0"/>
              </a:rPr>
              <a:t>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morte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resurrezione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ascensione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 err="1" smtClean="0">
                <a:latin typeface="Candara" panose="020E0502030303020204" pitchFamily="34" charset="0"/>
              </a:rPr>
              <a:t>dà</a:t>
            </a:r>
            <a:r>
              <a:rPr lang="es-PR" dirty="0" smtClean="0">
                <a:latin typeface="Candara" panose="020E0502030303020204" pitchFamily="34" charset="0"/>
              </a:rPr>
              <a:t> «pace con Dio» </a:t>
            </a:r>
            <a:r>
              <a:rPr lang="es-PR" dirty="0">
                <a:latin typeface="Candara" panose="020E0502030303020204" pitchFamily="34" charset="0"/>
              </a:rPr>
              <a:t>(</a:t>
            </a:r>
            <a:r>
              <a:rPr lang="es-PR" dirty="0" err="1" smtClean="0">
                <a:solidFill>
                  <a:srgbClr val="FF0000"/>
                </a:solidFill>
                <a:latin typeface="Candara" panose="020E0502030303020204" pitchFamily="34" charset="0"/>
              </a:rPr>
              <a:t>Romani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5.1</a:t>
            </a:r>
            <a:r>
              <a:rPr lang="es-PR" dirty="0">
                <a:latin typeface="Candara" panose="020E0502030303020204" pitchFamily="34" charset="0"/>
              </a:rPr>
              <a:t>).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err="1" smtClean="0">
                <a:solidFill>
                  <a:srgbClr val="FF0000"/>
                </a:solidFill>
                <a:latin typeface="Candara" panose="020E0502030303020204" pitchFamily="34" charset="0"/>
              </a:rPr>
              <a:t>Filippesi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4.4–9 </a:t>
            </a:r>
            <a:r>
              <a:rPr lang="es-PR" dirty="0" err="1" smtClean="0">
                <a:latin typeface="Candara" panose="020E0502030303020204" pitchFamily="34" charset="0"/>
              </a:rPr>
              <a:t>abbozza</a:t>
            </a:r>
            <a:r>
              <a:rPr lang="es-PR" dirty="0" smtClean="0">
                <a:latin typeface="Candara" panose="020E0502030303020204" pitchFamily="34" charset="0"/>
              </a:rPr>
              <a:t> come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credente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può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avere</a:t>
            </a:r>
            <a:r>
              <a:rPr lang="es-PR" dirty="0" smtClean="0">
                <a:latin typeface="Candara" panose="020E0502030303020204" pitchFamily="34" charset="0"/>
              </a:rPr>
              <a:t> la pace con Dio.</a:t>
            </a:r>
            <a:endParaRPr lang="es-P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951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925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«</a:t>
            </a:r>
            <a:r>
              <a:rPr lang="it-IT" dirty="0" smtClean="0">
                <a:latin typeface="Candara" panose="020E0502030303020204" pitchFamily="34" charset="0"/>
              </a:rPr>
              <a:t>I</a:t>
            </a:r>
            <a:r>
              <a:rPr lang="it-IT" dirty="0" smtClean="0">
                <a:latin typeface="Candara" panose="020E0502030303020204" pitchFamily="34" charset="0"/>
              </a:rPr>
              <a:t>l </a:t>
            </a:r>
            <a:r>
              <a:rPr lang="it-IT" dirty="0">
                <a:latin typeface="Candara" panose="020E0502030303020204" pitchFamily="34" charset="0"/>
              </a:rPr>
              <a:t>Padre è maggiore di me</a:t>
            </a:r>
            <a:r>
              <a:rPr lang="es-PR" dirty="0" smtClean="0">
                <a:latin typeface="Candara" panose="020E0502030303020204" pitchFamily="34" charset="0"/>
              </a:rPr>
              <a:t>» </a:t>
            </a:r>
            <a:r>
              <a:rPr lang="es-PR" dirty="0">
                <a:latin typeface="Candara" panose="020E0502030303020204" pitchFamily="34" charset="0"/>
              </a:rPr>
              <a:t>(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v. 28</a:t>
            </a:r>
            <a:r>
              <a:rPr lang="es-PR" dirty="0">
                <a:latin typeface="Candara" panose="020E0502030303020204" pitchFamily="34" charset="0"/>
              </a:rPr>
              <a:t>) </a:t>
            </a:r>
            <a:r>
              <a:rPr lang="es-PR" dirty="0" smtClean="0">
                <a:latin typeface="Candara" panose="020E0502030303020204" pitchFamily="34" charset="0"/>
              </a:rPr>
              <a:t>si </a:t>
            </a:r>
            <a:r>
              <a:rPr lang="es-PR" dirty="0" err="1" smtClean="0">
                <a:latin typeface="Candara" panose="020E0502030303020204" pitchFamily="34" charset="0"/>
              </a:rPr>
              <a:t>riferisce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giorni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vita terrestre.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Come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di Dio è </a:t>
            </a:r>
            <a:r>
              <a:rPr lang="es-PR" dirty="0" err="1" smtClean="0">
                <a:latin typeface="Candara" panose="020E0502030303020204" pitchFamily="34" charset="0"/>
              </a:rPr>
              <a:t>uguale</a:t>
            </a:r>
            <a:r>
              <a:rPr lang="es-PR" dirty="0" smtClean="0">
                <a:latin typeface="Candara" panose="020E0502030303020204" pitchFamily="34" charset="0"/>
              </a:rPr>
              <a:t> al Padre</a:t>
            </a:r>
            <a:r>
              <a:rPr lang="es-PR" dirty="0">
                <a:latin typeface="Candara" panose="020E0502030303020204" pitchFamily="34" charset="0"/>
              </a:rPr>
              <a:t>; </a:t>
            </a:r>
            <a:r>
              <a:rPr lang="es-PR" dirty="0" smtClean="0">
                <a:latin typeface="Candara" panose="020E0502030303020204" pitchFamily="34" charset="0"/>
              </a:rPr>
              <a:t>come </a:t>
            </a:r>
            <a:r>
              <a:rPr lang="es-PR" dirty="0" err="1" smtClean="0">
                <a:latin typeface="Candara" panose="020E0502030303020204" pitchFamily="34" charset="0"/>
              </a:rPr>
              <a:t>Figlio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dell’Uomo</a:t>
            </a:r>
            <a:r>
              <a:rPr lang="es-PR" dirty="0" smtClean="0">
                <a:latin typeface="Candara" panose="020E0502030303020204" pitchFamily="34" charset="0"/>
              </a:rPr>
              <a:t> in un </a:t>
            </a:r>
            <a:r>
              <a:rPr lang="es-PR" dirty="0" err="1" smtClean="0">
                <a:latin typeface="Candara" panose="020E0502030303020204" pitchFamily="34" charset="0"/>
              </a:rPr>
              <a:t>corpo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umano</a:t>
            </a:r>
            <a:r>
              <a:rPr lang="es-PR" dirty="0" smtClean="0">
                <a:latin typeface="Candara" panose="020E0502030303020204" pitchFamily="34" charset="0"/>
              </a:rPr>
              <a:t>, fu </a:t>
            </a:r>
            <a:r>
              <a:rPr lang="es-PR" dirty="0" err="1" smtClean="0">
                <a:latin typeface="Candara" panose="020E0502030303020204" pitchFamily="34" charset="0"/>
              </a:rPr>
              <a:t>obbediente</a:t>
            </a:r>
            <a:r>
              <a:rPr lang="es-PR" dirty="0" smtClean="0">
                <a:latin typeface="Candara" panose="020E0502030303020204" pitchFamily="34" charset="0"/>
              </a:rPr>
              <a:t> al </a:t>
            </a:r>
            <a:r>
              <a:rPr lang="es-PR" dirty="0">
                <a:latin typeface="Candara" panose="020E0502030303020204" pitchFamily="34" charset="0"/>
              </a:rPr>
              <a:t>Padre </a:t>
            </a:r>
            <a:r>
              <a:rPr lang="es-PR" dirty="0" smtClean="0">
                <a:latin typeface="Candara" panose="020E0502030303020204" pitchFamily="34" charset="0"/>
              </a:rPr>
              <a:t>che </a:t>
            </a:r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diede</a:t>
            </a:r>
            <a:r>
              <a:rPr lang="es-PR" dirty="0" smtClean="0">
                <a:latin typeface="Candara" panose="020E0502030303020204" pitchFamily="34" charset="0"/>
              </a:rPr>
              <a:t> le </a:t>
            </a:r>
            <a:r>
              <a:rPr lang="es-PR" dirty="0" err="1" smtClean="0">
                <a:latin typeface="Candara" panose="020E0502030303020204" pitchFamily="34" charset="0"/>
              </a:rPr>
              <a:t>Sue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parole</a:t>
            </a:r>
            <a:r>
              <a:rPr lang="es-PR" dirty="0" smtClean="0">
                <a:latin typeface="Candara" panose="020E0502030303020204" pitchFamily="34" charset="0"/>
              </a:rPr>
              <a:t> e opere (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14.10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, 24</a:t>
            </a:r>
            <a:r>
              <a:rPr lang="es-PR" dirty="0" smtClean="0">
                <a:latin typeface="Candara" panose="020E0502030303020204" pitchFamily="34" charset="0"/>
              </a:rPr>
              <a:t>).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1455" t="3529" r="2839" b="2934"/>
          <a:stretch/>
        </p:blipFill>
        <p:spPr>
          <a:xfrm>
            <a:off x="5105400" y="1880190"/>
            <a:ext cx="4038600" cy="497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503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>
                <a:latin typeface="Candara" pitchFamily="34" charset="0"/>
                <a:cs typeface="Calibri" pitchFamily="34" charset="0"/>
              </a:rPr>
              <a:t>La pace che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>
                <a:latin typeface="Candara" pitchFamily="34" charset="0"/>
                <a:cs typeface="Calibri" pitchFamily="34" charset="0"/>
              </a:rPr>
              <a:t>dà</a:t>
            </a:r>
            <a:r>
              <a:rPr lang="es-PR" dirty="0">
                <a:latin typeface="Candara" pitchFamily="34" charset="0"/>
                <a:cs typeface="Calibri" pitchFamily="34" charset="0"/>
              </a:rPr>
              <a:t/>
            </a:r>
            <a:br>
              <a:rPr lang="es-PR" dirty="0">
                <a:latin typeface="Candara" pitchFamily="34" charset="0"/>
                <a:cs typeface="Calibri" pitchFamily="34" charset="0"/>
              </a:rPr>
            </a:br>
            <a:r>
              <a:rPr lang="es-PR" dirty="0">
                <a:solidFill>
                  <a:srgbClr val="FF0000"/>
                </a:solidFill>
                <a:latin typeface="Candara" pitchFamily="34" charset="0"/>
                <a:cs typeface="Calibri" pitchFamily="34" charset="0"/>
              </a:rPr>
              <a:t>Giovanni 14.27-31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>
                <a:solidFill>
                  <a:srgbClr val="000000"/>
                </a:solidFill>
              </a:rPr>
              <a:pPr/>
              <a:t>47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5029199" cy="4719638"/>
          </a:xfrm>
        </p:spPr>
        <p:txBody>
          <a:bodyPr>
            <a:normAutofit fontScale="85000" lnSpcReduction="20000"/>
          </a:bodyPr>
          <a:lstStyle/>
          <a:p>
            <a:r>
              <a:rPr lang="es-PR" dirty="0" smtClean="0">
                <a:latin typeface="Candara" panose="020E0502030303020204" pitchFamily="34" charset="0"/>
              </a:rPr>
              <a:t>Al </a:t>
            </a:r>
            <a:r>
              <a:rPr lang="es-PR" dirty="0" err="1" smtClean="0">
                <a:latin typeface="Candara" panose="020E0502030303020204" pitchFamily="34" charset="0"/>
              </a:rPr>
              <a:t>morire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croce</a:t>
            </a:r>
            <a:r>
              <a:rPr lang="es-PR" dirty="0" smtClean="0">
                <a:latin typeface="Candara" panose="020E0502030303020204" pitchFamily="34" charset="0"/>
              </a:rPr>
              <a:t> e tornare al </a:t>
            </a:r>
            <a:r>
              <a:rPr lang="es-PR" dirty="0">
                <a:latin typeface="Candara" panose="020E0502030303020204" pitchFamily="34" charset="0"/>
              </a:rPr>
              <a:t>cielo, Cristo </a:t>
            </a:r>
            <a:r>
              <a:rPr lang="es-PR" dirty="0" err="1" smtClean="0">
                <a:latin typeface="Candara" panose="020E0502030303020204" pitchFamily="34" charset="0"/>
              </a:rPr>
              <a:t>sconfisse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Satana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smtClean="0">
                <a:latin typeface="Candara" panose="020E0502030303020204" pitchFamily="34" charset="0"/>
              </a:rPr>
              <a:t>(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v</a:t>
            </a:r>
            <a:r>
              <a:rPr lang="es-PR" dirty="0">
                <a:solidFill>
                  <a:srgbClr val="FF0000"/>
                </a:solidFill>
                <a:latin typeface="Candara" panose="020E0502030303020204" pitchFamily="34" charset="0"/>
              </a:rPr>
              <a:t>. 30</a:t>
            </a:r>
            <a:r>
              <a:rPr lang="es-PR" dirty="0">
                <a:latin typeface="Candara" panose="020E0502030303020204" pitchFamily="34" charset="0"/>
              </a:rPr>
              <a:t>), </a:t>
            </a:r>
            <a:r>
              <a:rPr lang="es-PR" dirty="0" err="1" smtClean="0">
                <a:latin typeface="Candara" panose="020E0502030303020204" pitchFamily="34" charset="0"/>
              </a:rPr>
              <a:t>chi</a:t>
            </a:r>
            <a:r>
              <a:rPr lang="es-PR" dirty="0" smtClean="0">
                <a:latin typeface="Candara" panose="020E0502030303020204" pitchFamily="34" charset="0"/>
              </a:rPr>
              <a:t> è </a:t>
            </a:r>
            <a:r>
              <a:rPr lang="es-PR" dirty="0" err="1" smtClean="0">
                <a:latin typeface="Candara" panose="020E0502030303020204" pitchFamily="34" charset="0"/>
              </a:rPr>
              <a:t>l’autore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della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confusione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e </a:t>
            </a:r>
            <a:r>
              <a:rPr lang="es-PR" dirty="0" err="1">
                <a:latin typeface="Candara" panose="020E0502030303020204" pitchFamily="34" charset="0"/>
              </a:rPr>
              <a:t>irrequietezza</a:t>
            </a:r>
            <a:r>
              <a:rPr lang="es-PR" dirty="0">
                <a:latin typeface="Candara" panose="020E0502030303020204" pitchFamily="34" charset="0"/>
              </a:rPr>
              <a:t>. </a:t>
            </a:r>
            <a:endParaRPr lang="es-PR" dirty="0" smtClean="0">
              <a:latin typeface="Candara" panose="020E0502030303020204" pitchFamily="34" charset="0"/>
            </a:endParaRPr>
          </a:p>
          <a:p>
            <a:r>
              <a:rPr lang="es-PR" dirty="0" smtClean="0">
                <a:latin typeface="Candara" panose="020E0502030303020204" pitchFamily="34" charset="0"/>
              </a:rPr>
              <a:t>Perché i </a:t>
            </a:r>
            <a:r>
              <a:rPr lang="es-PR" dirty="0" err="1" smtClean="0">
                <a:latin typeface="Candara" panose="020E0502030303020204" pitchFamily="34" charset="0"/>
              </a:rPr>
              <a:t>discepoli</a:t>
            </a:r>
            <a:r>
              <a:rPr lang="es-PR" dirty="0" smtClean="0">
                <a:latin typeface="Candara" panose="020E0502030303020204" pitchFamily="34" charset="0"/>
              </a:rPr>
              <a:t> non </a:t>
            </a:r>
            <a:r>
              <a:rPr lang="es-PR" dirty="0" err="1" smtClean="0">
                <a:latin typeface="Candara" panose="020E0502030303020204" pitchFamily="34" charset="0"/>
              </a:rPr>
              <a:t>pensassero</a:t>
            </a:r>
            <a:r>
              <a:rPr lang="es-PR" dirty="0" smtClean="0">
                <a:latin typeface="Candara" panose="020E0502030303020204" pitchFamily="34" charset="0"/>
              </a:rPr>
              <a:t> che la </a:t>
            </a:r>
            <a:r>
              <a:rPr lang="es-PR" dirty="0" err="1" smtClean="0">
                <a:latin typeface="Candara" panose="020E0502030303020204" pitchFamily="34" charset="0"/>
              </a:rPr>
              <a:t>Sua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morte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fosse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stata</a:t>
            </a:r>
            <a:r>
              <a:rPr lang="es-PR" dirty="0" smtClean="0">
                <a:latin typeface="Candara" panose="020E0502030303020204" pitchFamily="34" charset="0"/>
              </a:rPr>
              <a:t> una </a:t>
            </a:r>
            <a:r>
              <a:rPr lang="es-PR" dirty="0">
                <a:latin typeface="Candara" panose="020E0502030303020204" pitchFamily="34" charset="0"/>
              </a:rPr>
              <a:t>tragedia o un </a:t>
            </a:r>
            <a:r>
              <a:rPr lang="es-PR" dirty="0" err="1" smtClean="0">
                <a:latin typeface="Candara" panose="020E0502030303020204" pitchFamily="34" charset="0"/>
              </a:rPr>
              <a:t>errore</a:t>
            </a:r>
            <a:r>
              <a:rPr lang="es-PR" dirty="0" smtClean="0">
                <a:latin typeface="Candara" panose="020E0502030303020204" pitchFamily="34" charset="0"/>
              </a:rPr>
              <a:t>, </a:t>
            </a:r>
            <a:r>
              <a:rPr lang="es-PR" dirty="0">
                <a:latin typeface="Candara" panose="020E0502030303020204" pitchFamily="34" charset="0"/>
              </a:rPr>
              <a:t>Cristo </a:t>
            </a:r>
            <a:r>
              <a:rPr lang="es-PR" dirty="0" err="1" smtClean="0">
                <a:latin typeface="Candara" panose="020E0502030303020204" pitchFamily="34" charset="0"/>
              </a:rPr>
              <a:t>gli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asicura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nel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versetto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smtClean="0">
                <a:solidFill>
                  <a:srgbClr val="FF0000"/>
                </a:solidFill>
                <a:latin typeface="Candara" panose="020E0502030303020204" pitchFamily="34" charset="0"/>
              </a:rPr>
              <a:t>31</a:t>
            </a:r>
            <a:r>
              <a:rPr lang="es-PR" dirty="0" smtClean="0">
                <a:latin typeface="Candara" panose="020E0502030303020204" pitchFamily="34" charset="0"/>
              </a:rPr>
              <a:t> che la </a:t>
            </a:r>
            <a:r>
              <a:rPr lang="es-PR" dirty="0" err="1" smtClean="0">
                <a:latin typeface="Candara" panose="020E0502030303020204" pitchFamily="34" charset="0"/>
              </a:rPr>
              <a:t>croce</a:t>
            </a:r>
            <a:r>
              <a:rPr lang="es-PR" dirty="0" smtClean="0">
                <a:latin typeface="Candara" panose="020E0502030303020204" pitchFamily="34" charset="0"/>
              </a:rPr>
              <a:t> è una </a:t>
            </a:r>
            <a:r>
              <a:rPr lang="es-PR" dirty="0" err="1" smtClean="0">
                <a:latin typeface="Candara" panose="020E0502030303020204" pitchFamily="34" charset="0"/>
              </a:rPr>
              <a:t>prova</a:t>
            </a:r>
            <a:r>
              <a:rPr lang="es-PR" dirty="0" smtClean="0">
                <a:latin typeface="Candara" panose="020E0502030303020204" pitchFamily="34" charset="0"/>
              </a:rPr>
              <a:t> di </a:t>
            </a:r>
            <a:r>
              <a:rPr lang="es-PR" dirty="0" err="1" smtClean="0">
                <a:latin typeface="Candara" panose="020E0502030303020204" pitchFamily="34" charset="0"/>
              </a:rPr>
              <a:t>amore</a:t>
            </a:r>
            <a:r>
              <a:rPr lang="es-PR" dirty="0" smtClean="0">
                <a:latin typeface="Candara" panose="020E0502030303020204" pitchFamily="34" charset="0"/>
              </a:rPr>
              <a:t> per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Padre. </a:t>
            </a:r>
          </a:p>
          <a:p>
            <a:r>
              <a:rPr lang="es-PR" dirty="0" smtClean="0">
                <a:latin typeface="Candara" panose="020E0502030303020204" pitchFamily="34" charset="0"/>
              </a:rPr>
              <a:t>Lui </a:t>
            </a:r>
            <a:r>
              <a:rPr lang="es-PR" dirty="0" err="1" smtClean="0">
                <a:latin typeface="Candara" panose="020E0502030303020204" pitchFamily="34" charset="0"/>
              </a:rPr>
              <a:t>morì</a:t>
            </a:r>
            <a:r>
              <a:rPr lang="es-PR" dirty="0" smtClean="0">
                <a:latin typeface="Candara" panose="020E0502030303020204" pitchFamily="34" charset="0"/>
              </a:rPr>
              <a:t> perché </a:t>
            </a:r>
            <a:r>
              <a:rPr lang="es-PR" dirty="0" err="1" smtClean="0">
                <a:latin typeface="Candara" panose="020E0502030303020204" pitchFamily="34" charset="0"/>
              </a:rPr>
              <a:t>il</a:t>
            </a:r>
            <a:r>
              <a:rPr lang="es-PR" dirty="0" smtClean="0">
                <a:latin typeface="Candara" panose="020E0502030303020204" pitchFamily="34" charset="0"/>
              </a:rPr>
              <a:t> Padre lo </a:t>
            </a:r>
            <a:r>
              <a:rPr lang="es-PR" dirty="0" err="1" smtClean="0">
                <a:latin typeface="Candara" panose="020E0502030303020204" pitchFamily="34" charset="0"/>
              </a:rPr>
              <a:t>comendò</a:t>
            </a:r>
            <a:r>
              <a:rPr lang="es-PR" dirty="0" smtClean="0">
                <a:latin typeface="Candara" panose="020E0502030303020204" pitchFamily="34" charset="0"/>
              </a:rPr>
              <a:t> e per </a:t>
            </a:r>
            <a:r>
              <a:rPr lang="es-PR" dirty="0" err="1" smtClean="0">
                <a:latin typeface="Candara" panose="020E0502030303020204" pitchFamily="34" charset="0"/>
              </a:rPr>
              <a:t>questo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 err="1" smtClean="0">
                <a:latin typeface="Candara" panose="020E0502030303020204" pitchFamily="34" charset="0"/>
              </a:rPr>
              <a:t>venne</a:t>
            </a:r>
            <a:r>
              <a:rPr lang="es-PR" dirty="0" smtClean="0">
                <a:latin typeface="Candara" panose="020E0502030303020204" pitchFamily="34" charset="0"/>
              </a:rPr>
              <a:t> a </a:t>
            </a:r>
            <a:r>
              <a:rPr lang="es-PR" dirty="0" err="1" smtClean="0">
                <a:latin typeface="Candara" panose="020E0502030303020204" pitchFamily="34" charset="0"/>
              </a:rPr>
              <a:t>fare</a:t>
            </a:r>
            <a:r>
              <a:rPr lang="es-PR" dirty="0" smtClean="0">
                <a:latin typeface="Candara" panose="020E0502030303020204" pitchFamily="34" charset="0"/>
              </a:rPr>
              <a:t> la </a:t>
            </a:r>
            <a:r>
              <a:rPr lang="es-PR" dirty="0" err="1" smtClean="0">
                <a:latin typeface="Candara" panose="020E0502030303020204" pitchFamily="34" charset="0"/>
              </a:rPr>
              <a:t>volontà</a:t>
            </a:r>
            <a:r>
              <a:rPr lang="es-PR" dirty="0" smtClean="0">
                <a:latin typeface="Candara" panose="020E0502030303020204" pitchFamily="34" charset="0"/>
              </a:rPr>
              <a:t> </a:t>
            </a:r>
            <a:r>
              <a:rPr lang="es-PR" dirty="0">
                <a:latin typeface="Candara" panose="020E0502030303020204" pitchFamily="34" charset="0"/>
              </a:rPr>
              <a:t>del Padre</a:t>
            </a:r>
            <a:r>
              <a:rPr lang="es-PR" dirty="0" smtClean="0">
                <a:latin typeface="Candara" panose="020E0502030303020204" pitchFamily="34" charset="0"/>
              </a:rPr>
              <a:t>.</a:t>
            </a:r>
            <a:endParaRPr lang="es-PR" dirty="0">
              <a:latin typeface="Candara" panose="020E0502030303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126" y="1828800"/>
            <a:ext cx="3687874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631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noProof="0" dirty="0" err="1" smtClean="0">
                <a:latin typeface="Candara" pitchFamily="34" charset="0"/>
                <a:cs typeface="Calibri" pitchFamily="34" charset="0"/>
              </a:rPr>
              <a:t>Aplicazioni</a:t>
            </a:r>
            <a:endParaRPr lang="es-PR" sz="3600" noProof="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399" y="2017712"/>
            <a:ext cx="8534401" cy="4683126"/>
          </a:xfrm>
        </p:spPr>
        <p:txBody>
          <a:bodyPr>
            <a:normAutofit/>
          </a:bodyPr>
          <a:lstStyle/>
          <a:p>
            <a:r>
              <a:rPr lang="es-PR" sz="3600" dirty="0" smtClean="0">
                <a:latin typeface="Candara" pitchFamily="34" charset="0"/>
                <a:cs typeface="Calibri" pitchFamily="34" charset="0"/>
              </a:rPr>
              <a:t>Non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siamo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da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soli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.</a:t>
            </a:r>
          </a:p>
          <a:p>
            <a:pPr lvl="1"/>
            <a:r>
              <a:rPr lang="es-PR" sz="3600" dirty="0" smtClean="0">
                <a:latin typeface="Candara" pitchFamily="34" charset="0"/>
                <a:cs typeface="Calibri" pitchFamily="34" charset="0"/>
              </a:rPr>
              <a:t>Dio ha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promesso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essere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in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noi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e con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noi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per mezzo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della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presenza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dello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Spirito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Santo,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presenza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 che opera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coordinata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con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il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ministero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della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Trinità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.</a:t>
            </a:r>
            <a:endParaRPr lang="es-PR" dirty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-297"/>
            <a:ext cx="2365644" cy="17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731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noProof="0" dirty="0" err="1" smtClean="0">
                <a:latin typeface="Candara" pitchFamily="34" charset="0"/>
                <a:cs typeface="Calibri" pitchFamily="34" charset="0"/>
              </a:rPr>
              <a:t>Aplicazioni</a:t>
            </a:r>
            <a:endParaRPr lang="es-PR" sz="3600" noProof="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399" y="2017712"/>
            <a:ext cx="8534401" cy="4683126"/>
          </a:xfrm>
        </p:spPr>
        <p:txBody>
          <a:bodyPr>
            <a:normAutofit/>
          </a:bodyPr>
          <a:lstStyle/>
          <a:p>
            <a:r>
              <a:rPr lang="es-PR" sz="3600" dirty="0" smtClean="0">
                <a:latin typeface="Candara" pitchFamily="34" charset="0"/>
                <a:cs typeface="Calibri" pitchFamily="34" charset="0"/>
              </a:rPr>
              <a:t>Una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presenza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 che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rassicura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.</a:t>
            </a:r>
            <a:endParaRPr lang="es-PR" sz="3600" dirty="0" smtClean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dirty="0" smtClean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presenza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dello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Spirito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Santo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nel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credente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si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può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sentiré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con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tranquilità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che Lui ci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può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dare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, perch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é è una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presenza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di conforto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incoraggiamento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forza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e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desiderio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di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seguire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avanti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in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servizio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alla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Sua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volontà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. </a:t>
            </a:r>
            <a:endParaRPr lang="es-PR" dirty="0" smtClean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49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-297"/>
            <a:ext cx="2365644" cy="17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61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sz="4000" noProof="0" dirty="0" err="1" smtClean="0">
                <a:latin typeface="Candara" pitchFamily="34" charset="0"/>
                <a:cs typeface="Calibri" pitchFamily="34" charset="0"/>
              </a:rPr>
              <a:t>Aplicazioni</a:t>
            </a:r>
            <a:endParaRPr lang="es-PR" sz="3600" noProof="0" dirty="0">
              <a:solidFill>
                <a:srgbClr val="FF0000"/>
              </a:solidFill>
              <a:latin typeface="Candara" pitchFamily="34" charset="0"/>
              <a:cs typeface="Calibr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399" y="2017712"/>
            <a:ext cx="8534401" cy="4683126"/>
          </a:xfrm>
        </p:spPr>
        <p:txBody>
          <a:bodyPr>
            <a:normAutofit/>
          </a:bodyPr>
          <a:lstStyle/>
          <a:p>
            <a:r>
              <a:rPr lang="es-PR" sz="3600" dirty="0" smtClean="0">
                <a:latin typeface="Candara" pitchFamily="34" charset="0"/>
                <a:cs typeface="Calibri" pitchFamily="34" charset="0"/>
              </a:rPr>
              <a:t>Amare è </a:t>
            </a:r>
            <a:r>
              <a:rPr lang="es-PR" sz="3600" dirty="0" err="1" smtClean="0">
                <a:latin typeface="Candara" pitchFamily="34" charset="0"/>
                <a:cs typeface="Calibri" pitchFamily="34" charset="0"/>
              </a:rPr>
              <a:t>obbedire</a:t>
            </a:r>
            <a:r>
              <a:rPr lang="es-PR" sz="3600" dirty="0" smtClean="0">
                <a:latin typeface="Candara" pitchFamily="34" charset="0"/>
                <a:cs typeface="Calibri" pitchFamily="34" charset="0"/>
              </a:rPr>
              <a:t>.</a:t>
            </a:r>
          </a:p>
          <a:p>
            <a:pPr lvl="1"/>
            <a:r>
              <a:rPr lang="es-PR" dirty="0" smtClean="0">
                <a:latin typeface="Candara" pitchFamily="34" charset="0"/>
                <a:cs typeface="Calibri" pitchFamily="34" charset="0"/>
              </a:rPr>
              <a:t>La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maniera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più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s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ublime di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dimostrare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l’amore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è una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obbedienza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tutti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i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comandamenti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che ni ha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lasciato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Gesù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. </a:t>
            </a:r>
          </a:p>
          <a:p>
            <a:pPr lvl="1"/>
            <a:r>
              <a:rPr lang="es-PR" dirty="0" smtClean="0">
                <a:latin typeface="Candara" pitchFamily="34" charset="0"/>
                <a:cs typeface="Calibri" pitchFamily="34" charset="0"/>
              </a:rPr>
              <a:t>Amare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Dio è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obbedirgli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e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obbedire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a Dio è amarlo.</a:t>
            </a:r>
            <a:endParaRPr lang="es-PR" dirty="0" smtClean="0">
              <a:latin typeface="Candara" pitchFamily="34" charset="0"/>
              <a:cs typeface="Calibri" pitchFamily="34" charset="0"/>
            </a:endParaRPr>
          </a:p>
          <a:p>
            <a:pPr lvl="1"/>
            <a:r>
              <a:rPr lang="es-PR" dirty="0" smtClean="0">
                <a:latin typeface="Candara" pitchFamily="34" charset="0"/>
                <a:cs typeface="Calibri" pitchFamily="34" charset="0"/>
              </a:rPr>
              <a:t>Non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c’è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un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altro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camino per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dimostrargli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il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nostro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dirty="0" err="1" smtClean="0">
                <a:latin typeface="Candara" pitchFamily="34" charset="0"/>
                <a:cs typeface="Calibri" pitchFamily="34" charset="0"/>
              </a:rPr>
              <a:t>amore</a:t>
            </a:r>
            <a:r>
              <a:rPr lang="es-PR" dirty="0" smtClean="0">
                <a:latin typeface="Candara" pitchFamily="34" charset="0"/>
                <a:cs typeface="Calibri" pitchFamily="34" charset="0"/>
              </a:rPr>
              <a:t>. </a:t>
            </a:r>
            <a:endParaRPr lang="es-PR" dirty="0" smtClean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50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smtClean="0">
                <a:solidFill>
                  <a:srgbClr val="000000"/>
                </a:solidFill>
              </a:rPr>
              <a:t> </a:t>
            </a:r>
            <a:endParaRPr lang="es-PR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969" y="1"/>
            <a:ext cx="3092824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5838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18A1B8D-2211-4267-85EA-46D8260B611F}" type="slidenum">
              <a:rPr lang="en-US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PR" noProof="0" dirty="0" err="1" smtClean="0">
                <a:latin typeface="Candara" pitchFamily="34" charset="0"/>
                <a:cs typeface="Calibri" pitchFamily="34" charset="0"/>
              </a:rPr>
              <a:t>Bibliografia</a:t>
            </a:r>
            <a:endParaRPr lang="es-PR" noProof="0" dirty="0" smtClean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941513"/>
            <a:ext cx="8534400" cy="44592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Carson, D., France, R.,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Motyer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J., &amp;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Wenham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G. (2000, c1999). </a:t>
            </a: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Nuevo comentario Bíblico : Siglo veintiuno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(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ed.) (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Lc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6.20-26). Miami: Sociedades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Bı́blicas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Unidas.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Douglas, J.D. </a:t>
            </a: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Nuevo Diccionario Bíblico : Primera Edición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. Miami: Sociedades Bíblicas Unidas, 2000.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LBLA Mapas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ed. La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Habra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CA: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Foundation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Publications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Inc., 2000.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Lockward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Alfonso. </a:t>
            </a: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Nuevo Diccionario De La Biblia.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Miami: Editorial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Unilit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2003.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Mapas De La Biblia Caribe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ed. Nashville: Editorial Caribe, 2000, c1998.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Martínez, Mario, et al, eds. </a:t>
            </a: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El Expositor Bíblico: La Biblia, Libro por Libro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Maestros de jóvenes y Adultos, Volumen 2, 5nta Ed. El Paso, Texas: Casa Bautista de Publicaciones, 2007, c1995.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Nelson,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Wilton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M. y Juan Rojas Mayo, </a:t>
            </a:r>
            <a:r>
              <a:rPr lang="es-PR" sz="1400" i="1" noProof="0" dirty="0" smtClean="0">
                <a:latin typeface="Candara" pitchFamily="34" charset="0"/>
                <a:cs typeface="Calibri" pitchFamily="34" charset="0"/>
              </a:rPr>
              <a:t>Nelson Nuevo Diccionario Ilustrado De La Biblia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sz="1400" noProof="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noProof="0" dirty="0" smtClean="0">
                <a:latin typeface="Candara" pitchFamily="34" charset="0"/>
                <a:cs typeface="Calibri" pitchFamily="34" charset="0"/>
              </a:rPr>
              <a:t> ed. Nashville: Editorial Caribe, 2000, c1998.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Vine, W.E. </a:t>
            </a:r>
            <a:r>
              <a:rPr lang="es-PR" sz="1400" i="1" dirty="0" smtClean="0">
                <a:latin typeface="Candara" pitchFamily="34" charset="0"/>
                <a:cs typeface="Calibri" pitchFamily="34" charset="0"/>
              </a:rPr>
              <a:t>Vine Diccionario Expositivo De Palabras Del Antiguo Y Del Nuevo Testamento Exhaustivo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ed. Nashville: Editorial Caribe, 2000, c1999.</a:t>
            </a: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Walvoord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J. F., &amp;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Zuck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R. B. (1996). El conocimiento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bíblico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un comentario expositivo: Antiguo Testamento, tomo 1: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Génesis-Números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(125). Puebla,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México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: Ediciones Las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Américas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A.C.</a:t>
            </a: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Carro, D., Poe, J. T.,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Zorzoli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R. O., &amp; Editorial Mundo Hispano (El Paso, T. (1993-). Comentario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bı́blico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mundo hispano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Exodo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(1. ed.) (26). El Paso, TX: Editorial Mundo Hispano.</a:t>
            </a: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Wiersbe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W. W. (1995). Bosquejos expositivos de la Biblia: Antiguo y Nuevo Testamento (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electronic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ed.). Nashville: Editorial Caribe.</a:t>
            </a: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MacDonald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W. (2004). Comentario Bíblico de William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MacDonald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: Antiguo Testamento y Nuevo Testamento (46).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Viladecavalls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 (Barcelona),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Espa±a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: Editorial CLIE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. φ</a:t>
            </a:r>
            <a:endParaRPr lang="es-PR" sz="1400" dirty="0" smtClean="0">
              <a:latin typeface="Candara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Platt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, Alberto T. Estudios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Bı́blicos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 ELA: Para que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creáis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 (Juan). Puebla, Pue.,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México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: Ediciones Las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Américas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, A. C., 1995.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Print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 smtClean="0">
                <a:latin typeface="Candara" pitchFamily="34" charset="0"/>
                <a:cs typeface="Calibri" pitchFamily="34" charset="0"/>
              </a:rPr>
              <a:t>Gillis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, C. (1991). El Antiguo Testamento: Un Comentario Sobre Su Historia y Literatura, Tomos I-V (╔x 14.21). El Paso, TX: Casa Bautista De Publicaciones.</a:t>
            </a:r>
          </a:p>
          <a:p>
            <a:pPr marL="0" indent="0">
              <a:buNone/>
            </a:pPr>
            <a:r>
              <a:rPr lang="es-PR" sz="1200" dirty="0">
                <a:latin typeface="Candara" panose="020E0502030303020204" pitchFamily="34" charset="0"/>
              </a:rPr>
              <a:t>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Hendriksen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, William. Comentario al Nuevo Testamento: El Evangelio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según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 San Juan. Grand Rapids, MI: Libros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Desafío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, 1981.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Print</a:t>
            </a:r>
            <a:r>
              <a:rPr lang="es-PR" sz="1400" dirty="0" smtClean="0">
                <a:latin typeface="Candara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r>
              <a:rPr lang="es-PR" sz="1400" dirty="0">
                <a:latin typeface="Candara" pitchFamily="34" charset="0"/>
                <a:cs typeface="Calibri" pitchFamily="34" charset="0"/>
              </a:rPr>
              <a:t>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Bartley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, James et al. Comentario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bı́blico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 mundo hispano: Juan. 1. ed. El Paso, TX: Editorial Mundo Hispano, 2004. </a:t>
            </a:r>
            <a:r>
              <a:rPr lang="es-PR" sz="1400" dirty="0" err="1">
                <a:latin typeface="Candara" pitchFamily="34" charset="0"/>
                <a:cs typeface="Calibri" pitchFamily="34" charset="0"/>
              </a:rPr>
              <a:t>Print</a:t>
            </a:r>
            <a:r>
              <a:rPr lang="es-PR" sz="1400" dirty="0">
                <a:latin typeface="Candara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es-PR" sz="1400" dirty="0">
              <a:latin typeface="Candara" pitchFamily="34" charset="0"/>
              <a:cs typeface="Calibri" pitchFamily="34" charset="0"/>
            </a:endParaRPr>
          </a:p>
          <a:p>
            <a:pPr marL="0" lvl="1" indent="0">
              <a:buClr>
                <a:schemeClr val="folHlink"/>
              </a:buClr>
              <a:buSzPct val="60000"/>
              <a:buNone/>
            </a:pPr>
            <a:r>
              <a:rPr lang="es-PR" sz="1400" dirty="0" smtClean="0">
                <a:latin typeface="Candara" pitchFamily="34" charset="0"/>
                <a:cs typeface="Calibri" pitchFamily="34" charset="0"/>
                <a:hlinkClick r:id="rId3"/>
              </a:rPr>
              <a:t>http://www.dsmedia.org/resources/illustrations/sweet-publishing/john</a:t>
            </a:r>
            <a:endParaRPr lang="es-PR" sz="1400" dirty="0" smtClean="0">
              <a:latin typeface="Candara" pitchFamily="34" charset="0"/>
              <a:cs typeface="Calibri" pitchFamily="34" charset="0"/>
            </a:endParaRPr>
          </a:p>
          <a:p>
            <a:pPr marL="0" lvl="1" indent="0">
              <a:buClr>
                <a:schemeClr val="folHlink"/>
              </a:buClr>
              <a:buSzPct val="60000"/>
              <a:buNone/>
            </a:pPr>
            <a:endParaRPr lang="es-PR" sz="1400" dirty="0" smtClean="0">
              <a:latin typeface="Candara" pitchFamily="34" charset="0"/>
              <a:cs typeface="Calibri" pitchFamily="34" charset="0"/>
            </a:endParaRPr>
          </a:p>
          <a:p>
            <a:pPr marL="0" lvl="1" indent="0">
              <a:buClr>
                <a:schemeClr val="folHlink"/>
              </a:buClr>
              <a:buSzPct val="60000"/>
              <a:buNone/>
            </a:pPr>
            <a:endParaRPr lang="es-PR" sz="1400" dirty="0" smtClean="0">
              <a:latin typeface="Candara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endParaRPr lang="es-PR" sz="1400" noProof="0" dirty="0" smtClean="0">
              <a:latin typeface="Candara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endParaRPr lang="es-PR" sz="1400" noProof="0" dirty="0" smtClean="0">
              <a:latin typeface="Candara" pitchFamily="34" charset="0"/>
              <a:cs typeface="Calibri" pitchFamily="34" charset="0"/>
            </a:endParaRPr>
          </a:p>
        </p:txBody>
      </p:sp>
      <p:sp>
        <p:nvSpPr>
          <p:cNvPr id="260100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F4E463-F5E4-45E0-82AC-34CAC993DA12}" type="slidenum">
              <a:rPr lang="en-US" sz="1400">
                <a:solidFill>
                  <a:srgbClr val="000000"/>
                </a:solidFill>
              </a:rPr>
              <a:pPr algn="r"/>
              <a:t>51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9144001" cy="468559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8C845-AC6A-4CB1-AD25-7DB23307EAA9}" type="slidenum">
              <a:rPr lang="en-US"/>
              <a:pPr/>
              <a:t>52</a:t>
            </a:fld>
            <a:endParaRPr lang="en-US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0010" y="381000"/>
            <a:ext cx="8402990" cy="2743200"/>
          </a:xfrm>
          <a:solidFill>
            <a:schemeClr val="tx1">
              <a:alpha val="44000"/>
            </a:schemeClr>
          </a:solidFill>
          <a:ln/>
          <a:effectLst>
            <a:softEdge rad="127000"/>
          </a:effectLst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es-ES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Gesù</a:t>
            </a:r>
            <a:r>
              <a:rPr lang="es-E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, La Vera Vite</a:t>
            </a:r>
            <a:endParaRPr lang="es-ES" sz="4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  <a:p>
            <a:pPr marL="0" indent="0" algn="ctr">
              <a:buFontTx/>
              <a:buNone/>
            </a:pPr>
            <a:r>
              <a:rPr lang="es-P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(Giovanni </a:t>
            </a:r>
            <a:r>
              <a:rPr lang="es-P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15.1 – 16.24) </a:t>
            </a:r>
          </a:p>
          <a:p>
            <a:pPr marL="0" indent="0" algn="ctr">
              <a:buFontTx/>
              <a:buNone/>
            </a:pPr>
            <a:r>
              <a:rPr lang="es-P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27 </a:t>
            </a:r>
            <a:r>
              <a:rPr lang="es-PR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maggio</a:t>
            </a:r>
            <a:r>
              <a:rPr lang="es-P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Calibri" pitchFamily="34" charset="0"/>
              </a:rPr>
              <a:t> 2014</a:t>
            </a:r>
            <a:endParaRPr lang="es-P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060951" y="6468785"/>
            <a:ext cx="3962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Iglesia Bíblica Bautista de </a:t>
            </a:r>
            <a:r>
              <a:rPr lang="es-PR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Aguadilla</a:t>
            </a:r>
            <a:endParaRPr lang="es-P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6472238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R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 Biblia Libro por Libro, CBP</a:t>
            </a:r>
            <a:r>
              <a:rPr lang="en-US" i="1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®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1113" y="6096000"/>
            <a:ext cx="842042" cy="745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6935" y="5300067"/>
            <a:ext cx="4535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Prossimo</a:t>
            </a:r>
            <a:r>
              <a:rPr 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+mn-cs"/>
              </a:rPr>
              <a:t> Studio 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6200" y="47481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i="1" dirty="0">
                <a:solidFill>
                  <a:schemeClr val="bg1"/>
                </a:solidFill>
              </a:rPr>
              <a:t>(</a:t>
            </a:r>
            <a:r>
              <a:rPr lang="it-IT" b="1" i="1" dirty="0" smtClean="0">
                <a:solidFill>
                  <a:schemeClr val="bg1"/>
                </a:solidFill>
              </a:rPr>
              <a:t>Colui </a:t>
            </a:r>
            <a:r>
              <a:rPr lang="it-IT" b="1" i="1" dirty="0">
                <a:solidFill>
                  <a:schemeClr val="bg1"/>
                </a:solidFill>
              </a:rPr>
              <a:t>che dimora in </a:t>
            </a:r>
            <a:r>
              <a:rPr lang="it-IT" b="1" i="1" dirty="0" smtClean="0">
                <a:solidFill>
                  <a:schemeClr val="bg1"/>
                </a:solidFill>
              </a:rPr>
              <a:t>me..., </a:t>
            </a:r>
            <a:r>
              <a:rPr lang="it-IT" b="1" i="1" dirty="0">
                <a:solidFill>
                  <a:schemeClr val="bg1"/>
                </a:solidFill>
              </a:rPr>
              <a:t>porta molto </a:t>
            </a:r>
            <a:r>
              <a:rPr lang="it-IT" b="1" i="1" dirty="0" smtClean="0">
                <a:solidFill>
                  <a:schemeClr val="bg1"/>
                </a:solidFill>
              </a:rPr>
              <a:t>frutto)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7582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FDBB-2F4C-4AE3-B2A9-4BD49D4D7AFF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7410" name="Picture 2" descr="IBB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" y="145214"/>
            <a:ext cx="7924800" cy="663658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4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94555</TotalTime>
  <Words>3268</Words>
  <Application>Microsoft Office PowerPoint</Application>
  <PresentationFormat>On-screen Show (4:3)</PresentationFormat>
  <Paragraphs>410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53</vt:i4>
      </vt:variant>
    </vt:vector>
  </HeadingPairs>
  <TitlesOfParts>
    <vt:vector size="65" baseType="lpstr">
      <vt:lpstr>Candara </vt:lpstr>
      <vt:lpstr>Arial</vt:lpstr>
      <vt:lpstr>Calibri</vt:lpstr>
      <vt:lpstr>Candara</vt:lpstr>
      <vt:lpstr>Tahoma</vt:lpstr>
      <vt:lpstr>Wingdings</vt:lpstr>
      <vt:lpstr>Blends</vt:lpstr>
      <vt:lpstr>2_Blends</vt:lpstr>
      <vt:lpstr>3_Blends</vt:lpstr>
      <vt:lpstr>8_Blends</vt:lpstr>
      <vt:lpstr>64_Blends</vt:lpstr>
      <vt:lpstr>4_Blends</vt:lpstr>
      <vt:lpstr>PowerPoint Presentation</vt:lpstr>
      <vt:lpstr>Contesto</vt:lpstr>
      <vt:lpstr>Versetto Chiave:</vt:lpstr>
      <vt:lpstr>Abbozzo dello Studio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L’altro Consolatore Giovanni 14.15-18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La dimostrazione dell’amore Giovanni 14.19-24</vt:lpstr>
      <vt:lpstr>Il lavoro del Consolatore Giovanni 14.25-26</vt:lpstr>
      <vt:lpstr>Il lavoro del Consolatore Giovanni 14.25-26</vt:lpstr>
      <vt:lpstr>Il lavoro del Consolatore Giovanni 14.25-26</vt:lpstr>
      <vt:lpstr>Il lavoro del Consolatore Giovanni 14.25-26</vt:lpstr>
      <vt:lpstr>Il lavoro del Consolatore Giovanni 14.25-26</vt:lpstr>
      <vt:lpstr>Il lavoro del Consolatore Giovanni 14.25-26</vt:lpstr>
      <vt:lpstr>La pace che Gesù dà Giovanni 14.27-31</vt:lpstr>
      <vt:lpstr>La pace che Gesù dà Giovanni 14.27-31</vt:lpstr>
      <vt:lpstr>La pace che Gesù dà Giovanni 14.27-31</vt:lpstr>
      <vt:lpstr>La pace che Gesù dà Giovanni 14.27-31</vt:lpstr>
      <vt:lpstr>La pace che Gesù dà Giovanni 14.27-31</vt:lpstr>
      <vt:lpstr>La pace che Gesù dà Giovanni 14.27-31</vt:lpstr>
      <vt:lpstr>Aplicazioni</vt:lpstr>
      <vt:lpstr>Aplicazioni</vt:lpstr>
      <vt:lpstr>Aplicazioni</vt:lpstr>
      <vt:lpstr>Bibliografia</vt:lpstr>
      <vt:lpstr>PowerPoint Presentation</vt:lpstr>
      <vt:lpstr>PowerPoint Presentation</vt:lpstr>
    </vt:vector>
  </TitlesOfParts>
  <Company>UIPR-Aguadilla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Juan</dc:title>
  <dc:creator>Tito Ortega</dc:creator>
  <cp:lastModifiedBy>Tito Ortega</cp:lastModifiedBy>
  <cp:revision>7989</cp:revision>
  <cp:lastPrinted>2012-10-30T21:37:29Z</cp:lastPrinted>
  <dcterms:created xsi:type="dcterms:W3CDTF">2007-01-24T21:53:34Z</dcterms:created>
  <dcterms:modified xsi:type="dcterms:W3CDTF">2014-10-29T02:42:09Z</dcterms:modified>
</cp:coreProperties>
</file>