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84"/>
  </p:notesMasterIdLst>
  <p:handoutMasterIdLst>
    <p:handoutMasterId r:id="rId85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364" r:id="rId13"/>
    <p:sldId id="3373" r:id="rId14"/>
    <p:sldId id="3374" r:id="rId15"/>
    <p:sldId id="3375" r:id="rId16"/>
    <p:sldId id="3376" r:id="rId17"/>
    <p:sldId id="3377" r:id="rId18"/>
    <p:sldId id="3378" r:id="rId19"/>
    <p:sldId id="3379" r:id="rId20"/>
    <p:sldId id="3380" r:id="rId21"/>
    <p:sldId id="3381" r:id="rId22"/>
    <p:sldId id="3382" r:id="rId23"/>
    <p:sldId id="3383" r:id="rId24"/>
    <p:sldId id="3384" r:id="rId25"/>
    <p:sldId id="3385" r:id="rId26"/>
    <p:sldId id="3386" r:id="rId27"/>
    <p:sldId id="3387" r:id="rId28"/>
    <p:sldId id="3388" r:id="rId29"/>
    <p:sldId id="3389" r:id="rId30"/>
    <p:sldId id="3043" r:id="rId31"/>
    <p:sldId id="3044" r:id="rId32"/>
    <p:sldId id="3365" r:id="rId33"/>
    <p:sldId id="3390" r:id="rId34"/>
    <p:sldId id="3391" r:id="rId35"/>
    <p:sldId id="3392" r:id="rId36"/>
    <p:sldId id="3393" r:id="rId37"/>
    <p:sldId id="3394" r:id="rId38"/>
    <p:sldId id="3395" r:id="rId39"/>
    <p:sldId id="3396" r:id="rId40"/>
    <p:sldId id="3397" r:id="rId41"/>
    <p:sldId id="3398" r:id="rId42"/>
    <p:sldId id="3399" r:id="rId43"/>
    <p:sldId id="3145" r:id="rId44"/>
    <p:sldId id="3146" r:id="rId45"/>
    <p:sldId id="3366" r:id="rId46"/>
    <p:sldId id="3400" r:id="rId47"/>
    <p:sldId id="3408" r:id="rId48"/>
    <p:sldId id="3409" r:id="rId49"/>
    <p:sldId id="3410" r:id="rId50"/>
    <p:sldId id="3407" r:id="rId51"/>
    <p:sldId id="3401" r:id="rId52"/>
    <p:sldId id="3402" r:id="rId53"/>
    <p:sldId id="3403" r:id="rId54"/>
    <p:sldId id="3404" r:id="rId55"/>
    <p:sldId id="3405" r:id="rId56"/>
    <p:sldId id="3406" r:id="rId57"/>
    <p:sldId id="3222" r:id="rId58"/>
    <p:sldId id="3223" r:id="rId59"/>
    <p:sldId id="3411" r:id="rId60"/>
    <p:sldId id="3412" r:id="rId61"/>
    <p:sldId id="3413" r:id="rId62"/>
    <p:sldId id="3367" r:id="rId63"/>
    <p:sldId id="3368" r:id="rId64"/>
    <p:sldId id="3371" r:id="rId65"/>
    <p:sldId id="3414" r:id="rId66"/>
    <p:sldId id="3415" r:id="rId67"/>
    <p:sldId id="3416" r:id="rId68"/>
    <p:sldId id="3417" r:id="rId69"/>
    <p:sldId id="3418" r:id="rId70"/>
    <p:sldId id="3369" r:id="rId71"/>
    <p:sldId id="3370" r:id="rId72"/>
    <p:sldId id="3372" r:id="rId73"/>
    <p:sldId id="3419" r:id="rId74"/>
    <p:sldId id="3420" r:id="rId75"/>
    <p:sldId id="3421" r:id="rId76"/>
    <p:sldId id="3422" r:id="rId77"/>
    <p:sldId id="3221" r:id="rId78"/>
    <p:sldId id="2914" r:id="rId79"/>
    <p:sldId id="3206" r:id="rId80"/>
    <p:sldId id="1391" r:id="rId81"/>
    <p:sldId id="1843" r:id="rId82"/>
    <p:sldId id="627" r:id="rId8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3209" autoAdjust="0"/>
    <p:restoredTop sz="94038" autoAdjust="0"/>
  </p:normalViewPr>
  <p:slideViewPr>
    <p:cSldViewPr>
      <p:cViewPr varScale="1">
        <p:scale>
          <a:sx n="79" d="100"/>
          <a:sy n="79" d="100"/>
        </p:scale>
        <p:origin x="-8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55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8/2/2014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=""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6677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8273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4950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0199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8536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052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9313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8622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4545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5313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=""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4800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73409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33920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90143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6505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3681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4000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62249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29745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0129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=""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83614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86174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6090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8517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68755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65090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59485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78744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0523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036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90061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0279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39074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37738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90254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55351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586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2533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64002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700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861212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793231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0125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827099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21347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86248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7651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23880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653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331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568608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5931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895641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14808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220334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20511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40494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38794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6108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08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999355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625516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285531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54834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081699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585240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="" xmlns:p14="http://schemas.microsoft.com/office/powerpoint/2010/main" val="263958002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76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35411814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77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423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0779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261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8/2/2014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38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7353" r="4413"/>
          <a:stretch/>
        </p:blipFill>
        <p:spPr>
          <a:xfrm>
            <a:off x="-1" y="-16526"/>
            <a:ext cx="9144001" cy="6887773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</a:t>
            </a:r>
            <a:r>
              <a:rPr lang="en-US" altLang="ja-JP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tà</a:t>
            </a:r>
            <a:r>
              <a:rPr lang="en-US" altLang="ja-JP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7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: Dopo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Giudea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Studio 23: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testimonia di se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stesso</a:t>
            </a:r>
            <a:endParaRPr lang="es-PR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8.1-59)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11 marzo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Scribi</a:t>
            </a:r>
            <a:r>
              <a:rPr lang="es-PR" dirty="0" smtClean="0">
                <a:latin typeface="Candara" panose="020E0502030303020204" pitchFamily="34" charset="0"/>
              </a:rPr>
              <a:t> (un </a:t>
            </a:r>
            <a:r>
              <a:rPr lang="es-PR" dirty="0" err="1" smtClean="0">
                <a:latin typeface="Candara" panose="020E0502030303020204" pitchFamily="34" charset="0"/>
              </a:rPr>
              <a:t>gruppo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che si  </a:t>
            </a:r>
            <a:r>
              <a:rPr lang="es-PR" dirty="0" err="1" smtClean="0">
                <a:latin typeface="Candara" panose="020E0502030303020204" pitchFamily="34" charset="0"/>
              </a:rPr>
              <a:t>dedicavano</a:t>
            </a:r>
            <a:r>
              <a:rPr lang="es-PR" dirty="0" smtClean="0">
                <a:latin typeface="Candara" panose="020E0502030303020204" pitchFamily="34" charset="0"/>
              </a:rPr>
              <a:t> a copiare le </a:t>
            </a:r>
            <a:r>
              <a:rPr lang="es-PR" dirty="0" err="1" smtClean="0">
                <a:latin typeface="Candara" panose="020E0502030303020204" pitchFamily="34" charset="0"/>
              </a:rPr>
              <a:t>Scritture</a:t>
            </a:r>
            <a:r>
              <a:rPr lang="es-PR" dirty="0" smtClean="0">
                <a:latin typeface="Candara" panose="020E0502030303020204" pitchFamily="34" charset="0"/>
              </a:rPr>
              <a:t>) e 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anelavano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indurre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erronea</a:t>
            </a:r>
            <a:r>
              <a:rPr lang="es-PR" dirty="0" smtClean="0">
                <a:latin typeface="Candara" panose="020E0502030303020204" pitchFamily="34" charset="0"/>
              </a:rPr>
              <a:t>, por </a:t>
            </a:r>
            <a:r>
              <a:rPr lang="es-PR" dirty="0" err="1" smtClean="0">
                <a:latin typeface="Candara" panose="020E0502030303020204" pitchFamily="34" charset="0"/>
              </a:rPr>
              <a:t>poter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accusarlo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portarono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 sorpresa </a:t>
            </a:r>
            <a:r>
              <a:rPr lang="es-PR" dirty="0" err="1" smtClean="0">
                <a:latin typeface="Candara" panose="020E0502030303020204" pitchFamily="34" charset="0"/>
              </a:rPr>
              <a:t>nello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>
                <a:latin typeface="Candara" panose="020E0502030303020204" pitchFamily="34" charset="0"/>
              </a:rPr>
              <a:t>adulterio,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l’hanno</a:t>
            </a:r>
            <a:r>
              <a:rPr lang="es-PR" dirty="0" smtClean="0">
                <a:latin typeface="Candara" panose="020E0502030303020204" pitchFamily="34" charset="0"/>
              </a:rPr>
              <a:t> posta in mezzo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moltitudine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probabilmente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davanti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86400" y="1801782"/>
            <a:ext cx="3645420" cy="50562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61118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8:4 </a:t>
            </a:r>
            <a:r>
              <a:rPr lang="en-US" altLang="ja-JP" dirty="0" smtClean="0">
                <a:latin typeface="Candara" panose="020E0502030303020204" pitchFamily="34" charset="0"/>
              </a:rPr>
              <a:t>L’ </a:t>
            </a:r>
            <a:r>
              <a:rPr lang="en-US" altLang="ja-JP" dirty="0" err="1" smtClean="0">
                <a:latin typeface="Candara" panose="020E0502030303020204" pitchFamily="34" charset="0"/>
              </a:rPr>
              <a:t>accusa</a:t>
            </a:r>
            <a:r>
              <a:rPr lang="en-US" altLang="ja-JP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d</a:t>
            </a:r>
            <a:r>
              <a:rPr lang="en-US" dirty="0" err="1" smtClean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adulterio </a:t>
            </a:r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fatta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indubitabile</a:t>
            </a:r>
            <a:r>
              <a:rPr lang="es-PR" dirty="0" smtClean="0">
                <a:latin typeface="Candara" panose="020E0502030303020204" pitchFamily="34" charset="0"/>
              </a:rPr>
              <a:t> che era vera.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ragione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dubitare</a:t>
            </a:r>
            <a:r>
              <a:rPr lang="es-PR" dirty="0" smtClean="0">
                <a:latin typeface="Candara" panose="020E0502030303020204" pitchFamily="34" charset="0"/>
              </a:rPr>
              <a:t> di che era sorpresa </a:t>
            </a:r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compieva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dov’era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? </a:t>
            </a:r>
            <a:r>
              <a:rPr lang="es-PR" dirty="0" err="1" smtClean="0">
                <a:latin typeface="Candara" panose="020E0502030303020204" pitchFamily="34" charset="0"/>
              </a:rPr>
              <a:t>Tante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volte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castigato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donne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che i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ugualmente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colpevoli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lasciati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liberi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>
              <a:latin typeface="Candara" panose="020E0502030303020204" pitchFamily="34" charset="0"/>
            </a:endParaRPr>
          </a:p>
          <a:p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9592"/>
          <a:stretch/>
        </p:blipFill>
        <p:spPr>
          <a:xfrm>
            <a:off x="5562600" y="1752600"/>
            <a:ext cx="3581400" cy="51276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94214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8:5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trappola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rimaneva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Volevano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contraddicesse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esito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potevano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rivolgere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ricordato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comandato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che le persone prese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atto</a:t>
            </a:r>
            <a:r>
              <a:rPr lang="es-PR" dirty="0" smtClean="0">
                <a:latin typeface="Candara" panose="020E0502030303020204" pitchFamily="34" charset="0"/>
              </a:rPr>
              <a:t> di adulterio </a:t>
            </a:r>
            <a:r>
              <a:rPr lang="es-PR" dirty="0" err="1" smtClean="0">
                <a:latin typeface="Candara" panose="020E0502030303020204" pitchFamily="34" charset="0"/>
              </a:rPr>
              <a:t>dovrebbero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lapidate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r="44701"/>
          <a:stretch/>
        </p:blipFill>
        <p:spPr>
          <a:xfrm>
            <a:off x="5643489" y="1787039"/>
            <a:ext cx="3505200" cy="50709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12696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speranza</a:t>
            </a:r>
            <a:r>
              <a:rPr lang="es-PR" dirty="0" smtClean="0">
                <a:latin typeface="Candara" panose="020E0502030303020204" pitchFamily="34" charset="0"/>
              </a:rPr>
              <a:t>, per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propositi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malvagi</a:t>
            </a:r>
            <a:r>
              <a:rPr lang="es-PR" dirty="0" smtClean="0">
                <a:latin typeface="Candara" panose="020E0502030303020204" pitchFamily="34" charset="0"/>
              </a:rPr>
              <a:t>, di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manifesterebbe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disaccordo</a:t>
            </a:r>
            <a:r>
              <a:rPr lang="es-PR" dirty="0" smtClean="0">
                <a:latin typeface="Candara" panose="020E0502030303020204" pitchFamily="34" charset="0"/>
              </a:rPr>
              <a:t>, e per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domandarono</a:t>
            </a:r>
            <a:r>
              <a:rPr lang="es-PR" dirty="0" smtClean="0">
                <a:latin typeface="Candara" panose="020E0502030303020204" pitchFamily="34" charset="0"/>
              </a:rPr>
              <a:t> cosa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verso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Loro </a:t>
            </a:r>
            <a:r>
              <a:rPr lang="es-PR" dirty="0" err="1" smtClean="0">
                <a:latin typeface="Candara" panose="020E0502030303020204" pitchFamily="34" charset="0"/>
              </a:rPr>
              <a:t>pensavano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giustizia</a:t>
            </a:r>
            <a:r>
              <a:rPr lang="es-PR" dirty="0" smtClean="0">
                <a:latin typeface="Candara" panose="020E0502030303020204" pitchFamily="34" charset="0"/>
              </a:rPr>
              <a:t> e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esigevano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posta come </a:t>
            </a:r>
            <a:r>
              <a:rPr lang="es-PR" dirty="0" err="1" smtClean="0">
                <a:latin typeface="Candara" panose="020E0502030303020204" pitchFamily="34" charset="0"/>
              </a:rPr>
              <a:t>esempio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pubblico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58897"/>
          <a:stretch/>
        </p:blipFill>
        <p:spPr>
          <a:xfrm>
            <a:off x="6400800" y="1828800"/>
            <a:ext cx="2759612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49732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8:6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nessuna</a:t>
            </a:r>
            <a:r>
              <a:rPr lang="es-PR" dirty="0" smtClean="0">
                <a:latin typeface="Candara" panose="020E0502030303020204" pitchFamily="34" charset="0"/>
              </a:rPr>
              <a:t> vera </a:t>
            </a:r>
            <a:r>
              <a:rPr lang="es-PR" dirty="0" err="1" smtClean="0">
                <a:latin typeface="Candara" panose="020E0502030303020204" pitchFamily="34" charset="0"/>
              </a:rPr>
              <a:t>accusa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tentavano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fabbricare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una. </a:t>
            </a:r>
            <a:r>
              <a:rPr lang="es-PR" dirty="0" err="1" smtClean="0">
                <a:latin typeface="Candara" panose="020E0502030303020204" pitchFamily="34" charset="0"/>
              </a:rPr>
              <a:t>Sapevano</a:t>
            </a:r>
            <a:r>
              <a:rPr lang="es-PR" dirty="0" smtClean="0">
                <a:latin typeface="Candara" panose="020E0502030303020204" pitchFamily="34" charset="0"/>
              </a:rPr>
              <a:t> che se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lasciava</a:t>
            </a:r>
            <a:r>
              <a:rPr lang="es-PR" dirty="0" smtClean="0">
                <a:latin typeface="Candara" panose="020E0502030303020204" pitchFamily="34" charset="0"/>
              </a:rPr>
              <a:t> libera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, si </a:t>
            </a:r>
            <a:r>
              <a:rPr lang="es-PR" dirty="0" err="1" smtClean="0">
                <a:latin typeface="Candara" panose="020E0502030303020204" pitchFamily="34" charset="0"/>
              </a:rPr>
              <a:t>starebbe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opponendo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potrebbero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accusarlo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ingiusto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Invece</a:t>
            </a:r>
            <a:r>
              <a:rPr lang="es-PR" dirty="0" smtClean="0">
                <a:latin typeface="Candara" panose="020E0502030303020204" pitchFamily="34" charset="0"/>
              </a:rPr>
              <a:t>, se </a:t>
            </a:r>
            <a:r>
              <a:rPr lang="es-PR" dirty="0" err="1" smtClean="0">
                <a:latin typeface="Candara" panose="020E0502030303020204" pitchFamily="34" charset="0"/>
              </a:rPr>
              <a:t>condannava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morte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potrebbero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impiegare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per mostrare che era </a:t>
            </a:r>
            <a:r>
              <a:rPr lang="es-PR" dirty="0" err="1" smtClean="0">
                <a:latin typeface="Candara" panose="020E0502030303020204" pitchFamily="34" charset="0"/>
              </a:rPr>
              <a:t>nemico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governo</a:t>
            </a:r>
            <a:r>
              <a:rPr lang="es-PR" dirty="0" smtClean="0">
                <a:latin typeface="Candara" panose="020E0502030303020204" pitchFamily="34" charset="0"/>
              </a:rPr>
              <a:t> romano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potrebbero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inoltre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che non era misericordioso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r="44701"/>
          <a:stretch/>
        </p:blipFill>
        <p:spPr>
          <a:xfrm>
            <a:off x="5643489" y="1787039"/>
            <a:ext cx="3505200" cy="50709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52982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73648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chinato</a:t>
            </a:r>
            <a:r>
              <a:rPr lang="es-PR" dirty="0" smtClean="0">
                <a:latin typeface="Candara" panose="020E0502030303020204" pitchFamily="34" charset="0"/>
              </a:rPr>
              <a:t> verso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suolo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scriveva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assoluttamente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nessuna</a:t>
            </a:r>
            <a:r>
              <a:rPr lang="es-PR" dirty="0" smtClean="0">
                <a:latin typeface="Candara" panose="020E0502030303020204" pitchFamily="34" charset="0"/>
              </a:rPr>
              <a:t> maniera di </a:t>
            </a:r>
            <a:r>
              <a:rPr lang="es-PR" dirty="0" err="1" smtClean="0">
                <a:latin typeface="Candara" panose="020E0502030303020204" pitchFamily="34" charset="0"/>
              </a:rPr>
              <a:t>sapere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scriveva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confidenza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saperlo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realtà</a:t>
            </a:r>
            <a:r>
              <a:rPr lang="es-PR" dirty="0" smtClean="0">
                <a:latin typeface="Candara" panose="020E0502030303020204" pitchFamily="34" charset="0"/>
              </a:rPr>
              <a:t> è che la </a:t>
            </a:r>
            <a:r>
              <a:rPr lang="es-PR" dirty="0" err="1" smtClean="0">
                <a:latin typeface="Candara" panose="020E0502030303020204" pitchFamily="34" charset="0"/>
              </a:rPr>
              <a:t>Bibbia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dice.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5132" r="37299"/>
          <a:stretch/>
        </p:blipFill>
        <p:spPr>
          <a:xfrm>
            <a:off x="5226049" y="1760132"/>
            <a:ext cx="3917951" cy="50978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57570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8:7 </a:t>
            </a:r>
            <a:r>
              <a:rPr lang="es-PR" dirty="0" err="1" smtClean="0">
                <a:latin typeface="Candara" panose="020E0502030303020204" pitchFamily="34" charset="0"/>
              </a:rPr>
              <a:t>Insoddisfatti</a:t>
            </a:r>
            <a:r>
              <a:rPr lang="es-PR" dirty="0" smtClean="0">
                <a:latin typeface="Candara" panose="020E0502030303020204" pitchFamily="34" charset="0"/>
              </a:rPr>
              <a:t>,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insistevano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desse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Cosicché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risposto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applicare</a:t>
            </a:r>
            <a:r>
              <a:rPr lang="es-PR" dirty="0" smtClean="0">
                <a:latin typeface="Candara" panose="020E0502030303020204" pitchFamily="34" charset="0"/>
              </a:rPr>
              <a:t> la pena imposta per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dovrebbero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non </a:t>
            </a:r>
            <a:r>
              <a:rPr lang="es-PR" dirty="0" err="1" smtClean="0">
                <a:latin typeface="Candara" panose="020E0502030303020204" pitchFamily="34" charset="0"/>
              </a:rPr>
              <a:t>avessero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commesso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rimanere</a:t>
            </a:r>
            <a:r>
              <a:rPr lang="es-PR" dirty="0" smtClean="0">
                <a:latin typeface="Candara" panose="020E0502030303020204" pitchFamily="34" charset="0"/>
              </a:rPr>
              <a:t> libera dalla pena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638800" y="1828801"/>
            <a:ext cx="35052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32918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fu </a:t>
            </a:r>
            <a:r>
              <a:rPr lang="es-PR" dirty="0" err="1" smtClean="0">
                <a:latin typeface="Candara" panose="020E0502030303020204" pitchFamily="34" charset="0"/>
              </a:rPr>
              <a:t>accusare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ognuno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stessi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vogliono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giudicare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impiega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frequentemente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scusare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cose </a:t>
            </a:r>
            <a:r>
              <a:rPr lang="es-PR" dirty="0" err="1" smtClean="0">
                <a:latin typeface="Candara" panose="020E0502030303020204" pitchFamily="34" charset="0"/>
              </a:rPr>
              <a:t>cattive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scusa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;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fa è </a:t>
            </a:r>
            <a:r>
              <a:rPr lang="es-PR" dirty="0" err="1" smtClean="0">
                <a:latin typeface="Candara" panose="020E0502030303020204" pitchFamily="34" charset="0"/>
              </a:rPr>
              <a:t>condannare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colpevoli</a:t>
            </a:r>
            <a:r>
              <a:rPr lang="es-PR" dirty="0" smtClean="0">
                <a:latin typeface="Candara" panose="020E0502030303020204" pitchFamily="34" charset="0"/>
              </a:rPr>
              <a:t> anche se non </a:t>
            </a:r>
            <a:r>
              <a:rPr lang="es-PR" dirty="0" err="1" smtClean="0">
                <a:latin typeface="Candara" panose="020E0502030303020204" pitchFamily="34" charset="0"/>
              </a:rPr>
              <a:t>siano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scoperti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0077" r="37299"/>
          <a:stretch/>
        </p:blipFill>
        <p:spPr>
          <a:xfrm>
            <a:off x="5562600" y="1760132"/>
            <a:ext cx="3581400" cy="50978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40446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Salvatore si è </a:t>
            </a:r>
            <a:r>
              <a:rPr lang="es-PR" dirty="0" err="1" smtClean="0">
                <a:latin typeface="Candara" panose="020E0502030303020204" pitchFamily="34" charset="0"/>
              </a:rPr>
              <a:t>chinato</a:t>
            </a:r>
            <a:r>
              <a:rPr lang="es-PR" dirty="0" smtClean="0">
                <a:latin typeface="Candara" panose="020E0502030303020204" pitchFamily="34" charset="0"/>
              </a:rPr>
              <a:t> verso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suolo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seguito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scrivendo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l’uniche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menzioni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scrivesse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ha </a:t>
            </a:r>
            <a:r>
              <a:rPr lang="es-PR" dirty="0" err="1" smtClean="0">
                <a:latin typeface="Candara" panose="020E0502030303020204" pitchFamily="34" charset="0"/>
              </a:rPr>
              <a:t>scritto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tempo fa che è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cancellato</a:t>
            </a:r>
            <a:r>
              <a:rPr lang="es-PR" dirty="0" smtClean="0">
                <a:latin typeface="Candara" panose="020E0502030303020204" pitchFamily="34" charset="0"/>
              </a:rPr>
              <a:t> dalla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5179" t="1562" r="15074" b="4499"/>
          <a:stretch/>
        </p:blipFill>
        <p:spPr>
          <a:xfrm>
            <a:off x="5410200" y="1828800"/>
            <a:ext cx="3733800" cy="5003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44949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Loro,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accusato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, si </a:t>
            </a:r>
            <a:r>
              <a:rPr lang="es-PR" dirty="0" err="1" smtClean="0">
                <a:latin typeface="Candara" panose="020E0502030303020204" pitchFamily="34" charset="0"/>
              </a:rPr>
              <a:t>sentirono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accusati</a:t>
            </a:r>
            <a:r>
              <a:rPr lang="es-PR" dirty="0" smtClean="0">
                <a:latin typeface="Candara" panose="020E0502030303020204" pitchFamily="34" charset="0"/>
              </a:rPr>
              <a:t> dalle loro </a:t>
            </a:r>
            <a:r>
              <a:rPr lang="es-PR" dirty="0" err="1" smtClean="0">
                <a:latin typeface="Candara" panose="020E0502030303020204" pitchFamily="34" charset="0"/>
              </a:rPr>
              <a:t>coscienze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niente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da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cominciato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uscire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uno a uno.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consideravano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colpevoli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vecchi</a:t>
            </a:r>
            <a:r>
              <a:rPr lang="es-PR" dirty="0" smtClean="0">
                <a:latin typeface="Candara" panose="020E0502030303020204" pitchFamily="34" charset="0"/>
              </a:rPr>
              <a:t> fino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giovani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rimasto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con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vicina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852" r="25421"/>
          <a:stretch/>
        </p:blipFill>
        <p:spPr>
          <a:xfrm>
            <a:off x="5486400" y="1826419"/>
            <a:ext cx="36576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34803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Giovanni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8.1-59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562600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8:10</a:t>
            </a:r>
            <a:r>
              <a:rPr lang="es-PR" dirty="0">
                <a:latin typeface="Candara" panose="020E0502030303020204" pitchFamily="34" charset="0"/>
              </a:rPr>
              <a:t> Con una </a:t>
            </a:r>
            <a:r>
              <a:rPr lang="es-PR" dirty="0" err="1" smtClean="0">
                <a:latin typeface="Candara" panose="020E0502030303020204" pitchFamily="34" charset="0"/>
              </a:rPr>
              <a:t>grazia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meravigliosa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osservato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cui </a:t>
            </a:r>
            <a:r>
              <a:rPr lang="es-PR" dirty="0" err="1" smtClean="0">
                <a:latin typeface="Candara" panose="020E0502030303020204" pitchFamily="34" charset="0"/>
              </a:rPr>
              <a:t>accusatori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sfumati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si </a:t>
            </a:r>
            <a:r>
              <a:rPr lang="es-PR" dirty="0" err="1" smtClean="0">
                <a:latin typeface="Candara" panose="020E0502030303020204" pitchFamily="34" charset="0"/>
              </a:rPr>
              <a:t>potevano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c’era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>
                <a:latin typeface="Candara" panose="020E0502030303020204" pitchFamily="34" charset="0"/>
              </a:rPr>
              <a:t>sola persona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quella</a:t>
            </a:r>
            <a:r>
              <a:rPr lang="es-PR" dirty="0" smtClean="0">
                <a:latin typeface="Candara" panose="020E0502030303020204" pitchFamily="34" charset="0"/>
              </a:rPr>
              <a:t> folla che </a:t>
            </a:r>
            <a:r>
              <a:rPr lang="es-PR" dirty="0" err="1" smtClean="0">
                <a:latin typeface="Candara" panose="020E0502030303020204" pitchFamily="34" charset="0"/>
              </a:rPr>
              <a:t>osasse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condannarla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8573" r="19957"/>
          <a:stretch/>
        </p:blipFill>
        <p:spPr>
          <a:xfrm>
            <a:off x="5410200" y="1811866"/>
            <a:ext cx="3733800" cy="5058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1905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8:11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La parola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titolo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cortesia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«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»,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pronunciato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meravigliose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 err="1" smtClean="0">
                <a:latin typeface="Candara" panose="020E0502030303020204" pitchFamily="34" charset="0"/>
              </a:rPr>
              <a:t>Neppure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io</a:t>
            </a:r>
            <a:r>
              <a:rPr lang="es-PR" dirty="0" smtClean="0">
                <a:latin typeface="Candara" panose="020E0502030303020204" pitchFamily="34" charset="0"/>
              </a:rPr>
              <a:t> ti </a:t>
            </a:r>
            <a:r>
              <a:rPr lang="es-PR" dirty="0" err="1" smtClean="0">
                <a:latin typeface="Candara" panose="020E0502030303020204" pitchFamily="34" charset="0"/>
              </a:rPr>
              <a:t>condanno</a:t>
            </a:r>
            <a:r>
              <a:rPr lang="es-PR" dirty="0" smtClean="0">
                <a:latin typeface="Candara" panose="020E0502030303020204" pitchFamily="34" charset="0"/>
              </a:rPr>
              <a:t>; va’, e non </a:t>
            </a:r>
            <a:r>
              <a:rPr lang="es-PR" dirty="0" err="1" smtClean="0">
                <a:latin typeface="Candara" panose="020E0502030303020204" pitchFamily="34" charset="0"/>
              </a:rPr>
              <a:t>peccare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pretendeva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autorià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civile</a:t>
            </a:r>
            <a:r>
              <a:rPr lang="es-PR" dirty="0" smtClean="0">
                <a:latin typeface="Candara" panose="020E0502030303020204" pitchFamily="34" charset="0"/>
              </a:rPr>
              <a:t> in una </a:t>
            </a:r>
            <a:r>
              <a:rPr lang="es-PR" dirty="0" err="1" smtClean="0">
                <a:latin typeface="Candara" panose="020E0502030303020204" pitchFamily="34" charset="0"/>
              </a:rPr>
              <a:t>questione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10200" y="1811866"/>
            <a:ext cx="3733800" cy="5058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60430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56260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governo</a:t>
            </a:r>
            <a:r>
              <a:rPr lang="es-PR" dirty="0" smtClean="0">
                <a:latin typeface="Candara" panose="020E0502030303020204" pitchFamily="34" charset="0"/>
              </a:rPr>
              <a:t> romano che era </a:t>
            </a:r>
            <a:r>
              <a:rPr lang="es-PR" dirty="0" err="1" smtClean="0">
                <a:latin typeface="Candara" panose="020E0502030303020204" pitchFamily="34" charset="0"/>
              </a:rPr>
              <a:t>investito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quest’autorità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là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lasciò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condannata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perdonata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funzione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tempo.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le ha dato </a:t>
            </a:r>
            <a:r>
              <a:rPr lang="es-PR" dirty="0" err="1" smtClean="0">
                <a:latin typeface="Candara" panose="020E0502030303020204" pitchFamily="34" charset="0"/>
              </a:rPr>
              <a:t>un’avvertenza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cessasse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peccare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10200" y="1811866"/>
            <a:ext cx="3733800" cy="5058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35801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609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primo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di Giovanni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imparato</a:t>
            </a:r>
            <a:r>
              <a:rPr lang="es-PR" dirty="0" smtClean="0">
                <a:latin typeface="Candara" panose="020E0502030303020204" pitchFamily="34" charset="0"/>
              </a:rPr>
              <a:t> che «</a:t>
            </a:r>
            <a:r>
              <a:rPr lang="it-IT" dirty="0" smtClean="0">
                <a:latin typeface="Candara" pitchFamily="34" charset="0"/>
              </a:rPr>
              <a:t>la grazia e la verità sono venute per mezzo di Gesù Cristo.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esempio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«</a:t>
            </a:r>
            <a:r>
              <a:rPr lang="es-PR" dirty="0" err="1" smtClean="0">
                <a:latin typeface="Candara" panose="020E0502030303020204" pitchFamily="34" charset="0"/>
              </a:rPr>
              <a:t>Neppure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io</a:t>
            </a:r>
            <a:r>
              <a:rPr lang="es-PR" dirty="0" smtClean="0">
                <a:latin typeface="Candara" panose="020E0502030303020204" pitchFamily="34" charset="0"/>
              </a:rPr>
              <a:t> ti </a:t>
            </a:r>
            <a:r>
              <a:rPr lang="es-PR" dirty="0" err="1" smtClean="0">
                <a:latin typeface="Candara" panose="020E0502030303020204" pitchFamily="34" charset="0"/>
              </a:rPr>
              <a:t>condanno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esempio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grazia</a:t>
            </a:r>
            <a:r>
              <a:rPr lang="es-PR" dirty="0" smtClean="0">
                <a:latin typeface="Candara" panose="020E0502030303020204" pitchFamily="34" charset="0"/>
              </a:rPr>
              <a:t>; le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«va’, e non pecare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10200" y="1811866"/>
            <a:ext cx="3733800" cy="5058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319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609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non ha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: «Va’, e </a:t>
            </a:r>
            <a:r>
              <a:rPr lang="es-PR" dirty="0" err="1" smtClean="0">
                <a:latin typeface="Candara" panose="020E0502030303020204" pitchFamily="34" charset="0"/>
              </a:rPr>
              <a:t>pecca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meno </a:t>
            </a:r>
            <a:r>
              <a:rPr lang="es-PR" dirty="0" err="1" smtClean="0">
                <a:latin typeface="Candara" panose="020E0502030303020204" pitchFamily="34" charset="0"/>
              </a:rPr>
              <a:t>possibile</a:t>
            </a:r>
            <a:r>
              <a:rPr lang="es-PR" dirty="0" smtClean="0">
                <a:latin typeface="Candara" panose="020E0502030303020204" pitchFamily="34" charset="0"/>
              </a:rPr>
              <a:t>».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Cristo è Dio, e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norma è la </a:t>
            </a:r>
            <a:r>
              <a:rPr lang="es-PR" dirty="0" err="1" smtClean="0">
                <a:latin typeface="Candara" panose="020E0502030303020204" pitchFamily="34" charset="0"/>
              </a:rPr>
              <a:t>perfezione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assoluta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approvare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grado.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 per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pone </a:t>
            </a:r>
            <a:r>
              <a:rPr lang="es-PR" dirty="0" err="1" smtClean="0">
                <a:latin typeface="Candara" panose="020E0502030303020204" pitchFamily="34" charset="0"/>
              </a:rPr>
              <a:t>davanti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>
                <a:latin typeface="Candara" panose="020E0502030303020204" pitchFamily="34" charset="0"/>
              </a:rPr>
              <a:t>la norma </a:t>
            </a:r>
            <a:r>
              <a:rPr lang="es-PR" dirty="0" err="1" smtClean="0">
                <a:latin typeface="Candara" panose="020E0502030303020204" pitchFamily="34" charset="0"/>
              </a:rPr>
              <a:t>perfetta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10200" y="1811866"/>
            <a:ext cx="3733800" cy="5058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4764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b="21656"/>
          <a:stretch/>
        </p:blipFill>
        <p:spPr>
          <a:xfrm>
            <a:off x="-3908" y="1676401"/>
            <a:ext cx="9147908" cy="5181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Gesù parlò loro di nuovo, dicendo: «Io sono la luce del mondo; chi mi segue non camminerà nelle tenebre, ma avrà la luce della vita».Allora i farisei gli dissero: «Tu testimoni di te stesso; la tua testimonianza non è vera». Gesù rispose loro: «Anche se io testimonio di me stesso, la mia testimonianza è vera, perché so da dove sono venuto e dove vado; ma voi non sapete da dove io vengo né dove vado</a:t>
            </a:r>
            <a:r>
              <a:rPr lang="es-PR" i="1" dirty="0" smtClean="0">
                <a:latin typeface="Candara" pitchFamily="34" charset="0"/>
              </a:rPr>
              <a:t>…”</a:t>
            </a:r>
            <a:endParaRPr lang="es-PR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es-PR" i="1" dirty="0" smtClean="0">
                <a:latin typeface="Candara" pitchFamily="34" charset="0"/>
              </a:rPr>
              <a:t>…</a:t>
            </a:r>
            <a:r>
              <a:rPr lang="it-IT" dirty="0" smtClean="0">
                <a:latin typeface="Candara" pitchFamily="34" charset="0"/>
              </a:rPr>
              <a:t>Voi giudicate secondo la carne; io non giudico nessuno. Anche se giudico, il mio giudizio è veritiero, perché non sono solo, ma sono io con il Padre che mi ha mandato.  D'altronde nella vostra legge è scritto che la testimonianza di due uomini è vera. Or sono io a testimoniare di me stesso, e anche il Padre che mi ha mandato testimonia di me». </a:t>
            </a:r>
            <a:r>
              <a:rPr lang="es-PR" dirty="0" smtClean="0">
                <a:latin typeface="Candara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8.12–18,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5713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testimoniato</a:t>
            </a:r>
            <a:r>
              <a:rPr lang="es-PR" dirty="0" smtClean="0">
                <a:latin typeface="Candara" panose="020E0502030303020204" pitchFamily="34" charset="0"/>
              </a:rPr>
              <a:t> di se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dicendo</a:t>
            </a:r>
            <a:r>
              <a:rPr lang="es-PR" dirty="0" smtClean="0">
                <a:latin typeface="Candara" panose="020E0502030303020204" pitchFamily="34" charset="0"/>
              </a:rPr>
              <a:t>: “Io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la luce del mondo”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Anteriormente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1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r>
              <a:rPr lang="es-PR" dirty="0" err="1" smtClean="0">
                <a:latin typeface="Candara" panose="020E0502030303020204" pitchFamily="34" charset="0"/>
              </a:rPr>
              <a:t>l’autore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descritto</a:t>
            </a:r>
            <a:r>
              <a:rPr lang="es-PR" dirty="0" smtClean="0">
                <a:latin typeface="Candara" panose="020E0502030303020204" pitchFamily="34" charset="0"/>
              </a:rPr>
              <a:t> come luce.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Cristo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5517" t="5057" r="38145" b="6719"/>
          <a:stretch/>
        </p:blipFill>
        <p:spPr>
          <a:xfrm>
            <a:off x="5352081" y="1828800"/>
            <a:ext cx="3791919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3584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Cosa ha </a:t>
            </a:r>
            <a:r>
              <a:rPr lang="es-ES" b="1" dirty="0" err="1" smtClean="0">
                <a:latin typeface="Candara" panose="020E0502030303020204" pitchFamily="34" charset="0"/>
              </a:rPr>
              <a:t>voluto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dire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Gesù</a:t>
            </a:r>
            <a:r>
              <a:rPr lang="es-ES" b="1" dirty="0" smtClean="0">
                <a:latin typeface="Candara" panose="020E0502030303020204" pitchFamily="34" charset="0"/>
              </a:rPr>
              <a:t>?</a:t>
            </a:r>
            <a:endParaRPr lang="es-ES" b="1" dirty="0">
              <a:latin typeface="Candara" panose="020E0502030303020204" pitchFamily="34" charset="0"/>
            </a:endParaRPr>
          </a:p>
          <a:p>
            <a:r>
              <a:rPr lang="es-PR" dirty="0">
                <a:latin typeface="Candara" panose="020E0502030303020204" pitchFamily="34" charset="0"/>
              </a:rPr>
              <a:t>1.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simbolismo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luce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lampade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accendevano</a:t>
            </a:r>
            <a:r>
              <a:rPr lang="es-PR" dirty="0" smtClean="0">
                <a:latin typeface="Candara" panose="020E0502030303020204" pitchFamily="34" charset="0"/>
              </a:rPr>
              <a:t> durante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festa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rappresentava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presenza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protezione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direzione</a:t>
            </a:r>
            <a:r>
              <a:rPr lang="es-PR" dirty="0" smtClean="0">
                <a:latin typeface="Candara" panose="020E0502030303020204" pitchFamily="34" charset="0"/>
              </a:rPr>
              <a:t> di Dio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offre</a:t>
            </a:r>
            <a:r>
              <a:rPr lang="es-PR" dirty="0" smtClean="0">
                <a:latin typeface="Candara" panose="020E0502030303020204" pitchFamily="34" charset="0"/>
              </a:rPr>
              <a:t> Cristo a coloro che lo </a:t>
            </a:r>
            <a:r>
              <a:rPr lang="es-PR" dirty="0" err="1" smtClean="0">
                <a:latin typeface="Candara" panose="020E0502030303020204" pitchFamily="34" charset="0"/>
              </a:rPr>
              <a:t>accettano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4213" r="24534"/>
          <a:stretch/>
        </p:blipFill>
        <p:spPr>
          <a:xfrm>
            <a:off x="5791200" y="1845733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1266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Versetto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Chiave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anose="020E0502030303020204" pitchFamily="34" charset="0"/>
              </a:rPr>
              <a:t>“</a:t>
            </a:r>
            <a:r>
              <a:rPr lang="it-IT" sz="3600" dirty="0" smtClean="0">
                <a:latin typeface="Candara" pitchFamily="34" charset="0"/>
              </a:rPr>
              <a:t>Gesù rispose loro: «Anche se io testimonio di me stesso, la mia testimonianza è vera, perché so da dove sono venuto e dove vado; ma voi non sapete da dove io vengo né dove vado</a:t>
            </a:r>
            <a:r>
              <a:rPr lang="es-PR" sz="3600" i="1" dirty="0" smtClean="0">
                <a:latin typeface="Candara" panose="020E0502030303020204" pitchFamily="34" charset="0"/>
              </a:rPr>
              <a:t>.</a:t>
            </a:r>
            <a:r>
              <a:rPr lang="es-PR" sz="3600" dirty="0" smtClean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8.14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,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Cosa ha </a:t>
            </a:r>
            <a:r>
              <a:rPr lang="es-ES" b="1" dirty="0" err="1" smtClean="0">
                <a:latin typeface="Candara" panose="020E0502030303020204" pitchFamily="34" charset="0"/>
              </a:rPr>
              <a:t>voluto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dire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Gesù</a:t>
            </a:r>
            <a:r>
              <a:rPr lang="es-ES" b="1" dirty="0" smtClean="0">
                <a:latin typeface="Candara" panose="020E0502030303020204" pitchFamily="34" charset="0"/>
              </a:rPr>
              <a:t>?</a:t>
            </a:r>
            <a:endParaRPr lang="es-ES" b="1" dirty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2</a:t>
            </a:r>
            <a:r>
              <a:rPr lang="es-PR" dirty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termini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grande </a:t>
            </a:r>
            <a:r>
              <a:rPr lang="es-PR" dirty="0" err="1" smtClean="0">
                <a:latin typeface="Candara" panose="020E0502030303020204" pitchFamily="34" charset="0"/>
              </a:rPr>
              <a:t>immoralità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razza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umana</a:t>
            </a:r>
            <a:r>
              <a:rPr lang="es-PR" dirty="0" smtClean="0">
                <a:latin typeface="Candara" panose="020E0502030303020204" pitchFamily="34" charset="0"/>
              </a:rPr>
              <a:t>, la luce </a:t>
            </a:r>
            <a:r>
              <a:rPr lang="es-PR" dirty="0" err="1" smtClean="0">
                <a:latin typeface="Candara" panose="020E0502030303020204" pitchFamily="34" charset="0"/>
              </a:rPr>
              <a:t>getta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raggi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luminosi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giustizia</a:t>
            </a:r>
            <a:r>
              <a:rPr lang="es-PR" dirty="0" smtClean="0">
                <a:latin typeface="Candara" panose="020E0502030303020204" pitchFamily="34" charset="0"/>
              </a:rPr>
              <a:t> da Dio </a:t>
            </a:r>
            <a:r>
              <a:rPr lang="es-PR" dirty="0" err="1" smtClean="0">
                <a:latin typeface="Candara" panose="020E0502030303020204" pitchFamily="34" charset="0"/>
              </a:rPr>
              <a:t>sull’uomo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976" y="1828364"/>
            <a:ext cx="3353091" cy="50296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73004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Cosa ha </a:t>
            </a:r>
            <a:r>
              <a:rPr lang="es-ES" b="1" dirty="0" err="1" smtClean="0">
                <a:latin typeface="Candara" panose="020E0502030303020204" pitchFamily="34" charset="0"/>
              </a:rPr>
              <a:t>voluto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dire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Gesù</a:t>
            </a:r>
            <a:r>
              <a:rPr lang="es-ES" b="1" dirty="0" smtClean="0">
                <a:latin typeface="Candara" panose="020E0502030303020204" pitchFamily="34" charset="0"/>
              </a:rPr>
              <a:t>?</a:t>
            </a:r>
            <a:endParaRPr lang="es-ES" b="1" dirty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3</a:t>
            </a:r>
            <a:r>
              <a:rPr lang="es-PR" dirty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termini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insegnamenti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ingannevoli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tempo e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falsi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maestri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oggi</a:t>
            </a:r>
            <a:r>
              <a:rPr lang="es-PR" dirty="0" smtClean="0">
                <a:latin typeface="Candara" panose="020E0502030303020204" pitchFamily="34" charset="0"/>
              </a:rPr>
              <a:t>!),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la</a:t>
            </a:r>
            <a:r>
              <a:rPr lang="es-PR" dirty="0" smtClean="0">
                <a:latin typeface="Candara" panose="020E0502030303020204" pitchFamily="34" charset="0"/>
              </a:rPr>
              <a:t> luce è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 di Dio che </a:t>
            </a:r>
            <a:r>
              <a:rPr lang="es-PR" dirty="0" err="1" smtClean="0">
                <a:latin typeface="Candara" panose="020E0502030303020204" pitchFamily="34" charset="0"/>
              </a:rPr>
              <a:t>illumina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errori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909" y="1828364"/>
            <a:ext cx="3353091" cy="50296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82032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Cosa ha </a:t>
            </a:r>
            <a:r>
              <a:rPr lang="es-ES" b="1" dirty="0" err="1" smtClean="0">
                <a:latin typeface="Candara" panose="020E0502030303020204" pitchFamily="34" charset="0"/>
              </a:rPr>
              <a:t>voluto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dire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 err="1" smtClean="0">
                <a:latin typeface="Candara" panose="020E0502030303020204" pitchFamily="34" charset="0"/>
              </a:rPr>
              <a:t>Gesù</a:t>
            </a:r>
            <a:r>
              <a:rPr lang="es-ES" b="1" dirty="0" smtClean="0">
                <a:latin typeface="Candara" panose="020E0502030303020204" pitchFamily="34" charset="0"/>
              </a:rPr>
              <a:t>?</a:t>
            </a:r>
            <a:endParaRPr lang="es-ES" b="1" dirty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4</a:t>
            </a:r>
            <a:r>
              <a:rPr lang="es-PR" dirty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termini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povvero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perso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 err="1" smtClean="0">
                <a:latin typeface="Candara" panose="020E0502030303020204" pitchFamily="34" charset="0"/>
              </a:rPr>
              <a:t>incammina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condannazione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separazione</a:t>
            </a:r>
            <a:r>
              <a:rPr lang="es-PR" dirty="0" smtClean="0">
                <a:latin typeface="Candara" panose="020E0502030303020204" pitchFamily="34" charset="0"/>
              </a:rPr>
              <a:t> da Dio per </a:t>
            </a:r>
            <a:r>
              <a:rPr lang="es-PR" dirty="0" err="1" smtClean="0">
                <a:latin typeface="Candara" panose="020E0502030303020204" pitchFamily="34" charset="0"/>
              </a:rPr>
              <a:t>sempre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smtClean="0">
                <a:latin typeface="Candara" panose="020E0502030303020204" pitchFamily="34" charset="0"/>
              </a:rPr>
              <a:t>luce è un faro cui  </a:t>
            </a:r>
            <a:r>
              <a:rPr lang="es-PR" dirty="0" err="1" smtClean="0">
                <a:latin typeface="Candara" panose="020E0502030303020204" pitchFamily="34" charset="0"/>
              </a:rPr>
              <a:t>raggi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benedetti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offrono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.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8:12b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3018"/>
          <a:stretch/>
        </p:blipFill>
        <p:spPr>
          <a:xfrm>
            <a:off x="5638800" y="1828800"/>
            <a:ext cx="3505200" cy="50384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19353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8:15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giudicavano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apparenze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esterne</a:t>
            </a:r>
            <a:r>
              <a:rPr lang="es-PR" dirty="0" smtClean="0">
                <a:latin typeface="Candara" panose="020E0502030303020204" pitchFamily="34" charset="0"/>
              </a:rPr>
              <a:t> e y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norme </a:t>
            </a:r>
            <a:r>
              <a:rPr lang="es-PR" dirty="0" err="1" smtClean="0">
                <a:latin typeface="Candara" panose="020E0502030303020204" pitchFamily="34" charset="0"/>
              </a:rPr>
              <a:t>umane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Contemplavano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Carpintiere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Nazareth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fermavano</a:t>
            </a:r>
            <a:r>
              <a:rPr lang="es-PR" dirty="0" smtClean="0">
                <a:latin typeface="Candara" panose="020E0502030303020204" pitchFamily="34" charset="0"/>
              </a:rPr>
              <a:t> a pensare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differente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qualunque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vissuto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2"/>
          <a:stretch/>
        </p:blipFill>
        <p:spPr>
          <a:xfrm>
            <a:off x="5377827" y="1828800"/>
            <a:ext cx="3783106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8106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11644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giudicava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significare che non </a:t>
            </a:r>
            <a:r>
              <a:rPr lang="es-PR" dirty="0" err="1" smtClean="0">
                <a:latin typeface="Candara" panose="020E0502030303020204" pitchFamily="34" charset="0"/>
              </a:rPr>
              <a:t>giudicava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norme </a:t>
            </a:r>
            <a:r>
              <a:rPr lang="es-PR" dirty="0" err="1" smtClean="0">
                <a:latin typeface="Candara" panose="020E0502030303020204" pitchFamily="34" charset="0"/>
              </a:rPr>
              <a:t>umane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mondane</a:t>
            </a:r>
            <a:r>
              <a:rPr lang="es-PR" dirty="0" smtClean="0">
                <a:latin typeface="Candara" panose="020E0502030303020204" pitchFamily="34" charset="0"/>
              </a:rPr>
              <a:t>, come lo </a:t>
            </a:r>
            <a:r>
              <a:rPr lang="es-PR" dirty="0" err="1" smtClean="0">
                <a:latin typeface="Candara" panose="020E0502030303020204" pitchFamily="34" charset="0"/>
              </a:rPr>
              <a:t>facevano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probabilmente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significa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proposito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raggiungere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mondo non era per </a:t>
            </a:r>
            <a:r>
              <a:rPr lang="es-PR" dirty="0" err="1" smtClean="0">
                <a:latin typeface="Candara" panose="020E0502030303020204" pitchFamily="34" charset="0"/>
              </a:rPr>
              <a:t>giudicare</a:t>
            </a:r>
            <a:r>
              <a:rPr lang="es-PR" dirty="0" smtClean="0">
                <a:latin typeface="Candara" panose="020E0502030303020204" pitchFamily="34" charset="0"/>
              </a:rPr>
              <a:t> la gente, </a:t>
            </a:r>
            <a:r>
              <a:rPr lang="es-PR" dirty="0" err="1" smtClean="0">
                <a:latin typeface="Candara" panose="020E0502030303020204" pitchFamily="34" charset="0"/>
              </a:rPr>
              <a:t>bensì</a:t>
            </a:r>
            <a:r>
              <a:rPr lang="es-PR" dirty="0" smtClean="0">
                <a:latin typeface="Candara" panose="020E0502030303020204" pitchFamily="34" charset="0"/>
              </a:rPr>
              <a:t> che per salvarla.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2"/>
          <a:stretch/>
        </p:blipFill>
        <p:spPr>
          <a:xfrm>
            <a:off x="5377827" y="1828800"/>
            <a:ext cx="3783106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99949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1518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8:16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giudicasse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giudizio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giusto</a:t>
            </a:r>
            <a:r>
              <a:rPr lang="es-PR" dirty="0" smtClean="0">
                <a:latin typeface="Candara" panose="020E0502030303020204" pitchFamily="34" charset="0"/>
              </a:rPr>
              <a:t> e vero.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è Dio, e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lo che fa, </a:t>
            </a:r>
            <a:r>
              <a:rPr lang="es-PR" dirty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lo</a:t>
            </a:r>
            <a:r>
              <a:rPr lang="es-PR" dirty="0" smtClean="0">
                <a:latin typeface="Candara" panose="020E0502030303020204" pitchFamily="34" charset="0"/>
              </a:rPr>
              <a:t> fa in </a:t>
            </a:r>
            <a:r>
              <a:rPr lang="es-PR" dirty="0" err="1" smtClean="0">
                <a:latin typeface="Candara" panose="020E0502030303020204" pitchFamily="34" charset="0"/>
              </a:rPr>
              <a:t>comunione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che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inviato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Ripetutamente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enfatizzato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unità</a:t>
            </a:r>
            <a:r>
              <a:rPr lang="es-PR" dirty="0" smtClean="0">
                <a:latin typeface="Candara" panose="020E0502030303020204" pitchFamily="34" charset="0"/>
              </a:rPr>
              <a:t> con Dio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Padre.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Fu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che ha agitato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 di loro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forte</a:t>
            </a:r>
            <a:r>
              <a:rPr lang="es-PR" dirty="0" smtClean="0">
                <a:latin typeface="Candara" panose="020E0502030303020204" pitchFamily="34" charset="0"/>
              </a:rPr>
              <a:t> antagonismo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267590" y="1828799"/>
            <a:ext cx="3876410" cy="5029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2698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8:17–18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riconosciuto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chiedeva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due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Nulla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l’intenzione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smtClean="0">
                <a:latin typeface="Candara" panose="020E0502030303020204" pitchFamily="34" charset="0"/>
              </a:rPr>
              <a:t>negare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loro </a:t>
            </a:r>
            <a:r>
              <a:rPr lang="es-PR" dirty="0" err="1" smtClean="0">
                <a:latin typeface="Candara" panose="020E0502030303020204" pitchFamily="34" charset="0"/>
              </a:rPr>
              <a:t>inistevano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</a:t>
            </a:r>
            <a:r>
              <a:rPr lang="es-PR" dirty="0" smtClean="0">
                <a:latin typeface="Candara" panose="020E0502030303020204" pitchFamily="34" charset="0"/>
              </a:rPr>
              <a:t> , non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difficili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presentarli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Prima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di se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mediante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vita santa e per le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germogliavano</a:t>
            </a:r>
            <a:r>
              <a:rPr lang="es-PR" dirty="0" smtClean="0">
                <a:latin typeface="Candara" panose="020E0502030303020204" pitchFamily="34" charset="0"/>
              </a:rPr>
              <a:t> dalla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bocca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6210" r="20926"/>
          <a:stretch/>
        </p:blipFill>
        <p:spPr>
          <a:xfrm>
            <a:off x="5486400" y="1813719"/>
            <a:ext cx="3657600" cy="5054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68943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8.12-18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dava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per le </a:t>
            </a:r>
            <a:r>
              <a:rPr lang="es-PR" dirty="0" err="1" smtClean="0">
                <a:latin typeface="Candara" panose="020E0502030303020204" pitchFamily="34" charset="0"/>
              </a:rPr>
              <a:t>Sue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dichiarazioni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pubbliche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cielo e per i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dava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compiuto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profezie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AT </a:t>
            </a:r>
            <a:r>
              <a:rPr lang="es-PR" dirty="0" err="1" smtClean="0">
                <a:latin typeface="Candara" panose="020E0502030303020204" pitchFamily="34" charset="0"/>
              </a:rPr>
              <a:t>toccanti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, e con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davanta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evidenza</a:t>
            </a:r>
            <a:r>
              <a:rPr lang="es-PR" dirty="0" smtClean="0">
                <a:latin typeface="Candara" panose="020E0502030303020204" pitchFamily="34" charset="0"/>
              </a:rPr>
              <a:t>, i capi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stavano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disposti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86400" y="1813719"/>
            <a:ext cx="3657600" cy="5054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3883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6745" t="9174" r="5315" b="17846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/>
              <a:t>Essi perciò gli dissero: «Dov'è tuo Padre?» Gesù rispose: «Voi non conoscete né me né il Padre mio; se conosceste me, conoscereste anche il Padre mio</a:t>
            </a:r>
            <a:r>
              <a:rPr lang="it-IT" dirty="0" smtClean="0"/>
              <a:t>». Queste </a:t>
            </a:r>
            <a:r>
              <a:rPr lang="it-IT" dirty="0" smtClean="0"/>
              <a:t>parole disse Gesù nella sala del tesoro, insegnando nel tempio; e nessuno lo arrestò, perché l'ora sua non era ancora </a:t>
            </a:r>
            <a:r>
              <a:rPr lang="it-IT" dirty="0" smtClean="0"/>
              <a:t>venuta. </a:t>
            </a:r>
            <a:r>
              <a:rPr lang="it-IT" dirty="0" smtClean="0"/>
              <a:t>Egli dunque disse loro di nuovo: «Io me ne vado e voi mi cercherete e morirete nel vostro peccato; dove vado io, voi non potete venire</a:t>
            </a:r>
            <a:r>
              <a:rPr lang="it-IT" dirty="0" smtClean="0"/>
              <a:t>» </a:t>
            </a:r>
            <a:r>
              <a:rPr lang="es-PR" i="1" dirty="0" smtClean="0">
                <a:latin typeface="Candara" panose="020E0502030303020204" pitchFamily="34" charset="0"/>
              </a:rPr>
              <a:t>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Abbozzo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dello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70000" lnSpcReduction="20000"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 non pecare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vera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testimonianza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Giovanni 8.12-18</a:t>
            </a: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sotto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Lui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8.25-30</a:t>
            </a:r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liberi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Cristo è eterno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</a:t>
            </a:r>
            <a:r>
              <a:rPr lang="it-IT" dirty="0" smtClean="0"/>
              <a:t>Perciò i Giudei dicevano: «S'ucciderà forse, poiché dice: "Dove vado io, voi non potete venire</a:t>
            </a:r>
            <a:r>
              <a:rPr lang="it-IT" dirty="0" smtClean="0"/>
              <a:t>"?» </a:t>
            </a:r>
            <a:r>
              <a:rPr lang="it-IT" dirty="0" smtClean="0"/>
              <a:t>Egli diceva loro: «Voi siete di quaggiù; io sono di lassù; voi siete di questo mondo; io non sono di questo mondo</a:t>
            </a:r>
            <a:r>
              <a:rPr lang="it-IT" dirty="0" smtClean="0"/>
              <a:t>. </a:t>
            </a:r>
            <a:r>
              <a:rPr lang="it-IT" dirty="0" smtClean="0"/>
              <a:t>Perciò vi ho detto che morirete nei vostri peccati; perché se non credete che io sono, morirete nei vostri peccati</a:t>
            </a:r>
            <a:r>
              <a:rPr lang="it-IT" dirty="0" smtClean="0"/>
              <a:t>».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8.19–24,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4395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seguente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domanda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fu </a:t>
            </a:r>
            <a:r>
              <a:rPr lang="es-PR" dirty="0" err="1" smtClean="0">
                <a:latin typeface="Candara" panose="020E0502030303020204" pitchFamily="34" charset="0"/>
              </a:rPr>
              <a:t>indubitabilmente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fatta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derisione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Forse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guardarono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tuo</a:t>
            </a:r>
            <a:r>
              <a:rPr lang="es-PR" dirty="0" smtClean="0">
                <a:latin typeface="Candara" panose="020E0502030303020204" pitchFamily="34" charset="0"/>
              </a:rPr>
              <a:t> Padre?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rispose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dicendogli</a:t>
            </a:r>
            <a:r>
              <a:rPr lang="es-PR" dirty="0" smtClean="0">
                <a:latin typeface="Candara" panose="020E0502030303020204" pitchFamily="34" charset="0"/>
              </a:rPr>
              <a:t> che loro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riconoscevano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Naturalmente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loro </a:t>
            </a:r>
            <a:r>
              <a:rPr lang="es-PR" dirty="0" err="1" smtClean="0">
                <a:latin typeface="Candara" panose="020E0502030303020204" pitchFamily="34" charset="0"/>
              </a:rPr>
              <a:t>avrebbero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negato</a:t>
            </a:r>
            <a:r>
              <a:rPr lang="es-PR" dirty="0" smtClean="0">
                <a:latin typeface="Candara" panose="020E0502030303020204" pitchFamily="34" charset="0"/>
              </a:rPr>
              <a:t> con vigore che </a:t>
            </a:r>
            <a:r>
              <a:rPr lang="es-PR" dirty="0" err="1" smtClean="0">
                <a:latin typeface="Candara" panose="020E0502030303020204" pitchFamily="34" charset="0"/>
              </a:rPr>
              <a:t>sconoscevano</a:t>
            </a:r>
            <a:r>
              <a:rPr lang="es-PR" dirty="0" smtClean="0">
                <a:latin typeface="Candara" panose="020E0502030303020204" pitchFamily="34" charset="0"/>
              </a:rPr>
              <a:t> Dio. 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267590" y="1828799"/>
            <a:ext cx="3876410" cy="5029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38962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 vero.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loro </a:t>
            </a:r>
            <a:r>
              <a:rPr lang="es-PR" dirty="0" err="1" smtClean="0">
                <a:latin typeface="Candara" panose="020E0502030303020204" pitchFamily="34" charset="0"/>
              </a:rPr>
              <a:t>avessero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ricevuto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conosciuto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 Dio Padre </a:t>
            </a:r>
            <a:r>
              <a:rPr lang="es-PR" dirty="0" err="1" smtClean="0">
                <a:latin typeface="Candara" panose="020E0502030303020204" pitchFamily="34" charset="0"/>
              </a:rPr>
              <a:t>eccetto</a:t>
            </a:r>
            <a:r>
              <a:rPr lang="es-PR" dirty="0" smtClean="0">
                <a:latin typeface="Candara" panose="020E0502030303020204" pitchFamily="34" charset="0"/>
              </a:rPr>
              <a:t> per mezzo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Dunque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rifuito</a:t>
            </a:r>
            <a:r>
              <a:rPr lang="es-PR" dirty="0" smtClean="0">
                <a:latin typeface="Candara" panose="020E0502030303020204" pitchFamily="34" charset="0"/>
              </a:rPr>
              <a:t> del Salvatore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impossibilie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pretendere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onore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conoscevano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amavano</a:t>
            </a:r>
            <a:r>
              <a:rPr lang="es-PR" dirty="0" smtClean="0">
                <a:latin typeface="Candara" panose="020E0502030303020204" pitchFamily="34" charset="0"/>
              </a:rPr>
              <a:t>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2"/>
          <a:stretch/>
        </p:blipFill>
        <p:spPr>
          <a:xfrm>
            <a:off x="5377827" y="1828800"/>
            <a:ext cx="3783106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6794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8:20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si dice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confronto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anteriori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offerte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tempio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circondato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protezione</a:t>
            </a:r>
            <a:r>
              <a:rPr lang="es-PR" dirty="0" smtClean="0">
                <a:latin typeface="Candara" panose="020E0502030303020204" pitchFamily="34" charset="0"/>
              </a:rPr>
              <a:t> divina, e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preso, </a:t>
            </a:r>
            <a:r>
              <a:rPr lang="es-PR" dirty="0" err="1" smtClean="0">
                <a:latin typeface="Candara" panose="020E0502030303020204" pitchFamily="34" charset="0"/>
              </a:rPr>
              <a:t>nonostante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desideri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ucciderlo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105400" y="1826419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45475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Ancora non era </a:t>
            </a:r>
            <a:r>
              <a:rPr lang="es-PR" dirty="0" err="1" smtClean="0">
                <a:latin typeface="Candara" panose="020E0502030303020204" pitchFamily="34" charset="0"/>
              </a:rPr>
              <a:t>arrivata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ora;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riferisce</a:t>
            </a:r>
            <a:r>
              <a:rPr lang="es-PR" dirty="0" smtClean="0">
                <a:latin typeface="Candara" panose="020E0502030303020204" pitchFamily="34" charset="0"/>
              </a:rPr>
              <a:t> al tempo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crocifisso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Calvario per </a:t>
            </a:r>
            <a:r>
              <a:rPr lang="es-PR" dirty="0" err="1" smtClean="0">
                <a:latin typeface="Candara" panose="020E0502030303020204" pitchFamily="34" charset="0"/>
              </a:rPr>
              <a:t>morire</a:t>
            </a:r>
            <a:r>
              <a:rPr lang="es-PR" dirty="0" smtClean="0">
                <a:latin typeface="Candara" panose="020E0502030303020204" pitchFamily="34" charset="0"/>
              </a:rPr>
              <a:t> per i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del mondo.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4820" r="22617"/>
          <a:stretch/>
        </p:blipFill>
        <p:spPr>
          <a:xfrm>
            <a:off x="5181599" y="1837267"/>
            <a:ext cx="3962401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77368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L’essere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umano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crede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saggio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realmente è, en ella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arroganza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pretende una </a:t>
            </a:r>
            <a:r>
              <a:rPr lang="es-PR" dirty="0" err="1" smtClean="0">
                <a:latin typeface="Candara" panose="020E0502030303020204" pitchFamily="34" charset="0"/>
              </a:rPr>
              <a:t>conoscenza</a:t>
            </a:r>
            <a:r>
              <a:rPr lang="es-PR" dirty="0" smtClean="0">
                <a:latin typeface="Candara" panose="020E0502030303020204" pitchFamily="34" charset="0"/>
              </a:rPr>
              <a:t> che è </a:t>
            </a:r>
            <a:r>
              <a:rPr lang="es-PR" dirty="0" err="1" smtClean="0">
                <a:latin typeface="Candara" panose="020E0502030303020204" pitchFamily="34" charset="0"/>
              </a:rPr>
              <a:t>impossibile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l’illuminazione</a:t>
            </a:r>
            <a:r>
              <a:rPr lang="es-PR" dirty="0" smtClean="0">
                <a:latin typeface="Candara" panose="020E0502030303020204" pitchFamily="34" charset="0"/>
              </a:rPr>
              <a:t> divina.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le cose, </a:t>
            </a:r>
            <a:r>
              <a:rPr lang="es-PR" dirty="0" err="1" smtClean="0">
                <a:latin typeface="Candara" panose="020E0502030303020204" pitchFamily="34" charset="0"/>
              </a:rPr>
              <a:t>invece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semplificare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risolvere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problema, Dio </a:t>
            </a:r>
            <a:r>
              <a:rPr lang="es-PR" dirty="0">
                <a:latin typeface="Candara" panose="020E0502030303020204" pitchFamily="34" charset="0"/>
              </a:rPr>
              <a:t>lo complica 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umiliare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029200" y="1826419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5107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05000"/>
            <a:ext cx="5105399" cy="47958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dichiarato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necessario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diventare</a:t>
            </a:r>
            <a:r>
              <a:rPr lang="es-PR" dirty="0" smtClean="0">
                <a:latin typeface="Candara" panose="020E0502030303020204" pitchFamily="34" charset="0"/>
              </a:rPr>
              <a:t> come un </a:t>
            </a:r>
            <a:r>
              <a:rPr lang="es-PR" dirty="0" err="1" smtClean="0">
                <a:latin typeface="Candara" panose="020E0502030303020204" pitchFamily="34" charset="0"/>
              </a:rPr>
              <a:t>bambino</a:t>
            </a:r>
            <a:r>
              <a:rPr lang="es-PR" dirty="0" smtClean="0">
                <a:latin typeface="Candara" panose="020E0502030303020204" pitchFamily="34" charset="0"/>
              </a:rPr>
              <a:t> per entrare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regno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cieli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18:3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r>
              <a:rPr lang="es-PR" dirty="0" smtClean="0">
                <a:latin typeface="Candara" panose="020E0502030303020204" pitchFamily="34" charset="0"/>
              </a:rPr>
              <a:t>e al </a:t>
            </a:r>
            <a:r>
              <a:rPr lang="es-PR" dirty="0" err="1" smtClean="0">
                <a:latin typeface="Candara" panose="020E0502030303020204" pitchFamily="34" charset="0"/>
              </a:rPr>
              <a:t>pregare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esclamato</a:t>
            </a:r>
            <a:r>
              <a:rPr lang="es-PR" dirty="0" smtClean="0">
                <a:latin typeface="Candara" panose="020E0502030303020204" pitchFamily="34" charset="0"/>
              </a:rPr>
              <a:t> che Dio </a:t>
            </a:r>
            <a:r>
              <a:rPr lang="es-PR" dirty="0" err="1" smtClean="0">
                <a:latin typeface="Candara" panose="020E0502030303020204" pitchFamily="34" charset="0"/>
              </a:rPr>
              <a:t>rivelò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grandi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segreti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bambini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11:25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4651" r="25617"/>
          <a:stretch/>
        </p:blipFill>
        <p:spPr>
          <a:xfrm>
            <a:off x="5105400" y="1808205"/>
            <a:ext cx="4038600" cy="50497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07769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L’</a:t>
            </a:r>
            <a:r>
              <a:rPr lang="es-PR" dirty="0" err="1" smtClean="0">
                <a:latin typeface="Candara" panose="020E0502030303020204" pitchFamily="34" charset="0"/>
              </a:rPr>
              <a:t>enigma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ocasione era che se </a:t>
            </a:r>
            <a:r>
              <a:rPr lang="es-PR" dirty="0" err="1" smtClean="0">
                <a:latin typeface="Candara" panose="020E0502030303020204" pitchFamily="34" charset="0"/>
              </a:rPr>
              <a:t>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andasse</a:t>
            </a:r>
            <a:r>
              <a:rPr lang="es-PR" dirty="0" smtClean="0">
                <a:latin typeface="Candara" panose="020E0502030303020204" pitchFamily="34" charset="0"/>
              </a:rPr>
              <a:t>, loro lo </a:t>
            </a:r>
            <a:r>
              <a:rPr lang="es-PR" dirty="0" err="1" smtClean="0">
                <a:latin typeface="Candara" panose="020E0502030303020204" pitchFamily="34" charset="0"/>
              </a:rPr>
              <a:t>cercherebbero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impossibile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seguirlo al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andava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rispondono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beffardamente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5517" t="5057" r="38145" b="6719"/>
          <a:stretch/>
        </p:blipFill>
        <p:spPr>
          <a:xfrm>
            <a:off x="5352081" y="1828800"/>
            <a:ext cx="3791919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23239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8.19-24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commentann</a:t>
            </a:r>
            <a:r>
              <a:rPr lang="es-PR" dirty="0" smtClean="0">
                <a:latin typeface="Candara" panose="020E0502030303020204" pitchFamily="34" charset="0"/>
              </a:rPr>
              <a:t> di forma </a:t>
            </a:r>
            <a:r>
              <a:rPr lang="es-PR" dirty="0" err="1" smtClean="0">
                <a:latin typeface="Candara" panose="020E0502030303020204" pitchFamily="34" charset="0"/>
              </a:rPr>
              <a:t>sarcastica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forse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togliersi</a:t>
            </a:r>
            <a:r>
              <a:rPr lang="es-PR" dirty="0" smtClean="0">
                <a:latin typeface="Candara" panose="020E0502030303020204" pitchFamily="34" charset="0"/>
              </a:rPr>
              <a:t> la vita, lo </a:t>
            </a:r>
            <a:r>
              <a:rPr lang="es-PR" dirty="0" err="1" smtClean="0">
                <a:latin typeface="Candara" panose="020E0502030303020204" pitchFamily="34" charset="0"/>
              </a:rPr>
              <a:t>fanno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coscienti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pensiero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ebreo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profondità</a:t>
            </a:r>
            <a:r>
              <a:rPr lang="es-PR" dirty="0" smtClean="0">
                <a:latin typeface="Candara" panose="020E0502030303020204" pitchFamily="34" charset="0"/>
              </a:rPr>
              <a:t> del inferno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riservate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suicidi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coltura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pensiero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tempo, </a:t>
            </a:r>
            <a:r>
              <a:rPr lang="es-PR" dirty="0" err="1" smtClean="0">
                <a:latin typeface="Candara" panose="020E0502030303020204" pitchFamily="34" charset="0"/>
              </a:rPr>
              <a:t>stavano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dicendo</a:t>
            </a:r>
            <a:r>
              <a:rPr lang="es-PR" dirty="0" smtClean="0">
                <a:latin typeface="Candara" panose="020E0502030303020204" pitchFamily="34" charset="0"/>
              </a:rPr>
              <a:t>: “Che si </a:t>
            </a:r>
            <a:r>
              <a:rPr lang="es-PR" dirty="0" err="1" smtClean="0">
                <a:latin typeface="Candara" panose="020E0502030303020204" pitchFamily="34" charset="0"/>
              </a:rPr>
              <a:t>vada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</a:t>
            </a:r>
            <a:r>
              <a:rPr lang="es-PR" dirty="0" err="1" smtClean="0">
                <a:latin typeface="Candara" panose="020E0502030303020204" pitchFamily="34" charset="0"/>
              </a:rPr>
              <a:t>’inferno</a:t>
            </a:r>
            <a:r>
              <a:rPr lang="es-PR" dirty="0" smtClean="0">
                <a:latin typeface="Candara" panose="020E0502030303020204" pitchFamily="34" charset="0"/>
              </a:rPr>
              <a:t> dato che si </a:t>
            </a:r>
            <a:r>
              <a:rPr lang="es-PR" dirty="0" err="1" smtClean="0">
                <a:latin typeface="Candara" panose="020E0502030303020204" pitchFamily="34" charset="0"/>
              </a:rPr>
              <a:t>suiciderà</a:t>
            </a:r>
            <a:r>
              <a:rPr lang="es-PR" dirty="0" smtClean="0">
                <a:latin typeface="Candara" panose="020E0502030303020204" pitchFamily="34" charset="0"/>
              </a:rPr>
              <a:t>.”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7745" r="9114"/>
          <a:stretch/>
        </p:blipFill>
        <p:spPr>
          <a:xfrm>
            <a:off x="5562600" y="1826419"/>
            <a:ext cx="35814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38307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de abajo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8.19-24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3109914"/>
            <a:ext cx="9144000" cy="3748086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afferma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intollerabile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>
                <a:latin typeface="Candara" panose="020E0502030303020204" pitchFamily="34" charset="0"/>
              </a:rPr>
              <a:t>la mente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rigenerata</a:t>
            </a:r>
            <a:r>
              <a:rPr lang="es-PR" dirty="0">
                <a:latin typeface="Candara" panose="020E0502030303020204" pitchFamily="34" charset="0"/>
              </a:rPr>
              <a:t>.</a:t>
            </a:r>
          </a:p>
          <a:p>
            <a:r>
              <a:rPr lang="es-PR" b="1" dirty="0">
                <a:latin typeface="Candara" panose="020E0502030303020204" pitchFamily="34" charset="0"/>
              </a:rPr>
              <a:t>1. </a:t>
            </a:r>
            <a:r>
              <a:rPr lang="es-PR" b="1" dirty="0" smtClean="0">
                <a:latin typeface="Candara" panose="020E0502030303020204" pitchFamily="34" charset="0"/>
              </a:rPr>
              <a:t>Io </a:t>
            </a:r>
            <a:r>
              <a:rPr lang="es-PR" b="1" dirty="0" err="1" smtClean="0">
                <a:latin typeface="Candara" panose="020E0502030303020204" pitchFamily="34" charset="0"/>
              </a:rPr>
              <a:t>sono</a:t>
            </a:r>
            <a:r>
              <a:rPr lang="es-PR" b="1" dirty="0" smtClean="0">
                <a:latin typeface="Candara" panose="020E0502030303020204" pitchFamily="34" charset="0"/>
              </a:rPr>
              <a:t> di </a:t>
            </a:r>
            <a:r>
              <a:rPr lang="es-PR" b="1" dirty="0" err="1" smtClean="0">
                <a:latin typeface="Candara" panose="020E0502030303020204" pitchFamily="34" charset="0"/>
              </a:rPr>
              <a:t>lassù</a:t>
            </a:r>
            <a:r>
              <a:rPr lang="es-PR" b="1" dirty="0" smtClean="0">
                <a:latin typeface="Candara" panose="020E0502030303020204" pitchFamily="34" charset="0"/>
              </a:rPr>
              <a:t> (</a:t>
            </a:r>
            <a:r>
              <a:rPr lang="es-PR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23a</a:t>
            </a:r>
            <a:r>
              <a:rPr lang="es-PR" b="1" dirty="0">
                <a:latin typeface="Candara" panose="020E0502030303020204" pitchFamily="34" charset="0"/>
              </a:rPr>
              <a:t>).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che era distinto di loro </a:t>
            </a:r>
            <a:r>
              <a:rPr lang="es-PR" dirty="0" err="1" smtClean="0">
                <a:latin typeface="Candara" panose="020E0502030303020204" pitchFamily="34" charset="0"/>
              </a:rPr>
              <a:t>posto</a:t>
            </a:r>
            <a:r>
              <a:rPr lang="es-PR" dirty="0" smtClean="0">
                <a:latin typeface="Candara" panose="020E0502030303020204" pitchFamily="34" charset="0"/>
              </a:rPr>
              <a:t> che loro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di “</a:t>
            </a:r>
            <a:r>
              <a:rPr lang="es-PR" dirty="0" err="1" smtClean="0">
                <a:latin typeface="Candara" panose="020E0502030303020204" pitchFamily="34" charset="0"/>
              </a:rPr>
              <a:t>quaggiù</a:t>
            </a:r>
            <a:r>
              <a:rPr lang="es-PR" dirty="0" smtClean="0">
                <a:latin typeface="Candara" panose="020E0502030303020204" pitchFamily="34" charset="0"/>
              </a:rPr>
              <a:t>”.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indicare che era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cielo. 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b="1" dirty="0">
                <a:latin typeface="Candara" panose="020E0502030303020204" pitchFamily="34" charset="0"/>
              </a:rPr>
              <a:t>2. </a:t>
            </a:r>
            <a:r>
              <a:rPr lang="es-PR" b="1" dirty="0" smtClean="0">
                <a:latin typeface="Candara" panose="020E0502030303020204" pitchFamily="34" charset="0"/>
              </a:rPr>
              <a:t>Io non </a:t>
            </a:r>
            <a:r>
              <a:rPr lang="es-PR" b="1" dirty="0" err="1" smtClean="0">
                <a:latin typeface="Candara" panose="020E0502030303020204" pitchFamily="34" charset="0"/>
              </a:rPr>
              <a:t>sono</a:t>
            </a:r>
            <a:r>
              <a:rPr lang="es-PR" b="1" dirty="0" smtClean="0">
                <a:latin typeface="Candara" panose="020E0502030303020204" pitchFamily="34" charset="0"/>
              </a:rPr>
              <a:t> di </a:t>
            </a:r>
            <a:r>
              <a:rPr lang="es-PR" b="1" dirty="0" err="1" smtClean="0">
                <a:latin typeface="Candara" panose="020E0502030303020204" pitchFamily="34" charset="0"/>
              </a:rPr>
              <a:t>questo</a:t>
            </a:r>
            <a:r>
              <a:rPr lang="es-PR" b="1" dirty="0" smtClean="0">
                <a:latin typeface="Candara" panose="020E0502030303020204" pitchFamily="34" charset="0"/>
              </a:rPr>
              <a:t> mondo (</a:t>
            </a:r>
            <a:r>
              <a:rPr lang="es-PR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23b</a:t>
            </a:r>
            <a:r>
              <a:rPr lang="es-PR" b="1" dirty="0">
                <a:latin typeface="Candara" panose="020E0502030303020204" pitchFamily="34" charset="0"/>
              </a:rPr>
              <a:t>).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indica che anche se si </a:t>
            </a:r>
            <a:r>
              <a:rPr lang="es-PR" dirty="0" err="1" smtClean="0">
                <a:latin typeface="Candara" panose="020E0502030303020204" pitchFamily="34" charset="0"/>
              </a:rPr>
              <a:t>assomigli</a:t>
            </a:r>
            <a:r>
              <a:rPr lang="es-PR" dirty="0" smtClean="0">
                <a:latin typeface="Candara" panose="020E0502030303020204" pitchFamily="34" charset="0"/>
              </a:rPr>
              <a:t> a loro, </a:t>
            </a:r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che lo eleva </a:t>
            </a:r>
            <a:r>
              <a:rPr lang="es-PR" dirty="0" err="1" smtClean="0">
                <a:latin typeface="Candara" panose="020E0502030303020204" pitchFamily="34" charset="0"/>
              </a:rPr>
              <a:t>sopra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resto </a:t>
            </a:r>
            <a:r>
              <a:rPr lang="es-PR" dirty="0" err="1" smtClean="0">
                <a:latin typeface="Candara" panose="020E0502030303020204" pitchFamily="34" charset="0"/>
              </a:rPr>
              <a:t>dell’umanità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b="20833"/>
          <a:stretch/>
        </p:blipFill>
        <p:spPr>
          <a:xfrm>
            <a:off x="0" y="0"/>
            <a:ext cx="9144000" cy="2895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7802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8.1-11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8482" t="15085" r="5477" b="13511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de abajo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8.19-24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3048000"/>
            <a:ext cx="9144000" cy="3652838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3</a:t>
            </a:r>
            <a:r>
              <a:rPr lang="es-ES" b="1" dirty="0">
                <a:latin typeface="Candara" panose="020E0502030303020204" pitchFamily="34" charset="0"/>
              </a:rPr>
              <a:t>. </a:t>
            </a:r>
            <a:r>
              <a:rPr lang="es-ES" b="1" dirty="0" smtClean="0">
                <a:latin typeface="Candara" panose="020E0502030303020204" pitchFamily="34" charset="0"/>
              </a:rPr>
              <a:t>Io </a:t>
            </a:r>
            <a:r>
              <a:rPr lang="es-ES" b="1" dirty="0" err="1" smtClean="0">
                <a:latin typeface="Candara" panose="020E0502030303020204" pitchFamily="34" charset="0"/>
              </a:rPr>
              <a:t>sono</a:t>
            </a:r>
            <a:r>
              <a:rPr lang="es-ES" b="1" dirty="0" smtClean="0">
                <a:latin typeface="Candara" panose="020E0502030303020204" pitchFamily="34" charset="0"/>
              </a:rPr>
              <a:t> </a:t>
            </a:r>
            <a:r>
              <a:rPr lang="es-ES" b="1" dirty="0">
                <a:latin typeface="Candara" panose="020E0502030303020204" pitchFamily="34" charset="0"/>
              </a:rPr>
              <a:t>(</a:t>
            </a:r>
            <a:r>
              <a:rPr lang="es-ES" b="1" dirty="0">
                <a:solidFill>
                  <a:srgbClr val="FF0000"/>
                </a:solidFill>
                <a:latin typeface="Candara" panose="020E0502030303020204" pitchFamily="34" charset="0"/>
              </a:rPr>
              <a:t>24</a:t>
            </a:r>
            <a:r>
              <a:rPr lang="es-ES" b="1" dirty="0">
                <a:latin typeface="Candara" panose="020E0502030303020204" pitchFamily="34" charset="0"/>
              </a:rPr>
              <a:t>).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Dopo </a:t>
            </a:r>
            <a:r>
              <a:rPr lang="es-PR" dirty="0" err="1" smtClean="0">
                <a:latin typeface="Candara" panose="020E0502030303020204" pitchFamily="34" charset="0"/>
              </a:rPr>
              <a:t>dichiara</a:t>
            </a:r>
            <a:r>
              <a:rPr lang="es-PR" dirty="0" smtClean="0">
                <a:latin typeface="Candara" panose="020E0502030303020204" pitchFamily="34" charset="0"/>
              </a:rPr>
              <a:t>: “Se non </a:t>
            </a:r>
            <a:r>
              <a:rPr lang="es-PR" dirty="0" err="1" smtClean="0">
                <a:latin typeface="Candara" panose="020E0502030303020204" pitchFamily="34" charset="0"/>
              </a:rPr>
              <a:t>credete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i="1" dirty="0" smtClean="0">
                <a:latin typeface="Candara" panose="020E0502030303020204" pitchFamily="34" charset="0"/>
              </a:rPr>
              <a:t>… </a:t>
            </a:r>
            <a:r>
              <a:rPr lang="es-PR" i="1" dirty="0" err="1" smtClean="0">
                <a:latin typeface="Candara" panose="020E0502030303020204" pitchFamily="34" charset="0"/>
              </a:rPr>
              <a:t>morirete</a:t>
            </a:r>
            <a:r>
              <a:rPr lang="es-PR" i="1" dirty="0" smtClean="0">
                <a:latin typeface="Candara" panose="020E0502030303020204" pitchFamily="34" charset="0"/>
              </a:rPr>
              <a:t>”, e dopo </a:t>
            </a:r>
            <a:r>
              <a:rPr lang="es-PR" i="1" dirty="0" err="1" smtClean="0">
                <a:latin typeface="Candara" panose="020E0502030303020204" pitchFamily="34" charset="0"/>
              </a:rPr>
              <a:t>qualcosa</a:t>
            </a:r>
            <a:r>
              <a:rPr lang="es-PR" i="1" dirty="0" smtClean="0">
                <a:latin typeface="Candara" panose="020E0502030303020204" pitchFamily="34" charset="0"/>
              </a:rPr>
              <a:t> di </a:t>
            </a:r>
            <a:r>
              <a:rPr lang="es-PR" i="1" dirty="0" err="1" smtClean="0">
                <a:latin typeface="Candara" panose="020E0502030303020204" pitchFamily="34" charset="0"/>
              </a:rPr>
              <a:t>simile</a:t>
            </a:r>
            <a:r>
              <a:rPr lang="es-PR" i="1" dirty="0" smtClean="0">
                <a:latin typeface="Candara" panose="020E0502030303020204" pitchFamily="34" charset="0"/>
              </a:rPr>
              <a:t>: “</a:t>
            </a:r>
            <a:r>
              <a:rPr lang="es-PR" i="1" dirty="0" err="1" smtClean="0">
                <a:latin typeface="Candara" panose="020E0502030303020204" pitchFamily="34" charset="0"/>
              </a:rPr>
              <a:t>Allora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conscerete</a:t>
            </a:r>
            <a:r>
              <a:rPr lang="es-PR" i="1" dirty="0" smtClean="0">
                <a:latin typeface="Candara" panose="020E0502030303020204" pitchFamily="34" charset="0"/>
              </a:rPr>
              <a:t> che </a:t>
            </a:r>
            <a:r>
              <a:rPr lang="es-PR" i="1" dirty="0" err="1" smtClean="0">
                <a:latin typeface="Candara" panose="020E0502030303020204" pitchFamily="34" charset="0"/>
              </a:rPr>
              <a:t>io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sono</a:t>
            </a:r>
            <a:r>
              <a:rPr lang="es-PR" i="1" dirty="0" smtClean="0">
                <a:latin typeface="Candara" panose="020E0502030303020204" pitchFamily="34" charset="0"/>
              </a:rPr>
              <a:t>” </a:t>
            </a:r>
            <a:r>
              <a:rPr lang="es-PR" i="1" dirty="0" smtClean="0">
                <a:latin typeface="Candara" panose="020E0502030303020204" pitchFamily="34" charset="0"/>
              </a:rPr>
              <a:t>(</a:t>
            </a:r>
            <a:r>
              <a:rPr lang="es-PR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28</a:t>
            </a:r>
            <a:r>
              <a:rPr lang="es-PR" i="1" dirty="0">
                <a:latin typeface="Candara" panose="020E0502030303020204" pitchFamily="34" charset="0"/>
              </a:rPr>
              <a:t>).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ascoltare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la gente </a:t>
            </a:r>
            <a:r>
              <a:rPr lang="es-PR" dirty="0" err="1" smtClean="0">
                <a:latin typeface="Candara" panose="020E0502030303020204" pitchFamily="34" charset="0"/>
              </a:rPr>
              <a:t>comincia</a:t>
            </a:r>
            <a:r>
              <a:rPr lang="es-PR" dirty="0" smtClean="0">
                <a:latin typeface="Candara" panose="020E0502030303020204" pitchFamily="34" charset="0"/>
              </a:rPr>
              <a:t> a lapidarlo.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colera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prodotta</a:t>
            </a:r>
            <a:r>
              <a:rPr lang="es-PR" dirty="0" smtClean="0">
                <a:latin typeface="Candara" panose="020E0502030303020204" pitchFamily="34" charset="0"/>
              </a:rPr>
              <a:t> dalla frase “Io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”, si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a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Cristo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impiegando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>
                <a:latin typeface="Candara" panose="020E0502030303020204" pitchFamily="34" charset="0"/>
              </a:rPr>
              <a:t>frase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sacra in </a:t>
            </a:r>
            <a:r>
              <a:rPr lang="es-PR" dirty="0" err="1" smtClean="0">
                <a:latin typeface="Candara" panose="020E0502030303020204" pitchFamily="34" charset="0"/>
              </a:rPr>
              <a:t>lingua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ebrea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giacché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riferiva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Geova</a:t>
            </a:r>
            <a:r>
              <a:rPr lang="es-PR" dirty="0" smtClean="0">
                <a:latin typeface="Candara" panose="020E0502030303020204" pitchFamily="34" charset="0"/>
              </a:rPr>
              <a:t> Dio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Es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odo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3:14;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20:2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b="20833"/>
          <a:stretch/>
        </p:blipFill>
        <p:spPr>
          <a:xfrm>
            <a:off x="0" y="0"/>
            <a:ext cx="9144000" cy="2895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01873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Los de abajo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8.19-24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-1" y="2971800"/>
            <a:ext cx="9144001" cy="37290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 Cristo </a:t>
            </a:r>
            <a:r>
              <a:rPr lang="es-PR" dirty="0" err="1" smtClean="0">
                <a:latin typeface="Candara" panose="020E0502030303020204" pitchFamily="34" charset="0"/>
              </a:rPr>
              <a:t>diceva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nemici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intellettuali</a:t>
            </a:r>
            <a:r>
              <a:rPr lang="es-PR" dirty="0" smtClean="0">
                <a:latin typeface="Candara" panose="020E0502030303020204" pitchFamily="34" charset="0"/>
              </a:rPr>
              <a:t> “Io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”,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dicendo</a:t>
            </a:r>
            <a:r>
              <a:rPr lang="es-PR" dirty="0" smtClean="0">
                <a:latin typeface="Candara" panose="020E0502030303020204" pitchFamily="34" charset="0"/>
              </a:rPr>
              <a:t> “Io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l’eterno</a:t>
            </a:r>
            <a:r>
              <a:rPr lang="es-PR" dirty="0" smtClean="0">
                <a:latin typeface="Candara" panose="020E0502030303020204" pitchFamily="34" charset="0"/>
              </a:rPr>
              <a:t> Dio,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Creatore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parlò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roveto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ardente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isitituì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Dieci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Comandamenti</a:t>
            </a:r>
            <a:r>
              <a:rPr lang="es-PR" dirty="0" smtClean="0">
                <a:latin typeface="Candara" panose="020E0502030303020204" pitchFamily="34" charset="0"/>
              </a:rPr>
              <a:t>.”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ebrei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intollerabile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l’apparente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carpentiere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davanti</a:t>
            </a:r>
            <a:r>
              <a:rPr lang="es-PR" dirty="0" smtClean="0">
                <a:latin typeface="Candara" panose="020E0502030303020204" pitchFamily="34" charset="0"/>
              </a:rPr>
              <a:t> di loro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“Io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 err="1" smtClean="0">
                <a:latin typeface="Candara" panose="020E0502030303020204" pitchFamily="34" charset="0"/>
              </a:rPr>
              <a:t>dell’eternità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b="20833"/>
          <a:stretch/>
        </p:blipFill>
        <p:spPr>
          <a:xfrm>
            <a:off x="0" y="0"/>
            <a:ext cx="9144000" cy="2895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94771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8.25-30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4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5462" t="9366" r="4012" b="15899"/>
          <a:stretch/>
        </p:blipFill>
        <p:spPr>
          <a:xfrm>
            <a:off x="-3314" y="1701454"/>
            <a:ext cx="9147313" cy="51565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8.25-30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/>
              <a:t>Allora gli domandarono: «Chi sei tu?» Gesù rispose loro: «Sono per l'appunto quel che vi dico</a:t>
            </a:r>
            <a:r>
              <a:rPr lang="it-IT" dirty="0" smtClean="0"/>
              <a:t>. </a:t>
            </a:r>
            <a:r>
              <a:rPr lang="it-IT" dirty="0" smtClean="0"/>
              <a:t>Ho molte cose da dire e da giudicare sul conto vostro; ma colui che mi ha mandato è veritiero, e le cose che ho udite da lui, le dico al mondo». </a:t>
            </a:r>
            <a:r>
              <a:rPr lang="it-IT" dirty="0" smtClean="0"/>
              <a:t>Essi </a:t>
            </a:r>
            <a:r>
              <a:rPr lang="it-IT" dirty="0" smtClean="0"/>
              <a:t>non capirono che egli parlava loro del Padre</a:t>
            </a:r>
            <a:r>
              <a:rPr lang="it-IT" dirty="0" smtClean="0"/>
              <a:t>. </a:t>
            </a:r>
            <a:r>
              <a:rPr lang="it-IT" dirty="0" smtClean="0"/>
              <a:t>Gesù dunque disse loro: «Quando avrete innalzato il Figlio dell'uomo, allora conoscerete che io sono, e che non faccio nulla da me, ma dico queste cose come il Padre mi ha insegnato</a:t>
            </a:r>
            <a:r>
              <a:rPr lang="it-IT" dirty="0" smtClean="0"/>
              <a:t>. </a:t>
            </a:r>
            <a:r>
              <a:rPr lang="it-IT" dirty="0" smtClean="0"/>
              <a:t>E colui che mi ha mandato è con me; egli non mi ha lasciato solo, perché faccio sempre le cose che gli piacciono».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8.25–30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8.25-30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cielo;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inviato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26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insegnato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28</a:t>
            </a:r>
            <a:r>
              <a:rPr lang="es-PR" dirty="0">
                <a:latin typeface="Candara" panose="020E0502030303020204" pitchFamily="34" charset="0"/>
              </a:rPr>
              <a:t>)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sempre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29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Padre </a:t>
            </a:r>
            <a:r>
              <a:rPr lang="es-PR" dirty="0" err="1" smtClean="0">
                <a:latin typeface="Candara" panose="020E0502030303020204" pitchFamily="34" charset="0"/>
              </a:rPr>
              <a:t>abbandonò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solamente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Cristo fu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noi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croce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28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parlò</a:t>
            </a:r>
            <a:r>
              <a:rPr lang="es-PR" dirty="0" smtClean="0">
                <a:latin typeface="Candara" panose="020E0502030303020204" pitchFamily="34" charset="0"/>
              </a:rPr>
              <a:t> di «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alzato</a:t>
            </a:r>
            <a:r>
              <a:rPr lang="es-PR" dirty="0" smtClean="0">
                <a:latin typeface="Candara" panose="020E0502030303020204" pitchFamily="34" charset="0"/>
              </a:rPr>
              <a:t>», che, </a:t>
            </a:r>
            <a:r>
              <a:rPr lang="es-PR" dirty="0" err="1" smtClean="0">
                <a:latin typeface="Candara" panose="020E0502030303020204" pitchFamily="34" charset="0"/>
              </a:rPr>
              <a:t>infatti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significa la </a:t>
            </a:r>
            <a:r>
              <a:rPr lang="es-PR" dirty="0" err="1" smtClean="0">
                <a:latin typeface="Candara" panose="020E0502030303020204" pitchFamily="34" charset="0"/>
              </a:rPr>
              <a:t>crocifissione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menzionato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a  Nicodemo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3.14–16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menzionerà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12.32–34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4820" r="22617"/>
          <a:stretch/>
        </p:blipFill>
        <p:spPr>
          <a:xfrm>
            <a:off x="5181599" y="1837267"/>
            <a:ext cx="3962401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77733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8.25-30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8:28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profetizzò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accaderebbe</a:t>
            </a:r>
            <a:r>
              <a:rPr lang="es-PR" dirty="0" smtClean="0">
                <a:latin typeface="Candara" panose="020E0502030303020204" pitchFamily="34" charset="0"/>
              </a:rPr>
              <a:t>. Prima,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alzarebbero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dell’Uomo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riferisce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morte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crocifissione</a:t>
            </a:r>
            <a:r>
              <a:rPr lang="es-PR" dirty="0" smtClean="0">
                <a:latin typeface="Candara" panose="020E0502030303020204" pitchFamily="34" charset="0"/>
              </a:rPr>
              <a:t>. Dopo che </a:t>
            </a:r>
            <a:r>
              <a:rPr lang="es-PR" dirty="0" err="1" smtClean="0">
                <a:latin typeface="Candara" panose="020E0502030303020204" pitchFamily="34" charset="0"/>
              </a:rPr>
              <a:t>avessero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conoscerebbero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saprebbero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terremoto, </a:t>
            </a:r>
            <a:r>
              <a:rPr lang="es-PR" dirty="0" smtClean="0">
                <a:latin typeface="Candara" panose="020E0502030303020204" pitchFamily="34" charset="0"/>
              </a:rPr>
              <a:t>per le </a:t>
            </a:r>
            <a:r>
              <a:rPr lang="es-PR" dirty="0" err="1" smtClean="0">
                <a:latin typeface="Candara" panose="020E0502030303020204" pitchFamily="34" charset="0"/>
              </a:rPr>
              <a:t>tenebre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altra</a:t>
            </a:r>
            <a:r>
              <a:rPr lang="es-PR" dirty="0" smtClean="0">
                <a:latin typeface="Candara" panose="020E0502030303020204" pitchFamily="34" charset="0"/>
              </a:rPr>
              <a:t> cosa, per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resurrezione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corporale</a:t>
            </a:r>
            <a:r>
              <a:rPr lang="es-PR" dirty="0" smtClean="0">
                <a:latin typeface="Candara" panose="020E0502030303020204" pitchFamily="34" charset="0"/>
              </a:rPr>
              <a:t> dalla </a:t>
            </a:r>
            <a:r>
              <a:rPr lang="es-PR" dirty="0" err="1" smtClean="0">
                <a:latin typeface="Candara" panose="020E0502030303020204" pitchFamily="34" charset="0"/>
              </a:rPr>
              <a:t>morte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47525" r="5941"/>
          <a:stretch/>
        </p:blipFill>
        <p:spPr>
          <a:xfrm>
            <a:off x="5539946" y="1826609"/>
            <a:ext cx="3581400" cy="5031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2054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8.25-30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Osserviamo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attenzione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nostro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 err="1" smtClean="0">
                <a:latin typeface="Candara" panose="020E0502030303020204" pitchFamily="34" charset="0"/>
              </a:rPr>
              <a:t>Allora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conosceret</a:t>
            </a:r>
            <a:r>
              <a:rPr lang="es-PR" dirty="0" err="1" smtClean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profondo</a:t>
            </a:r>
            <a:r>
              <a:rPr lang="es-PR" dirty="0" smtClean="0">
                <a:latin typeface="Candara" panose="020E0502030303020204" pitchFamily="34" charset="0"/>
              </a:rPr>
              <a:t> è: «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conoscerete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Dio».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Allora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accorgerebbero</a:t>
            </a:r>
            <a:r>
              <a:rPr lang="es-PR" dirty="0" smtClean="0">
                <a:latin typeface="Candara" panose="020E0502030303020204" pitchFamily="34" charset="0"/>
              </a:rPr>
              <a:t> de </a:t>
            </a:r>
            <a:r>
              <a:rPr lang="es-PR" dirty="0" err="1" smtClean="0">
                <a:latin typeface="Candara" panose="020E0502030303020204" pitchFamily="34" charset="0"/>
              </a:rPr>
              <a:t>quche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faceva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niente</a:t>
            </a:r>
            <a:r>
              <a:rPr lang="es-PR" dirty="0" smtClean="0">
                <a:latin typeface="Candara" panose="020E0502030303020204" pitchFamily="34" charset="0"/>
              </a:rPr>
              <a:t> per se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. è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, per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propria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autorità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Piuttoso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al mondo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Dipendente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dicendo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solo </a:t>
            </a:r>
            <a:r>
              <a:rPr lang="es-PR" dirty="0" err="1" smtClean="0">
                <a:latin typeface="Candara" panose="020E0502030303020204" pitchFamily="34" charset="0"/>
              </a:rPr>
              <a:t>quelle</a:t>
            </a:r>
            <a:r>
              <a:rPr lang="es-PR" dirty="0" smtClean="0">
                <a:latin typeface="Candara" panose="020E0502030303020204" pitchFamily="34" charset="0"/>
              </a:rPr>
              <a:t> cose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insegnato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06401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8.31-38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11355"/>
          <a:stretch/>
        </p:blipFill>
        <p:spPr>
          <a:xfrm>
            <a:off x="0" y="1676401"/>
            <a:ext cx="9144000" cy="5353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56923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Gesù allora disse a quei Giudei che avevano creduto in lui: «Se perseverate nella mia parola, siete veramente miei discepoli</a:t>
            </a:r>
            <a:r>
              <a:rPr lang="it-IT" dirty="0" smtClean="0">
                <a:latin typeface="Candara" pitchFamily="34" charset="0"/>
              </a:rPr>
              <a:t>; </a:t>
            </a:r>
            <a:r>
              <a:rPr lang="it-IT" dirty="0" smtClean="0">
                <a:latin typeface="Candara" pitchFamily="34" charset="0"/>
              </a:rPr>
              <a:t>conoscerete la verità e la verità vi farà liberi». </a:t>
            </a:r>
            <a:r>
              <a:rPr lang="it-IT" dirty="0" smtClean="0">
                <a:latin typeface="Candara" pitchFamily="34" charset="0"/>
              </a:rPr>
              <a:t> </a:t>
            </a:r>
            <a:r>
              <a:rPr lang="it-IT" dirty="0" smtClean="0">
                <a:latin typeface="Candara" pitchFamily="34" charset="0"/>
              </a:rPr>
              <a:t>Essi gli risposero: «Noi siamo discendenti d'Abraamo, e non siamo mai stati schiavi di nessuno; come puoi tu dire: "Voi diverrete liberi</a:t>
            </a:r>
            <a:r>
              <a:rPr lang="it-IT" dirty="0" smtClean="0">
                <a:latin typeface="Candara" pitchFamily="34" charset="0"/>
              </a:rPr>
              <a:t>"?» </a:t>
            </a:r>
            <a:r>
              <a:rPr lang="it-IT" dirty="0" smtClean="0">
                <a:latin typeface="Candara" pitchFamily="34" charset="0"/>
              </a:rPr>
              <a:t>Gesù rispose loro: «In verità, in verità vi dico che chi commette il peccato è schiavo del </a:t>
            </a:r>
            <a:r>
              <a:rPr lang="it-IT" dirty="0" smtClean="0">
                <a:latin typeface="Candara" pitchFamily="34" charset="0"/>
              </a:rPr>
              <a:t>peccato</a:t>
            </a:r>
            <a:r>
              <a:rPr lang="es-PR" i="1" dirty="0" smtClean="0">
                <a:latin typeface="Candara" pitchFamily="34" charset="0"/>
              </a:rPr>
              <a:t>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4359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</a:t>
            </a:r>
            <a:r>
              <a:rPr lang="it-IT" dirty="0" smtClean="0"/>
              <a:t>Ora lo schiavo non dimora per sempre nella casa: il figlio vi dimora per sempre. </a:t>
            </a:r>
            <a:r>
              <a:rPr lang="it-IT" dirty="0" smtClean="0"/>
              <a:t>Se </a:t>
            </a:r>
            <a:r>
              <a:rPr lang="it-IT" dirty="0" smtClean="0"/>
              <a:t>dunque il Figlio vi farà liberi, sarete veramente liberi</a:t>
            </a:r>
            <a:r>
              <a:rPr lang="it-IT" dirty="0" smtClean="0"/>
              <a:t>. </a:t>
            </a:r>
            <a:r>
              <a:rPr lang="it-IT" dirty="0" smtClean="0"/>
              <a:t>So che siete discendenti d'Abraamo; ma cercate di uccidermi, perché la mia parola non penetra in voi</a:t>
            </a:r>
            <a:r>
              <a:rPr lang="it-IT" dirty="0" smtClean="0"/>
              <a:t>. </a:t>
            </a:r>
            <a:r>
              <a:rPr lang="it-IT" dirty="0" smtClean="0"/>
              <a:t>Io dico quel che ho visto presso il Padre mio; e voi pure fate le cose che avete udite dal padre vostro»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8.31–38,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75338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“</a:t>
            </a:r>
            <a:r>
              <a:rPr lang="it-IT" dirty="0" smtClean="0"/>
              <a:t>Gesù andò al monte degli Ulivi. All'alba tornò nel tempio, e tutto il popolo andò da lui; ed egli, sedutosi, li istruiva. Allora gli scribi e i farisei gli condussero una donna colta in adulterio; e, fattala stare in mezzo, gli dissero: «Maestro, questa donna è stata colta in flagrante adulterio. Or Mosè, nella legge, ci ha comandato di lapidare tali donne; tu che ne dici?» Dicevano questo per metterlo alla prova, per poterlo accusare. Ma Gesù, chinatosi, si mise a scrivere con il dito in terra. E, siccome continuavano a interrogarlo, egli, alzato il capo, disse loro: «Chi di voi è senza peccato, scagli per primo la pietra contro di lei»</a:t>
            </a:r>
            <a:r>
              <a:rPr lang="es-ES" dirty="0" smtClean="0">
                <a:latin typeface="Candara" panose="020E0502030303020204" pitchFamily="34" charset="0"/>
              </a:rPr>
              <a:t>…”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crederono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30</a:t>
            </a:r>
            <a:r>
              <a:rPr lang="es-PR" dirty="0">
                <a:latin typeface="Candara" panose="020E0502030303020204" pitchFamily="34" charset="0"/>
              </a:rPr>
              <a:t>) </a:t>
            </a:r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rimembrò</a:t>
            </a:r>
            <a:r>
              <a:rPr lang="es-PR" dirty="0" smtClean="0">
                <a:latin typeface="Candara" panose="020E0502030303020204" pitchFamily="34" charset="0"/>
              </a:rPr>
              <a:t> a che </a:t>
            </a:r>
            <a:r>
              <a:rPr lang="es-PR" dirty="0" err="1" smtClean="0">
                <a:latin typeface="Candara" panose="020E0502030303020204" pitchFamily="34" charset="0"/>
              </a:rPr>
              <a:t>dimostrassero</a:t>
            </a:r>
            <a:r>
              <a:rPr lang="es-PR" dirty="0" smtClean="0">
                <a:latin typeface="Candara" panose="020E0502030303020204" pitchFamily="34" charset="0"/>
              </a:rPr>
              <a:t> la loro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mediante la loro </a:t>
            </a:r>
            <a:r>
              <a:rPr lang="es-PR" dirty="0" err="1" smtClean="0">
                <a:latin typeface="Candara" panose="020E0502030303020204" pitchFamily="34" charset="0"/>
              </a:rPr>
              <a:t>fedelt</a:t>
            </a:r>
            <a:r>
              <a:rPr lang="es-PR" dirty="0" err="1" smtClean="0">
                <a:latin typeface="Candara" panose="020E0502030303020204" pitchFamily="34" charset="0"/>
              </a:rPr>
              <a:t>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fa un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Dio,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rimanere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Parola e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 (e </a:t>
            </a:r>
            <a:r>
              <a:rPr lang="es-PR" dirty="0" err="1" smtClean="0">
                <a:latin typeface="Candara" panose="020E0502030303020204" pitchFamily="34" charset="0"/>
              </a:rPr>
              <a:t>viverla</a:t>
            </a:r>
            <a:r>
              <a:rPr lang="es-PR" dirty="0" smtClean="0">
                <a:latin typeface="Candara" panose="020E0502030303020204" pitchFamily="34" charset="0"/>
              </a:rPr>
              <a:t>)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fa un vero </a:t>
            </a:r>
            <a:r>
              <a:rPr lang="es-PR" dirty="0" err="1" smtClean="0">
                <a:latin typeface="Candara" panose="020E0502030303020204" pitchFamily="34" charset="0"/>
              </a:rPr>
              <a:t>discepolo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regno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0793" t="5251" r="27747" b="6386"/>
          <a:stretch/>
        </p:blipFill>
        <p:spPr>
          <a:xfrm>
            <a:off x="4791797" y="1752600"/>
            <a:ext cx="4352204" cy="51030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21119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 smtClean="0">
                <a:latin typeface="Candara" panose="020E0502030303020204" pitchFamily="34" charset="0"/>
              </a:rPr>
              <a:t>parla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schiavitù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libertà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spirituale</a:t>
            </a:r>
            <a:r>
              <a:rPr lang="es-PR" dirty="0" smtClean="0">
                <a:latin typeface="Candara" panose="020E0502030303020204" pitchFamily="34" charset="0"/>
              </a:rPr>
              <a:t>, non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fisicia</a:t>
            </a:r>
            <a:r>
              <a:rPr lang="es-PR" dirty="0" smtClean="0">
                <a:latin typeface="Candara" panose="020E0502030303020204" pitchFamily="34" charset="0"/>
              </a:rPr>
              <a:t> o </a:t>
            </a:r>
            <a:r>
              <a:rPr lang="es-PR" dirty="0" err="1" smtClean="0">
                <a:latin typeface="Candara" panose="020E0502030303020204" pitchFamily="34" charset="0"/>
              </a:rPr>
              <a:t>politica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perso</a:t>
            </a:r>
            <a:r>
              <a:rPr lang="es-PR" dirty="0" smtClean="0">
                <a:latin typeface="Candara" panose="020E0502030303020204" pitchFamily="34" charset="0"/>
              </a:rPr>
              <a:t> è in </a:t>
            </a:r>
            <a:r>
              <a:rPr lang="es-PR" dirty="0" err="1" smtClean="0">
                <a:latin typeface="Candara" panose="020E0502030303020204" pitchFamily="34" charset="0"/>
              </a:rPr>
              <a:t>schiavitù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Tito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3.3</a:t>
            </a:r>
            <a:r>
              <a:rPr lang="es-PR" dirty="0">
                <a:latin typeface="Candara" panose="020E0502030303020204" pitchFamily="34" charset="0"/>
              </a:rPr>
              <a:t>), a </a:t>
            </a:r>
            <a:r>
              <a:rPr lang="es-PR" dirty="0" err="1" smtClean="0">
                <a:latin typeface="Candara" panose="020E0502030303020204" pitchFamily="34" charset="0"/>
              </a:rPr>
              <a:t>Satana</a:t>
            </a:r>
            <a:r>
              <a:rPr lang="es-PR" dirty="0" smtClean="0">
                <a:latin typeface="Candara" panose="020E0502030303020204" pitchFamily="34" charset="0"/>
              </a:rPr>
              <a:t> e al mondo.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Efesini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2.1–3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ricevere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libertà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>
                <a:latin typeface="Candara" panose="020E0502030303020204" pitchFamily="34" charset="0"/>
              </a:rPr>
              <a:t>Cristo,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schiavi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ricevono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libertà</a:t>
            </a:r>
            <a:r>
              <a:rPr lang="es-PR" dirty="0" smtClean="0">
                <a:latin typeface="Candara" panose="020E0502030303020204" pitchFamily="34" charset="0"/>
              </a:rPr>
              <a:t>!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2229" y="1828801"/>
            <a:ext cx="3711771" cy="5020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38596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avversari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appellato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vantaggi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umani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es-PR" dirty="0" err="1" smtClean="0">
                <a:latin typeface="Candara" panose="020E0502030303020204" pitchFamily="34" charset="0"/>
              </a:rPr>
              <a:t>Siamo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!»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dissero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cosa a Giovanni </a:t>
            </a:r>
            <a:r>
              <a:rPr lang="es-PR" dirty="0" err="1" smtClean="0">
                <a:latin typeface="Candara" panose="020E0502030303020204" pitchFamily="34" charset="0"/>
              </a:rPr>
              <a:t>Battista</a:t>
            </a:r>
            <a:r>
              <a:rPr lang="es-PR" dirty="0" smtClean="0">
                <a:latin typeface="Candara" panose="020E0502030303020204" pitchFamily="34" charset="0"/>
              </a:rPr>
              <a:t>.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3.8–9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distinzione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semente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carnale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37</a:t>
            </a:r>
            <a:r>
              <a:rPr lang="es-PR" dirty="0">
                <a:latin typeface="Candara" panose="020E0502030303020204" pitchFamily="34" charset="0"/>
              </a:rPr>
              <a:t>) </a:t>
            </a:r>
            <a:r>
              <a:rPr lang="es-PR" dirty="0" smtClean="0">
                <a:latin typeface="Candara" panose="020E0502030303020204" pitchFamily="34" charset="0"/>
              </a:rPr>
              <a:t>e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spirituali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39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Paolo </a:t>
            </a:r>
            <a:r>
              <a:rPr lang="es-PR" dirty="0" smtClean="0">
                <a:latin typeface="Candara" panose="020E0502030303020204" pitchFamily="34" charset="0"/>
              </a:rPr>
              <a:t>fa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distinzione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Romani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2.28, 29; 4.9–12; 9.6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Galati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4.22–29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.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r="46739"/>
          <a:stretch/>
        </p:blipFill>
        <p:spPr>
          <a:xfrm>
            <a:off x="5562157" y="1828800"/>
            <a:ext cx="3581843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15951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La gente </a:t>
            </a:r>
            <a:r>
              <a:rPr lang="es-PR" dirty="0" err="1" smtClean="0">
                <a:latin typeface="Candara" panose="020E0502030303020204" pitchFamily="34" charset="0"/>
              </a:rPr>
              <a:t>rifiuta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confondono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che è </a:t>
            </a:r>
            <a:r>
              <a:rPr lang="es-PR" dirty="0" err="1" smtClean="0">
                <a:latin typeface="Candara" panose="020E0502030303020204" pitchFamily="34" charset="0"/>
              </a:rPr>
              <a:t>fisico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che è </a:t>
            </a:r>
            <a:r>
              <a:rPr lang="es-PR" dirty="0" err="1" smtClean="0">
                <a:latin typeface="Candara" panose="020E0502030303020204" pitchFamily="34" charset="0"/>
              </a:rPr>
              <a:t>spirituale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parlò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>
                <a:latin typeface="Candara" panose="020E0502030303020204" pitchFamily="34" charset="0"/>
              </a:rPr>
              <a:t>Nicodemo 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nuova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nascita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domandò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nascita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fisica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3.4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562157" y="1828800"/>
            <a:ext cx="3581843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92536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liberi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8.31-38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offerto</a:t>
            </a:r>
            <a:r>
              <a:rPr lang="es-PR" dirty="0" smtClean="0">
                <a:latin typeface="Candara" panose="020E0502030303020204" pitchFamily="34" charset="0"/>
              </a:rPr>
              <a:t> vita eterna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viva)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accanto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pozz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paralva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dell’acqua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fisica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4.15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esperienza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spirituale</a:t>
            </a:r>
            <a:r>
              <a:rPr lang="es-PR" dirty="0" smtClean="0">
                <a:latin typeface="Candara" panose="020E0502030303020204" pitchFamily="34" charset="0"/>
              </a:rPr>
              <a:t> e la </a:t>
            </a:r>
            <a:r>
              <a:rPr lang="es-PR" dirty="0" err="1" smtClean="0">
                <a:latin typeface="Candara" panose="020E0502030303020204" pitchFamily="34" charset="0"/>
              </a:rPr>
              <a:t>nascita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umana</a:t>
            </a:r>
            <a:r>
              <a:rPr lang="es-PR" dirty="0" smtClean="0">
                <a:latin typeface="Candara" panose="020E0502030303020204" pitchFamily="34" charset="0"/>
              </a:rPr>
              <a:t> non ha </a:t>
            </a:r>
            <a:r>
              <a:rPr lang="es-PR" dirty="0" err="1" smtClean="0">
                <a:latin typeface="Candara" panose="020E0502030303020204" pitchFamily="34" charset="0"/>
              </a:rPr>
              <a:t>niente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essa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4145" b="7086"/>
          <a:stretch/>
        </p:blipFill>
        <p:spPr>
          <a:xfrm>
            <a:off x="4800599" y="1828800"/>
            <a:ext cx="4343401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67398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Cristo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è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>
                <a:latin typeface="Candara" pitchFamily="34" charset="0"/>
                <a:cs typeface="Calibri" pitchFamily="34" charset="0"/>
              </a:rPr>
              <a:t>eterno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8.48-59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7000" contrast="7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22391" r="22470" b="9071"/>
          <a:stretch/>
        </p:blipFill>
        <p:spPr>
          <a:xfrm>
            <a:off x="-1" y="1676401"/>
            <a:ext cx="9144001" cy="5181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75276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/>
              <a:t>I Giudei gli risposero: «Non diciamo noi con ragione che sei un Samaritano e che hai un demonio?» </a:t>
            </a:r>
            <a:r>
              <a:rPr lang="it-IT" dirty="0" smtClean="0"/>
              <a:t>Gesù </a:t>
            </a:r>
            <a:r>
              <a:rPr lang="it-IT" dirty="0" smtClean="0"/>
              <a:t>replicò: «Io non ho un demonio, ma onoro il Padre mio e voi mi disonorate</a:t>
            </a:r>
            <a:r>
              <a:rPr lang="it-IT" dirty="0" smtClean="0"/>
              <a:t>. </a:t>
            </a:r>
            <a:r>
              <a:rPr lang="it-IT" dirty="0" smtClean="0"/>
              <a:t>Io non cerco la mia gloria; v'è uno che la cerca e che giudica</a:t>
            </a:r>
            <a:r>
              <a:rPr lang="it-IT" dirty="0" smtClean="0"/>
              <a:t>. </a:t>
            </a:r>
            <a:r>
              <a:rPr lang="it-IT" dirty="0" smtClean="0"/>
              <a:t>In verità, in verità vi dico che se uno osserva la mia parola, non vedrà mai la morte</a:t>
            </a:r>
            <a:r>
              <a:rPr lang="it-IT" dirty="0" smtClean="0"/>
              <a:t>». I </a:t>
            </a:r>
            <a:r>
              <a:rPr lang="it-IT" dirty="0" smtClean="0"/>
              <a:t>Giudei gli dissero: «Ora sappiamo che tu hai un demonio. Abraamo e i profeti sono morti, e tu dici: "Se uno osserva la mia parola, non gusterà mai la morte</a:t>
            </a:r>
            <a:r>
              <a:rPr lang="it-IT" dirty="0" smtClean="0"/>
              <a:t>". Sei </a:t>
            </a:r>
            <a:r>
              <a:rPr lang="it-IT" dirty="0" smtClean="0"/>
              <a:t>tu forse maggiore del padre nostro Abraamo il quale è morto? Anche i profeti sono morti; chi pretendi di essere?» </a:t>
            </a:r>
            <a:r>
              <a:rPr lang="es-PR" i="1" dirty="0" smtClean="0">
                <a:latin typeface="Candara" panose="020E0502030303020204" pitchFamily="34" charset="0"/>
              </a:rPr>
              <a:t>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5082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</a:t>
            </a:r>
            <a:r>
              <a:rPr lang="it-IT" dirty="0" smtClean="0"/>
              <a:t>Gesù rispose: «Se io glorifico me stesso, la mia gloria è nulla; chi mi glorifica è il Padre mio, che voi dite: "È nostro Dio</a:t>
            </a:r>
            <a:r>
              <a:rPr lang="it-IT" dirty="0" smtClean="0"/>
              <a:t>!" </a:t>
            </a:r>
            <a:r>
              <a:rPr lang="it-IT" dirty="0" smtClean="0"/>
              <a:t>e non l'avete conosciuto; ma io lo conosco, e se dicessi di non conoscerlo, sarei un bugiardo come voi; ma io lo conosco e osservo la sua parola. </a:t>
            </a:r>
            <a:r>
              <a:rPr lang="it-IT" dirty="0" smtClean="0"/>
              <a:t>Abraamo</a:t>
            </a:r>
            <a:r>
              <a:rPr lang="it-IT" dirty="0" smtClean="0"/>
              <a:t>, vostro padre, ha gioito nell'attesa di vedere il mio giorno; e l'ha visto, e se n'è rallegrato</a:t>
            </a:r>
            <a:r>
              <a:rPr lang="it-IT" dirty="0" smtClean="0"/>
              <a:t>». </a:t>
            </a:r>
            <a:r>
              <a:rPr lang="it-IT" dirty="0" smtClean="0"/>
              <a:t>I Giudei gli dissero: «Tu non hai ancora cinquant'anni e hai visto Abraamo?» </a:t>
            </a:r>
            <a:r>
              <a:rPr lang="it-IT" dirty="0" smtClean="0"/>
              <a:t>Gesù </a:t>
            </a:r>
            <a:r>
              <a:rPr lang="it-IT" dirty="0" smtClean="0"/>
              <a:t>disse loro: «In verità, in verità vi dico: prima che Abraamo fosse nato, io sono</a:t>
            </a:r>
            <a:r>
              <a:rPr lang="it-IT" dirty="0" smtClean="0"/>
              <a:t>». </a:t>
            </a:r>
            <a:r>
              <a:rPr lang="it-IT" dirty="0" smtClean="0"/>
              <a:t>Allora essi presero delle pietre per tirargliele; ma Gesù si nascose e uscì dal tempio.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8.48–59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41030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Dio  </a:t>
            </a:r>
            <a:r>
              <a:rPr lang="es-PR" dirty="0" err="1" smtClean="0">
                <a:latin typeface="Candara" panose="020E0502030303020204" pitchFamily="34" charset="0"/>
              </a:rPr>
              <a:t>onora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coloro che si </a:t>
            </a:r>
            <a:r>
              <a:rPr lang="es-PR" dirty="0" err="1" smtClean="0">
                <a:latin typeface="Candara" panose="020E0502030303020204" pitchFamily="34" charset="0"/>
              </a:rPr>
              <a:t>credono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giusti</a:t>
            </a:r>
            <a:r>
              <a:rPr lang="es-PR" dirty="0" smtClean="0">
                <a:latin typeface="Candara" panose="020E0502030303020204" pitchFamily="34" charset="0"/>
              </a:rPr>
              <a:t> per se </a:t>
            </a:r>
            <a:r>
              <a:rPr lang="es-PR" dirty="0" err="1" smtClean="0">
                <a:latin typeface="Candara" panose="020E0502030303020204" pitchFamily="34" charset="0"/>
              </a:rPr>
              <a:t>stessi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disonorano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disonorano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verbalmente </a:t>
            </a:r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chiamarlo</a:t>
            </a:r>
            <a:r>
              <a:rPr lang="es-PR" dirty="0" smtClean="0">
                <a:latin typeface="Candara" panose="020E0502030303020204" pitchFamily="34" charset="0"/>
              </a:rPr>
              <a:t> samaritano e al </a:t>
            </a:r>
            <a:r>
              <a:rPr lang="es-PR" dirty="0" err="1" smtClean="0">
                <a:latin typeface="Candara" panose="020E0502030303020204" pitchFamily="34" charset="0"/>
              </a:rPr>
              <a:t>accusarlo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>
                <a:latin typeface="Candara" panose="020E0502030303020204" pitchFamily="34" charset="0"/>
              </a:rPr>
              <a:t>demonio.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, i </a:t>
            </a:r>
            <a:r>
              <a:rPr lang="es-PR" dirty="0" err="1" smtClean="0">
                <a:latin typeface="Candara" panose="020E0502030303020204" pitchFamily="34" charset="0"/>
              </a:rPr>
              <a:t>samaratani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feccia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.)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7623" y="1828801"/>
            <a:ext cx="3686378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50700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visto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e si </a:t>
            </a:r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rallegrato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Come ha </a:t>
            </a:r>
            <a:r>
              <a:rPr lang="es-PR" dirty="0" err="1" smtClean="0">
                <a:latin typeface="Candara" panose="020E0502030303020204" pitchFamily="34" charset="0"/>
              </a:rPr>
              <a:t>potuto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di Cristo? Per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Ebrei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11.8–16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Vide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un</a:t>
            </a:r>
            <a:r>
              <a:rPr lang="es-PR" dirty="0" smtClean="0">
                <a:latin typeface="Candara" panose="020E0502030303020204" pitchFamily="34" charset="0"/>
              </a:rPr>
              <a:t> lampo de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opera </a:t>
            </a:r>
            <a:r>
              <a:rPr lang="es-PR" dirty="0" err="1" smtClean="0">
                <a:latin typeface="Candara" panose="020E0502030303020204" pitchFamily="34" charset="0"/>
              </a:rPr>
              <a:t>redentrice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offerto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>
                <a:latin typeface="Candara" panose="020E0502030303020204" pitchFamily="34" charset="0"/>
              </a:rPr>
              <a:t>Isaac </a:t>
            </a:r>
            <a:r>
              <a:rPr lang="es-PR" dirty="0" err="1" smtClean="0">
                <a:latin typeface="Candara" panose="020E0502030303020204" pitchFamily="34" charset="0"/>
              </a:rPr>
              <a:t>sull’altare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Genesi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comunicò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segreti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amico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obbedienza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Genesi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18.16–22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1841863"/>
            <a:ext cx="3429000" cy="50161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11887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“</a:t>
            </a:r>
            <a:r>
              <a:rPr lang="es-ES" i="1" dirty="0" smtClean="0">
                <a:latin typeface="Candara" panose="020E0502030303020204" pitchFamily="34" charset="0"/>
              </a:rPr>
              <a:t>…</a:t>
            </a:r>
            <a:r>
              <a:rPr lang="it-IT" dirty="0" smtClean="0"/>
              <a:t>E, chinatosi di nuovo, scriveva in terra. Essi, udito ciò, e accusati dalla loro coscienza, uscirono a uno a uno, cominciando dai più vecchi fino agli ultimi; e Gesù fu lasciato solo con la donna che stava là in mezzo. Gesù, alzatosi e non vedendo altri che la donna, le disse: «Donna, dove sono quei tuoi accusatori? Nessuno ti ha condannata?»  Ella rispose: «Nessuno, Signore». E Gesù le disse: «Neppure io ti condanno; va' e non peccare più»</a:t>
            </a:r>
            <a:r>
              <a:rPr lang="es-ES" i="1" dirty="0" smtClean="0">
                <a:latin typeface="Candara" panose="020E0502030303020204" pitchFamily="34" charset="0"/>
              </a:rPr>
              <a:t>.</a:t>
            </a:r>
            <a:r>
              <a:rPr lang="es-ES" dirty="0" smtClean="0">
                <a:latin typeface="Candara" panose="020E0502030303020204" pitchFamily="34" charset="0"/>
              </a:rPr>
              <a:t>” (Giovanni </a:t>
            </a:r>
            <a:r>
              <a:rPr lang="es-ES" dirty="0">
                <a:latin typeface="Candara" panose="020E0502030303020204" pitchFamily="34" charset="0"/>
              </a:rPr>
              <a:t>8.1–11, </a:t>
            </a:r>
            <a:r>
              <a:rPr lang="es-ES" dirty="0" smtClean="0">
                <a:latin typeface="Candara" panose="020E0502030303020204" pitchFamily="34" charset="0"/>
              </a:rPr>
              <a:t>NVR) 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9153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brillante </a:t>
            </a:r>
            <a:r>
              <a:rPr lang="es-PR" dirty="0" smtClean="0">
                <a:latin typeface="Candara" panose="020E0502030303020204" pitchFamily="34" charset="0"/>
              </a:rPr>
              <a:t>luce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Parola di Dio </a:t>
            </a:r>
            <a:r>
              <a:rPr lang="es-PR" dirty="0" err="1" smtClean="0">
                <a:latin typeface="Candara" panose="020E0502030303020204" pitchFamily="34" charset="0"/>
              </a:rPr>
              <a:t>risplande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devono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accettarla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salvati</a:t>
            </a:r>
            <a:r>
              <a:rPr lang="es-PR" dirty="0" smtClean="0">
                <a:latin typeface="Candara" panose="020E0502030303020204" pitchFamily="34" charset="0"/>
              </a:rPr>
              <a:t> o </a:t>
            </a:r>
            <a:r>
              <a:rPr lang="es-PR" dirty="0" err="1" smtClean="0">
                <a:latin typeface="Candara" panose="020E0502030303020204" pitchFamily="34" charset="0"/>
              </a:rPr>
              <a:t>rifiutarla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perdersi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Osservate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odiavano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ebrei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religiosi</a:t>
            </a:r>
            <a:r>
              <a:rPr lang="es-PR" dirty="0" smtClean="0">
                <a:latin typeface="Candara" panose="020E0502030303020204" pitchFamily="34" charset="0"/>
              </a:rPr>
              <a:t> y </a:t>
            </a:r>
            <a:r>
              <a:rPr lang="es-PR" dirty="0" err="1" smtClean="0">
                <a:latin typeface="Candara" panose="020E0502030303020204" pitchFamily="34" charset="0"/>
              </a:rPr>
              <a:t>procuravano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ucciderlo</a:t>
            </a:r>
            <a:r>
              <a:rPr lang="es-PR" dirty="0" smtClean="0">
                <a:latin typeface="Candara" panose="020E0502030303020204" pitchFamily="34" charset="0"/>
              </a:rPr>
              <a:t>!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infatti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provava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Satana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l’omicida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affermò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Geova</a:t>
            </a:r>
            <a:r>
              <a:rPr lang="es-PR" dirty="0" smtClean="0">
                <a:latin typeface="Candara" panose="020E0502030303020204" pitchFamily="34" charset="0"/>
              </a:rPr>
              <a:t> Dio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«Prima che </a:t>
            </a:r>
            <a:r>
              <a:rPr lang="es-PR" dirty="0" err="1" smtClean="0">
                <a:latin typeface="Candara" panose="020E0502030303020204" pitchFamily="34" charset="0"/>
              </a:rPr>
              <a:t>Abraamo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nato, IO SONO»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smtClean="0">
                <a:latin typeface="Candara" panose="020E0502030303020204" pitchFamily="34" charset="0"/>
              </a:rPr>
              <a:t>vedete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58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latin typeface="Candara" panose="020E0502030303020204" pitchFamily="34" charset="0"/>
              </a:rPr>
              <a:t>anche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3.14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4362" y="1828364"/>
            <a:ext cx="3584759" cy="50296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10422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Cristo è eterno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8.48-59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24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dis</a:t>
            </a:r>
            <a:r>
              <a:rPr lang="es-PR" dirty="0" err="1" smtClean="0">
                <a:latin typeface="Candara" panose="020E0502030303020204" pitchFamily="34" charset="0"/>
              </a:rPr>
              <a:t>se</a:t>
            </a:r>
            <a:r>
              <a:rPr lang="es-PR" dirty="0" smtClean="0">
                <a:latin typeface="Candara" panose="020E0502030303020204" pitchFamily="34" charset="0"/>
              </a:rPr>
              <a:t>: «Perché </a:t>
            </a:r>
            <a:r>
              <a:rPr lang="it-IT" dirty="0" smtClean="0">
                <a:latin typeface="Candara" pitchFamily="34" charset="0"/>
              </a:rPr>
              <a:t>se </a:t>
            </a:r>
            <a:r>
              <a:rPr lang="it-IT" dirty="0" smtClean="0">
                <a:latin typeface="Candara" pitchFamily="34" charset="0"/>
              </a:rPr>
              <a:t>non credete che io sono, morirete nei vostri peccati</a:t>
            </a:r>
            <a:r>
              <a:rPr lang="es-PR" dirty="0" smtClean="0">
                <a:latin typeface="Candara" panose="020E0502030303020204" pitchFamily="34" charset="0"/>
              </a:rPr>
              <a:t>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28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Quando avrete innalzato il </a:t>
            </a:r>
            <a:r>
              <a:rPr lang="it-IT" dirty="0" smtClean="0">
                <a:latin typeface="Candara" pitchFamily="34" charset="0"/>
              </a:rPr>
              <a:t>Figlio (nella croce) </a:t>
            </a:r>
            <a:r>
              <a:rPr lang="it-IT" dirty="0" smtClean="0">
                <a:latin typeface="Candara" pitchFamily="34" charset="0"/>
              </a:rPr>
              <a:t>dell'uomo, allora conoscerete che io sono</a:t>
            </a:r>
            <a:r>
              <a:rPr lang="es-PR" dirty="0" smtClean="0">
                <a:latin typeface="Candara" panose="020E0502030303020204" pitchFamily="34" charset="0"/>
              </a:rPr>
              <a:t>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bugia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Satana</a:t>
            </a:r>
            <a:r>
              <a:rPr lang="es-PR" dirty="0" smtClean="0">
                <a:latin typeface="Candara" panose="020E0502030303020204" pitchFamily="34" charset="0"/>
              </a:rPr>
              <a:t> è che Cristo non è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Dio (</a:t>
            </a:r>
            <a:r>
              <a:rPr lang="es-PR" dirty="0" err="1" smtClean="0">
                <a:latin typeface="Candara" panose="020E0502030303020204" pitchFamily="34" charset="0"/>
              </a:rPr>
              <a:t>guardate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2.22; 4.1–3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impossibile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onorare</a:t>
            </a:r>
            <a:r>
              <a:rPr lang="es-PR" dirty="0" smtClean="0">
                <a:latin typeface="Candara" panose="020E0502030303020204" pitchFamily="34" charset="0"/>
              </a:rPr>
              <a:t> Dio e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tempo </a:t>
            </a:r>
            <a:r>
              <a:rPr lang="es-PR" dirty="0" err="1" smtClean="0">
                <a:latin typeface="Candara" panose="020E0502030303020204" pitchFamily="34" charset="0"/>
              </a:rPr>
              <a:t>disonorar</a:t>
            </a:r>
            <a:r>
              <a:rPr lang="es-PR" dirty="0" err="1" smtClean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5.23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r="46739"/>
          <a:stretch/>
        </p:blipFill>
        <p:spPr>
          <a:xfrm>
            <a:off x="5562157" y="1828800"/>
            <a:ext cx="3581843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429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Ragione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della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  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cristianesimo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non è una serie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insegnamenti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fondamento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cristiana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ha 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suoi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fondamenti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storici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 per tanto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dimostrabili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dobbiamo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avere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paura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presentare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davanti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qualsiasi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persona 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dove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necessario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 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705600" y="-16526"/>
            <a:ext cx="2438400" cy="18367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988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Non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avere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paura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al confronto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fruttifero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dobbiamo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cadere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nel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l’errore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di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una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discussione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senso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Presentiamo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argomenti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onestà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anche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esigiamo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stessa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onestà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da </a:t>
            </a:r>
            <a:r>
              <a:rPr lang="es-PR" dirty="0" err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chi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presenta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argomenti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contrari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705600" y="-16526"/>
            <a:ext cx="2438400" cy="18367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Evangelizzazione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conduca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alla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decisione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presentava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messaggio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aspettando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alcuna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risposta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da coloro che lo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ascoltavano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 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Delle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volte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questa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risposta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confronto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diretto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sempre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fu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reazione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messaggio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un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messaggio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innocuo, se non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sempre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produca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effetto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udenti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705600" y="-16526"/>
            <a:ext cx="2438400" cy="18367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Bibliografia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517" t="3629" r="7504" b="4942"/>
          <a:stretch/>
        </p:blipFill>
        <p:spPr>
          <a:xfrm>
            <a:off x="0" y="-15858"/>
            <a:ext cx="9144000" cy="6873857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76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Dopo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Giudea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cagiona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controversia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9.1-41)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18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marzo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8731" y="1142999"/>
            <a:ext cx="3698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Prossimo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S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77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strettamente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connesso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l’ultimo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7. 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relazione</a:t>
            </a:r>
            <a:r>
              <a:rPr lang="es-PR" dirty="0" smtClean="0">
                <a:latin typeface="Candara" panose="020E0502030303020204" pitchFamily="34" charset="0"/>
              </a:rPr>
              <a:t> si vede </a:t>
            </a:r>
            <a:r>
              <a:rPr lang="es-PR" dirty="0" err="1" smtClean="0">
                <a:latin typeface="Candara" panose="020E0502030303020204" pitchFamily="34" charset="0"/>
              </a:rPr>
              <a:t>meglio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pongono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insieme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versetti</a:t>
            </a:r>
            <a:r>
              <a:rPr lang="es-PR" dirty="0" smtClean="0">
                <a:latin typeface="Candara" panose="020E0502030303020204" pitchFamily="34" charset="0"/>
              </a:rPr>
              <a:t> , di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maniera: «E </a:t>
            </a:r>
            <a:r>
              <a:rPr lang="es-PR" dirty="0" err="1" smtClean="0">
                <a:latin typeface="Candara" panose="020E0502030303020204" pitchFamily="34" charset="0"/>
              </a:rPr>
              <a:t>ognuno</a:t>
            </a:r>
            <a:r>
              <a:rPr lang="es-PR" dirty="0" smtClean="0">
                <a:latin typeface="Candara" panose="020E0502030303020204" pitchFamily="34" charset="0"/>
              </a:rPr>
              <a:t> si è </a:t>
            </a:r>
            <a:r>
              <a:rPr lang="es-PR" dirty="0" err="1" smtClean="0">
                <a:latin typeface="Candara" panose="020E0502030303020204" pitchFamily="34" charset="0"/>
              </a:rPr>
              <a:t>andato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andato</a:t>
            </a:r>
            <a:r>
              <a:rPr lang="es-PR" dirty="0" smtClean="0">
                <a:latin typeface="Candara" panose="020E0502030303020204" pitchFamily="34" charset="0"/>
              </a:rPr>
              <a:t> al Monte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Ulivi</a:t>
            </a:r>
            <a:r>
              <a:rPr lang="es-PR" dirty="0" smtClean="0">
                <a:latin typeface="Candara" panose="020E0502030303020204" pitchFamily="34" charset="0"/>
              </a:rPr>
              <a:t>».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it-IT" dirty="0" smtClean="0"/>
              <a:t>«Le volpi hanno delle tane e gli uccelli del cielo hanno dei nidi, ma il Figlio dell'uomo non ha dove posare il capo». </a:t>
            </a:r>
            <a:r>
              <a:rPr lang="it-IT" dirty="0" smtClean="0">
                <a:solidFill>
                  <a:srgbClr val="FF0000"/>
                </a:solidFill>
              </a:rPr>
              <a:t>(Matteo 8:20)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562600" y="1812021"/>
            <a:ext cx="3581400" cy="50579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57596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non pecare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8.1-11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333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Monte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Ulivi</a:t>
            </a:r>
            <a:r>
              <a:rPr lang="es-PR" dirty="0" smtClean="0">
                <a:latin typeface="Candara" panose="020E0502030303020204" pitchFamily="34" charset="0"/>
              </a:rPr>
              <a:t> non era </a:t>
            </a:r>
            <a:r>
              <a:rPr lang="es-PR" dirty="0" err="1" smtClean="0">
                <a:latin typeface="Candara" panose="020E0502030303020204" pitchFamily="34" charset="0"/>
              </a:rPr>
              <a:t>lontano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tempio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 per la </a:t>
            </a:r>
            <a:r>
              <a:rPr lang="es-PR" dirty="0" err="1" smtClean="0">
                <a:latin typeface="Candara" panose="020E0502030303020204" pitchFamily="34" charset="0"/>
              </a:rPr>
              <a:t>mattina</a:t>
            </a:r>
            <a:r>
              <a:rPr lang="es-PR" dirty="0" smtClean="0">
                <a:latin typeface="Candara" panose="020E0502030303020204" pitchFamily="34" charset="0"/>
              </a:rPr>
              <a:t>, di alba,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sceso</a:t>
            </a:r>
            <a:r>
              <a:rPr lang="es-PR" dirty="0" smtClean="0">
                <a:latin typeface="Candara" panose="020E0502030303020204" pitchFamily="34" charset="0"/>
              </a:rPr>
              <a:t> per la  </a:t>
            </a:r>
            <a:r>
              <a:rPr lang="es-PR" dirty="0" err="1" smtClean="0">
                <a:latin typeface="Candara" panose="020E0502030303020204" pitchFamily="34" charset="0"/>
              </a:rPr>
              <a:t>pendice</a:t>
            </a:r>
            <a:r>
              <a:rPr lang="es-PR" dirty="0" smtClean="0">
                <a:latin typeface="Candara" panose="020E0502030303020204" pitchFamily="34" charset="0"/>
              </a:rPr>
              <a:t> del Monte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Ulivi</a:t>
            </a:r>
            <a:r>
              <a:rPr lang="es-PR" dirty="0" smtClean="0">
                <a:latin typeface="Candara" panose="020E0502030303020204" pitchFamily="34" charset="0"/>
              </a:rPr>
              <a:t>, ha </a:t>
            </a:r>
            <a:r>
              <a:rPr lang="es-PR" dirty="0" err="1" smtClean="0">
                <a:latin typeface="Candara" panose="020E0502030303020204" pitchFamily="34" charset="0"/>
              </a:rPr>
              <a:t>traversato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>
                <a:latin typeface="Candara" panose="020E0502030303020204" pitchFamily="34" charset="0"/>
              </a:rPr>
              <a:t>Valle del </a:t>
            </a:r>
            <a:r>
              <a:rPr lang="es-PR" dirty="0" err="1" smtClean="0">
                <a:latin typeface="Candara" panose="020E0502030303020204" pitchFamily="34" charset="0"/>
              </a:rPr>
              <a:t>Chidron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tornato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salire</a:t>
            </a:r>
            <a:r>
              <a:rPr lang="es-PR" dirty="0" smtClean="0">
                <a:latin typeface="Candara" panose="020E0502030303020204" pitchFamily="34" charset="0"/>
              </a:rPr>
              <a:t> verso la </a:t>
            </a:r>
            <a:r>
              <a:rPr lang="es-PR" dirty="0" err="1" smtClean="0">
                <a:latin typeface="Candara" panose="020E0502030303020204" pitchFamily="34" charset="0"/>
              </a:rPr>
              <a:t>città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dov’era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tempio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; e </a:t>
            </a:r>
            <a:r>
              <a:rPr lang="es-PR" dirty="0" err="1" smtClean="0">
                <a:latin typeface="Candara" panose="020E0502030303020204" pitchFamily="34" charset="0"/>
              </a:rPr>
              <a:t>sedendosi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insegnava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7433" r="12223"/>
          <a:stretch/>
        </p:blipFill>
        <p:spPr>
          <a:xfrm>
            <a:off x="5334000" y="1806677"/>
            <a:ext cx="3810000" cy="50513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9921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92413</TotalTime>
  <Words>5248</Words>
  <Application>Microsoft Office PowerPoint</Application>
  <PresentationFormat>On-screen Show (4:3)</PresentationFormat>
  <Paragraphs>583</Paragraphs>
  <Slides>77</Slides>
  <Notes>77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Blends</vt:lpstr>
      <vt:lpstr>2_Blends</vt:lpstr>
      <vt:lpstr>3_Blends</vt:lpstr>
      <vt:lpstr>8_Blends</vt:lpstr>
      <vt:lpstr>64_Blends</vt:lpstr>
      <vt:lpstr>4_Blends</vt:lpstr>
      <vt:lpstr>Slide 1</vt:lpstr>
      <vt:lpstr>Contesto</vt:lpstr>
      <vt:lpstr>Versetto Chiave:</vt:lpstr>
      <vt:lpstr>Abbozzo dello studio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Chiamato a non pecare Giovanni 8.1-11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La vera testimonianza Giovanni 8.12-18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Quelli al di sotto Giovanni 8.19-24</vt:lpstr>
      <vt:lpstr>Los de abajo Juan 8.19-24</vt:lpstr>
      <vt:lpstr>Los de abajo Juan 8.19-24</vt:lpstr>
      <vt:lpstr>Los de abajo Juan 8.19-24</vt:lpstr>
      <vt:lpstr>Molti crederono in Lui Giovanni 8.25-30</vt:lpstr>
      <vt:lpstr>Molti crederono in Lui Giovanni 8.25-30</vt:lpstr>
      <vt:lpstr>Molti crederono in Lui Giovanni 8.25-30</vt:lpstr>
      <vt:lpstr>Molti crederono in Lui Giovanni 8.25-30</vt:lpstr>
      <vt:lpstr>Molti crederono in Lui Giovanni 8.25-30</vt:lpstr>
      <vt:lpstr>La verità ci fa liberi Giovanni 8.31-38</vt:lpstr>
      <vt:lpstr>La verità ci fa liberi Giovanni 8.31-38</vt:lpstr>
      <vt:lpstr>La verità ci fa liberi Giovanni 8.31-38</vt:lpstr>
      <vt:lpstr>La verità ci fa liberi Giovanni 8.31-38</vt:lpstr>
      <vt:lpstr>La verità ci fa liberi Giovanni 8.31-38</vt:lpstr>
      <vt:lpstr>La verità ci fa liberi Giovanni 8.31-38</vt:lpstr>
      <vt:lpstr>La verità ci fa liberi Giovanni 8.31-38</vt:lpstr>
      <vt:lpstr>La verità ci fa liberi Giovanni 8.31-38</vt:lpstr>
      <vt:lpstr>Cristo è eterno Giovanni 8.48-59</vt:lpstr>
      <vt:lpstr>Cristo è eterno Giovanni 8.48-59</vt:lpstr>
      <vt:lpstr>Cristo è eterno Giovanni 8.48-59</vt:lpstr>
      <vt:lpstr>Cristo è eterno Giovanni 8.48-59</vt:lpstr>
      <vt:lpstr>Cristo è eterno Giovanni 8.48-59</vt:lpstr>
      <vt:lpstr>Cristo è eterno Giovanni 8.48-59</vt:lpstr>
      <vt:lpstr>Cristo è eterno Giovanni 8.48-59</vt:lpstr>
      <vt:lpstr>Aplicazioni</vt:lpstr>
      <vt:lpstr>Aplicazioni</vt:lpstr>
      <vt:lpstr>Aplicazioni</vt:lpstr>
      <vt:lpstr>Bibliografia</vt:lpstr>
      <vt:lpstr>Slide 76</vt:lpstr>
      <vt:lpstr>Slide 77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Jose Luis</cp:lastModifiedBy>
  <cp:revision>7570</cp:revision>
  <cp:lastPrinted>2012-10-30T21:37:29Z</cp:lastPrinted>
  <dcterms:created xsi:type="dcterms:W3CDTF">2007-01-24T21:53:34Z</dcterms:created>
  <dcterms:modified xsi:type="dcterms:W3CDTF">2014-08-04T18:00:50Z</dcterms:modified>
</cp:coreProperties>
</file>