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6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81"/>
  </p:notesMasterIdLst>
  <p:handoutMasterIdLst>
    <p:handoutMasterId r:id="rId82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225" r:id="rId13"/>
    <p:sldId id="3226" r:id="rId14"/>
    <p:sldId id="3227" r:id="rId15"/>
    <p:sldId id="3262" r:id="rId16"/>
    <p:sldId id="3229" r:id="rId17"/>
    <p:sldId id="3043" r:id="rId18"/>
    <p:sldId id="3044" r:id="rId19"/>
    <p:sldId id="3230" r:id="rId20"/>
    <p:sldId id="3263" r:id="rId21"/>
    <p:sldId id="3231" r:id="rId22"/>
    <p:sldId id="3232" r:id="rId23"/>
    <p:sldId id="3264" r:id="rId24"/>
    <p:sldId id="3233" r:id="rId25"/>
    <p:sldId id="3265" r:id="rId26"/>
    <p:sldId id="3234" r:id="rId27"/>
    <p:sldId id="3235" r:id="rId28"/>
    <p:sldId id="3145" r:id="rId29"/>
    <p:sldId id="3146" r:id="rId30"/>
    <p:sldId id="3224" r:id="rId31"/>
    <p:sldId id="3236" r:id="rId32"/>
    <p:sldId id="3266" r:id="rId33"/>
    <p:sldId id="3237" r:id="rId34"/>
    <p:sldId id="3267" r:id="rId35"/>
    <p:sldId id="3238" r:id="rId36"/>
    <p:sldId id="3268" r:id="rId37"/>
    <p:sldId id="3239" r:id="rId38"/>
    <p:sldId id="3240" r:id="rId39"/>
    <p:sldId id="3269" r:id="rId40"/>
    <p:sldId id="3242" r:id="rId41"/>
    <p:sldId id="3243" r:id="rId42"/>
    <p:sldId id="3270" r:id="rId43"/>
    <p:sldId id="3244" r:id="rId44"/>
    <p:sldId id="3271" r:id="rId45"/>
    <p:sldId id="3245" r:id="rId46"/>
    <p:sldId id="3272" r:id="rId47"/>
    <p:sldId id="3246" r:id="rId48"/>
    <p:sldId id="3273" r:id="rId49"/>
    <p:sldId id="3247" r:id="rId50"/>
    <p:sldId id="3222" r:id="rId51"/>
    <p:sldId id="3223" r:id="rId52"/>
    <p:sldId id="3248" r:id="rId53"/>
    <p:sldId id="3249" r:id="rId54"/>
    <p:sldId id="3274" r:id="rId55"/>
    <p:sldId id="3250" r:id="rId56"/>
    <p:sldId id="3251" r:id="rId57"/>
    <p:sldId id="3275" r:id="rId58"/>
    <p:sldId id="3252" r:id="rId59"/>
    <p:sldId id="3276" r:id="rId60"/>
    <p:sldId id="3253" r:id="rId61"/>
    <p:sldId id="3277" r:id="rId62"/>
    <p:sldId id="3254" r:id="rId63"/>
    <p:sldId id="3255" r:id="rId64"/>
    <p:sldId id="3256" r:id="rId65"/>
    <p:sldId id="3278" r:id="rId66"/>
    <p:sldId id="3279" r:id="rId67"/>
    <p:sldId id="3257" r:id="rId68"/>
    <p:sldId id="3280" r:id="rId69"/>
    <p:sldId id="3258" r:id="rId70"/>
    <p:sldId id="3281" r:id="rId71"/>
    <p:sldId id="3259" r:id="rId72"/>
    <p:sldId id="3260" r:id="rId73"/>
    <p:sldId id="3261" r:id="rId74"/>
    <p:sldId id="2914" r:id="rId75"/>
    <p:sldId id="3206" r:id="rId76"/>
    <p:sldId id="3221" r:id="rId77"/>
    <p:sldId id="1391" r:id="rId78"/>
    <p:sldId id="1843" r:id="rId79"/>
    <p:sldId id="627" r:id="rId8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35" autoAdjust="0"/>
    <p:restoredTop sz="94533" autoAdjust="0"/>
  </p:normalViewPr>
  <p:slideViewPr>
    <p:cSldViewPr>
      <p:cViewPr varScale="1">
        <p:scale>
          <a:sx n="73" d="100"/>
          <a:sy n="73" d="100"/>
        </p:scale>
        <p:origin x="-1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6/27/2014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xmlns="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5541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392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681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000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4241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286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216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8037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622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934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xmlns="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021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266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6071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0523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036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495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4603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0712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908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844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xmlns="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2944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8357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89978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66649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9532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404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0425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3615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9981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707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47912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014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32535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52116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88613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1256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82709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5505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3101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403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447528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0524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4373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50885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9694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355540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4169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653326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648138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336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322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05024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47697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58072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0661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55172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1480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8142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35852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23139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816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10925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85240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54834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72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xmlns="" val="263958002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5411814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74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4239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71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043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6/27/2014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22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353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6: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Cominciando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in Galilea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Studio 19: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Segni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della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divinità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di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4.43 a 5.18)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11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febbraio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gloria al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perché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dovuto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dia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visibile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È un </a:t>
            </a:r>
            <a:r>
              <a:rPr lang="es-PR" dirty="0" err="1" smtClean="0">
                <a:latin typeface="Candara" panose="020E0502030303020204" pitchFamily="34" charset="0"/>
              </a:rPr>
              <a:t>tratto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caratteristico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prima di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dice che </a:t>
            </a:r>
            <a:r>
              <a:rPr lang="es-PR" dirty="0" err="1" smtClean="0">
                <a:latin typeface="Candara" panose="020E0502030303020204" pitchFamily="34" charset="0"/>
              </a:rPr>
              <a:t>dobbiamo</a:t>
            </a:r>
            <a:r>
              <a:rPr lang="es-PR" dirty="0" smtClean="0">
                <a:latin typeface="Candara" panose="020E0502030303020204" pitchFamily="34" charset="0"/>
              </a:rPr>
              <a:t> prima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, e dopo </a:t>
            </a:r>
            <a:r>
              <a:rPr lang="es-PR" dirty="0" err="1" smtClean="0">
                <a:latin typeface="Candara" panose="020E0502030303020204" pitchFamily="34" charset="0"/>
              </a:rPr>
              <a:t>vedremo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815218" y="1828799"/>
            <a:ext cx="3315530" cy="50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97801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segno</a:t>
            </a:r>
            <a:r>
              <a:rPr lang="es-PR" dirty="0" smtClean="0">
                <a:latin typeface="Candara" panose="020E0502030303020204" pitchFamily="34" charset="0"/>
              </a:rPr>
              <a:t> e i </a:t>
            </a:r>
            <a:r>
              <a:rPr lang="es-PR" dirty="0" err="1" smtClean="0">
                <a:latin typeface="Candara" panose="020E0502030303020204" pitchFamily="34" charset="0"/>
              </a:rPr>
              <a:t>prodigi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due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termini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denotano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segni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profondo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senso</a:t>
            </a:r>
            <a:r>
              <a:rPr lang="es-PR" dirty="0" smtClean="0">
                <a:latin typeface="Candara" panose="020E0502030303020204" pitchFamily="34" charset="0"/>
              </a:rPr>
              <a:t> o </a:t>
            </a:r>
            <a:r>
              <a:rPr lang="es-PR" dirty="0" err="1" smtClean="0">
                <a:latin typeface="Candara" panose="020E0502030303020204" pitchFamily="34" charset="0"/>
              </a:rPr>
              <a:t>significato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prodigi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che   </a:t>
            </a:r>
            <a:r>
              <a:rPr lang="es-PR" dirty="0" err="1" smtClean="0">
                <a:latin typeface="Candara" panose="020E0502030303020204" pitchFamily="34" charset="0"/>
              </a:rPr>
              <a:t>portano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rimanere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attoniti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davanti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alle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qualità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sopprannaturale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60511" y="1749109"/>
            <a:ext cx="3883489" cy="51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83513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20471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4382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L'ufficiale del re gli disse: «Signore, scendi prima che il mio bambino muoia». Gesù gli disse: «Va', tuo figlio vive». Quell'uomo credette alla parola che Gesù gli aveva detta, e se ne andò. E mentre già stava scendendo, i suoi servi gli andarono incontro e gli dissero: «Tuo figlio vive». Allora egli domandò loro a che ora avesse cominciato a stare meglio; ed essi gli risposero: «Ieri, all'ora settima, la febbre lo lasciò». Così il padre riconobbe che la guarigione era avvenuta nell'ora che Gesù gli aveva detto: «Tuo figlio vive»; e credette lui con tutta la sua casa. Gesù fece questo secondo segno miracoloso, tornando dalla Giudea in Galilea.</a:t>
            </a:r>
            <a:r>
              <a:rPr lang="es-PR" dirty="0" smtClean="0">
                <a:latin typeface="Candara" pitchFamily="34" charset="0"/>
              </a:rPr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(Giovanni 4.49–54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,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4:49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L’officiale</a:t>
            </a:r>
            <a:r>
              <a:rPr lang="es-PR" dirty="0" smtClean="0">
                <a:latin typeface="Candara" panose="020E0502030303020204" pitchFamily="34" charset="0"/>
              </a:rPr>
              <a:t> del re, </a:t>
            </a:r>
            <a:r>
              <a:rPr lang="es-PR" dirty="0">
                <a:latin typeface="Candara" panose="020E0502030303020204" pitchFamily="34" charset="0"/>
              </a:rPr>
              <a:t>con la </a:t>
            </a:r>
            <a:r>
              <a:rPr lang="es-PR" dirty="0" err="1" smtClean="0">
                <a:latin typeface="Candara" panose="020E0502030303020204" pitchFamily="34" charset="0"/>
              </a:rPr>
              <a:t>persistenza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credeva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fargli</a:t>
            </a:r>
            <a:r>
              <a:rPr lang="es-PR" dirty="0" smtClean="0">
                <a:latin typeface="Candara" panose="020E0502030303020204" pitchFamily="34" charset="0"/>
              </a:rPr>
              <a:t> bene al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visita </a:t>
            </a:r>
            <a:r>
              <a:rPr lang="es-PR" dirty="0" smtClean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sopra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tutte</a:t>
            </a:r>
            <a:r>
              <a:rPr lang="es-PR" dirty="0" smtClean="0">
                <a:latin typeface="Candara" panose="020E0502030303020204" pitchFamily="34" charset="0"/>
              </a:rPr>
              <a:t> le cose.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certo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senso</a:t>
            </a:r>
            <a:r>
              <a:rPr lang="es-PR" dirty="0" smtClean="0">
                <a:latin typeface="Candara" panose="020E0502030303020204" pitchFamily="34" charset="0"/>
              </a:rPr>
              <a:t>,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difettosa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r="43591" b="4954"/>
          <a:stretch/>
        </p:blipFill>
        <p:spPr>
          <a:xfrm>
            <a:off x="5257800" y="1752600"/>
            <a:ext cx="3886200" cy="512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65225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Pensava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giungere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bambino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potere</a:t>
            </a:r>
            <a:r>
              <a:rPr lang="es-PR" dirty="0" smtClean="0">
                <a:latin typeface="Candara" panose="020E0502030303020204" pitchFamily="34" charset="0"/>
              </a:rPr>
              <a:t> guarirlo.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Salvatore non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ripreso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bensì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ricompensato</a:t>
            </a:r>
            <a:r>
              <a:rPr lang="es-PR" dirty="0" smtClean="0">
                <a:latin typeface="Candara" panose="020E0502030303020204" pitchFamily="34" charset="0"/>
              </a:rPr>
              <a:t> per la </a:t>
            </a:r>
            <a:r>
              <a:rPr lang="es-PR" dirty="0" err="1" smtClean="0">
                <a:latin typeface="Candara" panose="020E0502030303020204" pitchFamily="34" charset="0"/>
              </a:rPr>
              <a:t>misura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esibito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r="43591" b="4954"/>
          <a:stretch/>
        </p:blipFill>
        <p:spPr>
          <a:xfrm>
            <a:off x="5257801" y="1752600"/>
            <a:ext cx="3886200" cy="512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0123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4:50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vediamo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crescendo.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esercitato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ha dato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l’ha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inviato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>
                <a:latin typeface="Candara" panose="020E0502030303020204" pitchFamily="34" charset="0"/>
              </a:rPr>
              <a:t>casa con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promessa</a:t>
            </a:r>
            <a:r>
              <a:rPr lang="es-PR" dirty="0">
                <a:latin typeface="Candara" panose="020E0502030303020204" pitchFamily="34" charset="0"/>
              </a:rPr>
              <a:t>: </a:t>
            </a:r>
            <a:r>
              <a:rPr lang="it-IT" dirty="0" smtClean="0">
                <a:latin typeface="Candara" pitchFamily="34" charset="0"/>
              </a:rPr>
              <a:t>«Tuo figlio vive».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!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visibile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creduto</a:t>
            </a:r>
            <a:r>
              <a:rPr lang="es-PR" dirty="0" smtClean="0">
                <a:latin typeface="Candara" panose="020E0502030303020204" pitchFamily="34" charset="0"/>
              </a:rPr>
              <a:t> la parola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e se </a:t>
            </a:r>
            <a:r>
              <a:rPr lang="es-PR" dirty="0" err="1" smtClean="0">
                <a:latin typeface="Candara" panose="020E0502030303020204" pitchFamily="34" charset="0"/>
              </a:rPr>
              <a:t>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casa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è la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azione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35447" r="4271" b="4758"/>
          <a:stretch/>
        </p:blipFill>
        <p:spPr>
          <a:xfrm>
            <a:off x="5181600" y="1768538"/>
            <a:ext cx="3962400" cy="508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90759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4:51–52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già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scendeva</a:t>
            </a:r>
            <a:r>
              <a:rPr lang="es-PR" dirty="0" smtClean="0">
                <a:latin typeface="Candara" panose="020E0502030303020204" pitchFamily="34" charset="0"/>
              </a:rPr>
              <a:t> a casa,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servi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usciti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riceverlo</a:t>
            </a:r>
            <a:r>
              <a:rPr lang="es-PR" dirty="0" smtClean="0">
                <a:latin typeface="Candara" panose="020E0502030303020204" pitchFamily="34" charset="0"/>
              </a:rPr>
              <a:t> con le </a:t>
            </a:r>
            <a:r>
              <a:rPr lang="es-PR" dirty="0" err="1" smtClean="0">
                <a:latin typeface="Candara" panose="020E0502030303020204" pitchFamily="34" charset="0"/>
              </a:rPr>
              <a:t>felici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nuove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bene.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non si è </a:t>
            </a:r>
            <a:r>
              <a:rPr lang="es-PR" dirty="0" err="1" smtClean="0">
                <a:latin typeface="Candara" panose="020E0502030303020204" pitchFamily="34" charset="0"/>
              </a:rPr>
              <a:t>affatto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sorpreso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annunzio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creduto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promessa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avendo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creduto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andava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l’evidenza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39409" y="1752600"/>
            <a:ext cx="3581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16244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93037" cy="1462087"/>
          </a:xfrm>
        </p:spPr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</a:t>
            </a:r>
            <a:r>
              <a:rPr lang="es-PR" dirty="0" err="1" smtClean="0">
                <a:latin typeface="Candara" panose="020E0502030303020204" pitchFamily="34" charset="0"/>
              </a:rPr>
              <a:t>domandò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servi</a:t>
            </a:r>
            <a:r>
              <a:rPr lang="es-PR" dirty="0" smtClean="0">
                <a:latin typeface="Candara" panose="020E0502030303020204" pitchFamily="34" charset="0"/>
              </a:rPr>
              <a:t> a che ora era </a:t>
            </a:r>
            <a:r>
              <a:rPr lang="es-PR" dirty="0" err="1" smtClean="0">
                <a:latin typeface="Candara" panose="020E0502030303020204" pitchFamily="34" charset="0"/>
              </a:rPr>
              <a:t>cominciato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migliorare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 di loro ha </a:t>
            </a:r>
            <a:r>
              <a:rPr lang="es-PR" dirty="0" err="1" smtClean="0">
                <a:latin typeface="Candara" panose="020E0502030303020204" pitchFamily="34" charset="0"/>
              </a:rPr>
              <a:t>rivelato</a:t>
            </a:r>
            <a:r>
              <a:rPr lang="es-PR" dirty="0" smtClean="0">
                <a:latin typeface="Candara" panose="020E0502030303020204" pitchFamily="34" charset="0"/>
              </a:rPr>
              <a:t> che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que </a:t>
            </a:r>
            <a:r>
              <a:rPr lang="es-PR" dirty="0">
                <a:latin typeface="Candara" panose="020E0502030303020204" pitchFamily="34" charset="0"/>
              </a:rPr>
              <a:t>su </a:t>
            </a:r>
            <a:r>
              <a:rPr lang="es-PR" dirty="0" err="1" smtClean="0">
                <a:latin typeface="Candara" panose="020E0502030303020204" pitchFamily="34" charset="0"/>
              </a:rPr>
              <a:t>guarigione</a:t>
            </a:r>
            <a:r>
              <a:rPr lang="es-PR" dirty="0" smtClean="0">
                <a:latin typeface="Candara" panose="020E0502030303020204" pitchFamily="34" charset="0"/>
              </a:rPr>
              <a:t> non era </a:t>
            </a:r>
            <a:r>
              <a:rPr lang="es-PR" dirty="0" err="1" smtClean="0">
                <a:latin typeface="Candara" panose="020E0502030303020204" pitchFamily="34" charset="0"/>
              </a:rPr>
              <a:t>stata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graduale</a:t>
            </a:r>
            <a:r>
              <a:rPr lang="es-PR" dirty="0" smtClean="0">
                <a:latin typeface="Candara" panose="020E0502030303020204" pitchFamily="34" charset="0"/>
              </a:rPr>
              <a:t>; è </a:t>
            </a:r>
            <a:r>
              <a:rPr lang="es-PR" dirty="0" err="1" smtClean="0">
                <a:latin typeface="Candara" panose="020E0502030303020204" pitchFamily="34" charset="0"/>
              </a:rPr>
              <a:t>accaduta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istantaneamente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16651" r="21860"/>
          <a:stretch/>
        </p:blipFill>
        <p:spPr>
          <a:xfrm>
            <a:off x="5204791" y="1752600"/>
            <a:ext cx="393920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49175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potrebbe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dubbio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verso a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meraviglioso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settima</a:t>
            </a:r>
            <a:r>
              <a:rPr lang="es-PR" dirty="0" smtClean="0">
                <a:latin typeface="Candara" panose="020E0502030303020204" pitchFamily="34" charset="0"/>
              </a:rPr>
              <a:t> ora del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anteriore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dicho in Cana, </a:t>
            </a:r>
            <a:r>
              <a:rPr lang="es-PR" dirty="0" err="1" smtClean="0">
                <a:latin typeface="Candara" panose="020E0502030303020204" pitchFamily="34" charset="0"/>
              </a:rPr>
              <a:t>Tuo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vive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l’ora</a:t>
            </a:r>
            <a:r>
              <a:rPr lang="es-PR" dirty="0" smtClean="0">
                <a:latin typeface="Candara" panose="020E0502030303020204" pitchFamily="34" charset="0"/>
              </a:rPr>
              <a:t> in cui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Capernaum</a:t>
            </a:r>
            <a:r>
              <a:rPr lang="es-PR" dirty="0" smtClean="0">
                <a:latin typeface="Candara" panose="020E0502030303020204" pitchFamily="34" charset="0"/>
              </a:rPr>
              <a:t>, e che la </a:t>
            </a:r>
            <a:r>
              <a:rPr lang="es-PR" dirty="0" err="1" smtClean="0">
                <a:latin typeface="Candara" panose="020E0502030303020204" pitchFamily="34" charset="0"/>
              </a:rPr>
              <a:t>febbre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lasciato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16651" r="21860"/>
          <a:stretch/>
        </p:blipFill>
        <p:spPr>
          <a:xfrm>
            <a:off x="5204791" y="1752600"/>
            <a:ext cx="393920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39650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Giovanni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4.43 – 5.18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l’officiale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saputo</a:t>
            </a:r>
            <a:r>
              <a:rPr lang="es-PR" dirty="0" smtClean="0">
                <a:latin typeface="Candara" panose="020E0502030303020204" pitchFamily="34" charset="0"/>
              </a:rPr>
              <a:t> che  non </a:t>
            </a:r>
            <a:r>
              <a:rPr lang="es-PR" dirty="0" err="1" smtClean="0">
                <a:latin typeface="Candara" panose="020E0502030303020204" pitchFamily="34" charset="0"/>
              </a:rPr>
              <a:t>c’era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bisogno</a:t>
            </a:r>
            <a:r>
              <a:rPr lang="es-PR" dirty="0" smtClean="0">
                <a:latin typeface="Candara" panose="020E0502030303020204" pitchFamily="34" charset="0"/>
              </a:rPr>
              <a:t> perché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fosse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fisicamente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presente </a:t>
            </a:r>
            <a:r>
              <a:rPr lang="es-PR" dirty="0" smtClean="0">
                <a:latin typeface="Candara" panose="020E0502030303020204" pitchFamily="34" charset="0"/>
              </a:rPr>
              <a:t>per operare un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o </a:t>
            </a:r>
            <a:r>
              <a:rPr lang="es-PR" dirty="0" err="1" smtClean="0">
                <a:latin typeface="Candara" panose="020E0502030303020204" pitchFamily="34" charset="0"/>
              </a:rPr>
              <a:t>rispondere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preghiera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incoraggiare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cristiani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vita di </a:t>
            </a:r>
            <a:r>
              <a:rPr lang="es-PR" dirty="0" err="1" smtClean="0">
                <a:latin typeface="Candara" panose="020E0502030303020204" pitchFamily="34" charset="0"/>
              </a:rPr>
              <a:t>preghiera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un Dio </a:t>
            </a:r>
            <a:r>
              <a:rPr lang="es-PR" dirty="0">
                <a:latin typeface="Candara" panose="020E0502030303020204" pitchFamily="34" charset="0"/>
              </a:rPr>
              <a:t>poderoso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ascolta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nostri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petizioni</a:t>
            </a:r>
            <a:r>
              <a:rPr lang="es-PR" dirty="0" smtClean="0">
                <a:latin typeface="Candara" panose="020E0502030303020204" pitchFamily="34" charset="0"/>
              </a:rPr>
              <a:t> e che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operera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propositi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qualsiasi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smtClean="0">
                <a:latin typeface="Candara" panose="020E0502030303020204" pitchFamily="34" charset="0"/>
              </a:rPr>
              <a:t>mondo e in </a:t>
            </a:r>
            <a:r>
              <a:rPr lang="es-PR" dirty="0" err="1" smtClean="0">
                <a:latin typeface="Candara" panose="020E0502030303020204" pitchFamily="34" charset="0"/>
              </a:rPr>
              <a:t>qualsiasi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momento.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61113" y="1751153"/>
            <a:ext cx="3882887" cy="51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14110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creduto</a:t>
            </a:r>
            <a:r>
              <a:rPr lang="es-PR" dirty="0" smtClean="0">
                <a:latin typeface="Candara" panose="020E0502030303020204" pitchFamily="34" charset="0"/>
              </a:rPr>
              <a:t>, con </a:t>
            </a:r>
            <a:r>
              <a:rPr lang="es-PR" dirty="0" err="1" smtClean="0">
                <a:latin typeface="Candara" panose="020E0502030303020204" pitchFamily="34" charset="0"/>
              </a:rPr>
              <a:t>tutta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famiglia</a:t>
            </a:r>
            <a:r>
              <a:rPr lang="es-PR" dirty="0" smtClean="0">
                <a:latin typeface="Candara" panose="020E0502030303020204" pitchFamily="34" charset="0"/>
              </a:rPr>
              <a:t> 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evidente per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simili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NT che Dio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piace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famiglie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unite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>
                <a:latin typeface="Candara" panose="020E0502030303020204" pitchFamily="34" charset="0"/>
              </a:rPr>
              <a:t>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Non è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volontà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famiglie</a:t>
            </a:r>
            <a:r>
              <a:rPr lang="es-PR" dirty="0" smtClean="0">
                <a:latin typeface="Candara" panose="020E0502030303020204" pitchFamily="34" charset="0"/>
              </a:rPr>
              <a:t> divise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cielo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 prende la </a:t>
            </a:r>
            <a:r>
              <a:rPr lang="es-PR" dirty="0" err="1" smtClean="0">
                <a:latin typeface="Candara" panose="020E0502030303020204" pitchFamily="34" charset="0"/>
              </a:rPr>
              <a:t>considerazione</a:t>
            </a:r>
            <a:r>
              <a:rPr lang="es-PR" dirty="0" smtClean="0">
                <a:latin typeface="Candara" panose="020E0502030303020204" pitchFamily="34" charset="0"/>
              </a:rPr>
              <a:t> di  registrare che </a:t>
            </a:r>
            <a:r>
              <a:rPr lang="es-PR" dirty="0" err="1" smtClean="0">
                <a:latin typeface="Candara" panose="020E0502030303020204" pitchFamily="34" charset="0"/>
              </a:rPr>
              <a:t>tutta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famiglia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creduto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61113" y="1751153"/>
            <a:ext cx="3882887" cy="51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34246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distanza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4:54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guarigione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officiale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smtClean="0">
                <a:latin typeface="Candara" panose="020E0502030303020204" pitchFamily="34" charset="0"/>
              </a:rPr>
              <a:t>re non fu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ministero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fino a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punto.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Fu un </a:t>
            </a:r>
            <a:r>
              <a:rPr lang="es-PR" dirty="0" err="1" smtClean="0">
                <a:latin typeface="Candara" panose="020E0502030303020204" pitchFamily="34" charset="0"/>
              </a:rPr>
              <a:t>secondo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segno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>
                <a:latin typeface="Candara" panose="020E0502030303020204" pitchFamily="34" charset="0"/>
              </a:rPr>
              <a:t>Galilea </a:t>
            </a:r>
            <a:r>
              <a:rPr lang="es-PR" dirty="0" smtClean="0">
                <a:latin typeface="Candara" panose="020E0502030303020204" pitchFamily="34" charset="0"/>
              </a:rPr>
              <a:t>dopo di </a:t>
            </a:r>
            <a:r>
              <a:rPr lang="es-PR" dirty="0" err="1" smtClean="0">
                <a:latin typeface="Candara" panose="020E0502030303020204" pitchFamily="34" charset="0"/>
              </a:rPr>
              <a:t>aver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tornato</a:t>
            </a:r>
            <a:r>
              <a:rPr lang="es-PR" dirty="0" smtClean="0">
                <a:latin typeface="Candara" panose="020E0502030303020204" pitchFamily="34" charset="0"/>
              </a:rPr>
              <a:t> da  </a:t>
            </a:r>
            <a:r>
              <a:rPr lang="es-PR" dirty="0" err="1" smtClean="0">
                <a:latin typeface="Candara" panose="020E0502030303020204" pitchFamily="34" charset="0"/>
              </a:rPr>
              <a:t>Giudea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16651" r="21860"/>
          <a:stretch/>
        </p:blipFill>
        <p:spPr>
          <a:xfrm>
            <a:off x="5204791" y="1752600"/>
            <a:ext cx="393920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841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1676400"/>
            <a:ext cx="9144793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I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Dopo queste cose ci fu una festa dei Giudei e Gesù salì a Gerusalemme. Or a Gerusalemme, presso la porta delle Pecore, c'è una vasca, chiamata in ebraico Betesda, che ha cinque portici. Sotto questi portici giaceva un gran numero d'infermi, di ciechi, di zoppi, di paralitici [, i quali aspettavano l'agitarsi dell'acqua; perché un angelo scendeva nella vasca e metteva l'acqua in movimento; e il primo che vi scendeva dopo che l'acqua era stata agitata era guarito di qualunque malattia fosse colpito]…</a:t>
            </a:r>
            <a:r>
              <a:rPr lang="es-PR" i="1" dirty="0" smtClean="0">
                <a:latin typeface="Candara" pitchFamily="34" charset="0"/>
              </a:rPr>
              <a:t>”</a:t>
            </a:r>
            <a:endParaRPr lang="es-PR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213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es-PR" i="1" dirty="0" smtClean="0">
                <a:latin typeface="Candara" pitchFamily="34" charset="0"/>
              </a:rPr>
              <a:t>…</a:t>
            </a:r>
            <a:r>
              <a:rPr lang="it-IT" dirty="0" smtClean="0">
                <a:latin typeface="Candara" pitchFamily="34" charset="0"/>
              </a:rPr>
              <a:t>Là c'era un uomo che da trentotto anni era infermo. Gesù, vedutolo che giaceva e sapendo che già da lungo tempo stava così, gli disse: «Vuoi guarire?» L'infermo gli rispose: «Signore, io non ho nessuno che, quando l'acqua è mossa, mi metta nella vasca, e mentre ci vengo io, un altro vi scende prima di me». Gesù gli disse: «Àlzati, prendi il tuo lettuccio e cammina». In quell'istante quell'uomo fu guarito; e, preso il suo lettuccio, si mise a camminare</a:t>
            </a:r>
            <a:r>
              <a:rPr lang="es-PR" dirty="0" smtClean="0">
                <a:latin typeface="Candara" pitchFamily="34" charset="0"/>
              </a:rPr>
              <a:t>”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5.1–9,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6976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</a:t>
            </a:r>
            <a:r>
              <a:rPr lang="es-PR" dirty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aprirsi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capitolo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5, </a:t>
            </a:r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arrivato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tempo per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feste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Molti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pensano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fosse</a:t>
            </a:r>
            <a:r>
              <a:rPr lang="es-PR" dirty="0" smtClean="0">
                <a:latin typeface="Candara" panose="020E0502030303020204" pitchFamily="34" charset="0"/>
              </a:rPr>
              <a:t> la pascua,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certezza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possibile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Nato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mondo come </a:t>
            </a:r>
            <a:r>
              <a:rPr lang="es-PR" dirty="0" err="1" smtClean="0">
                <a:latin typeface="Candara" panose="020E0502030303020204" pitchFamily="34" charset="0"/>
              </a:rPr>
              <a:t>giudeo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obbediente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leggi</a:t>
            </a:r>
            <a:r>
              <a:rPr lang="es-PR" dirty="0" smtClean="0">
                <a:latin typeface="Candara" panose="020E0502030303020204" pitchFamily="34" charset="0"/>
              </a:rPr>
              <a:t> che Dio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salito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Gerusalemme</a:t>
            </a:r>
            <a:r>
              <a:rPr lang="es-PR" dirty="0" smtClean="0">
                <a:latin typeface="Candara" panose="020E0502030303020204" pitchFamily="34" charset="0"/>
              </a:rPr>
              <a:t> per la </a:t>
            </a:r>
            <a:r>
              <a:rPr lang="es-PR" dirty="0" err="1" smtClean="0">
                <a:latin typeface="Candara" panose="020E0502030303020204" pitchFamily="34" charset="0"/>
              </a:rPr>
              <a:t>festa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r="13741"/>
          <a:stretch/>
        </p:blipFill>
        <p:spPr>
          <a:xfrm>
            <a:off x="5275589" y="1775067"/>
            <a:ext cx="3868411" cy="51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79629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Come </a:t>
            </a:r>
            <a:r>
              <a:rPr lang="es-PR" dirty="0" err="1" smtClean="0">
                <a:latin typeface="Candara" panose="020E0502030303020204" pitchFamily="34" charset="0"/>
              </a:rPr>
              <a:t>Geova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AT,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istituito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pasqua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principio.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, como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obbediente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Padre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obbediva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stesse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35316" y="1828800"/>
            <a:ext cx="330868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91175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5:2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C’era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Gerusalemme</a:t>
            </a:r>
            <a:r>
              <a:rPr lang="es-PR" dirty="0" smtClean="0">
                <a:latin typeface="Candara" panose="020E0502030303020204" pitchFamily="34" charset="0"/>
              </a:rPr>
              <a:t> uno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chiamato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Betesda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>
                <a:latin typeface="Candara" panose="020E0502030303020204" pitchFamily="34" charset="0"/>
              </a:rPr>
              <a:t>significa «casa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>
                <a:latin typeface="Candara" panose="020E0502030303020204" pitchFamily="34" charset="0"/>
              </a:rPr>
              <a:t>misericordia» o «casa de </a:t>
            </a:r>
            <a:r>
              <a:rPr lang="es-PR" dirty="0" err="1" smtClean="0">
                <a:latin typeface="Candara" panose="020E0502030303020204" pitchFamily="34" charset="0"/>
              </a:rPr>
              <a:t>compassione</a:t>
            </a:r>
            <a:r>
              <a:rPr lang="es-PR" dirty="0" smtClean="0">
                <a:latin typeface="Candara" panose="020E0502030303020204" pitchFamily="34" charset="0"/>
              </a:rPr>
              <a:t>».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trovava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Porta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pecore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circostanza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esatta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conosciuta</a:t>
            </a:r>
            <a:r>
              <a:rPr lang="es-PR" dirty="0" smtClean="0">
                <a:latin typeface="Candara" panose="020E0502030303020204" pitchFamily="34" charset="0"/>
              </a:rPr>
              <a:t> e lo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scavato</a:t>
            </a:r>
            <a:r>
              <a:rPr lang="es-PR" dirty="0" smtClean="0">
                <a:latin typeface="Candara" panose="020E0502030303020204" pitchFamily="34" charset="0"/>
              </a:rPr>
              <a:t> (circa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Chiesa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Crociati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Santa Ana).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25875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Intorno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c’erano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cinque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portici</a:t>
            </a:r>
            <a:r>
              <a:rPr lang="es-PR" dirty="0" smtClean="0">
                <a:latin typeface="Candara" panose="020E0502030303020204" pitchFamily="34" charset="0"/>
              </a:rPr>
              <a:t> o </a:t>
            </a:r>
            <a:r>
              <a:rPr lang="es-PR" dirty="0" err="1" smtClean="0">
                <a:latin typeface="Candara" panose="020E0502030303020204" pitchFamily="34" charset="0"/>
              </a:rPr>
              <a:t>grandi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spazi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aperti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congregarsi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smtClean="0">
                <a:latin typeface="Candara" panose="020E0502030303020204" pitchFamily="34" charset="0"/>
              </a:rPr>
              <a:t>numero di persone.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Alcuni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maestri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biblici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pensano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cinque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portici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figura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parlano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incapacità</a:t>
            </a:r>
            <a:r>
              <a:rPr lang="es-PR" dirty="0" smtClean="0">
                <a:latin typeface="Candara" panose="020E0502030303020204" pitchFamily="34" charset="0"/>
              </a:rPr>
              <a:t> per portare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dalle loro </a:t>
            </a:r>
            <a:r>
              <a:rPr lang="es-PR" dirty="0" err="1" smtClean="0">
                <a:latin typeface="Candara" panose="020E0502030303020204" pitchFamily="34" charset="0"/>
              </a:rPr>
              <a:t>profonde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afflizioni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6699" r="35243"/>
          <a:stretch/>
        </p:blipFill>
        <p:spPr>
          <a:xfrm>
            <a:off x="5181601" y="1739348"/>
            <a:ext cx="39624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1227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Versetto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Chiave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it-IT" sz="3600" dirty="0" smtClean="0">
                <a:latin typeface="Candara" pitchFamily="34" charset="0"/>
              </a:rPr>
              <a:t>Perciò Gesù gli disse: «Se non vedete segni e miracoli, voi non crederete».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4.48,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5:3</a:t>
            </a:r>
            <a:r>
              <a:rPr lang="es-PR" dirty="0">
                <a:latin typeface="Candara" panose="020E0502030303020204" pitchFamily="34" charset="0"/>
              </a:rPr>
              <a:t> Evidentemente, </a:t>
            </a:r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>
                <a:latin typeface="Candara" panose="020E0502030303020204" pitchFamily="34" charset="0"/>
              </a:rPr>
              <a:t>Betesda</a:t>
            </a:r>
            <a:r>
              <a:rPr lang="es-PR" dirty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conosciuto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accadevano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sanità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sappiamo</a:t>
            </a:r>
            <a:r>
              <a:rPr lang="es-PR" dirty="0" smtClean="0">
                <a:latin typeface="Candara" panose="020E0502030303020204" pitchFamily="34" charset="0"/>
              </a:rPr>
              <a:t> se </a:t>
            </a:r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accadevano</a:t>
            </a:r>
            <a:r>
              <a:rPr lang="es-PR" dirty="0" smtClean="0">
                <a:latin typeface="Candara" panose="020E0502030303020204" pitchFamily="34" charset="0"/>
              </a:rPr>
              <a:t> durante </a:t>
            </a:r>
            <a:r>
              <a:rPr lang="es-PR" dirty="0" err="1" smtClean="0">
                <a:latin typeface="Candara" panose="020E0502030303020204" pitchFamily="34" charset="0"/>
              </a:rPr>
              <a:t>l’anno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o </a:t>
            </a:r>
            <a:r>
              <a:rPr lang="es-PR" dirty="0" smtClean="0">
                <a:latin typeface="Candara" panose="020E0502030303020204" pitchFamily="34" charset="0"/>
              </a:rPr>
              <a:t>solo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 err="1" smtClean="0">
                <a:latin typeface="Candara" panose="020E0502030303020204" pitchFamily="34" charset="0"/>
              </a:rPr>
              <a:t>determinate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occasioni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Intorno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trovavano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grandi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numeri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ammalati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accorso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speranza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370466" y="1752600"/>
            <a:ext cx="377432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16142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Alcuni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ciechi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zoppi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paralitici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diversi</a:t>
            </a:r>
            <a:r>
              <a:rPr lang="es-PR" dirty="0" smtClean="0">
                <a:latin typeface="Candara" panose="020E0502030303020204" pitchFamily="34" charset="0"/>
              </a:rPr>
              <a:t> tipi di </a:t>
            </a:r>
            <a:r>
              <a:rPr lang="es-PR" dirty="0" err="1" smtClean="0">
                <a:latin typeface="Candara" panose="020E0502030303020204" pitchFamily="34" charset="0"/>
              </a:rPr>
              <a:t>infermità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dolenzie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un’immagine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impotenza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cecità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zoppagine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inutilità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370466" y="1752600"/>
            <a:ext cx="377432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89694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, che </a:t>
            </a:r>
            <a:r>
              <a:rPr lang="es-PR" dirty="0" err="1" smtClean="0">
                <a:latin typeface="Candara" panose="020E0502030303020204" pitchFamily="34" charset="0"/>
              </a:rPr>
              <a:t>soffrivano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effetti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aspettavano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movimento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dell’acqua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cuori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pieni</a:t>
            </a:r>
            <a:r>
              <a:rPr lang="es-PR" dirty="0" smtClean="0">
                <a:latin typeface="Candara" panose="020E0502030303020204" pitchFamily="34" charset="0"/>
              </a:rPr>
              <a:t> di ansia di </a:t>
            </a:r>
            <a:r>
              <a:rPr lang="es-PR" dirty="0" err="1" smtClean="0">
                <a:latin typeface="Candara" panose="020E0502030303020204" pitchFamily="34" charset="0"/>
              </a:rPr>
              <a:t>rilascio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infermità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desideravano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profondamente</a:t>
            </a:r>
            <a:r>
              <a:rPr lang="es-PR" dirty="0" smtClean="0">
                <a:latin typeface="Candara" panose="020E0502030303020204" pitchFamily="34" charset="0"/>
              </a:rPr>
              <a:t> trovare </a:t>
            </a:r>
            <a:r>
              <a:rPr lang="es-PR" dirty="0" err="1" smtClean="0">
                <a:latin typeface="Candara" panose="020E0502030303020204" pitchFamily="34" charset="0"/>
              </a:rPr>
              <a:t>sanità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370466" y="1752600"/>
            <a:ext cx="377432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8415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5:4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narrazione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non è  </a:t>
            </a:r>
            <a:r>
              <a:rPr lang="es-PR" dirty="0" err="1" smtClean="0">
                <a:latin typeface="Candara" panose="020E0502030303020204" pitchFamily="34" charset="0"/>
              </a:rPr>
              <a:t>sufficiente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dare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soddisfazione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curiosità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si dice che un </a:t>
            </a:r>
            <a:r>
              <a:rPr lang="es-PR" dirty="0" err="1" smtClean="0">
                <a:latin typeface="Candara" panose="020E0502030303020204" pitchFamily="34" charset="0"/>
              </a:rPr>
              <a:t>angelo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scendeva</a:t>
            </a:r>
            <a:r>
              <a:rPr lang="es-PR" dirty="0" smtClean="0">
                <a:latin typeface="Candara" panose="020E0502030303020204" pitchFamily="34" charset="0"/>
              </a:rPr>
              <a:t> di tempo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tempo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agitava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l’acqua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2" descr="http://cdn2.brooklynmuseum.org/images/opencollection/objects/size3/00.159.68_PS1.jpg?lightboxed=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2881" t="18389" r="3292" b="3125"/>
          <a:stretch/>
        </p:blipFill>
        <p:spPr bwMode="auto">
          <a:xfrm>
            <a:off x="5328731" y="1764268"/>
            <a:ext cx="3853410" cy="509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9106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entrava</a:t>
            </a:r>
            <a:r>
              <a:rPr lang="es-PR" dirty="0" smtClean="0">
                <a:latin typeface="Candara" panose="020E0502030303020204" pitchFamily="34" charset="0"/>
              </a:rPr>
              <a:t> prima </a:t>
            </a:r>
            <a:r>
              <a:rPr lang="es-PR" dirty="0" err="1" smtClean="0">
                <a:latin typeface="Candara" panose="020E0502030303020204" pitchFamily="34" charset="0"/>
              </a:rPr>
              <a:t>nell’acqua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 momento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infermità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Possiamo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immaginare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patetico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spettacolo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tante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necessitando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aiuto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dibatendosi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aggiungere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all’acqua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poteva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ricevera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sanità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cdn2.brooklynmuseum.org/images/opencollection/objects/size3/00.159.68_PS1.jpg?lightboxed=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2881" t="18389" r="3292" b="3125"/>
          <a:stretch/>
        </p:blipFill>
        <p:spPr bwMode="auto">
          <a:xfrm>
            <a:off x="5328731" y="1764268"/>
            <a:ext cx="3853410" cy="509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55606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3340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5:5–6 </a:t>
            </a:r>
            <a:r>
              <a:rPr lang="es-PR" dirty="0">
                <a:latin typeface="Candara" panose="020E0502030303020204" pitchFamily="34" charset="0"/>
              </a:rPr>
              <a:t>Uno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aspettavano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paralitico durante </a:t>
            </a:r>
            <a:r>
              <a:rPr lang="es-PR" dirty="0" err="1" smtClean="0">
                <a:latin typeface="Candara" panose="020E0502030303020204" pitchFamily="34" charset="0"/>
              </a:rPr>
              <a:t>trentotto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cher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condizione</a:t>
            </a:r>
            <a:r>
              <a:rPr lang="es-PR" dirty="0" smtClean="0">
                <a:latin typeface="Candara" panose="020E0502030303020204" pitchFamily="34" charset="0"/>
              </a:rPr>
              <a:t> anche prima che </a:t>
            </a:r>
            <a:r>
              <a:rPr lang="es-PR" dirty="0" err="1" smtClean="0">
                <a:latin typeface="Candara" panose="020E0502030303020204" pitchFamily="34" charset="0"/>
              </a:rPr>
              <a:t>nascesse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Salvatore.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piena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conoscenza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si era </a:t>
            </a:r>
            <a:r>
              <a:rPr lang="es-PR" dirty="0" err="1" smtClean="0">
                <a:latin typeface="Candara" panose="020E0502030303020204" pitchFamily="34" charset="0"/>
              </a:rPr>
              <a:t>incontrato</a:t>
            </a:r>
            <a:r>
              <a:rPr lang="es-PR" dirty="0" smtClean="0">
                <a:latin typeface="Candara" panose="020E0502030303020204" pitchFamily="34" charset="0"/>
              </a:rPr>
              <a:t> prima con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sapeva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faceva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tempo.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8285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334000" cy="4876800"/>
          </a:xfrm>
        </p:spPr>
        <p:txBody>
          <a:bodyPr>
            <a:normAutofit fontScale="92500"/>
          </a:bodyPr>
          <a:lstStyle/>
          <a:p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err="1" smtClean="0">
                <a:latin typeface="Candara" panose="020E0502030303020204" pitchFamily="34" charset="0"/>
              </a:rPr>
              <a:t>affetuosa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compassione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dirty="0" err="1" smtClean="0">
                <a:latin typeface="Candara" panose="020E0502030303020204" pitchFamily="34" charset="0"/>
              </a:rPr>
              <a:t>Vuoi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guarire</a:t>
            </a:r>
            <a:r>
              <a:rPr lang="es-PR" dirty="0" smtClean="0">
                <a:latin typeface="Candara" panose="020E0502030303020204" pitchFamily="34" charset="0"/>
              </a:rPr>
              <a:t>?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sapeva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desiderio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maggiore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cuore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anche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ottenere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ammissione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incapacità</a:t>
            </a:r>
            <a:r>
              <a:rPr lang="es-PR" dirty="0" smtClean="0">
                <a:latin typeface="Candara" panose="020E0502030303020204" pitchFamily="34" charset="0"/>
              </a:rPr>
              <a:t> e del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desiderio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guarizione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97071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05799" cy="4719638"/>
          </a:xfrm>
        </p:spPr>
        <p:txBody>
          <a:bodyPr>
            <a:normAutofit fontScale="925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Con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simile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bisogno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disperato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aspetta</a:t>
            </a:r>
            <a:r>
              <a:rPr lang="es-PR" dirty="0" smtClean="0">
                <a:latin typeface="Candara" panose="020E0502030303020204" pitchFamily="34" charset="0"/>
              </a:rPr>
              <a:t> ad </a:t>
            </a:r>
            <a:r>
              <a:rPr lang="es-PR" dirty="0" err="1" smtClean="0">
                <a:latin typeface="Candara" panose="020E0502030303020204" pitchFamily="34" charset="0"/>
              </a:rPr>
              <a:t>ascoltare</a:t>
            </a:r>
            <a:r>
              <a:rPr lang="es-PR" dirty="0" smtClean="0">
                <a:latin typeface="Candara" panose="020E0502030303020204" pitchFamily="34" charset="0"/>
              </a:rPr>
              <a:t> dalle </a:t>
            </a:r>
            <a:r>
              <a:rPr lang="es-PR" dirty="0" err="1" smtClean="0">
                <a:latin typeface="Candara" panose="020E0502030303020204" pitchFamily="34" charset="0"/>
              </a:rPr>
              <a:t>nostre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proprie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labbra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confessione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siamo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perduti</a:t>
            </a:r>
            <a:r>
              <a:rPr lang="es-PR" dirty="0" smtClean="0">
                <a:latin typeface="Candara" panose="020E0502030303020204" pitchFamily="34" charset="0"/>
              </a:rPr>
              <a:t>, di che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bisogno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l’accettiamo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nostro</a:t>
            </a:r>
            <a:r>
              <a:rPr lang="es-PR" dirty="0" smtClean="0">
                <a:latin typeface="Candara" panose="020E0502030303020204" pitchFamily="34" charset="0"/>
              </a:rPr>
              <a:t> Salvatore.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siamo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salvati</a:t>
            </a:r>
            <a:r>
              <a:rPr lang="es-PR" dirty="0" smtClean="0">
                <a:latin typeface="Candara" panose="020E0502030303020204" pitchFamily="34" charset="0"/>
              </a:rPr>
              <a:t> per la </a:t>
            </a:r>
            <a:r>
              <a:rPr lang="es-PR" dirty="0" err="1" smtClean="0">
                <a:latin typeface="Candara" panose="020E0502030303020204" pitchFamily="34" charset="0"/>
              </a:rPr>
              <a:t>nostra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propria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volontà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volontà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umana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esercita</a:t>
            </a:r>
            <a:r>
              <a:rPr lang="es-PR" dirty="0" smtClean="0">
                <a:latin typeface="Candara" panose="020E0502030303020204" pitchFamily="34" charset="0"/>
              </a:rPr>
              <a:t> prima che Dio salva un anima.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89424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53340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5:7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dell’ammalato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stata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patetica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giacendo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molti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aspettando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poter</a:t>
            </a:r>
            <a:r>
              <a:rPr lang="es-PR" dirty="0" smtClean="0">
                <a:latin typeface="Candara" panose="020E0502030303020204" pitchFamily="34" charset="0"/>
              </a:rPr>
              <a:t> entrare,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ogni</a:t>
            </a:r>
            <a:r>
              <a:rPr lang="es-PR" dirty="0" smtClean="0">
                <a:latin typeface="Candara" panose="020E0502030303020204" pitchFamily="34" charset="0"/>
              </a:rPr>
              <a:t> volta che si </a:t>
            </a:r>
            <a:r>
              <a:rPr lang="es-PR" dirty="0" err="1" smtClean="0">
                <a:latin typeface="Candara" panose="020E0502030303020204" pitchFamily="34" charset="0"/>
              </a:rPr>
              <a:t>agitava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l’acqua</a:t>
            </a:r>
            <a:r>
              <a:rPr lang="es-PR" dirty="0" smtClean="0">
                <a:latin typeface="Candara" panose="020E0502030303020204" pitchFamily="34" charset="0"/>
              </a:rPr>
              <a:t>, non </a:t>
            </a:r>
            <a:r>
              <a:rPr lang="es-PR" dirty="0" err="1" smtClean="0">
                <a:latin typeface="Candara" panose="020E0502030303020204" pitchFamily="34" charset="0"/>
              </a:rPr>
              <a:t>c’era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 che lo </a:t>
            </a:r>
            <a:r>
              <a:rPr lang="es-PR" dirty="0" err="1" smtClean="0">
                <a:latin typeface="Candara" panose="020E0502030303020204" pitchFamily="34" charset="0"/>
              </a:rPr>
              <a:t>aiutasse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76246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756150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Ogni</a:t>
            </a:r>
            <a:r>
              <a:rPr lang="es-PR" dirty="0" smtClean="0">
                <a:latin typeface="Candara" panose="020E0502030303020204" pitchFamily="34" charset="0"/>
              </a:rPr>
              <a:t> volta che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entrare </a:t>
            </a:r>
            <a:r>
              <a:rPr lang="es-PR" dirty="0" err="1" smtClean="0">
                <a:latin typeface="Candara" panose="020E0502030303020204" pitchFamily="34" charset="0"/>
              </a:rPr>
              <a:t>nello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stagno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un’altra</a:t>
            </a:r>
            <a:r>
              <a:rPr lang="es-PR" dirty="0" smtClean="0">
                <a:latin typeface="Candara" panose="020E0502030303020204" pitchFamily="34" charset="0"/>
              </a:rPr>
              <a:t> persona </a:t>
            </a:r>
            <a:r>
              <a:rPr lang="es-PR" dirty="0" err="1" smtClean="0">
                <a:latin typeface="Candara" panose="020E0502030303020204" pitchFamily="34" charset="0"/>
              </a:rPr>
              <a:t>entrava</a:t>
            </a:r>
            <a:r>
              <a:rPr lang="es-PR" dirty="0" smtClean="0">
                <a:latin typeface="Candara" panose="020E0502030303020204" pitchFamily="34" charset="0"/>
              </a:rPr>
              <a:t> prima di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fa </a:t>
            </a:r>
            <a:r>
              <a:rPr lang="es-PR" dirty="0" err="1" smtClean="0">
                <a:latin typeface="Candara" panose="020E0502030303020204" pitchFamily="34" charset="0"/>
              </a:rPr>
              <a:t>ricordare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frustrante è </a:t>
            </a:r>
            <a:r>
              <a:rPr lang="es-PR" dirty="0" err="1" smtClean="0">
                <a:latin typeface="Candara" panose="020E0502030303020204" pitchFamily="34" charset="0"/>
              </a:rPr>
              <a:t>dipendere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compagni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salvati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05400" y="1752600"/>
            <a:ext cx="4038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71326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Abbozzo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dello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un padre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Giovanni 4.46-48</a:t>
            </a: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Potere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sulla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malattia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e 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distanza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4.49-54</a:t>
            </a: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Betesda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religiosi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5:8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barella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fatta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paglia</a:t>
            </a:r>
            <a:r>
              <a:rPr lang="es-PR" dirty="0" smtClean="0">
                <a:latin typeface="Candara" panose="020E0502030303020204" pitchFamily="34" charset="0"/>
              </a:rPr>
              <a:t>, come una </a:t>
            </a:r>
            <a:r>
              <a:rPr lang="es-PR" dirty="0" err="1" smtClean="0">
                <a:latin typeface="Candara" panose="020E0502030303020204" pitchFamily="34" charset="0"/>
              </a:rPr>
              <a:t>stuoia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ordinato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it-IT" dirty="0" smtClean="0">
                <a:latin typeface="Candara" pitchFamily="34" charset="0"/>
              </a:rPr>
              <a:t>«Àlzati, prendi il tuo lettuccio e cammina». </a:t>
            </a:r>
            <a:endParaRPr lang="es-PR" dirty="0" smtClean="0">
              <a:latin typeface="Candar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14950" y="17526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81104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lezione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e che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salvati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si ordina solo che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alziamo</a:t>
            </a:r>
            <a:r>
              <a:rPr lang="es-PR" dirty="0" smtClean="0">
                <a:latin typeface="Candara" panose="020E0502030303020204" pitchFamily="34" charset="0"/>
              </a:rPr>
              <a:t> se non che  </a:t>
            </a:r>
            <a:r>
              <a:rPr lang="es-PR" dirty="0" err="1" smtClean="0">
                <a:latin typeface="Candara" panose="020E0502030303020204" pitchFamily="34" charset="0"/>
              </a:rPr>
              <a:t>camminiamo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guarizione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flagello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, e dopo </a:t>
            </a:r>
            <a:r>
              <a:rPr lang="es-PR" dirty="0" err="1" smtClean="0">
                <a:latin typeface="Candara" panose="020E0502030303020204" pitchFamily="34" charset="0"/>
              </a:rPr>
              <a:t>aspetta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andiamo</a:t>
            </a:r>
            <a:r>
              <a:rPr lang="es-PR" dirty="0" smtClean="0">
                <a:latin typeface="Candara" panose="020E0502030303020204" pitchFamily="34" charset="0"/>
              </a:rPr>
              <a:t> di una maniera </a:t>
            </a:r>
            <a:r>
              <a:rPr lang="es-PR" dirty="0" err="1" smtClean="0">
                <a:latin typeface="Candara" panose="020E0502030303020204" pitchFamily="34" charset="0"/>
              </a:rPr>
              <a:t>degna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14950" y="17526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79285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5:9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Salvatore comanda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nessuno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faccia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capacità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farlo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Al parlare,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irrotti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corpo</a:t>
            </a:r>
            <a:r>
              <a:rPr lang="es-PR" dirty="0" smtClean="0">
                <a:latin typeface="Candara" panose="020E0502030303020204" pitchFamily="34" charset="0"/>
              </a:rPr>
              <a:t> del paralitico </a:t>
            </a:r>
            <a:r>
              <a:rPr lang="es-PR" dirty="0" err="1" smtClean="0">
                <a:latin typeface="Candara" panose="020E0502030303020204" pitchFamily="34" charset="0"/>
              </a:rPr>
              <a:t>nuova</a:t>
            </a:r>
            <a:r>
              <a:rPr lang="es-PR" dirty="0" smtClean="0">
                <a:latin typeface="Candara" panose="020E0502030303020204" pitchFamily="34" charset="0"/>
              </a:rPr>
              <a:t> vita e </a:t>
            </a:r>
            <a:r>
              <a:rPr lang="es-PR" dirty="0" err="1" smtClean="0">
                <a:latin typeface="Candara" panose="020E0502030303020204" pitchFamily="34" charset="0"/>
              </a:rPr>
              <a:t>forze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immediatamente</a:t>
            </a:r>
            <a:r>
              <a:rPr lang="es-PR" dirty="0">
                <a:latin typeface="Candara" panose="020E0502030303020204" pitchFamily="34" charset="0"/>
              </a:rPr>
              <a:t>. </a:t>
            </a:r>
            <a:r>
              <a:rPr lang="es-PR" dirty="0" smtClean="0">
                <a:latin typeface="Candara" panose="020E0502030303020204" pitchFamily="34" charset="0"/>
              </a:rPr>
              <a:t>Non fu un </a:t>
            </a:r>
            <a:r>
              <a:rPr lang="es-PR" dirty="0" err="1" smtClean="0">
                <a:latin typeface="Candara" panose="020E0502030303020204" pitchFamily="34" charset="0"/>
              </a:rPr>
              <a:t>ricupero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graduale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13444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Membri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stati</a:t>
            </a:r>
            <a:r>
              <a:rPr lang="es-PR" dirty="0" smtClean="0">
                <a:latin typeface="Candara" panose="020E0502030303020204" pitchFamily="34" charset="0"/>
              </a:rPr>
              <a:t> o che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innattivo</a:t>
            </a:r>
            <a:r>
              <a:rPr lang="es-PR" dirty="0" smtClean="0">
                <a:latin typeface="Candara" panose="020E0502030303020204" pitchFamily="34" charset="0"/>
              </a:rPr>
              <a:t> durante </a:t>
            </a:r>
            <a:r>
              <a:rPr lang="es-PR" dirty="0" err="1" smtClean="0">
                <a:latin typeface="Candara" panose="020E0502030303020204" pitchFamily="34" charset="0"/>
              </a:rPr>
              <a:t>anni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palpitavano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potere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Dopo </a:t>
            </a:r>
            <a:r>
              <a:rPr lang="es-PR" dirty="0" err="1" smtClean="0">
                <a:latin typeface="Candara" panose="020E0502030303020204" pitchFamily="34" charset="0"/>
              </a:rPr>
              <a:t>ci</a:t>
            </a:r>
            <a:r>
              <a:rPr lang="es-PR" dirty="0" smtClean="0">
                <a:latin typeface="Candara" panose="020E0502030303020204" pitchFamily="34" charset="0"/>
              </a:rPr>
              <a:t> fu una </a:t>
            </a:r>
            <a:r>
              <a:rPr lang="es-PR" dirty="0" err="1" smtClean="0">
                <a:latin typeface="Candara" panose="020E0502030303020204" pitchFamily="34" charset="0"/>
              </a:rPr>
              <a:t>obbedienza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immediata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parola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Ha preso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letto</a:t>
            </a:r>
            <a:r>
              <a:rPr lang="es-PR" dirty="0" smtClean="0">
                <a:latin typeface="Candara" panose="020E0502030303020204" pitchFamily="34" charset="0"/>
              </a:rPr>
              <a:t>, e ha </a:t>
            </a:r>
            <a:r>
              <a:rPr lang="es-PR" dirty="0" err="1" smtClean="0">
                <a:latin typeface="Candara" panose="020E0502030303020204" pitchFamily="34" charset="0"/>
              </a:rPr>
              <a:t>cominciato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camminare</a:t>
            </a:r>
            <a:r>
              <a:rPr lang="es-PR" dirty="0" smtClean="0">
                <a:latin typeface="Candara" panose="020E0502030303020204" pitchFamily="34" charset="0"/>
              </a:rPr>
              <a:t>. Che </a:t>
            </a:r>
            <a:r>
              <a:rPr lang="es-PR" dirty="0" err="1" smtClean="0">
                <a:latin typeface="Candara" panose="020E0502030303020204" pitchFamily="34" charset="0"/>
              </a:rPr>
              <a:t>meraviglia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dopo di </a:t>
            </a:r>
            <a:r>
              <a:rPr lang="es-PR" dirty="0" err="1" smtClean="0">
                <a:latin typeface="Candara" panose="020E0502030303020204" pitchFamily="34" charset="0"/>
              </a:rPr>
              <a:t>trentotto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malattia</a:t>
            </a:r>
            <a:r>
              <a:rPr lang="es-PR" dirty="0" smtClean="0">
                <a:latin typeface="Candara" panose="020E0502030303020204" pitchFamily="34" charset="0"/>
              </a:rPr>
              <a:t>!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61201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paralitico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Betesda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5.1-9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accaduto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settimo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settimana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anteriore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domenica</a:t>
            </a:r>
            <a:r>
              <a:rPr lang="es-PR" dirty="0" smtClean="0">
                <a:latin typeface="Candara" panose="020E0502030303020204" pitchFamily="34" charset="0"/>
              </a:rPr>
              <a:t>, che è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primo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settimana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proibito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qualunque</a:t>
            </a:r>
            <a:r>
              <a:rPr lang="es-PR" dirty="0" smtClean="0">
                <a:latin typeface="Candara" panose="020E0502030303020204" pitchFamily="34" charset="0"/>
              </a:rPr>
              <a:t> opera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giudeo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glielo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comandato</a:t>
            </a:r>
            <a:r>
              <a:rPr lang="es-PR" dirty="0" smtClean="0">
                <a:latin typeface="Candara" panose="020E0502030303020204" pitchFamily="34" charset="0"/>
              </a:rPr>
              <a:t>, non </a:t>
            </a:r>
            <a:r>
              <a:rPr lang="es-PR" dirty="0" err="1" smtClean="0">
                <a:latin typeface="Candara" panose="020E0502030303020204" pitchFamily="34" charset="0"/>
              </a:rPr>
              <a:t>vacillò</a:t>
            </a:r>
            <a:r>
              <a:rPr lang="es-PR" dirty="0" smtClean="0">
                <a:latin typeface="Candara" panose="020E0502030303020204" pitchFamily="34" charset="0"/>
              </a:rPr>
              <a:t> in caricare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lettomalgrado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tradizioni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giudee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toccante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72956" y="1752600"/>
            <a:ext cx="383791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88154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5680" t="19236" r="3695" b="12762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Quel giorno era un sabato; perciò i Giudei dissero all'uomo guarito: «È sabato, e non ti è permesso portare il tuo lettuccio». Ma egli rispose loro: «Colui che mi ha guarito mi ha detto: "Prendi il tuo lettuccio e cammina"». Essi gli domandarono: «Chi è l'uomo che ti ha detto: "Prendi il tuo lettuccio e cammina?"» Ma colui che era stato guarito non sapeva chi fosse; Gesù infatti si era allontanato, perché in quel luogo c'era molta gente. Più tardi Gesù lo trovò nel tempio, e gli disse: «Ecco, tu sei guarito; non peccare più, ché non ti accada di peggio». </a:t>
            </a:r>
            <a:r>
              <a:rPr lang="es-PR" dirty="0" smtClean="0">
                <a:latin typeface="Candara" pitchFamily="34" charset="0"/>
              </a:rPr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5.10–14,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5:10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 portando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lo </a:t>
            </a:r>
            <a:r>
              <a:rPr lang="es-PR" dirty="0" err="1" smtClean="0">
                <a:latin typeface="Candara" panose="020E0502030303020204" pitchFamily="34" charset="0"/>
              </a:rPr>
              <a:t>sgravarono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rigidi</a:t>
            </a:r>
            <a:r>
              <a:rPr lang="es-PR" dirty="0" smtClean="0">
                <a:latin typeface="Candara" panose="020E0502030303020204" pitchFamily="34" charset="0"/>
              </a:rPr>
              <a:t>  e anche </a:t>
            </a:r>
            <a:r>
              <a:rPr lang="es-PR" dirty="0" err="1" smtClean="0">
                <a:latin typeface="Candara" panose="020E0502030303020204" pitchFamily="34" charset="0"/>
              </a:rPr>
              <a:t>crudeli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compimento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osservanze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religiose</a:t>
            </a:r>
            <a:r>
              <a:rPr lang="es-PR" dirty="0" smtClean="0">
                <a:latin typeface="Candara" panose="020E0502030303020204" pitchFamily="34" charset="0"/>
              </a:rPr>
              <a:t>, e si </a:t>
            </a:r>
            <a:r>
              <a:rPr lang="es-PR" dirty="0" err="1" smtClean="0">
                <a:latin typeface="Candara" panose="020E0502030303020204" pitchFamily="34" charset="0"/>
              </a:rPr>
              <a:t>aggrappavano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rigidamente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stessi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volte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mostravano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misericordia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compassione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4763" r="47902"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65365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5:11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ha dato una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semplice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che lo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prendere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letto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camminare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Chiunque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avesse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capacità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guarire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ammalato</a:t>
            </a:r>
            <a:r>
              <a:rPr lang="es-PR" dirty="0" smtClean="0">
                <a:latin typeface="Candara" panose="020E0502030303020204" pitchFamily="34" charset="0"/>
              </a:rPr>
              <a:t> durante </a:t>
            </a:r>
            <a:r>
              <a:rPr lang="es-PR" dirty="0" err="1" smtClean="0">
                <a:latin typeface="Candara" panose="020E0502030303020204" pitchFamily="34" charset="0"/>
              </a:rPr>
              <a:t>trentotto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obbedito</a:t>
            </a:r>
            <a:r>
              <a:rPr lang="es-PR" dirty="0" smtClean="0">
                <a:latin typeface="Candara" panose="020E0502030303020204" pitchFamily="34" charset="0"/>
              </a:rPr>
              <a:t>, Anche se </a:t>
            </a:r>
            <a:r>
              <a:rPr lang="es-PR" dirty="0" err="1" smtClean="0">
                <a:latin typeface="Candara" panose="020E0502030303020204" pitchFamily="34" charset="0"/>
              </a:rPr>
              <a:t>comandava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 di portare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!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03905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ancora non </a:t>
            </a:r>
            <a:r>
              <a:rPr lang="es-PR" dirty="0" err="1" smtClean="0">
                <a:latin typeface="Candara" panose="020E0502030303020204" pitchFamily="34" charset="0"/>
              </a:rPr>
              <a:t>sapeva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Si ha </a:t>
            </a:r>
            <a:r>
              <a:rPr lang="es-PR" dirty="0" err="1" smtClean="0">
                <a:latin typeface="Candara" panose="020E0502030303020204" pitchFamily="34" charset="0"/>
              </a:rPr>
              <a:t>riferito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) a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di una maniera </a:t>
            </a:r>
            <a:r>
              <a:rPr lang="es-PR" dirty="0" err="1" smtClean="0">
                <a:latin typeface="Candara" panose="020E0502030303020204" pitchFamily="34" charset="0"/>
              </a:rPr>
              <a:t>generale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con vera </a:t>
            </a:r>
            <a:r>
              <a:rPr lang="es-PR" dirty="0" err="1" smtClean="0">
                <a:latin typeface="Candara" panose="020E0502030303020204" pitchFamily="34" charset="0"/>
              </a:rPr>
              <a:t>gratitudine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76858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2000" t="1331" r="1001" b="25251"/>
          <a:stretch/>
        </p:blipFill>
        <p:spPr>
          <a:xfrm>
            <a:off x="-1622" y="1666461"/>
            <a:ext cx="9145621" cy="519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5:12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sentivano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ansiosi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scoprire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osato</a:t>
            </a:r>
            <a:r>
              <a:rPr lang="es-PR" dirty="0" smtClean="0">
                <a:latin typeface="Candara" panose="020E0502030303020204" pitchFamily="34" charset="0"/>
              </a:rPr>
              <a:t> mandare </a:t>
            </a:r>
            <a:r>
              <a:rPr lang="es-PR" dirty="0" err="1" smtClean="0">
                <a:latin typeface="Candara" panose="020E0502030303020204" pitchFamily="34" charset="0"/>
              </a:rPr>
              <a:t>quest’uomo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rompere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tradizione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dunque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domandato</a:t>
            </a:r>
            <a:r>
              <a:rPr lang="es-PR" dirty="0" smtClean="0">
                <a:latin typeface="Candara" panose="020E0502030303020204" pitchFamily="34" charset="0"/>
              </a:rPr>
              <a:t> di identificare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colpevole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Mosè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mandava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schiantasse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morto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lapidazione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interessava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un paralitico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33601" r="25879"/>
          <a:stretch/>
        </p:blipFill>
        <p:spPr>
          <a:xfrm>
            <a:off x="6019800" y="1752600"/>
            <a:ext cx="3124200" cy="514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0824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sapeva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impossibile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segnalarlo</a:t>
            </a:r>
            <a:r>
              <a:rPr lang="es-PR" dirty="0" smtClean="0">
                <a:latin typeface="Candara" panose="020E0502030303020204" pitchFamily="34" charset="0"/>
              </a:rPr>
              <a:t>, perché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si era </a:t>
            </a:r>
            <a:r>
              <a:rPr lang="es-PR" dirty="0" err="1" smtClean="0">
                <a:latin typeface="Candara" panose="020E0502030303020204" pitchFamily="34" charset="0"/>
              </a:rPr>
              <a:t>appartato</a:t>
            </a:r>
            <a:r>
              <a:rPr lang="es-PR" dirty="0" smtClean="0">
                <a:latin typeface="Candara" panose="020E0502030303020204" pitchFamily="34" charset="0"/>
              </a:rPr>
              <a:t> dalla </a:t>
            </a:r>
            <a:r>
              <a:rPr lang="es-PR" dirty="0" err="1" smtClean="0">
                <a:latin typeface="Candara" panose="020E0502030303020204" pitchFamily="34" charset="0"/>
              </a:rPr>
              <a:t>moltitudine</a:t>
            </a:r>
            <a:r>
              <a:rPr lang="es-PR" dirty="0" smtClean="0">
                <a:latin typeface="Candara" panose="020E0502030303020204" pitchFamily="34" charset="0"/>
              </a:rPr>
              <a:t> che si era </a:t>
            </a:r>
            <a:r>
              <a:rPr lang="es-PR" dirty="0" err="1" smtClean="0">
                <a:latin typeface="Candara" panose="020E0502030303020204" pitchFamily="34" charset="0"/>
              </a:rPr>
              <a:t>congregata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avvenimento</a:t>
            </a:r>
            <a:r>
              <a:rPr lang="es-PR" dirty="0" smtClean="0">
                <a:latin typeface="Candara" panose="020E0502030303020204" pitchFamily="34" charset="0"/>
              </a:rPr>
              <a:t> marca </a:t>
            </a:r>
            <a:r>
              <a:rPr lang="es-PR" dirty="0">
                <a:latin typeface="Candara" panose="020E0502030303020204" pitchFamily="34" charset="0"/>
              </a:rPr>
              <a:t>uno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grandi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punti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inflessione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ministero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pubblico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72956" y="1752600"/>
            <a:ext cx="383791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34335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accaduto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suscitò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l’ira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l’aborrimento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capi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Cominciarono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a perseguirlo e a cercare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vita.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5981" r="20831"/>
          <a:stretch/>
        </p:blipFill>
        <p:spPr>
          <a:xfrm>
            <a:off x="5334000" y="1828800"/>
            <a:ext cx="3833326" cy="502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1165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5:14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Poco dopo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trovò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Tempio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l’uomo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Indubbiamente</a:t>
            </a:r>
            <a:r>
              <a:rPr lang="es-PR" dirty="0" smtClean="0">
                <a:latin typeface="Candara" panose="020E0502030303020204" pitchFamily="34" charset="0"/>
              </a:rPr>
              <a:t>, era </a:t>
            </a:r>
            <a:r>
              <a:rPr lang="es-PR" dirty="0" err="1" smtClean="0">
                <a:latin typeface="Candara" panose="020E0502030303020204" pitchFamily="34" charset="0"/>
              </a:rPr>
              <a:t>andato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là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ringraziare</a:t>
            </a:r>
            <a:r>
              <a:rPr lang="es-PR" dirty="0" smtClean="0">
                <a:latin typeface="Candara" panose="020E0502030303020204" pitchFamily="34" charset="0"/>
              </a:rPr>
              <a:t> Dio 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meraviglioso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accaduto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vita.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ricordato</a:t>
            </a:r>
            <a:r>
              <a:rPr lang="es-PR" dirty="0" smtClean="0">
                <a:latin typeface="Candara" panose="020E0502030303020204" pitchFamily="34" charset="0"/>
              </a:rPr>
              <a:t> che al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favorito, era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sotto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solenne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obbligazione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privilegio </a:t>
            </a:r>
            <a:r>
              <a:rPr lang="es-PR" dirty="0" err="1" smtClean="0">
                <a:latin typeface="Candara" panose="020E0502030303020204" pitchFamily="34" charset="0"/>
              </a:rPr>
              <a:t>sempre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coinvolge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responsabilità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it-IT" dirty="0" smtClean="0">
                <a:latin typeface="Candara" pitchFamily="34" charset="0"/>
              </a:rPr>
              <a:t>«Ecco, tu sei guarito; non peccare più, ché non ti accada di peggio». </a:t>
            </a:r>
            <a:endParaRPr lang="es-PR" dirty="0" smtClean="0">
              <a:latin typeface="Candara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6592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42264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Sembra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evidente che </a:t>
            </a:r>
            <a:r>
              <a:rPr lang="es-PR" dirty="0" err="1" smtClean="0">
                <a:latin typeface="Candara" panose="020E0502030303020204" pitchFamily="34" charset="0"/>
              </a:rPr>
              <a:t>l’infermità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venuta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all’inizio</a:t>
            </a:r>
            <a:r>
              <a:rPr lang="es-PR" dirty="0" smtClean="0">
                <a:latin typeface="Candara" panose="020E0502030303020204" pitchFamily="34" charset="0"/>
              </a:rPr>
              <a:t> come </a:t>
            </a:r>
            <a:r>
              <a:rPr lang="es-PR" dirty="0" err="1" smtClean="0">
                <a:latin typeface="Candara" panose="020E0502030303020204" pitchFamily="34" charset="0"/>
              </a:rPr>
              <a:t>risultato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alcun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vita.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non è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tutte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l’infermità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Molte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l’infermità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vita di </a:t>
            </a:r>
            <a:r>
              <a:rPr lang="es-PR" dirty="0" err="1" smtClean="0">
                <a:latin typeface="Candara" panose="020E0502030303020204" pitchFamily="34" charset="0"/>
              </a:rPr>
              <a:t>qualcuno</a:t>
            </a:r>
            <a:r>
              <a:rPr lang="es-PR" dirty="0" smtClean="0">
                <a:latin typeface="Candara" panose="020E0502030303020204" pitchFamily="34" charset="0"/>
              </a:rPr>
              <a:t> non ha </a:t>
            </a:r>
            <a:r>
              <a:rPr lang="es-PR" dirty="0" err="1" smtClean="0">
                <a:latin typeface="Candara" panose="020E0502030303020204" pitchFamily="34" charset="0"/>
              </a:rPr>
              <a:t>relazione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sia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bambini</a:t>
            </a:r>
            <a:r>
              <a:rPr lang="es-PR" dirty="0" smtClean="0">
                <a:latin typeface="Candara" panose="020E0502030303020204" pitchFamily="34" charset="0"/>
              </a:rPr>
              <a:t>, per </a:t>
            </a:r>
            <a:r>
              <a:rPr lang="es-PR" dirty="0" err="1" smtClean="0">
                <a:latin typeface="Candara" panose="020E0502030303020204" pitchFamily="34" charset="0"/>
              </a:rPr>
              <a:t>esempio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possono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ammalarsi</a:t>
            </a:r>
            <a:r>
              <a:rPr lang="es-PR" dirty="0" smtClean="0">
                <a:latin typeface="Candara" panose="020E0502030303020204" pitchFamily="34" charset="0"/>
              </a:rPr>
              <a:t> prima di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sufficientemente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maggiori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peccare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intenzionalmente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75041" y="1805625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39996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peccare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, ha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esprimendo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norma divina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santità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 err="1" smtClean="0">
                <a:latin typeface="Candara" panose="020E0502030303020204" pitchFamily="34" charset="0"/>
              </a:rPr>
              <a:t>avesse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dirty="0">
                <a:latin typeface="Candara" panose="020E0502030303020204" pitchFamily="34" charset="0"/>
              </a:rPr>
              <a:t>«</a:t>
            </a:r>
            <a:r>
              <a:rPr lang="es-PR" dirty="0" err="1" smtClean="0">
                <a:latin typeface="Candara" panose="020E0502030303020204" pitchFamily="34" charset="0"/>
              </a:rPr>
              <a:t>Pecca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meno </a:t>
            </a:r>
            <a:r>
              <a:rPr lang="es-PR" dirty="0" err="1" smtClean="0">
                <a:latin typeface="Candara" panose="020E0502030303020204" pitchFamily="34" charset="0"/>
              </a:rPr>
              <a:t>possibile</a:t>
            </a:r>
            <a:r>
              <a:rPr lang="es-PR" dirty="0" smtClean="0">
                <a:latin typeface="Candara" panose="020E0502030303020204" pitchFamily="34" charset="0"/>
              </a:rPr>
              <a:t>», non </a:t>
            </a:r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Dio.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Dio non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accogliere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niente</a:t>
            </a:r>
            <a:r>
              <a:rPr lang="es-PR" dirty="0" smtClean="0">
                <a:latin typeface="Candara" panose="020E0502030303020204" pitchFamily="34" charset="0"/>
              </a:rPr>
              <a:t>. Dopo </a:t>
            </a:r>
            <a:r>
              <a:rPr lang="es-PR" dirty="0" err="1" smtClean="0">
                <a:latin typeface="Candara" panose="020E0502030303020204" pitchFamily="34" charset="0"/>
              </a:rPr>
              <a:t>aggiungia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l’avvertenza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it-IT" dirty="0" smtClean="0">
                <a:latin typeface="Candara" pitchFamily="34" charset="0"/>
              </a:rPr>
              <a:t>ché non ti accada di peggio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69369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 cosa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peggio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indubitabile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que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capisse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ha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risultati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terribili</a:t>
            </a:r>
            <a:r>
              <a:rPr lang="es-PR" dirty="0" smtClean="0">
                <a:latin typeface="Candara" panose="020E0502030303020204" pitchFamily="34" charset="0"/>
              </a:rPr>
              <a:t> di una </a:t>
            </a:r>
            <a:r>
              <a:rPr lang="es-PR" dirty="0" err="1" smtClean="0">
                <a:latin typeface="Candara" panose="020E0502030303020204" pitchFamily="34" charset="0"/>
              </a:rPr>
              <a:t>dolenzia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fisica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muoiono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rimangono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condannati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>
                <a:latin typeface="Candara" panose="020E0502030303020204" pitchFamily="34" charset="0"/>
              </a:rPr>
              <a:t>ira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angoscia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eterne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82077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grave </a:t>
            </a:r>
            <a:r>
              <a:rPr lang="es-PR" dirty="0" err="1" smtClean="0">
                <a:latin typeface="Candara" panose="020E0502030303020204" pitchFamily="34" charset="0"/>
              </a:rPr>
              <a:t>peccare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contro</a:t>
            </a:r>
            <a:r>
              <a:rPr lang="es-PR" dirty="0" smtClean="0">
                <a:latin typeface="Candara" panose="020E0502030303020204" pitchFamily="34" charset="0"/>
              </a:rPr>
              <a:t> la  </a:t>
            </a:r>
            <a:r>
              <a:rPr lang="es-PR" dirty="0" err="1" smtClean="0">
                <a:latin typeface="Candara" panose="020E0502030303020204" pitchFamily="34" charset="0"/>
              </a:rPr>
              <a:t>grazia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contro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mostrato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meraviglioso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amore</a:t>
            </a:r>
            <a:r>
              <a:rPr lang="es-PR" dirty="0" smtClean="0">
                <a:latin typeface="Candara" panose="020E0502030303020204" pitchFamily="34" charset="0"/>
              </a:rPr>
              <a:t> e misericordia a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Sarebbe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miserabile</a:t>
            </a:r>
            <a:r>
              <a:rPr lang="es-PR" dirty="0" smtClean="0">
                <a:latin typeface="Candara" panose="020E0502030303020204" pitchFamily="34" charset="0"/>
              </a:rPr>
              <a:t> da parte di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 se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proseguire</a:t>
            </a:r>
            <a:r>
              <a:rPr lang="es-PR" dirty="0" smtClean="0">
                <a:latin typeface="Candara" panose="020E0502030303020204" pitchFamily="34" charset="0"/>
              </a:rPr>
              <a:t> con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vita </a:t>
            </a:r>
            <a:r>
              <a:rPr lang="es-PR" dirty="0" err="1" smtClean="0">
                <a:latin typeface="Candara" panose="020E0502030303020204" pitchFamily="34" charset="0"/>
              </a:rPr>
              <a:t>peccaminosa</a:t>
            </a:r>
            <a:r>
              <a:rPr lang="es-PR" dirty="0" smtClean="0">
                <a:latin typeface="Candara" panose="020E0502030303020204" pitchFamily="34" charset="0"/>
              </a:rPr>
              <a:t> che originalmente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causato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infermità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62600" y="1791629"/>
            <a:ext cx="3581400" cy="50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10252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5:15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che la </a:t>
            </a:r>
            <a:r>
              <a:rPr lang="es-PR" dirty="0" err="1" smtClean="0">
                <a:latin typeface="Candara" panose="020E0502030303020204" pitchFamily="34" charset="0"/>
              </a:rPr>
              <a:t>donna</a:t>
            </a:r>
            <a:r>
              <a:rPr lang="es-PR" dirty="0" smtClean="0">
                <a:latin typeface="Candara" panose="020E0502030303020204" pitchFamily="34" charset="0"/>
              </a:rPr>
              <a:t> di Samaria,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pubblica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Salvatore.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che era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tributo a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anche se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interessati</a:t>
            </a:r>
            <a:r>
              <a:rPr lang="es-PR" dirty="0" smtClean="0">
                <a:latin typeface="Candara" panose="020E0502030303020204" pitchFamily="34" charset="0"/>
              </a:rPr>
              <a:t> in un tributo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desiderio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principale</a:t>
            </a:r>
            <a:r>
              <a:rPr lang="es-PR" dirty="0" smtClean="0">
                <a:latin typeface="Candara" panose="020E0502030303020204" pitchFamily="34" charset="0"/>
              </a:rPr>
              <a:t> deseo era </a:t>
            </a:r>
            <a:r>
              <a:rPr lang="es-PR" dirty="0" err="1" smtClean="0">
                <a:latin typeface="Candara" panose="020E0502030303020204" pitchFamily="34" charset="0"/>
              </a:rPr>
              <a:t>prendere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e castigarlo.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410200" y="1752600"/>
            <a:ext cx="373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89809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5:16 </a:t>
            </a:r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terribilie</a:t>
            </a:r>
            <a:r>
              <a:rPr lang="es-PR" dirty="0" smtClean="0">
                <a:latin typeface="Candara" panose="020E0502030303020204" pitchFamily="34" charset="0"/>
              </a:rPr>
              <a:t> denuncia del </a:t>
            </a:r>
            <a:r>
              <a:rPr lang="es-PR" dirty="0" err="1" smtClean="0">
                <a:latin typeface="Candara" panose="020E0502030303020204" pitchFamily="34" charset="0"/>
              </a:rPr>
              <a:t>malvagio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cuore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Salvatore era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operato</a:t>
            </a:r>
            <a:r>
              <a:rPr lang="es-PR" dirty="0" smtClean="0">
                <a:latin typeface="Candara" panose="020E0502030303020204" pitchFamily="34" charset="0"/>
              </a:rPr>
              <a:t> una grande opera di </a:t>
            </a:r>
            <a:r>
              <a:rPr lang="es-PR" dirty="0" err="1" smtClean="0">
                <a:latin typeface="Candara" panose="020E0502030303020204" pitchFamily="34" charset="0"/>
              </a:rPr>
              <a:t>guarigione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infuriati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 err="1" smtClean="0">
                <a:latin typeface="Candara" panose="020E0502030303020204" pitchFamily="34" charset="0"/>
              </a:rPr>
              <a:t>risentivano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 di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fosse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accaduto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5981" r="20831"/>
          <a:stretch/>
        </p:blipFill>
        <p:spPr>
          <a:xfrm>
            <a:off x="5334000" y="1828800"/>
            <a:ext cx="3833326" cy="502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90107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itchFamily="34" charset="0"/>
              </a:rPr>
              <a:t>“</a:t>
            </a:r>
            <a:r>
              <a:rPr lang="it-IT" dirty="0" smtClean="0">
                <a:latin typeface="Candara" pitchFamily="34" charset="0"/>
              </a:rPr>
              <a:t>Gesù dunque venne di nuovo a Cana di Galilea, dove aveva cambiato l'acqua in vino. Vi era un ufficiale del re, il cui figlio era infermo a Capernaum.  Come egli ebbe udito che Gesù era venuto dalla Giudea in Galilea, andò da lui e lo pregò che scendesse e guarisse suo figlio, perché stava per morire. Perciò Gesù gli disse: «Se non vedete segni e miracoli, voi non crederete». </a:t>
            </a:r>
            <a:endParaRPr lang="es-PR" dirty="0" smtClean="0">
              <a:latin typeface="Candara" pitchFamily="34" charset="0"/>
            </a:endParaRPr>
          </a:p>
          <a:p>
            <a:pPr marL="0" indent="0">
              <a:buNone/>
            </a:pPr>
            <a:r>
              <a:rPr lang="es-PR" dirty="0" smtClean="0">
                <a:latin typeface="Candara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(Giovanni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</a:rPr>
              <a:t>4.46–48,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NVR) </a:t>
            </a:r>
            <a:endParaRPr lang="es-PR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Erano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freddi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religiosi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interessati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osservanze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cerimoniali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benedizione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prossimi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si </a:t>
            </a:r>
            <a:r>
              <a:rPr lang="es-PR" dirty="0" err="1" smtClean="0">
                <a:latin typeface="Candara" panose="020E0502030303020204" pitchFamily="34" charset="0"/>
              </a:rPr>
              <a:t>accorgevano</a:t>
            </a:r>
            <a:r>
              <a:rPr lang="es-PR" dirty="0" smtClean="0">
                <a:latin typeface="Candara" panose="020E0502030303020204" pitchFamily="34" charset="0"/>
              </a:rPr>
              <a:t> di che era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Persona che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separato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principio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 che </a:t>
            </a:r>
            <a:r>
              <a:rPr lang="es-PR" dirty="0" err="1" smtClean="0">
                <a:latin typeface="Candara" panose="020E0502030303020204" pitchFamily="34" charset="0"/>
              </a:rPr>
              <a:t>allora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faceva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atto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misericordia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9025" r="39800" b="7383"/>
          <a:stretch/>
        </p:blipFill>
        <p:spPr>
          <a:xfrm>
            <a:off x="5146963" y="1834856"/>
            <a:ext cx="3997037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38492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0" y="1985962"/>
            <a:ext cx="5334000" cy="48720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schiantato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interdiva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tutta</a:t>
            </a:r>
            <a:r>
              <a:rPr lang="es-PR" dirty="0" smtClean="0">
                <a:latin typeface="Candara" panose="020E0502030303020204" pitchFamily="34" charset="0"/>
              </a:rPr>
              <a:t> opera </a:t>
            </a:r>
            <a:r>
              <a:rPr lang="es-PR" dirty="0" err="1" smtClean="0">
                <a:latin typeface="Candara" panose="020E0502030303020204" pitchFamily="34" charset="0"/>
              </a:rPr>
              <a:t>servile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interdiva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necessità</a:t>
            </a:r>
            <a:r>
              <a:rPr lang="es-PR" dirty="0" smtClean="0">
                <a:latin typeface="Candara" panose="020E0502030303020204" pitchFamily="34" charset="0"/>
              </a:rPr>
              <a:t> e di misericordia.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346509" y="2057400"/>
            <a:ext cx="379749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91449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828800"/>
            <a:ext cx="5334000" cy="48720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5:17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Avendo</a:t>
            </a:r>
            <a:r>
              <a:rPr lang="es-PR" dirty="0" smtClean="0">
                <a:latin typeface="Candara" panose="020E0502030303020204" pitchFamily="34" charset="0"/>
              </a:rPr>
              <a:t> finito </a:t>
            </a:r>
            <a:r>
              <a:rPr lang="es-PR" dirty="0" err="1" smtClean="0">
                <a:latin typeface="Candara" panose="020E0502030303020204" pitchFamily="34" charset="0"/>
              </a:rPr>
              <a:t>l’opera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creazione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sei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giorni</a:t>
            </a:r>
            <a:r>
              <a:rPr lang="es-PR" dirty="0" smtClean="0">
                <a:latin typeface="Candara" panose="020E0502030303020204" pitchFamily="34" charset="0"/>
              </a:rPr>
              <a:t>, Dio </a:t>
            </a:r>
            <a:r>
              <a:rPr lang="es-PR" dirty="0" err="1" smtClean="0">
                <a:latin typeface="Candara" panose="020E0502030303020204" pitchFamily="34" charset="0"/>
              </a:rPr>
              <a:t>riposò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settimo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fu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Tuttavia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peccato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entrò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mondo,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riposo</a:t>
            </a:r>
            <a:r>
              <a:rPr lang="es-PR" dirty="0" smtClean="0">
                <a:latin typeface="Candara" panose="020E0502030303020204" pitchFamily="34" charset="0"/>
              </a:rPr>
              <a:t> da Dio fu </a:t>
            </a:r>
            <a:r>
              <a:rPr lang="es-PR" dirty="0" err="1" smtClean="0">
                <a:latin typeface="Candara" panose="020E0502030303020204" pitchFamily="34" charset="0"/>
              </a:rPr>
              <a:t>disturbato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opererebbe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senza</a:t>
            </a:r>
            <a:r>
              <a:rPr lang="es-PR" dirty="0" smtClean="0">
                <a:latin typeface="Candara" panose="020E0502030303020204" pitchFamily="34" charset="0"/>
              </a:rPr>
              <a:t> cesare per portare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donne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communione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20827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05000"/>
            <a:ext cx="5334000" cy="47958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Provvederebbe</a:t>
            </a:r>
            <a:r>
              <a:rPr lang="es-PR" dirty="0" smtClean="0">
                <a:latin typeface="Candara" panose="020E0502030303020204" pitchFamily="34" charset="0"/>
              </a:rPr>
              <a:t> un mezzo di </a:t>
            </a:r>
            <a:r>
              <a:rPr lang="es-PR" dirty="0" err="1" smtClean="0">
                <a:latin typeface="Candara" panose="020E0502030303020204" pitchFamily="34" charset="0"/>
              </a:rPr>
              <a:t>redenzione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Inviarebbe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messagio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vangelo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tutte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generazioni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dal</a:t>
            </a:r>
            <a:r>
              <a:rPr lang="es-PR" dirty="0" smtClean="0">
                <a:latin typeface="Candara" panose="020E0502030303020204" pitchFamily="34" charset="0"/>
              </a:rPr>
              <a:t> tempo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caduta</a:t>
            </a:r>
            <a:r>
              <a:rPr lang="es-PR" dirty="0" smtClean="0">
                <a:latin typeface="Candara" panose="020E0502030303020204" pitchFamily="34" charset="0"/>
              </a:rPr>
              <a:t> di Adamo fino al presente, Dio </a:t>
            </a:r>
            <a:r>
              <a:rPr lang="es-PR" dirty="0" err="1" smtClean="0">
                <a:latin typeface="Candara" panose="020E0502030303020204" pitchFamily="34" charset="0"/>
              </a:rPr>
              <a:t>lavora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ininterrottamente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Era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coasa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accadeva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dil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dedicato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affari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Padre, 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amore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grazia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potevano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limitarsi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smtClean="0">
                <a:latin typeface="Candara" panose="020E0502030303020204" pitchFamily="34" charset="0"/>
              </a:rPr>
              <a:t>solo </a:t>
            </a:r>
            <a:r>
              <a:rPr lang="es-PR" dirty="0" err="1" smtClean="0">
                <a:latin typeface="Candara" panose="020E0502030303020204" pitchFamily="34" charset="0"/>
              </a:rPr>
              <a:t>sei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settimana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25956" y="1905000"/>
            <a:ext cx="3918044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4503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0" y="1828800"/>
            <a:ext cx="5146964" cy="48720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importante.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Ci dice che i </a:t>
            </a:r>
            <a:r>
              <a:rPr lang="es-PR" dirty="0" err="1" smtClean="0">
                <a:latin typeface="Candara" panose="020E0502030303020204" pitchFamily="34" charset="0"/>
              </a:rPr>
              <a:t>giudei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procuravano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che prima </a:t>
            </a:r>
            <a:r>
              <a:rPr lang="es-PR" dirty="0" err="1" smtClean="0">
                <a:latin typeface="Candara" panose="020E0502030303020204" pitchFamily="34" charset="0"/>
              </a:rPr>
              <a:t>uccidere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perché non solo “</a:t>
            </a:r>
            <a:r>
              <a:rPr lang="es-PR" dirty="0" err="1" smtClean="0">
                <a:latin typeface="Candara" panose="020E0502030303020204" pitchFamily="34" charset="0"/>
              </a:rPr>
              <a:t>schiantava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se non che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affermato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uguaglianza</a:t>
            </a:r>
            <a:r>
              <a:rPr lang="es-PR" dirty="0" smtClean="0">
                <a:latin typeface="Candara" panose="020E0502030303020204" pitchFamily="34" charset="0"/>
              </a:rPr>
              <a:t> con Dio.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Dovuto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stretti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opinioni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sembrava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schaintato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anche se non era </a:t>
            </a:r>
            <a:r>
              <a:rPr lang="es-PR" dirty="0" err="1" smtClean="0">
                <a:latin typeface="Candara" panose="020E0502030303020204" pitchFamily="34" charset="0"/>
              </a:rPr>
              <a:t>così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9025" r="39800" b="7383"/>
          <a:stretch/>
        </p:blipFill>
        <p:spPr>
          <a:xfrm>
            <a:off x="5146963" y="1834856"/>
            <a:ext cx="3997037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63899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0" y="1828800"/>
            <a:ext cx="5334001" cy="48720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Loro non si </a:t>
            </a:r>
            <a:r>
              <a:rPr lang="es-PR" dirty="0" err="1" smtClean="0">
                <a:latin typeface="Candara" panose="020E0502030303020204" pitchFamily="34" charset="0"/>
              </a:rPr>
              <a:t>accoregevano</a:t>
            </a:r>
            <a:r>
              <a:rPr lang="es-PR" dirty="0" smtClean="0">
                <a:latin typeface="Candara" panose="020E0502030303020204" pitchFamily="34" charset="0"/>
              </a:rPr>
              <a:t> di che Dio non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disposto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cagionare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difficoltà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all’uomo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un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guarito</a:t>
            </a:r>
            <a:r>
              <a:rPr lang="es-PR" dirty="0" smtClean="0">
                <a:latin typeface="Candara" panose="020E0502030303020204" pitchFamily="34" charset="0"/>
              </a:rPr>
              <a:t> di una </a:t>
            </a:r>
            <a:r>
              <a:rPr lang="es-PR" dirty="0" err="1" smtClean="0">
                <a:latin typeface="Candara" panose="020E0502030303020204" pitchFamily="34" charset="0"/>
              </a:rPr>
              <a:t>malattia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sabato</a:t>
            </a:r>
            <a:r>
              <a:rPr lang="es-PR" dirty="0" smtClean="0">
                <a:latin typeface="Candara" panose="020E0502030303020204" pitchFamily="34" charset="0"/>
              </a:rPr>
              <a:t>, Dio non </a:t>
            </a:r>
            <a:r>
              <a:rPr lang="es-PR" dirty="0" err="1" smtClean="0">
                <a:latin typeface="Candara" panose="020E0502030303020204" pitchFamily="34" charset="0"/>
              </a:rPr>
              <a:t>chiederebbe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soffrisse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9025" r="39800" b="7383"/>
          <a:stretch/>
        </p:blipFill>
        <p:spPr>
          <a:xfrm>
            <a:off x="5146963" y="1834856"/>
            <a:ext cx="3997037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46011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si è </a:t>
            </a:r>
            <a:r>
              <a:rPr lang="es-PR" dirty="0" err="1" smtClean="0">
                <a:latin typeface="Candara" panose="020E0502030303020204" pitchFamily="34" charset="0"/>
              </a:rPr>
              <a:t>riferito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a</a:t>
            </a:r>
            <a:r>
              <a:rPr lang="es-PR" dirty="0" smtClean="0">
                <a:latin typeface="Candara" panose="020E0502030303020204" pitchFamily="34" charset="0"/>
              </a:rPr>
              <a:t> Dio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Padre, loro si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accorti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affermava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con Dio.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Per loro,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era una </a:t>
            </a:r>
            <a:r>
              <a:rPr lang="es-PR" dirty="0" err="1" smtClean="0">
                <a:latin typeface="Candara" panose="020E0502030303020204" pitchFamily="34" charset="0"/>
              </a:rPr>
              <a:t>terribibestemmia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naturalmente, era </a:t>
            </a:r>
            <a:r>
              <a:rPr lang="es-PR" dirty="0" err="1" smtClean="0">
                <a:latin typeface="Candara" panose="020E0502030303020204" pitchFamily="34" charset="0"/>
              </a:rPr>
              <a:t>beninteso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14950" y="17526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76724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afferma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uguaglianza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sette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punti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1)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opere: «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Egli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Padre) </a:t>
            </a:r>
            <a:r>
              <a:rPr lang="es-PR" dirty="0" smtClean="0">
                <a:latin typeface="Candara" panose="020E0502030303020204" pitchFamily="34" charset="0"/>
              </a:rPr>
              <a:t>fa, anche lo fa  </a:t>
            </a:r>
            <a:r>
              <a:rPr lang="es-PR" dirty="0" err="1" smtClean="0">
                <a:latin typeface="Candara" panose="020E0502030303020204" pitchFamily="34" charset="0"/>
              </a:rPr>
              <a:t>ugualmente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2)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conscenza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it-IT" dirty="0" smtClean="0">
                <a:latin typeface="Candara" pitchFamily="34" charset="0"/>
              </a:rPr>
              <a:t>Perché il Padre ama il Figlio, e gli mostra tutto quello che egli fa</a:t>
            </a:r>
            <a:r>
              <a:rPr lang="es-PR" dirty="0" smtClean="0">
                <a:latin typeface="Candara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20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3)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concedere</a:t>
            </a:r>
            <a:r>
              <a:rPr lang="es-PR" dirty="0" smtClean="0">
                <a:latin typeface="Candara" panose="020E0502030303020204" pitchFamily="34" charset="0"/>
              </a:rPr>
              <a:t> vita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: «</a:t>
            </a:r>
            <a:r>
              <a:rPr lang="it-IT" dirty="0" smtClean="0">
                <a:latin typeface="Candara" pitchFamily="34" charset="0"/>
              </a:rPr>
              <a:t>Infatti, come il Padre risuscita i morti e li vivifica, così anche il Figlio vivifica chi vuole.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21</a:t>
            </a:r>
            <a:r>
              <a:rPr lang="es-PR" dirty="0">
                <a:latin typeface="Candara" panose="020E0502030303020204" pitchFamily="34" charset="0"/>
              </a:rPr>
              <a:t>, con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28, 29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4)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giudizio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it-IT" dirty="0" smtClean="0">
                <a:latin typeface="Candara" pitchFamily="34" charset="0"/>
              </a:rPr>
              <a:t>Inoltre, il Padre non giudica nessuno, ma ha affidato tutto il giudizio al Figlio.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22</a:t>
            </a:r>
            <a:r>
              <a:rPr lang="es-PR" dirty="0">
                <a:latin typeface="Candara" panose="020E0502030303020204" pitchFamily="34" charset="0"/>
              </a:rPr>
              <a:t> con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27</a:t>
            </a:r>
            <a:r>
              <a:rPr lang="es-PR" dirty="0">
                <a:latin typeface="Candara" panose="020E0502030303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xmlns="" val="38017868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priorità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5.10-14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afferma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uguaglianza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sette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punti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5)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onore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it-IT" dirty="0" smtClean="0">
                <a:latin typeface="Candara" pitchFamily="34" charset="0"/>
              </a:rPr>
              <a:t>affinché tutti onorino il Figlio come onorano il Padre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6)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rigenerare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it-IT" dirty="0" smtClean="0">
                <a:latin typeface="Candara" pitchFamily="34" charset="0"/>
              </a:rPr>
              <a:t>chi ascolta la mia parola e crede a colui che mi ha mandato</a:t>
            </a:r>
            <a:r>
              <a:rPr lang="es-PR" dirty="0" smtClean="0">
                <a:latin typeface="Candara" pitchFamily="34" charset="0"/>
              </a:rPr>
              <a:t>, … </a:t>
            </a:r>
            <a:r>
              <a:rPr lang="it-IT" dirty="0" smtClean="0">
                <a:latin typeface="Candara" pitchFamily="34" charset="0"/>
              </a:rPr>
              <a:t> è passato dalla morte alla vita.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24, 25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7)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autoesistenza</a:t>
            </a:r>
            <a:r>
              <a:rPr lang="es-PR" dirty="0" smtClean="0">
                <a:latin typeface="Candara" panose="020E0502030303020204" pitchFamily="34" charset="0"/>
              </a:rPr>
              <a:t>: «</a:t>
            </a:r>
            <a:r>
              <a:rPr lang="it-IT" dirty="0" smtClean="0">
                <a:latin typeface="Candara" pitchFamily="34" charset="0"/>
              </a:rPr>
              <a:t>Perché come il Padre ha vita in se stesso, così ha dato anche al Figlio di avere vita in se stesso</a:t>
            </a:r>
            <a:r>
              <a:rPr lang="es-PR" dirty="0" smtClean="0">
                <a:latin typeface="Candara" panose="020E0502030303020204" pitchFamily="34" charset="0"/>
              </a:rPr>
              <a:t>»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26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21264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sempre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ascolta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Una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delle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benedizioni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più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grandi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abbiamo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como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figli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di Dios è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che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sempre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possiamo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accorrere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a un Dio che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ascolta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meta è che le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petizioni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siano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più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accordo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con 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Suoi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piani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volontà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Siamo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presti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a che le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nostre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petizioni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siano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accordo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con Dio?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4:46 </a:t>
            </a:r>
            <a:r>
              <a:rPr lang="es-PR" dirty="0" smtClean="0">
                <a:latin typeface="Candara" panose="020E0502030303020204" pitchFamily="34" charset="0"/>
              </a:rPr>
              <a:t>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di de Cana è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onorato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>
                <a:latin typeface="Candara" panose="020E0502030303020204" pitchFamily="34" charset="0"/>
              </a:rPr>
              <a:t>una visita </a:t>
            </a:r>
            <a:r>
              <a:rPr lang="es-PR" dirty="0" err="1" smtClean="0">
                <a:latin typeface="Candara" panose="020E0502030303020204" pitchFamily="34" charset="0"/>
              </a:rPr>
              <a:t>dello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prima visita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alcuni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popolazione</a:t>
            </a:r>
            <a:r>
              <a:rPr lang="es-PR" dirty="0" smtClean="0">
                <a:latin typeface="Candara" panose="020E0502030303020204" pitchFamily="34" charset="0"/>
              </a:rPr>
              <a:t> lo </a:t>
            </a:r>
            <a:r>
              <a:rPr lang="es-PR" dirty="0" err="1" smtClean="0">
                <a:latin typeface="Candara" panose="020E0502030303020204" pitchFamily="34" charset="0"/>
              </a:rPr>
              <a:t>avevano</a:t>
            </a:r>
            <a:r>
              <a:rPr lang="es-PR" dirty="0" smtClean="0">
                <a:latin typeface="Candara" panose="020E0502030303020204" pitchFamily="34" charset="0"/>
              </a:rPr>
              <a:t> visto </a:t>
            </a:r>
            <a:r>
              <a:rPr lang="es-PR" dirty="0" err="1" smtClean="0">
                <a:latin typeface="Candara" panose="020E0502030303020204" pitchFamily="34" charset="0"/>
              </a:rPr>
              <a:t>convertire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l’acqua</a:t>
            </a:r>
            <a:r>
              <a:rPr lang="es-PR" dirty="0" smtClean="0">
                <a:latin typeface="Candara" panose="020E0502030303020204" pitchFamily="34" charset="0"/>
              </a:rPr>
              <a:t> in vino.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testimoni</a:t>
            </a:r>
            <a:r>
              <a:rPr lang="es-PR" dirty="0" smtClean="0">
                <a:latin typeface="Candara" panose="020E0502030303020204" pitchFamily="34" charset="0"/>
              </a:rPr>
              <a:t> di un </a:t>
            </a:r>
            <a:r>
              <a:rPr lang="es-PR" dirty="0" err="1" smtClean="0">
                <a:latin typeface="Candara" panose="020E0502030303020204" pitchFamily="34" charset="0"/>
              </a:rPr>
              <a:t>altro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pontente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cui </a:t>
            </a:r>
            <a:r>
              <a:rPr lang="es-PR" dirty="0" err="1" smtClean="0">
                <a:latin typeface="Candara" panose="020E0502030303020204" pitchFamily="34" charset="0"/>
              </a:rPr>
              <a:t>effetto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allungarebbe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Capernaum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di un </a:t>
            </a:r>
            <a:r>
              <a:rPr lang="es-PR" dirty="0" err="1" smtClean="0">
                <a:latin typeface="Candara" panose="020E0502030303020204" pitchFamily="34" charset="0"/>
              </a:rPr>
              <a:t>officiale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smtClean="0">
                <a:latin typeface="Candara" panose="020E0502030303020204" pitchFamily="34" charset="0"/>
              </a:rPr>
              <a:t>re era </a:t>
            </a:r>
            <a:r>
              <a:rPr lang="es-PR" dirty="0" err="1" smtClean="0">
                <a:latin typeface="Candara" panose="020E0502030303020204" pitchFamily="34" charset="0"/>
              </a:rPr>
              <a:t>ammalato</a:t>
            </a:r>
            <a:r>
              <a:rPr lang="es-PR" dirty="0" smtClean="0">
                <a:latin typeface="Candara" panose="020E0502030303020204" pitchFamily="34" charset="0"/>
              </a:rPr>
              <a:t>, a </a:t>
            </a:r>
            <a:r>
              <a:rPr lang="es-PR" dirty="0" err="1" smtClean="0">
                <a:latin typeface="Candara" panose="020E0502030303020204" pitchFamily="34" charset="0"/>
              </a:rPr>
              <a:t>Capernaum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indubbiamente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funzionario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smtClean="0">
                <a:latin typeface="Candara" panose="020E0502030303020204" pitchFamily="34" charset="0"/>
              </a:rPr>
              <a:t>re </a:t>
            </a:r>
            <a:r>
              <a:rPr lang="es-PR" dirty="0" err="1" smtClean="0">
                <a:latin typeface="Candara" panose="020E0502030303020204" pitchFamily="34" charset="0"/>
              </a:rPr>
              <a:t>Erode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334000" y="1828800"/>
            <a:ext cx="3810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8257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trasforma 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vita.</a:t>
            </a: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Q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uando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Cristo entra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nella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vita di un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essere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umano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, non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vuole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farlo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come un sistema religioso </a:t>
            </a:r>
            <a:r>
              <a:rPr lang="es-PR" sz="2800" dirty="0" smtClean="0">
                <a:solidFill>
                  <a:srgbClr val="C00000"/>
                </a:solidFill>
                <a:latin typeface="Candara" pitchFamily="34" charset="0"/>
                <a:cs typeface="Calibri" pitchFamily="34" charset="0"/>
              </a:rPr>
              <a:t>di </a:t>
            </a:r>
            <a:r>
              <a:rPr lang="es-PR" sz="2800" dirty="0" err="1" smtClean="0">
                <a:solidFill>
                  <a:srgbClr val="C00000"/>
                </a:solidFill>
                <a:latin typeface="Candara" pitchFamily="34" charset="0"/>
                <a:cs typeface="Calibri" pitchFamily="34" charset="0"/>
              </a:rPr>
              <a:t>più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desidera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entrare per cambiar totalmente la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 forma di </a:t>
            </a:r>
            <a:r>
              <a:rPr lang="es-PR" sz="2800" dirty="0" err="1" smtClean="0">
                <a:latin typeface="Candara" pitchFamily="34" charset="0"/>
                <a:cs typeface="Calibri" pitchFamily="34" charset="0"/>
              </a:rPr>
              <a:t>vivere</a:t>
            </a:r>
            <a:r>
              <a:rPr lang="es-PR" sz="28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desidera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vita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esista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una vera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trasformazione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Vita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senza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religiosità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rifiutava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radicalmente coloro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usavano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per dominare,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usavano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como la loro forma di vita,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quelli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usavano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come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pretesto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per no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lasciare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pensare 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soggiogare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popolo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Stiamo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sull’aviso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davanti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pericolo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cadere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questa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pratica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988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Bibliografia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00200" y="-19878"/>
            <a:ext cx="5912069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73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Dopo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Giudea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L’autorità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di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5.19-47)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17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febbraio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2014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7600" y="0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74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4:47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udito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Giudea</a:t>
            </a:r>
            <a:r>
              <a:rPr lang="es-PR" dirty="0" smtClean="0">
                <a:latin typeface="Candara" panose="020E0502030303020204" pitchFamily="34" charset="0"/>
              </a:rPr>
              <a:t> e che </a:t>
            </a:r>
            <a:r>
              <a:rPr lang="es-PR" dirty="0" err="1" smtClean="0">
                <a:latin typeface="Candara" panose="020E0502030303020204" pitchFamily="34" charset="0"/>
              </a:rPr>
              <a:t>adesso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ritornato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>
                <a:latin typeface="Candara" panose="020E0502030303020204" pitchFamily="34" charset="0"/>
              </a:rPr>
              <a:t>Galilea. </a:t>
            </a:r>
            <a:r>
              <a:rPr lang="es-PR" dirty="0" smtClean="0">
                <a:latin typeface="Candara" panose="020E0502030303020204" pitchFamily="34" charset="0"/>
              </a:rPr>
              <a:t>s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Doveva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potestà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Cristo </a:t>
            </a:r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guarire</a:t>
            </a:r>
            <a:r>
              <a:rPr lang="es-PR" dirty="0" smtClean="0">
                <a:latin typeface="Candara" panose="020E0502030303020204" pitchFamily="34" charset="0"/>
              </a:rPr>
              <a:t>, perché è </a:t>
            </a:r>
            <a:r>
              <a:rPr lang="es-PR" dirty="0" err="1" smtClean="0">
                <a:latin typeface="Candara" panose="020E0502030303020204" pitchFamily="34" charset="0"/>
              </a:rPr>
              <a:t>venuto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direttamente</a:t>
            </a:r>
            <a:r>
              <a:rPr lang="es-PR" dirty="0" smtClean="0">
                <a:latin typeface="Candara" panose="020E0502030303020204" pitchFamily="34" charset="0"/>
              </a:rPr>
              <a:t> verso </a:t>
            </a:r>
            <a:r>
              <a:rPr lang="es-PR" dirty="0" err="1" smtClean="0">
                <a:latin typeface="Candara" panose="020E0502030303020204" pitchFamily="34" charset="0"/>
              </a:rPr>
              <a:t>Lui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pregava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scendere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guarire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moribondo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senso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sembrava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confidenza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che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molti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compatrioti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57801" y="1750322"/>
            <a:ext cx="3886200" cy="510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60201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necessità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un padre</a:t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4.46-48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4:48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Dirigendosi</a:t>
            </a:r>
            <a:r>
              <a:rPr lang="es-PR" dirty="0" smtClean="0">
                <a:latin typeface="Candara" panose="020E0502030303020204" pitchFamily="34" charset="0"/>
              </a:rPr>
              <a:t> non solo </a:t>
            </a:r>
            <a:r>
              <a:rPr lang="es-PR" dirty="0">
                <a:latin typeface="Candara" panose="020E0502030303020204" pitchFamily="34" charset="0"/>
              </a:rPr>
              <a:t>al </a:t>
            </a:r>
            <a:r>
              <a:rPr lang="es-PR" dirty="0" err="1" smtClean="0">
                <a:latin typeface="Candara" panose="020E0502030303020204" pitchFamily="34" charset="0"/>
              </a:rPr>
              <a:t>nobile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se non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generale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smtClean="0">
                <a:latin typeface="Candara" panose="020E0502030303020204" pitchFamily="34" charset="0"/>
              </a:rPr>
              <a:t>ha </a:t>
            </a:r>
            <a:r>
              <a:rPr lang="es-PR" dirty="0" err="1" smtClean="0">
                <a:latin typeface="Candara" panose="020E0502030303020204" pitchFamily="34" charset="0"/>
              </a:rPr>
              <a:t>fatti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ricordare</a:t>
            </a:r>
            <a:r>
              <a:rPr lang="es-PR" dirty="0" smtClean="0">
                <a:latin typeface="Candara" panose="020E0502030303020204" pitchFamily="34" charset="0"/>
              </a:rPr>
              <a:t> una </a:t>
            </a:r>
            <a:r>
              <a:rPr lang="es-PR" dirty="0" err="1" smtClean="0">
                <a:latin typeface="Candara" panose="020E0502030303020204" pitchFamily="34" charset="0"/>
              </a:rPr>
              <a:t>caratteristica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nazionale</a:t>
            </a:r>
            <a:r>
              <a:rPr lang="es-PR" dirty="0" smtClean="0">
                <a:latin typeface="Candara" panose="020E0502030303020204" pitchFamily="34" charset="0"/>
              </a:rPr>
              <a:t>; che </a:t>
            </a:r>
            <a:r>
              <a:rPr lang="es-PR" dirty="0" err="1" smtClean="0">
                <a:latin typeface="Candara" panose="020E0502030303020204" pitchFamily="34" charset="0"/>
              </a:rPr>
              <a:t>volevano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prima di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generale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troviamo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non si </a:t>
            </a:r>
            <a:r>
              <a:rPr lang="es-PR" dirty="0" err="1" smtClean="0">
                <a:latin typeface="Candara" panose="020E0502030303020204" pitchFamily="34" charset="0"/>
              </a:rPr>
              <a:t>compiaceva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tanto con una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basata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come con </a:t>
            </a:r>
            <a:r>
              <a:rPr lang="es-PR" dirty="0">
                <a:latin typeface="Candara" panose="020E0502030303020204" pitchFamily="34" charset="0"/>
              </a:rPr>
              <a:t>una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basata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sulla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Parola.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341644" y="1752599"/>
            <a:ext cx="3802356" cy="511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09749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116117</TotalTime>
  <Words>4789</Words>
  <Application>Microsoft Office PowerPoint</Application>
  <PresentationFormat>On-screen Show (4:3)</PresentationFormat>
  <Paragraphs>572</Paragraphs>
  <Slides>74</Slides>
  <Notes>74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Blends</vt:lpstr>
      <vt:lpstr>2_Blends</vt:lpstr>
      <vt:lpstr>3_Blends</vt:lpstr>
      <vt:lpstr>8_Blends</vt:lpstr>
      <vt:lpstr>64_Blends</vt:lpstr>
      <vt:lpstr>4_Blends</vt:lpstr>
      <vt:lpstr>Slide 1</vt:lpstr>
      <vt:lpstr>Contesto</vt:lpstr>
      <vt:lpstr>Versetto Chiave:</vt:lpstr>
      <vt:lpstr>Abbozzo dello Studio</vt:lpstr>
      <vt:lpstr>La necessità di un padre Giovanni 4.46-48</vt:lpstr>
      <vt:lpstr>La necessità di un padre Giovanni 4.46-48</vt:lpstr>
      <vt:lpstr>La necessità di un padre Giovanni 4.46-48</vt:lpstr>
      <vt:lpstr>La necessità di un padre Giovanni 4.46-48</vt:lpstr>
      <vt:lpstr>La necessità di un padre Giovanni 4.46-48</vt:lpstr>
      <vt:lpstr>La necessità di un padre Giovanni 4.46-48</vt:lpstr>
      <vt:lpstr>La necessità di un padre Giovanni 4.46-48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Potere sulla malattia e la distanza Giovanni 4.49-54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Il paralitico di Betesda Giovanni 5.1-9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Le priorità dei religiosi Giovanni 5.10-14</vt:lpstr>
      <vt:lpstr>Aplicazioni</vt:lpstr>
      <vt:lpstr>Aplicazioni</vt:lpstr>
      <vt:lpstr>Aplicazioni</vt:lpstr>
      <vt:lpstr>Bibliografia</vt:lpstr>
      <vt:lpstr>Slide 73</vt:lpstr>
      <vt:lpstr>Slide 74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Myriam</cp:lastModifiedBy>
  <cp:revision>7493</cp:revision>
  <cp:lastPrinted>2012-10-30T21:37:29Z</cp:lastPrinted>
  <dcterms:created xsi:type="dcterms:W3CDTF">2007-01-24T21:53:34Z</dcterms:created>
  <dcterms:modified xsi:type="dcterms:W3CDTF">2014-06-28T00:05:33Z</dcterms:modified>
</cp:coreProperties>
</file>