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74"/>
  </p:notesMasterIdLst>
  <p:handoutMasterIdLst>
    <p:handoutMasterId r:id="rId75"/>
  </p:handoutMasterIdLst>
  <p:sldIdLst>
    <p:sldId id="2767" r:id="rId7"/>
    <p:sldId id="565" r:id="rId8"/>
    <p:sldId id="566" r:id="rId9"/>
    <p:sldId id="571" r:id="rId10"/>
    <p:sldId id="2182" r:id="rId11"/>
    <p:sldId id="3041" r:id="rId12"/>
    <p:sldId id="3222" r:id="rId13"/>
    <p:sldId id="3224" r:id="rId14"/>
    <p:sldId id="3223" r:id="rId15"/>
    <p:sldId id="3225" r:id="rId16"/>
    <p:sldId id="3260" r:id="rId17"/>
    <p:sldId id="3226" r:id="rId18"/>
    <p:sldId id="3261" r:id="rId19"/>
    <p:sldId id="3227" r:id="rId20"/>
    <p:sldId id="3262" r:id="rId21"/>
    <p:sldId id="3228" r:id="rId22"/>
    <p:sldId id="3229" r:id="rId23"/>
    <p:sldId id="3230" r:id="rId24"/>
    <p:sldId id="3263" r:id="rId25"/>
    <p:sldId id="3043" r:id="rId26"/>
    <p:sldId id="3044" r:id="rId27"/>
    <p:sldId id="3231" r:id="rId28"/>
    <p:sldId id="3232" r:id="rId29"/>
    <p:sldId id="3264" r:id="rId30"/>
    <p:sldId id="3233" r:id="rId31"/>
    <p:sldId id="3234" r:id="rId32"/>
    <p:sldId id="3235" r:id="rId33"/>
    <p:sldId id="3236" r:id="rId34"/>
    <p:sldId id="3237" r:id="rId35"/>
    <p:sldId id="3145" r:id="rId36"/>
    <p:sldId id="3146" r:id="rId37"/>
    <p:sldId id="3214" r:id="rId38"/>
    <p:sldId id="3238" r:id="rId39"/>
    <p:sldId id="3239" r:id="rId40"/>
    <p:sldId id="3240" r:id="rId41"/>
    <p:sldId id="3241" r:id="rId42"/>
    <p:sldId id="3242" r:id="rId43"/>
    <p:sldId id="3243" r:id="rId44"/>
    <p:sldId id="3244" r:id="rId45"/>
    <p:sldId id="3245" r:id="rId46"/>
    <p:sldId id="3246" r:id="rId47"/>
    <p:sldId id="3247" r:id="rId48"/>
    <p:sldId id="3248" r:id="rId49"/>
    <p:sldId id="3249" r:id="rId50"/>
    <p:sldId id="3250" r:id="rId51"/>
    <p:sldId id="3251" r:id="rId52"/>
    <p:sldId id="3252" r:id="rId53"/>
    <p:sldId id="3215" r:id="rId54"/>
    <p:sldId id="3216" r:id="rId55"/>
    <p:sldId id="3219" r:id="rId56"/>
    <p:sldId id="3253" r:id="rId57"/>
    <p:sldId id="3254" r:id="rId58"/>
    <p:sldId id="3265" r:id="rId59"/>
    <p:sldId id="3255" r:id="rId60"/>
    <p:sldId id="3256" r:id="rId61"/>
    <p:sldId id="3217" r:id="rId62"/>
    <p:sldId id="3218" r:id="rId63"/>
    <p:sldId id="3220" r:id="rId64"/>
    <p:sldId id="3257" r:id="rId65"/>
    <p:sldId id="3259" r:id="rId66"/>
    <p:sldId id="3258" r:id="rId67"/>
    <p:sldId id="2914" r:id="rId68"/>
    <p:sldId id="3206" r:id="rId69"/>
    <p:sldId id="3221" r:id="rId70"/>
    <p:sldId id="1391" r:id="rId71"/>
    <p:sldId id="1843" r:id="rId72"/>
    <p:sldId id="627" r:id="rId7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533" autoAdjust="0"/>
  </p:normalViewPr>
  <p:slideViewPr>
    <p:cSldViewPr>
      <p:cViewPr varScale="1">
        <p:scale>
          <a:sx n="76" d="100"/>
          <a:sy n="76" d="100"/>
        </p:scale>
        <p:origin x="10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4/23/2014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06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445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4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740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416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395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044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962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3155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20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81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5080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9250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084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437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420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4888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6699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82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2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362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387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6980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7166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908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455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7627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717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48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0148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183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964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072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0213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295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0847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13386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3058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004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47342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00171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8023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81859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21334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87985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69096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82473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52766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82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97083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10285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1699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5240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54834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65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66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67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153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072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817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4/23/2014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20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0" t="2697" r="1974" b="4793"/>
          <a:stretch/>
        </p:blipFill>
        <p:spPr>
          <a:xfrm>
            <a:off x="-1" y="-5863"/>
            <a:ext cx="9144001" cy="6843979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838200"/>
            <a:ext cx="8402990" cy="48768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Unità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5: Dio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diventa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uomo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in Cristo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Studio 15: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Giovanni testifica di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1.19-51)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14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gennaio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2014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1:21–22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aspettavano</a:t>
            </a:r>
            <a:r>
              <a:rPr lang="es-PR" dirty="0" smtClean="0">
                <a:latin typeface="Candara" panose="020E0502030303020204" pitchFamily="34" charset="0"/>
              </a:rPr>
              <a:t> che Elia </a:t>
            </a:r>
            <a:r>
              <a:rPr lang="es-PR" dirty="0" err="1" smtClean="0">
                <a:latin typeface="Candara" panose="020E0502030303020204" pitchFamily="34" charset="0"/>
              </a:rPr>
              <a:t>tornasse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terra</a:t>
            </a:r>
            <a:r>
              <a:rPr lang="es-PR" dirty="0" smtClean="0">
                <a:latin typeface="Candara" panose="020E0502030303020204" pitchFamily="34" charset="0"/>
              </a:rPr>
              <a:t> prima del </a:t>
            </a:r>
            <a:r>
              <a:rPr lang="es-PR" dirty="0" err="1" smtClean="0">
                <a:latin typeface="Candara" panose="020E0502030303020204" pitchFamily="34" charset="0"/>
              </a:rPr>
              <a:t>arrivo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Cristo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Malachia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 modo che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ragionato</a:t>
            </a:r>
            <a:r>
              <a:rPr lang="es-PR" dirty="0" smtClean="0">
                <a:latin typeface="Candara" panose="020E0502030303020204" pitchFamily="34" charset="0"/>
              </a:rPr>
              <a:t> che si Giovanni non 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forse</a:t>
            </a:r>
            <a:r>
              <a:rPr lang="es-PR" dirty="0" smtClean="0">
                <a:latin typeface="Candara" panose="020E0502030303020204" pitchFamily="34" charset="0"/>
              </a:rPr>
              <a:t> era Elia.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38" t="3923" r="2424" b="3099"/>
          <a:stretch/>
        </p:blipFill>
        <p:spPr>
          <a:xfrm>
            <a:off x="5257800" y="1789654"/>
            <a:ext cx="3886200" cy="503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349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Giovanni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assicurato</a:t>
            </a:r>
            <a:r>
              <a:rPr lang="es-PR" dirty="0" smtClean="0">
                <a:latin typeface="Candara" panose="020E0502030303020204" pitchFamily="34" charset="0"/>
              </a:rPr>
              <a:t> che non era Elia.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Deuteronomio 18:15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es-PR" i="1" dirty="0" smtClean="0">
                <a:latin typeface="Candara" panose="020E0502030303020204" pitchFamily="34" charset="0"/>
              </a:rPr>
              <a:t>«</a:t>
            </a:r>
            <a:r>
              <a:rPr lang="it-IT" dirty="0" smtClean="0">
                <a:latin typeface="Candara" pitchFamily="34" charset="0"/>
              </a:rPr>
              <a:t>Per te il SIGNORE, il tuo Dio, farà sorgere in mezzo a te, fra i tuoi fratelli, un profeta come me; a lui darete ascolto! </a:t>
            </a:r>
            <a:r>
              <a:rPr lang="es-PR" i="1" dirty="0" smtClean="0">
                <a:latin typeface="Candara" panose="020E0502030303020204" pitchFamily="34" charset="0"/>
              </a:rPr>
              <a:t>».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9801" y="1734313"/>
            <a:ext cx="3124200" cy="512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17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4102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ricordarono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predizione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crederono</a:t>
            </a:r>
            <a:r>
              <a:rPr lang="es-PR" dirty="0" smtClean="0">
                <a:latin typeface="Candara" panose="020E0502030303020204" pitchFamily="34" charset="0"/>
              </a:rPr>
              <a:t> che Giovanni </a:t>
            </a:r>
            <a:r>
              <a:rPr lang="es-PR" dirty="0" err="1" smtClean="0">
                <a:latin typeface="Candara" panose="020E0502030303020204" pitchFamily="34" charset="0"/>
              </a:rPr>
              <a:t>potrebbe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profeta </a:t>
            </a:r>
            <a:r>
              <a:rPr lang="es-PR" dirty="0" err="1" smtClean="0">
                <a:latin typeface="Candara" panose="020E0502030303020204" pitchFamily="34" charset="0"/>
              </a:rPr>
              <a:t>menzionato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nuovo</a:t>
            </a:r>
            <a:r>
              <a:rPr lang="es-PR" dirty="0" smtClean="0">
                <a:latin typeface="Candara" panose="020E0502030303020204" pitchFamily="34" charset="0"/>
              </a:rPr>
              <a:t> Giovanni </a:t>
            </a:r>
            <a:r>
              <a:rPr lang="es-PR" dirty="0" err="1" smtClean="0">
                <a:latin typeface="Candara" panose="020E0502030303020204" pitchFamily="34" charset="0"/>
              </a:rPr>
              <a:t>rispose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>
                <a:latin typeface="Candara" panose="020E0502030303020204" pitchFamily="34" charset="0"/>
              </a:rPr>
              <a:t>una negativa.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356" r="31406"/>
          <a:stretch/>
        </p:blipFill>
        <p:spPr>
          <a:xfrm>
            <a:off x="5181600" y="1752600"/>
            <a:ext cx="3962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878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83235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delegazione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avrebbe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sentito</a:t>
            </a:r>
            <a:r>
              <a:rPr lang="es-PR" dirty="0" smtClean="0">
                <a:latin typeface="Candara" panose="020E0502030303020204" pitchFamily="34" charset="0"/>
              </a:rPr>
              <a:t> confusa </a:t>
            </a:r>
            <a:r>
              <a:rPr lang="es-PR" dirty="0" err="1" smtClean="0">
                <a:latin typeface="Candara" panose="020E0502030303020204" pitchFamily="34" charset="0"/>
              </a:rPr>
              <a:t>ritornando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Gerusalemme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risposta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concreta,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chiederono</a:t>
            </a:r>
            <a:r>
              <a:rPr lang="es-PR" dirty="0" smtClean="0">
                <a:latin typeface="Candara" panose="020E0502030303020204" pitchFamily="34" charset="0"/>
              </a:rPr>
              <a:t> a Giovanni che </a:t>
            </a:r>
            <a:r>
              <a:rPr lang="es-PR" dirty="0" err="1" smtClean="0">
                <a:latin typeface="Candara" panose="020E0502030303020204" pitchFamily="34" charset="0"/>
              </a:rPr>
              <a:t>desse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risposta</a:t>
            </a:r>
            <a:r>
              <a:rPr lang="es-PR" dirty="0" smtClean="0">
                <a:latin typeface="Candara" panose="020E0502030303020204" pitchFamily="34" charset="0"/>
              </a:rPr>
              <a:t> verso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356" r="31406"/>
          <a:stretch/>
        </p:blipFill>
        <p:spPr>
          <a:xfrm>
            <a:off x="5181600" y="1752600"/>
            <a:ext cx="3962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170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1:23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: “</a:t>
            </a:r>
            <a:r>
              <a:rPr lang="it-IT" dirty="0" smtClean="0">
                <a:latin typeface="Candara" pitchFamily="34" charset="0"/>
              </a:rPr>
              <a:t>Io sono la voce di uno che grida nel deserto</a:t>
            </a:r>
            <a:r>
              <a:rPr lang="es-PR" dirty="0" smtClean="0">
                <a:latin typeface="Candara" pitchFamily="34" charset="0"/>
              </a:rPr>
              <a:t>.”</a:t>
            </a:r>
          </a:p>
          <a:p>
            <a:r>
              <a:rPr lang="es-PR" dirty="0" smtClean="0">
                <a:latin typeface="Candara" pitchFamily="34" charset="0"/>
              </a:rPr>
              <a:t>Come </a:t>
            </a:r>
            <a:r>
              <a:rPr lang="es-PR" dirty="0" err="1" smtClean="0">
                <a:latin typeface="Candara" pitchFamily="34" charset="0"/>
              </a:rPr>
              <a:t>risposta</a:t>
            </a:r>
            <a:r>
              <a:rPr lang="es-PR" dirty="0" smtClean="0">
                <a:latin typeface="Candara" pitchFamily="34" charset="0"/>
              </a:rPr>
              <a:t> </a:t>
            </a:r>
            <a:r>
              <a:rPr lang="es-PR" dirty="0" err="1" smtClean="0">
                <a:latin typeface="Candara" pitchFamily="34" charset="0"/>
              </a:rPr>
              <a:t>alla</a:t>
            </a:r>
            <a:r>
              <a:rPr lang="es-PR" dirty="0" smtClean="0">
                <a:latin typeface="Candara" pitchFamily="34" charset="0"/>
              </a:rPr>
              <a:t> </a:t>
            </a:r>
            <a:r>
              <a:rPr lang="es-PR" dirty="0" err="1" smtClean="0">
                <a:latin typeface="Candara" pitchFamily="34" charset="0"/>
              </a:rPr>
              <a:t>sua</a:t>
            </a:r>
            <a:r>
              <a:rPr lang="es-PR" dirty="0" smtClean="0">
                <a:latin typeface="Candara" pitchFamily="34" charset="0"/>
              </a:rPr>
              <a:t> </a:t>
            </a:r>
            <a:r>
              <a:rPr lang="es-PR" dirty="0" err="1" smtClean="0">
                <a:latin typeface="Candara" pitchFamily="34" charset="0"/>
              </a:rPr>
              <a:t>domanda</a:t>
            </a:r>
            <a:r>
              <a:rPr lang="es-PR" dirty="0" smtClean="0">
                <a:latin typeface="Candara" pitchFamily="34" charset="0"/>
              </a:rPr>
              <a:t>, </a:t>
            </a:r>
            <a:r>
              <a:rPr lang="es-PR" dirty="0" err="1" smtClean="0">
                <a:latin typeface="Candara" pitchFamily="34" charset="0"/>
              </a:rPr>
              <a:t>il</a:t>
            </a:r>
            <a:r>
              <a:rPr lang="es-PR" dirty="0" smtClean="0">
                <a:latin typeface="Candara" pitchFamily="34" charset="0"/>
              </a:rPr>
              <a:t> </a:t>
            </a:r>
            <a:r>
              <a:rPr lang="es-PR" dirty="0" err="1" smtClean="0">
                <a:latin typeface="Candara" pitchFamily="34" charset="0"/>
              </a:rPr>
              <a:t>Battista</a:t>
            </a:r>
            <a:r>
              <a:rPr lang="es-PR" dirty="0" smtClean="0">
                <a:latin typeface="Candara" pitchFamily="34" charset="0"/>
              </a:rPr>
              <a:t> ha citato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Isaia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40:3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dove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profetizzava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sorgirebbe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precursore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annunziare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l’arrivo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>
                <a:latin typeface="Candara" panose="020E0502030303020204" pitchFamily="34" charset="0"/>
              </a:rPr>
              <a:t>Cristo.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1" t="3312" r="56982" b="22943"/>
          <a:stretch/>
        </p:blipFill>
        <p:spPr>
          <a:xfrm>
            <a:off x="5375513" y="1752600"/>
            <a:ext cx="37684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716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altre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, Giovanni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l’araldo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annunziato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era la </a:t>
            </a:r>
            <a:r>
              <a:rPr lang="es-PR" dirty="0" err="1" smtClean="0">
                <a:latin typeface="Candara" panose="020E0502030303020204" pitchFamily="34" charset="0"/>
              </a:rPr>
              <a:t>voce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Israele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deserto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Dovuto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separazione</a:t>
            </a:r>
            <a:r>
              <a:rPr lang="es-PR" dirty="0" smtClean="0">
                <a:latin typeface="Candara" panose="020E0502030303020204" pitchFamily="34" charset="0"/>
              </a:rPr>
              <a:t> da Dio,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diventato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secco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brullo</a:t>
            </a:r>
            <a:r>
              <a:rPr lang="es-PR" dirty="0" smtClean="0">
                <a:latin typeface="Candara" panose="020E0502030303020204" pitchFamily="34" charset="0"/>
              </a:rPr>
              <a:t>, come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smtClean="0">
                <a:latin typeface="Candara" panose="020E0502030303020204" pitchFamily="34" charset="0"/>
              </a:rPr>
              <a:t>deserto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1" t="3312" r="56982" b="22943"/>
          <a:stretch/>
        </p:blipFill>
        <p:spPr>
          <a:xfrm>
            <a:off x="5375513" y="1752600"/>
            <a:ext cx="37684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31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Juan si </a:t>
            </a:r>
            <a:r>
              <a:rPr lang="es-PR" dirty="0" err="1" smtClean="0">
                <a:latin typeface="Candara" panose="020E0502030303020204" pitchFamily="34" charset="0"/>
              </a:rPr>
              <a:t>riferì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semplicemente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voce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si </a:t>
            </a:r>
            <a:r>
              <a:rPr lang="es-PR" dirty="0" err="1" smtClean="0">
                <a:latin typeface="Candara" panose="020E0502030303020204" pitchFamily="34" charset="0"/>
              </a:rPr>
              <a:t>presentò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smtClean="0">
                <a:latin typeface="Candara" panose="020E0502030303020204" pitchFamily="34" charset="0"/>
              </a:rPr>
              <a:t>grande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doveva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commendato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admirato</a:t>
            </a:r>
            <a:r>
              <a:rPr lang="es-PR" dirty="0" smtClean="0">
                <a:latin typeface="Candara" panose="020E0502030303020204" pitchFamily="34" charset="0"/>
              </a:rPr>
              <a:t>, se non </a:t>
            </a:r>
            <a:r>
              <a:rPr lang="es-PR" dirty="0" err="1" smtClean="0">
                <a:latin typeface="Candara" panose="020E0502030303020204" pitchFamily="34" charset="0"/>
              </a:rPr>
              <a:t>semplicemente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voce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—</a:t>
            </a:r>
            <a:r>
              <a:rPr lang="es-PR" dirty="0" smtClean="0">
                <a:latin typeface="Candara" panose="020E0502030303020204" pitchFamily="34" charset="0"/>
              </a:rPr>
              <a:t>non per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visto,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solo per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ascoltato</a:t>
            </a:r>
            <a:r>
              <a:rPr lang="es-PR" dirty="0" smtClean="0">
                <a:latin typeface="Candara" panose="020E0502030303020204" pitchFamily="34" charset="0"/>
              </a:rPr>
              <a:t>—.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1" t="3312" r="56982" b="22943"/>
          <a:stretch/>
        </p:blipFill>
        <p:spPr>
          <a:xfrm>
            <a:off x="5375513" y="1752600"/>
            <a:ext cx="37684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515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Giovanni era la </a:t>
            </a:r>
            <a:r>
              <a:rPr lang="es-PR" dirty="0" err="1" smtClean="0">
                <a:latin typeface="Candara" panose="020E0502030303020204" pitchFamily="34" charset="0"/>
              </a:rPr>
              <a:t>voce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Cristo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Verbo, la </a:t>
            </a:r>
            <a:r>
              <a:rPr lang="es-PR" dirty="0" smtClean="0">
                <a:latin typeface="Candara" panose="020E0502030303020204" pitchFamily="34" charset="0"/>
              </a:rPr>
              <a:t>Parola. </a:t>
            </a:r>
            <a:endParaRPr lang="es-PR" dirty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parola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bisogno</a:t>
            </a:r>
            <a:r>
              <a:rPr lang="es-PR" dirty="0" smtClean="0">
                <a:latin typeface="Candara" panose="020E0502030303020204" pitchFamily="34" charset="0"/>
              </a:rPr>
              <a:t> di 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voce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darsi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conoscere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voce</a:t>
            </a:r>
            <a:r>
              <a:rPr lang="es-PR" dirty="0" smtClean="0">
                <a:latin typeface="Candara" panose="020E0502030303020204" pitchFamily="34" charset="0"/>
              </a:rPr>
              <a:t> non ha </a:t>
            </a:r>
            <a:r>
              <a:rPr lang="es-PR" dirty="0" err="1" smtClean="0">
                <a:latin typeface="Candara" panose="020E0502030303020204" pitchFamily="34" charset="0"/>
              </a:rPr>
              <a:t>entità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valore </a:t>
            </a:r>
            <a:r>
              <a:rPr lang="es-PR" dirty="0" err="1" smtClean="0">
                <a:latin typeface="Candara" panose="020E0502030303020204" pitchFamily="34" charset="0"/>
              </a:rPr>
              <a:t>senza</a:t>
            </a:r>
            <a:r>
              <a:rPr lang="es-PR" dirty="0" smtClean="0">
                <a:latin typeface="Candara" panose="020E0502030303020204" pitchFamily="34" charset="0"/>
              </a:rPr>
              <a:t> una parola.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Parola è infinitamente </a:t>
            </a:r>
            <a:r>
              <a:rPr lang="es-PR" dirty="0" err="1" smtClean="0">
                <a:latin typeface="Candara" panose="020E0502030303020204" pitchFamily="34" charset="0"/>
              </a:rPr>
              <a:t>maggiore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voce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però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può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anche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nostro</a:t>
            </a:r>
            <a:r>
              <a:rPr lang="es-PR" dirty="0" smtClean="0">
                <a:latin typeface="Candara" panose="020E0502030303020204" pitchFamily="34" charset="0"/>
              </a:rPr>
              <a:t> privilegio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voce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7198" r="5760" b="7029"/>
          <a:stretch/>
        </p:blipFill>
        <p:spPr>
          <a:xfrm>
            <a:off x="5410200" y="1828800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442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60950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messaggio</a:t>
            </a:r>
            <a:r>
              <a:rPr lang="es-PR" dirty="0" smtClean="0">
                <a:latin typeface="Candara" panose="020E0502030303020204" pitchFamily="34" charset="0"/>
              </a:rPr>
              <a:t> di Giovanni </a:t>
            </a:r>
            <a:r>
              <a:rPr lang="es-PR" dirty="0">
                <a:latin typeface="Candara" panose="020E0502030303020204" pitchFamily="34" charset="0"/>
              </a:rPr>
              <a:t>era, </a:t>
            </a:r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it-IT" i="1" dirty="0" smtClean="0">
                <a:latin typeface="Times New Roman" pitchFamily="18" charset="0"/>
                <a:cs typeface="Times New Roman" pitchFamily="18" charset="0"/>
              </a:rPr>
              <a:t>Raddrizzate la via del Signore</a:t>
            </a:r>
            <a:r>
              <a:rPr lang="es-PR" dirty="0" smtClean="0">
                <a:latin typeface="Candara" panose="020E0502030303020204" pitchFamily="34" charset="0"/>
              </a:rPr>
              <a:t>”.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altre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, “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 viene”.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7198" r="5760" b="7029"/>
          <a:stretch/>
        </p:blipFill>
        <p:spPr>
          <a:xfrm>
            <a:off x="5410200" y="1828800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599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dirty="0" err="1" smtClean="0">
                <a:latin typeface="Candara" panose="020E0502030303020204" pitchFamily="34" charset="0"/>
              </a:rPr>
              <a:t>Eliminate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vostre</a:t>
            </a:r>
            <a:r>
              <a:rPr lang="es-PR" dirty="0" smtClean="0">
                <a:latin typeface="Candara" panose="020E0502030303020204" pitchFamily="34" charset="0"/>
              </a:rPr>
              <a:t> vite che vi  </a:t>
            </a:r>
            <a:r>
              <a:rPr lang="es-PR" dirty="0" err="1" smtClean="0">
                <a:latin typeface="Candara" panose="020E0502030303020204" pitchFamily="34" charset="0"/>
              </a:rPr>
              <a:t>disturberebbero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ricevere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.”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Pentitevi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vostri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, perché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possa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venire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regnare</a:t>
            </a:r>
            <a:r>
              <a:rPr lang="es-PR" dirty="0" smtClean="0">
                <a:latin typeface="Candara" panose="020E0502030303020204" pitchFamily="34" charset="0"/>
              </a:rPr>
              <a:t> su </a:t>
            </a:r>
            <a:r>
              <a:rPr lang="es-PR" dirty="0" err="1" smtClean="0">
                <a:latin typeface="Candara" panose="020E0502030303020204" pitchFamily="34" charset="0"/>
              </a:rPr>
              <a:t>voi</a:t>
            </a:r>
            <a:r>
              <a:rPr lang="es-PR" dirty="0" smtClean="0">
                <a:latin typeface="Candara" panose="020E0502030303020204" pitchFamily="34" charset="0"/>
              </a:rPr>
              <a:t> come Re di </a:t>
            </a:r>
            <a:r>
              <a:rPr lang="es-PR" dirty="0" err="1" smtClean="0">
                <a:latin typeface="Candara" panose="020E0502030303020204" pitchFamily="34" charset="0"/>
              </a:rPr>
              <a:t>Israele</a:t>
            </a:r>
            <a:r>
              <a:rPr lang="es-PR" dirty="0" smtClean="0">
                <a:latin typeface="Candara" panose="020E0502030303020204" pitchFamily="34" charset="0"/>
              </a:rPr>
              <a:t>”.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7198" r="5760" b="7029"/>
          <a:stretch/>
        </p:blipFill>
        <p:spPr>
          <a:xfrm>
            <a:off x="5410200" y="1828800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5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Contesto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Giovanni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1.19 - 51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I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1.24-28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0" t="3921" r="2970" b="21471"/>
          <a:stretch/>
        </p:blipFill>
        <p:spPr>
          <a:xfrm>
            <a:off x="18756" y="1600200"/>
            <a:ext cx="9125243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827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Quelli che erano stati mandati da lui erano del gruppo dei farisei;  e gli domandarono: «Perché dunque battezzi, se tu non sei il Cristo, né Elia, né il profeta?»  Giovanni rispose loro, dicendo: «Io battezzo in acqua; tra di voi è presente uno che voi non conoscete,  colui che viene dopo di me, al quale io non sono degno di sciogliere il legaccio dei calzari!»</a:t>
            </a:r>
          </a:p>
          <a:p>
            <a:r>
              <a:rPr lang="it-IT" dirty="0" smtClean="0">
                <a:latin typeface="Candara" pitchFamily="34" charset="0"/>
              </a:rPr>
              <a:t> Queste cose avvennero in Betania di là dal Giordano, dove Giovanni stava battezzando.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(Juan 1.24–28, RVR60) </a:t>
            </a:r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1:24–25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costituivano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rigida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che si </a:t>
            </a:r>
            <a:r>
              <a:rPr lang="es-PR" dirty="0" err="1" smtClean="0">
                <a:latin typeface="Candara" panose="020E0502030303020204" pitchFamily="34" charset="0"/>
              </a:rPr>
              <a:t>gloriavano</a:t>
            </a:r>
            <a:r>
              <a:rPr lang="es-PR" dirty="0" smtClean="0">
                <a:latin typeface="Candara" panose="020E0502030303020204" pitchFamily="34" charset="0"/>
              </a:rPr>
              <a:t> del loro </a:t>
            </a:r>
            <a:r>
              <a:rPr lang="es-PR" dirty="0" err="1" smtClean="0">
                <a:latin typeface="Candara" panose="020E0502030303020204" pitchFamily="34" charset="0"/>
              </a:rPr>
              <a:t>conoscimento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superiore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sforzi</a:t>
            </a:r>
            <a:r>
              <a:rPr lang="es-PR" dirty="0" smtClean="0">
                <a:latin typeface="Candara" panose="020E0502030303020204" pitchFamily="34" charset="0"/>
              </a:rPr>
              <a:t>  per </a:t>
            </a:r>
            <a:r>
              <a:rPr lang="es-PR" dirty="0" err="1" smtClean="0">
                <a:latin typeface="Candara" panose="020E0502030303020204" pitchFamily="34" charset="0"/>
              </a:rPr>
              <a:t>compiere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minuziosi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dettagli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Antico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Testamento.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7198" r="5760" b="7029"/>
          <a:stretch/>
        </p:blipFill>
        <p:spPr>
          <a:xfrm>
            <a:off x="5410200" y="1828800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90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realtà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molti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essi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ipocriti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volevano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aparire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davanti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religiosi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che 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vite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peccaminose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356" r="31406"/>
          <a:stretch/>
        </p:blipFill>
        <p:spPr>
          <a:xfrm>
            <a:off x="5181600" y="1752600"/>
            <a:ext cx="3962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245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828800"/>
            <a:ext cx="5334000" cy="48720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Volevano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sapere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autorità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Giovanni per </a:t>
            </a:r>
            <a:r>
              <a:rPr lang="es-PR" dirty="0" err="1" smtClean="0">
                <a:latin typeface="Candara" panose="020E0502030303020204" pitchFamily="34" charset="0"/>
              </a:rPr>
              <a:t>battezzare</a:t>
            </a:r>
            <a:r>
              <a:rPr lang="es-PR" dirty="0" smtClean="0">
                <a:latin typeface="Candara" panose="020E0502030303020204" pitchFamily="34" charset="0"/>
              </a:rPr>
              <a:t> se non </a:t>
            </a:r>
            <a:r>
              <a:rPr lang="es-PR" dirty="0">
                <a:latin typeface="Candara" panose="020E0502030303020204" pitchFamily="34" charset="0"/>
              </a:rPr>
              <a:t>era una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persone </a:t>
            </a:r>
            <a:r>
              <a:rPr lang="es-PR" dirty="0" err="1" smtClean="0">
                <a:latin typeface="Candara" panose="020E0502030303020204" pitchFamily="34" charset="0"/>
              </a:rPr>
              <a:t>importanti</a:t>
            </a:r>
            <a:r>
              <a:rPr lang="es-PR" dirty="0" smtClean="0">
                <a:latin typeface="Candara" panose="020E0502030303020204" pitchFamily="34" charset="0"/>
              </a:rPr>
              <a:t> che loro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menzionato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356" r="31406"/>
          <a:stretch/>
        </p:blipFill>
        <p:spPr>
          <a:xfrm>
            <a:off x="5181600" y="1752600"/>
            <a:ext cx="3962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25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1:26–27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Io </a:t>
            </a:r>
            <a:r>
              <a:rPr lang="es-PR" dirty="0" err="1" smtClean="0">
                <a:latin typeface="Candara" panose="020E0502030303020204" pitchFamily="34" charset="0"/>
              </a:rPr>
              <a:t>battezzo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acqua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 Giovanni. </a:t>
            </a:r>
            <a:endParaRPr lang="es-PR" dirty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nessuno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credesse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>
                <a:latin typeface="Candara" panose="020E0502030303020204" pitchFamily="34" charset="0"/>
              </a:rPr>
              <a:t>importante.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lavoro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semplicemente</a:t>
            </a:r>
            <a:r>
              <a:rPr lang="es-PR" dirty="0" smtClean="0">
                <a:latin typeface="Candara" panose="020E0502030303020204" pitchFamily="34" charset="0"/>
              </a:rPr>
              <a:t> preparare </a:t>
            </a:r>
            <a:r>
              <a:rPr lang="es-PR" dirty="0" err="1" smtClean="0">
                <a:latin typeface="Candara" panose="020E0502030303020204" pitchFamily="34" charset="0"/>
              </a:rPr>
              <a:t>agli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>
                <a:latin typeface="Candara" panose="020E0502030303020204" pitchFamily="34" charset="0"/>
              </a:rPr>
              <a:t>Cristo.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ascoltavano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pentivano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battezzava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con </a:t>
            </a:r>
            <a:r>
              <a:rPr lang="es-PR" dirty="0" err="1" smtClean="0">
                <a:latin typeface="Candara" panose="020E0502030303020204" pitchFamily="34" charset="0"/>
              </a:rPr>
              <a:t>acqua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cenno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esterno</a:t>
            </a:r>
            <a:r>
              <a:rPr lang="es-PR" dirty="0" smtClean="0">
                <a:latin typeface="Candara" panose="020E0502030303020204" pitchFamily="34" charset="0"/>
              </a:rPr>
              <a:t> del loro  </a:t>
            </a:r>
            <a:r>
              <a:rPr lang="es-PR" dirty="0" err="1" smtClean="0">
                <a:latin typeface="Candara" panose="020E0502030303020204" pitchFamily="34" charset="0"/>
              </a:rPr>
              <a:t>cambiamento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interno.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1" t="3312" r="56982" b="22943"/>
          <a:stretch/>
        </p:blipFill>
        <p:spPr>
          <a:xfrm>
            <a:off x="5375513" y="1752600"/>
            <a:ext cx="37684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848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 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>
                <a:latin typeface="Candara" pitchFamily="34" charset="0"/>
              </a:rPr>
              <a:t>“Tra di voi è presente uno che voi non conoscete”</a:t>
            </a:r>
            <a:r>
              <a:rPr lang="es-PR" dirty="0" smtClean="0">
                <a:latin typeface="Candara" pitchFamily="34" charset="0"/>
              </a:rPr>
              <a:t>, ha </a:t>
            </a:r>
            <a:r>
              <a:rPr lang="es-PR" dirty="0" err="1" smtClean="0">
                <a:latin typeface="Candara" pitchFamily="34" charset="0"/>
              </a:rPr>
              <a:t>proseguito</a:t>
            </a:r>
            <a:r>
              <a:rPr lang="es-PR" dirty="0" smtClean="0">
                <a:latin typeface="Candara" pitchFamily="34" charset="0"/>
              </a:rPr>
              <a:t> Giovanni, </a:t>
            </a:r>
            <a:r>
              <a:rPr lang="es-PR" dirty="0" err="1" smtClean="0">
                <a:latin typeface="Candara" pitchFamily="34" charset="0"/>
              </a:rPr>
              <a:t>riferendosi</a:t>
            </a:r>
            <a:r>
              <a:rPr lang="es-PR" dirty="0" smtClean="0">
                <a:latin typeface="Candara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naturalmente, a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riconobbero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lungamente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aspettato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Giovanni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dicendo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es-PR" dirty="0">
                <a:latin typeface="Candara" panose="020E0502030303020204" pitchFamily="34" charset="0"/>
              </a:rPr>
              <a:t>«</a:t>
            </a:r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pensate</a:t>
            </a:r>
            <a:r>
              <a:rPr lang="es-PR" dirty="0" smtClean="0">
                <a:latin typeface="Candara" panose="020E0502030303020204" pitchFamily="34" charset="0"/>
              </a:rPr>
              <a:t> di me come </a:t>
            </a:r>
            <a:r>
              <a:rPr lang="es-PR" dirty="0">
                <a:latin typeface="Candara" panose="020E0502030303020204" pitchFamily="34" charset="0"/>
              </a:rPr>
              <a:t>un gran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1" t="3312" r="56982" b="22943"/>
          <a:stretch/>
        </p:blipFill>
        <p:spPr>
          <a:xfrm>
            <a:off x="5375513" y="1752600"/>
            <a:ext cx="37684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818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 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33400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dirty="0" err="1" smtClean="0">
                <a:latin typeface="Candara" panose="020E0502030303020204" pitchFamily="34" charset="0"/>
              </a:rPr>
              <a:t>C’è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Uno a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dovreste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atenzione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;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è uno che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conoscete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vera </a:t>
            </a:r>
            <a:r>
              <a:rPr lang="es-PR" dirty="0" err="1" smtClean="0">
                <a:latin typeface="Candara" panose="020E0502030303020204" pitchFamily="34" charset="0"/>
              </a:rPr>
              <a:t>identità</a:t>
            </a:r>
            <a:r>
              <a:rPr lang="es-PR" dirty="0" smtClean="0">
                <a:latin typeface="Candara" panose="020E0502030303020204" pitchFamily="34" charset="0"/>
              </a:rPr>
              <a:t>”.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Colui</a:t>
            </a:r>
            <a:r>
              <a:rPr lang="es-PR" dirty="0" smtClean="0">
                <a:latin typeface="Candara" panose="020E0502030303020204" pitchFamily="34" charset="0"/>
              </a:rPr>
              <a:t> che è </a:t>
            </a:r>
            <a:r>
              <a:rPr lang="es-PR" dirty="0" err="1" smtClean="0">
                <a:latin typeface="Candara" panose="020E0502030303020204" pitchFamily="34" charset="0"/>
              </a:rPr>
              <a:t>degno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venuto</a:t>
            </a:r>
            <a:r>
              <a:rPr lang="es-PR" dirty="0" smtClean="0">
                <a:latin typeface="Candara" panose="020E0502030303020204" pitchFamily="34" charset="0"/>
              </a:rPr>
              <a:t> dopo di Giovanni </a:t>
            </a:r>
            <a:r>
              <a:rPr lang="es-PR" dirty="0" err="1" smtClean="0">
                <a:latin typeface="Candara" panose="020E0502030303020204" pitchFamily="34" charset="0"/>
              </a:rPr>
              <a:t>Battista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merita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elogio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preminenza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22" t="3921" r="35555" b="21471"/>
          <a:stretch/>
        </p:blipFill>
        <p:spPr>
          <a:xfrm>
            <a:off x="5181601" y="1752600"/>
            <a:ext cx="3962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875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 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dovere</a:t>
            </a:r>
            <a:r>
              <a:rPr lang="es-PR" dirty="0" smtClean="0">
                <a:latin typeface="Candara" panose="020E0502030303020204" pitchFamily="34" charset="0"/>
              </a:rPr>
              <a:t> di uno </a:t>
            </a:r>
            <a:r>
              <a:rPr lang="es-PR" dirty="0" err="1" smtClean="0">
                <a:latin typeface="Candara" panose="020E0502030303020204" pitchFamily="34" charset="0"/>
              </a:rPr>
              <a:t>schiavo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o </a:t>
            </a:r>
            <a:r>
              <a:rPr lang="es-PR" dirty="0" smtClean="0">
                <a:latin typeface="Candara" panose="020E0502030303020204" pitchFamily="34" charset="0"/>
              </a:rPr>
              <a:t>servo </a:t>
            </a:r>
            <a:r>
              <a:rPr lang="es-PR" dirty="0" err="1" smtClean="0">
                <a:latin typeface="Candara" panose="020E0502030303020204" pitchFamily="34" charset="0"/>
              </a:rPr>
              <a:t>sciogliere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cinghie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sandale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capo.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Giovanni non si </a:t>
            </a:r>
            <a:r>
              <a:rPr lang="es-PR" dirty="0" err="1" smtClean="0">
                <a:latin typeface="Candara" panose="020E0502030303020204" pitchFamily="34" charset="0"/>
              </a:rPr>
              <a:t>considerava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neanche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degno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effettuare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servizio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umile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basso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>
                <a:latin typeface="Candara" panose="020E0502030303020204" pitchFamily="34" charset="0"/>
              </a:rPr>
              <a:t>Cristo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0" t="6084" r="58334" b="21471"/>
          <a:stretch/>
        </p:blipFill>
        <p:spPr>
          <a:xfrm>
            <a:off x="5334001" y="1752600"/>
            <a:ext cx="380999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73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 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1:28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Non si </a:t>
            </a:r>
            <a:r>
              <a:rPr lang="es-PR" dirty="0" err="1" smtClean="0">
                <a:latin typeface="Candara" panose="020E0502030303020204" pitchFamily="34" charset="0"/>
              </a:rPr>
              <a:t>conosce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situazione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esatta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Betabara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(o Betania, </a:t>
            </a:r>
            <a:r>
              <a:rPr lang="es-PR" dirty="0" err="1" smtClean="0">
                <a:latin typeface="Candara" panose="020E0502030303020204" pitchFamily="34" charset="0"/>
              </a:rPr>
              <a:t>secondo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alcuni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interpreti</a:t>
            </a:r>
            <a:r>
              <a:rPr lang="es-PR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sì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sa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>
                <a:latin typeface="Candara" panose="020E0502030303020204" pitchFamily="34" charset="0"/>
              </a:rPr>
              <a:t>era un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al </a:t>
            </a:r>
            <a:r>
              <a:rPr lang="es-PR" dirty="0" err="1" smtClean="0">
                <a:latin typeface="Candara" panose="020E0502030303020204" pitchFamily="34" charset="0"/>
              </a:rPr>
              <a:t>est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fiume</a:t>
            </a:r>
            <a:r>
              <a:rPr lang="es-PR" dirty="0" smtClean="0">
                <a:latin typeface="Candara" panose="020E0502030303020204" pitchFamily="34" charset="0"/>
              </a:rPr>
              <a:t> Giordano.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 err="1" smtClean="0">
                <a:latin typeface="Candara" panose="020E0502030303020204" pitchFamily="34" charset="0"/>
              </a:rPr>
              <a:t>accettiamo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lettura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Betania, </a:t>
            </a:r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può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>
                <a:latin typeface="Candara" panose="020E0502030303020204" pitchFamily="34" charset="0"/>
              </a:rPr>
              <a:t>Betania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vicina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Gerusalemme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2842" r="30637"/>
          <a:stretch/>
        </p:blipFill>
        <p:spPr>
          <a:xfrm>
            <a:off x="5334000" y="1813203"/>
            <a:ext cx="3810000" cy="505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051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Versetto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chiave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anose="020E0502030303020204" pitchFamily="34" charset="0"/>
              </a:rPr>
              <a:t>“</a:t>
            </a:r>
            <a:r>
              <a:rPr lang="it-IT" sz="3600" dirty="0" smtClean="0">
                <a:latin typeface="Candara" pitchFamily="34" charset="0"/>
              </a:rPr>
              <a:t>Il giorno seguente, Giovanni vide Gesù che veniva verso di lui e disse: «Ecco l'Agnello di Dio, che toglie il peccato del mondo! </a:t>
            </a:r>
            <a:r>
              <a:rPr lang="es-PR" sz="3600" dirty="0" smtClean="0">
                <a:latin typeface="Candara" panose="020E0502030303020204" pitchFamily="34" charset="0"/>
              </a:rPr>
              <a:t>”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(Juan 1.29,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1.29-34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24317"/>
          <a:stretch/>
        </p:blipFill>
        <p:spPr>
          <a:xfrm>
            <a:off x="-8999" y="1676401"/>
            <a:ext cx="9144793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Candara" pitchFamily="34" charset="0"/>
              </a:rPr>
              <a:t>“Il giorno seguente, Giovanni vide Gesù che veniva verso di lui e disse: «Ecco l'Agnello di Dio, che toglie il peccato del mondo! Questi è colui del quale dicevo: "Dopo di me viene un uomo che mi ha preceduto, perché egli era prima di me". Io non lo conoscevo; ma appunto perché egli sia manifestato a Israele, io sono venuto a battezzare in acqua</a:t>
            </a:r>
            <a:r>
              <a:rPr lang="es-PR" dirty="0" smtClean="0"/>
              <a:t>»</a:t>
            </a:r>
            <a:endParaRPr lang="es-PR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213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Candara" pitchFamily="34" charset="0"/>
              </a:rPr>
              <a:t>Giovanni rese testimonianza, dicendo: «Ho visto lo Spirito scendere dal cielo come una colomba e fermarsi su di lui. Io non lo conoscevo, ma colui che mi ha mandato a battezzare in acqua, mi ha detto: "Colui sul quale vedrai lo Spirito scendere e fermarsi, è quello che battezza con lo Spirito Santo".  E io ho veduto e ho attestato che questi è il Figlio di Dio».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1.29–34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,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4598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1:29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dopo , </a:t>
            </a:r>
            <a:r>
              <a:rPr lang="es-PR" dirty="0" err="1" smtClean="0">
                <a:latin typeface="Candara" panose="020E0502030303020204" pitchFamily="34" charset="0"/>
              </a:rPr>
              <a:t>poi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visita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farisei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Gerusalemme</a:t>
            </a:r>
            <a:r>
              <a:rPr lang="es-PR" dirty="0" smtClean="0">
                <a:latin typeface="Candara" panose="020E0502030303020204" pitchFamily="34" charset="0"/>
              </a:rPr>
              <a:t>, Giovanni </a:t>
            </a:r>
            <a:r>
              <a:rPr lang="es-PR" dirty="0" err="1" smtClean="0">
                <a:latin typeface="Candara" panose="020E0502030303020204" pitchFamily="34" charset="0"/>
              </a:rPr>
              <a:t>alzò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occhi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vide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veniva</a:t>
            </a:r>
            <a:r>
              <a:rPr lang="es-PR" dirty="0" smtClean="0">
                <a:latin typeface="Candara" panose="020E0502030303020204" pitchFamily="34" charset="0"/>
              </a:rPr>
              <a:t> verso di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Nell’emozione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entusiasmo del momento, </a:t>
            </a:r>
            <a:r>
              <a:rPr lang="es-PR" dirty="0" smtClean="0">
                <a:latin typeface="Candara" panose="020E0502030303020204" pitchFamily="34" charset="0"/>
              </a:rPr>
              <a:t>ha </a:t>
            </a:r>
            <a:r>
              <a:rPr lang="es-PR" dirty="0" err="1" smtClean="0">
                <a:latin typeface="Candara" panose="020E0502030303020204" pitchFamily="34" charset="0"/>
              </a:rPr>
              <a:t>esclamato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es-PR" dirty="0" err="1" smtClean="0">
                <a:latin typeface="Candara" panose="020E0502030303020204" pitchFamily="34" charset="0"/>
              </a:rPr>
              <a:t>Ecco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l’Agnello</a:t>
            </a:r>
            <a:r>
              <a:rPr lang="es-PR" dirty="0" smtClean="0">
                <a:latin typeface="Candara" panose="020E0502030303020204" pitchFamily="34" charset="0"/>
              </a:rPr>
              <a:t> di Dio, che </a:t>
            </a:r>
            <a:r>
              <a:rPr lang="es-PR" dirty="0" err="1" smtClean="0">
                <a:latin typeface="Candara" panose="020E0502030303020204" pitchFamily="34" charset="0"/>
              </a:rPr>
              <a:t>toglie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del mondo.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2848" t="-174" r="40899" b="24491"/>
          <a:stretch/>
        </p:blipFill>
        <p:spPr>
          <a:xfrm>
            <a:off x="5047457" y="1813781"/>
            <a:ext cx="4114801" cy="504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538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Fra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l’Agnello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animale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impiegato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sacrifici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Dio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istruito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eletto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immolare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agnello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aspergere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sangue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>
                <a:latin typeface="Candara" panose="020E0502030303020204" pitchFamily="34" charset="0"/>
              </a:rPr>
              <a:t>sacrificio.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L’Agnello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immolato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sostituto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sangue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sparsa</a:t>
            </a:r>
            <a:r>
              <a:rPr lang="es-PR" dirty="0" smtClean="0">
                <a:latin typeface="Candara" panose="020E0502030303020204" pitchFamily="34" charset="0"/>
              </a:rPr>
              <a:t> perché i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fossero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perdonati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822174"/>
            <a:ext cx="3776870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679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Tuttavia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sangue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agnelli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immolati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durante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periodo del AT </a:t>
            </a:r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toglieva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agnelli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imagi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>
                <a:latin typeface="Candara" panose="020E0502030303020204" pitchFamily="34" charset="0"/>
              </a:rPr>
              <a:t>o </a:t>
            </a:r>
            <a:r>
              <a:rPr lang="es-PR" dirty="0" smtClean="0">
                <a:latin typeface="Candara" panose="020E0502030303020204" pitchFamily="34" charset="0"/>
              </a:rPr>
              <a:t>tipi, indicando verso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di che Dio </a:t>
            </a:r>
            <a:r>
              <a:rPr lang="es-PR" dirty="0" err="1" smtClean="0">
                <a:latin typeface="Candara" panose="020E0502030303020204" pitchFamily="34" charset="0"/>
              </a:rPr>
              <a:t>provvederebbe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Agnello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veramente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toglierebbe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822174"/>
            <a:ext cx="3776870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098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Durante i </a:t>
            </a:r>
            <a:r>
              <a:rPr lang="es-PR" dirty="0" err="1" smtClean="0">
                <a:latin typeface="Candara" panose="020E0502030303020204" pitchFamily="34" charset="0"/>
              </a:rPr>
              <a:t>secoli,i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pietosi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aspettato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l’arrivo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Agnello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fine era </a:t>
            </a:r>
            <a:r>
              <a:rPr lang="es-PR" dirty="0" err="1" smtClean="0">
                <a:latin typeface="Candara" panose="020E0502030303020204" pitchFamily="34" charset="0"/>
              </a:rPr>
              <a:t>arrivato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tempo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e Giovanni </a:t>
            </a:r>
            <a:r>
              <a:rPr lang="es-PR" dirty="0" err="1" smtClean="0">
                <a:latin typeface="Candara" panose="020E0502030303020204" pitchFamily="34" charset="0"/>
              </a:rPr>
              <a:t>Battista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annunziò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trionfale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l’arrivo</a:t>
            </a:r>
            <a:r>
              <a:rPr lang="es-PR" dirty="0" smtClean="0">
                <a:latin typeface="Candara" panose="020E0502030303020204" pitchFamily="34" charset="0"/>
              </a:rPr>
              <a:t> del vero </a:t>
            </a:r>
            <a:r>
              <a:rPr lang="es-PR" dirty="0" err="1" smtClean="0">
                <a:latin typeface="Candara" panose="020E0502030303020204" pitchFamily="34" charset="0"/>
              </a:rPr>
              <a:t>Agnello</a:t>
            </a:r>
            <a:r>
              <a:rPr lang="es-PR" dirty="0" smtClean="0">
                <a:latin typeface="Candara" panose="020E0502030303020204" pitchFamily="34" charset="0"/>
              </a:rPr>
              <a:t> di Dio.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2848" t="-174" r="40899" b="24491"/>
          <a:stretch/>
        </p:blipFill>
        <p:spPr>
          <a:xfrm>
            <a:off x="5047457" y="1813781"/>
            <a:ext cx="4114801" cy="504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214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toglie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del mondo, non si </a:t>
            </a:r>
            <a:r>
              <a:rPr lang="es-PR" dirty="0" err="1" smtClean="0">
                <a:latin typeface="Candara" panose="020E0502030303020204" pitchFamily="34" charset="0"/>
              </a:rPr>
              <a:t>riferiva</a:t>
            </a:r>
            <a:r>
              <a:rPr lang="es-PR" dirty="0" smtClean="0">
                <a:latin typeface="Candara" panose="020E0502030303020204" pitchFamily="34" charset="0"/>
              </a:rPr>
              <a:t> che per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perdonati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morte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ebbe</a:t>
            </a:r>
            <a:r>
              <a:rPr lang="es-PR" dirty="0" smtClean="0">
                <a:latin typeface="Candara" panose="020E0502030303020204" pitchFamily="34" charset="0"/>
              </a:rPr>
              <a:t> un valore </a:t>
            </a:r>
            <a:r>
              <a:rPr lang="es-PR" dirty="0" err="1" smtClean="0">
                <a:latin typeface="Candara" panose="020E0502030303020204" pitchFamily="34" charset="0"/>
              </a:rPr>
              <a:t>sufficiente</a:t>
            </a:r>
            <a:r>
              <a:rPr lang="es-PR" dirty="0" smtClean="0">
                <a:latin typeface="Candara" panose="020E0502030303020204" pitchFamily="34" charset="0"/>
              </a:rPr>
              <a:t> per pagare i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mondo,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solo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peccatori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ricevono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come Salvatore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perdonati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8" t="3422" r="40496" b="3392"/>
          <a:stretch/>
        </p:blipFill>
        <p:spPr>
          <a:xfrm>
            <a:off x="5029200" y="1828800"/>
            <a:ext cx="4114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66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29</a:t>
            </a:r>
            <a:r>
              <a:rPr lang="es-PR" dirty="0" smtClean="0">
                <a:latin typeface="Candara" panose="020E0502030303020204" pitchFamily="34" charset="0"/>
              </a:rPr>
              <a:t>) </a:t>
            </a:r>
            <a:r>
              <a:rPr lang="es-PR" dirty="0" err="1" smtClean="0">
                <a:latin typeface="Candara" panose="020E0502030303020204" pitchFamily="34" charset="0"/>
              </a:rPr>
              <a:t>stabilisce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eccellenza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espiazione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fatta</a:t>
            </a:r>
            <a:r>
              <a:rPr lang="es-PR" dirty="0" smtClean="0">
                <a:latin typeface="Candara" panose="020E0502030303020204" pitchFamily="34" charset="0"/>
              </a:rPr>
              <a:t> per Cristo:</a:t>
            </a:r>
            <a:endParaRPr lang="es-PR" dirty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>
                <a:latin typeface="Candara" panose="020E0502030303020204" pitchFamily="34" charset="0"/>
              </a:rPr>
              <a:t>supereminente </a:t>
            </a:r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smtClean="0">
                <a:latin typeface="Candara" panose="020E0502030303020204" pitchFamily="34" charset="0"/>
              </a:rPr>
              <a:t>natura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vittima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err="1" smtClean="0">
                <a:latin typeface="Candara" panose="020E0502030303020204" pitchFamily="34" charset="0"/>
              </a:rPr>
              <a:t>Mentre</a:t>
            </a:r>
            <a:r>
              <a:rPr lang="es-PR" dirty="0" smtClean="0">
                <a:latin typeface="Candara" panose="020E0502030303020204" pitchFamily="34" charset="0"/>
              </a:rPr>
              <a:t> che i </a:t>
            </a:r>
            <a:r>
              <a:rPr lang="es-PR" dirty="0" err="1" smtClean="0">
                <a:latin typeface="Candara" panose="020E0502030303020204" pitchFamily="34" charset="0"/>
              </a:rPr>
              <a:t>sacrifici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giudaismo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agnelli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irragionevole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sacrificio del </a:t>
            </a:r>
            <a:r>
              <a:rPr lang="es-PR" dirty="0" err="1" smtClean="0">
                <a:latin typeface="Candara" panose="020E0502030303020204" pitchFamily="34" charset="0"/>
              </a:rPr>
              <a:t>cristianesimo</a:t>
            </a:r>
            <a:r>
              <a:rPr lang="es-PR" dirty="0" smtClean="0">
                <a:latin typeface="Candara" panose="020E0502030303020204" pitchFamily="34" charset="0"/>
              </a:rPr>
              <a:t> è  </a:t>
            </a:r>
            <a:r>
              <a:rPr lang="es-PR" dirty="0" err="1" smtClean="0">
                <a:latin typeface="Candara" panose="020E0502030303020204" pitchFamily="34" charset="0"/>
              </a:rPr>
              <a:t>l’Agnello</a:t>
            </a:r>
            <a:r>
              <a:rPr lang="es-PR" dirty="0" smtClean="0">
                <a:latin typeface="Candara" panose="020E0502030303020204" pitchFamily="34" charset="0"/>
              </a:rPr>
              <a:t> di Dio.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2593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 lnSpcReduction="10000"/>
          </a:bodyPr>
          <a:lstStyle/>
          <a:p>
            <a:pPr lvl="1"/>
            <a:r>
              <a:rPr lang="es-PR" dirty="0" smtClean="0">
                <a:latin typeface="Candara" panose="020E0502030303020204" pitchFamily="34" charset="0"/>
              </a:rPr>
              <a:t>È supereminente per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effettività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opera. </a:t>
            </a:r>
            <a:r>
              <a:rPr lang="es-PR" dirty="0" err="1" smtClean="0">
                <a:latin typeface="Candara" panose="020E0502030303020204" pitchFamily="34" charset="0"/>
              </a:rPr>
              <a:t>Mentre</a:t>
            </a:r>
            <a:r>
              <a:rPr lang="es-PR" dirty="0" smtClean="0">
                <a:latin typeface="Candara" panose="020E0502030303020204" pitchFamily="34" charset="0"/>
              </a:rPr>
              <a:t> che i </a:t>
            </a:r>
            <a:r>
              <a:rPr lang="es-PR" dirty="0" err="1" smtClean="0">
                <a:latin typeface="Candara" panose="020E0502030303020204" pitchFamily="34" charset="0"/>
              </a:rPr>
              <a:t>sacrifici</a:t>
            </a:r>
            <a:r>
              <a:rPr lang="es-PR" dirty="0" smtClean="0">
                <a:latin typeface="Candara" panose="020E0502030303020204" pitchFamily="34" charset="0"/>
              </a:rPr>
              <a:t> solo </a:t>
            </a:r>
            <a:r>
              <a:rPr lang="es-PR" dirty="0" err="1" smtClean="0">
                <a:latin typeface="Candara" panose="020E0502030303020204" pitchFamily="34" charset="0"/>
              </a:rPr>
              <a:t>rimembravano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anno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anno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sacrificio </a:t>
            </a:r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tolse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r>
              <a:rPr lang="es-PR" dirty="0" smtClean="0">
                <a:latin typeface="Candara" panose="020E0502030303020204" pitchFamily="34" charset="0"/>
              </a:rPr>
              <a:t>«…</a:t>
            </a:r>
            <a:r>
              <a:rPr lang="it-IT" dirty="0" smtClean="0">
                <a:latin typeface="Candara" pitchFamily="34" charset="0"/>
              </a:rPr>
              <a:t>ma ora, una volta sola, alla fine dei secoli, è stato manifestato per annullare il peccato con il suo sacrificio. </a:t>
            </a:r>
            <a:r>
              <a:rPr lang="es-PR" dirty="0" smtClean="0">
                <a:latin typeface="Candara" panose="020E0502030303020204" pitchFamily="34" charset="0"/>
              </a:rPr>
              <a:t>»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Ebrei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9:26</a:t>
            </a:r>
            <a:r>
              <a:rPr lang="es-PR" dirty="0">
                <a:latin typeface="Candara" panose="020E0502030303020204" pitchFamily="34" charset="0"/>
              </a:rPr>
              <a:t>).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>
                <a:latin typeface="Candara" panose="020E0502030303020204" pitchFamily="34" charset="0"/>
              </a:rPr>
              <a:t>supereminente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raggiungimento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operazione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err="1" smtClean="0">
                <a:latin typeface="Candara" panose="020E0502030303020204" pitchFamily="34" charset="0"/>
              </a:rPr>
              <a:t>Mentre</a:t>
            </a:r>
            <a:r>
              <a:rPr lang="es-PR" dirty="0" smtClean="0">
                <a:latin typeface="Candara" panose="020E0502030303020204" pitchFamily="34" charset="0"/>
              </a:rPr>
              <a:t> che i </a:t>
            </a:r>
            <a:r>
              <a:rPr lang="es-PR" dirty="0" err="1" smtClean="0">
                <a:latin typeface="Candara" panose="020E0502030303020204" pitchFamily="34" charset="0"/>
              </a:rPr>
              <a:t>sacrifici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giudaichi</a:t>
            </a:r>
            <a:r>
              <a:rPr lang="es-PR" dirty="0" smtClean="0">
                <a:latin typeface="Candara" panose="020E0502030303020204" pitchFamily="34" charset="0"/>
              </a:rPr>
              <a:t> solo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oggetto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bene di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nazione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sacrificio </a:t>
            </a:r>
            <a:r>
              <a:rPr lang="es-PR" dirty="0" err="1" smtClean="0">
                <a:latin typeface="Candara" panose="020E0502030303020204" pitchFamily="34" charset="0"/>
              </a:rPr>
              <a:t>did</a:t>
            </a:r>
            <a:r>
              <a:rPr lang="es-PR" dirty="0" smtClean="0">
                <a:latin typeface="Candara" panose="020E0502030303020204" pitchFamily="34" charset="0"/>
              </a:rPr>
              <a:t> Cristo ha come </a:t>
            </a:r>
            <a:r>
              <a:rPr lang="es-PR" dirty="0" err="1" smtClean="0">
                <a:latin typeface="Candara" panose="020E0502030303020204" pitchFamily="34" charset="0"/>
              </a:rPr>
              <a:t>beneficiari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tutte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nazioni</a:t>
            </a:r>
            <a:r>
              <a:rPr lang="es-PR" dirty="0" smtClean="0">
                <a:latin typeface="Candara" panose="020E0502030303020204" pitchFamily="34" charset="0"/>
              </a:rPr>
              <a:t> «</a:t>
            </a:r>
            <a:r>
              <a:rPr lang="es-PR" dirty="0" err="1" smtClean="0">
                <a:latin typeface="Candara" panose="020E0502030303020204" pitchFamily="34" charset="0"/>
              </a:rPr>
              <a:t>Toglie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del mondo».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757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Abbozzo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dello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S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fontScale="85000" lnSpcReduction="200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Giovanni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Giovanni 1.19-23</a:t>
            </a:r>
          </a:p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Battesimo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Giovani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1.24-28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Dio!”</a:t>
            </a: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1.29-34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Andrea, Giovanni </a:t>
            </a:r>
            <a:r>
              <a:rPr lang="es-PR" sz="3600" dirty="0">
                <a:latin typeface="Candara" pitchFamily="34" charset="0"/>
                <a:cs typeface="Calibri" pitchFamily="34" charset="0"/>
              </a:rPr>
              <a:t>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Pietro</a:t>
            </a: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1.35-42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Filippo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e di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Natanaele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1.43-51</a:t>
            </a:r>
          </a:p>
          <a:p>
            <a:pPr lvl="1"/>
            <a:endParaRPr lang="es-PR" sz="3200" dirty="0" smtClean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1:30–31</a:t>
            </a:r>
            <a:r>
              <a:rPr lang="es-PR" dirty="0" smtClean="0">
                <a:latin typeface="Candara" panose="020E0502030303020204" pitchFamily="34" charset="0"/>
              </a:rPr>
              <a:t> Giovanni non si </a:t>
            </a:r>
            <a:r>
              <a:rPr lang="es-PR" dirty="0" err="1" smtClean="0">
                <a:latin typeface="Candara" panose="020E0502030303020204" pitchFamily="34" charset="0"/>
              </a:rPr>
              <a:t>stancava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ricordare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gente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solo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preparando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sentiero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Qualcuno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veniva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maggiore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maggiore</a:t>
            </a:r>
            <a:r>
              <a:rPr lang="es-PR" dirty="0" smtClean="0">
                <a:latin typeface="Candara" panose="020E0502030303020204" pitchFamily="34" charset="0"/>
              </a:rPr>
              <a:t> di Giovanni fino </a:t>
            </a:r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punto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che Dio è </a:t>
            </a:r>
            <a:r>
              <a:rPr lang="es-PR" dirty="0" err="1" smtClean="0">
                <a:latin typeface="Candara" panose="020E0502030303020204" pitchFamily="34" charset="0"/>
              </a:rPr>
              <a:t>maggiore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2848" t="-174" r="40899" b="24491"/>
          <a:stretch/>
        </p:blipFill>
        <p:spPr>
          <a:xfrm>
            <a:off x="5181600" y="1813781"/>
            <a:ext cx="3980658" cy="504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980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Giovanni era nato </a:t>
            </a:r>
            <a:r>
              <a:rPr lang="es-PR" dirty="0" err="1" smtClean="0">
                <a:latin typeface="Candara" panose="020E0502030303020204" pitchFamily="34" charset="0"/>
              </a:rPr>
              <a:t>pochi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mesi</a:t>
            </a:r>
            <a:r>
              <a:rPr lang="es-PR" dirty="0" smtClean="0">
                <a:latin typeface="Candara" panose="020E0502030303020204" pitchFamily="34" charset="0"/>
              </a:rPr>
              <a:t> prima di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esistito</a:t>
            </a:r>
            <a:r>
              <a:rPr lang="es-PR" dirty="0" smtClean="0">
                <a:latin typeface="Candara" panose="020E0502030303020204" pitchFamily="34" charset="0"/>
              </a:rPr>
              <a:t> da </a:t>
            </a:r>
            <a:r>
              <a:rPr lang="es-PR" dirty="0" err="1" smtClean="0">
                <a:latin typeface="Candara" panose="020E0502030303020204" pitchFamily="34" charset="0"/>
              </a:rPr>
              <a:t>tutta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l’eternità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Giovanni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:  non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conoscevo</a:t>
            </a:r>
            <a:r>
              <a:rPr lang="es-PR" dirty="0" smtClean="0">
                <a:latin typeface="Candara" panose="020E0502030303020204" pitchFamily="34" charset="0"/>
              </a:rPr>
              <a:t>, non si  </a:t>
            </a:r>
            <a:r>
              <a:rPr lang="es-PR" dirty="0" err="1" smtClean="0">
                <a:latin typeface="Candara" panose="020E0502030303020204" pitchFamily="34" charset="0"/>
              </a:rPr>
              <a:t>riferiva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necesariamente a </a:t>
            </a:r>
            <a:r>
              <a:rPr lang="es-PR" dirty="0" smtClean="0">
                <a:latin typeface="Candara" panose="020E0502030303020204" pitchFamily="34" charset="0"/>
              </a:rPr>
              <a:t>che non </a:t>
            </a:r>
            <a:r>
              <a:rPr lang="es-PR" dirty="0" err="1" smtClean="0">
                <a:latin typeface="Candara" panose="020E0502030303020204" pitchFamily="34" charset="0"/>
              </a:rPr>
              <a:t>l’avesse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mai</a:t>
            </a:r>
            <a:r>
              <a:rPr lang="es-PR" dirty="0" smtClean="0">
                <a:latin typeface="Candara" panose="020E0502030303020204" pitchFamily="34" charset="0"/>
              </a:rPr>
              <a:t> visto prima.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2848" t="-174" r="40899" b="24491"/>
          <a:stretch/>
        </p:blipFill>
        <p:spPr>
          <a:xfrm>
            <a:off x="5047457" y="1813781"/>
            <a:ext cx="4114801" cy="504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25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2848" t="-174" r="40899" b="24491"/>
          <a:stretch/>
        </p:blipFill>
        <p:spPr>
          <a:xfrm>
            <a:off x="5105400" y="1817193"/>
            <a:ext cx="4038600" cy="5040807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2578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Essendo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cugini</a:t>
            </a:r>
            <a:r>
              <a:rPr lang="es-PR" dirty="0" smtClean="0">
                <a:latin typeface="Candara" panose="020E0502030303020204" pitchFamily="34" charset="0"/>
              </a:rPr>
              <a:t>, è </a:t>
            </a:r>
            <a:r>
              <a:rPr lang="es-PR" dirty="0" err="1" smtClean="0">
                <a:latin typeface="Candara" panose="020E0502030303020204" pitchFamily="34" charset="0"/>
              </a:rPr>
              <a:t>probabile</a:t>
            </a:r>
            <a:r>
              <a:rPr lang="es-PR" dirty="0" smtClean="0">
                <a:latin typeface="Candara" panose="020E0502030303020204" pitchFamily="34" charset="0"/>
              </a:rPr>
              <a:t> che Giovanni e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conoscessero</a:t>
            </a:r>
            <a:r>
              <a:rPr lang="es-PR" dirty="0" smtClean="0">
                <a:latin typeface="Candara" panose="020E0502030303020204" pitchFamily="34" charset="0"/>
              </a:rPr>
              <a:t> bene.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Giovanni non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riconosciuto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condizione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messianica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Cugino</a:t>
            </a:r>
            <a:r>
              <a:rPr lang="es-PR" dirty="0" smtClean="0">
                <a:latin typeface="Candara" panose="020E0502030303020204" pitchFamily="34" charset="0"/>
              </a:rPr>
              <a:t> fino al tempo del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battesimo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missione</a:t>
            </a:r>
            <a:r>
              <a:rPr lang="es-PR" dirty="0" smtClean="0">
                <a:latin typeface="Candara" panose="020E0502030303020204" pitchFamily="34" charset="0"/>
              </a:rPr>
              <a:t> di Giovanni era preparare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cammino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manifestarlo a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Israele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apparisse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32818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Fu per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ragione</a:t>
            </a:r>
            <a:r>
              <a:rPr lang="es-PR" dirty="0" smtClean="0">
                <a:latin typeface="Candara" panose="020E0502030303020204" pitchFamily="34" charset="0"/>
              </a:rPr>
              <a:t> che Giovanni </a:t>
            </a:r>
            <a:r>
              <a:rPr lang="es-PR" dirty="0" err="1" smtClean="0">
                <a:latin typeface="Candara" panose="020E0502030303020204" pitchFamily="34" charset="0"/>
              </a:rPr>
              <a:t>battezzava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gente con </a:t>
            </a:r>
            <a:r>
              <a:rPr lang="es-PR" dirty="0" err="1" smtClean="0">
                <a:latin typeface="Candara" panose="020E0502030303020204" pitchFamily="34" charset="0"/>
              </a:rPr>
              <a:t>acqua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—</a:t>
            </a:r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prepararli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l’arrivo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Cristo—.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lo </a:t>
            </a:r>
            <a:r>
              <a:rPr lang="es-PR" dirty="0" err="1" smtClean="0">
                <a:latin typeface="Candara" panose="020E0502030303020204" pitchFamily="34" charset="0"/>
              </a:rPr>
              <a:t>scopo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attrarre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discepoli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2842" r="30637"/>
          <a:stretch/>
        </p:blipFill>
        <p:spPr>
          <a:xfrm>
            <a:off x="5334000" y="1813203"/>
            <a:ext cx="3810000" cy="505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853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1:32</a:t>
            </a:r>
            <a:r>
              <a:rPr lang="es-PR" dirty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referenza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è di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Giovanni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battezzato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Giordano.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Dopo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salito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acqua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di Dio è </a:t>
            </a:r>
            <a:r>
              <a:rPr lang="es-PR" dirty="0" err="1" smtClean="0">
                <a:latin typeface="Candara" panose="020E0502030303020204" pitchFamily="34" charset="0"/>
              </a:rPr>
              <a:t>sceso</a:t>
            </a:r>
            <a:r>
              <a:rPr lang="es-PR" dirty="0" smtClean="0">
                <a:latin typeface="Candara" panose="020E0502030303020204" pitchFamily="34" charset="0"/>
              </a:rPr>
              <a:t> su di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colomba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rimasto</a:t>
            </a:r>
            <a:r>
              <a:rPr lang="es-PR" dirty="0" smtClean="0">
                <a:latin typeface="Candara" panose="020E0502030303020204" pitchFamily="34" charset="0"/>
              </a:rPr>
              <a:t> su di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Matteo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3:16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scrittore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passa</a:t>
            </a:r>
            <a:r>
              <a:rPr lang="es-PR" dirty="0" smtClean="0">
                <a:latin typeface="Candara" panose="020E0502030303020204" pitchFamily="34" charset="0"/>
              </a:rPr>
              <a:t> dopo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spiegare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significato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5442" y="1752600"/>
            <a:ext cx="365193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325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1:33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Dio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rivelato</a:t>
            </a:r>
            <a:r>
              <a:rPr lang="es-PR" dirty="0" smtClean="0">
                <a:latin typeface="Candara" panose="020E0502030303020204" pitchFamily="34" charset="0"/>
              </a:rPr>
              <a:t> a Giovanni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verrebbe</a:t>
            </a:r>
            <a:r>
              <a:rPr lang="es-PR" dirty="0" smtClean="0">
                <a:latin typeface="Candara" panose="020E0502030303020204" pitchFamily="34" charset="0"/>
              </a:rPr>
              <a:t> e che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venisse</a:t>
            </a:r>
            <a:r>
              <a:rPr lang="es-PR" dirty="0" smtClean="0">
                <a:latin typeface="Candara" panose="020E0502030303020204" pitchFamily="34" charset="0"/>
              </a:rPr>
              <a:t>, lo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scenderebbe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rimarrebbe</a:t>
            </a:r>
            <a:r>
              <a:rPr lang="es-PR" dirty="0" smtClean="0">
                <a:latin typeface="Candara" panose="020E0502030303020204" pitchFamily="34" charset="0"/>
              </a:rPr>
              <a:t> su di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. (vedete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Matteo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3:16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succeso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Giovanni si è </a:t>
            </a:r>
            <a:r>
              <a:rPr lang="es-PR" dirty="0" err="1" smtClean="0">
                <a:latin typeface="Candara" panose="020E0502030303020204" pitchFamily="34" charset="0"/>
              </a:rPr>
              <a:t>accorto</a:t>
            </a:r>
            <a:r>
              <a:rPr lang="es-PR" dirty="0" smtClean="0">
                <a:latin typeface="Candara" panose="020E0502030303020204" pitchFamily="34" charset="0"/>
              </a:rPr>
              <a:t> di che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battezzerebbe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>
                <a:latin typeface="Candara" panose="020E0502030303020204" pitchFamily="34" charset="0"/>
              </a:rPr>
              <a:t>con </a:t>
            </a:r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Santo 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Santo è </a:t>
            </a:r>
            <a:r>
              <a:rPr lang="es-PR" dirty="0">
                <a:latin typeface="Candara" panose="020E0502030303020204" pitchFamily="34" charset="0"/>
              </a:rPr>
              <a:t>una Persona, una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Persone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con Dio Padre e Dio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0201" y="1766455"/>
            <a:ext cx="3733800" cy="509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6854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Mentre</a:t>
            </a:r>
            <a:r>
              <a:rPr lang="es-PR" dirty="0" smtClean="0">
                <a:latin typeface="Candara" panose="020E0502030303020204" pitchFamily="34" charset="0"/>
              </a:rPr>
              <a:t> che Giovanni </a:t>
            </a:r>
            <a:r>
              <a:rPr lang="es-PR" dirty="0" err="1" smtClean="0">
                <a:latin typeface="Candara" panose="020E0502030303020204" pitchFamily="34" charset="0"/>
              </a:rPr>
              <a:t>battezzava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acqua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battezzerebbe</a:t>
            </a:r>
            <a:r>
              <a:rPr lang="es-PR" dirty="0" smtClean="0">
                <a:latin typeface="Candara" panose="020E0502030303020204" pitchFamily="34" charset="0"/>
              </a:rPr>
              <a:t> con lo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Santo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battesimo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con </a:t>
            </a:r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Santo </a:t>
            </a:r>
            <a:r>
              <a:rPr lang="es-PR" dirty="0" err="1" smtClean="0">
                <a:latin typeface="Candara" panose="020E0502030303020204" pitchFamily="34" charset="0"/>
              </a:rPr>
              <a:t>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Pentecoste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Atti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1:5; 2:4, 38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tempo, lo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Santo </a:t>
            </a:r>
            <a:r>
              <a:rPr lang="es-PR" dirty="0" err="1" smtClean="0">
                <a:latin typeface="Candara" panose="020E0502030303020204" pitchFamily="34" charset="0"/>
              </a:rPr>
              <a:t>scese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cielo </a:t>
            </a:r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abitare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corpo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ogni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credente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anche  per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ogni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credente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membro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chiesa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corpo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Cristo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Corinzi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12:13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8582" y="1752601"/>
            <a:ext cx="365541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547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Ecco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Dio!”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1.29-34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1:34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Sulla</a:t>
            </a:r>
            <a:r>
              <a:rPr lang="es-PR" dirty="0" smtClean="0">
                <a:latin typeface="Candara" panose="020E0502030303020204" pitchFamily="34" charset="0"/>
              </a:rPr>
              <a:t> base di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vide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battesimo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Giovanni ha dato </a:t>
            </a:r>
            <a:r>
              <a:rPr lang="es-PR" dirty="0" err="1" smtClean="0">
                <a:latin typeface="Candara" panose="020E0502030303020204" pitchFamily="34" charset="0"/>
              </a:rPr>
              <a:t>testimonianza</a:t>
            </a:r>
            <a:r>
              <a:rPr lang="es-PR" dirty="0" smtClean="0">
                <a:latin typeface="Candara" panose="020E0502030303020204" pitchFamily="34" charset="0"/>
              </a:rPr>
              <a:t> positiva di che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Nazareth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di Dio, </a:t>
            </a:r>
            <a:r>
              <a:rPr lang="es-PR" dirty="0" err="1" smtClean="0">
                <a:latin typeface="Candara" panose="020E0502030303020204" pitchFamily="34" charset="0"/>
              </a:rPr>
              <a:t>l’arrivo</a:t>
            </a:r>
            <a:r>
              <a:rPr lang="es-PR" dirty="0" smtClean="0">
                <a:latin typeface="Candara" panose="020E0502030303020204" pitchFamily="34" charset="0"/>
              </a:rPr>
              <a:t> di cui al mondo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annunziato</a:t>
            </a:r>
            <a:r>
              <a:rPr lang="es-PR" dirty="0" smtClean="0">
                <a:latin typeface="Candara" panose="020E0502030303020204" pitchFamily="34" charset="0"/>
              </a:rPr>
              <a:t> prima.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Giovanni </a:t>
            </a:r>
            <a:r>
              <a:rPr lang="es-PR" dirty="0" err="1" smtClean="0">
                <a:latin typeface="Candara" panose="020E0502030303020204" pitchFamily="34" charset="0"/>
              </a:rPr>
              <a:t>diceva</a:t>
            </a:r>
            <a:r>
              <a:rPr lang="es-PR" dirty="0" smtClean="0">
                <a:latin typeface="Candara" panose="020E0502030303020204" pitchFamily="34" charset="0"/>
              </a:rPr>
              <a:t> che Cristo 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di Dio, </a:t>
            </a:r>
            <a:r>
              <a:rPr lang="es-PR" dirty="0" err="1" smtClean="0">
                <a:latin typeface="Candara" panose="020E0502030303020204" pitchFamily="34" charset="0"/>
              </a:rPr>
              <a:t>significava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smtClean="0">
                <a:latin typeface="Candara" panose="020E0502030303020204" pitchFamily="34" charset="0"/>
              </a:rPr>
              <a:t>Dio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5442" y="1752600"/>
            <a:ext cx="365193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832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Andrea, Giovanni e Pietro 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1.35-42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5" t="3631" r="2105" b="22422"/>
          <a:stretch/>
        </p:blipFill>
        <p:spPr>
          <a:xfrm>
            <a:off x="0" y="1676401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24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Andrea, Giovanni e Pietro 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1.35-42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Il giorno seguente, Giovanni era di nuovo là con due dei suoi discepoli;  e fissando lo sguardo su Gesù, che passava, disse: «Ecco l'Agnello di Dio!» I suoi due discepoli, avendolo udito parlare, seguirono Gesù. Gesù, voltatosi, e osservando che lo seguivano, domandò loro: «Che cercate?» Ed essi gli dissero: «Rabbì (che, tradotto, vuol dire Maestro), dove abiti?» Egli rispose loro: «Venite e vedrete». Essi dunque andarono, videro dove abitava e stettero con lui quel giorno. Era circa la decima ora...”</a:t>
            </a:r>
            <a:endParaRPr lang="es-PR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6301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1.19-23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1" t="3312" r="2042" b="22943"/>
          <a:stretch/>
        </p:blipFill>
        <p:spPr>
          <a:xfrm>
            <a:off x="0" y="1641986"/>
            <a:ext cx="9144000" cy="52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Andrea, Giovanni e Pietro 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1.35-42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es-PR" i="1" dirty="0" smtClean="0">
                <a:latin typeface="Candara" pitchFamily="34" charset="0"/>
              </a:rPr>
              <a:t>…</a:t>
            </a:r>
            <a:r>
              <a:rPr lang="it-IT" dirty="0" smtClean="0">
                <a:latin typeface="Candara" pitchFamily="34" charset="0"/>
              </a:rPr>
              <a:t>Andrea, fratello di Simon Pietro, era uno dei due che avevano udito Giovanni e avevano seguito Gesù. Egli per primo trovò suo fratello Simone e gli disse: «Abbiamo trovato il Messia» (che, tradotto, vuol dire Cristo); e lo condusse da Gesù. Gesù lo guardò e disse: «Tu sei Simone, il figlio di Giovanni; tu sarai chiamato Cefa» (che si traduce «Pietro»).</a:t>
            </a:r>
            <a:endParaRPr lang="es-PR" dirty="0" smtClean="0">
              <a:latin typeface="Candara" pitchFamily="34" charset="0"/>
            </a:endParaRPr>
          </a:p>
          <a:p>
            <a:pPr marL="0" indent="0">
              <a:buNone/>
            </a:pPr>
            <a:r>
              <a:rPr lang="es-PR" dirty="0">
                <a:latin typeface="Candara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(Giovanni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</a:rPr>
              <a:t>1.35–42,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4126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Andrea, Giovanni e Pietro 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1.35-42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1816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Andrea fa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asseverazione</a:t>
            </a:r>
            <a:r>
              <a:rPr lang="es-PR" dirty="0" smtClean="0">
                <a:latin typeface="Candara" panose="020E0502030303020204" pitchFamily="34" charset="0"/>
              </a:rPr>
              <a:t> di Giovanni al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categoricamente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Simon</a:t>
            </a:r>
            <a:r>
              <a:rPr lang="es-PR" dirty="0">
                <a:latin typeface="Candara" panose="020E0502030303020204" pitchFamily="34" charset="0"/>
              </a:rPr>
              <a:t>: </a:t>
            </a:r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trovato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1:41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Senza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vaghe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supposizioni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ansie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fondamento</a:t>
            </a:r>
            <a:r>
              <a:rPr lang="es-PR" dirty="0" smtClean="0">
                <a:latin typeface="Candara" panose="020E0502030303020204" pitchFamily="34" charset="0"/>
              </a:rPr>
              <a:t>, ha </a:t>
            </a:r>
            <a:r>
              <a:rPr lang="es-PR" dirty="0" err="1" smtClean="0">
                <a:latin typeface="Candara" panose="020E0502030303020204" pitchFamily="34" charset="0"/>
              </a:rPr>
              <a:t>presentato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semplice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persona con </a:t>
            </a:r>
            <a:r>
              <a:rPr lang="es-PR" dirty="0" smtClean="0">
                <a:latin typeface="Candara" panose="020E0502030303020204" pitchFamily="34" charset="0"/>
              </a:rPr>
              <a:t>cui si era </a:t>
            </a:r>
            <a:r>
              <a:rPr lang="es-PR" dirty="0" err="1" smtClean="0">
                <a:latin typeface="Candara" panose="020E0502030303020204" pitchFamily="34" charset="0"/>
              </a:rPr>
              <a:t>incontrato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8" t="4383" r="42444" b="3493"/>
          <a:stretch/>
        </p:blipFill>
        <p:spPr>
          <a:xfrm>
            <a:off x="5063706" y="1828800"/>
            <a:ext cx="408029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057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Andrea, Giovanni e Pietro 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1.35-42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cambiamento</a:t>
            </a:r>
            <a:r>
              <a:rPr lang="es-PR" dirty="0" smtClean="0">
                <a:latin typeface="Candara" panose="020E0502030303020204" pitchFamily="34" charset="0"/>
              </a:rPr>
              <a:t> che ha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nome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Simon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“</a:t>
            </a:r>
            <a:r>
              <a:rPr lang="es-PR" dirty="0" smtClean="0">
                <a:latin typeface="Candara" panose="020E0502030303020204" pitchFamily="34" charset="0"/>
              </a:rPr>
              <a:t>Pietro” è di </a:t>
            </a:r>
            <a:r>
              <a:rPr lang="es-PR" dirty="0" err="1" smtClean="0">
                <a:latin typeface="Candara" panose="020E0502030303020204" pitchFamily="34" charset="0"/>
              </a:rPr>
              <a:t>interesse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speciale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dirty="0" err="1" smtClean="0">
                <a:latin typeface="Candara" panose="020E0502030303020204" pitchFamily="34" charset="0"/>
              </a:rPr>
              <a:t>Simon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 smtClean="0">
                <a:latin typeface="Candara" panose="020E0502030303020204" pitchFamily="34" charset="0"/>
              </a:rPr>
              <a:t>ha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sottofondo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nome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dirty="0" err="1" smtClean="0">
                <a:latin typeface="Candara" panose="020E0502030303020204" pitchFamily="34" charset="0"/>
              </a:rPr>
              <a:t>Simeon</a:t>
            </a:r>
            <a:r>
              <a:rPr lang="es-PR" dirty="0">
                <a:latin typeface="Candara" panose="020E0502030303020204" pitchFamily="34" charset="0"/>
              </a:rPr>
              <a:t>”, que significa “</a:t>
            </a:r>
            <a:r>
              <a:rPr lang="es-PR" dirty="0" err="1" smtClean="0">
                <a:latin typeface="Candara" panose="020E0502030303020204" pitchFamily="34" charset="0"/>
              </a:rPr>
              <a:t>informale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indegno</a:t>
            </a:r>
            <a:r>
              <a:rPr lang="es-PR" dirty="0" smtClean="0">
                <a:latin typeface="Candara" panose="020E0502030303020204" pitchFamily="34" charset="0"/>
              </a:rPr>
              <a:t> di fiducia”.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7" t="4180" r="42995" b="5483"/>
          <a:stretch/>
        </p:blipFill>
        <p:spPr>
          <a:xfrm>
            <a:off x="4953000" y="1775297"/>
            <a:ext cx="4191000" cy="508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615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7" t="4180" r="42995" b="5483"/>
          <a:stretch/>
        </p:blipFill>
        <p:spPr>
          <a:xfrm>
            <a:off x="4953000" y="1775297"/>
            <a:ext cx="4191000" cy="5082703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Andrea, Giovanni e Pietro 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1.35-42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181600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Sembra</a:t>
            </a:r>
            <a:r>
              <a:rPr lang="es-PR" dirty="0" smtClean="0">
                <a:latin typeface="Candara" panose="020E0502030303020204" pitchFamily="34" charset="0"/>
              </a:rPr>
              <a:t> che la </a:t>
            </a:r>
            <a:r>
              <a:rPr lang="es-PR" dirty="0" err="1" smtClean="0">
                <a:latin typeface="Candara" panose="020E0502030303020204" pitchFamily="34" charset="0"/>
              </a:rPr>
              <a:t>stessa</a:t>
            </a:r>
            <a:r>
              <a:rPr lang="es-PR" dirty="0" smtClean="0">
                <a:latin typeface="Candara" panose="020E0502030303020204" pitchFamily="34" charset="0"/>
              </a:rPr>
              <a:t> cosa  si </a:t>
            </a:r>
            <a:r>
              <a:rPr lang="es-PR" dirty="0" err="1" smtClean="0">
                <a:latin typeface="Candara" panose="020E0502030303020204" pitchFamily="34" charset="0"/>
              </a:rPr>
              <a:t>potesse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aver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pescatore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Però</a:t>
            </a:r>
            <a:r>
              <a:rPr lang="es-PR" dirty="0" smtClean="0">
                <a:latin typeface="Candara" panose="020E0502030303020204" pitchFamily="34" charset="0"/>
              </a:rPr>
              <a:t>, al </a:t>
            </a:r>
            <a:r>
              <a:rPr lang="es-PR" dirty="0" err="1" smtClean="0">
                <a:latin typeface="Candara" panose="020E0502030303020204" pitchFamily="34" charset="0"/>
              </a:rPr>
              <a:t>cambiargli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nome</a:t>
            </a:r>
            <a:r>
              <a:rPr lang="es-PR" dirty="0" smtClean="0">
                <a:latin typeface="Candara" panose="020E0502030303020204" pitchFamily="34" charset="0"/>
              </a:rPr>
              <a:t> a Pietro (“</a:t>
            </a:r>
            <a:r>
              <a:rPr lang="es-PR" dirty="0" err="1" smtClean="0">
                <a:latin typeface="Candara" panose="020E0502030303020204" pitchFamily="34" charset="0"/>
              </a:rPr>
              <a:t>pietra</a:t>
            </a:r>
            <a:r>
              <a:rPr lang="es-PR" dirty="0" smtClean="0">
                <a:latin typeface="Candara" panose="020E0502030303020204" pitchFamily="34" charset="0"/>
              </a:rPr>
              <a:t>”), Cristo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considerando  </a:t>
            </a:r>
            <a:r>
              <a:rPr lang="es-PR" dirty="0" err="1" smtClean="0">
                <a:latin typeface="Candara" panose="020E0502030303020204" pitchFamily="34" charset="0"/>
              </a:rPr>
              <a:t>l’opera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attraverso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conversione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7174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Andrea, Giovanni e Pietro 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1.35-42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termine “</a:t>
            </a:r>
            <a:r>
              <a:rPr lang="es-PR" dirty="0" err="1" smtClean="0">
                <a:latin typeface="Candara" panose="020E0502030303020204" pitchFamily="34" charset="0"/>
              </a:rPr>
              <a:t>pietra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>
                <a:latin typeface="Candara" panose="020E0502030303020204" pitchFamily="34" charset="0"/>
              </a:rPr>
              <a:t>o “</a:t>
            </a:r>
            <a:r>
              <a:rPr lang="es-PR" dirty="0" err="1" smtClean="0">
                <a:latin typeface="Candara" panose="020E0502030303020204" pitchFamily="34" charset="0"/>
              </a:rPr>
              <a:t>roccia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 smtClean="0">
                <a:latin typeface="Candara" panose="020E0502030303020204" pitchFamily="34" charset="0"/>
              </a:rPr>
              <a:t>non è un presagio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eccellenza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personale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raggiungerebbe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Simon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Neanche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pronostica </a:t>
            </a:r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primazia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dirty="0" err="1" smtClean="0">
                <a:latin typeface="Candara" panose="020E0502030303020204" pitchFamily="34" charset="0"/>
              </a:rPr>
              <a:t>Pietra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 err="1" smtClean="0">
                <a:latin typeface="Candara" panose="020E0502030303020204" pitchFamily="34" charset="0"/>
              </a:rPr>
              <a:t>riferisce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principalmente al </a:t>
            </a:r>
            <a:r>
              <a:rPr lang="es-PR" dirty="0" err="1" smtClean="0">
                <a:latin typeface="Candara" panose="020E0502030303020204" pitchFamily="34" charset="0"/>
              </a:rPr>
              <a:t>ruolo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importante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avrebbe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progetto</a:t>
            </a:r>
            <a:r>
              <a:rPr lang="es-PR" dirty="0" smtClean="0">
                <a:latin typeface="Candara" panose="020E0502030303020204" pitchFamily="34" charset="0"/>
              </a:rPr>
              <a:t> di Dio per </a:t>
            </a:r>
            <a:r>
              <a:rPr lang="es-PR" dirty="0" err="1" smtClean="0">
                <a:latin typeface="Candara" panose="020E0502030303020204" pitchFamily="34" charset="0"/>
              </a:rPr>
              <a:t>sviluppare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chiesa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È un </a:t>
            </a:r>
            <a:r>
              <a:rPr lang="es-PR" dirty="0" err="1" smtClean="0">
                <a:latin typeface="Candara" panose="020E0502030303020204" pitchFamily="34" charset="0"/>
              </a:rPr>
              <a:t>lavoro</a:t>
            </a:r>
            <a:r>
              <a:rPr lang="es-PR" dirty="0" smtClean="0">
                <a:latin typeface="Candara" panose="020E0502030303020204" pitchFamily="34" charset="0"/>
              </a:rPr>
              <a:t> che si nota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bene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Pentecoste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12" t="2930" r="2036" b="2432"/>
          <a:stretch/>
        </p:blipFill>
        <p:spPr>
          <a:xfrm>
            <a:off x="5410200" y="1771245"/>
            <a:ext cx="3707296" cy="508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825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Andrea, Giovanni e Pietro 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1.35-42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5626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sempre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contempla la </a:t>
            </a:r>
            <a:r>
              <a:rPr lang="es-PR" dirty="0" err="1" smtClean="0">
                <a:latin typeface="Candara" panose="020E0502030303020204" pitchFamily="34" charset="0"/>
              </a:rPr>
              <a:t>abilità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potenziale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uno, </a:t>
            </a:r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grazia</a:t>
            </a:r>
            <a:r>
              <a:rPr lang="es-PR" dirty="0" smtClean="0">
                <a:latin typeface="Candara" panose="020E0502030303020204" pitchFamily="34" charset="0"/>
              </a:rPr>
              <a:t> di Dio 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controllo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Santo </a:t>
            </a:r>
            <a:r>
              <a:rPr lang="es-PR" dirty="0" err="1" smtClean="0">
                <a:latin typeface="Candara" panose="020E0502030303020204" pitchFamily="34" charset="0"/>
              </a:rPr>
              <a:t>possono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produrre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attraverso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credsente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sicuratamente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vide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potenziale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avrebbe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mani</a:t>
            </a:r>
            <a:r>
              <a:rPr lang="es-PR" dirty="0" smtClean="0">
                <a:latin typeface="Candara" panose="020E0502030303020204" pitchFamily="34" charset="0"/>
              </a:rPr>
              <a:t> di Dio.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12" t="2930" r="2036" b="2432"/>
          <a:stretch/>
        </p:blipFill>
        <p:spPr>
          <a:xfrm>
            <a:off x="5410200" y="1771245"/>
            <a:ext cx="3707296" cy="508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063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Filippo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>
                <a:latin typeface="Candara" pitchFamily="34" charset="0"/>
                <a:cs typeface="Calibri" pitchFamily="34" charset="0"/>
              </a:rPr>
              <a:t>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Natanaele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1.43-51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5" t="11595" r="2301" b="14611"/>
          <a:stretch/>
        </p:blipFill>
        <p:spPr>
          <a:xfrm>
            <a:off x="0" y="1684607"/>
            <a:ext cx="9144000" cy="517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20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Filippo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Natanaele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1.43-51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Il giorno seguente, Gesù volle partire per la Galilea; trovò Filippo, e gli disse: «Seguimi». Filippo era di Betsàida, della città di Andrea e di Pietro. Filippo trovò Natanaele e gli disse: «Abbiamo trovato colui del quale hanno scritto Mosè nella legge e i profeti: Gesù da Nazaret, figlio di Giuseppe». Natanaele gli disse: «Può forse venir qualcosa di buono da Nazaret?» Filippo gli rispose: «Vieni a vedere». Gesù vide Natanaele che gli veniva incontro e disse di lui: «Ecco un vero Israelita in cui non c'è frode».</a:t>
            </a:r>
            <a:r>
              <a:rPr lang="es-PR" i="1" dirty="0" smtClean="0">
                <a:latin typeface="Candara" pitchFamily="34" charset="0"/>
              </a:rPr>
              <a:t>”</a:t>
            </a:r>
            <a:endParaRPr lang="es-PR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215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Filippo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Natanaele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1.43-51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es-PR" i="1" dirty="0" smtClean="0">
                <a:latin typeface="Candara" pitchFamily="34" charset="0"/>
              </a:rPr>
              <a:t>…</a:t>
            </a:r>
            <a:r>
              <a:rPr lang="it-IT" dirty="0" smtClean="0">
                <a:latin typeface="Candara" pitchFamily="34" charset="0"/>
              </a:rPr>
              <a:t>Natanaele gli chiese: «Da che cosa mi conosci?» Gesù gli rispose: «Prima che Filippo ti chiamasse, quando eri sotto il fico, io ti ho visto». Natanaele gli rispose: «Rabbì, tu sei il Figlio di Dio, tu sei il re d'Israele». Gesù rispose e gli disse: «Perché ti ho detto che ti avevo visto sotto il fico, tu credi? Tu vedrai cose maggiori di queste». Poi gli disse: «In verità, in verità vi dico che vedrete il cielo aperto e gli angeli di Dio salire e scendere sul Figlio dell'uomo».</a:t>
            </a:r>
            <a:r>
              <a:rPr lang="es-PR" dirty="0" smtClean="0">
                <a:latin typeface="Candara" pitchFamily="34" charset="0"/>
              </a:rPr>
              <a:t>”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(Giovanni 1.43–51, NVR) </a:t>
            </a:r>
            <a:endParaRPr lang="es-PR" dirty="0">
              <a:solidFill>
                <a:srgbClr val="FF0000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9898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030" t="3085" r="7147" b="4359"/>
          <a:stretch/>
        </p:blipFill>
        <p:spPr>
          <a:xfrm>
            <a:off x="5638800" y="1828800"/>
            <a:ext cx="3505200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Filippo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Natanaele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1.43-51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8674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Natanaele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1:45–51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 err="1" smtClean="0">
                <a:latin typeface="Candara" panose="020E0502030303020204" pitchFamily="34" charset="0"/>
              </a:rPr>
              <a:t>fronte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rinuncia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1:46</a:t>
            </a:r>
            <a:r>
              <a:rPr lang="es-PR" dirty="0">
                <a:latin typeface="Candara" panose="020E0502030303020204" pitchFamily="34" charset="0"/>
              </a:rPr>
              <a:t>), Cristo </a:t>
            </a:r>
            <a:r>
              <a:rPr lang="es-PR" dirty="0" smtClean="0">
                <a:latin typeface="Candara" panose="020E0502030303020204" pitchFamily="34" charset="0"/>
              </a:rPr>
              <a:t>ha </a:t>
            </a:r>
            <a:r>
              <a:rPr lang="es-PR" dirty="0" err="1" smtClean="0">
                <a:latin typeface="Candara" panose="020E0502030303020204" pitchFamily="34" charset="0"/>
              </a:rPr>
              <a:t>dimostrato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onniscienza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1:48</a:t>
            </a:r>
            <a:r>
              <a:rPr lang="es-PR" dirty="0">
                <a:latin typeface="Candara" panose="020E0502030303020204" pitchFamily="34" charset="0"/>
              </a:rPr>
              <a:t>), la </a:t>
            </a:r>
            <a:r>
              <a:rPr lang="es-PR" dirty="0" err="1" smtClean="0">
                <a:latin typeface="Candara" panose="020E0502030303020204" pitchFamily="34" charset="0"/>
              </a:rPr>
              <a:t>quale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lasciò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Natanaele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impressionato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dirty="0" err="1" smtClean="0">
                <a:latin typeface="Candara" panose="020E0502030303020204" pitchFamily="34" charset="0"/>
              </a:rPr>
              <a:t>Rabbì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it-IT" dirty="0" smtClean="0">
                <a:latin typeface="Candara" pitchFamily="34" charset="0"/>
              </a:rPr>
              <a:t>tu sei il Figlio di Dio, tu sei il re d'Israele</a:t>
            </a:r>
            <a:r>
              <a:rPr lang="es-PR" dirty="0" smtClean="0">
                <a:latin typeface="Candara" pitchFamily="34" charset="0"/>
              </a:rPr>
              <a:t>”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1:49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buon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esempio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un individuo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cui </a:t>
            </a:r>
            <a:r>
              <a:rPr lang="es-PR" dirty="0" err="1" smtClean="0">
                <a:latin typeface="Candara" panose="020E0502030303020204" pitchFamily="34" charset="0"/>
              </a:rPr>
              <a:t>cuore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preparato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ricevere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41124601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it-IT" dirty="0" smtClean="0"/>
              <a:t>Questa è la testimonianza di Giovanni, quando i Giudei mandarono da Gerusalemme dei sacerdoti e dei Leviti per domandargli: «Tu chi sei?» 20 Egli confessò e non negò; confessò dicendo: «Io non sono il Cristo».</a:t>
            </a:r>
          </a:p>
          <a:p>
            <a:r>
              <a:rPr lang="it-IT" dirty="0" smtClean="0"/>
              <a:t>21 Essi gli domandarono: «Chi sei dunque? Sei Elia?» Egli rispose: «Non lo sono». «Sei tu il profeta?» Egli rispose: «No». 22 Essi dunque gli dissero: «Chi sei? affinché diamo una risposta a quelli che ci hanno mandati. Che dici di te stesso?» 23 Egli disse: «Io sono la voce di uno che grida nel deserto:</a:t>
            </a:r>
          </a:p>
          <a:p>
            <a:r>
              <a:rPr lang="it-IT" dirty="0" smtClean="0"/>
              <a:t>"</a:t>
            </a:r>
            <a:r>
              <a:rPr lang="it-IT" i="1" dirty="0" smtClean="0"/>
              <a:t>Raddrizzate la via del Signore", come ha detto il profeta Isaia»</a:t>
            </a:r>
            <a:r>
              <a:rPr lang="es-PR" i="1" dirty="0" smtClean="0">
                <a:latin typeface="Candara" panose="020E0502030303020204" pitchFamily="34" charset="0"/>
              </a:rPr>
              <a:t>.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1.19–23,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Nuova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Versione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Riveduta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80" t="3275" r="2956" b="3505"/>
          <a:stretch/>
        </p:blipFill>
        <p:spPr>
          <a:xfrm>
            <a:off x="5181600" y="1828801"/>
            <a:ext cx="3962400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Filippo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Natanaele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1.43-51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0" y="1981200"/>
            <a:ext cx="5105400" cy="4876800"/>
          </a:xfrm>
        </p:spPr>
        <p:txBody>
          <a:bodyPr>
            <a:normAutofit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Attraverso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degli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ministero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c’erano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molte</a:t>
            </a:r>
            <a:r>
              <a:rPr lang="es-PR" dirty="0" smtClean="0">
                <a:latin typeface="Candara" panose="020E0502030303020204" pitchFamily="34" charset="0"/>
              </a:rPr>
              <a:t> persone che non </a:t>
            </a:r>
            <a:r>
              <a:rPr lang="es-PR" dirty="0" err="1" smtClean="0">
                <a:latin typeface="Candara" panose="020E0502030303020204" pitchFamily="34" charset="0"/>
              </a:rPr>
              <a:t>reagirono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Ignoriamo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dettagli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biografici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Natanaele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sarà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ricordato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esser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sensibile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5621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chiamata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Filippo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Natanaele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1.43-51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Benché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probabilmente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discepoli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comprendevano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pieno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titolo</a:t>
            </a:r>
            <a:r>
              <a:rPr lang="es-PR" dirty="0" smtClean="0">
                <a:latin typeface="Candara" panose="020E0502030303020204" pitchFamily="34" charset="0"/>
              </a:rPr>
              <a:t> di “</a:t>
            </a:r>
            <a:r>
              <a:rPr lang="es-PR" dirty="0" err="1" smtClean="0">
                <a:latin typeface="Candara" panose="020E0502030303020204" pitchFamily="34" charset="0"/>
              </a:rPr>
              <a:t>l’Agnello</a:t>
            </a:r>
            <a:r>
              <a:rPr lang="es-PR" dirty="0" smtClean="0">
                <a:latin typeface="Candara" panose="020E0502030303020204" pitchFamily="34" charset="0"/>
              </a:rPr>
              <a:t> di Dio”, </a:t>
            </a:r>
            <a:r>
              <a:rPr lang="es-PR" dirty="0" err="1" smtClean="0">
                <a:latin typeface="Candara" panose="020E0502030303020204" pitchFamily="34" charset="0"/>
              </a:rPr>
              <a:t>sì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capivano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è </a:t>
            </a:r>
            <a:r>
              <a:rPr lang="es-PR" dirty="0" err="1" smtClean="0">
                <a:latin typeface="Candara" panose="020E0502030303020204" pitchFamily="34" charset="0"/>
              </a:rPr>
              <a:t>principale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offerto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nessun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anche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grande </a:t>
            </a:r>
            <a:r>
              <a:rPr lang="es-PR" dirty="0" err="1" smtClean="0">
                <a:latin typeface="Candara" panose="020E0502030303020204" pitchFamily="34" charset="0"/>
              </a:rPr>
              <a:t>predicatore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giustizia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pentimento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quale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, “…</a:t>
            </a:r>
            <a:r>
              <a:rPr lang="it-IT" dirty="0" smtClean="0">
                <a:latin typeface="Candara" pitchFamily="34" charset="0"/>
              </a:rPr>
              <a:t>fra i nati di donna non è sorto nessuno maggiore di Giovanni il battista; 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Matteo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11:11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discepolo</a:t>
            </a:r>
            <a:r>
              <a:rPr lang="es-PR" dirty="0" smtClean="0">
                <a:latin typeface="Candara" panose="020E0502030303020204" pitchFamily="34" charset="0"/>
              </a:rPr>
              <a:t> di cui “</a:t>
            </a:r>
            <a:r>
              <a:rPr lang="es-PR" dirty="0" err="1" smtClean="0">
                <a:latin typeface="Candara" panose="020E0502030303020204" pitchFamily="34" charset="0"/>
              </a:rPr>
              <a:t>toglie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del mondo”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diferente </a:t>
            </a:r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 err="1" smtClean="0">
                <a:latin typeface="Candara" panose="020E0502030303020204" pitchFamily="34" charset="0"/>
              </a:rPr>
              <a:t>esserlo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uno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predicava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pentimento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0466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grandezza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dell’umilità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Battista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ha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lasciato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un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esempio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di vita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molto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grande.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Con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ragione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stesso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ha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egli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non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c’era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nessun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uomo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maggiore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 (</a:t>
            </a:r>
            <a:r>
              <a:rPr lang="es-PR" dirty="0" err="1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Matteo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11.11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Non si è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esaltato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mai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a se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stesso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bensì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sempre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orientò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la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attenzione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affinch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é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fosse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visto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Cristo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0" t="2697" r="1974" b="4793"/>
          <a:stretch/>
        </p:blipFill>
        <p:spPr>
          <a:xfrm>
            <a:off x="6781800" y="-5862"/>
            <a:ext cx="2362200" cy="176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Dobbiame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dare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conto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della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fede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Giovanni  ha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potuto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con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tutta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tranquillità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fare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le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chiarificazioni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circa al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Messia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risposta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si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trovava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spalleggiata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per le Parola di Dio.</a:t>
            </a:r>
          </a:p>
          <a:p>
            <a:pPr lvl="1"/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Questo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aiuta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a che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possiamo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imitargli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dare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risposta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chi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chiede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ragione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della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fede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0" t="2697" r="1974" b="4793"/>
          <a:stretch/>
        </p:blipFill>
        <p:spPr>
          <a:xfrm>
            <a:off x="6781800" y="-5862"/>
            <a:ext cx="2362200" cy="176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 err="1" smtClean="0">
                <a:latin typeface="Candara" pitchFamily="34" charset="0"/>
                <a:cs typeface="Calibri" pitchFamily="34" charset="0"/>
              </a:rPr>
              <a:t>Applicazioni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Un Dio che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provvede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mezzi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salvazione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figura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Agnello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Dio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deve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condurre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 una vita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rifletta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“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frutti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pentimento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”, mostrando una vita diferente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non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conoscono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Cristo.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0" t="2697" r="1974" b="4793"/>
          <a:stretch/>
        </p:blipFill>
        <p:spPr>
          <a:xfrm>
            <a:off x="6781800" y="-5862"/>
            <a:ext cx="2362200" cy="176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89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Bibliografia</a:t>
            </a:r>
            <a:endParaRPr lang="es-PR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6878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600" dirty="0" err="1" smtClean="0">
                <a:latin typeface="Candara" pitchFamily="34" charset="0"/>
                <a:cs typeface="Calibri" pitchFamily="34" charset="0"/>
              </a:rPr>
              <a:t>Tutti</a:t>
            </a:r>
            <a:r>
              <a:rPr lang="es-PR" sz="1600" dirty="0" smtClean="0">
                <a:latin typeface="Candara" pitchFamily="34" charset="0"/>
                <a:cs typeface="Calibri" pitchFamily="34" charset="0"/>
              </a:rPr>
              <a:t> i </a:t>
            </a:r>
            <a:r>
              <a:rPr lang="es-PR" sz="1600" dirty="0" err="1" smtClean="0">
                <a:latin typeface="Candara" pitchFamily="34" charset="0"/>
                <a:cs typeface="Calibri" pitchFamily="34" charset="0"/>
              </a:rPr>
              <a:t>versetti</a:t>
            </a:r>
            <a:r>
              <a:rPr lang="es-PR" sz="1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600" dirty="0" err="1" smtClean="0">
                <a:latin typeface="Candara" pitchFamily="34" charset="0"/>
                <a:cs typeface="Calibri" pitchFamily="34" charset="0"/>
              </a:rPr>
              <a:t>sono</a:t>
            </a:r>
            <a:r>
              <a:rPr lang="es-PR" sz="1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600" dirty="0" err="1" smtClean="0">
                <a:latin typeface="Candara" pitchFamily="34" charset="0"/>
                <a:cs typeface="Calibri" pitchFamily="34" charset="0"/>
              </a:rPr>
              <a:t>della</a:t>
            </a:r>
            <a:r>
              <a:rPr lang="es-PR" sz="1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600" dirty="0" err="1" smtClean="0">
                <a:latin typeface="Candara" pitchFamily="34" charset="0"/>
                <a:cs typeface="Calibri" pitchFamily="34" charset="0"/>
              </a:rPr>
              <a:t>Nuova</a:t>
            </a:r>
            <a:r>
              <a:rPr lang="es-PR" sz="1600" dirty="0" smtClean="0">
                <a:latin typeface="Candara" pitchFamily="34" charset="0"/>
                <a:cs typeface="Calibri" pitchFamily="34" charset="0"/>
              </a:rPr>
              <a:t> Versione </a:t>
            </a:r>
            <a:r>
              <a:rPr lang="es-PR" sz="1600" dirty="0" err="1" smtClean="0">
                <a:latin typeface="Candara" pitchFamily="34" charset="0"/>
                <a:cs typeface="Calibri" pitchFamily="34" charset="0"/>
              </a:rPr>
              <a:t>Riveduta</a:t>
            </a:r>
            <a:endParaRPr lang="es-PR" sz="19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6" t="2977" r="1906" b="3480"/>
          <a:stretch/>
        </p:blipFill>
        <p:spPr>
          <a:xfrm>
            <a:off x="-1" y="-13015"/>
            <a:ext cx="9144001" cy="6851132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66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Unità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5: Dios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diventa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uomo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in Cristo</a:t>
            </a: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Studio 16: </a:t>
            </a:r>
          </a:p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inizia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il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suo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ministero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pubblico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2.1-25)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21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gennaio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7462" y="-4809"/>
            <a:ext cx="36984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Prossimo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Studio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67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257798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1:19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arrivati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annunzi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Gerusalemme</a:t>
            </a:r>
            <a:r>
              <a:rPr lang="es-PR" dirty="0" smtClean="0">
                <a:latin typeface="Candara" panose="020E0502030303020204" pitchFamily="34" charset="0"/>
              </a:rPr>
              <a:t> di che un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chiamato</a:t>
            </a:r>
            <a:r>
              <a:rPr lang="es-PR" dirty="0" smtClean="0">
                <a:latin typeface="Candara" panose="020E0502030303020204" pitchFamily="34" charset="0"/>
              </a:rPr>
              <a:t> Giovanni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chiamando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nazione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pentimento</a:t>
            </a:r>
            <a:r>
              <a:rPr lang="es-PR" dirty="0" smtClean="0">
                <a:latin typeface="Candara" panose="020E0502030303020204" pitchFamily="34" charset="0"/>
              </a:rPr>
              <a:t> perché </a:t>
            </a:r>
            <a:r>
              <a:rPr lang="es-PR" dirty="0" err="1" smtClean="0">
                <a:latin typeface="Candara" panose="020E0502030303020204" pitchFamily="34" charset="0"/>
              </a:rPr>
              <a:t>veniva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, 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enviato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commissione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sacerdoti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y </a:t>
            </a:r>
            <a:r>
              <a:rPr lang="es-PR" dirty="0" err="1" smtClean="0">
                <a:latin typeface="Candara" panose="020E0502030303020204" pitchFamily="34" charset="0"/>
              </a:rPr>
              <a:t>leviti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sapere</a:t>
            </a:r>
            <a:r>
              <a:rPr lang="es-PR" dirty="0" smtClean="0">
                <a:latin typeface="Candara" panose="020E0502030303020204" pitchFamily="34" charset="0"/>
              </a:rPr>
              <a:t> cosa era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6919" r="25143"/>
          <a:stretch/>
        </p:blipFill>
        <p:spPr>
          <a:xfrm>
            <a:off x="5257799" y="1840706"/>
            <a:ext cx="3863009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887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4102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sacerdoti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compievano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funzioni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importanti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tempio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e i </a:t>
            </a:r>
            <a:r>
              <a:rPr lang="es-PR" dirty="0" err="1" smtClean="0">
                <a:latin typeface="Candara" panose="020E0502030303020204" pitchFamily="34" charset="0"/>
              </a:rPr>
              <a:t>leviti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servi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assistevano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doveri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comuni</a:t>
            </a:r>
            <a:r>
              <a:rPr lang="es-PR" dirty="0" smtClean="0">
                <a:latin typeface="Candara" panose="020E0502030303020204" pitchFamily="34" charset="0"/>
              </a:rPr>
              <a:t>. “Tu,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sei</a:t>
            </a:r>
            <a:r>
              <a:rPr lang="es-PR" dirty="0" smtClean="0">
                <a:latin typeface="Candara" panose="020E0502030303020204" pitchFamily="34" charset="0"/>
              </a:rPr>
              <a:t>?”,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domandato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«</a:t>
            </a:r>
            <a:r>
              <a:rPr lang="es-PR" dirty="0" err="1" smtClean="0">
                <a:latin typeface="Candara" panose="020E0502030303020204" pitchFamily="34" charset="0"/>
              </a:rPr>
              <a:t>Sei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aspettato</a:t>
            </a:r>
            <a:r>
              <a:rPr lang="es-PR" dirty="0" smtClean="0">
                <a:latin typeface="Candara" panose="020E0502030303020204" pitchFamily="34" charset="0"/>
              </a:rPr>
              <a:t>?».</a:t>
            </a:r>
            <a:endParaRPr lang="es-PR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5356" r="31406"/>
          <a:stretch/>
        </p:blipFill>
        <p:spPr>
          <a:xfrm>
            <a:off x="5181600" y="1752600"/>
            <a:ext cx="3962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983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5356" r="31406"/>
          <a:stretch/>
        </p:blipFill>
        <p:spPr>
          <a:xfrm>
            <a:off x="5181600" y="1752600"/>
            <a:ext cx="3962400" cy="51054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testimonianza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Giovanni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1.19-23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1:20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aver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approffitato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quest’oportunità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>
                <a:latin typeface="Candara" panose="020E0502030303020204" pitchFamily="34" charset="0"/>
              </a:rPr>
              <a:t>la fama </a:t>
            </a:r>
            <a:r>
              <a:rPr lang="es-PR" dirty="0" err="1" smtClean="0">
                <a:latin typeface="Candara" panose="020E0502030303020204" pitchFamily="34" charset="0"/>
              </a:rPr>
              <a:t>pretendendo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Cristo</a:t>
            </a:r>
            <a:r>
              <a:rPr lang="es-PR" dirty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Giovanni era un </a:t>
            </a:r>
            <a:r>
              <a:rPr lang="es-PR" dirty="0" err="1" smtClean="0">
                <a:latin typeface="Candara" panose="020E0502030303020204" pitchFamily="34" charset="0"/>
              </a:rPr>
              <a:t>testimone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fedele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testimonianza</a:t>
            </a:r>
            <a:r>
              <a:rPr lang="es-PR" dirty="0" smtClean="0">
                <a:latin typeface="Candara" panose="020E0502030303020204" pitchFamily="34" charset="0"/>
              </a:rPr>
              <a:t> fu che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non 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Cristo (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Messia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6351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87821</TotalTime>
  <Words>4227</Words>
  <Application>Microsoft Office PowerPoint</Application>
  <PresentationFormat>On-screen Show (4:3)</PresentationFormat>
  <Paragraphs>490</Paragraphs>
  <Slides>67</Slides>
  <Notes>67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67</vt:i4>
      </vt:variant>
    </vt:vector>
  </HeadingPairs>
  <TitlesOfParts>
    <vt:vector size="79" baseType="lpstr">
      <vt:lpstr>Arial</vt:lpstr>
      <vt:lpstr>Calibri</vt:lpstr>
      <vt:lpstr>Candara</vt:lpstr>
      <vt:lpstr>Tahoma</vt:lpstr>
      <vt:lpstr>Times New Roman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Contesto</vt:lpstr>
      <vt:lpstr>Versetto chiave:</vt:lpstr>
      <vt:lpstr>Abbozzo dello Studio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La testimonianza di Giovanni Giovanni 1.19-23</vt:lpstr>
      <vt:lpstr>Il battesimo di Giovanni Giovanni 1.24-28</vt:lpstr>
      <vt:lpstr>Il battesimo di Giovanni Giovanni 1.24-28</vt:lpstr>
      <vt:lpstr>Il battesimo di Giovanni Giovanni 1.24-28</vt:lpstr>
      <vt:lpstr>Il battesimo di Giovanni Giovanni 1.24-28</vt:lpstr>
      <vt:lpstr>Il battesimo di Giovanni Giovanni 1.24-28</vt:lpstr>
      <vt:lpstr>Il battesimo di Giovanni Giovanni 1.24-28</vt:lpstr>
      <vt:lpstr>Il battesimo di Giovanni Giovanni 1.24-28 </vt:lpstr>
      <vt:lpstr>Il battesimo di Giovanni Giovanni 1.24-28 </vt:lpstr>
      <vt:lpstr>Il battesimo di Giovanni Giovanni 1.24-28 </vt:lpstr>
      <vt:lpstr>Il battesimo di Giovanni Giovanni 1.24-28 </vt:lpstr>
      <vt:lpstr>“Ecco l’Agnello di Dio!” Giovanni 1.29-34</vt:lpstr>
      <vt:lpstr>“Ecco l’Agnello di Dio!”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“Ecco l’Agnello di Dio!”  Giovanni 1.29-34</vt:lpstr>
      <vt:lpstr>La chiamata di Andrea, Giovanni e Pietro   Giovanni 1.35-42</vt:lpstr>
      <vt:lpstr>La chiamata di Andrea, Giovanni e Pietro   Giovanni 1.35-42</vt:lpstr>
      <vt:lpstr>La chiamata di Andrea, Giovanni e Pietro   Giovanni 1.35-42</vt:lpstr>
      <vt:lpstr>La chiamata di Andrea, Giovanni e Pietro   Giovanni 1.35-42</vt:lpstr>
      <vt:lpstr>La chiamata di Andrea, Giovanni e Pietro   Giovanni 1.35-42</vt:lpstr>
      <vt:lpstr>La chiamata di Andrea, Giovanni e Pietro   Giovanni 1.35-42</vt:lpstr>
      <vt:lpstr>La chiamata di Andrea, Giovanni e Pietro   Giovanni 1.35-42</vt:lpstr>
      <vt:lpstr>La chiamata di Andrea, Giovanni e Pietro   Giovanni 1.35-42</vt:lpstr>
      <vt:lpstr>La chiamata di Filippo e di Natanaele  Giovanni 1.43-51</vt:lpstr>
      <vt:lpstr>La chiamata di Filippo e di Natanaele  Giovanni 1.43-51</vt:lpstr>
      <vt:lpstr>La chiamata di Filippo e di Natanaele  Giovanni 1.43-51</vt:lpstr>
      <vt:lpstr>La chiamata di Filippo e di Natanaele  Giovanni 1.43-51</vt:lpstr>
      <vt:lpstr>La chiamata di Filippo e di Natanaele  Giovanni 1.43-51</vt:lpstr>
      <vt:lpstr>La chiamata di Filippo e di Natanaele  Giovanni 1.43-51</vt:lpstr>
      <vt:lpstr>Applicazioni</vt:lpstr>
      <vt:lpstr>Applicazioni</vt:lpstr>
      <vt:lpstr>Applicazioni</vt:lpstr>
      <vt:lpstr>Bibliografia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Italiano</dc:title>
  <dc:creator>Tito Ortega;José Ortega Beede</dc:creator>
  <cp:lastModifiedBy>Tito Ortega</cp:lastModifiedBy>
  <cp:revision>7315</cp:revision>
  <cp:lastPrinted>2012-10-30T21:37:29Z</cp:lastPrinted>
  <dcterms:created xsi:type="dcterms:W3CDTF">2007-01-24T21:53:34Z</dcterms:created>
  <dcterms:modified xsi:type="dcterms:W3CDTF">2014-04-23T22:08:07Z</dcterms:modified>
</cp:coreProperties>
</file>