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67"/>
  </p:notesMasterIdLst>
  <p:handoutMasterIdLst>
    <p:handoutMasterId r:id="rId68"/>
  </p:handoutMasterIdLst>
  <p:sldIdLst>
    <p:sldId id="2767" r:id="rId7"/>
    <p:sldId id="565" r:id="rId8"/>
    <p:sldId id="3487" r:id="rId9"/>
    <p:sldId id="566" r:id="rId10"/>
    <p:sldId id="3416" r:id="rId11"/>
    <p:sldId id="2182" r:id="rId12"/>
    <p:sldId id="3358" r:id="rId13"/>
    <p:sldId id="3446" r:id="rId14"/>
    <p:sldId id="3447" r:id="rId15"/>
    <p:sldId id="3449" r:id="rId16"/>
    <p:sldId id="3448" r:id="rId17"/>
    <p:sldId id="3450" r:id="rId18"/>
    <p:sldId id="3451" r:id="rId19"/>
    <p:sldId id="3452" r:id="rId20"/>
    <p:sldId id="3453" r:id="rId21"/>
    <p:sldId id="3454" r:id="rId22"/>
    <p:sldId id="3455" r:id="rId23"/>
    <p:sldId id="3456" r:id="rId24"/>
    <p:sldId id="3457" r:id="rId25"/>
    <p:sldId id="3458" r:id="rId26"/>
    <p:sldId id="3459" r:id="rId27"/>
    <p:sldId id="3460" r:id="rId28"/>
    <p:sldId id="3461" r:id="rId29"/>
    <p:sldId id="3462" r:id="rId30"/>
    <p:sldId id="3463" r:id="rId31"/>
    <p:sldId id="3441" r:id="rId32"/>
    <p:sldId id="3442" r:id="rId33"/>
    <p:sldId id="3485" r:id="rId34"/>
    <p:sldId id="3484" r:id="rId35"/>
    <p:sldId id="3464" r:id="rId36"/>
    <p:sldId id="3465" r:id="rId37"/>
    <p:sldId id="3488" r:id="rId38"/>
    <p:sldId id="3466" r:id="rId39"/>
    <p:sldId id="3467" r:id="rId40"/>
    <p:sldId id="3468" r:id="rId41"/>
    <p:sldId id="3469" r:id="rId42"/>
    <p:sldId id="3470" r:id="rId43"/>
    <p:sldId id="3471" r:id="rId44"/>
    <p:sldId id="3472" r:id="rId45"/>
    <p:sldId id="3473" r:id="rId46"/>
    <p:sldId id="3443" r:id="rId47"/>
    <p:sldId id="3444" r:id="rId48"/>
    <p:sldId id="3475" r:id="rId49"/>
    <p:sldId id="3476" r:id="rId50"/>
    <p:sldId id="3477" r:id="rId51"/>
    <p:sldId id="3478" r:id="rId52"/>
    <p:sldId id="3479" r:id="rId53"/>
    <p:sldId id="3318" r:id="rId54"/>
    <p:sldId id="3044" r:id="rId55"/>
    <p:sldId id="3486" r:id="rId56"/>
    <p:sldId id="3480" r:id="rId57"/>
    <p:sldId id="3481" r:id="rId58"/>
    <p:sldId id="3482" r:id="rId59"/>
    <p:sldId id="3483" r:id="rId60"/>
    <p:sldId id="3206" r:id="rId61"/>
    <p:sldId id="3445" r:id="rId62"/>
    <p:sldId id="3284" r:id="rId63"/>
    <p:sldId id="1391" r:id="rId64"/>
    <p:sldId id="1843" r:id="rId65"/>
    <p:sldId id="627" r:id="rId6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30" autoAdjust="0"/>
    <p:restoredTop sz="94494" autoAdjust="0"/>
  </p:normalViewPr>
  <p:slideViewPr>
    <p:cSldViewPr>
      <p:cViewPr varScale="1">
        <p:scale>
          <a:sx n="72" d="100"/>
          <a:sy n="72" d="100"/>
        </p:scale>
        <p:origin x="93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76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7/16/2014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029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71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588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742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457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1337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917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3332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548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249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4158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823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987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8323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1601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0026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780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4656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42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975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9497576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377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4731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3513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58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8538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5891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9312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764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377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697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562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186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3135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38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2273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0890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7302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9878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210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00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320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74280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78548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86329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34831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25898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85240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4275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41799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58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59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60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588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242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935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7/16/2014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2.wdp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9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10000" contras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06359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76200"/>
            <a:ext cx="8763000" cy="32004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39: 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Sígueme Tú</a:t>
            </a: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</a:t>
            </a: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Juan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21.1 - 25) </a:t>
            </a:r>
          </a:p>
          <a:p>
            <a:pPr marL="0" indent="0" algn="ctr">
              <a:buFontTx/>
              <a:buNone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15 de julio de 2014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0979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6524" y="4412499"/>
            <a:ext cx="8794751" cy="1323439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s-P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9: Pasión y Resurrección de Jesús</a:t>
            </a:r>
            <a:endParaRPr lang="es-PR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648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Aquella </a:t>
            </a:r>
            <a:r>
              <a:rPr lang="es-PR" dirty="0">
                <a:latin typeface="Candara" panose="020E0502030303020204" pitchFamily="34" charset="0"/>
              </a:rPr>
              <a:t>noche no pescaron nada. ¡No eran los primeros pescadores en pasar una noche de pesca sin éxito!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 </a:t>
            </a:r>
            <a:r>
              <a:rPr lang="es-PR" dirty="0">
                <a:latin typeface="Candara" panose="020E0502030303020204" pitchFamily="34" charset="0"/>
              </a:rPr>
              <a:t>ilustra cuán inútiles son los esfuerzos humanos aparte de la ayuda divina, especialmente en la cuestión de pescar almas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imagecache5d.art.com/Crop/crop.jpg?img=38-3844-2WWYF00Z&amp;x=18&amp;y=19&amp;w=302&amp;h=412&amp;size=2&amp;maxw=473&amp;maxh=488@357.708737864078_488@javascript:popHighzoom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921" y="1828800"/>
            <a:ext cx="3688079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9402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46481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21:4</a:t>
            </a:r>
            <a:r>
              <a:rPr lang="es-PR" dirty="0">
                <a:latin typeface="Candara" panose="020E0502030303020204" pitchFamily="34" charset="0"/>
              </a:rPr>
              <a:t> Jesús estaba esperándolos cuando llegaron remando a la playa, cuando estaba amaneciendo; ellos no lo reconocieron.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Quizá </a:t>
            </a:r>
            <a:r>
              <a:rPr lang="es-PR" dirty="0">
                <a:latin typeface="Candara" panose="020E0502030303020204" pitchFamily="34" charset="0"/>
              </a:rPr>
              <a:t>era todavía muy oscuro, o quizá fueron impedidos de reconocerle por el poder de Dios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11399"/>
          <a:stretch/>
        </p:blipFill>
        <p:spPr>
          <a:xfrm>
            <a:off x="5333846" y="1828800"/>
            <a:ext cx="381015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400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46481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21:5</a:t>
            </a:r>
            <a:r>
              <a:rPr lang="es-PR" dirty="0">
                <a:latin typeface="Candara" panose="020E0502030303020204" pitchFamily="34" charset="0"/>
              </a:rPr>
              <a:t> Es lo mismo que si el Señor les preguntase: «Jóvenes, ¿tenéis algo de comer?»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Frustrados</a:t>
            </a:r>
            <a:r>
              <a:rPr lang="es-PR" dirty="0">
                <a:latin typeface="Candara" panose="020E0502030303020204" pitchFamily="34" charset="0"/>
              </a:rPr>
              <a:t>, le respondieron: No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050" name="Picture 2" descr="http://www.joyfulheart.com/easter/images-tissot/tissot-christ-appears-on-the-shore-of-lake-tiberias-741x4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16" t="2447" r="35347"/>
          <a:stretch/>
        </p:blipFill>
        <p:spPr bwMode="auto">
          <a:xfrm>
            <a:off x="4800599" y="1752600"/>
            <a:ext cx="4343400" cy="510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162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4648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21:6</a:t>
            </a:r>
            <a:r>
              <a:rPr lang="es-PR" dirty="0">
                <a:latin typeface="Candara" panose="020E0502030303020204" pitchFamily="34" charset="0"/>
              </a:rPr>
              <a:t> Por lo que a ellos concernía, se trataba de un extraño paseándose por la playa.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embargo, respondiendo a Su consejo, echaron la red a la derecha de la barca, ¡y sucedió lo maravilloso!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Una </a:t>
            </a:r>
            <a:r>
              <a:rPr lang="es-PR" dirty="0">
                <a:latin typeface="Candara" panose="020E0502030303020204" pitchFamily="34" charset="0"/>
              </a:rPr>
              <a:t>gran carga de peces! ¡Tantos que no podían sacar la red!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3000" contrast="20000"/>
                    </a14:imgEffect>
                  </a14:imgLayer>
                </a14:imgProps>
              </a:ext>
            </a:extLst>
          </a:blip>
          <a:srcRect l="33150" r="13736"/>
          <a:stretch/>
        </p:blipFill>
        <p:spPr>
          <a:xfrm>
            <a:off x="4724400" y="1774791"/>
            <a:ext cx="4419600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047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46481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Esto </a:t>
            </a:r>
            <a:r>
              <a:rPr lang="es-PR" dirty="0">
                <a:latin typeface="Candara" panose="020E0502030303020204" pitchFamily="34" charset="0"/>
              </a:rPr>
              <a:t>muestra que el Señor Jesús tenía un perfecto conocimiento de dónde se encontraban los peces en el lago.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También </a:t>
            </a:r>
            <a:r>
              <a:rPr lang="es-PR" dirty="0">
                <a:latin typeface="Candara" panose="020E0502030303020204" pitchFamily="34" charset="0"/>
              </a:rPr>
              <a:t>nos enseña que cuando el Señor dirige nuestro servicio, no hay redes vacías.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Sabe </a:t>
            </a:r>
            <a:r>
              <a:rPr lang="es-PR" dirty="0">
                <a:latin typeface="Candara" panose="020E0502030303020204" pitchFamily="34" charset="0"/>
              </a:rPr>
              <a:t>dónde hay almas listas para ser salvadas, y está dispuesto a dirigirnos a ellas —si le dejamos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3000" contrast="20000"/>
                    </a14:imgEffect>
                  </a14:imgLayer>
                </a14:imgProps>
              </a:ext>
            </a:extLst>
          </a:blip>
          <a:srcRect l="33150" r="13736"/>
          <a:stretch/>
        </p:blipFill>
        <p:spPr>
          <a:xfrm>
            <a:off x="4724400" y="1774791"/>
            <a:ext cx="4419600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628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4648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21:7</a:t>
            </a:r>
            <a:r>
              <a:rPr lang="es-PR" dirty="0">
                <a:latin typeface="Candara" panose="020E0502030303020204" pitchFamily="34" charset="0"/>
              </a:rPr>
              <a:t> Juan fue el primero en reconocer al Señor, y en el acto se lo dijo a Pedro.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Éste </a:t>
            </a:r>
            <a:r>
              <a:rPr lang="es-PR" dirty="0">
                <a:latin typeface="Candara" panose="020E0502030303020204" pitchFamily="34" charset="0"/>
              </a:rPr>
              <a:t>se ciñó la ropa exterior y se dirigió a la playa.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se nos dice si nadó o vadeó o, como algunos sugieren, anduvo sobre el agua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0000" contrast="20000"/>
                    </a14:imgEffect>
                  </a14:imgLayer>
                </a14:imgProps>
              </a:ext>
            </a:extLst>
          </a:blip>
          <a:srcRect l="37045" t="1515" r="1048"/>
          <a:stretch/>
        </p:blipFill>
        <p:spPr>
          <a:xfrm>
            <a:off x="4571999" y="1821051"/>
            <a:ext cx="4572001" cy="503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9046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61322"/>
            <a:ext cx="4572000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21:8 </a:t>
            </a:r>
            <a:r>
              <a:rPr lang="es-PR" dirty="0">
                <a:latin typeface="Candara" panose="020E0502030303020204" pitchFamily="34" charset="0"/>
              </a:rPr>
              <a:t>Los otros discípulos pasaron de la barca grande de pesca a una barca pequeña de remos y arrastraron la red la distancia que quedaba hasta tierra, de unos cincuenta metros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3000" contrast="20000"/>
                    </a14:imgEffect>
                  </a14:imgLayer>
                </a14:imgProps>
              </a:ext>
            </a:extLst>
          </a:blip>
          <a:srcRect l="33150" r="13736"/>
          <a:stretch/>
        </p:blipFill>
        <p:spPr>
          <a:xfrm>
            <a:off x="4724400" y="1774791"/>
            <a:ext cx="4419600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956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4648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21:9</a:t>
            </a:r>
            <a:r>
              <a:rPr lang="es-PR" dirty="0">
                <a:latin typeface="Candara" panose="020E0502030303020204" pitchFamily="34" charset="0"/>
              </a:rPr>
              <a:t> El Salvador tenía ya listo el desayuno para ellos —pez asado y pan—.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sabemos si el Señor atrapó este pescado o si lo consiguió de alguna manera sobrenatural.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sí aprendemos que Él no depende de nuestros pobres esfuerzos.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1000" contrast="20000"/>
                    </a14:imgEffect>
                  </a14:imgLayer>
                </a14:imgProps>
              </a:ext>
            </a:extLst>
          </a:blip>
          <a:srcRect l="1589" t="1486" r="42341"/>
          <a:stretch/>
        </p:blipFill>
        <p:spPr>
          <a:xfrm>
            <a:off x="4671462" y="1805339"/>
            <a:ext cx="4472538" cy="505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913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4519062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Sin </a:t>
            </a:r>
            <a:r>
              <a:rPr lang="es-PR" dirty="0">
                <a:latin typeface="Candara" panose="020E0502030303020204" pitchFamily="34" charset="0"/>
              </a:rPr>
              <a:t>duda alguna, en </a:t>
            </a:r>
            <a:r>
              <a:rPr lang="es-PR" dirty="0" smtClean="0">
                <a:latin typeface="Candara" panose="020E0502030303020204" pitchFamily="34" charset="0"/>
              </a:rPr>
              <a:t>la eternidad </a:t>
            </a:r>
            <a:r>
              <a:rPr lang="es-PR" dirty="0">
                <a:latin typeface="Candara" panose="020E0502030303020204" pitchFamily="34" charset="0"/>
              </a:rPr>
              <a:t>sabremos que aunque muchas personas fueron salvadas por la predicación y el testimonio personal, muchos otros fueron salvados por el Señor mismo, sin ayuda humana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1000" contrast="20000"/>
                    </a14:imgEffect>
                  </a14:imgLayer>
                </a14:imgProps>
              </a:ext>
            </a:extLst>
          </a:blip>
          <a:srcRect l="1589" t="1486" r="42341"/>
          <a:stretch/>
        </p:blipFill>
        <p:spPr>
          <a:xfrm>
            <a:off x="4671462" y="1805339"/>
            <a:ext cx="4472538" cy="505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111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4572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21:10</a:t>
            </a:r>
            <a:r>
              <a:rPr lang="es-PR" dirty="0">
                <a:latin typeface="Candara" panose="020E0502030303020204" pitchFamily="34" charset="0"/>
              </a:rPr>
              <a:t> Ahora les dijo que trajesen la red con los peces —no para cocerlos, sino para contarlos—.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Así</a:t>
            </a:r>
            <a:r>
              <a:rPr lang="es-PR" dirty="0">
                <a:latin typeface="Candara" panose="020E0502030303020204" pitchFamily="34" charset="0"/>
              </a:rPr>
              <a:t>, recordarían que «el secreto del éxito es trabajar a Sus órdenes y actuar con una obediencia implícita a Su palabra</a:t>
            </a:r>
            <a:r>
              <a:rPr lang="es-PR" dirty="0" smtClean="0">
                <a:latin typeface="Candara" panose="020E0502030303020204" pitchFamily="34" charset="0"/>
              </a:rPr>
              <a:t>».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3000" contrast="20000"/>
                    </a14:imgEffect>
                  </a14:imgLayer>
                </a14:imgProps>
              </a:ext>
            </a:extLst>
          </a:blip>
          <a:srcRect l="33150" r="13736"/>
          <a:stretch/>
        </p:blipFill>
        <p:spPr>
          <a:xfrm>
            <a:off x="4724400" y="1774791"/>
            <a:ext cx="4419600" cy="509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756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Juan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21.1 </a:t>
            </a:r>
            <a:r>
              <a:rPr lang="es-PR" sz="3600" dirty="0">
                <a:latin typeface="Candara" pitchFamily="34" charset="0"/>
                <a:cs typeface="Calibri" pitchFamily="34" charset="0"/>
              </a:rPr>
              <a:t>– 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25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81534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21:11</a:t>
            </a:r>
            <a:r>
              <a:rPr lang="es-PR" dirty="0">
                <a:latin typeface="Candara" panose="020E0502030303020204" pitchFamily="34" charset="0"/>
              </a:rPr>
              <a:t> La Biblia nos da la cantidad exacta de los peces en la red —ciento cincuenta y tres—.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Se </a:t>
            </a:r>
            <a:r>
              <a:rPr lang="es-PR" dirty="0">
                <a:latin typeface="Candara" panose="020E0502030303020204" pitchFamily="34" charset="0"/>
              </a:rPr>
              <a:t>han dado muchas e interesantes explicaciones acerca del significado de este número: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1) El número de lenguas en el mundo en aquella época.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2) El número de razas o tribus en el mundo, por las que se esparciría el evangelio. </a:t>
            </a:r>
            <a:endParaRPr lang="es-PR" dirty="0" smtClean="0">
              <a:latin typeface="Candara" panose="020E0502030303020204" pitchFamily="34" charset="0"/>
            </a:endParaRPr>
          </a:p>
          <a:p>
            <a:pPr lvl="1"/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>
                <a:latin typeface="Candara" panose="020E0502030303020204" pitchFamily="34" charset="0"/>
              </a:rPr>
              <a:t>3) El número de clases diferentes de peces en el mar de Galilea, o en el mundo. </a:t>
            </a:r>
            <a:endParaRPr lang="es-PR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0115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800100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De </a:t>
            </a:r>
            <a:r>
              <a:rPr lang="es-PR" dirty="0">
                <a:latin typeface="Candara" panose="020E0502030303020204" pitchFamily="34" charset="0"/>
              </a:rPr>
              <a:t>lo que no hay duda es que habla de la variedad de los que serían salvados por la predicación del evangelio —algunos de cada tribu y nación—.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pescadores sabían que era asombroso que no se </a:t>
            </a:r>
            <a:r>
              <a:rPr lang="es-PR" dirty="0" smtClean="0">
                <a:latin typeface="Candara" panose="020E0502030303020204" pitchFamily="34" charset="0"/>
              </a:rPr>
              <a:t>rompiera </a:t>
            </a:r>
            <a:r>
              <a:rPr lang="es-PR" dirty="0">
                <a:latin typeface="Candara" panose="020E0502030303020204" pitchFamily="34" charset="0"/>
              </a:rPr>
              <a:t>la red.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Esto </a:t>
            </a:r>
            <a:r>
              <a:rPr lang="es-PR" dirty="0">
                <a:latin typeface="Candara" panose="020E0502030303020204" pitchFamily="34" charset="0"/>
              </a:rPr>
              <a:t>es evidencia de que «la obra de Dios hecha a la manera de Dios nunca carecerá de los recursos de Dios».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se </a:t>
            </a:r>
            <a:r>
              <a:rPr lang="es-PR" dirty="0" smtClean="0">
                <a:latin typeface="Candara" panose="020E0502030303020204" pitchFamily="34" charset="0"/>
              </a:rPr>
              <a:t>encargará </a:t>
            </a:r>
            <a:r>
              <a:rPr lang="es-PR" dirty="0">
                <a:latin typeface="Candara" panose="020E0502030303020204" pitchFamily="34" charset="0"/>
              </a:rPr>
              <a:t>de que la red no se rompa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3569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5181600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21:12</a:t>
            </a:r>
            <a:r>
              <a:rPr lang="es-PR" dirty="0">
                <a:latin typeface="Candara" panose="020E0502030303020204" pitchFamily="34" charset="0"/>
              </a:rPr>
              <a:t> Se oye la invitación a comer, y los discípulos se reúnen alrededor de la fogata para participar en las buenas cosas que Jesús ha proveído.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Pedro </a:t>
            </a:r>
            <a:r>
              <a:rPr lang="es-PR" dirty="0">
                <a:latin typeface="Candara" panose="020E0502030303020204" pitchFamily="34" charset="0"/>
              </a:rPr>
              <a:t>debía tener sus propios pensamientos al ver las brasas.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¿</a:t>
            </a:r>
            <a:r>
              <a:rPr lang="es-PR" dirty="0">
                <a:latin typeface="Candara" panose="020E0502030303020204" pitchFamily="34" charset="0"/>
              </a:rPr>
              <a:t>Recordaba el fuego junto al que se había calentado cuando negó a Jesús?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1000" contrast="20000"/>
                    </a14:imgEffect>
                  </a14:imgLayer>
                </a14:imgProps>
              </a:ext>
            </a:extLst>
          </a:blip>
          <a:srcRect l="4227" t="1486" r="47116"/>
          <a:stretch/>
        </p:blipFill>
        <p:spPr>
          <a:xfrm>
            <a:off x="5257799" y="1805339"/>
            <a:ext cx="3881195" cy="505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77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5181600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discípulos tuvieron un extraño sentimiento de maravilla y solemnidad en presencia de Jesús.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Allí </a:t>
            </a:r>
            <a:r>
              <a:rPr lang="es-PR" dirty="0">
                <a:latin typeface="Candara" panose="020E0502030303020204" pitchFamily="34" charset="0"/>
              </a:rPr>
              <a:t>estaba Él, en Su cuerpo de resurrección.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Le </a:t>
            </a:r>
            <a:r>
              <a:rPr lang="es-PR" dirty="0">
                <a:latin typeface="Candara" panose="020E0502030303020204" pitchFamily="34" charset="0"/>
              </a:rPr>
              <a:t>hubiesen querido hacer muchas preguntas, pero no se atrevían.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Sabían </a:t>
            </a:r>
            <a:r>
              <a:rPr lang="es-PR" dirty="0">
                <a:latin typeface="Candara" panose="020E0502030303020204" pitchFamily="34" charset="0"/>
              </a:rPr>
              <a:t>que era el Señor Jesús —incluso si sentían que un cierto aire de misterio envolvía Su persona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1000" contrast="20000"/>
                    </a14:imgEffect>
                  </a14:imgLayer>
                </a14:imgProps>
              </a:ext>
            </a:extLst>
          </a:blip>
          <a:srcRect l="4227" t="1486" r="47116"/>
          <a:stretch/>
        </p:blipFill>
        <p:spPr>
          <a:xfrm>
            <a:off x="5257799" y="1805339"/>
            <a:ext cx="3881195" cy="505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487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5181600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21:13</a:t>
            </a:r>
            <a:r>
              <a:rPr lang="es-PR" dirty="0">
                <a:latin typeface="Candara" panose="020E0502030303020204" pitchFamily="34" charset="0"/>
              </a:rPr>
              <a:t> Jesús les sirvió ahora el desayuno.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probablemente recordaron una ocasión similar en la que alimentó a los cinco mil con unos pocos panes y peces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1000" contrast="20000"/>
                    </a14:imgEffect>
                  </a14:imgLayer>
                </a14:imgProps>
              </a:ext>
            </a:extLst>
          </a:blip>
          <a:srcRect l="4227" t="1486" r="47116"/>
          <a:stretch/>
        </p:blipFill>
        <p:spPr>
          <a:xfrm>
            <a:off x="5257799" y="1805339"/>
            <a:ext cx="3881195" cy="505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237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61322"/>
            <a:ext cx="5105399" cy="4719638"/>
          </a:xfrm>
        </p:spPr>
        <p:txBody>
          <a:bodyPr>
            <a:noAutofit/>
          </a:bodyPr>
          <a:lstStyle/>
          <a:p>
            <a:r>
              <a:rPr lang="es-PR" sz="2600" dirty="0">
                <a:solidFill>
                  <a:srgbClr val="FF0000"/>
                </a:solidFill>
                <a:latin typeface="Candara" panose="020E0502030303020204" pitchFamily="34" charset="0"/>
              </a:rPr>
              <a:t>21:14 </a:t>
            </a:r>
            <a:r>
              <a:rPr lang="es-PR" sz="2600" dirty="0">
                <a:latin typeface="Candara" panose="020E0502030303020204" pitchFamily="34" charset="0"/>
              </a:rPr>
              <a:t>Ésta era ya la tercera vez que Juan menciona que Jesús se apareció a Sus discípulos. </a:t>
            </a:r>
            <a:endParaRPr lang="es-PR" sz="2600" dirty="0" smtClean="0">
              <a:latin typeface="Candara" panose="020E0502030303020204" pitchFamily="34" charset="0"/>
            </a:endParaRPr>
          </a:p>
          <a:p>
            <a:r>
              <a:rPr lang="es-PR" sz="2600" dirty="0" smtClean="0">
                <a:latin typeface="Candara" panose="020E0502030303020204" pitchFamily="34" charset="0"/>
              </a:rPr>
              <a:t>Por </a:t>
            </a:r>
            <a:r>
              <a:rPr lang="es-PR" sz="2600" dirty="0">
                <a:latin typeface="Candara" panose="020E0502030303020204" pitchFamily="34" charset="0"/>
              </a:rPr>
              <a:t>los otros evangelios está claro que hubo otras ocasiones. </a:t>
            </a:r>
            <a:endParaRPr lang="es-PR" sz="2600" dirty="0" smtClean="0">
              <a:latin typeface="Candara" panose="020E0502030303020204" pitchFamily="34" charset="0"/>
            </a:endParaRPr>
          </a:p>
          <a:p>
            <a:r>
              <a:rPr lang="es-PR" sz="2600" dirty="0" smtClean="0">
                <a:latin typeface="Candara" panose="020E0502030303020204" pitchFamily="34" charset="0"/>
              </a:rPr>
              <a:t>En </a:t>
            </a:r>
            <a:r>
              <a:rPr lang="es-PR" sz="2600" dirty="0">
                <a:latin typeface="Candara" panose="020E0502030303020204" pitchFamily="34" charset="0"/>
              </a:rPr>
              <a:t>este Evangelio, se apareció a los discípulos al atardecer del día de la resurrección, luego una semana más tarde, y ahora, en la playa del azul Lago de Galilea</a:t>
            </a:r>
            <a:r>
              <a:rPr lang="es-PR" sz="2600" dirty="0" smtClean="0">
                <a:latin typeface="Candara" panose="020E0502030303020204" pitchFamily="34" charset="0"/>
              </a:rPr>
              <a:t>.</a:t>
            </a:r>
            <a:endParaRPr lang="es-PR" sz="2600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www.joyfulheart.com/easter/images-tissot/tissot-christ-appears-on-the-shore-of-lake-tiberias-741x4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5735"/>
                    </a14:imgEffect>
                    <a14:imgEffect>
                      <a14:saturation sat="135000"/>
                    </a14:imgEffect>
                    <a14:imgEffect>
                      <a14:brightnessContrast bright="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16" t="2447" r="41225"/>
          <a:stretch/>
        </p:blipFill>
        <p:spPr bwMode="auto">
          <a:xfrm>
            <a:off x="5257799" y="1752600"/>
            <a:ext cx="3886201" cy="510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559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14852"/>
          <a:stretch/>
        </p:blipFill>
        <p:spPr>
          <a:xfrm>
            <a:off x="-793" y="1656523"/>
            <a:ext cx="9144793" cy="520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0294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/>
          </a:bodyPr>
          <a:lstStyle/>
          <a:p>
            <a:r>
              <a:rPr lang="es-PR" i="1" dirty="0">
                <a:latin typeface="Candara" panose="020E0502030303020204" pitchFamily="34" charset="0"/>
              </a:rPr>
              <a:t>“Cuando hubieron comido, Jesús dijo a Simón Pedro: Simón, hijo de Jonás, ¿me amas más que éstos? Le respondió: Sí, Señor; tú sabes que te amo. El le dijo: Apacienta mis corderos</a:t>
            </a:r>
            <a:r>
              <a:rPr lang="es-PR" i="1" dirty="0" smtClean="0">
                <a:latin typeface="Candara" panose="020E0502030303020204" pitchFamily="34" charset="0"/>
              </a:rPr>
              <a:t>. Volvió </a:t>
            </a:r>
            <a:r>
              <a:rPr lang="es-PR" i="1" dirty="0">
                <a:latin typeface="Candara" panose="020E0502030303020204" pitchFamily="34" charset="0"/>
              </a:rPr>
              <a:t>a decirle la segunda vez: Simón, hijo de Jonás, ¿me amas? Pedro le respondió: Sí, Señor; tú sabes que te amo. Le dijo: Pastorea mis ovejas</a:t>
            </a:r>
            <a:r>
              <a:rPr lang="es-PR" i="1" dirty="0" smtClean="0">
                <a:latin typeface="Candara" panose="020E0502030303020204" pitchFamily="34" charset="0"/>
              </a:rPr>
              <a:t>. Le </a:t>
            </a:r>
            <a:r>
              <a:rPr lang="es-PR" i="1" dirty="0">
                <a:latin typeface="Candara" panose="020E0502030303020204" pitchFamily="34" charset="0"/>
              </a:rPr>
              <a:t>dijo la tercera vez: Simón, hijo de Jonás, ¿me amas</a:t>
            </a:r>
            <a:r>
              <a:rPr lang="es-PR" i="1" dirty="0" smtClean="0">
                <a:latin typeface="Candara" panose="020E0502030303020204" pitchFamily="34" charset="0"/>
              </a:rPr>
              <a:t>?..”</a:t>
            </a:r>
            <a:endParaRPr lang="es-PR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9033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458199" cy="4719638"/>
          </a:xfrm>
        </p:spPr>
        <p:txBody>
          <a:bodyPr>
            <a:normAutofit fontScale="92500"/>
          </a:bodyPr>
          <a:lstStyle/>
          <a:p>
            <a:r>
              <a:rPr lang="es-PR" i="1" dirty="0" smtClean="0">
                <a:latin typeface="Candara" panose="020E0502030303020204" pitchFamily="34" charset="0"/>
              </a:rPr>
              <a:t>“…Pedro </a:t>
            </a:r>
            <a:r>
              <a:rPr lang="es-PR" i="1" dirty="0">
                <a:latin typeface="Candara" panose="020E0502030303020204" pitchFamily="34" charset="0"/>
              </a:rPr>
              <a:t>se entristeció de que le dijese la tercera vez: ¿Me amas? y le respondió: Señor, tú lo sabes todo; tú sabes que te amo. Jesús le dijo: Apacienta mis ovejas</a:t>
            </a:r>
            <a:r>
              <a:rPr lang="es-PR" i="1" dirty="0" smtClean="0">
                <a:latin typeface="Candara" panose="020E0502030303020204" pitchFamily="34" charset="0"/>
              </a:rPr>
              <a:t>. De </a:t>
            </a:r>
            <a:r>
              <a:rPr lang="es-PR" i="1" dirty="0">
                <a:latin typeface="Candara" panose="020E0502030303020204" pitchFamily="34" charset="0"/>
              </a:rPr>
              <a:t>cierto, de cierto te digo: Cuando eras más joven, te ceñías, e ibas a donde querías; mas cuando ya seas viejo, extenderás tus manos, y te ceñirá otro, y te llevará a donde no quieras</a:t>
            </a:r>
            <a:r>
              <a:rPr lang="es-PR" i="1" dirty="0" smtClean="0">
                <a:latin typeface="Candara" panose="020E0502030303020204" pitchFamily="34" charset="0"/>
              </a:rPr>
              <a:t>. Esto </a:t>
            </a:r>
            <a:r>
              <a:rPr lang="es-PR" i="1" dirty="0">
                <a:latin typeface="Candara" panose="020E0502030303020204" pitchFamily="34" charset="0"/>
              </a:rPr>
              <a:t>dijo, dando a entender con qué muerte había de glorificar </a:t>
            </a:r>
            <a:r>
              <a:rPr lang="es-PR" dirty="0">
                <a:latin typeface="Candara" panose="020E0502030303020204" pitchFamily="34" charset="0"/>
              </a:rPr>
              <a:t>a Dios. Y dicho esto, añadió: Sígueme.”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(Juan 21.15–19, RVR60) </a:t>
            </a:r>
          </a:p>
        </p:txBody>
      </p:sp>
    </p:spTree>
    <p:extLst>
      <p:ext uri="{BB962C8B-B14F-4D97-AF65-F5344CB8AC3E}">
        <p14:creationId xmlns:p14="http://schemas.microsoft.com/office/powerpoint/2010/main" val="14673352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21:15</a:t>
            </a:r>
            <a:r>
              <a:rPr lang="es-PR" dirty="0">
                <a:latin typeface="Candara" panose="020E0502030303020204" pitchFamily="34" charset="0"/>
              </a:rPr>
              <a:t> El Señor se cuidó primero de sus necesidades físicas.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Cuando </a:t>
            </a:r>
            <a:r>
              <a:rPr lang="es-PR" dirty="0">
                <a:latin typeface="Candara" panose="020E0502030303020204" pitchFamily="34" charset="0"/>
              </a:rPr>
              <a:t>estuvieron calientes y alimentados, pasó Su atención a Pedro y trató los asuntos espirituales.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Pedro </a:t>
            </a:r>
            <a:r>
              <a:rPr lang="es-PR" dirty="0">
                <a:latin typeface="Candara" panose="020E0502030303020204" pitchFamily="34" charset="0"/>
              </a:rPr>
              <a:t>había negado en público al Señor en tres ocasiones.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4098" name="Picture 2" descr="http://www.joyfulheart.com/easter/images-tissot/tissot-the-sorrow-of-st-peter-537x74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  <a14:imgEffect>
                      <a14:brightnessContrast bright="22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02"/>
          <a:stretch/>
        </p:blipFill>
        <p:spPr bwMode="auto">
          <a:xfrm>
            <a:off x="5105401" y="1752600"/>
            <a:ext cx="40386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7564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Juan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21.1 </a:t>
            </a:r>
            <a:r>
              <a:rPr lang="es-PR" sz="3600" dirty="0">
                <a:latin typeface="Candara" pitchFamily="34" charset="0"/>
                <a:cs typeface="Calibri" pitchFamily="34" charset="0"/>
              </a:rPr>
              <a:t>– 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25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1228725"/>
            <a:ext cx="3810000" cy="6067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2524" y="3829050"/>
            <a:ext cx="6972300" cy="4267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33" y="6700838"/>
            <a:ext cx="7000875" cy="4848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00654" y="4695825"/>
            <a:ext cx="7115175" cy="45815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5638" y="3381375"/>
            <a:ext cx="705802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3709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Desde </a:t>
            </a:r>
            <a:r>
              <a:rPr lang="es-PR" dirty="0">
                <a:latin typeface="Candara" panose="020E0502030303020204" pitchFamily="34" charset="0"/>
              </a:rPr>
              <a:t>entonces, se había arrepentido y había sido restaurado a la comunión con el Señor.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estos versículos, la restauración de Pedro es públicamente reconocida por el Señor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5838" r="10832" b="14852"/>
          <a:stretch/>
        </p:blipFill>
        <p:spPr>
          <a:xfrm>
            <a:off x="5306489" y="1828800"/>
            <a:ext cx="383116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337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Se ha observado a menudo que en estos versículos se emplean dos palabras diferentes para amor.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Podríamos </a:t>
            </a:r>
            <a:r>
              <a:rPr lang="es-PR" dirty="0">
                <a:latin typeface="Candara" panose="020E0502030303020204" pitchFamily="34" charset="0"/>
              </a:rPr>
              <a:t>parafrasear el versículo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 15 </a:t>
            </a:r>
            <a:r>
              <a:rPr lang="es-PR" dirty="0">
                <a:latin typeface="Candara" panose="020E0502030303020204" pitchFamily="34" charset="0"/>
              </a:rPr>
              <a:t>como sigue: «Simón, hijo de Jonás, me amas más que estos otros discípulos?»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5838" r="10832" b="14852"/>
          <a:stretch/>
        </p:blipFill>
        <p:spPr>
          <a:xfrm>
            <a:off x="5306489" y="1828800"/>
            <a:ext cx="383116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229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2688" y="215655"/>
            <a:ext cx="7793037" cy="1462087"/>
          </a:xfrm>
        </p:spPr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182688" y="3489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58000" t="25333" r="18750" b="36667"/>
          <a:stretch/>
        </p:blipFill>
        <p:spPr>
          <a:xfrm>
            <a:off x="685800" y="2057400"/>
            <a:ext cx="7086600" cy="4343400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6858000" y="2209800"/>
            <a:ext cx="762000" cy="373062"/>
          </a:xfrm>
          <a:prstGeom prst="roundRect">
            <a:avLst/>
          </a:prstGeom>
          <a:solidFill>
            <a:schemeClr val="accent1">
              <a:alpha val="21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047457" y="2608262"/>
            <a:ext cx="667543" cy="373062"/>
          </a:xfrm>
          <a:prstGeom prst="roundRect">
            <a:avLst/>
          </a:prstGeom>
          <a:solidFill>
            <a:schemeClr val="accent1">
              <a:alpha val="21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5943600" y="3007758"/>
            <a:ext cx="838200" cy="373062"/>
          </a:xfrm>
          <a:prstGeom prst="roundRect">
            <a:avLst/>
          </a:prstGeom>
          <a:solidFill>
            <a:schemeClr val="accent1">
              <a:alpha val="21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3276600" y="3417332"/>
            <a:ext cx="667543" cy="373062"/>
          </a:xfrm>
          <a:prstGeom prst="roundRect">
            <a:avLst/>
          </a:prstGeom>
          <a:solidFill>
            <a:schemeClr val="accent1">
              <a:alpha val="21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2667000" y="3852740"/>
            <a:ext cx="838200" cy="373062"/>
          </a:xfrm>
          <a:prstGeom prst="roundRect">
            <a:avLst/>
          </a:prstGeom>
          <a:solidFill>
            <a:schemeClr val="accent1">
              <a:alpha val="21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5657057" y="4234895"/>
            <a:ext cx="667543" cy="373062"/>
          </a:xfrm>
          <a:prstGeom prst="roundRect">
            <a:avLst/>
          </a:prstGeom>
          <a:solidFill>
            <a:schemeClr val="accent1">
              <a:alpha val="21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6553200" y="2592999"/>
            <a:ext cx="762000" cy="373062"/>
          </a:xfrm>
          <a:prstGeom prst="roundRect">
            <a:avLst/>
          </a:prstGeom>
          <a:solidFill>
            <a:srgbClr val="FFC000">
              <a:alpha val="21000"/>
            </a:srgbClr>
          </a:solid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4572000" y="3417332"/>
            <a:ext cx="685800" cy="373062"/>
          </a:xfrm>
          <a:prstGeom prst="roundRect">
            <a:avLst/>
          </a:prstGeom>
          <a:solidFill>
            <a:srgbClr val="FFC000">
              <a:alpha val="21000"/>
            </a:srgbClr>
          </a:solid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762000" y="4632425"/>
            <a:ext cx="838200" cy="373062"/>
          </a:xfrm>
          <a:prstGeom prst="roundRect">
            <a:avLst/>
          </a:prstGeom>
          <a:solidFill>
            <a:srgbClr val="FFC000">
              <a:alpha val="21000"/>
            </a:srgbClr>
          </a:solid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769690" y="3014424"/>
            <a:ext cx="754310" cy="373062"/>
          </a:xfrm>
          <a:prstGeom prst="roundRect">
            <a:avLst/>
          </a:prstGeom>
          <a:solidFill>
            <a:srgbClr val="FF0000">
              <a:alpha val="21000"/>
            </a:srgbClr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5508502" y="3449617"/>
            <a:ext cx="754310" cy="373062"/>
          </a:xfrm>
          <a:prstGeom prst="roundRect">
            <a:avLst/>
          </a:prstGeom>
          <a:solidFill>
            <a:srgbClr val="FF0000">
              <a:alpha val="21000"/>
            </a:srgbClr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1817411" y="4632425"/>
            <a:ext cx="754310" cy="373062"/>
          </a:xfrm>
          <a:prstGeom prst="roundRect">
            <a:avLst/>
          </a:prstGeom>
          <a:solidFill>
            <a:srgbClr val="FF0000">
              <a:alpha val="21000"/>
            </a:srgbClr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537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Le </a:t>
            </a:r>
            <a:r>
              <a:rPr lang="es-PR" dirty="0">
                <a:latin typeface="Candara" panose="020E0502030303020204" pitchFamily="34" charset="0"/>
              </a:rPr>
              <a:t>respondió: «Sí, Señor; tú sabes que te tengo afecto.»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Pedro </a:t>
            </a:r>
            <a:r>
              <a:rPr lang="es-PR" dirty="0">
                <a:latin typeface="Candara" panose="020E0502030303020204" pitchFamily="34" charset="0"/>
              </a:rPr>
              <a:t>no iba ya a jactarse de que nunca dejaría al Señor, aunque los otros pudiesen dejarle.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Había </a:t>
            </a:r>
            <a:r>
              <a:rPr lang="es-PR" dirty="0">
                <a:latin typeface="Candara" panose="020E0502030303020204" pitchFamily="34" charset="0"/>
              </a:rPr>
              <a:t>aprendido su lección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5838" r="10832" b="14852"/>
          <a:stretch/>
        </p:blipFill>
        <p:spPr>
          <a:xfrm>
            <a:off x="5306489" y="1828800"/>
            <a:ext cx="383116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025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«Apacienta mis corderos», dijo Jesús.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Una </a:t>
            </a:r>
            <a:r>
              <a:rPr lang="es-PR" dirty="0">
                <a:latin typeface="Candara" panose="020E0502030303020204" pitchFamily="34" charset="0"/>
              </a:rPr>
              <a:t>forma muy práctica de demostrar el amor a Cristo es alimentar a los jóvenes de Su rebaño.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 </a:t>
            </a:r>
            <a:r>
              <a:rPr lang="es-PR" dirty="0">
                <a:latin typeface="Candara" panose="020E0502030303020204" pitchFamily="34" charset="0"/>
              </a:rPr>
              <a:t>notorio ver que la conversación había cambiado de pescar a pastorear.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Primero </a:t>
            </a:r>
            <a:r>
              <a:rPr lang="es-PR" dirty="0">
                <a:latin typeface="Candara" panose="020E0502030303020204" pitchFamily="34" charset="0"/>
              </a:rPr>
              <a:t>se refiere a evangelizar; después sugiere la enseñanza y el cuidado pastoral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6146" name="Picture 2" descr="https://c1.staticflickr.com/1/168/462872830_24345022b6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63" r="13637"/>
          <a:stretch/>
        </p:blipFill>
        <p:spPr bwMode="auto">
          <a:xfrm>
            <a:off x="4953000" y="1826419"/>
            <a:ext cx="4191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4521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21:16</a:t>
            </a:r>
            <a:r>
              <a:rPr lang="es-PR" dirty="0">
                <a:latin typeface="Candara" panose="020E0502030303020204" pitchFamily="34" charset="0"/>
              </a:rPr>
              <a:t> Por segunda vez, el Señor preguntó a Pedro si le amaba.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Pedro </a:t>
            </a:r>
            <a:r>
              <a:rPr lang="es-PR" dirty="0">
                <a:latin typeface="Candara" panose="020E0502030303020204" pitchFamily="34" charset="0"/>
              </a:rPr>
              <a:t>respondió por segunda vez, con una sana desconfianza de sí mismo: Tú sabes que tengo afecto por ti.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Esta </a:t>
            </a:r>
            <a:r>
              <a:rPr lang="es-PR" dirty="0">
                <a:latin typeface="Candara" panose="020E0502030303020204" pitchFamily="34" charset="0"/>
              </a:rPr>
              <a:t>vez le dijo: Pastorea mis ovejas.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Hay </a:t>
            </a:r>
            <a:r>
              <a:rPr lang="es-PR" dirty="0">
                <a:latin typeface="Candara" panose="020E0502030303020204" pitchFamily="34" charset="0"/>
              </a:rPr>
              <a:t>corderos y ovejas en el rebaño del Señor, y necesitan el amante cuidado de uno que ama al Pastor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s://c1.staticflickr.com/1/168/462872830_24345022b6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63" r="13637"/>
          <a:stretch/>
        </p:blipFill>
        <p:spPr bwMode="auto">
          <a:xfrm>
            <a:off x="4953000" y="1826419"/>
            <a:ext cx="4191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7192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 fontScale="925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21:17</a:t>
            </a:r>
            <a:r>
              <a:rPr lang="es-PR" dirty="0">
                <a:latin typeface="Candara" panose="020E0502030303020204" pitchFamily="34" charset="0"/>
              </a:rPr>
              <a:t> Pedro había negado tres veces al Señor.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Igualmente </a:t>
            </a:r>
            <a:r>
              <a:rPr lang="es-PR" dirty="0">
                <a:latin typeface="Candara" panose="020E0502030303020204" pitchFamily="34" charset="0"/>
              </a:rPr>
              <a:t>recibió tres oportunidades de confesarle.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Esta </a:t>
            </a:r>
            <a:r>
              <a:rPr lang="es-PR" dirty="0">
                <a:latin typeface="Candara" panose="020E0502030303020204" pitchFamily="34" charset="0"/>
              </a:rPr>
              <a:t>vez, Pedro apeló al hecho de que Jesús era Dios y que por ello mismo sabía todas las cosas.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5838" r="10832" b="14852"/>
          <a:stretch/>
        </p:blipFill>
        <p:spPr>
          <a:xfrm>
            <a:off x="5306489" y="1828800"/>
            <a:ext cx="383116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084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Le </a:t>
            </a:r>
            <a:r>
              <a:rPr lang="es-PR" dirty="0">
                <a:latin typeface="Candara" panose="020E0502030303020204" pitchFamily="34" charset="0"/>
              </a:rPr>
              <a:t>dijo la tercera vez: Señor, tú sabes que te tengo afecto.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Y </a:t>
            </a:r>
            <a:r>
              <a:rPr lang="es-PR" dirty="0">
                <a:latin typeface="Candara" panose="020E0502030303020204" pitchFamily="34" charset="0"/>
              </a:rPr>
              <a:t>por última vez le fue dicho que podría demostrar esto apacentando las ovejas de Cristo.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En </a:t>
            </a:r>
            <a:r>
              <a:rPr lang="es-PR" dirty="0">
                <a:latin typeface="Candara" panose="020E0502030303020204" pitchFamily="34" charset="0"/>
              </a:rPr>
              <a:t>este pasaje, la lección subyacente es que el amor para Cristo es el único motivo aceptable para servirle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5838" r="10832" b="14852"/>
          <a:stretch/>
        </p:blipFill>
        <p:spPr>
          <a:xfrm>
            <a:off x="5306489" y="1828800"/>
            <a:ext cx="383116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713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21:18</a:t>
            </a:r>
            <a:r>
              <a:rPr lang="es-PR" dirty="0">
                <a:latin typeface="Candara" panose="020E0502030303020204" pitchFamily="34" charset="0"/>
              </a:rPr>
              <a:t> Cuando Pedro era más joven, tenía gran libertad de movimiento.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Pero </a:t>
            </a:r>
            <a:r>
              <a:rPr lang="es-PR" dirty="0">
                <a:latin typeface="Candara" panose="020E0502030303020204" pitchFamily="34" charset="0"/>
              </a:rPr>
              <a:t>el Señor le dice que al final de su vida sería arrestado y llevado a ejecución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5838" r="10832" b="14852"/>
          <a:stretch/>
        </p:blipFill>
        <p:spPr>
          <a:xfrm>
            <a:off x="5306489" y="1828800"/>
            <a:ext cx="383116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996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21:19</a:t>
            </a:r>
            <a:r>
              <a:rPr lang="es-PR" dirty="0">
                <a:latin typeface="Candara" panose="020E0502030303020204" pitchFamily="34" charset="0"/>
              </a:rPr>
              <a:t> Esto explica el versículo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18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Pedro </a:t>
            </a:r>
            <a:r>
              <a:rPr lang="es-PR" dirty="0">
                <a:latin typeface="Candara" panose="020E0502030303020204" pitchFamily="34" charset="0"/>
              </a:rPr>
              <a:t>había de glorificar a Dios muriendo como mártir.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</a:t>
            </a:r>
            <a:r>
              <a:rPr lang="es-PR" dirty="0">
                <a:latin typeface="Candara" panose="020E0502030303020204" pitchFamily="34" charset="0"/>
              </a:rPr>
              <a:t>, que había negado al Señor, recibiría valor para poner su vida por Él.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5838" r="10832" b="14852"/>
          <a:stretch/>
        </p:blipFill>
        <p:spPr>
          <a:xfrm>
            <a:off x="5306489" y="1828800"/>
            <a:ext cx="383116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503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Versículo Clave: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/>
          </a:bodyPr>
          <a:lstStyle/>
          <a:p>
            <a:r>
              <a:rPr lang="es-PR" sz="3600" dirty="0">
                <a:latin typeface="Candara" panose="020E0502030303020204" pitchFamily="34" charset="0"/>
              </a:rPr>
              <a:t>“</a:t>
            </a:r>
            <a:r>
              <a:rPr lang="es-PR" sz="3600" i="1" dirty="0">
                <a:latin typeface="Candara" panose="020E0502030303020204" pitchFamily="34" charset="0"/>
              </a:rPr>
              <a:t>Jesús le dijo: Si quiero que él quede hasta que yo venga, ¿qué a ti? Sígueme tú.</a:t>
            </a:r>
            <a:r>
              <a:rPr lang="es-PR" sz="3600" dirty="0">
                <a:latin typeface="Candara" panose="020E0502030303020204" pitchFamily="34" charset="0"/>
              </a:rPr>
              <a:t>” </a:t>
            </a:r>
            <a:endParaRPr lang="es-PR" sz="36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Juan 21.22, RVR60)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“Apacienta mis ovejas”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7243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Este </a:t>
            </a:r>
            <a:r>
              <a:rPr lang="es-PR" dirty="0">
                <a:latin typeface="Candara" panose="020E0502030303020204" pitchFamily="34" charset="0"/>
              </a:rPr>
              <a:t>versículo nos recuerda que podemos glorificar a Dios en la muerte lo mismo que en la vida.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Luego </a:t>
            </a:r>
            <a:r>
              <a:rPr lang="es-PR" dirty="0">
                <a:latin typeface="Candara" panose="020E0502030303020204" pitchFamily="34" charset="0"/>
              </a:rPr>
              <a:t>Jesús exclamó: Sígueme.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Al </a:t>
            </a:r>
            <a:r>
              <a:rPr lang="es-PR" dirty="0">
                <a:latin typeface="Candara" panose="020E0502030303020204" pitchFamily="34" charset="0"/>
              </a:rPr>
              <a:t>decir esto, debió comenzar a andar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t="12558" b="3297"/>
          <a:stretch/>
        </p:blipFill>
        <p:spPr>
          <a:xfrm>
            <a:off x="5334000" y="1752600"/>
            <a:ext cx="3810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799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“Sígueme tú”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6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" t="2500" r="1666" b="16547"/>
          <a:stretch/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64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“Sígueme tú”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latin typeface="Candara" panose="020E0502030303020204" pitchFamily="34" charset="0"/>
              </a:rPr>
              <a:t>“</a:t>
            </a:r>
            <a:r>
              <a:rPr lang="es-PR" i="1" dirty="0">
                <a:latin typeface="Candara" panose="020E0502030303020204" pitchFamily="34" charset="0"/>
              </a:rPr>
              <a:t>Volviéndose Pedro, vio que les seguía el discípulo a quien amaba Jesús, el mismo que en la cena se había recostado al lado de él, y le había dicho: Señor, ¿quién es el que te ha de entregar</a:t>
            </a:r>
            <a:r>
              <a:rPr lang="es-PR" i="1" dirty="0" smtClean="0">
                <a:latin typeface="Candara" panose="020E0502030303020204" pitchFamily="34" charset="0"/>
              </a:rPr>
              <a:t>? Cuando </a:t>
            </a:r>
            <a:r>
              <a:rPr lang="es-PR" i="1" dirty="0">
                <a:latin typeface="Candara" panose="020E0502030303020204" pitchFamily="34" charset="0"/>
              </a:rPr>
              <a:t>Pedro le vio, dijo a Jesús: Señor, ¿y qué de éste</a:t>
            </a:r>
            <a:r>
              <a:rPr lang="es-PR" i="1" dirty="0" smtClean="0">
                <a:latin typeface="Candara" panose="020E0502030303020204" pitchFamily="34" charset="0"/>
              </a:rPr>
              <a:t>? Jesús </a:t>
            </a:r>
            <a:r>
              <a:rPr lang="es-PR" i="1" dirty="0">
                <a:latin typeface="Candara" panose="020E0502030303020204" pitchFamily="34" charset="0"/>
              </a:rPr>
              <a:t>le dijo: Si quiero que él quede hasta que yo venga, ¿qué a ti? Sígueme tú</a:t>
            </a:r>
            <a:r>
              <a:rPr lang="es-PR" i="1" dirty="0" smtClean="0">
                <a:latin typeface="Candara" panose="020E0502030303020204" pitchFamily="34" charset="0"/>
              </a:rPr>
              <a:t>. Este </a:t>
            </a:r>
            <a:r>
              <a:rPr lang="es-PR" i="1" dirty="0">
                <a:latin typeface="Candara" panose="020E0502030303020204" pitchFamily="34" charset="0"/>
              </a:rPr>
              <a:t>dicho se extendió entonces entre los hermanos, que aquel discípulo no moriría. Pero Jesús no le dijo que no moriría, sino: Si quiero que él quede hasta que yo venga, ¿qué a ti?</a:t>
            </a:r>
            <a:r>
              <a:rPr lang="es-PR" dirty="0">
                <a:latin typeface="Candara" panose="020E0502030303020204" pitchFamily="34" charset="0"/>
              </a:rPr>
              <a:t>”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(Juan 21.20–23, RVR60) </a:t>
            </a:r>
          </a:p>
        </p:txBody>
      </p:sp>
    </p:spTree>
    <p:extLst>
      <p:ext uri="{BB962C8B-B14F-4D97-AF65-F5344CB8AC3E}">
        <p14:creationId xmlns:p14="http://schemas.microsoft.com/office/powerpoint/2010/main" val="39339183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“Sígueme tú”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21:20</a:t>
            </a:r>
            <a:r>
              <a:rPr lang="es-PR" dirty="0">
                <a:latin typeface="Candara" panose="020E0502030303020204" pitchFamily="34" charset="0"/>
              </a:rPr>
              <a:t> Parece que Pedro comenzó a seguir al Señor, y que luego, volviéndose, vio a Juan, que también les seguía.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Aquí </a:t>
            </a:r>
            <a:r>
              <a:rPr lang="es-PR" dirty="0">
                <a:latin typeface="Candara" panose="020E0502030303020204" pitchFamily="34" charset="0"/>
              </a:rPr>
              <a:t>Juan se detiene para identificarse como aquel que en la cena de la pascua se había recostado en el pecho de Jesús, y le había preguntado por el nombre del traidor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t="12558" b="3297"/>
          <a:stretch/>
        </p:blipFill>
        <p:spPr>
          <a:xfrm>
            <a:off x="5334000" y="1752600"/>
            <a:ext cx="3810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942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“Sígueme tú”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984750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21:21</a:t>
            </a:r>
            <a:r>
              <a:rPr lang="es-PR" dirty="0">
                <a:latin typeface="Candara" panose="020E0502030303020204" pitchFamily="34" charset="0"/>
              </a:rPr>
              <a:t> Cuando Pedro vio a Juan, probablemente pasó por su mente el pensamiento: «¿Qué de Juan? ¿Va a morir él también como mártir? ¿O estará aún vivo cuando el Señor vuelva?».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Le </a:t>
            </a:r>
            <a:r>
              <a:rPr lang="es-PR" dirty="0">
                <a:latin typeface="Candara" panose="020E0502030303020204" pitchFamily="34" charset="0"/>
              </a:rPr>
              <a:t>preguntó entonces al Señor acerca del futuro de Juan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t="12558" b="3297"/>
          <a:stretch/>
        </p:blipFill>
        <p:spPr>
          <a:xfrm>
            <a:off x="5334000" y="1752600"/>
            <a:ext cx="3810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592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“Sígueme tú”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0291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21:22</a:t>
            </a:r>
            <a:r>
              <a:rPr lang="es-PR" dirty="0">
                <a:latin typeface="Candara" panose="020E0502030303020204" pitchFamily="34" charset="0"/>
              </a:rPr>
              <a:t> La respuesta del Señor era que Pedro no debía ocuparse acerca de los últimos días de Juan.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Incluso </a:t>
            </a:r>
            <a:r>
              <a:rPr lang="es-PR" dirty="0">
                <a:latin typeface="Candara" panose="020E0502030303020204" pitchFamily="34" charset="0"/>
              </a:rPr>
              <a:t>si llegaba a sobrevivir hasta la Segunda Venida de Cristo, esto no debería marcar ninguna diferencia en Pedro.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Muchos </a:t>
            </a:r>
            <a:r>
              <a:rPr lang="es-PR" dirty="0">
                <a:latin typeface="Candara" panose="020E0502030303020204" pitchFamily="34" charset="0"/>
              </a:rPr>
              <a:t>fracasos en el servicio cristiano tienen lugar porque los discípulos se ocupan más en lo que sucede con los otros que con el Señor mismo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t="12558" b="3297"/>
          <a:stretch/>
        </p:blipFill>
        <p:spPr>
          <a:xfrm>
            <a:off x="5334000" y="1752600"/>
            <a:ext cx="3810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108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“Sígueme tú”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21:23</a:t>
            </a:r>
            <a:r>
              <a:rPr lang="es-PR" dirty="0">
                <a:latin typeface="Candara" panose="020E0502030303020204" pitchFamily="34" charset="0"/>
              </a:rPr>
              <a:t> Las palabras del Señor fueron mal citadas.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Él </a:t>
            </a:r>
            <a:r>
              <a:rPr lang="es-PR" dirty="0">
                <a:latin typeface="Candara" panose="020E0502030303020204" pitchFamily="34" charset="0"/>
              </a:rPr>
              <a:t>no le dijo que Juan estaría aún vivo cuando volviese.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Sólo </a:t>
            </a:r>
            <a:r>
              <a:rPr lang="es-PR" dirty="0">
                <a:latin typeface="Candara" panose="020E0502030303020204" pitchFamily="34" charset="0"/>
              </a:rPr>
              <a:t>dijo que aun si esto era así, ¿qué le iba </a:t>
            </a:r>
            <a:r>
              <a:rPr lang="es-PR" dirty="0" smtClean="0">
                <a:latin typeface="Candara" panose="020E0502030303020204" pitchFamily="34" charset="0"/>
              </a:rPr>
              <a:t>importaba a </a:t>
            </a:r>
            <a:r>
              <a:rPr lang="es-PR" dirty="0">
                <a:latin typeface="Candara" panose="020E0502030303020204" pitchFamily="34" charset="0"/>
              </a:rPr>
              <a:t>Pedro?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7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rcRect t="12558" b="3297"/>
          <a:stretch/>
        </p:blipFill>
        <p:spPr>
          <a:xfrm>
            <a:off x="5334000" y="1752600"/>
            <a:ext cx="3810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826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“Sígueme tú”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21.20-23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Muchos </a:t>
            </a:r>
            <a:r>
              <a:rPr lang="es-PR" dirty="0">
                <a:latin typeface="Candara" panose="020E0502030303020204" pitchFamily="34" charset="0"/>
              </a:rPr>
              <a:t>consideran significativo el hecho de que Jesús vincula aquí a Juan con Su Segunda Venida, y que Juan fue quien tuvo el privilegio de escribir el Apocalipsis (Revelación) de Jesucristo, describiendo aquí muy detalladamente el fin de los tiempos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194" name="Picture 2" descr="http://reformedforhisglory.files.wordpress.com/2013/12/christ-testifies-to-john-in-revelation-of-jesu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773"/>
          <a:stretch/>
        </p:blipFill>
        <p:spPr bwMode="auto">
          <a:xfrm>
            <a:off x="5105400" y="1828800"/>
            <a:ext cx="4038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7324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Testimonio verdadero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21.24-25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  <a14:imgEffect>
                      <a14:brightnessContrast bright="6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988" b="8262"/>
          <a:stretch/>
        </p:blipFill>
        <p:spPr>
          <a:xfrm>
            <a:off x="0" y="1752600"/>
            <a:ext cx="9144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6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Testimonio verdadero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21.24-25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3819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21:24</a:t>
            </a:r>
            <a:r>
              <a:rPr lang="es-PR" dirty="0">
                <a:latin typeface="Candara" panose="020E0502030303020204" pitchFamily="34" charset="0"/>
              </a:rPr>
              <a:t> Juan añade una palabra de testimonio personal tocante a la exactitud de las cosas que había escrito.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Otros </a:t>
            </a:r>
            <a:r>
              <a:rPr lang="es-PR" dirty="0">
                <a:latin typeface="Candara" panose="020E0502030303020204" pitchFamily="34" charset="0"/>
              </a:rPr>
              <a:t>lo toman como el testimonio de los ancianos de la iglesia en Éfeso sobre el Evangelio de Juan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 lnSpcReduction="100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La segunda pesca milagrosa</a:t>
            </a: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21.1-15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“Apacienta mis ovejas”</a:t>
            </a: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21.15-19</a:t>
            </a: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“Sígueme tú”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</a:t>
            </a:r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21.20-23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Testimonio verdadero</a:t>
            </a: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21.24-25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507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Testimonio verdadero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21.24-25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9529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21:24</a:t>
            </a:r>
            <a:r>
              <a:rPr lang="es-PR" dirty="0">
                <a:latin typeface="Candara" panose="020E0502030303020204" pitchFamily="34" charset="0"/>
              </a:rPr>
              <a:t> Juan añade una palabra de testimonio personal tocante a la exactitud de las cosas que había escrito.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Otros </a:t>
            </a:r>
            <a:r>
              <a:rPr lang="es-PR" dirty="0">
                <a:latin typeface="Candara" panose="020E0502030303020204" pitchFamily="34" charset="0"/>
              </a:rPr>
              <a:t>lo toman como el testimonio de los ancianos de la iglesia en Éfeso sobre el Evangelio de Juan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reformedforhisglory.files.wordpress.com/2013/12/christ-testifies-to-john-in-revelation-of-jesu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773"/>
          <a:stretch/>
        </p:blipFill>
        <p:spPr bwMode="auto">
          <a:xfrm>
            <a:off x="5105400" y="1828800"/>
            <a:ext cx="4038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7521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Testimonio verdadero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21.24-25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495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21:25</a:t>
            </a:r>
            <a:r>
              <a:rPr lang="es-PR" dirty="0">
                <a:latin typeface="Candara" panose="020E0502030303020204" pitchFamily="34" charset="0"/>
              </a:rPr>
              <a:t> ¡No nos asusta tomar literalmente el versículo 25! Jesús es Dios, y por ello mismo es infinito.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 </a:t>
            </a:r>
            <a:r>
              <a:rPr lang="es-PR" dirty="0">
                <a:latin typeface="Candara" panose="020E0502030303020204" pitchFamily="34" charset="0"/>
              </a:rPr>
              <a:t>hay límite al significado de Sus palabras ni al número de Sus obras.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Mientras </a:t>
            </a:r>
            <a:r>
              <a:rPr lang="es-PR" dirty="0">
                <a:latin typeface="Candara" panose="020E0502030303020204" pitchFamily="34" charset="0"/>
              </a:rPr>
              <a:t>Él estaba aquí en la tierra, era todavía el Sustentador de todas las cosas —el sol, la luna y las estrellas—.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10242" name="Picture 2" descr="http://blog.amerigas.com/wp-content/uploads/2012/03/earth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907" y="1833563"/>
            <a:ext cx="4410075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5908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Testimonio verdadero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21.24-25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595506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¿</a:t>
            </a:r>
            <a:r>
              <a:rPr lang="es-PR" dirty="0">
                <a:latin typeface="Candara" panose="020E0502030303020204" pitchFamily="34" charset="0"/>
              </a:rPr>
              <a:t>Quién podría jamás describir lo que mantiene el universo en movimiento?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Incluso </a:t>
            </a:r>
            <a:r>
              <a:rPr lang="es-PR" dirty="0">
                <a:latin typeface="Candara" panose="020E0502030303020204" pitchFamily="34" charset="0"/>
              </a:rPr>
              <a:t>acerca de Sus milagros sobre la tierra, sólo recibimos la descripción más </a:t>
            </a:r>
            <a:r>
              <a:rPr lang="es-PR" dirty="0" smtClean="0">
                <a:latin typeface="Candara" panose="020E0502030303020204" pitchFamily="34" charset="0"/>
              </a:rPr>
              <a:t>breve.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Pensemos </a:t>
            </a:r>
            <a:r>
              <a:rPr lang="es-PR" dirty="0">
                <a:latin typeface="Candara" panose="020E0502030303020204" pitchFamily="34" charset="0"/>
              </a:rPr>
              <a:t>en los nervios, músculos, corpúsculos sanguíneos y otros miembros que Él controlaba.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2" descr="http://blog.amerigas.com/wp-content/uploads/2012/03/earth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907" y="1833563"/>
            <a:ext cx="4410075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0308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Testimonio verdadero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21.24-25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495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Pensemos </a:t>
            </a:r>
            <a:r>
              <a:rPr lang="es-PR" dirty="0">
                <a:latin typeface="Candara" panose="020E0502030303020204" pitchFamily="34" charset="0"/>
              </a:rPr>
              <a:t>en Su control sobre los microorganismos, peces, y vida animal.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Pensemos </a:t>
            </a:r>
            <a:r>
              <a:rPr lang="es-PR" dirty="0">
                <a:latin typeface="Candara" panose="020E0502030303020204" pitchFamily="34" charset="0"/>
              </a:rPr>
              <a:t>en Su conducción en los asuntos de los hombres.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2" descr="http://blog.amerigas.com/wp-content/uploads/2012/03/earth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907" y="1833563"/>
            <a:ext cx="4410075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4612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Testimonio verdadero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21.24-25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2" y="1981200"/>
            <a:ext cx="4595506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Pensemos </a:t>
            </a:r>
            <a:r>
              <a:rPr lang="es-PR" dirty="0">
                <a:latin typeface="Candara" panose="020E0502030303020204" pitchFamily="34" charset="0"/>
              </a:rPr>
              <a:t>en Su control sobre la estructura atómica de cada fragmento de materia en el universo.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¿</a:t>
            </a:r>
            <a:r>
              <a:rPr lang="es-PR" dirty="0">
                <a:latin typeface="Candara" panose="020E0502030303020204" pitchFamily="34" charset="0"/>
              </a:rPr>
              <a:t>Podría el mundo mismo posiblemente contener estos infinitos detalles?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respuesta es un «No» rotundo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2" descr="http://blog.amerigas.com/wp-content/uploads/2012/03/earth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907" y="1833563"/>
            <a:ext cx="4410075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5473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Jesús tiene control de todo.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La pesca realizada por los discípulos es una muestra de que Jesús es soberano.  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Si obedecemos las órdenes de Él, nuestra “pesca” podrá ser abundante hasta la saciedad, pues él está viendo más allá de lo que nosotros podemos ver.</a:t>
            </a:r>
            <a:endParaRPr lang="es-PR" sz="280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5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0" t="8370" r="1666" b="1804"/>
          <a:stretch/>
        </p:blipFill>
        <p:spPr>
          <a:xfrm>
            <a:off x="5943600" y="-3313"/>
            <a:ext cx="3193774" cy="181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73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Tomemos nuestra decisiones en serio.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Como creyentes debemos dejar a un lado las decisiones hechas en medio de la emotividad del momento.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Tengamos seriedad al comprometernos en el seguimiento a Jesús.</a:t>
            </a:r>
            <a:endParaRPr lang="es-PR" sz="280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3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150" y="0"/>
            <a:ext cx="2115101" cy="179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025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smtClean="0">
                <a:latin typeface="Candara" pitchFamily="34" charset="0"/>
                <a:cs typeface="Calibri" pitchFamily="34" charset="0"/>
              </a:rPr>
              <a:t>Aplicaciones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Cada uno es responsable.</a:t>
            </a:r>
          </a:p>
          <a:p>
            <a:pPr lvl="1"/>
            <a:r>
              <a:rPr lang="es-PR" sz="2800" dirty="0" smtClean="0">
                <a:latin typeface="Candara" pitchFamily="34" charset="0"/>
                <a:cs typeface="Calibri" pitchFamily="34" charset="0"/>
              </a:rPr>
              <a:t>Tenemos la tendencia de evaluar nuestros actos en función de lo que hace el otro o de lo que tiene el otro, olvidándonos que cada uno es una persona aparte y que Dios nos demandará a cada uno de acuerdo con lo que cada uno ha hecho y ha entregado a Dios.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6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3" t="2500" r="1666" b="16547"/>
          <a:stretch/>
        </p:blipFill>
        <p:spPr>
          <a:xfrm>
            <a:off x="6096000" y="0"/>
            <a:ext cx="30480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61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indent="0">
              <a:buNone/>
            </a:pPr>
            <a:r>
              <a:rPr lang="es-PR" sz="1200" dirty="0">
                <a:latin typeface="Candara" panose="020E0502030303020204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Hendriksen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William. Comentario al Nuevo Testamento: El Evangelio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según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San Juan. Grand Rapids, MI: Libros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Desafío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1981.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mundo hispano: Juan. 1. ed. El Paso, TX: Editorial Mundo Hispano, 2004.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endParaRPr lang="es-PR" sz="1400" dirty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58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0" t="2566" r="2608" b="248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59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0010" y="381000"/>
            <a:ext cx="8402990" cy="27432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Dios, Satanás y Job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(Job 1.1-22) 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22 de julio de </a:t>
            </a: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2014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09600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02108" y="4924916"/>
            <a:ext cx="27850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Próximo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</a:t>
            </a:r>
            <a:r>
              <a:rPr lang="en-US" sz="4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Estudio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5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0" t="8370" r="1666" b="1804"/>
          <a:stretch/>
        </p:blipFill>
        <p:spPr>
          <a:xfrm>
            <a:off x="0" y="1665620"/>
            <a:ext cx="9144000" cy="519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60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6481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21:1</a:t>
            </a:r>
            <a:r>
              <a:rPr lang="es-PR" dirty="0">
                <a:latin typeface="Candara" panose="020E0502030303020204" pitchFamily="34" charset="0"/>
              </a:rPr>
              <a:t> La escena cambia ahora al mar de </a:t>
            </a:r>
            <a:r>
              <a:rPr lang="es-PR" dirty="0" err="1">
                <a:latin typeface="Candara" panose="020E0502030303020204" pitchFamily="34" charset="0"/>
              </a:rPr>
              <a:t>Tiberíades</a:t>
            </a:r>
            <a:r>
              <a:rPr lang="es-PR" dirty="0">
                <a:latin typeface="Candara" panose="020E0502030303020204" pitchFamily="34" charset="0"/>
              </a:rPr>
              <a:t> (o, de Galilea).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Los </a:t>
            </a:r>
            <a:r>
              <a:rPr lang="es-PR" dirty="0">
                <a:latin typeface="Candara" panose="020E0502030303020204" pitchFamily="34" charset="0"/>
              </a:rPr>
              <a:t>discípulos habían viajado al norte a sus hogares en Galilea.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El </a:t>
            </a:r>
            <a:r>
              <a:rPr lang="es-PR" dirty="0">
                <a:latin typeface="Candara" panose="020E0502030303020204" pitchFamily="34" charset="0"/>
              </a:rPr>
              <a:t>Señor Jesús se encontró allí con ellos.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>
                <a:latin typeface="Candara" panose="020E0502030303020204" pitchFamily="34" charset="0"/>
              </a:rPr>
              <a:t>frase de esta manera significa que Juan está a punto de describir la manera en que Cristo se les apareció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31" r="4820"/>
          <a:stretch/>
        </p:blipFill>
        <p:spPr>
          <a:xfrm>
            <a:off x="4800598" y="1789889"/>
            <a:ext cx="4343401" cy="506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5594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5181446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21:2</a:t>
            </a:r>
            <a:r>
              <a:rPr lang="es-PR" dirty="0">
                <a:latin typeface="Candara" panose="020E0502030303020204" pitchFamily="34" charset="0"/>
              </a:rPr>
              <a:t> Siete de los discípulos estaban juntos entonces: Pedro, Tomás, Natanael, Jacobo y Juan (los hijos de Zebedeo), y otros dos cuyos nombres no nos son dados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11399"/>
          <a:stretch/>
        </p:blipFill>
        <p:spPr>
          <a:xfrm>
            <a:off x="5333846" y="1828800"/>
            <a:ext cx="381015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9070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La segunda pesca milagrosa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21.1-15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1981200"/>
            <a:ext cx="46481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21:3 </a:t>
            </a:r>
            <a:r>
              <a:rPr lang="es-PR" dirty="0">
                <a:latin typeface="Candara" panose="020E0502030303020204" pitchFamily="34" charset="0"/>
              </a:rPr>
              <a:t>Simón Pedro decidió ir a pescar al lago, y los otros anunciaron que le acompañaban.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Ésta </a:t>
            </a:r>
            <a:r>
              <a:rPr lang="es-PR" dirty="0">
                <a:latin typeface="Candara" panose="020E0502030303020204" pitchFamily="34" charset="0"/>
              </a:rPr>
              <a:t>parecía ser una decisión de lo más natural, aunque algunos estudiosos de la Biblia creen que este viaje no estaba en la voluntad de Dios y que fueron sin primero orar.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1026" name="Picture 2" descr="http://imagecache5d.art.com/Crop/crop.jpg?img=38-3844-2WWYF00Z&amp;x=18&amp;y=19&amp;w=302&amp;h=412&amp;size=2&amp;maxw=473&amp;maxh=488@357.708737864078_488@javascript:popHighzoom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921" y="1828800"/>
            <a:ext cx="3688079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6071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93503</TotalTime>
  <Words>3471</Words>
  <Application>Microsoft Office PowerPoint</Application>
  <PresentationFormat>On-screen Show (4:3)</PresentationFormat>
  <Paragraphs>448</Paragraphs>
  <Slides>60</Slides>
  <Notes>60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60</vt:i4>
      </vt:variant>
    </vt:vector>
  </HeadingPairs>
  <TitlesOfParts>
    <vt:vector size="71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4_Blends</vt:lpstr>
      <vt:lpstr>PowerPoint Presentation</vt:lpstr>
      <vt:lpstr>Contexto</vt:lpstr>
      <vt:lpstr>Contexto</vt:lpstr>
      <vt:lpstr>Versículo Clave:</vt:lpstr>
      <vt:lpstr>Bosquejo de Estudio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La segunda pesca milagrosa Juan 21.1-15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“Apacienta mis ovejas” Juan 21.15-19</vt:lpstr>
      <vt:lpstr>“Sígueme tú” Juan 21.20-23</vt:lpstr>
      <vt:lpstr>“Sígueme tú” Juan 21.20-23</vt:lpstr>
      <vt:lpstr>“Sígueme tú” Juan 21.20-23</vt:lpstr>
      <vt:lpstr>“Sígueme tú” Juan 21.20-23</vt:lpstr>
      <vt:lpstr>“Sígueme tú” Juan 21.20-23</vt:lpstr>
      <vt:lpstr>“Sígueme tú” Juan 21.20-23</vt:lpstr>
      <vt:lpstr>“Sígueme tú” Juan 21.20-23</vt:lpstr>
      <vt:lpstr>Testimonio verdadero Juan 21.24-25</vt:lpstr>
      <vt:lpstr>Testimonio verdadero Juan 21.24-25</vt:lpstr>
      <vt:lpstr>Testimonio verdadero Juan 21.24-25</vt:lpstr>
      <vt:lpstr>Testimonio verdadero Juan 21.24-25</vt:lpstr>
      <vt:lpstr>Testimonio verdadero Juan 21.24-25</vt:lpstr>
      <vt:lpstr>Testimonio verdadero Juan 21.24-25</vt:lpstr>
      <vt:lpstr>Testimonio verdadero Juan 21.24-25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</dc:title>
  <dc:creator>Tito Ortega</dc:creator>
  <cp:lastModifiedBy>Tito Ortega</cp:lastModifiedBy>
  <cp:revision>8270</cp:revision>
  <cp:lastPrinted>2014-06-24T21:55:12Z</cp:lastPrinted>
  <dcterms:created xsi:type="dcterms:W3CDTF">2007-01-24T21:53:34Z</dcterms:created>
  <dcterms:modified xsi:type="dcterms:W3CDTF">2014-07-17T02:05:40Z</dcterms:modified>
</cp:coreProperties>
</file>