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66"/>
  </p:notesMasterIdLst>
  <p:handoutMasterIdLst>
    <p:handoutMasterId r:id="rId67"/>
  </p:handoutMasterIdLst>
  <p:sldIdLst>
    <p:sldId id="2767" r:id="rId7"/>
    <p:sldId id="565" r:id="rId8"/>
    <p:sldId id="566" r:id="rId9"/>
    <p:sldId id="3416" r:id="rId10"/>
    <p:sldId id="2182" r:id="rId11"/>
    <p:sldId id="3358" r:id="rId12"/>
    <p:sldId id="3445" r:id="rId13"/>
    <p:sldId id="3447" r:id="rId14"/>
    <p:sldId id="3448" r:id="rId15"/>
    <p:sldId id="3449" r:id="rId16"/>
    <p:sldId id="3450" r:id="rId17"/>
    <p:sldId id="3451" r:id="rId18"/>
    <p:sldId id="3452" r:id="rId19"/>
    <p:sldId id="3453" r:id="rId20"/>
    <p:sldId id="3454" r:id="rId21"/>
    <p:sldId id="3455" r:id="rId22"/>
    <p:sldId id="3456" r:id="rId23"/>
    <p:sldId id="3441" r:id="rId24"/>
    <p:sldId id="3442" r:id="rId25"/>
    <p:sldId id="3457" r:id="rId26"/>
    <p:sldId id="3458" r:id="rId27"/>
    <p:sldId id="3459" r:id="rId28"/>
    <p:sldId id="3464" r:id="rId29"/>
    <p:sldId id="3460" r:id="rId30"/>
    <p:sldId id="3461" r:id="rId31"/>
    <p:sldId id="3462" r:id="rId32"/>
    <p:sldId id="3463" r:id="rId33"/>
    <p:sldId id="3443" r:id="rId34"/>
    <p:sldId id="3444" r:id="rId35"/>
    <p:sldId id="3421" r:id="rId36"/>
    <p:sldId id="3431" r:id="rId37"/>
    <p:sldId id="3465" r:id="rId38"/>
    <p:sldId id="3432" r:id="rId39"/>
    <p:sldId id="3433" r:id="rId40"/>
    <p:sldId id="3434" r:id="rId41"/>
    <p:sldId id="3435" r:id="rId42"/>
    <p:sldId id="3436" r:id="rId43"/>
    <p:sldId id="3437" r:id="rId44"/>
    <p:sldId id="3438" r:id="rId45"/>
    <p:sldId id="3439" r:id="rId46"/>
    <p:sldId id="3440" r:id="rId47"/>
    <p:sldId id="3318" r:id="rId48"/>
    <p:sldId id="3044" r:id="rId49"/>
    <p:sldId id="3428" r:id="rId50"/>
    <p:sldId id="3429" r:id="rId51"/>
    <p:sldId id="3430" r:id="rId52"/>
    <p:sldId id="3222" r:id="rId53"/>
    <p:sldId id="3223" r:id="rId54"/>
    <p:sldId id="3422" r:id="rId55"/>
    <p:sldId id="3424" r:id="rId56"/>
    <p:sldId id="3425" r:id="rId57"/>
    <p:sldId id="3423" r:id="rId58"/>
    <p:sldId id="3426" r:id="rId59"/>
    <p:sldId id="3427" r:id="rId60"/>
    <p:sldId id="3206" r:id="rId61"/>
    <p:sldId id="3284" r:id="rId62"/>
    <p:sldId id="1391" r:id="rId63"/>
    <p:sldId id="1843" r:id="rId64"/>
    <p:sldId id="627" r:id="rId6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35" autoAdjust="0"/>
    <p:restoredTop sz="94533" autoAdjust="0"/>
  </p:normalViewPr>
  <p:slideViewPr>
    <p:cSldViewPr>
      <p:cViewPr varScale="1">
        <p:scale>
          <a:sx n="72" d="100"/>
          <a:sy n="72" d="100"/>
        </p:scale>
        <p:origin x="930" y="54"/>
      </p:cViewPr>
      <p:guideLst>
        <p:guide orient="horz" pos="2160"/>
        <p:guide pos="2880"/>
      </p:guideLst>
    </p:cSldViewPr>
  </p:slideViewPr>
  <p:outlineViewPr>
    <p:cViewPr>
      <p:scale>
        <a:sx n="33" d="100"/>
        <a:sy n="33" d="100"/>
      </p:scale>
      <p:origin x="0" y="-3985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7/4/2014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169300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951219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30161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607412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8416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815840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736116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233132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991058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28889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30631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443113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4270227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832395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6198920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240152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464012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76420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019739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1529137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742918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5523965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3964598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6195608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266394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208590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6359532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6823108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7360695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7364962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9268646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1647236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4817455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8941927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0625154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1845199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5208194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57</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58</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59</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4163521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897139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889840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7/4/2014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7.wdp"/></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5.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16.wdp"/></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14.wdp"/></Relationships>
</file>

<file path=ppt/slides/_rels/slide57.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7.wdp"/></Relationships>
</file>

<file path=ppt/slides/_rels/slide5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12" t="3357" r="2212" b="2905"/>
          <a:stretch/>
        </p:blipFill>
        <p:spPr>
          <a:xfrm>
            <a:off x="0" y="-4757"/>
            <a:ext cx="9144000" cy="6842873"/>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36: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Crucifixión de Jesús</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18.28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19.27)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24 de junio 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6524" y="4412499"/>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9: Pasión y Resurrección de Jesús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a:bodyPr>
          <a:lstStyle/>
          <a:p>
            <a:r>
              <a:rPr lang="es-PR" dirty="0" smtClean="0">
                <a:latin typeface="Candara" panose="020E0502030303020204" pitchFamily="34" charset="0"/>
              </a:rPr>
              <a:t>Aquellos </a:t>
            </a:r>
            <a:r>
              <a:rPr lang="es-PR" dirty="0">
                <a:latin typeface="Candara" panose="020E0502030303020204" pitchFamily="34" charset="0"/>
              </a:rPr>
              <a:t>líderes guardaban los puntos más minuciosos de su ley religiosa, pero urdían un asesinato en sus corazones. ¡Hipócritas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2603497077"/>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10000"/>
          </a:bodyPr>
          <a:lstStyle/>
          <a:p>
            <a:r>
              <a:rPr lang="es-PR" dirty="0">
                <a:latin typeface="Candara" panose="020E0502030303020204" pitchFamily="34" charset="0"/>
              </a:rPr>
              <a:t>Pilato los conocía muy bien, pero al fin y al cabo, como había una denuncia, él tenía que examinar la evidencia. </a:t>
            </a:r>
            <a:endParaRPr lang="es-PR" dirty="0" smtClean="0">
              <a:latin typeface="Candara" panose="020E0502030303020204" pitchFamily="34" charset="0"/>
            </a:endParaRPr>
          </a:p>
          <a:p>
            <a:r>
              <a:rPr lang="es-PR" dirty="0" smtClean="0">
                <a:latin typeface="Candara" panose="020E0502030303020204" pitchFamily="34" charset="0"/>
              </a:rPr>
              <a:t>Interrogó </a:t>
            </a:r>
            <a:r>
              <a:rPr lang="es-PR" dirty="0">
                <a:latin typeface="Candara" panose="020E0502030303020204" pitchFamily="34" charset="0"/>
              </a:rPr>
              <a:t>a Cristo diciendo: </a:t>
            </a:r>
            <a:r>
              <a:rPr lang="es-PR" i="1" dirty="0">
                <a:latin typeface="Candara" panose="020E0502030303020204" pitchFamily="34" charset="0"/>
              </a:rPr>
              <a:t>“¿Eres tú rey de los judíos?” </a:t>
            </a:r>
            <a:r>
              <a:rPr lang="es-PR" dirty="0">
                <a:latin typeface="Candara" panose="020E0502030303020204" pitchFamily="34" charset="0"/>
              </a:rPr>
              <a:t>aunque sin duda sabía de la entrada “triunfal” de pocos días antes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04" t="3783" r="39543" b="3715"/>
          <a:stretch/>
        </p:blipFill>
        <p:spPr>
          <a:xfrm>
            <a:off x="4876801" y="1752600"/>
            <a:ext cx="4267199" cy="5105400"/>
          </a:xfrm>
          <a:prstGeom prst="rect">
            <a:avLst/>
          </a:prstGeom>
        </p:spPr>
      </p:pic>
    </p:spTree>
    <p:extLst>
      <p:ext uri="{BB962C8B-B14F-4D97-AF65-F5344CB8AC3E}">
        <p14:creationId xmlns:p14="http://schemas.microsoft.com/office/powerpoint/2010/main" val="342333017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Asimismo, se había dado cuenta de que el reo no tenía ejército que hubiera retado la autoridad de Roma.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lo mejor su pregunta tenía algo de ironía.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04" t="3783" r="39543" b="3715"/>
          <a:stretch/>
        </p:blipFill>
        <p:spPr>
          <a:xfrm>
            <a:off x="4876801" y="1752600"/>
            <a:ext cx="4267199" cy="5105400"/>
          </a:xfrm>
          <a:prstGeom prst="rect">
            <a:avLst/>
          </a:prstGeom>
        </p:spPr>
      </p:pic>
    </p:spTree>
    <p:extLst>
      <p:ext uri="{BB962C8B-B14F-4D97-AF65-F5344CB8AC3E}">
        <p14:creationId xmlns:p14="http://schemas.microsoft.com/office/powerpoint/2010/main" val="3886523526"/>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lnSpcReduction="10000"/>
          </a:bodyPr>
          <a:lstStyle/>
          <a:p>
            <a:r>
              <a:rPr lang="es-PR" dirty="0" smtClean="0">
                <a:latin typeface="Candara" panose="020E0502030303020204" pitchFamily="34" charset="0"/>
              </a:rPr>
              <a:t>Cristo </a:t>
            </a:r>
            <a:r>
              <a:rPr lang="es-PR" dirty="0">
                <a:latin typeface="Candara" panose="020E0502030303020204" pitchFamily="34" charset="0"/>
              </a:rPr>
              <a:t>no negó ser rey, pero le aclaró el carácter de su reino: </a:t>
            </a:r>
            <a:r>
              <a:rPr lang="es-PR" i="1" dirty="0">
                <a:latin typeface="Candara" panose="020E0502030303020204" pitchFamily="34" charset="0"/>
              </a:rPr>
              <a:t>“no es de este mundo” </a:t>
            </a:r>
            <a:r>
              <a:rPr lang="es-PR" dirty="0">
                <a:latin typeface="Candara" panose="020E0502030303020204" pitchFamily="34" charset="0"/>
              </a:rPr>
              <a:t>(</a:t>
            </a:r>
            <a:r>
              <a:rPr lang="es-PR" dirty="0">
                <a:solidFill>
                  <a:srgbClr val="FF0000"/>
                </a:solidFill>
                <a:latin typeface="Candara" panose="020E0502030303020204" pitchFamily="34" charset="0"/>
              </a:rPr>
              <a:t>v. 36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Agregó </a:t>
            </a:r>
            <a:r>
              <a:rPr lang="es-PR" dirty="0">
                <a:latin typeface="Candara" panose="020E0502030303020204" pitchFamily="34" charset="0"/>
              </a:rPr>
              <a:t>que había venido al mundo </a:t>
            </a:r>
            <a:r>
              <a:rPr lang="es-PR" i="1" dirty="0">
                <a:latin typeface="Candara" panose="020E0502030303020204" pitchFamily="34" charset="0"/>
              </a:rPr>
              <a:t>“para dar testimonio a la </a:t>
            </a:r>
            <a:r>
              <a:rPr lang="es-PR" i="1" dirty="0" smtClean="0">
                <a:latin typeface="Candara" panose="020E0502030303020204" pitchFamily="34" charset="0"/>
              </a:rPr>
              <a:t>verdad. Todo </a:t>
            </a:r>
            <a:r>
              <a:rPr lang="es-PR" i="1" dirty="0">
                <a:latin typeface="Candara" panose="020E0502030303020204" pitchFamily="34" charset="0"/>
              </a:rPr>
              <a:t>aquel que es de la verdad, oye mi voz” </a:t>
            </a:r>
            <a:r>
              <a:rPr lang="es-PR" dirty="0">
                <a:latin typeface="Candara" panose="020E0502030303020204" pitchFamily="34" charset="0"/>
              </a:rPr>
              <a:t>(</a:t>
            </a:r>
            <a:r>
              <a:rPr lang="es-PR" dirty="0">
                <a:solidFill>
                  <a:srgbClr val="FF0000"/>
                </a:solidFill>
                <a:latin typeface="Candara" panose="020E0502030303020204" pitchFamily="34" charset="0"/>
              </a:rPr>
              <a:t>v. 37</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379" t="4392" r="3449" b="3223"/>
          <a:stretch/>
        </p:blipFill>
        <p:spPr>
          <a:xfrm>
            <a:off x="5029200" y="1800225"/>
            <a:ext cx="4114800" cy="5057775"/>
          </a:xfrm>
          <a:prstGeom prst="rect">
            <a:avLst/>
          </a:prstGeom>
        </p:spPr>
      </p:pic>
    </p:spTree>
    <p:extLst>
      <p:ext uri="{BB962C8B-B14F-4D97-AF65-F5344CB8AC3E}">
        <p14:creationId xmlns:p14="http://schemas.microsoft.com/office/powerpoint/2010/main" val="357361725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fontScale="85000" lnSpcReduction="10000"/>
          </a:bodyPr>
          <a:lstStyle/>
          <a:p>
            <a:r>
              <a:rPr lang="es-PR" dirty="0">
                <a:latin typeface="Candara" panose="020E0502030303020204" pitchFamily="34" charset="0"/>
              </a:rPr>
              <a:t>Parece que Cristo abrió la puerta para que Pilato pidiera más información.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siendo romano y agnóstico, no tenía suficiente interés para entrar por esa puerta.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hizo una oferta legítima al gobernador, pero al igual que los judíos, rechazó pedir lo que le pudo haber dado salvación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379" t="4392" r="3449" b="3223"/>
          <a:stretch/>
        </p:blipFill>
        <p:spPr>
          <a:xfrm>
            <a:off x="5029200" y="1800225"/>
            <a:ext cx="4114800" cy="5057775"/>
          </a:xfrm>
          <a:prstGeom prst="rect">
            <a:avLst/>
          </a:prstGeom>
        </p:spPr>
      </p:pic>
    </p:spTree>
    <p:extLst>
      <p:ext uri="{BB962C8B-B14F-4D97-AF65-F5344CB8AC3E}">
        <p14:creationId xmlns:p14="http://schemas.microsoft.com/office/powerpoint/2010/main" val="38252328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A pesar de que estaba convencido de la inocencia de Cristo (</a:t>
            </a:r>
            <a:r>
              <a:rPr lang="es-PR" dirty="0">
                <a:solidFill>
                  <a:srgbClr val="FF0000"/>
                </a:solidFill>
                <a:latin typeface="Candara" panose="020E0502030303020204" pitchFamily="34" charset="0"/>
              </a:rPr>
              <a:t>v. 38</a:t>
            </a:r>
            <a:r>
              <a:rPr lang="es-PR" dirty="0">
                <a:latin typeface="Candara" panose="020E0502030303020204" pitchFamily="34" charset="0"/>
              </a:rPr>
              <a:t>), Pilato salió para ofrecer una alternativa a los judíos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379" t="4392" r="3449" b="3223"/>
          <a:stretch/>
        </p:blipFill>
        <p:spPr>
          <a:xfrm>
            <a:off x="5029200" y="1800225"/>
            <a:ext cx="4114800" cy="5057775"/>
          </a:xfrm>
          <a:prstGeom prst="rect">
            <a:avLst/>
          </a:prstGeom>
        </p:spPr>
      </p:pic>
    </p:spTree>
    <p:extLst>
      <p:ext uri="{BB962C8B-B14F-4D97-AF65-F5344CB8AC3E}">
        <p14:creationId xmlns:p14="http://schemas.microsoft.com/office/powerpoint/2010/main" val="337513388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27551" cy="4719638"/>
          </a:xfrm>
        </p:spPr>
        <p:txBody>
          <a:bodyPr>
            <a:normAutofit fontScale="92500" lnSpcReduction="10000"/>
          </a:bodyPr>
          <a:lstStyle/>
          <a:p>
            <a:r>
              <a:rPr lang="es-PR" dirty="0">
                <a:latin typeface="Candara" panose="020E0502030303020204" pitchFamily="34" charset="0"/>
              </a:rPr>
              <a:t>Pilato mismo no podía entender cómo era posible que los líderes influyeran en la gente para que insistieran en pedir la libertad de Barrabás.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era asesino, malhechor, ladrón, y lo opuesto al hombre que acababa de entrevistar.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04" t="3783" r="39543" b="3715"/>
          <a:stretch/>
        </p:blipFill>
        <p:spPr>
          <a:xfrm>
            <a:off x="4876801" y="1752600"/>
            <a:ext cx="4267199" cy="5105400"/>
          </a:xfrm>
          <a:prstGeom prst="rect">
            <a:avLst/>
          </a:prstGeom>
        </p:spPr>
      </p:pic>
    </p:spTree>
    <p:extLst>
      <p:ext uri="{BB962C8B-B14F-4D97-AF65-F5344CB8AC3E}">
        <p14:creationId xmlns:p14="http://schemas.microsoft.com/office/powerpoint/2010/main" val="1042802520"/>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724400"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Los líderes de los judíos estaban ciegos! </a:t>
            </a:r>
            <a:endParaRPr lang="es-PR" dirty="0" smtClean="0">
              <a:latin typeface="Candara" panose="020E0502030303020204" pitchFamily="34" charset="0"/>
            </a:endParaRPr>
          </a:p>
          <a:p>
            <a:r>
              <a:rPr lang="es-PR" dirty="0" smtClean="0">
                <a:latin typeface="Candara" panose="020E0502030303020204" pitchFamily="34" charset="0"/>
              </a:rPr>
              <a:t>Precisamente </a:t>
            </a:r>
            <a:r>
              <a:rPr lang="es-PR" dirty="0">
                <a:latin typeface="Candara" panose="020E0502030303020204" pitchFamily="34" charset="0"/>
              </a:rPr>
              <a:t>eso era lo que Jesús había venido diciendo.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Pilato fue igualmente ciego, injusto y débil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78233360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a:t>
            </a:r>
            <a:r>
              <a:rPr lang="es-PR" dirty="0" smtClean="0">
                <a:latin typeface="Candara" pitchFamily="34" charset="0"/>
                <a:cs typeface="Calibri" pitchFamily="34" charset="0"/>
              </a:rPr>
              <a:t>injusto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483" t="2851" r="2302" b="26183"/>
          <a:stretch/>
        </p:blipFill>
        <p:spPr>
          <a:xfrm>
            <a:off x="0" y="1747838"/>
            <a:ext cx="9144000" cy="5110162"/>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20000"/>
          </a:bodyPr>
          <a:lstStyle/>
          <a:p>
            <a:r>
              <a:rPr lang="es-PR" dirty="0">
                <a:latin typeface="Candara" panose="020E0502030303020204" pitchFamily="34" charset="0"/>
              </a:rPr>
              <a:t>El imperio romano era conocido por su justicia. </a:t>
            </a:r>
            <a:endParaRPr lang="es-PR" dirty="0" smtClean="0">
              <a:latin typeface="Candara" panose="020E0502030303020204" pitchFamily="34" charset="0"/>
            </a:endParaRPr>
          </a:p>
          <a:p>
            <a:r>
              <a:rPr lang="es-PR" dirty="0" smtClean="0">
                <a:latin typeface="Candara" panose="020E0502030303020204" pitchFamily="34" charset="0"/>
              </a:rPr>
              <a:t>Había </a:t>
            </a:r>
            <a:r>
              <a:rPr lang="es-PR" dirty="0">
                <a:latin typeface="Candara" panose="020E0502030303020204" pitchFamily="34" charset="0"/>
              </a:rPr>
              <a:t>dado al mundo conocido de aquel entonces una trilogía de palabras en latín que caracterizaba su dominio</a:t>
            </a:r>
            <a:r>
              <a:rPr lang="es-PR" i="1" dirty="0">
                <a:latin typeface="Candara" panose="020E0502030303020204" pitchFamily="34" charset="0"/>
              </a:rPr>
              <a:t>: </a:t>
            </a:r>
            <a:r>
              <a:rPr lang="es-PR" i="1" dirty="0" err="1">
                <a:latin typeface="Candara" panose="020E0502030303020204" pitchFamily="34" charset="0"/>
              </a:rPr>
              <a:t>lex</a:t>
            </a:r>
            <a:r>
              <a:rPr lang="es-PR" i="1" dirty="0">
                <a:latin typeface="Candara" panose="020E0502030303020204" pitchFamily="34" charset="0"/>
              </a:rPr>
              <a:t>, </a:t>
            </a:r>
            <a:r>
              <a:rPr lang="es-PR" i="1" dirty="0" err="1">
                <a:latin typeface="Candara" panose="020E0502030303020204" pitchFamily="34" charset="0"/>
              </a:rPr>
              <a:t>pax</a:t>
            </a:r>
            <a:r>
              <a:rPr lang="es-PR" i="1" dirty="0">
                <a:latin typeface="Candara" panose="020E0502030303020204" pitchFamily="34" charset="0"/>
              </a:rPr>
              <a:t> y </a:t>
            </a:r>
            <a:r>
              <a:rPr lang="es-PR" i="1" dirty="0" err="1">
                <a:latin typeface="Candara" panose="020E0502030303020204" pitchFamily="34" charset="0"/>
              </a:rPr>
              <a:t>vi</a:t>
            </a:r>
            <a:r>
              <a:rPr lang="es-PR" dirty="0" err="1">
                <a:latin typeface="Candara" panose="020E0502030303020204" pitchFamily="34" charset="0"/>
              </a:rPr>
              <a:t>a</a:t>
            </a:r>
            <a:r>
              <a:rPr lang="es-PR" dirty="0">
                <a:latin typeface="Candara" panose="020E0502030303020204" pitchFamily="34" charset="0"/>
              </a:rPr>
              <a:t> (ley, paz y caminos).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“ley” aseguraba justicia al inocente y al culpable por igual.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7810" r="36548"/>
          <a:stretch/>
        </p:blipFill>
        <p:spPr>
          <a:xfrm>
            <a:off x="4800599" y="1775523"/>
            <a:ext cx="4343401" cy="5082478"/>
          </a:xfrm>
          <a:prstGeom prst="rect">
            <a:avLst/>
          </a:prstGeom>
        </p:spPr>
      </p:pic>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a:latin typeface="Candara" pitchFamily="34" charset="0"/>
                <a:cs typeface="Calibri" pitchFamily="34" charset="0"/>
              </a:rPr>
              <a:t>18.28 – 19.27</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27551" cy="4719638"/>
          </a:xfrm>
        </p:spPr>
        <p:txBody>
          <a:bodyPr>
            <a:normAutofit/>
          </a:bodyPr>
          <a:lstStyle/>
          <a:p>
            <a:r>
              <a:rPr lang="es-PR" dirty="0" smtClean="0">
                <a:latin typeface="Candara" panose="020E0502030303020204" pitchFamily="34" charset="0"/>
              </a:rPr>
              <a:t>Sin </a:t>
            </a:r>
            <a:r>
              <a:rPr lang="es-PR" dirty="0">
                <a:latin typeface="Candara" panose="020E0502030303020204" pitchFamily="34" charset="0"/>
              </a:rPr>
              <a:t>embargo, el gobernador romano Pilato, administró una ley totalmente injusta y condenó a un inocente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704" t="3783" r="39543" b="3715"/>
          <a:stretch/>
        </p:blipFill>
        <p:spPr>
          <a:xfrm>
            <a:off x="4876801" y="1752600"/>
            <a:ext cx="4267199" cy="5105400"/>
          </a:xfrm>
          <a:prstGeom prst="rect">
            <a:avLst/>
          </a:prstGeom>
        </p:spPr>
      </p:pic>
    </p:spTree>
    <p:extLst>
      <p:ext uri="{BB962C8B-B14F-4D97-AF65-F5344CB8AC3E}">
        <p14:creationId xmlns:p14="http://schemas.microsoft.com/office/powerpoint/2010/main" val="141779602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a:latin typeface="Candara" panose="020E0502030303020204" pitchFamily="34" charset="0"/>
              </a:rPr>
              <a:t>Había un gran trecho entre lo que el gobernante creía de corazón y lo que hacía.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ejemplo, en </a:t>
            </a:r>
            <a:r>
              <a:rPr lang="es-PR" dirty="0">
                <a:solidFill>
                  <a:srgbClr val="FF0000"/>
                </a:solidFill>
                <a:latin typeface="Candara" panose="020E0502030303020204" pitchFamily="34" charset="0"/>
              </a:rPr>
              <a:t>Mateo 27:24 </a:t>
            </a:r>
            <a:r>
              <a:rPr lang="es-PR" dirty="0">
                <a:latin typeface="Candara" panose="020E0502030303020204" pitchFamily="34" charset="0"/>
              </a:rPr>
              <a:t>describió a Cristo como </a:t>
            </a:r>
            <a:r>
              <a:rPr lang="es-PR" i="1" dirty="0">
                <a:latin typeface="Candara" panose="020E0502030303020204" pitchFamily="34" charset="0"/>
              </a:rPr>
              <a:t>“este justo”. </a:t>
            </a:r>
            <a:endParaRPr lang="es-PR" i="1"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Lucas 23:22</a:t>
            </a:r>
            <a:r>
              <a:rPr lang="es-PR" dirty="0">
                <a:latin typeface="Candara" panose="020E0502030303020204" pitchFamily="34" charset="0"/>
              </a:rPr>
              <a:t>: “Ningún delito digno de muerte he hallado en él”.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Juan 18:38 </a:t>
            </a:r>
            <a:r>
              <a:rPr lang="es-PR" dirty="0">
                <a:latin typeface="Candara" panose="020E0502030303020204" pitchFamily="34" charset="0"/>
              </a:rPr>
              <a:t>dijo: </a:t>
            </a:r>
            <a:r>
              <a:rPr lang="es-PR" i="1" dirty="0">
                <a:latin typeface="Candara" panose="020E0502030303020204" pitchFamily="34" charset="0"/>
              </a:rPr>
              <a:t>“No hallo en él ningún delito”. </a:t>
            </a:r>
            <a:endParaRPr lang="es-PR" i="1"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3079596674"/>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A </a:t>
            </a:r>
            <a:r>
              <a:rPr lang="es-PR" dirty="0">
                <a:latin typeface="Candara" panose="020E0502030303020204" pitchFamily="34" charset="0"/>
              </a:rPr>
              <a:t>pesar de estar convencido de la inocencia de Cristo, no tuvo ni el valor ni la honestidad suficientes para portarse como un gobernador romano legítimo.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1623734298"/>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smtClean="0">
                <a:latin typeface="Candara" panose="020E0502030303020204" pitchFamily="34" charset="0"/>
              </a:rPr>
              <a:t>Si </a:t>
            </a:r>
            <a:r>
              <a:rPr lang="es-PR" dirty="0">
                <a:latin typeface="Candara" panose="020E0502030303020204" pitchFamily="34" charset="0"/>
              </a:rPr>
              <a:t>Cristo era inocente, víctima de la intriga de los judíos (</a:t>
            </a:r>
            <a:r>
              <a:rPr lang="es-PR" dirty="0">
                <a:solidFill>
                  <a:srgbClr val="FF0000"/>
                </a:solidFill>
                <a:latin typeface="Candara" panose="020E0502030303020204" pitchFamily="34" charset="0"/>
              </a:rPr>
              <a:t>Mateo 27:18</a:t>
            </a:r>
            <a:r>
              <a:rPr lang="es-PR" dirty="0">
                <a:latin typeface="Candara" panose="020E0502030303020204" pitchFamily="34" charset="0"/>
              </a:rPr>
              <a:t>), debería haberlo soltado.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cambio, mandó que lo azotaran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310" t="3056" r="4453" b="3725"/>
          <a:stretch/>
        </p:blipFill>
        <p:spPr>
          <a:xfrm>
            <a:off x="5105400" y="1762858"/>
            <a:ext cx="4038600" cy="5095142"/>
          </a:xfrm>
          <a:prstGeom prst="rect">
            <a:avLst/>
          </a:prstGeom>
        </p:spPr>
      </p:pic>
    </p:spTree>
    <p:extLst>
      <p:ext uri="{BB962C8B-B14F-4D97-AF65-F5344CB8AC3E}">
        <p14:creationId xmlns:p14="http://schemas.microsoft.com/office/powerpoint/2010/main" val="185542576"/>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fontScale="92500" lnSpcReduction="10000"/>
          </a:bodyPr>
          <a:lstStyle/>
          <a:p>
            <a:r>
              <a:rPr lang="es-PR" dirty="0">
                <a:latin typeface="Candara" panose="020E0502030303020204" pitchFamily="34" charset="0"/>
              </a:rPr>
              <a:t>Hubo otro momento muy serio cuando oyó a los acusadores decir: </a:t>
            </a:r>
            <a:r>
              <a:rPr lang="es-PR" i="1" dirty="0">
                <a:latin typeface="Candara" panose="020E0502030303020204" pitchFamily="34" charset="0"/>
              </a:rPr>
              <a:t>“debe morir, porque se hizo a sí mismo Hijo de Dios” </a:t>
            </a:r>
            <a:r>
              <a:rPr lang="es-PR" dirty="0">
                <a:latin typeface="Candara" panose="020E0502030303020204" pitchFamily="34" charset="0"/>
              </a:rPr>
              <a:t>(</a:t>
            </a:r>
            <a:r>
              <a:rPr lang="es-PR" dirty="0">
                <a:solidFill>
                  <a:srgbClr val="FF0000"/>
                </a:solidFill>
                <a:latin typeface="Candara" panose="020E0502030303020204" pitchFamily="34" charset="0"/>
              </a:rPr>
              <a:t>v. 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frase impactó al siempre supersticioso romano, moviéndolo a preguntar a Cristo acerca de su procedencia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5370" t="3659" r="2098" b="3631"/>
          <a:stretch/>
        </p:blipFill>
        <p:spPr>
          <a:xfrm>
            <a:off x="5261810" y="1828800"/>
            <a:ext cx="3882190" cy="5029200"/>
          </a:xfrm>
          <a:prstGeom prst="rect">
            <a:avLst/>
          </a:prstGeom>
        </p:spPr>
      </p:pic>
    </p:spTree>
    <p:extLst>
      <p:ext uri="{BB962C8B-B14F-4D97-AF65-F5344CB8AC3E}">
        <p14:creationId xmlns:p14="http://schemas.microsoft.com/office/powerpoint/2010/main" val="3835146069"/>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lnSpcReduction="10000"/>
          </a:bodyPr>
          <a:lstStyle/>
          <a:p>
            <a:r>
              <a:rPr lang="es-PR" dirty="0">
                <a:latin typeface="Candara" panose="020E0502030303020204" pitchFamily="34" charset="0"/>
              </a:rPr>
              <a:t>Al ver que el Señor no le contestaba, Pilato mostró su molestia citando la autoridad que tenía. </a:t>
            </a:r>
            <a:endParaRPr lang="es-PR" dirty="0" smtClean="0">
              <a:latin typeface="Candara" panose="020E0502030303020204" pitchFamily="34" charset="0"/>
            </a:endParaRPr>
          </a:p>
          <a:p>
            <a:r>
              <a:rPr lang="es-PR" dirty="0" smtClean="0">
                <a:latin typeface="Candara" panose="020E0502030303020204" pitchFamily="34" charset="0"/>
              </a:rPr>
              <a:t>Fue </a:t>
            </a:r>
            <a:r>
              <a:rPr lang="es-PR" dirty="0">
                <a:latin typeface="Candara" panose="020E0502030303020204" pitchFamily="34" charset="0"/>
              </a:rPr>
              <a:t>entonces que Cristo dijo que había llegado a ese momento debido al control de otra autoridad (</a:t>
            </a:r>
            <a:r>
              <a:rPr lang="es-PR" dirty="0">
                <a:solidFill>
                  <a:srgbClr val="FF0000"/>
                </a:solidFill>
                <a:latin typeface="Candara" panose="020E0502030303020204" pitchFamily="34" charset="0"/>
              </a:rPr>
              <a:t>v. 11</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3757012196"/>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a:bodyPr>
          <a:lstStyle/>
          <a:p>
            <a:r>
              <a:rPr lang="es-PR" dirty="0" smtClean="0">
                <a:latin typeface="Candara" panose="020E0502030303020204" pitchFamily="34" charset="0"/>
              </a:rPr>
              <a:t>Agregó </a:t>
            </a:r>
            <a:r>
              <a:rPr lang="es-PR" dirty="0">
                <a:latin typeface="Candara" panose="020E0502030303020204" pitchFamily="34" charset="0"/>
              </a:rPr>
              <a:t>que el pecado de los judíos, quienes lo habían acusado y entregado, era mayor que el de Pilato.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eso no exoneró al gobernador; ¡culpable era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1551253332"/>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el gobernador débil e injusto  </a:t>
            </a:r>
            <a:r>
              <a:rPr lang="es-PR" dirty="0">
                <a:solidFill>
                  <a:srgbClr val="FF0000"/>
                </a:solidFill>
                <a:latin typeface="Candara" pitchFamily="34" charset="0"/>
                <a:cs typeface="Calibri" pitchFamily="34" charset="0"/>
              </a:rPr>
              <a:t>Juan 19.1-16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fontScale="92500" lnSpcReduction="10000"/>
          </a:bodyPr>
          <a:lstStyle/>
          <a:p>
            <a:r>
              <a:rPr lang="es-PR" dirty="0">
                <a:latin typeface="Candara" panose="020E0502030303020204" pitchFamily="34" charset="0"/>
              </a:rPr>
              <a:t>El colmo de la debilidad e injusticia de Pilato se notó al responder con miedo a las acusaciones políticas de los judíos: </a:t>
            </a:r>
            <a:r>
              <a:rPr lang="es-PR" i="1" dirty="0">
                <a:latin typeface="Candara" panose="020E0502030303020204" pitchFamily="34" charset="0"/>
              </a:rPr>
              <a:t>“Si a éste sueltas, no eres amigo de César” </a:t>
            </a:r>
            <a:r>
              <a:rPr lang="es-PR" dirty="0">
                <a:latin typeface="Candara" panose="020E0502030303020204" pitchFamily="34" charset="0"/>
              </a:rPr>
              <a:t>(</a:t>
            </a:r>
            <a:r>
              <a:rPr lang="es-PR" dirty="0">
                <a:solidFill>
                  <a:srgbClr val="FF0000"/>
                </a:solidFill>
                <a:latin typeface="Candara" panose="020E0502030303020204" pitchFamily="34" charset="0"/>
              </a:rPr>
              <a:t>v. 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Político </a:t>
            </a:r>
            <a:r>
              <a:rPr lang="es-PR" dirty="0">
                <a:latin typeface="Candara" panose="020E0502030303020204" pitchFamily="34" charset="0"/>
              </a:rPr>
              <a:t>hasta la médula, y temeroso del voluble César, Pilato se rindió</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5370" t="3659" r="2098" b="3631"/>
          <a:stretch/>
        </p:blipFill>
        <p:spPr>
          <a:xfrm>
            <a:off x="5261810" y="1828800"/>
            <a:ext cx="3882190" cy="5029200"/>
          </a:xfrm>
          <a:prstGeom prst="rect">
            <a:avLst/>
          </a:prstGeom>
        </p:spPr>
      </p:pic>
    </p:spTree>
    <p:extLst>
      <p:ext uri="{BB962C8B-B14F-4D97-AF65-F5344CB8AC3E}">
        <p14:creationId xmlns:p14="http://schemas.microsoft.com/office/powerpoint/2010/main" val="2131390677"/>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41" t="2637" r="2041" b="23672"/>
          <a:stretch/>
        </p:blipFill>
        <p:spPr>
          <a:xfrm>
            <a:off x="0" y="1676401"/>
            <a:ext cx="9144000" cy="5181599"/>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Y él, cargando su cruz, salió al lugar llamado de la Calavera, y en hebreo, Gólgota; y allí le crucificaron, y con él a otros dos, uno a cada lado, y Jesús en medio. Escribió también Pilato un título, que puso sobre la cruz, el cual decía: JESÚS NAZARENO, REY DE LOS JUDÍOS. Y muchos de los judíos leyeron este título; porque el lugar donde Jesús fue crucificado estaba cerca de la ciudad, y el título estaba escrito en hebreo, en griego y en </a:t>
            </a:r>
            <a:r>
              <a:rPr lang="es-PR" i="1" dirty="0" smtClean="0">
                <a:latin typeface="Candara" panose="020E0502030303020204" pitchFamily="34" charset="0"/>
              </a:rPr>
              <a:t>latín…”</a:t>
            </a:r>
            <a:endParaRPr lang="es-PR" dirty="0">
              <a:latin typeface="Candara" panose="020E0502030303020204" pitchFamily="34" charset="0"/>
            </a:endParaRP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Y él, cargando su cruz, salió al lugar llamado de la Calavera, y en hebreo, Gólgota; y allí le crucificaron, y con él a otros dos, uno a cada lado, y Jesús en medio.</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Juan 19.17–18,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…Dijeron </a:t>
            </a:r>
            <a:r>
              <a:rPr lang="es-PR" i="1" dirty="0">
                <a:latin typeface="Candara" panose="020E0502030303020204" pitchFamily="34" charset="0"/>
              </a:rPr>
              <a:t>a Pilato los principales sacerdotes de los judíos: No escribas: Rey de los judíos; sino, que él dijo: Soy Rey de los judíos. Respondió Pilato: Lo que he escrito, he escrito.</a:t>
            </a:r>
            <a:r>
              <a:rPr lang="es-PR" dirty="0">
                <a:latin typeface="Candara" panose="020E0502030303020204" pitchFamily="34" charset="0"/>
              </a:rPr>
              <a:t>” </a:t>
            </a:r>
            <a:r>
              <a:rPr lang="es-PR" dirty="0">
                <a:solidFill>
                  <a:srgbClr val="FF0000"/>
                </a:solidFill>
                <a:latin typeface="Candara" panose="020E0502030303020204" pitchFamily="34" charset="0"/>
              </a:rPr>
              <a:t>(Juan 19.17–22, RVR60) </a:t>
            </a:r>
          </a:p>
        </p:txBody>
      </p:sp>
    </p:spTree>
    <p:extLst>
      <p:ext uri="{BB962C8B-B14F-4D97-AF65-F5344CB8AC3E}">
        <p14:creationId xmlns:p14="http://schemas.microsoft.com/office/powerpoint/2010/main" val="3233639029"/>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a:bodyPr>
          <a:lstStyle/>
          <a:p>
            <a:r>
              <a:rPr lang="es-PR" dirty="0" smtClean="0">
                <a:solidFill>
                  <a:srgbClr val="FF0000"/>
                </a:solidFill>
                <a:latin typeface="Candara" panose="020E0502030303020204" pitchFamily="34" charset="0"/>
              </a:rPr>
              <a:t>[17-18] </a:t>
            </a:r>
            <a:r>
              <a:rPr lang="es-PR" dirty="0" smtClean="0">
                <a:latin typeface="Candara" panose="020E0502030303020204" pitchFamily="34" charset="0"/>
              </a:rPr>
              <a:t>Jesús </a:t>
            </a:r>
            <a:r>
              <a:rPr lang="es-PR" dirty="0">
                <a:latin typeface="Candara" panose="020E0502030303020204" pitchFamily="34" charset="0"/>
              </a:rPr>
              <a:t>salió hacia el lugar de la Calavera y llevaba su cruz sobre la espalda. </a:t>
            </a:r>
            <a:endParaRPr lang="es-PR" dirty="0" smtClean="0">
              <a:latin typeface="Candara" panose="020E0502030303020204" pitchFamily="34" charset="0"/>
            </a:endParaRPr>
          </a:p>
          <a:p>
            <a:r>
              <a:rPr lang="es-PR" dirty="0" smtClean="0">
                <a:latin typeface="Candara" panose="020E0502030303020204" pitchFamily="34" charset="0"/>
              </a:rPr>
              <a:t>Juan </a:t>
            </a:r>
            <a:r>
              <a:rPr lang="es-PR" dirty="0">
                <a:latin typeface="Candara" panose="020E0502030303020204" pitchFamily="34" charset="0"/>
              </a:rPr>
              <a:t>es el único que menciona este hecho, y lo afirma como testigo ocular de los acontecimientos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9046" t="2937" r="16215" b="4231"/>
          <a:stretch/>
        </p:blipFill>
        <p:spPr>
          <a:xfrm>
            <a:off x="5029200" y="1760240"/>
            <a:ext cx="4094922" cy="5097760"/>
          </a:xfrm>
          <a:prstGeom prst="rect">
            <a:avLst/>
          </a:prstGeom>
        </p:spPr>
      </p:pic>
    </p:spTree>
    <p:extLst>
      <p:ext uri="{BB962C8B-B14F-4D97-AF65-F5344CB8AC3E}">
        <p14:creationId xmlns:p14="http://schemas.microsoft.com/office/powerpoint/2010/main" val="238047359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Gólgota era un lugar común para crucifixión donde había grandes postes verticales clavados allí en forma permanente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1687" r="440"/>
          <a:stretch/>
        </p:blipFill>
        <p:spPr>
          <a:xfrm>
            <a:off x="4701209" y="1752600"/>
            <a:ext cx="4442791" cy="5105400"/>
          </a:xfrm>
          <a:prstGeom prst="rect">
            <a:avLst/>
          </a:prstGeom>
        </p:spPr>
      </p:pic>
    </p:spTree>
    <p:extLst>
      <p:ext uri="{BB962C8B-B14F-4D97-AF65-F5344CB8AC3E}">
        <p14:creationId xmlns:p14="http://schemas.microsoft.com/office/powerpoint/2010/main" val="1181627913"/>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4114800"/>
            <a:ext cx="8915399" cy="2586038"/>
          </a:xfrm>
        </p:spPr>
        <p:txBody>
          <a:bodyPr>
            <a:normAutofit lnSpcReduction="10000"/>
          </a:bodyPr>
          <a:lstStyle/>
          <a:p>
            <a:r>
              <a:rPr lang="es-PR" dirty="0" smtClean="0">
                <a:latin typeface="Candara" panose="020E0502030303020204" pitchFamily="34" charset="0"/>
              </a:rPr>
              <a:t>Jesús </a:t>
            </a:r>
            <a:r>
              <a:rPr lang="es-PR" dirty="0">
                <a:latin typeface="Candara" panose="020E0502030303020204" pitchFamily="34" charset="0"/>
              </a:rPr>
              <a:t>fue crucificado, y con él dos ladrones, uno a cada lado. </a:t>
            </a:r>
            <a:endParaRPr lang="es-PR" dirty="0" smtClean="0">
              <a:latin typeface="Candara" panose="020E0502030303020204" pitchFamily="34" charset="0"/>
            </a:endParaRPr>
          </a:p>
          <a:p>
            <a:r>
              <a:rPr lang="es-PR" dirty="0" smtClean="0">
                <a:latin typeface="Candara" panose="020E0502030303020204" pitchFamily="34" charset="0"/>
              </a:rPr>
              <a:t>Dos </a:t>
            </a:r>
            <a:r>
              <a:rPr lang="es-PR" dirty="0">
                <a:latin typeface="Candara" panose="020E0502030303020204" pitchFamily="34" charset="0"/>
              </a:rPr>
              <a:t>individuos que merecían morir mueren al lado del que no lo merecía. </a:t>
            </a:r>
            <a:endParaRPr lang="es-PR" dirty="0" smtClean="0">
              <a:latin typeface="Candara" panose="020E0502030303020204" pitchFamily="34" charset="0"/>
            </a:endParaRPr>
          </a:p>
          <a:p>
            <a:r>
              <a:rPr lang="es-PR" dirty="0" smtClean="0">
                <a:latin typeface="Candara" panose="020E0502030303020204" pitchFamily="34" charset="0"/>
              </a:rPr>
              <a:t>Son </a:t>
            </a:r>
            <a:r>
              <a:rPr lang="es-PR" dirty="0">
                <a:latin typeface="Candara" panose="020E0502030303020204" pitchFamily="34" charset="0"/>
              </a:rPr>
              <a:t>símbolo de la raza humana.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77" t="8226" r="2487" b="34437"/>
          <a:stretch/>
        </p:blipFill>
        <p:spPr>
          <a:xfrm>
            <a:off x="0" y="0"/>
            <a:ext cx="9144000" cy="4065032"/>
          </a:xfrm>
          <a:prstGeom prst="rect">
            <a:avLst/>
          </a:prstGeom>
        </p:spPr>
      </p:pic>
    </p:spTree>
    <p:extLst>
      <p:ext uri="{BB962C8B-B14F-4D97-AF65-F5344CB8AC3E}">
        <p14:creationId xmlns:p14="http://schemas.microsoft.com/office/powerpoint/2010/main" val="954970528"/>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un lado, el ladrón arrepentido es símbolo de quienes hemos reconocido nuestros pecados y recibido a Cristo como Salvador.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8680" t="3312" r="2286" b="3955"/>
          <a:stretch/>
        </p:blipFill>
        <p:spPr>
          <a:xfrm>
            <a:off x="4724400" y="1752600"/>
            <a:ext cx="4406348" cy="5105400"/>
          </a:xfrm>
          <a:prstGeom prst="rect">
            <a:avLst/>
          </a:prstGeom>
        </p:spPr>
      </p:pic>
    </p:spTree>
    <p:extLst>
      <p:ext uri="{BB962C8B-B14F-4D97-AF65-F5344CB8AC3E}">
        <p14:creationId xmlns:p14="http://schemas.microsoft.com/office/powerpoint/2010/main" val="428767436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451350" cy="4719638"/>
          </a:xfrm>
        </p:spPr>
        <p:txBody>
          <a:bodyPr>
            <a:normAutofit fontScale="92500" lnSpcReduction="10000"/>
          </a:bodyPr>
          <a:lstStyle/>
          <a:p>
            <a:r>
              <a:rPr lang="es-PR" dirty="0" smtClean="0">
                <a:latin typeface="Candara" panose="020E0502030303020204" pitchFamily="34" charset="0"/>
              </a:rPr>
              <a:t>Por </a:t>
            </a:r>
            <a:r>
              <a:rPr lang="es-PR" dirty="0">
                <a:latin typeface="Candara" panose="020E0502030303020204" pitchFamily="34" charset="0"/>
              </a:rPr>
              <a:t>otro lado, el ladrón que no quiso humillarse ni pedirle perdón al Rey crucificado (</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23:39</a:t>
            </a:r>
            <a:r>
              <a:rPr lang="es-PR" dirty="0">
                <a:latin typeface="Candara" panose="020E0502030303020204" pitchFamily="34" charset="0"/>
              </a:rPr>
              <a:t>) es un cuadro del hombre sin Jesucristo.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hombres sin Cristo mueren en rebeldía, quejándose contra Dios hasta el último instante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80" t="3631" r="38595" b="3867"/>
          <a:stretch/>
        </p:blipFill>
        <p:spPr>
          <a:xfrm>
            <a:off x="4800600" y="1828800"/>
            <a:ext cx="4343400" cy="5029200"/>
          </a:xfrm>
          <a:prstGeom prst="rect">
            <a:avLst/>
          </a:prstGeom>
        </p:spPr>
      </p:pic>
    </p:spTree>
    <p:extLst>
      <p:ext uri="{BB962C8B-B14F-4D97-AF65-F5344CB8AC3E}">
        <p14:creationId xmlns:p14="http://schemas.microsoft.com/office/powerpoint/2010/main" val="3381999848"/>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solidFill>
                  <a:srgbClr val="FF0000"/>
                </a:solidFill>
                <a:latin typeface="Candara" panose="020E0502030303020204" pitchFamily="34" charset="0"/>
              </a:rPr>
              <a:t>[19-22] </a:t>
            </a:r>
            <a:r>
              <a:rPr lang="es-PR" dirty="0">
                <a:latin typeface="Candara" panose="020E0502030303020204" pitchFamily="34" charset="0"/>
              </a:rPr>
              <a:t>Era costumbre escribir en un pequeño cartel el delito por el cual el condenado había sido culpado.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cartel se colocaba por encima de su cabeza o alrededor del cuello.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0165" r="19338" b="6448"/>
          <a:stretch/>
        </p:blipFill>
        <p:spPr>
          <a:xfrm>
            <a:off x="5029200" y="1752600"/>
            <a:ext cx="4104860" cy="5105400"/>
          </a:xfrm>
          <a:prstGeom prst="rect">
            <a:avLst/>
          </a:prstGeom>
        </p:spPr>
      </p:pic>
    </p:spTree>
    <p:extLst>
      <p:ext uri="{BB962C8B-B14F-4D97-AF65-F5344CB8AC3E}">
        <p14:creationId xmlns:p14="http://schemas.microsoft.com/office/powerpoint/2010/main" val="404717125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título sobre la cruz de Jesús estaba escrito en hebreo (parecido al arameo), que era el idioma nacional de los judíos palestinos, en griego—el idioma oficial—y en latín—el idioma común usado en todo el Imperio Romano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0165" r="19338" b="6448"/>
          <a:stretch/>
        </p:blipFill>
        <p:spPr>
          <a:xfrm>
            <a:off x="5029200" y="1752600"/>
            <a:ext cx="4104860" cy="5105400"/>
          </a:xfrm>
          <a:prstGeom prst="rect">
            <a:avLst/>
          </a:prstGeom>
        </p:spPr>
      </p:pic>
    </p:spTree>
    <p:extLst>
      <p:ext uri="{BB962C8B-B14F-4D97-AF65-F5344CB8AC3E}">
        <p14:creationId xmlns:p14="http://schemas.microsoft.com/office/powerpoint/2010/main" val="350181117"/>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latin typeface="Candara" panose="020E0502030303020204" pitchFamily="34" charset="0"/>
              </a:rPr>
              <a:t>Jesucristo ya estaba en la cruz. </a:t>
            </a:r>
            <a:endParaRPr lang="es-PR" dirty="0" smtClean="0">
              <a:latin typeface="Candara" panose="020E0502030303020204" pitchFamily="34" charset="0"/>
            </a:endParaRPr>
          </a:p>
          <a:p>
            <a:r>
              <a:rPr lang="es-PR" dirty="0" smtClean="0">
                <a:latin typeface="Candara" panose="020E0502030303020204" pitchFamily="34" charset="0"/>
              </a:rPr>
              <a:t>Humanamente </a:t>
            </a:r>
            <a:r>
              <a:rPr lang="es-PR" dirty="0">
                <a:latin typeface="Candara" panose="020E0502030303020204" pitchFamily="34" charset="0"/>
              </a:rPr>
              <a:t>hablando, sus enemigos habían acabado con él.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los argumentos no cesan y los principales sacerdotes siguen discutiendo sobre el título que ha sido colocado sobre la cruz, al punto de quejarse al gobernador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0165" r="19338" b="6448"/>
          <a:stretch/>
        </p:blipFill>
        <p:spPr>
          <a:xfrm>
            <a:off x="5029200" y="1752600"/>
            <a:ext cx="4104860" cy="5105400"/>
          </a:xfrm>
          <a:prstGeom prst="rect">
            <a:avLst/>
          </a:prstGeom>
        </p:spPr>
      </p:pic>
    </p:spTree>
    <p:extLst>
      <p:ext uri="{BB962C8B-B14F-4D97-AF65-F5344CB8AC3E}">
        <p14:creationId xmlns:p14="http://schemas.microsoft.com/office/powerpoint/2010/main" val="2861796067"/>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lnSpcReduction="10000"/>
          </a:bodyPr>
          <a:lstStyle/>
          <a:p>
            <a:r>
              <a:rPr lang="es-PR" dirty="0">
                <a:latin typeface="Candara" panose="020E0502030303020204" pitchFamily="34" charset="0"/>
              </a:rPr>
              <a:t>Pilato contestó que para él el asunto ya estaba terminado y no quería que lo molestaran. </a:t>
            </a:r>
            <a:endParaRPr lang="es-PR" dirty="0" smtClean="0">
              <a:latin typeface="Candara" panose="020E0502030303020204" pitchFamily="34" charset="0"/>
            </a:endParaRPr>
          </a:p>
          <a:p>
            <a:r>
              <a:rPr lang="es-PR" dirty="0" smtClean="0">
                <a:latin typeface="Candara" panose="020E0502030303020204" pitchFamily="34" charset="0"/>
              </a:rPr>
              <a:t>Esa </a:t>
            </a:r>
            <a:r>
              <a:rPr lang="es-PR" dirty="0">
                <a:latin typeface="Candara" panose="020E0502030303020204" pitchFamily="34" charset="0"/>
              </a:rPr>
              <a:t>fue probablemente la mano soberana de Dios diciendo: </a:t>
            </a:r>
            <a:r>
              <a:rPr lang="es-PR" i="1" dirty="0">
                <a:latin typeface="Candara" panose="020E0502030303020204" pitchFamily="34" charset="0"/>
              </a:rPr>
              <a:t>“Basta, se </a:t>
            </a:r>
            <a:r>
              <a:rPr lang="es-PR" i="1" dirty="0" smtClean="0">
                <a:latin typeface="Candara" panose="020E0502030303020204" pitchFamily="34" charset="0"/>
              </a:rPr>
              <a:t>acabó. Yo </a:t>
            </a:r>
            <a:r>
              <a:rPr lang="es-PR" i="1" dirty="0">
                <a:latin typeface="Candara" panose="020E0502030303020204" pitchFamily="34" charset="0"/>
              </a:rPr>
              <a:t>soy quien controla la situación”. </a:t>
            </a:r>
            <a:endParaRPr lang="es-PR" i="1" dirty="0" smtClean="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3265806557"/>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85000" lnSpcReduction="20000"/>
          </a:bodyPr>
          <a:lstStyle/>
          <a:p>
            <a:r>
              <a:rPr lang="es-PR" sz="3600" dirty="0" smtClean="0">
                <a:latin typeface="Candara" pitchFamily="34" charset="0"/>
                <a:cs typeface="Calibri" pitchFamily="34" charset="0"/>
              </a:rPr>
              <a:t>Pilato y su tribunal</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18.28-40</a:t>
            </a:r>
          </a:p>
          <a:p>
            <a:r>
              <a:rPr lang="es-PR" sz="3600" dirty="0">
                <a:latin typeface="Candara" pitchFamily="34" charset="0"/>
                <a:cs typeface="Calibri" pitchFamily="34" charset="0"/>
              </a:rPr>
              <a:t>Pilato, el gobernador débil e injusto</a:t>
            </a:r>
          </a:p>
          <a:p>
            <a:pPr lvl="1"/>
            <a:r>
              <a:rPr lang="es-PR" sz="3300" dirty="0">
                <a:solidFill>
                  <a:srgbClr val="FF0000"/>
                </a:solidFill>
                <a:latin typeface="Candara" pitchFamily="34" charset="0"/>
                <a:cs typeface="Calibri" pitchFamily="34" charset="0"/>
              </a:rPr>
              <a:t>Juan 19.1-16</a:t>
            </a:r>
          </a:p>
          <a:p>
            <a:r>
              <a:rPr lang="es-PR" sz="3600" dirty="0" smtClean="0">
                <a:latin typeface="Candara" pitchFamily="34" charset="0"/>
                <a:cs typeface="Calibri" pitchFamily="34" charset="0"/>
              </a:rPr>
              <a:t>Rumbo al Gólgota</a:t>
            </a:r>
          </a:p>
          <a:p>
            <a:pPr lvl="1"/>
            <a:r>
              <a:rPr lang="es-PR" sz="3300" dirty="0" smtClean="0">
                <a:solidFill>
                  <a:srgbClr val="FF0000"/>
                </a:solidFill>
                <a:latin typeface="Candara" pitchFamily="34" charset="0"/>
                <a:cs typeface="Calibri" pitchFamily="34" charset="0"/>
              </a:rPr>
              <a:t>Juan 19.17-22</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La túnica del Rey</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19.23-24</a:t>
            </a:r>
          </a:p>
          <a:p>
            <a:r>
              <a:rPr lang="es-PR" sz="3600" dirty="0" smtClean="0">
                <a:latin typeface="Candara" pitchFamily="34" charset="0"/>
                <a:cs typeface="Calibri" pitchFamily="34" charset="0"/>
              </a:rPr>
              <a:t>“Mujer, he ahí tu hijo”</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19.25-27</a:t>
            </a:r>
            <a:endParaRPr lang="es-PR" sz="33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fontScale="92500" lnSpcReduction="20000"/>
          </a:bodyPr>
          <a:lstStyle/>
          <a:p>
            <a:r>
              <a:rPr lang="es-PR" dirty="0" smtClean="0">
                <a:latin typeface="Candara" panose="020E0502030303020204" pitchFamily="34" charset="0"/>
              </a:rPr>
              <a:t>Dios </a:t>
            </a:r>
            <a:r>
              <a:rPr lang="es-PR" dirty="0">
                <a:latin typeface="Candara" panose="020E0502030303020204" pitchFamily="34" charset="0"/>
              </a:rPr>
              <a:t>movió a Pilato a escribir lo que puso sobre la cruz y a no cambiar de opinión—algo que Pilato ya había hecho varias veces.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pesar de ser un cobarde, aquí se plantó y una gran multitud leyó el título: </a:t>
            </a:r>
            <a:r>
              <a:rPr lang="es-PR" i="1" dirty="0">
                <a:latin typeface="Candara" panose="020E0502030303020204" pitchFamily="34" charset="0"/>
              </a:rPr>
              <a:t>“Rey de los judíos” </a:t>
            </a:r>
            <a:r>
              <a:rPr lang="es-PR" dirty="0">
                <a:latin typeface="Candara" panose="020E0502030303020204" pitchFamily="34" charset="0"/>
              </a:rPr>
              <a:t>que había sido escrito en tres idiomas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200" t="3176" r="43688" b="3118"/>
          <a:stretch/>
        </p:blipFill>
        <p:spPr>
          <a:xfrm>
            <a:off x="5197997" y="1842052"/>
            <a:ext cx="3946003" cy="5015948"/>
          </a:xfrm>
          <a:prstGeom prst="rect">
            <a:avLst/>
          </a:prstGeom>
        </p:spPr>
      </p:pic>
    </p:spTree>
    <p:extLst>
      <p:ext uri="{BB962C8B-B14F-4D97-AF65-F5344CB8AC3E}">
        <p14:creationId xmlns:p14="http://schemas.microsoft.com/office/powerpoint/2010/main" val="2201721263"/>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Rumbo al Gólgota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19.17-22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689890" cy="4719638"/>
          </a:xfrm>
        </p:spPr>
        <p:txBody>
          <a:bodyPr>
            <a:normAutofit fontScale="92500" lnSpcReduction="20000"/>
          </a:bodyPr>
          <a:lstStyle/>
          <a:p>
            <a:r>
              <a:rPr lang="es-PR" dirty="0">
                <a:latin typeface="Candara" panose="020E0502030303020204" pitchFamily="34" charset="0"/>
              </a:rPr>
              <a:t>El monte Calvario estaba en las afueras de la ciudad, junto al camino, de manera que la inscripción podía ser leída por todos los que iban en ruta hacia o desde Jerusalén. </a:t>
            </a:r>
            <a:endParaRPr lang="es-PR" dirty="0" smtClean="0">
              <a:latin typeface="Candara" panose="020E0502030303020204" pitchFamily="34" charset="0"/>
            </a:endParaRPr>
          </a:p>
          <a:p>
            <a:r>
              <a:rPr lang="es-PR" dirty="0" smtClean="0">
                <a:latin typeface="Candara" panose="020E0502030303020204" pitchFamily="34" charset="0"/>
              </a:rPr>
              <a:t>Era </a:t>
            </a:r>
            <a:r>
              <a:rPr lang="es-PR" dirty="0">
                <a:latin typeface="Candara" panose="020E0502030303020204" pitchFamily="34" charset="0"/>
              </a:rPr>
              <a:t>una ejecución totalmente pública a fin de que sirviera como advertencia a otros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0165" r="19338" b="6448"/>
          <a:stretch/>
        </p:blipFill>
        <p:spPr>
          <a:xfrm>
            <a:off x="5029200" y="1752600"/>
            <a:ext cx="4104860" cy="5105400"/>
          </a:xfrm>
          <a:prstGeom prst="rect">
            <a:avLst/>
          </a:prstGeom>
        </p:spPr>
      </p:pic>
    </p:spTree>
    <p:extLst>
      <p:ext uri="{BB962C8B-B14F-4D97-AF65-F5344CB8AC3E}">
        <p14:creationId xmlns:p14="http://schemas.microsoft.com/office/powerpoint/2010/main" val="21402370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túnica del Rey</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19.23-24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93" t="3313" r="2834" b="25830"/>
          <a:stretch/>
        </p:blipFill>
        <p:spPr>
          <a:xfrm>
            <a:off x="0" y="1710398"/>
            <a:ext cx="9144000" cy="5147602"/>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túnica del Rey</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19.23-24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Cuando los soldados hubieron crucificado a Jesús, tomaron sus vestidos, e hicieron cuatro partes, una para cada soldado. Tomaron también su túnica, la cual era sin costura, de un solo tejido de arriba abajo. Entonces dijeron entre sí: No la partamos, sino echemos suertes sobre ella, a ver de quién será. Esto fue para que se cumpliese la Escritura, que dice: Repartieron entre sí mis vestidos, Y sobre mi ropa echaron suertes. Y así lo hicieron los soldados.</a:t>
            </a:r>
            <a:r>
              <a:rPr lang="es-PR" dirty="0">
                <a:latin typeface="Candara" panose="020E0502030303020204" pitchFamily="34" charset="0"/>
              </a:rPr>
              <a:t>” </a:t>
            </a:r>
            <a:r>
              <a:rPr lang="es-PR" dirty="0">
                <a:solidFill>
                  <a:srgbClr val="FF0000"/>
                </a:solidFill>
                <a:latin typeface="Candara" panose="020E0502030303020204" pitchFamily="34" charset="0"/>
              </a:rPr>
              <a:t>(Juan 19.23–24,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túnica del Rey</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19.23-24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000999" cy="4719638"/>
          </a:xfrm>
        </p:spPr>
        <p:txBody>
          <a:bodyPr>
            <a:normAutofit/>
          </a:bodyPr>
          <a:lstStyle/>
          <a:p>
            <a:r>
              <a:rPr lang="es-PR" dirty="0">
                <a:latin typeface="Candara" panose="020E0502030303020204" pitchFamily="34" charset="0"/>
              </a:rPr>
              <a:t>Por lo general en las crucifixiones los soldados estaban divididos en grupos de a cuatro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12:4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Era </a:t>
            </a:r>
            <a:r>
              <a:rPr lang="es-PR" dirty="0">
                <a:latin typeface="Candara" panose="020E0502030303020204" pitchFamily="34" charset="0"/>
              </a:rPr>
              <a:t>costumbre que los mismos soldados que llevaban a cabo la ejecución, se quedaran con la ropa de la víctima. </a:t>
            </a:r>
            <a:endParaRPr lang="es-PR" dirty="0" smtClean="0">
              <a:latin typeface="Candara" panose="020E0502030303020204" pitchFamily="34" charset="0"/>
            </a:endParaRPr>
          </a:p>
        </p:txBody>
      </p:sp>
    </p:spTree>
    <p:extLst>
      <p:ext uri="{BB962C8B-B14F-4D97-AF65-F5344CB8AC3E}">
        <p14:creationId xmlns:p14="http://schemas.microsoft.com/office/powerpoint/2010/main" val="945736439"/>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túnica del Rey</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19.23-24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92500" lnSpcReduction="10000"/>
          </a:bodyPr>
          <a:lstStyle/>
          <a:p>
            <a:r>
              <a:rPr lang="es-PR" dirty="0" smtClean="0">
                <a:latin typeface="Candara" panose="020E0502030303020204" pitchFamily="34" charset="0"/>
              </a:rPr>
              <a:t>En </a:t>
            </a:r>
            <a:r>
              <a:rPr lang="es-PR" dirty="0">
                <a:latin typeface="Candara" panose="020E0502030303020204" pitchFamily="34" charset="0"/>
              </a:rPr>
              <a:t>este caso, dividieron entre cuatro los vestidos del Señor (</a:t>
            </a:r>
            <a:r>
              <a:rPr lang="es-PR" dirty="0">
                <a:solidFill>
                  <a:srgbClr val="FF0000"/>
                </a:solidFill>
                <a:latin typeface="Candara" panose="020E0502030303020204" pitchFamily="34" charset="0"/>
              </a:rPr>
              <a:t>23a</a:t>
            </a:r>
            <a:r>
              <a:rPr lang="es-PR" dirty="0">
                <a:latin typeface="Candara" panose="020E0502030303020204" pitchFamily="34" charset="0"/>
              </a:rPr>
              <a:t>), y decidieron echar suertes sobre su túnica (</a:t>
            </a:r>
            <a:r>
              <a:rPr lang="es-PR" dirty="0">
                <a:solidFill>
                  <a:srgbClr val="FF0000"/>
                </a:solidFill>
                <a:latin typeface="Candara" panose="020E0502030303020204" pitchFamily="34" charset="0"/>
              </a:rPr>
              <a:t>23b–24</a:t>
            </a:r>
            <a:r>
              <a:rPr lang="es-PR" dirty="0">
                <a:latin typeface="Candara" panose="020E0502030303020204" pitchFamily="34" charset="0"/>
              </a:rPr>
              <a:t>), que había sido tejida en una sola pieza y por lo tanto tenía cierto valor.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había sido predicho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22:18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51408" t="3313" r="2834" b="25830"/>
          <a:stretch/>
        </p:blipFill>
        <p:spPr>
          <a:xfrm>
            <a:off x="4760634" y="1752600"/>
            <a:ext cx="4383366" cy="5105400"/>
          </a:xfrm>
          <a:prstGeom prst="rect">
            <a:avLst/>
          </a:prstGeom>
        </p:spPr>
      </p:pic>
    </p:spTree>
    <p:extLst>
      <p:ext uri="{BB962C8B-B14F-4D97-AF65-F5344CB8AC3E}">
        <p14:creationId xmlns:p14="http://schemas.microsoft.com/office/powerpoint/2010/main" val="202677317"/>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túnica del Rey</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19.23-24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fontScale="85000" lnSpcReduction="10000"/>
          </a:bodyPr>
          <a:lstStyle/>
          <a:p>
            <a:r>
              <a:rPr lang="es-PR" dirty="0" smtClean="0">
                <a:latin typeface="Candara" panose="020E0502030303020204" pitchFamily="34" charset="0"/>
              </a:rPr>
              <a:t>Es </a:t>
            </a:r>
            <a:r>
              <a:rPr lang="es-PR" dirty="0">
                <a:latin typeface="Candara" panose="020E0502030303020204" pitchFamily="34" charset="0"/>
              </a:rPr>
              <a:t>un perfecto cuadro de la humanidad de hoy, que ha rechazado a su Creador, se ha mofado del Hijo de Dios, ha despreciado el camino de la salvación, está al borde de </a:t>
            </a:r>
            <a:r>
              <a:rPr lang="es-PR" dirty="0" smtClean="0">
                <a:latin typeface="Candara" panose="020E0502030303020204" pitchFamily="34" charset="0"/>
              </a:rPr>
              <a:t>un desastre sin </a:t>
            </a:r>
            <a:r>
              <a:rPr lang="es-PR" dirty="0">
                <a:latin typeface="Candara" panose="020E0502030303020204" pitchFamily="34" charset="0"/>
              </a:rPr>
              <a:t>paralelos, y no obstante sigue mofándose, echando suertes y participando en juegos de azar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1370" t="-323" r="233" b="323"/>
          <a:stretch/>
        </p:blipFill>
        <p:spPr>
          <a:xfrm>
            <a:off x="4648199" y="1736035"/>
            <a:ext cx="4485861" cy="5121965"/>
          </a:xfrm>
          <a:prstGeom prst="rect">
            <a:avLst/>
          </a:prstGeom>
        </p:spPr>
      </p:pic>
    </p:spTree>
    <p:extLst>
      <p:ext uri="{BB962C8B-B14F-4D97-AF65-F5344CB8AC3E}">
        <p14:creationId xmlns:p14="http://schemas.microsoft.com/office/powerpoint/2010/main" val="3009974629"/>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752601"/>
            <a:ext cx="9144000" cy="51376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40800"/>
          <a:stretch/>
        </p:blipFill>
        <p:spPr>
          <a:xfrm>
            <a:off x="1447800" y="1752601"/>
            <a:ext cx="6108700" cy="5105400"/>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Estaban junto a la cruz de Jesús su madre, y la hermana de su madre, María mujer de </a:t>
            </a:r>
            <a:r>
              <a:rPr lang="es-PR" i="1" dirty="0" err="1">
                <a:latin typeface="Candara" panose="020E0502030303020204" pitchFamily="34" charset="0"/>
              </a:rPr>
              <a:t>Cleofas</a:t>
            </a:r>
            <a:r>
              <a:rPr lang="es-PR" i="1" dirty="0">
                <a:latin typeface="Candara" panose="020E0502030303020204" pitchFamily="34" charset="0"/>
              </a:rPr>
              <a:t>, y María Magdalena. Cuando vio Jesús a su madre, y al discípulo a quien él amaba, que estaba presente, dijo a su madre: Mujer, he ahí tu hijo. Después dijo al discípulo: He ahí tu madre. Y desde aquella hora el discípulo la recibió en su casa.</a:t>
            </a:r>
            <a:r>
              <a:rPr lang="es-PR" dirty="0">
                <a:latin typeface="Candara" panose="020E0502030303020204" pitchFamily="34" charset="0"/>
              </a:rPr>
              <a:t>” </a:t>
            </a:r>
            <a:r>
              <a:rPr lang="es-PR" dirty="0">
                <a:solidFill>
                  <a:srgbClr val="FF0000"/>
                </a:solidFill>
                <a:latin typeface="Candara" panose="020E0502030303020204" pitchFamily="34" charset="0"/>
              </a:rPr>
              <a:t>(Juan 19.25–27, RVR60) </a:t>
            </a: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todos los que presenciaron aquellos eventos macabros eran enemigos, aunque había bastantes. </a:t>
            </a:r>
            <a:endParaRPr lang="es-PR" dirty="0" smtClean="0">
              <a:latin typeface="Candara" panose="020E0502030303020204" pitchFamily="34" charset="0"/>
            </a:endParaRPr>
          </a:p>
          <a:p>
            <a:r>
              <a:rPr lang="es-PR" dirty="0" smtClean="0">
                <a:latin typeface="Candara" panose="020E0502030303020204" pitchFamily="34" charset="0"/>
              </a:rPr>
              <a:t>Entre </a:t>
            </a:r>
            <a:r>
              <a:rPr lang="es-PR" dirty="0">
                <a:latin typeface="Candara" panose="020E0502030303020204" pitchFamily="34" charset="0"/>
              </a:rPr>
              <a:t>ellos había algunos amigos íntimos del Señor. Estaban las tres Marías y la tía. Junto a María madre, estaba Juan, “el discípulo a quien él amaba” (</a:t>
            </a:r>
            <a:r>
              <a:rPr lang="es-PR" dirty="0">
                <a:solidFill>
                  <a:srgbClr val="FF0000"/>
                </a:solidFill>
                <a:latin typeface="Candara" panose="020E0502030303020204" pitchFamily="34" charset="0"/>
              </a:rPr>
              <a:t>v. 26</a:t>
            </a:r>
            <a:r>
              <a:rPr lang="es-PR" dirty="0">
                <a:latin typeface="Candara" panose="020E0502030303020204" pitchFamily="34" charset="0"/>
              </a:rPr>
              <a:t>). </a:t>
            </a:r>
          </a:p>
          <a:p>
            <a:pPr marL="457200" lvl="1" indent="0">
              <a:buNone/>
            </a:pPr>
            <a:endParaRPr lang="es-PR" dirty="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2647" t="17623" r="2940" b="3854"/>
          <a:stretch/>
        </p:blipFill>
        <p:spPr>
          <a:xfrm>
            <a:off x="6096000" y="1752600"/>
            <a:ext cx="3048000" cy="5105400"/>
          </a:xfrm>
          <a:prstGeom prst="rect">
            <a:avLst/>
          </a:prstGeom>
        </p:spPr>
      </p:pic>
    </p:spTree>
    <p:extLst>
      <p:ext uri="{BB962C8B-B14F-4D97-AF65-F5344CB8AC3E}">
        <p14:creationId xmlns:p14="http://schemas.microsoft.com/office/powerpoint/2010/main" val="927317737"/>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756" t="3377" r="1998" b="25633"/>
          <a:stretch/>
        </p:blipFill>
        <p:spPr>
          <a:xfrm>
            <a:off x="0" y="1747837"/>
            <a:ext cx="9144000" cy="5110163"/>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92500" lnSpcReduction="20000"/>
          </a:bodyPr>
          <a:lstStyle/>
          <a:p>
            <a:r>
              <a:rPr lang="es-PR" dirty="0" smtClean="0">
                <a:latin typeface="Candara" panose="020E0502030303020204" pitchFamily="34" charset="0"/>
              </a:rPr>
              <a:t>Naturalmente </a:t>
            </a:r>
            <a:r>
              <a:rPr lang="es-PR" dirty="0">
                <a:latin typeface="Candara" panose="020E0502030303020204" pitchFamily="34" charset="0"/>
              </a:rPr>
              <a:t>los dos estaban agobiados por el dolor y la tristeza.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discípulo se colocó al lado de ella para ofrecerle el consuelo que podía. Viéndolos,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dijo con ternura, </a:t>
            </a:r>
            <a:r>
              <a:rPr lang="es-PR" i="1" dirty="0" smtClean="0">
                <a:latin typeface="Candara" panose="020E0502030303020204" pitchFamily="34" charset="0"/>
              </a:rPr>
              <a:t>“Mujer, he ahí tu hijo” </a:t>
            </a:r>
            <a:r>
              <a:rPr lang="es-PR" dirty="0" smtClean="0">
                <a:latin typeface="Candara" panose="020E0502030303020204" pitchFamily="34" charset="0"/>
              </a:rPr>
              <a:t>(</a:t>
            </a:r>
            <a:r>
              <a:rPr lang="es-PR" dirty="0">
                <a:solidFill>
                  <a:srgbClr val="FF0000"/>
                </a:solidFill>
                <a:latin typeface="Candara" panose="020E0502030303020204" pitchFamily="34" charset="0"/>
              </a:rPr>
              <a:t>v. 26</a:t>
            </a:r>
            <a:r>
              <a:rPr lang="es-PR" dirty="0">
                <a:latin typeface="Candara" panose="020E0502030303020204" pitchFamily="34" charset="0"/>
              </a:rPr>
              <a:t>), y luego a Juan, </a:t>
            </a:r>
            <a:r>
              <a:rPr lang="es-PR" i="1" dirty="0">
                <a:latin typeface="Candara" panose="020E0502030303020204" pitchFamily="34" charset="0"/>
              </a:rPr>
              <a:t>“He ahí tu madre”</a:t>
            </a:r>
            <a:r>
              <a:rPr lang="es-PR" dirty="0">
                <a:latin typeface="Candara" panose="020E0502030303020204" pitchFamily="34" charset="0"/>
              </a:rPr>
              <a:t> (</a:t>
            </a:r>
            <a:r>
              <a:rPr lang="es-PR" dirty="0">
                <a:solidFill>
                  <a:srgbClr val="FF0000"/>
                </a:solidFill>
                <a:latin typeface="Candara" panose="020E0502030303020204" pitchFamily="34" charset="0"/>
              </a:rPr>
              <a:t>v</a:t>
            </a:r>
            <a:r>
              <a:rPr lang="es-PR" dirty="0" smtClean="0">
                <a:solidFill>
                  <a:srgbClr val="FF0000"/>
                </a:solidFill>
                <a:latin typeface="Candara" panose="020E0502030303020204" pitchFamily="34" charset="0"/>
              </a:rPr>
              <a:t>. </a:t>
            </a:r>
            <a:r>
              <a:rPr lang="es-PR" dirty="0">
                <a:solidFill>
                  <a:srgbClr val="FF0000"/>
                </a:solidFill>
                <a:latin typeface="Candara" panose="020E0502030303020204" pitchFamily="34" charset="0"/>
              </a:rPr>
              <a:t>27</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7573" t="13102" r="-1" b="-887"/>
          <a:stretch/>
        </p:blipFill>
        <p:spPr>
          <a:xfrm>
            <a:off x="5029200" y="1828801"/>
            <a:ext cx="4114800" cy="5105400"/>
          </a:xfrm>
          <a:prstGeom prst="rect">
            <a:avLst/>
          </a:prstGeom>
        </p:spPr>
      </p:pic>
    </p:spTree>
    <p:extLst>
      <p:ext uri="{BB962C8B-B14F-4D97-AF65-F5344CB8AC3E}">
        <p14:creationId xmlns:p14="http://schemas.microsoft.com/office/powerpoint/2010/main" val="3849044204"/>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Qué maravilla que en medio de su sufrimiento y agonía, todavía pensara en su responsabilidad filial!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vez de pedir ayuda, la ofreció.</a:t>
            </a:r>
          </a:p>
          <a:p>
            <a:pPr marL="457200" lvl="1" indent="0">
              <a:buNone/>
            </a:pP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7573" t="13102" r="-1" b="-887"/>
          <a:stretch/>
        </p:blipFill>
        <p:spPr>
          <a:xfrm>
            <a:off x="5029200" y="1828801"/>
            <a:ext cx="4114800" cy="5105400"/>
          </a:xfrm>
          <a:prstGeom prst="rect">
            <a:avLst/>
          </a:prstGeom>
        </p:spPr>
      </p:pic>
    </p:spTree>
    <p:extLst>
      <p:ext uri="{BB962C8B-B14F-4D97-AF65-F5344CB8AC3E}">
        <p14:creationId xmlns:p14="http://schemas.microsoft.com/office/powerpoint/2010/main" val="2104676973"/>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fontScale="92500" lnSpcReduction="10000"/>
          </a:bodyPr>
          <a:lstStyle/>
          <a:p>
            <a:r>
              <a:rPr lang="es-PR" dirty="0">
                <a:latin typeface="Candara" panose="020E0502030303020204" pitchFamily="34" charset="0"/>
              </a:rPr>
              <a:t>En esos momentos reconoció que María, su madre, necesitaba la ayuda de Juan, no que Juan la necesitara de María.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lo usó en la boda en Caná, el término </a:t>
            </a:r>
            <a:r>
              <a:rPr lang="es-PR" i="1" dirty="0">
                <a:latin typeface="Candara" panose="020E0502030303020204" pitchFamily="34" charset="0"/>
              </a:rPr>
              <a:t>“mujer” </a:t>
            </a:r>
            <a:r>
              <a:rPr lang="es-PR" dirty="0">
                <a:latin typeface="Candara" panose="020E0502030303020204" pitchFamily="34" charset="0"/>
              </a:rPr>
              <a:t>no era de desprecio ni de falta de respeto.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7573" t="13102" r="-1" b="-887"/>
          <a:stretch/>
        </p:blipFill>
        <p:spPr>
          <a:xfrm>
            <a:off x="5029200" y="1828801"/>
            <a:ext cx="4114800" cy="5105400"/>
          </a:xfrm>
          <a:prstGeom prst="rect">
            <a:avLst/>
          </a:prstGeom>
        </p:spPr>
      </p:pic>
    </p:spTree>
    <p:extLst>
      <p:ext uri="{BB962C8B-B14F-4D97-AF65-F5344CB8AC3E}">
        <p14:creationId xmlns:p14="http://schemas.microsoft.com/office/powerpoint/2010/main" val="305191072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fontScale="92500" lnSpcReduction="10000"/>
          </a:bodyPr>
          <a:lstStyle/>
          <a:p>
            <a:r>
              <a:rPr lang="es-PR" dirty="0" smtClean="0">
                <a:latin typeface="Candara" panose="020E0502030303020204" pitchFamily="34" charset="0"/>
              </a:rPr>
              <a:t>Indicó </a:t>
            </a:r>
            <a:r>
              <a:rPr lang="es-PR" dirty="0">
                <a:latin typeface="Candara" panose="020E0502030303020204" pitchFamily="34" charset="0"/>
              </a:rPr>
              <a:t>en la boda que la relación con María había cambiado ahora que había iniciado su ministerio. </a:t>
            </a:r>
            <a:endParaRPr lang="es-PR" dirty="0" smtClean="0">
              <a:latin typeface="Candara" panose="020E0502030303020204" pitchFamily="34" charset="0"/>
            </a:endParaRPr>
          </a:p>
          <a:p>
            <a:r>
              <a:rPr lang="es-PR" dirty="0" smtClean="0">
                <a:latin typeface="Candara" panose="020E0502030303020204" pitchFamily="34" charset="0"/>
              </a:rPr>
              <a:t>Ya </a:t>
            </a:r>
            <a:r>
              <a:rPr lang="es-PR" dirty="0">
                <a:latin typeface="Candara" panose="020E0502030303020204" pitchFamily="34" charset="0"/>
              </a:rPr>
              <a:t>no estaba sujeto a la dirección de su madre porque ella no participaba en su ministerio, especialmente el de la cruz.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7573" t="13102" r="-1" b="-887"/>
          <a:stretch/>
        </p:blipFill>
        <p:spPr>
          <a:xfrm>
            <a:off x="5029200" y="1828801"/>
            <a:ext cx="4114800" cy="5105400"/>
          </a:xfrm>
          <a:prstGeom prst="rect">
            <a:avLst/>
          </a:prstGeom>
        </p:spPr>
      </p:pic>
    </p:spTree>
    <p:extLst>
      <p:ext uri="{BB962C8B-B14F-4D97-AF65-F5344CB8AC3E}">
        <p14:creationId xmlns:p14="http://schemas.microsoft.com/office/powerpoint/2010/main" val="4268629792"/>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“Mujer, he ahí tu hijo”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19.25-27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571999" cy="4719638"/>
          </a:xfrm>
        </p:spPr>
        <p:txBody>
          <a:bodyPr>
            <a:normAutofit fontScale="92500" lnSpcReduction="10000"/>
          </a:bodyPr>
          <a:lstStyle/>
          <a:p>
            <a:r>
              <a:rPr lang="es-PR" dirty="0" smtClean="0">
                <a:latin typeface="Candara" panose="020E0502030303020204" pitchFamily="34" charset="0"/>
              </a:rPr>
              <a:t>No </a:t>
            </a:r>
            <a:r>
              <a:rPr lang="es-PR" dirty="0">
                <a:latin typeface="Candara" panose="020E0502030303020204" pitchFamily="34" charset="0"/>
              </a:rPr>
              <a:t>hay absolutamente nada que indique que ella colaboró con él en lo que hizo en el Calvario. </a:t>
            </a:r>
            <a:endParaRPr lang="es-PR" dirty="0" smtClean="0">
              <a:latin typeface="Candara" panose="020E0502030303020204" pitchFamily="34" charset="0"/>
            </a:endParaRPr>
          </a:p>
          <a:p>
            <a:r>
              <a:rPr lang="es-PR" dirty="0" smtClean="0">
                <a:latin typeface="Candara" panose="020E0502030303020204" pitchFamily="34" charset="0"/>
              </a:rPr>
              <a:t>Más </a:t>
            </a:r>
            <a:r>
              <a:rPr lang="es-PR" dirty="0">
                <a:latin typeface="Candara" panose="020E0502030303020204" pitchFamily="34" charset="0"/>
              </a:rPr>
              <a:t>bien, estaba entre los necesitados. </a:t>
            </a:r>
            <a:endParaRPr lang="es-PR" dirty="0" smtClean="0">
              <a:latin typeface="Candara" panose="020E0502030303020204" pitchFamily="34" charset="0"/>
            </a:endParaRPr>
          </a:p>
          <a:p>
            <a:r>
              <a:rPr lang="es-PR" dirty="0" smtClean="0">
                <a:latin typeface="Candara" panose="020E0502030303020204" pitchFamily="34" charset="0"/>
              </a:rPr>
              <a:t>Requería </a:t>
            </a:r>
            <a:r>
              <a:rPr lang="es-PR" dirty="0">
                <a:latin typeface="Candara" panose="020E0502030303020204" pitchFamily="34" charset="0"/>
              </a:rPr>
              <a:t>del consuelo de Juan y espiritualmente, de la salvación que Cristo estaba efectuando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7573" t="13102" r="-1" b="-887"/>
          <a:stretch/>
        </p:blipFill>
        <p:spPr>
          <a:xfrm>
            <a:off x="5029200" y="1828801"/>
            <a:ext cx="4114800" cy="5105400"/>
          </a:xfrm>
          <a:prstGeom prst="rect">
            <a:avLst/>
          </a:prstGeom>
        </p:spPr>
      </p:pic>
    </p:spTree>
    <p:extLst>
      <p:ext uri="{BB962C8B-B14F-4D97-AF65-F5344CB8AC3E}">
        <p14:creationId xmlns:p14="http://schemas.microsoft.com/office/powerpoint/2010/main" val="1726513939"/>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En busca de justicia</a:t>
            </a:r>
          </a:p>
          <a:p>
            <a:pPr lvl="1"/>
            <a:r>
              <a:rPr lang="es-PR" sz="2800" dirty="0" smtClean="0">
                <a:latin typeface="Candara" pitchFamily="34" charset="0"/>
                <a:cs typeface="Calibri" pitchFamily="34" charset="0"/>
              </a:rPr>
              <a:t>Como creyentes debemos actua</a:t>
            </a:r>
            <a:r>
              <a:rPr lang="es-PR" dirty="0" smtClean="0">
                <a:latin typeface="Candara" pitchFamily="34" charset="0"/>
                <a:cs typeface="Calibri" pitchFamily="34" charset="0"/>
              </a:rPr>
              <a:t>r dentro de la justicia y no hacer juicios a la ligera, como lo hicieron los judíos y romanos, quienes ya tenían la sentencia antes del juicio.</a:t>
            </a:r>
          </a:p>
          <a:p>
            <a:pPr lvl="1"/>
            <a:r>
              <a:rPr lang="es-PR" sz="2800" dirty="0" smtClean="0">
                <a:latin typeface="Candara" pitchFamily="34" charset="0"/>
                <a:cs typeface="Calibri" pitchFamily="34" charset="0"/>
              </a:rPr>
              <a:t>La justicia debe ser impartida aunque ello nos traiga consecuencias difíciles, para no caer en la misma actitud de Pilato, quien no fue responsable.</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a:blip r:embed="rId3"/>
          <a:stretch>
            <a:fillRect/>
          </a:stretch>
        </p:blipFill>
        <p:spPr>
          <a:xfrm>
            <a:off x="5943600" y="0"/>
            <a:ext cx="3200400" cy="1787957"/>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Preocupación por los suyos.</a:t>
            </a:r>
          </a:p>
          <a:p>
            <a:pPr lvl="1"/>
            <a:r>
              <a:rPr lang="es-PR" sz="2800" dirty="0" smtClean="0">
                <a:latin typeface="Candara" pitchFamily="34" charset="0"/>
                <a:cs typeface="Calibri" pitchFamily="34" charset="0"/>
              </a:rPr>
              <a:t>Una responsabilidad de todo creyente es cuidar a su familia.</a:t>
            </a:r>
          </a:p>
          <a:p>
            <a:pPr lvl="1"/>
            <a:r>
              <a:rPr lang="es-PR" dirty="0" smtClean="0">
                <a:latin typeface="Candara" pitchFamily="34" charset="0"/>
                <a:cs typeface="Calibri" pitchFamily="34" charset="0"/>
              </a:rPr>
              <a:t>No se puede, bajo el pretexto del servicio cristiano o por cumplir cierta responsabilidad, descuidar las personas que Dios nos ha entregado en la familia.  </a:t>
            </a:r>
          </a:p>
          <a:p>
            <a:pPr lvl="1"/>
            <a:r>
              <a:rPr lang="es-PR" sz="2800" dirty="0" smtClean="0">
                <a:latin typeface="Candara" pitchFamily="34" charset="0"/>
                <a:cs typeface="Calibri" pitchFamily="34" charset="0"/>
              </a:rPr>
              <a:t>Sigamos el ejemplo de Jesús y pongamos el cuidado que se merecen todos nuestros familiares.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40800"/>
          <a:stretch/>
        </p:blipFill>
        <p:spPr>
          <a:xfrm>
            <a:off x="7042151" y="1"/>
            <a:ext cx="2101848" cy="1756638"/>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Juan. 1. ed. El Paso, TX: Editorial Mundo Hispano, 2004.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57</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51" t="3632" r="2255" b="3857"/>
          <a:stretch/>
        </p:blipFill>
        <p:spPr>
          <a:xfrm>
            <a:off x="-10552" y="-10552"/>
            <a:ext cx="9154551" cy="686855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58</a:t>
            </a:fld>
            <a:endParaRPr lang="en-US"/>
          </a:p>
        </p:txBody>
      </p:sp>
      <p:sp>
        <p:nvSpPr>
          <p:cNvPr id="238596" name="Rectangle 4"/>
          <p:cNvSpPr>
            <a:spLocks noGrp="1" noChangeArrowheads="1"/>
          </p:cNvSpPr>
          <p:nvPr>
            <p:ph type="body" sz="half" idx="4294967295"/>
          </p:nvPr>
        </p:nvSpPr>
        <p:spPr>
          <a:xfrm>
            <a:off x="360010" y="381000"/>
            <a:ext cx="8402990" cy="27432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Consuma su Tarea</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19.28-37)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de julio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effectLst>
                  <a:outerShdw blurRad="38100" dist="38100" dir="2700000" algn="tl">
                    <a:srgbClr val="000000">
                      <a:alpha val="43137"/>
                    </a:srgbClr>
                  </a:outerShdw>
                </a:effectLst>
                <a:latin typeface="Candara" pitchFamily="34" charset="0"/>
              </a:rPr>
              <a:t>La Biblia Libro por Libro, CBP</a:t>
            </a:r>
            <a:r>
              <a:rPr lang="en-US" i="1" baseline="30000" dirty="0">
                <a:effectLst>
                  <a:outerShdw blurRad="38100" dist="38100" dir="2700000" algn="tl">
                    <a:srgbClr val="000000">
                      <a:alpha val="43137"/>
                    </a:srgbClr>
                  </a:outerShdw>
                </a:effectLst>
                <a:latin typeface="Candara" pitchFamily="34" charset="0"/>
              </a:rPr>
              <a:t>®</a:t>
            </a:r>
            <a:endParaRPr lang="en-US" dirty="0">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602108" y="4924916"/>
            <a:ext cx="2785085" cy="1569660"/>
          </a:xfrm>
          <a:prstGeom prst="rect">
            <a:avLst/>
          </a:prstGeom>
          <a:noFill/>
        </p:spPr>
        <p:txBody>
          <a:bodyPr wrap="square" rtlCol="0">
            <a:spAutoFit/>
          </a:bodyPr>
          <a:lstStyle/>
          <a:p>
            <a:pPr algn="ctr"/>
            <a:r>
              <a:rPr lang="en-US" sz="48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800" dirty="0">
                <a:solidFill>
                  <a:schemeClr val="bg1"/>
                </a:solidFill>
                <a:effectLst>
                  <a:outerShdw blurRad="38100" dist="38100" dir="2700000" algn="tl">
                    <a:srgbClr val="000000">
                      <a:alpha val="43137"/>
                    </a:srgbClr>
                  </a:outerShdw>
                </a:effectLst>
                <a:latin typeface="Candara" pitchFamily="34" charset="0"/>
                <a:cs typeface="+mn-cs"/>
              </a:rPr>
              <a:t> </a:t>
            </a:r>
            <a:r>
              <a:rPr lang="en-US" sz="48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8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59</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a:bodyPr>
          <a:lstStyle/>
          <a:p>
            <a:r>
              <a:rPr lang="es-PR" dirty="0">
                <a:latin typeface="Candara" panose="020E0502030303020204" pitchFamily="34" charset="0"/>
              </a:rPr>
              <a:t>Puesto que el concilio de los judíos no tenía derecho legal a aplicar la pena de muerte (</a:t>
            </a:r>
            <a:r>
              <a:rPr lang="es-PR" dirty="0">
                <a:solidFill>
                  <a:srgbClr val="FF0000"/>
                </a:solidFill>
                <a:latin typeface="Candara" panose="020E0502030303020204" pitchFamily="34" charset="0"/>
              </a:rPr>
              <a:t>18:31</a:t>
            </a:r>
            <a:r>
              <a:rPr lang="es-PR" dirty="0">
                <a:latin typeface="Candara" panose="020E0502030303020204" pitchFamily="34" charset="0"/>
              </a:rPr>
              <a:t>), tuvieron que llevar el caso ante el gobernador romano, Poncio Pilato.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724400" cy="4719638"/>
          </a:xfrm>
        </p:spPr>
        <p:txBody>
          <a:bodyPr>
            <a:normAutofit fontScale="92500"/>
          </a:bodyPr>
          <a:lstStyle/>
          <a:p>
            <a:r>
              <a:rPr lang="es-PR" dirty="0" smtClean="0">
                <a:latin typeface="Candara" panose="020E0502030303020204" pitchFamily="34" charset="0"/>
              </a:rPr>
              <a:t>No </a:t>
            </a:r>
            <a:r>
              <a:rPr lang="es-PR" dirty="0">
                <a:latin typeface="Candara" panose="020E0502030303020204" pitchFamily="34" charset="0"/>
              </a:rPr>
              <a:t>lo hicieron por estimar que él tenía autoridad, puesto que había mucha antipatía entre los judíos y los romanos.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entre otras razones, era preferible que Roma tuviera la culpa del asesinato y no ellos</a:t>
            </a:r>
            <a:r>
              <a:rPr lang="es-PR" dirty="0" smtClean="0">
                <a:latin typeface="Candara" panose="020E0502030303020204" pitchFamily="34" charset="0"/>
              </a:rPr>
              <a:t>.</a:t>
            </a:r>
          </a:p>
          <a:p>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12643931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Su hipocresía se hizo muy evidente también en el hecho de que no entraran a la casa de Pilato</a:t>
            </a:r>
            <a:r>
              <a:rPr lang="es-PR" i="1" dirty="0">
                <a:latin typeface="Candara" panose="020E0502030303020204" pitchFamily="34" charset="0"/>
              </a:rPr>
              <a:t>: “para no contaminarse y así poder comer la pascua”</a:t>
            </a:r>
            <a:r>
              <a:rPr lang="es-PR" dirty="0">
                <a:latin typeface="Candara" panose="020E0502030303020204" pitchFamily="34" charset="0"/>
              </a:rPr>
              <a:t> (</a:t>
            </a:r>
            <a:r>
              <a:rPr lang="es-PR" dirty="0">
                <a:solidFill>
                  <a:srgbClr val="FF0000"/>
                </a:solidFill>
                <a:latin typeface="Candara" panose="020E0502030303020204" pitchFamily="34" charset="0"/>
              </a:rPr>
              <a:t>v. 28</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289707256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Pilato y su tribunal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18.28-40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00599" cy="4719638"/>
          </a:xfrm>
        </p:spPr>
        <p:txBody>
          <a:bodyPr>
            <a:normAutofit/>
          </a:bodyPr>
          <a:lstStyle/>
          <a:p>
            <a:r>
              <a:rPr lang="es-PR" dirty="0" smtClean="0">
                <a:latin typeface="Candara" panose="020E0502030303020204" pitchFamily="34" charset="0"/>
              </a:rPr>
              <a:t>Les </a:t>
            </a:r>
            <a:r>
              <a:rPr lang="es-PR" dirty="0">
                <a:latin typeface="Candara" panose="020E0502030303020204" pitchFamily="34" charset="0"/>
              </a:rPr>
              <a:t>estaba prohibido entrar en casa de un gentil durante la fiesta de la pascua y los días preparatorios porque con seguridad habría en ella pan con levadura, que estaba prohibido durante la pascua.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29998" r="23339"/>
          <a:stretch/>
        </p:blipFill>
        <p:spPr>
          <a:xfrm>
            <a:off x="4876801" y="1749109"/>
            <a:ext cx="4267200" cy="5108891"/>
          </a:xfrm>
          <a:prstGeom prst="rect">
            <a:avLst/>
          </a:prstGeom>
        </p:spPr>
      </p:pic>
    </p:spTree>
    <p:extLst>
      <p:ext uri="{BB962C8B-B14F-4D97-AF65-F5344CB8AC3E}">
        <p14:creationId xmlns:p14="http://schemas.microsoft.com/office/powerpoint/2010/main" val="3519615067"/>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93142</TotalTime>
  <Words>3312</Words>
  <Application>Microsoft Office PowerPoint</Application>
  <PresentationFormat>On-screen Show (4:3)</PresentationFormat>
  <Paragraphs>417</Paragraphs>
  <Slides>59</Slides>
  <Notes>59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59</vt:i4>
      </vt:variant>
    </vt:vector>
  </HeadingPairs>
  <TitlesOfParts>
    <vt:vector size="70"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y su tribunal Juan 18.28-40</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Pilato, el gobernador débil e injusto  Juan 19.1-16</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Rumbo al Gólgota Juan 19.17-22</vt:lpstr>
      <vt:lpstr>La túnica del Rey Juan 19.23-24</vt:lpstr>
      <vt:lpstr>La túnica del Rey Juan 19.23-24</vt:lpstr>
      <vt:lpstr>La túnica del Rey Juan 19.23-24</vt:lpstr>
      <vt:lpstr>La túnica del Rey Juan 19.23-24</vt:lpstr>
      <vt:lpstr>La túnica del Rey Juan 19.23-24</vt:lpstr>
      <vt:lpstr>“Mujer, he ahí tu hijo” Juan 19.25-27</vt:lpstr>
      <vt:lpstr>“Mujer, he ahí tu hijo” Juan 19.25-27</vt:lpstr>
      <vt:lpstr>“Mujer, he ahí tu hijo” Juan 19.25-27</vt:lpstr>
      <vt:lpstr>“Mujer, he ahí tu hijo” Juan 19.25-27</vt:lpstr>
      <vt:lpstr>“Mujer, he ahí tu hijo” Juan 19.25-27</vt:lpstr>
      <vt:lpstr>“Mujer, he ahí tu hijo” Juan 19.25-27</vt:lpstr>
      <vt:lpstr>“Mujer, he ahí tu hijo” Juan 19.25-27</vt:lpstr>
      <vt:lpstr>“Mujer, he ahí tu hijo” Juan 19.25-27</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8189</cp:revision>
  <cp:lastPrinted>2014-06-24T21:55:12Z</cp:lastPrinted>
  <dcterms:created xsi:type="dcterms:W3CDTF">2007-01-24T21:53:34Z</dcterms:created>
  <dcterms:modified xsi:type="dcterms:W3CDTF">2014-07-04T15:58:05Z</dcterms:modified>
</cp:coreProperties>
</file>