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theme/theme5.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9" r:id="rId1"/>
    <p:sldMasterId id="2147483691" r:id="rId2"/>
    <p:sldMasterId id="2147483693" r:id="rId3"/>
    <p:sldMasterId id="2147483703" r:id="rId4"/>
    <p:sldMasterId id="2147483815" r:id="rId5"/>
    <p:sldMasterId id="2147483819" r:id="rId6"/>
  </p:sldMasterIdLst>
  <p:notesMasterIdLst>
    <p:notesMasterId r:id="rId65"/>
  </p:notesMasterIdLst>
  <p:handoutMasterIdLst>
    <p:handoutMasterId r:id="rId66"/>
  </p:handoutMasterIdLst>
  <p:sldIdLst>
    <p:sldId id="2767" r:id="rId7"/>
    <p:sldId id="565" r:id="rId8"/>
    <p:sldId id="566" r:id="rId9"/>
    <p:sldId id="571" r:id="rId10"/>
    <p:sldId id="3413" r:id="rId11"/>
    <p:sldId id="3381" r:id="rId12"/>
    <p:sldId id="3408" r:id="rId13"/>
    <p:sldId id="3380" r:id="rId14"/>
    <p:sldId id="3382" r:id="rId15"/>
    <p:sldId id="3418" r:id="rId16"/>
    <p:sldId id="3417" r:id="rId17"/>
    <p:sldId id="3409" r:id="rId18"/>
    <p:sldId id="3420" r:id="rId19"/>
    <p:sldId id="3419" r:id="rId20"/>
    <p:sldId id="3416" r:id="rId21"/>
    <p:sldId id="2182" r:id="rId22"/>
    <p:sldId id="3358" r:id="rId23"/>
    <p:sldId id="3421" r:id="rId24"/>
    <p:sldId id="3422" r:id="rId25"/>
    <p:sldId id="3423" r:id="rId26"/>
    <p:sldId id="3424" r:id="rId27"/>
    <p:sldId id="3425" r:id="rId28"/>
    <p:sldId id="3426" r:id="rId29"/>
    <p:sldId id="3427" r:id="rId30"/>
    <p:sldId id="3428" r:id="rId31"/>
    <p:sldId id="3318" r:id="rId32"/>
    <p:sldId id="3044" r:id="rId33"/>
    <p:sldId id="3429" r:id="rId34"/>
    <p:sldId id="3430" r:id="rId35"/>
    <p:sldId id="3431" r:id="rId36"/>
    <p:sldId id="3432" r:id="rId37"/>
    <p:sldId id="3433" r:id="rId38"/>
    <p:sldId id="3448" r:id="rId39"/>
    <p:sldId id="3434" r:id="rId40"/>
    <p:sldId id="3435" r:id="rId41"/>
    <p:sldId id="3436" r:id="rId42"/>
    <p:sldId id="3449" r:id="rId43"/>
    <p:sldId id="3222" r:id="rId44"/>
    <p:sldId id="3223" r:id="rId45"/>
    <p:sldId id="3437" r:id="rId46"/>
    <p:sldId id="3438" r:id="rId47"/>
    <p:sldId id="3439" r:id="rId48"/>
    <p:sldId id="3440" r:id="rId49"/>
    <p:sldId id="3337" r:id="rId50"/>
    <p:sldId id="3338" r:id="rId51"/>
    <p:sldId id="3441" r:id="rId52"/>
    <p:sldId id="3442" r:id="rId53"/>
    <p:sldId id="3443" r:id="rId54"/>
    <p:sldId id="3444" r:id="rId55"/>
    <p:sldId id="3445" r:id="rId56"/>
    <p:sldId id="3446" r:id="rId57"/>
    <p:sldId id="3447" r:id="rId58"/>
    <p:sldId id="3206" r:id="rId59"/>
    <p:sldId id="3284" r:id="rId60"/>
    <p:sldId id="2914" r:id="rId61"/>
    <p:sldId id="1391" r:id="rId62"/>
    <p:sldId id="1843" r:id="rId63"/>
    <p:sldId id="627" r:id="rId64"/>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DDA3"/>
    <a:srgbClr val="FE2602"/>
    <a:srgbClr val="848484"/>
    <a:srgbClr val="FF66FF"/>
    <a:srgbClr val="FFFF00"/>
    <a:srgbClr val="CC9900"/>
    <a:srgbClr val="996633"/>
    <a:srgbClr val="663300"/>
    <a:srgbClr val="285633"/>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23235" autoAdjust="0"/>
    <p:restoredTop sz="94533" autoAdjust="0"/>
  </p:normalViewPr>
  <p:slideViewPr>
    <p:cSldViewPr>
      <p:cViewPr varScale="1">
        <p:scale>
          <a:sx n="68" d="100"/>
          <a:sy n="68" d="100"/>
        </p:scale>
        <p:origin x="1050" y="66"/>
      </p:cViewPr>
      <p:guideLst>
        <p:guide orient="horz" pos="2160"/>
        <p:guide pos="2880"/>
      </p:guideLst>
    </p:cSldViewPr>
  </p:slideViewPr>
  <p:outlineViewPr>
    <p:cViewPr>
      <p:scale>
        <a:sx n="33" d="100"/>
        <a:sy n="33" d="100"/>
      </p:scale>
      <p:origin x="0" y="-42366"/>
    </p:cViewPr>
  </p:outlineViewPr>
  <p:notesTextViewPr>
    <p:cViewPr>
      <p:scale>
        <a:sx n="100" d="100"/>
        <a:sy n="100" d="100"/>
      </p:scale>
      <p:origin x="0" y="0"/>
    </p:cViewPr>
  </p:notesTextViewPr>
  <p:sorterViewPr>
    <p:cViewPr>
      <p:scale>
        <a:sx n="90" d="100"/>
        <a:sy n="9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slide" Target="slides/slide57.xml"/><Relationship Id="rId68" Type="http://schemas.openxmlformats.org/officeDocument/2006/relationships/viewProps" Target="viewProps.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handoutMaster" Target="handoutMasters/handoutMaster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61" Type="http://schemas.openxmlformats.org/officeDocument/2006/relationships/slide" Target="slides/slide55.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theme" Target="theme/theme1.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presProps" Target="presProp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s-PR"/>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4A8DE024-E918-4E64-9A15-A46A6E4885D2}" type="datetimeFigureOut">
              <a:rPr lang="en-US" smtClean="0"/>
              <a:pPr/>
              <a:t>6/2/2014</a:t>
            </a:fld>
            <a:endParaRPr lang="es-PR"/>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s-PR"/>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443DB4A4-8A09-43B9-B8E9-F59D4F18FB14}" type="slidenum">
              <a:rPr lang="es-PR" smtClean="0"/>
              <a:pPr/>
              <a:t>‹#›</a:t>
            </a:fld>
            <a:endParaRPr lang="es-PR"/>
          </a:p>
        </p:txBody>
      </p:sp>
    </p:spTree>
    <p:extLst>
      <p:ext uri="{BB962C8B-B14F-4D97-AF65-F5344CB8AC3E}">
        <p14:creationId xmlns:p14="http://schemas.microsoft.com/office/powerpoint/2010/main" val="34780483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701040" y="4415790"/>
            <a:ext cx="560832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104368617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solidFill>
                  <a:prstClr val="black"/>
                </a:solidFill>
              </a:rPr>
              <a:pPr/>
              <a:t>1</a:t>
            </a:fld>
            <a:endParaRPr lang="en-US" smtClean="0">
              <a:solidFill>
                <a:prstClr val="black"/>
              </a:solidFill>
            </a:endParaRPr>
          </a:p>
        </p:txBody>
      </p:sp>
    </p:spTree>
    <p:extLst>
      <p:ext uri="{BB962C8B-B14F-4D97-AF65-F5344CB8AC3E}">
        <p14:creationId xmlns:p14="http://schemas.microsoft.com/office/powerpoint/2010/main" val="199191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10</a:t>
            </a:fld>
            <a:endParaRPr lang="en-US">
              <a:solidFill>
                <a:srgbClr val="000000"/>
              </a:solidFill>
            </a:endParaRPr>
          </a:p>
        </p:txBody>
      </p:sp>
    </p:spTree>
    <p:extLst>
      <p:ext uri="{BB962C8B-B14F-4D97-AF65-F5344CB8AC3E}">
        <p14:creationId xmlns:p14="http://schemas.microsoft.com/office/powerpoint/2010/main" val="12910630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11</a:t>
            </a:fld>
            <a:endParaRPr lang="en-US">
              <a:solidFill>
                <a:srgbClr val="000000"/>
              </a:solidFill>
            </a:endParaRPr>
          </a:p>
        </p:txBody>
      </p:sp>
    </p:spTree>
    <p:extLst>
      <p:ext uri="{BB962C8B-B14F-4D97-AF65-F5344CB8AC3E}">
        <p14:creationId xmlns:p14="http://schemas.microsoft.com/office/powerpoint/2010/main" val="42234309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12</a:t>
            </a:fld>
            <a:endParaRPr lang="en-US">
              <a:solidFill>
                <a:srgbClr val="000000"/>
              </a:solidFill>
            </a:endParaRPr>
          </a:p>
        </p:txBody>
      </p:sp>
    </p:spTree>
    <p:extLst>
      <p:ext uri="{BB962C8B-B14F-4D97-AF65-F5344CB8AC3E}">
        <p14:creationId xmlns:p14="http://schemas.microsoft.com/office/powerpoint/2010/main" val="38882834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13</a:t>
            </a:fld>
            <a:endParaRPr lang="en-US">
              <a:solidFill>
                <a:srgbClr val="000000"/>
              </a:solidFill>
            </a:endParaRPr>
          </a:p>
        </p:txBody>
      </p:sp>
    </p:spTree>
    <p:extLst>
      <p:ext uri="{BB962C8B-B14F-4D97-AF65-F5344CB8AC3E}">
        <p14:creationId xmlns:p14="http://schemas.microsoft.com/office/powerpoint/2010/main" val="31962201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14</a:t>
            </a:fld>
            <a:endParaRPr lang="en-US">
              <a:solidFill>
                <a:srgbClr val="000000"/>
              </a:solidFill>
            </a:endParaRPr>
          </a:p>
        </p:txBody>
      </p:sp>
    </p:spTree>
    <p:extLst>
      <p:ext uri="{BB962C8B-B14F-4D97-AF65-F5344CB8AC3E}">
        <p14:creationId xmlns:p14="http://schemas.microsoft.com/office/powerpoint/2010/main" val="17439619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15</a:t>
            </a:fld>
            <a:endParaRPr lang="en-US">
              <a:solidFill>
                <a:srgbClr val="000000"/>
              </a:solidFill>
            </a:endParaRPr>
          </a:p>
        </p:txBody>
      </p:sp>
    </p:spTree>
    <p:extLst>
      <p:ext uri="{BB962C8B-B14F-4D97-AF65-F5344CB8AC3E}">
        <p14:creationId xmlns:p14="http://schemas.microsoft.com/office/powerpoint/2010/main" val="33133632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16</a:t>
            </a:fld>
            <a:endParaRPr lang="en-US">
              <a:solidFill>
                <a:srgbClr val="000000"/>
              </a:solidFill>
            </a:endParaRPr>
          </a:p>
        </p:txBody>
      </p:sp>
    </p:spTree>
    <p:extLst>
      <p:ext uri="{BB962C8B-B14F-4D97-AF65-F5344CB8AC3E}">
        <p14:creationId xmlns:p14="http://schemas.microsoft.com/office/powerpoint/2010/main" val="20228524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17</a:t>
            </a:fld>
            <a:endParaRPr lang="en-US">
              <a:solidFill>
                <a:srgbClr val="000000"/>
              </a:solidFill>
            </a:endParaRPr>
          </a:p>
        </p:txBody>
      </p:sp>
    </p:spTree>
    <p:extLst>
      <p:ext uri="{BB962C8B-B14F-4D97-AF65-F5344CB8AC3E}">
        <p14:creationId xmlns:p14="http://schemas.microsoft.com/office/powerpoint/2010/main" val="21755884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18</a:t>
            </a:fld>
            <a:endParaRPr lang="en-US">
              <a:solidFill>
                <a:srgbClr val="000000"/>
              </a:solidFill>
            </a:endParaRPr>
          </a:p>
        </p:txBody>
      </p:sp>
    </p:spTree>
    <p:extLst>
      <p:ext uri="{BB962C8B-B14F-4D97-AF65-F5344CB8AC3E}">
        <p14:creationId xmlns:p14="http://schemas.microsoft.com/office/powerpoint/2010/main" val="28125548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19</a:t>
            </a:fld>
            <a:endParaRPr lang="en-US">
              <a:solidFill>
                <a:srgbClr val="000000"/>
              </a:solidFill>
            </a:endParaRPr>
          </a:p>
        </p:txBody>
      </p:sp>
    </p:spTree>
    <p:extLst>
      <p:ext uri="{BB962C8B-B14F-4D97-AF65-F5344CB8AC3E}">
        <p14:creationId xmlns:p14="http://schemas.microsoft.com/office/powerpoint/2010/main" val="10531179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BC9417E-63BB-449D-BC72-FFE2165E801D}" type="slidenum">
              <a:rPr lang="en-US" smtClean="0">
                <a:solidFill>
                  <a:srgbClr val="000000"/>
                </a:solidFill>
              </a:rPr>
              <a:pPr/>
              <a:t>2</a:t>
            </a:fld>
            <a:endParaRPr lang="en-US" smtClean="0">
              <a:solidFill>
                <a:srgbClr val="000000"/>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34792333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20</a:t>
            </a:fld>
            <a:endParaRPr lang="en-US">
              <a:solidFill>
                <a:srgbClr val="000000"/>
              </a:solidFill>
            </a:endParaRPr>
          </a:p>
        </p:txBody>
      </p:sp>
    </p:spTree>
    <p:extLst>
      <p:ext uri="{BB962C8B-B14F-4D97-AF65-F5344CB8AC3E}">
        <p14:creationId xmlns:p14="http://schemas.microsoft.com/office/powerpoint/2010/main" val="10211736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21</a:t>
            </a:fld>
            <a:endParaRPr lang="en-US">
              <a:solidFill>
                <a:srgbClr val="000000"/>
              </a:solidFill>
            </a:endParaRPr>
          </a:p>
        </p:txBody>
      </p:sp>
    </p:spTree>
    <p:extLst>
      <p:ext uri="{BB962C8B-B14F-4D97-AF65-F5344CB8AC3E}">
        <p14:creationId xmlns:p14="http://schemas.microsoft.com/office/powerpoint/2010/main" val="39134966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22</a:t>
            </a:fld>
            <a:endParaRPr lang="en-US">
              <a:solidFill>
                <a:srgbClr val="000000"/>
              </a:solidFill>
            </a:endParaRPr>
          </a:p>
        </p:txBody>
      </p:sp>
    </p:spTree>
    <p:extLst>
      <p:ext uri="{BB962C8B-B14F-4D97-AF65-F5344CB8AC3E}">
        <p14:creationId xmlns:p14="http://schemas.microsoft.com/office/powerpoint/2010/main" val="14164329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23</a:t>
            </a:fld>
            <a:endParaRPr lang="en-US">
              <a:solidFill>
                <a:srgbClr val="000000"/>
              </a:solidFill>
            </a:endParaRPr>
          </a:p>
        </p:txBody>
      </p:sp>
    </p:spTree>
    <p:extLst>
      <p:ext uri="{BB962C8B-B14F-4D97-AF65-F5344CB8AC3E}">
        <p14:creationId xmlns:p14="http://schemas.microsoft.com/office/powerpoint/2010/main" val="11057750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24</a:t>
            </a:fld>
            <a:endParaRPr lang="en-US">
              <a:solidFill>
                <a:srgbClr val="000000"/>
              </a:solidFill>
            </a:endParaRPr>
          </a:p>
        </p:txBody>
      </p:sp>
    </p:spTree>
    <p:extLst>
      <p:ext uri="{BB962C8B-B14F-4D97-AF65-F5344CB8AC3E}">
        <p14:creationId xmlns:p14="http://schemas.microsoft.com/office/powerpoint/2010/main" val="25801779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25</a:t>
            </a:fld>
            <a:endParaRPr lang="en-US">
              <a:solidFill>
                <a:srgbClr val="000000"/>
              </a:solidFill>
            </a:endParaRPr>
          </a:p>
        </p:txBody>
      </p:sp>
    </p:spTree>
    <p:extLst>
      <p:ext uri="{BB962C8B-B14F-4D97-AF65-F5344CB8AC3E}">
        <p14:creationId xmlns:p14="http://schemas.microsoft.com/office/powerpoint/2010/main" val="22589816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26</a:t>
            </a:fld>
            <a:endParaRPr lang="en-US">
              <a:solidFill>
                <a:srgbClr val="000000"/>
              </a:solidFill>
            </a:endParaRPr>
          </a:p>
        </p:txBody>
      </p:sp>
    </p:spTree>
    <p:extLst>
      <p:ext uri="{BB962C8B-B14F-4D97-AF65-F5344CB8AC3E}">
        <p14:creationId xmlns:p14="http://schemas.microsoft.com/office/powerpoint/2010/main" val="38142210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27</a:t>
            </a:fld>
            <a:endParaRPr lang="en-US">
              <a:solidFill>
                <a:srgbClr val="000000"/>
              </a:solidFill>
            </a:endParaRPr>
          </a:p>
        </p:txBody>
      </p:sp>
    </p:spTree>
    <p:extLst>
      <p:ext uri="{BB962C8B-B14F-4D97-AF65-F5344CB8AC3E}">
        <p14:creationId xmlns:p14="http://schemas.microsoft.com/office/powerpoint/2010/main" val="17140007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28</a:t>
            </a:fld>
            <a:endParaRPr lang="en-US">
              <a:solidFill>
                <a:srgbClr val="000000"/>
              </a:solidFill>
            </a:endParaRPr>
          </a:p>
        </p:txBody>
      </p:sp>
    </p:spTree>
    <p:extLst>
      <p:ext uri="{BB962C8B-B14F-4D97-AF65-F5344CB8AC3E}">
        <p14:creationId xmlns:p14="http://schemas.microsoft.com/office/powerpoint/2010/main" val="265097994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29</a:t>
            </a:fld>
            <a:endParaRPr lang="en-US">
              <a:solidFill>
                <a:srgbClr val="000000"/>
              </a:solidFill>
            </a:endParaRPr>
          </a:p>
        </p:txBody>
      </p:sp>
    </p:spTree>
    <p:extLst>
      <p:ext uri="{BB962C8B-B14F-4D97-AF65-F5344CB8AC3E}">
        <p14:creationId xmlns:p14="http://schemas.microsoft.com/office/powerpoint/2010/main" val="20165504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5AEF668E-9D52-45FD-A50E-B390863C58B5}" type="slidenum">
              <a:rPr lang="en-US" smtClean="0">
                <a:solidFill>
                  <a:srgbClr val="000000"/>
                </a:solidFill>
              </a:rPr>
              <a:pPr/>
              <a:t>3</a:t>
            </a:fld>
            <a:endParaRPr lang="en-US" smtClean="0">
              <a:solidFill>
                <a:srgbClr val="000000"/>
              </a:solidFill>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16397827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30</a:t>
            </a:fld>
            <a:endParaRPr lang="en-US">
              <a:solidFill>
                <a:srgbClr val="000000"/>
              </a:solidFill>
            </a:endParaRPr>
          </a:p>
        </p:txBody>
      </p:sp>
    </p:spTree>
    <p:extLst>
      <p:ext uri="{BB962C8B-B14F-4D97-AF65-F5344CB8AC3E}">
        <p14:creationId xmlns:p14="http://schemas.microsoft.com/office/powerpoint/2010/main" val="32108352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31</a:t>
            </a:fld>
            <a:endParaRPr lang="en-US">
              <a:solidFill>
                <a:srgbClr val="000000"/>
              </a:solidFill>
            </a:endParaRPr>
          </a:p>
        </p:txBody>
      </p:sp>
    </p:spTree>
    <p:extLst>
      <p:ext uri="{BB962C8B-B14F-4D97-AF65-F5344CB8AC3E}">
        <p14:creationId xmlns:p14="http://schemas.microsoft.com/office/powerpoint/2010/main" val="413001069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32</a:t>
            </a:fld>
            <a:endParaRPr lang="en-US">
              <a:solidFill>
                <a:srgbClr val="000000"/>
              </a:solidFill>
            </a:endParaRPr>
          </a:p>
        </p:txBody>
      </p:sp>
    </p:spTree>
    <p:extLst>
      <p:ext uri="{BB962C8B-B14F-4D97-AF65-F5344CB8AC3E}">
        <p14:creationId xmlns:p14="http://schemas.microsoft.com/office/powerpoint/2010/main" val="75771685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33</a:t>
            </a:fld>
            <a:endParaRPr lang="en-US">
              <a:solidFill>
                <a:srgbClr val="000000"/>
              </a:solidFill>
            </a:endParaRPr>
          </a:p>
        </p:txBody>
      </p:sp>
    </p:spTree>
    <p:extLst>
      <p:ext uri="{BB962C8B-B14F-4D97-AF65-F5344CB8AC3E}">
        <p14:creationId xmlns:p14="http://schemas.microsoft.com/office/powerpoint/2010/main" val="168294867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34</a:t>
            </a:fld>
            <a:endParaRPr lang="en-US">
              <a:solidFill>
                <a:srgbClr val="000000"/>
              </a:solidFill>
            </a:endParaRPr>
          </a:p>
        </p:txBody>
      </p:sp>
    </p:spTree>
    <p:extLst>
      <p:ext uri="{BB962C8B-B14F-4D97-AF65-F5344CB8AC3E}">
        <p14:creationId xmlns:p14="http://schemas.microsoft.com/office/powerpoint/2010/main" val="330976504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35</a:t>
            </a:fld>
            <a:endParaRPr lang="en-US">
              <a:solidFill>
                <a:srgbClr val="000000"/>
              </a:solidFill>
            </a:endParaRPr>
          </a:p>
        </p:txBody>
      </p:sp>
    </p:spTree>
    <p:extLst>
      <p:ext uri="{BB962C8B-B14F-4D97-AF65-F5344CB8AC3E}">
        <p14:creationId xmlns:p14="http://schemas.microsoft.com/office/powerpoint/2010/main" val="151269703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36</a:t>
            </a:fld>
            <a:endParaRPr lang="en-US">
              <a:solidFill>
                <a:srgbClr val="000000"/>
              </a:solidFill>
            </a:endParaRPr>
          </a:p>
        </p:txBody>
      </p:sp>
    </p:spTree>
    <p:extLst>
      <p:ext uri="{BB962C8B-B14F-4D97-AF65-F5344CB8AC3E}">
        <p14:creationId xmlns:p14="http://schemas.microsoft.com/office/powerpoint/2010/main" val="328811970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37</a:t>
            </a:fld>
            <a:endParaRPr lang="en-US">
              <a:solidFill>
                <a:srgbClr val="000000"/>
              </a:solidFill>
            </a:endParaRPr>
          </a:p>
        </p:txBody>
      </p:sp>
    </p:spTree>
    <p:extLst>
      <p:ext uri="{BB962C8B-B14F-4D97-AF65-F5344CB8AC3E}">
        <p14:creationId xmlns:p14="http://schemas.microsoft.com/office/powerpoint/2010/main" val="75830264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38</a:t>
            </a:fld>
            <a:endParaRPr lang="en-US">
              <a:solidFill>
                <a:srgbClr val="000000"/>
              </a:solidFill>
            </a:endParaRPr>
          </a:p>
        </p:txBody>
      </p:sp>
    </p:spTree>
    <p:extLst>
      <p:ext uri="{BB962C8B-B14F-4D97-AF65-F5344CB8AC3E}">
        <p14:creationId xmlns:p14="http://schemas.microsoft.com/office/powerpoint/2010/main" val="5601256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39</a:t>
            </a:fld>
            <a:endParaRPr lang="en-US">
              <a:solidFill>
                <a:srgbClr val="000000"/>
              </a:solidFill>
            </a:endParaRPr>
          </a:p>
        </p:txBody>
      </p:sp>
    </p:spTree>
    <p:extLst>
      <p:ext uri="{BB962C8B-B14F-4D97-AF65-F5344CB8AC3E}">
        <p14:creationId xmlns:p14="http://schemas.microsoft.com/office/powerpoint/2010/main" val="12482709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4</a:t>
            </a:fld>
            <a:endParaRPr lang="en-US">
              <a:solidFill>
                <a:srgbClr val="000000"/>
              </a:solidFill>
            </a:endParaRPr>
          </a:p>
        </p:txBody>
      </p:sp>
    </p:spTree>
    <p:extLst>
      <p:ext uri="{BB962C8B-B14F-4D97-AF65-F5344CB8AC3E}">
        <p14:creationId xmlns:p14="http://schemas.microsoft.com/office/powerpoint/2010/main" val="38591135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40</a:t>
            </a:fld>
            <a:endParaRPr lang="en-US">
              <a:solidFill>
                <a:srgbClr val="000000"/>
              </a:solidFill>
            </a:endParaRPr>
          </a:p>
        </p:txBody>
      </p:sp>
    </p:spTree>
    <p:extLst>
      <p:ext uri="{BB962C8B-B14F-4D97-AF65-F5344CB8AC3E}">
        <p14:creationId xmlns:p14="http://schemas.microsoft.com/office/powerpoint/2010/main" val="201148520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41</a:t>
            </a:fld>
            <a:endParaRPr lang="en-US">
              <a:solidFill>
                <a:srgbClr val="000000"/>
              </a:solidFill>
            </a:endParaRPr>
          </a:p>
        </p:txBody>
      </p:sp>
    </p:spTree>
    <p:extLst>
      <p:ext uri="{BB962C8B-B14F-4D97-AF65-F5344CB8AC3E}">
        <p14:creationId xmlns:p14="http://schemas.microsoft.com/office/powerpoint/2010/main" val="410819162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42</a:t>
            </a:fld>
            <a:endParaRPr lang="en-US">
              <a:solidFill>
                <a:srgbClr val="000000"/>
              </a:solidFill>
            </a:endParaRPr>
          </a:p>
        </p:txBody>
      </p:sp>
    </p:spTree>
    <p:extLst>
      <p:ext uri="{BB962C8B-B14F-4D97-AF65-F5344CB8AC3E}">
        <p14:creationId xmlns:p14="http://schemas.microsoft.com/office/powerpoint/2010/main" val="413782988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43</a:t>
            </a:fld>
            <a:endParaRPr lang="en-US">
              <a:solidFill>
                <a:srgbClr val="000000"/>
              </a:solidFill>
            </a:endParaRPr>
          </a:p>
        </p:txBody>
      </p:sp>
    </p:spTree>
    <p:extLst>
      <p:ext uri="{BB962C8B-B14F-4D97-AF65-F5344CB8AC3E}">
        <p14:creationId xmlns:p14="http://schemas.microsoft.com/office/powerpoint/2010/main" val="406626587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44</a:t>
            </a:fld>
            <a:endParaRPr lang="en-US">
              <a:solidFill>
                <a:srgbClr val="000000"/>
              </a:solidFill>
            </a:endParaRPr>
          </a:p>
        </p:txBody>
      </p:sp>
    </p:spTree>
    <p:extLst>
      <p:ext uri="{BB962C8B-B14F-4D97-AF65-F5344CB8AC3E}">
        <p14:creationId xmlns:p14="http://schemas.microsoft.com/office/powerpoint/2010/main" val="206020102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45</a:t>
            </a:fld>
            <a:endParaRPr lang="en-US">
              <a:solidFill>
                <a:srgbClr val="000000"/>
              </a:solidFill>
            </a:endParaRPr>
          </a:p>
        </p:txBody>
      </p:sp>
    </p:spTree>
    <p:extLst>
      <p:ext uri="{BB962C8B-B14F-4D97-AF65-F5344CB8AC3E}">
        <p14:creationId xmlns:p14="http://schemas.microsoft.com/office/powerpoint/2010/main" val="32568940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46</a:t>
            </a:fld>
            <a:endParaRPr lang="en-US">
              <a:solidFill>
                <a:srgbClr val="000000"/>
              </a:solidFill>
            </a:endParaRPr>
          </a:p>
        </p:txBody>
      </p:sp>
    </p:spTree>
    <p:extLst>
      <p:ext uri="{BB962C8B-B14F-4D97-AF65-F5344CB8AC3E}">
        <p14:creationId xmlns:p14="http://schemas.microsoft.com/office/powerpoint/2010/main" val="3016744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47</a:t>
            </a:fld>
            <a:endParaRPr lang="en-US">
              <a:solidFill>
                <a:srgbClr val="000000"/>
              </a:solidFill>
            </a:endParaRPr>
          </a:p>
        </p:txBody>
      </p:sp>
    </p:spTree>
    <p:extLst>
      <p:ext uri="{BB962C8B-B14F-4D97-AF65-F5344CB8AC3E}">
        <p14:creationId xmlns:p14="http://schemas.microsoft.com/office/powerpoint/2010/main" val="159090868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48</a:t>
            </a:fld>
            <a:endParaRPr lang="en-US">
              <a:solidFill>
                <a:srgbClr val="000000"/>
              </a:solidFill>
            </a:endParaRPr>
          </a:p>
        </p:txBody>
      </p:sp>
    </p:spTree>
    <p:extLst>
      <p:ext uri="{BB962C8B-B14F-4D97-AF65-F5344CB8AC3E}">
        <p14:creationId xmlns:p14="http://schemas.microsoft.com/office/powerpoint/2010/main" val="74634472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49</a:t>
            </a:fld>
            <a:endParaRPr lang="en-US">
              <a:solidFill>
                <a:srgbClr val="000000"/>
              </a:solidFill>
            </a:endParaRPr>
          </a:p>
        </p:txBody>
      </p:sp>
    </p:spTree>
    <p:extLst>
      <p:ext uri="{BB962C8B-B14F-4D97-AF65-F5344CB8AC3E}">
        <p14:creationId xmlns:p14="http://schemas.microsoft.com/office/powerpoint/2010/main" val="21337374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5</a:t>
            </a:fld>
            <a:endParaRPr lang="en-US">
              <a:solidFill>
                <a:srgbClr val="000000"/>
              </a:solidFill>
            </a:endParaRPr>
          </a:p>
        </p:txBody>
      </p:sp>
    </p:spTree>
    <p:extLst>
      <p:ext uri="{BB962C8B-B14F-4D97-AF65-F5344CB8AC3E}">
        <p14:creationId xmlns:p14="http://schemas.microsoft.com/office/powerpoint/2010/main" val="386971586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50</a:t>
            </a:fld>
            <a:endParaRPr lang="en-US">
              <a:solidFill>
                <a:srgbClr val="000000"/>
              </a:solidFill>
            </a:endParaRPr>
          </a:p>
        </p:txBody>
      </p:sp>
    </p:spTree>
    <p:extLst>
      <p:ext uri="{BB962C8B-B14F-4D97-AF65-F5344CB8AC3E}">
        <p14:creationId xmlns:p14="http://schemas.microsoft.com/office/powerpoint/2010/main" val="254733489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51</a:t>
            </a:fld>
            <a:endParaRPr lang="en-US">
              <a:solidFill>
                <a:srgbClr val="000000"/>
              </a:solidFill>
            </a:endParaRPr>
          </a:p>
        </p:txBody>
      </p:sp>
    </p:spTree>
    <p:extLst>
      <p:ext uri="{BB962C8B-B14F-4D97-AF65-F5344CB8AC3E}">
        <p14:creationId xmlns:p14="http://schemas.microsoft.com/office/powerpoint/2010/main" val="107530649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52</a:t>
            </a:fld>
            <a:endParaRPr lang="en-US">
              <a:solidFill>
                <a:srgbClr val="000000"/>
              </a:solidFill>
            </a:endParaRPr>
          </a:p>
        </p:txBody>
      </p:sp>
    </p:spTree>
    <p:extLst>
      <p:ext uri="{BB962C8B-B14F-4D97-AF65-F5344CB8AC3E}">
        <p14:creationId xmlns:p14="http://schemas.microsoft.com/office/powerpoint/2010/main" val="226309559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53</a:t>
            </a:fld>
            <a:endParaRPr lang="en-US">
              <a:solidFill>
                <a:srgbClr val="000000"/>
              </a:solidFill>
            </a:endParaRPr>
          </a:p>
        </p:txBody>
      </p:sp>
    </p:spTree>
    <p:extLst>
      <p:ext uri="{BB962C8B-B14F-4D97-AF65-F5344CB8AC3E}">
        <p14:creationId xmlns:p14="http://schemas.microsoft.com/office/powerpoint/2010/main" val="144585240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54</a:t>
            </a:fld>
            <a:endParaRPr lang="en-US">
              <a:solidFill>
                <a:srgbClr val="000000"/>
              </a:solidFill>
            </a:endParaRPr>
          </a:p>
        </p:txBody>
      </p:sp>
    </p:spTree>
    <p:extLst>
      <p:ext uri="{BB962C8B-B14F-4D97-AF65-F5344CB8AC3E}">
        <p14:creationId xmlns:p14="http://schemas.microsoft.com/office/powerpoint/2010/main" val="332241799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55</a:t>
            </a:fld>
            <a:endParaRPr lang="en-US">
              <a:solidFill>
                <a:srgbClr val="000000"/>
              </a:solidFill>
            </a:endParaRPr>
          </a:p>
        </p:txBody>
      </p:sp>
    </p:spTree>
    <p:extLst>
      <p:ext uri="{BB962C8B-B14F-4D97-AF65-F5344CB8AC3E}">
        <p14:creationId xmlns:p14="http://schemas.microsoft.com/office/powerpoint/2010/main" val="306081699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txBox="1">
            <a:spLocks noGrp="1" noChangeArrowheads="1"/>
          </p:cNvSpPr>
          <p:nvPr/>
        </p:nvSpPr>
        <p:spPr bwMode="auto">
          <a:xfrm>
            <a:off x="3970939" y="8829824"/>
            <a:ext cx="3037840" cy="464981"/>
          </a:xfrm>
          <a:prstGeom prst="rect">
            <a:avLst/>
          </a:prstGeom>
          <a:noFill/>
          <a:ln w="9525">
            <a:noFill/>
            <a:miter lim="800000"/>
            <a:headEnd/>
            <a:tailEnd/>
          </a:ln>
        </p:spPr>
        <p:txBody>
          <a:bodyPr lIns="93170" tIns="46585" rIns="93170" bIns="46585" anchor="b"/>
          <a:lstStyle/>
          <a:p>
            <a:pPr algn="r"/>
            <a:fld id="{A81C3BFB-BBE1-4283-851A-447CDD52158C}" type="slidenum">
              <a:rPr lang="en-US" sz="1200">
                <a:solidFill>
                  <a:srgbClr val="000000"/>
                </a:solidFill>
                <a:latin typeface="Arial" charset="0"/>
              </a:rPr>
              <a:pPr algn="r"/>
              <a:t>56</a:t>
            </a:fld>
            <a:endParaRPr lang="en-US" sz="1200">
              <a:solidFill>
                <a:srgbClr val="000000"/>
              </a:solidFill>
              <a:latin typeface="Arial" charset="0"/>
            </a:endParaRPr>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263958002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pPr/>
              <a:t>57</a:t>
            </a:fld>
            <a:endParaRPr lang="en-US" smtClean="0"/>
          </a:p>
        </p:txBody>
      </p:sp>
    </p:spTree>
    <p:extLst>
      <p:ext uri="{BB962C8B-B14F-4D97-AF65-F5344CB8AC3E}">
        <p14:creationId xmlns:p14="http://schemas.microsoft.com/office/powerpoint/2010/main" val="235411814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solidFill>
                  <a:srgbClr val="000000"/>
                </a:solidFill>
              </a:rPr>
              <a:pPr/>
              <a:t>58</a:t>
            </a:fld>
            <a:endParaRPr lang="en-US">
              <a:solidFill>
                <a:srgbClr val="000000"/>
              </a:solidFill>
            </a:endParaRPr>
          </a:p>
        </p:txBody>
      </p:sp>
      <p:sp>
        <p:nvSpPr>
          <p:cNvPr id="18434" name="Rectangle 2"/>
          <p:cNvSpPr>
            <a:spLocks noGrp="1" noRot="1" noChangeAspect="1" noChangeArrowheads="1" noTextEdit="1"/>
          </p:cNvSpPr>
          <p:nvPr>
            <p:ph type="sldImg"/>
          </p:nvPr>
        </p:nvSpPr>
        <p:spPr>
          <a:xfrm>
            <a:off x="1181100" y="696913"/>
            <a:ext cx="4648200" cy="348615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2042391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a:t>
            </a:fld>
            <a:endParaRPr lang="en-US">
              <a:solidFill>
                <a:srgbClr val="000000"/>
              </a:solidFill>
            </a:endParaRPr>
          </a:p>
        </p:txBody>
      </p:sp>
    </p:spTree>
    <p:extLst>
      <p:ext uri="{BB962C8B-B14F-4D97-AF65-F5344CB8AC3E}">
        <p14:creationId xmlns:p14="http://schemas.microsoft.com/office/powerpoint/2010/main" val="41691964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a:t>
            </a:fld>
            <a:endParaRPr lang="en-US">
              <a:solidFill>
                <a:srgbClr val="000000"/>
              </a:solidFill>
            </a:endParaRPr>
          </a:p>
        </p:txBody>
      </p:sp>
    </p:spTree>
    <p:extLst>
      <p:ext uri="{BB962C8B-B14F-4D97-AF65-F5344CB8AC3E}">
        <p14:creationId xmlns:p14="http://schemas.microsoft.com/office/powerpoint/2010/main" val="12830575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a:t>
            </a:fld>
            <a:endParaRPr lang="en-US">
              <a:solidFill>
                <a:srgbClr val="000000"/>
              </a:solidFill>
            </a:endParaRPr>
          </a:p>
        </p:txBody>
      </p:sp>
    </p:spTree>
    <p:extLst>
      <p:ext uri="{BB962C8B-B14F-4D97-AF65-F5344CB8AC3E}">
        <p14:creationId xmlns:p14="http://schemas.microsoft.com/office/powerpoint/2010/main" val="20564993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9</a:t>
            </a:fld>
            <a:endParaRPr lang="en-US">
              <a:solidFill>
                <a:srgbClr val="000000"/>
              </a:solidFill>
            </a:endParaRPr>
          </a:p>
        </p:txBody>
      </p:sp>
    </p:spTree>
    <p:extLst>
      <p:ext uri="{BB962C8B-B14F-4D97-AF65-F5344CB8AC3E}">
        <p14:creationId xmlns:p14="http://schemas.microsoft.com/office/powerpoint/2010/main" val="25068173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15" name="Rectangle 11"/>
          <p:cNvSpPr>
            <a:spLocks noChangeArrowheads="1"/>
          </p:cNvSpPr>
          <p:nvPr/>
        </p:nvSpPr>
        <p:spPr bwMode="auto">
          <a:xfrm flipV="1">
            <a:off x="315913" y="3260725"/>
            <a:ext cx="8693150" cy="55563"/>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dirty="0"/>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pic>
        <p:nvPicPr>
          <p:cNvPr id="17" name="Picture 16" descr="IBB2.jpg"/>
          <p:cNvPicPr>
            <a:picLocks noChangeAspect="1"/>
          </p:cNvPicPr>
          <p:nvPr userDrawn="1"/>
        </p:nvPicPr>
        <p:blipFill>
          <a:blip r:embed="rId2" cstate="email"/>
          <a:srcRect/>
          <a:stretch>
            <a:fillRect/>
          </a:stretch>
        </p:blipFill>
        <p:spPr>
          <a:xfrm>
            <a:off x="0" y="2819400"/>
            <a:ext cx="1122680" cy="990600"/>
          </a:xfrm>
          <a:prstGeom prst="rect">
            <a:avLst/>
          </a:prstGeom>
        </p:spPr>
      </p:pic>
    </p:spTree>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Rectangle 11"/>
          <p:cNvSpPr>
            <a:spLocks noGrp="1" noChangeArrowheads="1"/>
          </p:cNvSpPr>
          <p:nvPr>
            <p:ph type="dt" sz="half" idx="10"/>
          </p:nvPr>
        </p:nvSpPr>
        <p:spPr>
          <a:ln/>
        </p:spPr>
        <p:txBody>
          <a:bodyPr/>
          <a:lstStyle>
            <a:lvl1pPr>
              <a:defRPr/>
            </a:lvl1pPr>
          </a:lstStyle>
          <a:p>
            <a:fld id="{51321620-7B8A-449A-98FB-69EC33E1586B}" type="datetime1">
              <a:rPr lang="en-US">
                <a:solidFill>
                  <a:srgbClr val="000000"/>
                </a:solidFill>
              </a:rPr>
              <a:pPr/>
              <a:t>6/2/2014</a:t>
            </a:fld>
            <a:endParaRPr lang="en-US">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endParaRPr lang="en-US">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a:defRPr/>
            </a:pPr>
            <a:fld id="{01426BC6-9C44-4822-8B07-F963A8030F45}" type="slidenum">
              <a:rPr lang="en-US">
                <a:solidFill>
                  <a:srgbClr val="000000"/>
                </a:solidFill>
              </a:rPr>
              <a:pPr>
                <a:defRPr/>
              </a:pPr>
              <a:t>‹#›</a:t>
            </a:fld>
            <a:endParaRPr lang="en-US">
              <a:solidFill>
                <a:srgbClr val="000000"/>
              </a:solidFill>
            </a:endParaRPr>
          </a:p>
        </p:txBody>
      </p:sp>
    </p:spTree>
  </p:cSld>
  <p:clrMapOvr>
    <a:masterClrMapping/>
  </p:clrMapOvr>
  <p:transition>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15" name="Rectangle 11"/>
          <p:cNvSpPr>
            <a:spLocks noChangeArrowheads="1"/>
          </p:cNvSpPr>
          <p:nvPr/>
        </p:nvSpPr>
        <p:spPr bwMode="auto">
          <a:xfrm flipV="1">
            <a:off x="315913" y="3260725"/>
            <a:ext cx="8693150" cy="55563"/>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solidFill>
                <a:srgbClr val="000000"/>
              </a:solidFill>
            </a:endParaRPr>
          </a:p>
        </p:txBody>
      </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dirty="0"/>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solidFill>
                <a:srgbClr val="1C1C1C"/>
              </a:solidFill>
            </a:endParaRPr>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solidFill>
                <a:srgbClr val="1C1C1C"/>
              </a:solidFill>
            </a:endParaRPr>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solidFill>
                  <a:srgbClr val="1C1C1C"/>
                </a:solidFill>
              </a:rPr>
              <a:pPr/>
              <a:t>‹#›</a:t>
            </a:fld>
            <a:endParaRPr lang="en-US">
              <a:solidFill>
                <a:srgbClr val="1C1C1C"/>
              </a:solidFill>
            </a:endParaRPr>
          </a:p>
        </p:txBody>
      </p:sp>
      <p:pic>
        <p:nvPicPr>
          <p:cNvPr id="17" name="Picture 16" descr="IBB2.jpg"/>
          <p:cNvPicPr>
            <a:picLocks noChangeAspect="1"/>
          </p:cNvPicPr>
          <p:nvPr userDrawn="1"/>
        </p:nvPicPr>
        <p:blipFill>
          <a:blip r:embed="rId2" cstate="email"/>
          <a:srcRect/>
          <a:stretch>
            <a:fillRect/>
          </a:stretch>
        </p:blipFill>
        <p:spPr>
          <a:xfrm>
            <a:off x="0" y="2819400"/>
            <a:ext cx="1122680" cy="990600"/>
          </a:xfrm>
          <a:prstGeom prst="rect">
            <a:avLst/>
          </a:prstGeom>
        </p:spPr>
      </p:pic>
    </p:spTree>
    <p:extLst>
      <p:ext uri="{BB962C8B-B14F-4D97-AF65-F5344CB8AC3E}">
        <p14:creationId xmlns:p14="http://schemas.microsoft.com/office/powerpoint/2010/main" val="3613187546"/>
      </p:ext>
    </p:extLst>
  </p:cSld>
  <p:clrMapOvr>
    <a:masterClrMapping/>
  </p:clrMapOvr>
  <p:transition>
    <p:fade thruBlk="1"/>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2425404"/>
      </p:ext>
    </p:extLst>
  </p:cSld>
  <p:clrMapOvr>
    <a:masterClrMapping/>
  </p:clrMapOvr>
  <p:transition>
    <p:fade thruBlk="1"/>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18526455"/>
      </p:ext>
    </p:extLst>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p:fade thruBlk="1"/>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67156603"/>
      </p:ext>
    </p:extLst>
  </p:cSld>
  <p:clrMapOvr>
    <a:masterClrMapping/>
  </p:clrMapOvr>
  <p:transition>
    <p:fade thruBlk="1"/>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19991159"/>
      </p:ext>
    </p:extLst>
  </p:cSld>
  <p:clrMapOvr>
    <a:masterClrMapping/>
  </p:clrMapOvr>
  <p:transition>
    <p:fade thruBlk="1"/>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53786681"/>
      </p:ext>
    </p:extLst>
  </p:cSld>
  <p:clrMapOvr>
    <a:masterClrMapping/>
  </p:clrMapOvr>
  <p:transition>
    <p:fade thruBlk="1"/>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0152372"/>
      </p:ext>
    </p:extLst>
  </p:cSld>
  <p:clrMapOvr>
    <a:masterClrMapping/>
  </p:clrMapOvr>
  <p:transition>
    <p:fade thruBlk="1"/>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11829747"/>
      </p:ext>
    </p:extLst>
  </p:cSld>
  <p:clrMapOvr>
    <a:masterClrMapping/>
  </p:clrMapOvr>
  <p:transition>
    <p:fade thruBlk="1"/>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857902230"/>
      </p:ext>
    </p:extLst>
  </p:cSld>
  <p:clrMapOvr>
    <a:masterClrMapping/>
  </p:clrMapOvr>
  <p:transition>
    <p:fade thruBlk="1"/>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14885467"/>
      </p:ext>
    </p:extLst>
  </p:cSld>
  <p:clrMapOvr>
    <a:masterClrMapping/>
  </p:clrMapOvr>
  <p:transition>
    <p:fade thruBlk="1"/>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38266753"/>
      </p:ext>
    </p:extLst>
  </p:cSld>
  <p:clrMapOvr>
    <a:masterClrMapping/>
  </p:clrMapOvr>
  <p:transition>
    <p:fade thruBlk="1"/>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401817329"/>
      </p:ext>
    </p:extLst>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4.xml"/><Relationship Id="rId1"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5.xml"/><Relationship Id="rId1" Type="http://schemas.openxmlformats.org/officeDocument/2006/relationships/slideLayout" Target="../slideLayouts/slideLayout1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theme" Target="../theme/theme6.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pic>
        <p:nvPicPr>
          <p:cNvPr id="14" name="Picture 13" descr="IBB2.jpg"/>
          <p:cNvPicPr>
            <a:picLocks noChangeAspect="1"/>
          </p:cNvPicPr>
          <p:nvPr userDrawn="1"/>
        </p:nvPicPr>
        <p:blipFill>
          <a:blip r:embed="rId14"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2"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5" name="Picture 14"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0"/>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70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816"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14" cstate="email"/>
          <a:srcRect/>
          <a:stretch>
            <a:fillRect/>
          </a:stretch>
        </p:blipFill>
        <p:spPr>
          <a:xfrm>
            <a:off x="0" y="1"/>
            <a:ext cx="1122680" cy="990600"/>
          </a:xfrm>
          <a:prstGeom prst="rect">
            <a:avLst/>
          </a:prstGeom>
        </p:spPr>
      </p:pic>
    </p:spTree>
    <p:extLst>
      <p:ext uri="{BB962C8B-B14F-4D97-AF65-F5344CB8AC3E}">
        <p14:creationId xmlns:p14="http://schemas.microsoft.com/office/powerpoint/2010/main" val="1209248958"/>
      </p:ext>
    </p:extLst>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 id="2147483831" r:id="rId12"/>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3.xml"/><Relationship Id="rId5" Type="http://schemas.openxmlformats.org/officeDocument/2006/relationships/image" Target="../media/image3.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microsoft.com/office/2007/relationships/hdphoto" Target="../media/hdphoto3.wdp"/></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microsoft.com/office/2007/relationships/hdphoto" Target="../media/hdphoto4.wdp"/></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microsoft.com/office/2007/relationships/hdphoto" Target="../media/hdphoto4.wdp"/></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microsoft.com/office/2007/relationships/hdphoto" Target="../media/hdphoto2.wdp"/></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microsoft.com/office/2007/relationships/hdphoto" Target="../media/hdphoto5.wdp"/></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microsoft.com/office/2007/relationships/hdphoto" Target="../media/hdphoto6.wdp"/></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microsoft.com/office/2007/relationships/hdphoto" Target="../media/hdphoto7.wdp"/></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microsoft.com/office/2007/relationships/hdphoto" Target="../media/hdphoto8.wdp"/></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microsoft.com/office/2007/relationships/hdphoto" Target="../media/hdphoto8.wdp"/></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microsoft.com/office/2007/relationships/hdphoto" Target="../media/hdphoto8.wdp"/></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microsoft.com/office/2007/relationships/hdphoto" Target="../media/hdphoto9.wdp"/></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microsoft.com/office/2007/relationships/hdphoto" Target="../media/hdphoto10.wdp"/></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microsoft.com/office/2007/relationships/hdphoto" Target="../media/hdphoto10.wdp"/></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microsoft.com/office/2007/relationships/hdphoto" Target="../media/hdphoto11.wdp"/></Relationships>
</file>

<file path=ppt/slides/_rels/slide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microsoft.com/office/2007/relationships/hdphoto" Target="../media/hdphoto12.wdp"/></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microsoft.com/office/2007/relationships/hdphoto" Target="../media/hdphoto12.wdp"/></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microsoft.com/office/2007/relationships/hdphoto" Target="../media/hdphoto12.wdp"/></Relationships>
</file>

<file path=ppt/slides/_rels/slide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microsoft.com/office/2007/relationships/hdphoto" Target="../media/hdphoto12.wdp"/></Relationships>
</file>

<file path=ppt/slides/_rels/slide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microsoft.com/office/2007/relationships/hdphoto" Target="../media/hdphoto4.wdp"/></Relationships>
</file>

<file path=ppt/slides/_rels/slide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microsoft.com/office/2007/relationships/hdphoto" Target="../media/hdphoto12.wdp"/></Relationships>
</file>

<file path=ppt/slides/_rels/slide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microsoft.com/office/2007/relationships/hdphoto" Target="../media/hdphoto13.wdp"/></Relationships>
</file>

<file path=ppt/slides/_rels/slide4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microsoft.com/office/2007/relationships/hdphoto" Target="../media/hdphoto13.wdp"/></Relationships>
</file>

<file path=ppt/slides/_rels/slide4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microsoft.com/office/2007/relationships/hdphoto" Target="../media/hdphoto13.wdp"/></Relationships>
</file>

<file path=ppt/slides/_rels/slide4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microsoft.com/office/2007/relationships/hdphoto" Target="../media/hdphoto4.wdp"/></Relationships>
</file>

<file path=ppt/slides/_rels/slide44.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microsoft.com/office/2007/relationships/hdphoto" Target="../media/hdphoto14.wdp"/></Relationships>
</file>

<file path=ppt/slides/_rels/slide4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microsoft.com/office/2007/relationships/hdphoto" Target="../media/hdphoto14.wdp"/></Relationships>
</file>

<file path=ppt/slides/_rels/slide4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microsoft.com/office/2007/relationships/hdphoto" Target="../media/hdphoto13.wdp"/></Relationships>
</file>

<file path=ppt/slides/_rels/slide4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microsoft.com/office/2007/relationships/hdphoto" Target="../media/hdphoto13.wdp"/></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microsoft.com/office/2007/relationships/hdphoto" Target="../media/hdphoto4.wdp"/></Relationships>
</file>

<file path=ppt/slides/_rels/slide5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microsoft.com/office/2007/relationships/hdphoto" Target="../media/hdphoto15.wdp"/></Relationships>
</file>

<file path=ppt/slides/_rels/slide5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microsoft.com/office/2007/relationships/hdphoto" Target="../media/hdphoto9.wdp"/></Relationships>
</file>

<file path=ppt/slides/_rels/slide5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hyperlink" Target="http://www.dsmedia.org/resources/illustrations/sweet-publishing/john" TargetMode="External"/><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7.xml"/><Relationship Id="rId1" Type="http://schemas.openxmlformats.org/officeDocument/2006/relationships/slideLayout" Target="../slideLayouts/slideLayout7.xml"/><Relationship Id="rId5" Type="http://schemas.openxmlformats.org/officeDocument/2006/relationships/image" Target="../media/image3.png"/><Relationship Id="rId4" Type="http://schemas.microsoft.com/office/2007/relationships/hdphoto" Target="../media/hdphoto16.wdp"/></Relationships>
</file>

<file path=ppt/slides/_rels/slide5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58.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microsoft.com/office/2007/relationships/hdphoto" Target="../media/hdphoto3.wdp"/></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microsoft.com/office/2007/relationships/hdphoto" Target="../media/hdphoto3.wdp"/></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microsoft.com/office/2007/relationships/hdphoto" Target="../media/hdphoto3.wdp"/></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 uri="{28A0092B-C50C-407E-A947-70E740481C1C}">
                <a14:useLocalDpi xmlns:a14="http://schemas.microsoft.com/office/drawing/2010/main" val="0"/>
              </a:ext>
            </a:extLst>
          </a:blip>
          <a:srcRect l="7407" t="2820" r="1973" b="4141"/>
          <a:stretch/>
        </p:blipFill>
        <p:spPr>
          <a:xfrm>
            <a:off x="0" y="0"/>
            <a:ext cx="9144000" cy="6871838"/>
          </a:xfrm>
          <a:prstGeom prst="rect">
            <a:avLst/>
          </a:prstGeom>
        </p:spPr>
      </p:pic>
      <p:sp>
        <p:nvSpPr>
          <p:cNvPr id="5" name="Slide Number Placeholder 3"/>
          <p:cNvSpPr>
            <a:spLocks noGrp="1"/>
          </p:cNvSpPr>
          <p:nvPr>
            <p:ph type="sldNum" sz="quarter" idx="12"/>
          </p:nvPr>
        </p:nvSpPr>
        <p:spPr/>
        <p:txBody>
          <a:bodyPr/>
          <a:lstStyle/>
          <a:p>
            <a:fld id="{6168C845-AC6A-4CB1-AD25-7DB23307EAA9}" type="slidenum">
              <a:rPr lang="en-US">
                <a:solidFill>
                  <a:srgbClr val="000000"/>
                </a:solidFill>
              </a:rPr>
              <a:pPr/>
              <a:t>1</a:t>
            </a:fld>
            <a:endParaRPr lang="en-US">
              <a:solidFill>
                <a:srgbClr val="000000"/>
              </a:solidFill>
            </a:endParaRPr>
          </a:p>
        </p:txBody>
      </p:sp>
      <p:sp>
        <p:nvSpPr>
          <p:cNvPr id="238596" name="Rectangle 4"/>
          <p:cNvSpPr>
            <a:spLocks noGrp="1" noChangeArrowheads="1"/>
          </p:cNvSpPr>
          <p:nvPr>
            <p:ph type="body" sz="half" idx="4294967295"/>
          </p:nvPr>
        </p:nvSpPr>
        <p:spPr>
          <a:xfrm>
            <a:off x="152400" y="76200"/>
            <a:ext cx="8763000" cy="3200400"/>
          </a:xfrm>
          <a:solidFill>
            <a:schemeClr val="tx1">
              <a:alpha val="44000"/>
            </a:schemeClr>
          </a:solidFill>
          <a:ln/>
          <a:effectLst>
            <a:softEdge rad="127000"/>
          </a:effectLst>
        </p:spPr>
        <p:txBody>
          <a:bodyPr anchor="ctr"/>
          <a:lstStyle/>
          <a:p>
            <a:pPr marL="0" indent="0" algn="ctr">
              <a:buFontTx/>
              <a:buNone/>
            </a:pP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Estudio </a:t>
            </a: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33: </a:t>
            </a:r>
            <a:endPar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Jesús Ora por sus Discípulos</a:t>
            </a:r>
            <a:endPar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a:t>
            </a: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Juan 15.18 – </a:t>
            </a: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17.26</a:t>
            </a: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 </a:t>
            </a:r>
          </a:p>
          <a:p>
            <a:pPr marL="0" indent="0" algn="ctr">
              <a:buFontTx/>
              <a:buNone/>
            </a:pP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3 </a:t>
            </a: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de </a:t>
            </a: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junio </a:t>
            </a: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de 2014</a:t>
            </a:r>
            <a:endPar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dirty="0">
                <a:solidFill>
                  <a:srgbClr val="D5DDA3"/>
                </a:solidFill>
                <a:effectLst>
                  <a:outerShdw blurRad="38100" dist="38100" dir="2700000" algn="tl">
                    <a:srgbClr val="000000">
                      <a:alpha val="43137"/>
                    </a:srgbClr>
                  </a:outerShdw>
                </a:effectLst>
                <a:latin typeface="Candara" pitchFamily="34" charset="0"/>
              </a:rPr>
              <a:t>Iglesia Bíblica Bautista de </a:t>
            </a:r>
            <a:r>
              <a:rPr lang="es-PR" dirty="0" smtClean="0">
                <a:solidFill>
                  <a:srgbClr val="D5DDA3"/>
                </a:solidFill>
                <a:effectLst>
                  <a:outerShdw blurRad="38100" dist="38100" dir="2700000" algn="tl">
                    <a:srgbClr val="000000">
                      <a:alpha val="43137"/>
                    </a:srgbClr>
                  </a:outerShdw>
                </a:effectLst>
                <a:latin typeface="Candara" pitchFamily="34" charset="0"/>
              </a:rPr>
              <a:t>Aguadilla</a:t>
            </a:r>
            <a:endParaRPr lang="es-PR" dirty="0">
              <a:solidFill>
                <a:srgbClr val="D5DDA3"/>
              </a:solidFill>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dirty="0">
                <a:solidFill>
                  <a:srgbClr val="D5DDA3"/>
                </a:solidFill>
                <a:effectLst>
                  <a:outerShdw blurRad="38100" dist="38100" dir="2700000" algn="tl">
                    <a:srgbClr val="000000">
                      <a:alpha val="43137"/>
                    </a:srgbClr>
                  </a:outerShdw>
                </a:effectLst>
                <a:latin typeface="Candara" pitchFamily="34" charset="0"/>
              </a:rPr>
              <a:t>La Biblia Libro por Libro, CBP</a:t>
            </a:r>
            <a:r>
              <a:rPr lang="en-US" i="1" baseline="30000" dirty="0">
                <a:solidFill>
                  <a:srgbClr val="D5DDA3"/>
                </a:solidFill>
                <a:effectLst>
                  <a:outerShdw blurRad="38100" dist="38100" dir="2700000" algn="tl">
                    <a:srgbClr val="000000">
                      <a:alpha val="43137"/>
                    </a:srgbClr>
                  </a:outerShdw>
                </a:effectLst>
                <a:latin typeface="Candara" pitchFamily="34" charset="0"/>
              </a:rPr>
              <a:t>®</a:t>
            </a:r>
            <a:endParaRPr lang="en-US" dirty="0">
              <a:solidFill>
                <a:srgbClr val="D5DDA3"/>
              </a:solidFill>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150979" y="611243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136524" y="4412499"/>
            <a:ext cx="8794751" cy="1323439"/>
          </a:xfrm>
          <a:prstGeom prst="rect">
            <a:avLst/>
          </a:prstGeom>
          <a:solidFill>
            <a:schemeClr val="tx1">
              <a:alpha val="44000"/>
            </a:schemeClr>
          </a:solidFill>
          <a:ln w="9525">
            <a:noFill/>
            <a:miter lim="800000"/>
            <a:headEnd/>
            <a:tailEnd/>
          </a:ln>
          <a:effectLst>
            <a:softEdge rad="127000"/>
          </a:effectLst>
        </p:spPr>
        <p:txBody>
          <a:bodyPr vert="horz" wrap="square" lIns="91440" tIns="45720" rIns="91440" bIns="45720" numCol="1" anchor="ctr" anchorCtr="0" compatLnSpc="1">
            <a:prstTxWarp prst="textNoShape">
              <a:avLst/>
            </a:prstTxWarp>
          </a:bodyPr>
          <a:lstStyle/>
          <a:p>
            <a:pPr algn="ctr">
              <a:spcBef>
                <a:spcPct val="20000"/>
              </a:spcBef>
              <a:buClr>
                <a:schemeClr val="folHlink"/>
              </a:buClr>
              <a:buSzPct val="60000"/>
            </a:pP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Unidad 8: Jesús Termina su Ministerio Público</a:t>
            </a:r>
          </a:p>
        </p:txBody>
      </p:sp>
    </p:spTree>
    <p:extLst>
      <p:ext uri="{BB962C8B-B14F-4D97-AF65-F5344CB8AC3E}">
        <p14:creationId xmlns:p14="http://schemas.microsoft.com/office/powerpoint/2010/main" val="3150588911"/>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mundo nos rechazará</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15.18 – 16.4a</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10</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6799" cy="4719638"/>
          </a:xfrm>
        </p:spPr>
        <p:txBody>
          <a:bodyPr>
            <a:normAutofit fontScale="92500" lnSpcReduction="20000"/>
          </a:bodyPr>
          <a:lstStyle/>
          <a:p>
            <a:r>
              <a:rPr lang="es-PR" dirty="0" smtClean="0">
                <a:latin typeface="Candara" panose="020E0502030303020204" pitchFamily="34" charset="0"/>
              </a:rPr>
              <a:t>Cualquier </a:t>
            </a:r>
            <a:r>
              <a:rPr lang="es-PR" dirty="0">
                <a:latin typeface="Candara" panose="020E0502030303020204" pitchFamily="34" charset="0"/>
              </a:rPr>
              <a:t>cosa en nuestras vidas que nos impida disfrutar del amor de Dios y de hacer su voluntad, es mundana y se debe desechar. </a:t>
            </a:r>
            <a:endParaRPr lang="es-PR" dirty="0" smtClean="0">
              <a:latin typeface="Candara" panose="020E0502030303020204" pitchFamily="34" charset="0"/>
            </a:endParaRPr>
          </a:p>
          <a:p>
            <a:r>
              <a:rPr lang="es-PR" dirty="0" smtClean="0">
                <a:latin typeface="Candara" panose="020E0502030303020204" pitchFamily="34" charset="0"/>
              </a:rPr>
              <a:t>Vivir </a:t>
            </a:r>
            <a:r>
              <a:rPr lang="es-PR" dirty="0">
                <a:latin typeface="Candara" panose="020E0502030303020204" pitchFamily="34" charset="0"/>
              </a:rPr>
              <a:t>para el mundo es negar la cruz de Cristo (</a:t>
            </a:r>
            <a:r>
              <a:rPr lang="es-PR" dirty="0" smtClean="0">
                <a:solidFill>
                  <a:srgbClr val="FF0000"/>
                </a:solidFill>
                <a:latin typeface="Candara" panose="020E0502030303020204" pitchFamily="34" charset="0"/>
              </a:rPr>
              <a:t>Gálatas </a:t>
            </a:r>
            <a:r>
              <a:rPr lang="es-PR" dirty="0">
                <a:solidFill>
                  <a:srgbClr val="FF0000"/>
                </a:solidFill>
                <a:latin typeface="Candara" panose="020E0502030303020204" pitchFamily="34" charset="0"/>
              </a:rPr>
              <a:t>6.14</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mundo aborrece a Cristo; ¿cómo puede el cristiano amar al mundo</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40000" r="6000"/>
          <a:stretch/>
        </p:blipFill>
        <p:spPr>
          <a:xfrm>
            <a:off x="5029200" y="1743548"/>
            <a:ext cx="4114800" cy="5114452"/>
          </a:xfrm>
          <a:prstGeom prst="rect">
            <a:avLst/>
          </a:prstGeom>
        </p:spPr>
      </p:pic>
    </p:spTree>
    <p:extLst>
      <p:ext uri="{BB962C8B-B14F-4D97-AF65-F5344CB8AC3E}">
        <p14:creationId xmlns:p14="http://schemas.microsoft.com/office/powerpoint/2010/main" val="2940946796"/>
      </p:ext>
    </p:extLst>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obra del Espíritu Santo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16.4b – 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11</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381999" cy="4719638"/>
          </a:xfrm>
        </p:spPr>
        <p:txBody>
          <a:bodyPr>
            <a:normAutofit/>
          </a:bodyPr>
          <a:lstStyle/>
          <a:p>
            <a:r>
              <a:rPr lang="es-PR" dirty="0" smtClean="0">
                <a:latin typeface="Candara" panose="020E0502030303020204" pitchFamily="34" charset="0"/>
              </a:rPr>
              <a:t>El Espíritu Santo convence al mundo: </a:t>
            </a:r>
          </a:p>
          <a:p>
            <a:pPr lvl="1"/>
            <a:r>
              <a:rPr lang="es-PR" sz="3200" dirty="0" smtClean="0">
                <a:latin typeface="Candara" panose="020E0502030303020204" pitchFamily="34" charset="0"/>
              </a:rPr>
              <a:t>De que son pecadores </a:t>
            </a:r>
            <a:r>
              <a:rPr lang="es-PR" sz="3200" dirty="0" smtClean="0">
                <a:solidFill>
                  <a:srgbClr val="FF0000"/>
                </a:solidFill>
                <a:latin typeface="Candara" panose="020E0502030303020204" pitchFamily="34" charset="0"/>
              </a:rPr>
              <a:t>(v. 9)</a:t>
            </a:r>
          </a:p>
          <a:p>
            <a:pPr lvl="2"/>
            <a:r>
              <a:rPr lang="es-PR" sz="2800" dirty="0" smtClean="0">
                <a:solidFill>
                  <a:srgbClr val="FF0000"/>
                </a:solidFill>
                <a:latin typeface="Candara" panose="020E0502030303020204" pitchFamily="34" charset="0"/>
              </a:rPr>
              <a:t>Juan 3.18-21</a:t>
            </a:r>
          </a:p>
          <a:p>
            <a:pPr lvl="1"/>
            <a:r>
              <a:rPr lang="es-PR" sz="3200" dirty="0" smtClean="0">
                <a:latin typeface="Candara" panose="020E0502030303020204" pitchFamily="34" charset="0"/>
              </a:rPr>
              <a:t>De que Cristo es la justicia de Dios </a:t>
            </a:r>
            <a:r>
              <a:rPr lang="es-PR" sz="3200" dirty="0" smtClean="0">
                <a:solidFill>
                  <a:srgbClr val="FF0000"/>
                </a:solidFill>
                <a:latin typeface="Candara" panose="020E0502030303020204" pitchFamily="34" charset="0"/>
              </a:rPr>
              <a:t>(v. 10)</a:t>
            </a:r>
          </a:p>
          <a:p>
            <a:pPr lvl="2"/>
            <a:r>
              <a:rPr lang="es-PR" sz="2800" dirty="0" smtClean="0">
                <a:solidFill>
                  <a:srgbClr val="FF0000"/>
                </a:solidFill>
                <a:latin typeface="Candara" panose="020E0502030303020204" pitchFamily="34" charset="0"/>
              </a:rPr>
              <a:t>Romanos 3.21-26</a:t>
            </a:r>
            <a:endParaRPr lang="es-PR" sz="2800" dirty="0" smtClean="0">
              <a:solidFill>
                <a:srgbClr val="FF0000"/>
              </a:solidFill>
              <a:latin typeface="Candara" panose="020E0502030303020204" pitchFamily="34" charset="0"/>
            </a:endParaRPr>
          </a:p>
          <a:p>
            <a:pPr lvl="1"/>
            <a:r>
              <a:rPr lang="es-PR" sz="3200" dirty="0" smtClean="0">
                <a:latin typeface="Candara" panose="020E0502030303020204" pitchFamily="34" charset="0"/>
              </a:rPr>
              <a:t>De que el diablo ya fue juzgado en la cruz y que Jesús juzgará a todos </a:t>
            </a:r>
            <a:r>
              <a:rPr lang="es-PR" sz="3200" dirty="0" smtClean="0">
                <a:solidFill>
                  <a:srgbClr val="FF0000"/>
                </a:solidFill>
                <a:latin typeface="Candara" panose="020E0502030303020204" pitchFamily="34" charset="0"/>
              </a:rPr>
              <a:t>(v. 11)</a:t>
            </a:r>
          </a:p>
          <a:p>
            <a:pPr lvl="2"/>
            <a:r>
              <a:rPr lang="es-PR" sz="2800" dirty="0" smtClean="0">
                <a:solidFill>
                  <a:srgbClr val="FF0000"/>
                </a:solidFill>
                <a:latin typeface="Candara" panose="020E0502030303020204" pitchFamily="34" charset="0"/>
              </a:rPr>
              <a:t>Romanos 14.10-12</a:t>
            </a:r>
            <a:endParaRPr lang="es-PR" sz="2800" dirty="0">
              <a:solidFill>
                <a:srgbClr val="FF0000"/>
              </a:solidFill>
              <a:latin typeface="Candara" panose="020E0502030303020204" pitchFamily="34" charset="0"/>
            </a:endParaRPr>
          </a:p>
        </p:txBody>
      </p:sp>
    </p:spTree>
    <p:extLst>
      <p:ext uri="{BB962C8B-B14F-4D97-AF65-F5344CB8AC3E}">
        <p14:creationId xmlns:p14="http://schemas.microsoft.com/office/powerpoint/2010/main" val="631962027"/>
      </p:ext>
    </p:extLst>
  </p:cSld>
  <p:clrMapOvr>
    <a:masterClrMapping/>
  </p:clrMapOvr>
  <p:transition>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gozo del Espíritu va sobre la </a:t>
            </a:r>
            <a:r>
              <a:rPr lang="es-PR" dirty="0" smtClean="0">
                <a:latin typeface="Candara" pitchFamily="34" charset="0"/>
                <a:cs typeface="Calibri" pitchFamily="34" charset="0"/>
              </a:rPr>
              <a:t>tristeza  </a:t>
            </a:r>
            <a:r>
              <a:rPr lang="es-PR" dirty="0" smtClean="0">
                <a:solidFill>
                  <a:srgbClr val="FF0000"/>
                </a:solidFill>
                <a:latin typeface="Candara" pitchFamily="34" charset="0"/>
                <a:cs typeface="Calibri" pitchFamily="34" charset="0"/>
              </a:rPr>
              <a:t>Juan </a:t>
            </a:r>
            <a:r>
              <a:rPr lang="es-PR" dirty="0">
                <a:solidFill>
                  <a:srgbClr val="FF0000"/>
                </a:solidFill>
                <a:latin typeface="Candara" pitchFamily="34" charset="0"/>
                <a:cs typeface="Calibri" pitchFamily="34" charset="0"/>
              </a:rPr>
              <a:t>16.16 - 33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12</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05399" cy="4719638"/>
          </a:xfrm>
        </p:spPr>
        <p:txBody>
          <a:bodyPr>
            <a:normAutofit fontScale="92500" lnSpcReduction="10000"/>
          </a:bodyPr>
          <a:lstStyle/>
          <a:p>
            <a:r>
              <a:rPr lang="es-PR" i="1" dirty="0">
                <a:latin typeface="Candara" panose="020E0502030303020204" pitchFamily="34" charset="0"/>
              </a:rPr>
              <a:t>“Todavía un poco… de nuevo un poco</a:t>
            </a:r>
            <a:r>
              <a:rPr lang="es-PR" dirty="0">
                <a:latin typeface="Candara" panose="020E0502030303020204" pitchFamily="34" charset="0"/>
              </a:rPr>
              <a:t>” </a:t>
            </a:r>
            <a:r>
              <a:rPr lang="es-PR" dirty="0">
                <a:solidFill>
                  <a:srgbClr val="FF0000"/>
                </a:solidFill>
                <a:latin typeface="Candara" panose="020E0502030303020204" pitchFamily="34" charset="0"/>
              </a:rPr>
              <a:t>16:16</a:t>
            </a:r>
          </a:p>
          <a:p>
            <a:r>
              <a:rPr lang="es-PR" dirty="0">
                <a:latin typeface="Candara" panose="020E0502030303020204" pitchFamily="34" charset="0"/>
              </a:rPr>
              <a:t>Esas palabras dejaron a los suyos muy confundidos, pero Cristo explicó en el </a:t>
            </a:r>
            <a:r>
              <a:rPr lang="es-PR" dirty="0">
                <a:solidFill>
                  <a:srgbClr val="FF0000"/>
                </a:solidFill>
                <a:latin typeface="Candara" panose="020E0502030303020204" pitchFamily="34" charset="0"/>
              </a:rPr>
              <a:t>v. 20 </a:t>
            </a:r>
            <a:r>
              <a:rPr lang="es-PR" dirty="0">
                <a:latin typeface="Candara" panose="020E0502030303020204" pitchFamily="34" charset="0"/>
              </a:rPr>
              <a:t>la idea central de las frases.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crucifixión haría feliz al mundo, pero entristecería a los suyos. </a:t>
            </a:r>
            <a:endParaRPr lang="es-PR" dirty="0" smtClean="0">
              <a:latin typeface="Candara" panose="020E0502030303020204" pitchFamily="34" charset="0"/>
            </a:endParaRPr>
          </a:p>
        </p:txBody>
      </p:sp>
      <p:pic>
        <p:nvPicPr>
          <p:cNvPr id="9" name="Picture 8"/>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48708"/>
          <a:stretch/>
        </p:blipFill>
        <p:spPr>
          <a:xfrm>
            <a:off x="5334001" y="1751134"/>
            <a:ext cx="3810000" cy="5106866"/>
          </a:xfrm>
          <a:prstGeom prst="rect">
            <a:avLst/>
          </a:prstGeom>
        </p:spPr>
      </p:pic>
    </p:spTree>
    <p:extLst>
      <p:ext uri="{BB962C8B-B14F-4D97-AF65-F5344CB8AC3E}">
        <p14:creationId xmlns:p14="http://schemas.microsoft.com/office/powerpoint/2010/main" val="3477153957"/>
      </p:ext>
    </p:extLst>
  </p:cSld>
  <p:clrMapOvr>
    <a:masterClrMapping/>
  </p:clrMapOvr>
  <p:transition>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gozo del Espíritu va sobre la </a:t>
            </a:r>
            <a:r>
              <a:rPr lang="es-PR" dirty="0" smtClean="0">
                <a:latin typeface="Candara" pitchFamily="34" charset="0"/>
                <a:cs typeface="Calibri" pitchFamily="34" charset="0"/>
              </a:rPr>
              <a:t>tristeza  </a:t>
            </a:r>
            <a:r>
              <a:rPr lang="es-PR" dirty="0" smtClean="0">
                <a:solidFill>
                  <a:srgbClr val="FF0000"/>
                </a:solidFill>
                <a:latin typeface="Candara" pitchFamily="34" charset="0"/>
                <a:cs typeface="Calibri" pitchFamily="34" charset="0"/>
              </a:rPr>
              <a:t>Juan </a:t>
            </a:r>
            <a:r>
              <a:rPr lang="es-PR" dirty="0">
                <a:solidFill>
                  <a:srgbClr val="FF0000"/>
                </a:solidFill>
                <a:latin typeface="Candara" pitchFamily="34" charset="0"/>
                <a:cs typeface="Calibri" pitchFamily="34" charset="0"/>
              </a:rPr>
              <a:t>16.16 - 33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13</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05399" cy="4719638"/>
          </a:xfrm>
        </p:spPr>
        <p:txBody>
          <a:bodyPr>
            <a:normAutofit fontScale="85000" lnSpcReduction="20000"/>
          </a:bodyPr>
          <a:lstStyle/>
          <a:p>
            <a:r>
              <a:rPr lang="es-PR" dirty="0" smtClean="0">
                <a:latin typeface="Candara" panose="020E0502030303020204" pitchFamily="34" charset="0"/>
              </a:rPr>
              <a:t>Sin </a:t>
            </a:r>
            <a:r>
              <a:rPr lang="es-PR" dirty="0">
                <a:latin typeface="Candara" panose="020E0502030303020204" pitchFamily="34" charset="0"/>
              </a:rPr>
              <a:t>embargo, el dolor y la tristeza pasarían cuando se dieran cuenta de la razón de la cruz. </a:t>
            </a:r>
            <a:endParaRPr lang="es-PR" dirty="0" smtClean="0">
              <a:latin typeface="Candara" panose="020E0502030303020204" pitchFamily="34" charset="0"/>
            </a:endParaRPr>
          </a:p>
          <a:p>
            <a:r>
              <a:rPr lang="es-PR" dirty="0" smtClean="0">
                <a:latin typeface="Candara" panose="020E0502030303020204" pitchFamily="34" charset="0"/>
              </a:rPr>
              <a:t>No </a:t>
            </a:r>
            <a:r>
              <a:rPr lang="es-PR" dirty="0">
                <a:latin typeface="Candara" panose="020E0502030303020204" pitchFamily="34" charset="0"/>
              </a:rPr>
              <a:t>dijo que el gozo de un evento futuro les haría olvidarse de la tristeza, sino que al entender la causa de la tristeza (su muerte), cambiaría la tristeza en gozo.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resurrección sería la prueba de la verdad que les había comunicado</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48708"/>
          <a:stretch/>
        </p:blipFill>
        <p:spPr>
          <a:xfrm>
            <a:off x="5334001" y="1751134"/>
            <a:ext cx="3810000" cy="5106866"/>
          </a:xfrm>
          <a:prstGeom prst="rect">
            <a:avLst/>
          </a:prstGeom>
        </p:spPr>
      </p:pic>
    </p:spTree>
    <p:extLst>
      <p:ext uri="{BB962C8B-B14F-4D97-AF65-F5344CB8AC3E}">
        <p14:creationId xmlns:p14="http://schemas.microsoft.com/office/powerpoint/2010/main" val="1077415129"/>
      </p:ext>
    </p:extLst>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gozo del Espíritu va sobre la </a:t>
            </a:r>
            <a:r>
              <a:rPr lang="es-PR" dirty="0" smtClean="0">
                <a:latin typeface="Candara" pitchFamily="34" charset="0"/>
                <a:cs typeface="Calibri" pitchFamily="34" charset="0"/>
              </a:rPr>
              <a:t>tristeza  </a:t>
            </a:r>
            <a:r>
              <a:rPr lang="es-PR" dirty="0" smtClean="0">
                <a:solidFill>
                  <a:srgbClr val="FF0000"/>
                </a:solidFill>
                <a:latin typeface="Candara" pitchFamily="34" charset="0"/>
                <a:cs typeface="Calibri" pitchFamily="34" charset="0"/>
              </a:rPr>
              <a:t>Juan </a:t>
            </a:r>
            <a:r>
              <a:rPr lang="es-PR" dirty="0">
                <a:solidFill>
                  <a:srgbClr val="FF0000"/>
                </a:solidFill>
                <a:latin typeface="Candara" pitchFamily="34" charset="0"/>
                <a:cs typeface="Calibri" pitchFamily="34" charset="0"/>
              </a:rPr>
              <a:t>16.16 - 33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14</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381999" cy="4719638"/>
          </a:xfrm>
        </p:spPr>
        <p:txBody>
          <a:bodyPr>
            <a:normAutofit lnSpcReduction="10000"/>
          </a:bodyPr>
          <a:lstStyle/>
          <a:p>
            <a:r>
              <a:rPr lang="es-PR" dirty="0" smtClean="0">
                <a:latin typeface="Candara" panose="020E0502030303020204" pitchFamily="34" charset="0"/>
              </a:rPr>
              <a:t>La </a:t>
            </a:r>
            <a:r>
              <a:rPr lang="es-PR" dirty="0">
                <a:latin typeface="Candara" panose="020E0502030303020204" pitchFamily="34" charset="0"/>
              </a:rPr>
              <a:t>ilustración de la mujer cuando da a luz es muy apropiada. </a:t>
            </a:r>
            <a:endParaRPr lang="es-PR" dirty="0" smtClean="0">
              <a:latin typeface="Candara" panose="020E0502030303020204" pitchFamily="34" charset="0"/>
            </a:endParaRPr>
          </a:p>
          <a:p>
            <a:pPr lvl="1"/>
            <a:r>
              <a:rPr lang="es-PR" dirty="0" smtClean="0">
                <a:latin typeface="Candara" panose="020E0502030303020204" pitchFamily="34" charset="0"/>
              </a:rPr>
              <a:t>Muestra </a:t>
            </a:r>
            <a:r>
              <a:rPr lang="es-PR" dirty="0">
                <a:latin typeface="Candara" panose="020E0502030303020204" pitchFamily="34" charset="0"/>
              </a:rPr>
              <a:t>que un mismo evento puede producir dos diferentes emociones o sensaciones; en el caso de la mujer el dolor y el gozo; la felicidad después de la tristeza. </a:t>
            </a:r>
            <a:endParaRPr lang="es-PR" dirty="0" smtClean="0">
              <a:latin typeface="Candara" panose="020E0502030303020204" pitchFamily="34" charset="0"/>
            </a:endParaRPr>
          </a:p>
          <a:p>
            <a:pPr lvl="1"/>
            <a:r>
              <a:rPr lang="es-PR" dirty="0" smtClean="0">
                <a:latin typeface="Candara" panose="020E0502030303020204" pitchFamily="34" charset="0"/>
              </a:rPr>
              <a:t>A </a:t>
            </a:r>
            <a:r>
              <a:rPr lang="es-PR" dirty="0">
                <a:latin typeface="Candara" panose="020E0502030303020204" pitchFamily="34" charset="0"/>
              </a:rPr>
              <a:t>la verdad, el propósito del dolor es el parto. </a:t>
            </a:r>
            <a:endParaRPr lang="es-PR" dirty="0" smtClean="0">
              <a:latin typeface="Candara" panose="020E0502030303020204" pitchFamily="34" charset="0"/>
            </a:endParaRPr>
          </a:p>
          <a:p>
            <a:pPr lvl="1"/>
            <a:r>
              <a:rPr lang="es-PR" dirty="0" smtClean="0">
                <a:latin typeface="Candara" panose="020E0502030303020204" pitchFamily="34" charset="0"/>
              </a:rPr>
              <a:t>Así </a:t>
            </a:r>
            <a:r>
              <a:rPr lang="es-PR" dirty="0">
                <a:latin typeface="Candara" panose="020E0502030303020204" pitchFamily="34" charset="0"/>
              </a:rPr>
              <a:t>que el objetivo de la muerte de Cristo en la cruz, aun con la tristeza que les provocaría, era producir vida con el gozo correspondiente</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177205080"/>
      </p:ext>
    </p:extLst>
  </p:cSld>
  <p:clrMapOvr>
    <a:masterClrMapping/>
  </p:clrMapOvr>
  <p:transition>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ChangeArrowheads="1"/>
          </p:cNvSpPr>
          <p:nvPr>
            <p:ph type="title"/>
          </p:nvPr>
        </p:nvSpPr>
        <p:spPr/>
        <p:txBody>
          <a:bodyPr/>
          <a:lstStyle/>
          <a:p>
            <a:r>
              <a:rPr lang="es-PR" noProof="0" dirty="0" smtClean="0">
                <a:latin typeface="Candara" pitchFamily="34" charset="0"/>
                <a:cs typeface="Calibri" pitchFamily="34" charset="0"/>
              </a:rPr>
              <a:t>Bosquejo de Estudio</a:t>
            </a:r>
            <a:endParaRPr lang="es-PR" noProof="0" dirty="0">
              <a:latin typeface="Candara" pitchFamily="34" charset="0"/>
              <a:cs typeface="Calibri" pitchFamily="34" charset="0"/>
            </a:endParaRPr>
          </a:p>
        </p:txBody>
      </p:sp>
      <p:sp>
        <p:nvSpPr>
          <p:cNvPr id="317443" name="Rectangle 3"/>
          <p:cNvSpPr>
            <a:spLocks noGrp="1" noChangeArrowheads="1"/>
          </p:cNvSpPr>
          <p:nvPr>
            <p:ph type="body" idx="1"/>
          </p:nvPr>
        </p:nvSpPr>
        <p:spPr>
          <a:xfrm>
            <a:off x="533400" y="1981200"/>
            <a:ext cx="8153400" cy="4724400"/>
          </a:xfrm>
        </p:spPr>
        <p:txBody>
          <a:bodyPr>
            <a:normAutofit fontScale="92500"/>
          </a:bodyPr>
          <a:lstStyle/>
          <a:p>
            <a:r>
              <a:rPr lang="es-PR" sz="3600" dirty="0" smtClean="0">
                <a:latin typeface="Candara" pitchFamily="34" charset="0"/>
                <a:cs typeface="Calibri" pitchFamily="34" charset="0"/>
              </a:rPr>
              <a:t>Jesús intercede por los suyos</a:t>
            </a:r>
            <a:endParaRPr lang="es-PR" sz="3600" dirty="0">
              <a:latin typeface="Candara" pitchFamily="34" charset="0"/>
              <a:cs typeface="Calibri" pitchFamily="34" charset="0"/>
            </a:endParaRPr>
          </a:p>
          <a:p>
            <a:pPr lvl="1"/>
            <a:r>
              <a:rPr lang="es-PR" sz="3300" dirty="0">
                <a:solidFill>
                  <a:srgbClr val="FF0000"/>
                </a:solidFill>
                <a:latin typeface="Candara" pitchFamily="34" charset="0"/>
                <a:cs typeface="Calibri" pitchFamily="34" charset="0"/>
              </a:rPr>
              <a:t>Juan </a:t>
            </a:r>
            <a:r>
              <a:rPr lang="es-PR" sz="3300" dirty="0" smtClean="0">
                <a:solidFill>
                  <a:srgbClr val="FF0000"/>
                </a:solidFill>
                <a:latin typeface="Candara" pitchFamily="34" charset="0"/>
                <a:cs typeface="Calibri" pitchFamily="34" charset="0"/>
              </a:rPr>
              <a:t>17.6 - 13</a:t>
            </a:r>
            <a:endParaRPr lang="es-PR" sz="3300" dirty="0">
              <a:solidFill>
                <a:srgbClr val="FF0000"/>
              </a:solidFill>
              <a:latin typeface="Candara" pitchFamily="34" charset="0"/>
              <a:cs typeface="Calibri" pitchFamily="34" charset="0"/>
            </a:endParaRPr>
          </a:p>
          <a:p>
            <a:r>
              <a:rPr lang="es-PR" sz="3600" dirty="0" smtClean="0">
                <a:latin typeface="Candara" pitchFamily="34" charset="0"/>
                <a:cs typeface="Calibri" pitchFamily="34" charset="0"/>
              </a:rPr>
              <a:t>El mundo aborrece a los cristianos</a:t>
            </a:r>
            <a:endParaRPr lang="es-PR" sz="3600" dirty="0">
              <a:latin typeface="Candara" pitchFamily="34" charset="0"/>
              <a:cs typeface="Calibri" pitchFamily="34" charset="0"/>
            </a:endParaRPr>
          </a:p>
          <a:p>
            <a:pPr lvl="1"/>
            <a:r>
              <a:rPr lang="es-PR" sz="3300" dirty="0">
                <a:solidFill>
                  <a:srgbClr val="FF0000"/>
                </a:solidFill>
                <a:latin typeface="Candara" pitchFamily="34" charset="0"/>
                <a:cs typeface="Calibri" pitchFamily="34" charset="0"/>
              </a:rPr>
              <a:t>Juan </a:t>
            </a:r>
            <a:r>
              <a:rPr lang="es-PR" sz="3300" dirty="0" smtClean="0">
                <a:solidFill>
                  <a:srgbClr val="FF0000"/>
                </a:solidFill>
                <a:latin typeface="Candara" pitchFamily="34" charset="0"/>
                <a:cs typeface="Calibri" pitchFamily="34" charset="0"/>
              </a:rPr>
              <a:t>17.14 - 19</a:t>
            </a:r>
          </a:p>
          <a:p>
            <a:r>
              <a:rPr lang="es-PR" sz="3600" dirty="0" smtClean="0">
                <a:latin typeface="Candara" pitchFamily="34" charset="0"/>
                <a:cs typeface="Calibri" pitchFamily="34" charset="0"/>
              </a:rPr>
              <a:t>Jesús intercede por los que han de creer</a:t>
            </a:r>
            <a:endParaRPr lang="es-PR" sz="3600" dirty="0">
              <a:latin typeface="Candara" pitchFamily="34" charset="0"/>
              <a:cs typeface="Calibri" pitchFamily="34" charset="0"/>
            </a:endParaRPr>
          </a:p>
          <a:p>
            <a:pPr lvl="1"/>
            <a:r>
              <a:rPr lang="es-PR" sz="3300" dirty="0">
                <a:solidFill>
                  <a:srgbClr val="FF0000"/>
                </a:solidFill>
                <a:latin typeface="Candara" pitchFamily="34" charset="0"/>
                <a:cs typeface="Calibri" pitchFamily="34" charset="0"/>
              </a:rPr>
              <a:t>Juan </a:t>
            </a:r>
            <a:r>
              <a:rPr lang="es-PR" sz="3300" dirty="0" smtClean="0">
                <a:solidFill>
                  <a:srgbClr val="FF0000"/>
                </a:solidFill>
                <a:latin typeface="Candara" pitchFamily="34" charset="0"/>
                <a:cs typeface="Calibri" pitchFamily="34" charset="0"/>
              </a:rPr>
              <a:t>17.20 - 23</a:t>
            </a:r>
            <a:endParaRPr lang="es-PR" sz="3300" dirty="0">
              <a:solidFill>
                <a:srgbClr val="FF0000"/>
              </a:solidFill>
              <a:latin typeface="Candara" pitchFamily="34" charset="0"/>
              <a:cs typeface="Calibri" pitchFamily="34" charset="0"/>
            </a:endParaRPr>
          </a:p>
          <a:p>
            <a:r>
              <a:rPr lang="es-PR" sz="3600" dirty="0" smtClean="0">
                <a:latin typeface="Candara" pitchFamily="34" charset="0"/>
                <a:cs typeface="Calibri" pitchFamily="34" charset="0"/>
              </a:rPr>
              <a:t>Juntos para siempre</a:t>
            </a:r>
            <a:endParaRPr lang="es-PR" sz="3600" dirty="0">
              <a:latin typeface="Candara" pitchFamily="34" charset="0"/>
              <a:cs typeface="Calibri" pitchFamily="34" charset="0"/>
            </a:endParaRPr>
          </a:p>
          <a:p>
            <a:pPr lvl="1"/>
            <a:r>
              <a:rPr lang="es-PR" sz="3300" dirty="0">
                <a:solidFill>
                  <a:srgbClr val="FF0000"/>
                </a:solidFill>
                <a:latin typeface="Candara" pitchFamily="34" charset="0"/>
                <a:cs typeface="Calibri" pitchFamily="34" charset="0"/>
              </a:rPr>
              <a:t>Juan </a:t>
            </a:r>
            <a:r>
              <a:rPr lang="es-PR" sz="3300" dirty="0" smtClean="0">
                <a:solidFill>
                  <a:srgbClr val="FF0000"/>
                </a:solidFill>
                <a:latin typeface="Candara" pitchFamily="34" charset="0"/>
                <a:cs typeface="Calibri" pitchFamily="34" charset="0"/>
              </a:rPr>
              <a:t>17.24 - 26</a:t>
            </a:r>
            <a:endParaRPr lang="es-PR" sz="3300" dirty="0">
              <a:solidFill>
                <a:srgbClr val="FF0000"/>
              </a:solidFill>
              <a:latin typeface="Candara" pitchFamily="34" charset="0"/>
              <a:cs typeface="Calibri" pitchFamily="34" charset="0"/>
            </a:endParaRPr>
          </a:p>
        </p:txBody>
      </p:sp>
      <p:sp>
        <p:nvSpPr>
          <p:cNvPr id="7" name="Slide Number Placeholder 5"/>
          <p:cNvSpPr>
            <a:spLocks noGrp="1"/>
          </p:cNvSpPr>
          <p:nvPr>
            <p:ph type="sldNum" sz="quarter" idx="12"/>
          </p:nvPr>
        </p:nvSpPr>
        <p:spPr/>
        <p:txBody>
          <a:bodyPr/>
          <a:lstStyle/>
          <a:p>
            <a:fld id="{5A691704-8AD3-4869-913C-6C059867AFF4}" type="slidenum">
              <a:rPr lang="en-US" smtClean="0">
                <a:solidFill>
                  <a:srgbClr val="000000"/>
                </a:solidFill>
              </a:rPr>
              <a:pPr/>
              <a:t>15</a:t>
            </a:fld>
            <a:endParaRPr lang="en-US">
              <a:solidFill>
                <a:srgbClr val="000000"/>
              </a:solidFill>
            </a:endParaRPr>
          </a:p>
        </p:txBody>
      </p:sp>
    </p:spTree>
    <p:extLst>
      <p:ext uri="{BB962C8B-B14F-4D97-AF65-F5344CB8AC3E}">
        <p14:creationId xmlns:p14="http://schemas.microsoft.com/office/powerpoint/2010/main" val="2935050747"/>
      </p:ext>
    </p:extLst>
  </p:cSld>
  <p:clrMapOvr>
    <a:masterClrMapping/>
  </p:clrMapOvr>
  <p:transition>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Jesús intercede por los suyos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17.6 - 13</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3" name="Picture 2"/>
          <p:cNvPicPr>
            <a:picLocks noChangeAspect="1"/>
          </p:cNvPicPr>
          <p:nvPr/>
        </p:nvPicPr>
        <p:blipFill rotWithShape="1">
          <a:blip r:embed="rId3"/>
          <a:srcRect l="1376" t="4436" r="291" b="20149"/>
          <a:stretch/>
        </p:blipFill>
        <p:spPr>
          <a:xfrm>
            <a:off x="0" y="1676401"/>
            <a:ext cx="9144000" cy="5181599"/>
          </a:xfrm>
          <a:prstGeom prst="rect">
            <a:avLst/>
          </a:prstGeom>
        </p:spPr>
      </p:pic>
    </p:spTree>
    <p:extLst>
      <p:ext uri="{BB962C8B-B14F-4D97-AF65-F5344CB8AC3E}">
        <p14:creationId xmlns:p14="http://schemas.microsoft.com/office/powerpoint/2010/main" val="2308796262"/>
      </p:ext>
    </p:extLst>
  </p:cSld>
  <p:clrMapOvr>
    <a:masterClrMapping/>
  </p:clrMapOvr>
  <p:transition>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Jesús intercede por los suyos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17.6 - 13</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fontScale="92500"/>
          </a:bodyPr>
          <a:lstStyle/>
          <a:p>
            <a:r>
              <a:rPr lang="es-PR" dirty="0">
                <a:latin typeface="Candara" panose="020E0502030303020204" pitchFamily="34" charset="0"/>
              </a:rPr>
              <a:t>“</a:t>
            </a:r>
            <a:r>
              <a:rPr lang="es-PR" i="1" dirty="0">
                <a:latin typeface="Candara" panose="020E0502030303020204" pitchFamily="34" charset="0"/>
              </a:rPr>
              <a:t>He manifestado tu nombre a los hombres que del mundo me diste; tuyos eran, y me los diste, y han guardado tu palabra. Ahora han conocido que todas las cosas que me has dado, proceden de ti; porque las palabras que me diste, les he dado; y ellos las recibieron, y han conocido verdaderamente que salí de ti, y han creído que tú me enviaste. Yo ruego por ellos; no ruego por el mundo, sino por los que me diste; porque tuyos son, y todo lo mío es tuyo, y lo tuyo mío; y he sido glorificado en </a:t>
            </a:r>
            <a:r>
              <a:rPr lang="es-PR" i="1" dirty="0" smtClean="0">
                <a:latin typeface="Candara" panose="020E0502030303020204" pitchFamily="34" charset="0"/>
              </a:rPr>
              <a:t>ellos…”</a:t>
            </a:r>
            <a:endParaRPr lang="es-PR" dirty="0">
              <a:latin typeface="Candara" panose="020E0502030303020204" pitchFamily="34" charset="0"/>
            </a:endParaRPr>
          </a:p>
        </p:txBody>
      </p:sp>
    </p:spTree>
    <p:extLst>
      <p:ext uri="{BB962C8B-B14F-4D97-AF65-F5344CB8AC3E}">
        <p14:creationId xmlns:p14="http://schemas.microsoft.com/office/powerpoint/2010/main" val="582559429"/>
      </p:ext>
    </p:extLst>
  </p:cSld>
  <p:clrMapOvr>
    <a:masterClrMapping/>
  </p:clrMapOvr>
  <p:transition>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Jesús intercede por los suyos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17.6 - 13</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lnSpcReduction="10000"/>
          </a:bodyPr>
          <a:lstStyle/>
          <a:p>
            <a:r>
              <a:rPr lang="es-PR" dirty="0" smtClean="0">
                <a:latin typeface="Candara" panose="020E0502030303020204" pitchFamily="34" charset="0"/>
              </a:rPr>
              <a:t>“</a:t>
            </a:r>
            <a:r>
              <a:rPr lang="es-PR" i="1" dirty="0" smtClean="0">
                <a:latin typeface="Candara" panose="020E0502030303020204" pitchFamily="34" charset="0"/>
              </a:rPr>
              <a:t>…Y </a:t>
            </a:r>
            <a:r>
              <a:rPr lang="es-PR" i="1" dirty="0">
                <a:latin typeface="Candara" panose="020E0502030303020204" pitchFamily="34" charset="0"/>
              </a:rPr>
              <a:t>ya no estoy en el mundo; mas éstos están en el mundo, y yo voy a ti. Padre santo, a los que me has dado, guárdalos en tu nombre, para que sean uno, así como nosotros. Cuando estaba con ellos en el mundo, yo los guardaba en tu nombre; a los que me diste, yo los guardé, y ninguno de ellos se perdió, sino el hijo de perdición, para que la Escritura se cumpliese. Pero ahora voy a ti; y hablo esto en el mundo, para que tengan mi gozo cumplido en sí mismos.</a:t>
            </a:r>
            <a:r>
              <a:rPr lang="es-PR" dirty="0">
                <a:latin typeface="Candara" panose="020E0502030303020204" pitchFamily="34" charset="0"/>
              </a:rPr>
              <a:t>” </a:t>
            </a:r>
            <a:r>
              <a:rPr lang="es-PR" dirty="0">
                <a:solidFill>
                  <a:srgbClr val="FF0000"/>
                </a:solidFill>
                <a:latin typeface="Candara" panose="020E0502030303020204" pitchFamily="34" charset="0"/>
              </a:rPr>
              <a:t>(Juan 17.6–13, RVR60) </a:t>
            </a:r>
          </a:p>
        </p:txBody>
      </p:sp>
    </p:spTree>
    <p:extLst>
      <p:ext uri="{BB962C8B-B14F-4D97-AF65-F5344CB8AC3E}">
        <p14:creationId xmlns:p14="http://schemas.microsoft.com/office/powerpoint/2010/main" val="3074892493"/>
      </p:ext>
    </p:extLst>
  </p:cSld>
  <p:clrMapOvr>
    <a:masterClrMapping/>
  </p:clrMapOvr>
  <p:transition>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Jesús intercede por los suyos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17.6 - 13</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2999" cy="4719638"/>
          </a:xfrm>
        </p:spPr>
        <p:txBody>
          <a:bodyPr>
            <a:normAutofit fontScale="92500" lnSpcReduction="10000"/>
          </a:bodyPr>
          <a:lstStyle/>
          <a:p>
            <a:r>
              <a:rPr lang="es-PR" dirty="0">
                <a:latin typeface="Candara" panose="020E0502030303020204" pitchFamily="34" charset="0"/>
              </a:rPr>
              <a:t>La clave aquí es la santificación, o sea, la relación de los discípulos al mundo. </a:t>
            </a:r>
            <a:endParaRPr lang="es-PR" dirty="0" smtClean="0">
              <a:latin typeface="Candara" panose="020E0502030303020204" pitchFamily="34" charset="0"/>
            </a:endParaRPr>
          </a:p>
          <a:p>
            <a:r>
              <a:rPr lang="es-PR" dirty="0" smtClean="0">
                <a:latin typeface="Candara" panose="020E0502030303020204" pitchFamily="34" charset="0"/>
              </a:rPr>
              <a:t>Jesús </a:t>
            </a:r>
            <a:r>
              <a:rPr lang="es-PR" dirty="0">
                <a:latin typeface="Candara" panose="020E0502030303020204" pitchFamily="34" charset="0"/>
              </a:rPr>
              <a:t>dijo: «Yo les he dado tu palabra» (</a:t>
            </a:r>
            <a:r>
              <a:rPr lang="es-PR" dirty="0">
                <a:solidFill>
                  <a:srgbClr val="FF0000"/>
                </a:solidFill>
                <a:latin typeface="Candara" panose="020E0502030303020204" pitchFamily="34" charset="0"/>
              </a:rPr>
              <a:t>v. 14</a:t>
            </a:r>
            <a:r>
              <a:rPr lang="es-PR" dirty="0">
                <a:latin typeface="Candara" panose="020E0502030303020204" pitchFamily="34" charset="0"/>
              </a:rPr>
              <a:t>), y en el versículo </a:t>
            </a:r>
            <a:r>
              <a:rPr lang="es-PR" dirty="0">
                <a:solidFill>
                  <a:srgbClr val="FF0000"/>
                </a:solidFill>
                <a:latin typeface="Candara" panose="020E0502030303020204" pitchFamily="34" charset="0"/>
              </a:rPr>
              <a:t>17</a:t>
            </a:r>
            <a:r>
              <a:rPr lang="es-PR" dirty="0">
                <a:latin typeface="Candara" panose="020E0502030303020204" pitchFamily="34" charset="0"/>
              </a:rPr>
              <a:t> afirma que somos santificados (separados para Dios) por medio de la Palabra. </a:t>
            </a:r>
            <a:endParaRPr lang="es-PR" dirty="0" smtClean="0">
              <a:latin typeface="Candara" panose="020E0502030303020204" pitchFamily="34" charset="0"/>
            </a:endParaRPr>
          </a:p>
        </p:txBody>
      </p:sp>
      <p:pic>
        <p:nvPicPr>
          <p:cNvPr id="2" name="Picture 1"/>
          <p:cNvPicPr>
            <a:picLocks noChangeAspect="1"/>
          </p:cNvPicPr>
          <p:nvPr/>
        </p:nvPicPr>
        <p:blipFill>
          <a:blip r:embed="rId3"/>
          <a:stretch>
            <a:fillRect/>
          </a:stretch>
        </p:blipFill>
        <p:spPr>
          <a:xfrm>
            <a:off x="5565338" y="1933353"/>
            <a:ext cx="3578662" cy="4767485"/>
          </a:xfrm>
          <a:prstGeom prst="rect">
            <a:avLst/>
          </a:prstGeom>
        </p:spPr>
      </p:pic>
    </p:spTree>
    <p:extLst>
      <p:ext uri="{BB962C8B-B14F-4D97-AF65-F5344CB8AC3E}">
        <p14:creationId xmlns:p14="http://schemas.microsoft.com/office/powerpoint/2010/main" val="3419947626"/>
      </p:ext>
    </p:extLst>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3"/>
          <p:cNvSpPr>
            <a:spLocks noGrp="1" noChangeArrowheads="1"/>
          </p:cNvSpPr>
          <p:nvPr>
            <p:ph type="sldNum" sz="quarter" idx="12"/>
          </p:nvPr>
        </p:nvSpPr>
        <p:spPr>
          <a:ln/>
        </p:spPr>
        <p:txBody>
          <a:bodyPr/>
          <a:lstStyle/>
          <a:p>
            <a:pPr>
              <a:defRPr/>
            </a:pPr>
            <a:fld id="{B40BEE61-78A7-4B3C-8981-FE4F09B794B2}" type="slidenum">
              <a:rPr lang="en-US">
                <a:solidFill>
                  <a:srgbClr val="000000"/>
                </a:solidFill>
              </a:rPr>
              <a:pPr>
                <a:defRPr/>
              </a:pPr>
              <a:t>2</a:t>
            </a:fld>
            <a:endParaRPr lang="en-US">
              <a:solidFill>
                <a:srgbClr val="000000"/>
              </a:solidFill>
            </a:endParaRPr>
          </a:p>
        </p:txBody>
      </p:sp>
      <p:sp>
        <p:nvSpPr>
          <p:cNvPr id="4098" name="Rectangle 2"/>
          <p:cNvSpPr>
            <a:spLocks noGrp="1" noChangeArrowheads="1"/>
          </p:cNvSpPr>
          <p:nvPr>
            <p:ph type="title"/>
          </p:nvPr>
        </p:nvSpPr>
        <p:spPr>
          <a:xfrm>
            <a:off x="1143000" y="838200"/>
            <a:ext cx="3649663" cy="838200"/>
          </a:xfrm>
        </p:spPr>
        <p:txBody>
          <a:bodyPr/>
          <a:lstStyle/>
          <a:p>
            <a:pPr eaLnBrk="1" hangingPunct="1"/>
            <a:r>
              <a:rPr lang="es-PR" noProof="0" dirty="0" smtClean="0">
                <a:latin typeface="Candara" pitchFamily="34" charset="0"/>
                <a:cs typeface="Calibri" pitchFamily="34" charset="0"/>
              </a:rPr>
              <a:t>Contexto</a:t>
            </a:r>
          </a:p>
        </p:txBody>
      </p:sp>
      <p:sp>
        <p:nvSpPr>
          <p:cNvPr id="4099" name="Rectangle 3"/>
          <p:cNvSpPr>
            <a:spLocks noGrp="1" noChangeArrowheads="1"/>
          </p:cNvSpPr>
          <p:nvPr>
            <p:ph type="body" sz="half" idx="1"/>
          </p:nvPr>
        </p:nvSpPr>
        <p:spPr>
          <a:xfrm>
            <a:off x="304800" y="2133600"/>
            <a:ext cx="3886200" cy="2362200"/>
          </a:xfrm>
        </p:spPr>
        <p:txBody>
          <a:bodyPr/>
          <a:lstStyle/>
          <a:p>
            <a:pPr eaLnBrk="1" hangingPunct="1"/>
            <a:r>
              <a:rPr lang="es-PR" sz="4000" dirty="0" smtClean="0">
                <a:latin typeface="Candara" pitchFamily="34" charset="0"/>
                <a:cs typeface="Calibri" pitchFamily="34" charset="0"/>
              </a:rPr>
              <a:t>Juan</a:t>
            </a:r>
          </a:p>
          <a:p>
            <a:pPr lvl="1"/>
            <a:r>
              <a:rPr lang="es-PR" sz="3600" dirty="0" smtClean="0">
                <a:latin typeface="Candara" pitchFamily="34" charset="0"/>
                <a:cs typeface="Calibri" pitchFamily="34" charset="0"/>
              </a:rPr>
              <a:t>15.18 – 17.26</a:t>
            </a:r>
            <a:endParaRPr lang="es-PR" sz="2800" noProof="0" dirty="0" smtClean="0">
              <a:latin typeface="Candara" pitchFamily="34" charset="0"/>
              <a:cs typeface="Calibri" pitchFamily="34" charset="0"/>
            </a:endParaRPr>
          </a:p>
        </p:txBody>
      </p:sp>
      <p:pic>
        <p:nvPicPr>
          <p:cNvPr id="7" name="Picture 2"/>
          <p:cNvPicPr>
            <a:picLocks noChangeAspect="1" noChangeArrowheads="1"/>
          </p:cNvPicPr>
          <p:nvPr/>
        </p:nvPicPr>
        <p:blipFill>
          <a:blip r:embed="rId3" cstate="email">
            <a:lum bright="10000" contrast="20000"/>
            <a:extLst>
              <a:ext uri="{BEBA8EAE-BF5A-486C-A8C5-ECC9F3942E4B}">
                <a14:imgProps xmlns:a14="http://schemas.microsoft.com/office/drawing/2010/main">
                  <a14:imgLayer r:embed="rId4">
                    <a14:imgEffect>
                      <a14:sharpenSoften amount="25000"/>
                    </a14:imgEffect>
                  </a14:imgLayer>
                </a14:imgProps>
              </a:ext>
            </a:extLst>
          </a:blip>
          <a:srcRect/>
          <a:stretch>
            <a:fillRect/>
          </a:stretch>
        </p:blipFill>
        <p:spPr bwMode="auto">
          <a:xfrm>
            <a:off x="4208929" y="2286000"/>
            <a:ext cx="4686300" cy="2790825"/>
          </a:xfrm>
          <a:prstGeom prst="rect">
            <a:avLst/>
          </a:prstGeom>
          <a:noFill/>
          <a:ln w="9525">
            <a:noFill/>
            <a:miter lim="800000"/>
            <a:headEnd/>
            <a:tailEnd/>
          </a:ln>
          <a:effectLst>
            <a:outerShdw blurRad="50800" dist="38100" dir="2700000" algn="tl" rotWithShape="0">
              <a:prstClr val="black">
                <a:alpha val="40000"/>
              </a:prstClr>
            </a:outerShdw>
            <a:softEdge rad="63500"/>
          </a:effectLst>
        </p:spPr>
      </p:pic>
    </p:spTree>
  </p:cSld>
  <p:clrMapOvr>
    <a:masterClrMapping/>
  </p:clrMapOvr>
  <p:transition>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Jesús intercede por los suyos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17.6 - 13</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2999" cy="4719638"/>
          </a:xfrm>
        </p:spPr>
        <p:txBody>
          <a:bodyPr>
            <a:normAutofit fontScale="85000" lnSpcReduction="10000"/>
          </a:bodyPr>
          <a:lstStyle/>
          <a:p>
            <a:r>
              <a:rPr lang="es-PR" dirty="0" smtClean="0">
                <a:latin typeface="Candara" panose="020E0502030303020204" pitchFamily="34" charset="0"/>
              </a:rPr>
              <a:t>La </a:t>
            </a:r>
            <a:r>
              <a:rPr lang="es-PR" dirty="0">
                <a:latin typeface="Candara" panose="020E0502030303020204" pitchFamily="34" charset="0"/>
              </a:rPr>
              <a:t>santificación no significa perfección sin pecado, de otra manera Cristo nunca pudiera haber dicho: «Yo me santifico a mí mismo» (</a:t>
            </a:r>
            <a:r>
              <a:rPr lang="es-PR" dirty="0">
                <a:solidFill>
                  <a:srgbClr val="FF0000"/>
                </a:solidFill>
                <a:latin typeface="Candara" panose="020E0502030303020204" pitchFamily="34" charset="0"/>
              </a:rPr>
              <a:t>v. 19</a:t>
            </a:r>
            <a:r>
              <a:rPr lang="es-PR" dirty="0">
                <a:latin typeface="Candara" panose="020E0502030303020204" pitchFamily="34" charset="0"/>
              </a:rPr>
              <a:t>), por cuanto nunca pecó. </a:t>
            </a:r>
            <a:endParaRPr lang="es-PR" dirty="0" smtClean="0">
              <a:latin typeface="Candara" panose="020E0502030303020204" pitchFamily="34" charset="0"/>
            </a:endParaRPr>
          </a:p>
          <a:p>
            <a:r>
              <a:rPr lang="es-PR" dirty="0" smtClean="0">
                <a:latin typeface="Candara" panose="020E0502030303020204" pitchFamily="34" charset="0"/>
              </a:rPr>
              <a:t>Un </a:t>
            </a:r>
            <a:r>
              <a:rPr lang="es-PR" dirty="0">
                <a:latin typeface="Candara" panose="020E0502030303020204" pitchFamily="34" charset="0"/>
              </a:rPr>
              <a:t>cristiano santificado es alguien que crece diariamente en la Palabra y como resultado se aparta cada vez más del mundo y para el Padre</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r="48978"/>
          <a:stretch/>
        </p:blipFill>
        <p:spPr>
          <a:xfrm>
            <a:off x="5216251" y="1752601"/>
            <a:ext cx="3954253" cy="5105400"/>
          </a:xfrm>
          <a:prstGeom prst="rect">
            <a:avLst/>
          </a:prstGeom>
        </p:spPr>
      </p:pic>
    </p:spTree>
    <p:extLst>
      <p:ext uri="{BB962C8B-B14F-4D97-AF65-F5344CB8AC3E}">
        <p14:creationId xmlns:p14="http://schemas.microsoft.com/office/powerpoint/2010/main" val="1090504882"/>
      </p:ext>
    </p:extLst>
  </p:cSld>
  <p:clrMapOvr>
    <a:masterClrMapping/>
  </p:clrMapOvr>
  <p:transition>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Jesús intercede por los suyos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17.6 - 13</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2999" cy="4719638"/>
          </a:xfrm>
        </p:spPr>
        <p:txBody>
          <a:bodyPr>
            <a:normAutofit fontScale="92500" lnSpcReduction="20000"/>
          </a:bodyPr>
          <a:lstStyle/>
          <a:p>
            <a:r>
              <a:rPr lang="es-PR" dirty="0">
                <a:latin typeface="Candara" panose="020E0502030303020204" pitchFamily="34" charset="0"/>
              </a:rPr>
              <a:t>Cristo le pidió al Padre que guardara a los discípulos (</a:t>
            </a:r>
            <a:r>
              <a:rPr lang="es-PR" dirty="0">
                <a:solidFill>
                  <a:srgbClr val="FF0000"/>
                </a:solidFill>
                <a:latin typeface="Candara" panose="020E0502030303020204" pitchFamily="34" charset="0"/>
              </a:rPr>
              <a:t>v. 11</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Esta </a:t>
            </a:r>
            <a:r>
              <a:rPr lang="es-PR" dirty="0">
                <a:latin typeface="Candara" panose="020E0502030303020204" pitchFamily="34" charset="0"/>
              </a:rPr>
              <a:t>petición no sugiere la posibilidad de que los discípulos pudieran perder su salvación. </a:t>
            </a:r>
            <a:endParaRPr lang="es-PR" dirty="0" smtClean="0">
              <a:latin typeface="Candara" panose="020E0502030303020204" pitchFamily="34" charset="0"/>
            </a:endParaRPr>
          </a:p>
          <a:p>
            <a:r>
              <a:rPr lang="es-PR" dirty="0" smtClean="0">
                <a:latin typeface="Candara" panose="020E0502030303020204" pitchFamily="34" charset="0"/>
              </a:rPr>
              <a:t>Nótese </a:t>
            </a:r>
            <a:r>
              <a:rPr lang="es-PR" dirty="0">
                <a:latin typeface="Candara" panose="020E0502030303020204" pitchFamily="34" charset="0"/>
              </a:rPr>
              <a:t>la petición completa: «Guárdalos en tu nombre, para que sean uno». </a:t>
            </a:r>
            <a:endParaRPr lang="es-PR" dirty="0" smtClean="0">
              <a:latin typeface="Candara" panose="020E0502030303020204" pitchFamily="34" charset="0"/>
            </a:endParaRP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5539128" y="1752600"/>
            <a:ext cx="3604872" cy="5105400"/>
          </a:xfrm>
          <a:prstGeom prst="rect">
            <a:avLst/>
          </a:prstGeom>
        </p:spPr>
      </p:pic>
    </p:spTree>
    <p:extLst>
      <p:ext uri="{BB962C8B-B14F-4D97-AF65-F5344CB8AC3E}">
        <p14:creationId xmlns:p14="http://schemas.microsoft.com/office/powerpoint/2010/main" val="3014969393"/>
      </p:ext>
    </p:extLst>
  </p:cSld>
  <p:clrMapOvr>
    <a:masterClrMapping/>
  </p:clrMapOvr>
  <p:transition>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Jesús intercede por los suyos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17.6 - 13</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2999" cy="4719638"/>
          </a:xfrm>
        </p:spPr>
        <p:txBody>
          <a:bodyPr>
            <a:normAutofit fontScale="92500" lnSpcReduction="10000"/>
          </a:bodyPr>
          <a:lstStyle/>
          <a:p>
            <a:r>
              <a:rPr lang="es-PR" dirty="0" smtClean="0">
                <a:latin typeface="Candara" panose="020E0502030303020204" pitchFamily="34" charset="0"/>
              </a:rPr>
              <a:t>El </a:t>
            </a:r>
            <a:r>
              <a:rPr lang="es-PR" dirty="0">
                <a:latin typeface="Candara" panose="020E0502030303020204" pitchFamily="34" charset="0"/>
              </a:rPr>
              <a:t>versículo </a:t>
            </a:r>
            <a:r>
              <a:rPr lang="es-PR" dirty="0">
                <a:solidFill>
                  <a:srgbClr val="FF0000"/>
                </a:solidFill>
                <a:latin typeface="Candara" panose="020E0502030303020204" pitchFamily="34" charset="0"/>
              </a:rPr>
              <a:t>15</a:t>
            </a:r>
            <a:r>
              <a:rPr lang="es-PR" dirty="0">
                <a:latin typeface="Candara" panose="020E0502030303020204" pitchFamily="34" charset="0"/>
              </a:rPr>
              <a:t> pide que sean guardados del malo. </a:t>
            </a:r>
            <a:endParaRPr lang="es-PR" dirty="0" smtClean="0">
              <a:latin typeface="Candara" panose="020E0502030303020204" pitchFamily="34" charset="0"/>
            </a:endParaRPr>
          </a:p>
          <a:p>
            <a:r>
              <a:rPr lang="es-PR" dirty="0" smtClean="0">
                <a:latin typeface="Candara" panose="020E0502030303020204" pitchFamily="34" charset="0"/>
              </a:rPr>
              <a:t>Cristo </a:t>
            </a:r>
            <a:r>
              <a:rPr lang="es-PR" dirty="0">
                <a:latin typeface="Candara" panose="020E0502030303020204" pitchFamily="34" charset="0"/>
              </a:rPr>
              <a:t>estaba físicamente con los discípulos y podía mantenerlos juntos, unidos en corazón y propósito, separados del mundo. </a:t>
            </a:r>
            <a:endParaRPr lang="es-PR" dirty="0" smtClean="0">
              <a:latin typeface="Candara" panose="020E0502030303020204" pitchFamily="34" charset="0"/>
            </a:endParaRPr>
          </a:p>
          <a:p>
            <a:r>
              <a:rPr lang="es-PR" dirty="0" smtClean="0">
                <a:latin typeface="Candara" panose="020E0502030303020204" pitchFamily="34" charset="0"/>
              </a:rPr>
              <a:t>Ahora </a:t>
            </a:r>
            <a:r>
              <a:rPr lang="es-PR" dirty="0">
                <a:latin typeface="Candara" panose="020E0502030303020204" pitchFamily="34" charset="0"/>
              </a:rPr>
              <a:t>que se iba de regreso al cielo, le pidió al Padre que los guardara</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40592" r="2122"/>
          <a:stretch/>
        </p:blipFill>
        <p:spPr>
          <a:xfrm>
            <a:off x="5029200" y="1736035"/>
            <a:ext cx="4114800" cy="5128591"/>
          </a:xfrm>
          <a:prstGeom prst="rect">
            <a:avLst/>
          </a:prstGeom>
        </p:spPr>
      </p:pic>
    </p:spTree>
    <p:extLst>
      <p:ext uri="{BB962C8B-B14F-4D97-AF65-F5344CB8AC3E}">
        <p14:creationId xmlns:p14="http://schemas.microsoft.com/office/powerpoint/2010/main" val="1566764169"/>
      </p:ext>
    </p:extLst>
  </p:cSld>
  <p:clrMapOvr>
    <a:masterClrMapping/>
  </p:clrMapOvr>
  <p:transition>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Jesús intercede por los suyos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17.6 - 13</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fontScale="92500" lnSpcReduction="20000"/>
          </a:bodyPr>
          <a:lstStyle/>
          <a:p>
            <a:r>
              <a:rPr lang="es-PR" dirty="0">
                <a:latin typeface="Candara" panose="020E0502030303020204" pitchFamily="34" charset="0"/>
              </a:rPr>
              <a:t>Algunos usan el versículo </a:t>
            </a:r>
            <a:r>
              <a:rPr lang="es-PR" dirty="0">
                <a:solidFill>
                  <a:srgbClr val="FF0000"/>
                </a:solidFill>
                <a:latin typeface="Candara" panose="020E0502030303020204" pitchFamily="34" charset="0"/>
              </a:rPr>
              <a:t>12</a:t>
            </a:r>
            <a:r>
              <a:rPr lang="es-PR" dirty="0">
                <a:latin typeface="Candara" panose="020E0502030303020204" pitchFamily="34" charset="0"/>
              </a:rPr>
              <a:t> como «prueba» de que un creyente puede perder su salvación, pero una lectura cuidadosa del versículo ¡prueba precisamente lo opuesto! </a:t>
            </a:r>
            <a:endParaRPr lang="es-PR" dirty="0" smtClean="0">
              <a:latin typeface="Candara" panose="020E0502030303020204" pitchFamily="34" charset="0"/>
            </a:endParaRPr>
          </a:p>
          <a:p>
            <a:r>
              <a:rPr lang="es-PR" dirty="0" smtClean="0">
                <a:latin typeface="Candara" panose="020E0502030303020204" pitchFamily="34" charset="0"/>
              </a:rPr>
              <a:t>Jesús </a:t>
            </a:r>
            <a:r>
              <a:rPr lang="es-PR" dirty="0">
                <a:latin typeface="Candara" panose="020E0502030303020204" pitchFamily="34" charset="0"/>
              </a:rPr>
              <a:t>dijo: «Ninguno de ellos se perdió, sino el hijo de perdición». Esto muestra que Judas nunca fue parte del grupo de creyentes discípulos.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t="7001" b="17742"/>
          <a:stretch/>
        </p:blipFill>
        <p:spPr>
          <a:xfrm>
            <a:off x="5791200" y="1752600"/>
            <a:ext cx="3352800" cy="5105400"/>
          </a:xfrm>
          <a:prstGeom prst="rect">
            <a:avLst/>
          </a:prstGeom>
        </p:spPr>
      </p:pic>
    </p:spTree>
    <p:extLst>
      <p:ext uri="{BB962C8B-B14F-4D97-AF65-F5344CB8AC3E}">
        <p14:creationId xmlns:p14="http://schemas.microsoft.com/office/powerpoint/2010/main" val="3486317852"/>
      </p:ext>
    </p:extLst>
  </p:cSld>
  <p:clrMapOvr>
    <a:masterClrMapping/>
  </p:clrMapOvr>
  <p:transition>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Jesús intercede por los suyos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17.6 - 13</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2999" cy="4719638"/>
          </a:xfrm>
        </p:spPr>
        <p:txBody>
          <a:bodyPr>
            <a:normAutofit fontScale="92500" lnSpcReduction="10000"/>
          </a:bodyPr>
          <a:lstStyle/>
          <a:p>
            <a:r>
              <a:rPr lang="es-PR" dirty="0" smtClean="0">
                <a:latin typeface="Candara" panose="020E0502030303020204" pitchFamily="34" charset="0"/>
              </a:rPr>
              <a:t>«</a:t>
            </a:r>
            <a:r>
              <a:rPr lang="es-PR" dirty="0">
                <a:latin typeface="Candara" panose="020E0502030303020204" pitchFamily="34" charset="0"/>
              </a:rPr>
              <a:t>Sino» es una palabra de contraste, que muestra que Judas era de una clase diferente a la de los otros. </a:t>
            </a:r>
            <a:endParaRPr lang="es-PR" dirty="0" smtClean="0">
              <a:latin typeface="Candara" panose="020E0502030303020204" pitchFamily="34" charset="0"/>
            </a:endParaRPr>
          </a:p>
          <a:p>
            <a:r>
              <a:rPr lang="es-PR" dirty="0" smtClean="0">
                <a:latin typeface="Candara" panose="020E0502030303020204" pitchFamily="34" charset="0"/>
              </a:rPr>
              <a:t>En </a:t>
            </a:r>
            <a:r>
              <a:rPr lang="es-PR" dirty="0">
                <a:latin typeface="Candara" panose="020E0502030303020204" pitchFamily="34" charset="0"/>
              </a:rPr>
              <a:t>el versículo </a:t>
            </a:r>
            <a:r>
              <a:rPr lang="es-PR" dirty="0">
                <a:solidFill>
                  <a:srgbClr val="FF0000"/>
                </a:solidFill>
                <a:latin typeface="Candara" panose="020E0502030303020204" pitchFamily="34" charset="0"/>
              </a:rPr>
              <a:t>11</a:t>
            </a:r>
            <a:r>
              <a:rPr lang="es-PR" dirty="0">
                <a:latin typeface="Candara" panose="020E0502030303020204" pitchFamily="34" charset="0"/>
              </a:rPr>
              <a:t> Jesús afirma con claridad que Él guardó a todos los que el Padre le dio; puesto que Judas estaba perdido, no podía haber tenido nada entre los que se les dio.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t="7001" b="17742"/>
          <a:stretch/>
        </p:blipFill>
        <p:spPr>
          <a:xfrm>
            <a:off x="5791200" y="1752600"/>
            <a:ext cx="3352800" cy="5105400"/>
          </a:xfrm>
          <a:prstGeom prst="rect">
            <a:avLst/>
          </a:prstGeom>
        </p:spPr>
      </p:pic>
    </p:spTree>
    <p:extLst>
      <p:ext uri="{BB962C8B-B14F-4D97-AF65-F5344CB8AC3E}">
        <p14:creationId xmlns:p14="http://schemas.microsoft.com/office/powerpoint/2010/main" val="42236104"/>
      </p:ext>
    </p:extLst>
  </p:cSld>
  <p:clrMapOvr>
    <a:masterClrMapping/>
  </p:clrMapOvr>
  <p:transition>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Jesús intercede por los suyos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17.6 - 13</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2999" cy="4719638"/>
          </a:xfrm>
        </p:spPr>
        <p:txBody>
          <a:bodyPr>
            <a:normAutofit/>
          </a:bodyPr>
          <a:lstStyle/>
          <a:p>
            <a:r>
              <a:rPr lang="es-PR" dirty="0" smtClean="0">
                <a:latin typeface="Candara" panose="020E0502030303020204" pitchFamily="34" charset="0"/>
              </a:rPr>
              <a:t>Mucha </a:t>
            </a:r>
            <a:r>
              <a:rPr lang="es-PR" dirty="0">
                <a:latin typeface="Candara" panose="020E0502030303020204" pitchFamily="34" charset="0"/>
              </a:rPr>
              <a:t>gente que hoy en día enseña que Judas «perdió su salvación» cometen la misma equivocación que Pedro hizo (</a:t>
            </a:r>
            <a:r>
              <a:rPr lang="es-PR" dirty="0">
                <a:solidFill>
                  <a:srgbClr val="FF0000"/>
                </a:solidFill>
                <a:latin typeface="Candara" panose="020E0502030303020204" pitchFamily="34" charset="0"/>
              </a:rPr>
              <a:t>6.66–71</a:t>
            </a:r>
            <a:r>
              <a:rPr lang="es-PR" dirty="0">
                <a:latin typeface="Candara" panose="020E0502030303020204" pitchFamily="34" charset="0"/>
              </a:rPr>
              <a:t>) al pensar que Judas tenía la salvación, ¡cuando no la tenía</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t="7001" b="17742"/>
          <a:stretch/>
        </p:blipFill>
        <p:spPr>
          <a:xfrm>
            <a:off x="5791200" y="1752600"/>
            <a:ext cx="3352800" cy="5105400"/>
          </a:xfrm>
          <a:prstGeom prst="rect">
            <a:avLst/>
          </a:prstGeom>
        </p:spPr>
      </p:pic>
    </p:spTree>
    <p:extLst>
      <p:ext uri="{BB962C8B-B14F-4D97-AF65-F5344CB8AC3E}">
        <p14:creationId xmlns:p14="http://schemas.microsoft.com/office/powerpoint/2010/main" val="2967915341"/>
      </p:ext>
    </p:extLst>
  </p:cSld>
  <p:clrMapOvr>
    <a:masterClrMapping/>
  </p:clrMapOvr>
  <p:transition>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mundo aborrece a los </a:t>
            </a:r>
            <a:r>
              <a:rPr lang="es-PR" dirty="0" smtClean="0">
                <a:latin typeface="Candara" pitchFamily="34" charset="0"/>
                <a:cs typeface="Calibri" pitchFamily="34" charset="0"/>
              </a:rPr>
              <a:t>cristianos  </a:t>
            </a:r>
            <a:r>
              <a:rPr lang="es-PR" dirty="0" smtClean="0">
                <a:solidFill>
                  <a:srgbClr val="FF0000"/>
                </a:solidFill>
                <a:latin typeface="Candara" pitchFamily="34" charset="0"/>
                <a:cs typeface="Calibri" pitchFamily="34" charset="0"/>
              </a:rPr>
              <a:t>Juan </a:t>
            </a:r>
            <a:r>
              <a:rPr lang="es-PR" dirty="0">
                <a:solidFill>
                  <a:srgbClr val="FF0000"/>
                </a:solidFill>
                <a:latin typeface="Candara" pitchFamily="34" charset="0"/>
                <a:cs typeface="Calibri" pitchFamily="34" charset="0"/>
              </a:rPr>
              <a:t>17.14 - 19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26</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3" name="Picture 2"/>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t="9430" b="26045"/>
          <a:stretch/>
        </p:blipFill>
        <p:spPr>
          <a:xfrm>
            <a:off x="0" y="1676401"/>
            <a:ext cx="9144000" cy="4171070"/>
          </a:xfrm>
          <a:prstGeom prst="rect">
            <a:avLst/>
          </a:prstGeom>
        </p:spPr>
      </p:pic>
      <p:sp>
        <p:nvSpPr>
          <p:cNvPr id="5" name="Rectangle 4"/>
          <p:cNvSpPr/>
          <p:nvPr/>
        </p:nvSpPr>
        <p:spPr>
          <a:xfrm>
            <a:off x="0" y="563880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R"/>
          </a:p>
        </p:txBody>
      </p:sp>
    </p:spTree>
    <p:extLst>
      <p:ext uri="{BB962C8B-B14F-4D97-AF65-F5344CB8AC3E}">
        <p14:creationId xmlns:p14="http://schemas.microsoft.com/office/powerpoint/2010/main" val="3142806177"/>
      </p:ext>
    </p:extLst>
  </p:cSld>
  <p:clrMapOvr>
    <a:masterClrMapping/>
  </p:clrMapOvr>
  <p:transition>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mundo aborrece a los cristianos  </a:t>
            </a:r>
            <a:r>
              <a:rPr lang="es-PR" dirty="0">
                <a:solidFill>
                  <a:srgbClr val="FF0000"/>
                </a:solidFill>
                <a:latin typeface="Candara" pitchFamily="34" charset="0"/>
                <a:cs typeface="Calibri" pitchFamily="34" charset="0"/>
              </a:rPr>
              <a:t>Juan 17.14 - 19</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fontScale="92500"/>
          </a:bodyPr>
          <a:lstStyle/>
          <a:p>
            <a:r>
              <a:rPr lang="es-PR" dirty="0">
                <a:latin typeface="Candara" panose="020E0502030303020204" pitchFamily="34" charset="0"/>
              </a:rPr>
              <a:t>“</a:t>
            </a:r>
            <a:r>
              <a:rPr lang="es-PR" i="1" dirty="0">
                <a:latin typeface="Candara" panose="020E0502030303020204" pitchFamily="34" charset="0"/>
              </a:rPr>
              <a:t>Yo les he dado tu palabra; y el mundo los aborreció, porque no son del mundo, como tampoco yo soy del mundo. No ruego que los quites del mundo, sino que los guardes del mal. No son del mundo, como tampoco yo soy del mundo. Santifícalos en tu verdad; tu palabra es verdad. Como tú me enviaste al mundo, así yo los he enviado al mundo. Y por ellos yo me santifico a mí mismo, para que también ellos sean santificados en la verdad.</a:t>
            </a:r>
            <a:r>
              <a:rPr lang="es-PR" dirty="0">
                <a:latin typeface="Candara" panose="020E0502030303020204" pitchFamily="34" charset="0"/>
              </a:rPr>
              <a:t>” </a:t>
            </a:r>
            <a:r>
              <a:rPr lang="es-PR" dirty="0">
                <a:solidFill>
                  <a:srgbClr val="FF0000"/>
                </a:solidFill>
                <a:latin typeface="Candara" panose="020E0502030303020204" pitchFamily="34" charset="0"/>
              </a:rPr>
              <a:t>(Juan 17.14–19, RVR60) </a:t>
            </a:r>
          </a:p>
        </p:txBody>
      </p:sp>
    </p:spTree>
    <p:extLst>
      <p:ext uri="{BB962C8B-B14F-4D97-AF65-F5344CB8AC3E}">
        <p14:creationId xmlns:p14="http://schemas.microsoft.com/office/powerpoint/2010/main" val="2448703107"/>
      </p:ext>
    </p:extLst>
  </p:cSld>
  <p:clrMapOvr>
    <a:masterClrMapping/>
  </p:clrMapOvr>
  <p:transition>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mundo aborrece a los cristianos  </a:t>
            </a:r>
            <a:r>
              <a:rPr lang="es-PR" dirty="0">
                <a:solidFill>
                  <a:srgbClr val="FF0000"/>
                </a:solidFill>
                <a:latin typeface="Candara" pitchFamily="34" charset="0"/>
                <a:cs typeface="Calibri" pitchFamily="34" charset="0"/>
              </a:rPr>
              <a:t>Juan 17.14 - 19</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a:bodyPr>
          <a:lstStyle/>
          <a:p>
            <a:r>
              <a:rPr lang="es-PR" dirty="0">
                <a:latin typeface="Candara" panose="020E0502030303020204" pitchFamily="34" charset="0"/>
              </a:rPr>
              <a:t>“Que los guardes del mal” (</a:t>
            </a:r>
            <a:r>
              <a:rPr lang="es-PR" dirty="0">
                <a:solidFill>
                  <a:srgbClr val="FF0000"/>
                </a:solidFill>
                <a:latin typeface="Candara" panose="020E0502030303020204" pitchFamily="34" charset="0"/>
              </a:rPr>
              <a:t>v. 15</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Señor ya les había indicado que el mundo les aborrecería (</a:t>
            </a:r>
            <a:r>
              <a:rPr lang="es-PR" dirty="0">
                <a:solidFill>
                  <a:srgbClr val="FF0000"/>
                </a:solidFill>
                <a:latin typeface="Candara" panose="020E0502030303020204" pitchFamily="34" charset="0"/>
              </a:rPr>
              <a:t>v. 14</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Sin </a:t>
            </a:r>
            <a:r>
              <a:rPr lang="es-PR" dirty="0">
                <a:latin typeface="Candara" panose="020E0502030303020204" pitchFamily="34" charset="0"/>
              </a:rPr>
              <a:t>embargo, su petición no es que fueran retirados del mundo, sino que fueran protegidos.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4000"/>
                    </a14:imgEffect>
                    <a14:imgEffect>
                      <a14:brightnessContrast bright="11000" contrast="5000"/>
                    </a14:imgEffect>
                  </a14:imgLayer>
                </a14:imgProps>
              </a:ext>
              <a:ext uri="{28A0092B-C50C-407E-A947-70E740481C1C}">
                <a14:useLocalDpi xmlns:a14="http://schemas.microsoft.com/office/drawing/2010/main" val="0"/>
              </a:ext>
            </a:extLst>
          </a:blip>
          <a:srcRect l="9149" r="35018"/>
          <a:stretch/>
        </p:blipFill>
        <p:spPr>
          <a:xfrm>
            <a:off x="5334000" y="1752600"/>
            <a:ext cx="3800687" cy="5105400"/>
          </a:xfrm>
          <a:prstGeom prst="rect">
            <a:avLst/>
          </a:prstGeom>
        </p:spPr>
      </p:pic>
    </p:spTree>
    <p:extLst>
      <p:ext uri="{BB962C8B-B14F-4D97-AF65-F5344CB8AC3E}">
        <p14:creationId xmlns:p14="http://schemas.microsoft.com/office/powerpoint/2010/main" val="2034024176"/>
      </p:ext>
    </p:extLst>
  </p:cSld>
  <p:clrMapOvr>
    <a:masterClrMapping/>
  </p:clrMapOvr>
  <p:transition>
    <p:fade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mundo aborrece a los cristianos  </a:t>
            </a:r>
            <a:r>
              <a:rPr lang="es-PR" dirty="0">
                <a:solidFill>
                  <a:srgbClr val="FF0000"/>
                </a:solidFill>
                <a:latin typeface="Candara" pitchFamily="34" charset="0"/>
                <a:cs typeface="Calibri" pitchFamily="34" charset="0"/>
              </a:rPr>
              <a:t>Juan 17.14 - 19</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fontScale="92500" lnSpcReduction="20000"/>
          </a:bodyPr>
          <a:lstStyle/>
          <a:p>
            <a:r>
              <a:rPr lang="es-PR" dirty="0" smtClean="0">
                <a:latin typeface="Candara" panose="020E0502030303020204" pitchFamily="34" charset="0"/>
              </a:rPr>
              <a:t>De </a:t>
            </a:r>
            <a:r>
              <a:rPr lang="es-PR" dirty="0">
                <a:latin typeface="Candara" panose="020E0502030303020204" pitchFamily="34" charset="0"/>
              </a:rPr>
              <a:t>nuevo hace patente que quería dejarlos en el mundo. </a:t>
            </a:r>
            <a:endParaRPr lang="es-PR" dirty="0" smtClean="0">
              <a:latin typeface="Candara" panose="020E0502030303020204" pitchFamily="34" charset="0"/>
            </a:endParaRPr>
          </a:p>
          <a:p>
            <a:r>
              <a:rPr lang="es-PR" dirty="0" smtClean="0">
                <a:latin typeface="Candara" panose="020E0502030303020204" pitchFamily="34" charset="0"/>
              </a:rPr>
              <a:t>A </a:t>
            </a:r>
            <a:r>
              <a:rPr lang="es-PR" dirty="0">
                <a:latin typeface="Candara" panose="020E0502030303020204" pitchFamily="34" charset="0"/>
              </a:rPr>
              <a:t>la vez, Cristo reconoce que la fuerza detrás de éste y su maldad, es el diablo. </a:t>
            </a:r>
            <a:endParaRPr lang="es-PR" dirty="0" smtClean="0">
              <a:latin typeface="Candara" panose="020E0502030303020204" pitchFamily="34" charset="0"/>
            </a:endParaRPr>
          </a:p>
          <a:p>
            <a:r>
              <a:rPr lang="es-PR" dirty="0" smtClean="0">
                <a:latin typeface="Candara" panose="020E0502030303020204" pitchFamily="34" charset="0"/>
              </a:rPr>
              <a:t>“</a:t>
            </a:r>
            <a:r>
              <a:rPr lang="es-PR" dirty="0">
                <a:latin typeface="Candara" panose="020E0502030303020204" pitchFamily="34" charset="0"/>
              </a:rPr>
              <a:t>Del mal” debe traducirse “del maligno”, el primer pecador y el que personifica la maldad; el espíritu dañino que los rondaba aquella noche</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4000"/>
                    </a14:imgEffect>
                    <a14:imgEffect>
                      <a14:brightnessContrast bright="11000" contrast="5000"/>
                    </a14:imgEffect>
                  </a14:imgLayer>
                </a14:imgProps>
              </a:ext>
              <a:ext uri="{28A0092B-C50C-407E-A947-70E740481C1C}">
                <a14:useLocalDpi xmlns:a14="http://schemas.microsoft.com/office/drawing/2010/main" val="0"/>
              </a:ext>
            </a:extLst>
          </a:blip>
          <a:srcRect l="12507" r="35018"/>
          <a:stretch/>
        </p:blipFill>
        <p:spPr>
          <a:xfrm>
            <a:off x="5562600" y="1752600"/>
            <a:ext cx="3572087" cy="5105400"/>
          </a:xfrm>
          <a:prstGeom prst="rect">
            <a:avLst/>
          </a:prstGeom>
        </p:spPr>
      </p:pic>
    </p:spTree>
    <p:extLst>
      <p:ext uri="{BB962C8B-B14F-4D97-AF65-F5344CB8AC3E}">
        <p14:creationId xmlns:p14="http://schemas.microsoft.com/office/powerpoint/2010/main" val="3436058571"/>
      </p:ext>
    </p:extLst>
  </p:cSld>
  <p:clrMapOvr>
    <a:masterClrMapping/>
  </p:clrMapOvr>
  <p:transition>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44539E1-5723-46F7-AC1E-E9CCE0994344}" type="slidenum">
              <a:rPr lang="en-US">
                <a:solidFill>
                  <a:srgbClr val="000000"/>
                </a:solidFill>
              </a:rPr>
              <a:pPr>
                <a:defRPr/>
              </a:pPr>
              <a:t>3</a:t>
            </a:fld>
            <a:endParaRPr lang="en-US">
              <a:solidFill>
                <a:srgbClr val="000000"/>
              </a:solidFill>
            </a:endParaRPr>
          </a:p>
        </p:txBody>
      </p:sp>
      <p:pic>
        <p:nvPicPr>
          <p:cNvPr id="5122" name="Picture 2" descr="rollos"/>
          <p:cNvPicPr>
            <a:picLocks noGrp="1" noChangeAspect="1" noChangeArrowheads="1"/>
          </p:cNvPicPr>
          <p:nvPr>
            <p:ph sz="half" idx="4294967295"/>
          </p:nvPr>
        </p:nvPicPr>
        <p:blipFill>
          <a:blip r:embed="rId3" cstate="email">
            <a:lum bright="10000" contrast="2000"/>
          </a:blip>
          <a:srcRect/>
          <a:stretch>
            <a:fillRect/>
          </a:stretch>
        </p:blipFill>
        <p:spPr>
          <a:xfrm>
            <a:off x="0" y="0"/>
            <a:ext cx="9144000" cy="6858000"/>
          </a:xfrm>
        </p:spPr>
      </p:pic>
      <p:sp>
        <p:nvSpPr>
          <p:cNvPr id="5123" name="Rectangle 3"/>
          <p:cNvSpPr>
            <a:spLocks noGrp="1" noChangeArrowheads="1"/>
          </p:cNvSpPr>
          <p:nvPr>
            <p:ph type="title"/>
          </p:nvPr>
        </p:nvSpPr>
        <p:spPr>
          <a:xfrm>
            <a:off x="2293938" y="214313"/>
            <a:ext cx="5326062" cy="1462087"/>
          </a:xfrm>
        </p:spPr>
        <p:txBody>
          <a:bodyPr/>
          <a:lstStyle/>
          <a:p>
            <a:pPr eaLnBrk="1" hangingPunct="1"/>
            <a:r>
              <a:rPr lang="es-PR" noProof="0" dirty="0" smtClean="0">
                <a:latin typeface="Candara" pitchFamily="34" charset="0"/>
                <a:cs typeface="Calibri" pitchFamily="34" charset="0"/>
              </a:rPr>
              <a:t>Versículo Clave:</a:t>
            </a:r>
          </a:p>
        </p:txBody>
      </p:sp>
      <p:sp>
        <p:nvSpPr>
          <p:cNvPr id="5124" name="Rectangle 4"/>
          <p:cNvSpPr>
            <a:spLocks noGrp="1" noChangeArrowheads="1"/>
          </p:cNvSpPr>
          <p:nvPr>
            <p:ph type="body" idx="1"/>
          </p:nvPr>
        </p:nvSpPr>
        <p:spPr>
          <a:xfrm>
            <a:off x="2133600" y="1600200"/>
            <a:ext cx="6781800" cy="4876800"/>
          </a:xfrm>
        </p:spPr>
        <p:txBody>
          <a:bodyPr>
            <a:normAutofit/>
          </a:bodyPr>
          <a:lstStyle/>
          <a:p>
            <a:r>
              <a:rPr lang="es-PR" sz="3600" dirty="0">
                <a:latin typeface="Candara" panose="020E0502030303020204" pitchFamily="34" charset="0"/>
              </a:rPr>
              <a:t>“</a:t>
            </a:r>
            <a:r>
              <a:rPr lang="es-PR" sz="3600" i="1" dirty="0">
                <a:latin typeface="Candara" panose="020E0502030303020204" pitchFamily="34" charset="0"/>
              </a:rPr>
              <a:t>Y ya no estoy en el mundo; mas éstos están en el mundo, y yo voy a ti. Padre santo, a los que me has dado, guárdalos en tu nombre, para que sean uno, así como nosotros.</a:t>
            </a:r>
            <a:r>
              <a:rPr lang="es-PR" sz="3600" dirty="0">
                <a:latin typeface="Candara" panose="020E0502030303020204" pitchFamily="34" charset="0"/>
              </a:rPr>
              <a:t>” </a:t>
            </a:r>
            <a:endParaRPr lang="es-PR" sz="3600" dirty="0" smtClean="0">
              <a:latin typeface="Candara" panose="020E0502030303020204" pitchFamily="34" charset="0"/>
            </a:endParaRPr>
          </a:p>
          <a:p>
            <a:pPr marL="0" indent="0">
              <a:buNone/>
            </a:pPr>
            <a:r>
              <a:rPr lang="es-PR" sz="3600" dirty="0">
                <a:solidFill>
                  <a:srgbClr val="FF0000"/>
                </a:solidFill>
                <a:latin typeface="Candara" panose="020E0502030303020204" pitchFamily="34" charset="0"/>
              </a:rPr>
              <a:t>	</a:t>
            </a:r>
            <a:r>
              <a:rPr lang="es-PR" sz="3600" dirty="0" smtClean="0">
                <a:solidFill>
                  <a:srgbClr val="FF0000"/>
                </a:solidFill>
                <a:latin typeface="Candara" panose="020E0502030303020204" pitchFamily="34" charset="0"/>
              </a:rPr>
              <a:t>(</a:t>
            </a:r>
            <a:r>
              <a:rPr lang="es-PR" sz="3600" dirty="0">
                <a:solidFill>
                  <a:srgbClr val="FF0000"/>
                </a:solidFill>
                <a:latin typeface="Candara" panose="020E0502030303020204" pitchFamily="34" charset="0"/>
              </a:rPr>
              <a:t>Juan 17.11, RVR60) </a:t>
            </a:r>
          </a:p>
        </p:txBody>
      </p:sp>
    </p:spTree>
  </p:cSld>
  <p:clrMapOvr>
    <a:masterClrMapping/>
  </p:clrMapOvr>
  <p:transition>
    <p:fade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4114" y="228600"/>
            <a:ext cx="7793037" cy="1462087"/>
          </a:xfrm>
        </p:spPr>
        <p:txBody>
          <a:bodyPr/>
          <a:lstStyle/>
          <a:p>
            <a:r>
              <a:rPr lang="es-PR" dirty="0">
                <a:latin typeface="Candara" pitchFamily="34" charset="0"/>
                <a:cs typeface="Calibri" pitchFamily="34" charset="0"/>
              </a:rPr>
              <a:t>El mundo aborrece a los cristianos  </a:t>
            </a:r>
            <a:r>
              <a:rPr lang="es-PR" dirty="0">
                <a:solidFill>
                  <a:srgbClr val="FF0000"/>
                </a:solidFill>
                <a:latin typeface="Candara" pitchFamily="34" charset="0"/>
                <a:cs typeface="Calibri" pitchFamily="34" charset="0"/>
              </a:rPr>
              <a:t>Juan 17.14 - 19</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lnSpcReduction="10000"/>
          </a:bodyPr>
          <a:lstStyle/>
          <a:p>
            <a:r>
              <a:rPr lang="es-PR" i="1" dirty="0">
                <a:latin typeface="Candara" panose="020E0502030303020204" pitchFamily="34" charset="0"/>
              </a:rPr>
              <a:t>“Santifícalos en tu verdad; tu palabra es verdad” </a:t>
            </a:r>
            <a:r>
              <a:rPr lang="es-PR" dirty="0">
                <a:latin typeface="Candara" panose="020E0502030303020204" pitchFamily="34" charset="0"/>
              </a:rPr>
              <a:t>(</a:t>
            </a:r>
            <a:r>
              <a:rPr lang="es-PR" dirty="0">
                <a:solidFill>
                  <a:srgbClr val="FF0000"/>
                </a:solidFill>
                <a:latin typeface="Candara" panose="020E0502030303020204" pitchFamily="34" charset="0"/>
              </a:rPr>
              <a:t>17:17</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No </a:t>
            </a:r>
            <a:r>
              <a:rPr lang="es-PR" dirty="0">
                <a:latin typeface="Candara" panose="020E0502030303020204" pitchFamily="34" charset="0"/>
              </a:rPr>
              <a:t>es la primera vez que Cristo había hablado de la verdad. </a:t>
            </a:r>
            <a:endParaRPr lang="es-PR" dirty="0" smtClean="0">
              <a:latin typeface="Candara" panose="020E0502030303020204" pitchFamily="34" charset="0"/>
            </a:endParaRPr>
          </a:p>
          <a:p>
            <a:r>
              <a:rPr lang="es-PR" dirty="0" smtClean="0">
                <a:latin typeface="Candara" panose="020E0502030303020204" pitchFamily="34" charset="0"/>
              </a:rPr>
              <a:t>Se </a:t>
            </a:r>
            <a:r>
              <a:rPr lang="es-PR" dirty="0">
                <a:latin typeface="Candara" panose="020E0502030303020204" pitchFamily="34" charset="0"/>
              </a:rPr>
              <a:t>identificó a sí mismo como </a:t>
            </a:r>
            <a:r>
              <a:rPr lang="es-PR" i="1" dirty="0" smtClean="0">
                <a:latin typeface="Candara" panose="020E0502030303020204" pitchFamily="34" charset="0"/>
              </a:rPr>
              <a:t>“la verdad” </a:t>
            </a:r>
            <a:r>
              <a:rPr lang="es-PR" dirty="0" smtClean="0">
                <a:latin typeface="Candara" panose="020E0502030303020204" pitchFamily="34" charset="0"/>
              </a:rPr>
              <a:t>(</a:t>
            </a:r>
            <a:r>
              <a:rPr lang="es-PR" dirty="0">
                <a:solidFill>
                  <a:srgbClr val="FF0000"/>
                </a:solidFill>
                <a:latin typeface="Candara" panose="020E0502030303020204" pitchFamily="34" charset="0"/>
              </a:rPr>
              <a:t>Juan 14:6</a:t>
            </a:r>
            <a:r>
              <a:rPr lang="es-PR" dirty="0">
                <a:latin typeface="Candara" panose="020E0502030303020204" pitchFamily="34" charset="0"/>
              </a:rPr>
              <a:t>) y prometió </a:t>
            </a:r>
            <a:r>
              <a:rPr lang="es-PR" i="1" dirty="0" smtClean="0">
                <a:latin typeface="Candara" panose="020E0502030303020204" pitchFamily="34" charset="0"/>
              </a:rPr>
              <a:t>“el </a:t>
            </a:r>
            <a:r>
              <a:rPr lang="es-PR" i="1" dirty="0">
                <a:latin typeface="Candara" panose="020E0502030303020204" pitchFamily="34" charset="0"/>
              </a:rPr>
              <a:t>Espíritu de verdad”</a:t>
            </a:r>
            <a:r>
              <a:rPr lang="es-PR" dirty="0">
                <a:latin typeface="Candara" panose="020E0502030303020204" pitchFamily="34" charset="0"/>
              </a:rPr>
              <a:t> (</a:t>
            </a:r>
            <a:r>
              <a:rPr lang="es-PR" dirty="0">
                <a:solidFill>
                  <a:srgbClr val="FF0000"/>
                </a:solidFill>
                <a:latin typeface="Candara" panose="020E0502030303020204" pitchFamily="34" charset="0"/>
              </a:rPr>
              <a:t>Juan 14:17</a:t>
            </a:r>
            <a:r>
              <a:rPr lang="es-PR" dirty="0">
                <a:latin typeface="Candara" panose="020E0502030303020204" pitchFamily="34" charset="0"/>
              </a:rPr>
              <a:t>). </a:t>
            </a:r>
            <a:endParaRPr lang="es-PR" dirty="0" smtClean="0">
              <a:latin typeface="Candara" panose="020E0502030303020204" pitchFamily="34" charset="0"/>
            </a:endParaRPr>
          </a:p>
        </p:txBody>
      </p:sp>
      <p:pic>
        <p:nvPicPr>
          <p:cNvPr id="8" name="Picture 7"/>
          <p:cNvPicPr>
            <a:picLocks noChangeAspect="1"/>
          </p:cNvPicPr>
          <p:nvPr/>
        </p:nvPicPr>
        <p:blipFill>
          <a:blip r:embed="rId3"/>
          <a:stretch>
            <a:fillRect/>
          </a:stretch>
        </p:blipFill>
        <p:spPr>
          <a:xfrm>
            <a:off x="5565338" y="1933353"/>
            <a:ext cx="3578662" cy="4767485"/>
          </a:xfrm>
          <a:prstGeom prst="rect">
            <a:avLst/>
          </a:prstGeom>
        </p:spPr>
      </p:pic>
    </p:spTree>
    <p:extLst>
      <p:ext uri="{BB962C8B-B14F-4D97-AF65-F5344CB8AC3E}">
        <p14:creationId xmlns:p14="http://schemas.microsoft.com/office/powerpoint/2010/main" val="2826241310"/>
      </p:ext>
    </p:extLst>
  </p:cSld>
  <p:clrMapOvr>
    <a:masterClrMapping/>
  </p:clrMapOvr>
  <p:transition>
    <p:fade thruBlk="1"/>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4114" y="228600"/>
            <a:ext cx="7793037" cy="1462087"/>
          </a:xfrm>
        </p:spPr>
        <p:txBody>
          <a:bodyPr/>
          <a:lstStyle/>
          <a:p>
            <a:r>
              <a:rPr lang="es-PR" dirty="0">
                <a:latin typeface="Candara" pitchFamily="34" charset="0"/>
                <a:cs typeface="Calibri" pitchFamily="34" charset="0"/>
              </a:rPr>
              <a:t>El mundo aborrece a los cristianos  </a:t>
            </a:r>
            <a:r>
              <a:rPr lang="es-PR" dirty="0">
                <a:solidFill>
                  <a:srgbClr val="FF0000"/>
                </a:solidFill>
                <a:latin typeface="Candara" pitchFamily="34" charset="0"/>
                <a:cs typeface="Calibri" pitchFamily="34" charset="0"/>
              </a:rPr>
              <a:t>Juan 17.14 - 19</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a:bodyPr>
          <a:lstStyle/>
          <a:p>
            <a:r>
              <a:rPr lang="es-PR" dirty="0" smtClean="0">
                <a:latin typeface="Candara" panose="020E0502030303020204" pitchFamily="34" charset="0"/>
              </a:rPr>
              <a:t>Tampoco </a:t>
            </a:r>
            <a:r>
              <a:rPr lang="es-PR" dirty="0">
                <a:latin typeface="Candara" panose="020E0502030303020204" pitchFamily="34" charset="0"/>
              </a:rPr>
              <a:t>era la primera referencia a la separación de los discípulos. Véase versículos </a:t>
            </a:r>
            <a:r>
              <a:rPr lang="es-PR" dirty="0">
                <a:solidFill>
                  <a:srgbClr val="FF0000"/>
                </a:solidFill>
                <a:latin typeface="Candara" panose="020E0502030303020204" pitchFamily="34" charset="0"/>
              </a:rPr>
              <a:t>9</a:t>
            </a:r>
            <a:r>
              <a:rPr lang="es-PR" dirty="0">
                <a:latin typeface="Candara" panose="020E0502030303020204" pitchFamily="34" charset="0"/>
              </a:rPr>
              <a:t> y </a:t>
            </a:r>
            <a:r>
              <a:rPr lang="es-PR" dirty="0">
                <a:solidFill>
                  <a:srgbClr val="FF0000"/>
                </a:solidFill>
                <a:latin typeface="Candara" panose="020E0502030303020204" pitchFamily="34" charset="0"/>
              </a:rPr>
              <a:t>12</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No </a:t>
            </a:r>
            <a:r>
              <a:rPr lang="es-PR" dirty="0">
                <a:latin typeface="Candara" panose="020E0502030303020204" pitchFamily="34" charset="0"/>
              </a:rPr>
              <a:t>obstante, su estancia en un mundo antagónico que está bajo el control del maligno, requería lo que el Señor pedía al Padre</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r="12673"/>
          <a:stretch/>
        </p:blipFill>
        <p:spPr>
          <a:xfrm>
            <a:off x="5644979" y="1749287"/>
            <a:ext cx="3499021" cy="5108713"/>
          </a:xfrm>
          <a:prstGeom prst="rect">
            <a:avLst/>
          </a:prstGeom>
        </p:spPr>
      </p:pic>
    </p:spTree>
    <p:extLst>
      <p:ext uri="{BB962C8B-B14F-4D97-AF65-F5344CB8AC3E}">
        <p14:creationId xmlns:p14="http://schemas.microsoft.com/office/powerpoint/2010/main" val="995770228"/>
      </p:ext>
    </p:extLst>
  </p:cSld>
  <p:clrMapOvr>
    <a:masterClrMapping/>
  </p:clrMapOvr>
  <p:transition>
    <p:fade thruBlk="1"/>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4114" y="228600"/>
            <a:ext cx="7793037" cy="1462087"/>
          </a:xfrm>
        </p:spPr>
        <p:txBody>
          <a:bodyPr/>
          <a:lstStyle/>
          <a:p>
            <a:r>
              <a:rPr lang="es-PR" dirty="0">
                <a:latin typeface="Candara" pitchFamily="34" charset="0"/>
                <a:cs typeface="Calibri" pitchFamily="34" charset="0"/>
              </a:rPr>
              <a:t>El mundo aborrece a los cristianos  </a:t>
            </a:r>
            <a:r>
              <a:rPr lang="es-PR" dirty="0">
                <a:solidFill>
                  <a:srgbClr val="FF0000"/>
                </a:solidFill>
                <a:latin typeface="Candara" pitchFamily="34" charset="0"/>
                <a:cs typeface="Calibri" pitchFamily="34" charset="0"/>
              </a:rPr>
              <a:t>Juan 17.14 - 19</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a:bodyPr>
          <a:lstStyle/>
          <a:p>
            <a:r>
              <a:rPr lang="es-PR" dirty="0">
                <a:latin typeface="Candara" panose="020E0502030303020204" pitchFamily="34" charset="0"/>
              </a:rPr>
              <a:t>Otro factor de esta necesidad de la santificación se encuentra en lo que el Señor dijo en el versículo </a:t>
            </a:r>
            <a:r>
              <a:rPr lang="es-PR" dirty="0">
                <a:solidFill>
                  <a:srgbClr val="FF0000"/>
                </a:solidFill>
                <a:latin typeface="Candara" panose="020E0502030303020204" pitchFamily="34" charset="0"/>
              </a:rPr>
              <a:t>18</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Los </a:t>
            </a:r>
            <a:r>
              <a:rPr lang="es-PR" dirty="0">
                <a:latin typeface="Candara" panose="020E0502030303020204" pitchFamily="34" charset="0"/>
              </a:rPr>
              <a:t>seguidores habían sido comisionados a una tarea misionera.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bright="10000"/>
                    </a14:imgEffect>
                  </a14:imgLayer>
                </a14:imgProps>
              </a:ext>
            </a:extLst>
          </a:blip>
          <a:srcRect l="45000"/>
          <a:stretch/>
        </p:blipFill>
        <p:spPr>
          <a:xfrm>
            <a:off x="5410200" y="1766455"/>
            <a:ext cx="3733799" cy="5091544"/>
          </a:xfrm>
          <a:prstGeom prst="rect">
            <a:avLst/>
          </a:prstGeom>
        </p:spPr>
      </p:pic>
    </p:spTree>
    <p:extLst>
      <p:ext uri="{BB962C8B-B14F-4D97-AF65-F5344CB8AC3E}">
        <p14:creationId xmlns:p14="http://schemas.microsoft.com/office/powerpoint/2010/main" val="612914225"/>
      </p:ext>
    </p:extLst>
  </p:cSld>
  <p:clrMapOvr>
    <a:masterClrMapping/>
  </p:clrMapOvr>
  <p:transition>
    <p:fade thruBlk="1"/>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4114" y="228600"/>
            <a:ext cx="7793037" cy="1462087"/>
          </a:xfrm>
        </p:spPr>
        <p:txBody>
          <a:bodyPr/>
          <a:lstStyle/>
          <a:p>
            <a:r>
              <a:rPr lang="es-PR" dirty="0">
                <a:latin typeface="Candara" pitchFamily="34" charset="0"/>
                <a:cs typeface="Calibri" pitchFamily="34" charset="0"/>
              </a:rPr>
              <a:t>El mundo aborrece a los cristianos  </a:t>
            </a:r>
            <a:r>
              <a:rPr lang="es-PR" dirty="0">
                <a:solidFill>
                  <a:srgbClr val="FF0000"/>
                </a:solidFill>
                <a:latin typeface="Candara" pitchFamily="34" charset="0"/>
                <a:cs typeface="Calibri" pitchFamily="34" charset="0"/>
              </a:rPr>
              <a:t>Juan 17.14 - 19</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a:bodyPr>
          <a:lstStyle/>
          <a:p>
            <a:r>
              <a:rPr lang="es-PR" dirty="0" smtClean="0">
                <a:latin typeface="Candara" panose="020E0502030303020204" pitchFamily="34" charset="0"/>
              </a:rPr>
              <a:t>Las </a:t>
            </a:r>
            <a:r>
              <a:rPr lang="es-PR" dirty="0">
                <a:latin typeface="Candara" panose="020E0502030303020204" pitchFamily="34" charset="0"/>
              </a:rPr>
              <a:t>palabras clásicas están presentes: “enviado” y “al mundo”. </a:t>
            </a:r>
            <a:endParaRPr lang="es-PR" dirty="0" smtClean="0">
              <a:latin typeface="Candara" panose="020E0502030303020204" pitchFamily="34" charset="0"/>
            </a:endParaRPr>
          </a:p>
          <a:p>
            <a:r>
              <a:rPr lang="es-PR" dirty="0" smtClean="0">
                <a:latin typeface="Candara" panose="020E0502030303020204" pitchFamily="34" charset="0"/>
              </a:rPr>
              <a:t>Interesante </a:t>
            </a:r>
            <a:r>
              <a:rPr lang="es-PR" dirty="0">
                <a:latin typeface="Candara" panose="020E0502030303020204" pitchFamily="34" charset="0"/>
              </a:rPr>
              <a:t>encontrarlas en medio de la oración sacerdotal de Cristo</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bright="10000"/>
                    </a14:imgEffect>
                  </a14:imgLayer>
                </a14:imgProps>
              </a:ext>
            </a:extLst>
          </a:blip>
          <a:srcRect l="45000"/>
          <a:stretch/>
        </p:blipFill>
        <p:spPr>
          <a:xfrm>
            <a:off x="5410200" y="1766455"/>
            <a:ext cx="3733799" cy="5091544"/>
          </a:xfrm>
          <a:prstGeom prst="rect">
            <a:avLst/>
          </a:prstGeom>
        </p:spPr>
      </p:pic>
    </p:spTree>
    <p:extLst>
      <p:ext uri="{BB962C8B-B14F-4D97-AF65-F5344CB8AC3E}">
        <p14:creationId xmlns:p14="http://schemas.microsoft.com/office/powerpoint/2010/main" val="2725479861"/>
      </p:ext>
    </p:extLst>
  </p:cSld>
  <p:clrMapOvr>
    <a:masterClrMapping/>
  </p:clrMapOvr>
  <p:transition>
    <p:fade thruBlk="1"/>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4114" y="228600"/>
            <a:ext cx="7793037" cy="1462087"/>
          </a:xfrm>
        </p:spPr>
        <p:txBody>
          <a:bodyPr/>
          <a:lstStyle/>
          <a:p>
            <a:r>
              <a:rPr lang="es-PR" dirty="0">
                <a:latin typeface="Candara" pitchFamily="34" charset="0"/>
                <a:cs typeface="Calibri" pitchFamily="34" charset="0"/>
              </a:rPr>
              <a:t>El mundo aborrece a los cristianos  </a:t>
            </a:r>
            <a:r>
              <a:rPr lang="es-PR" dirty="0">
                <a:solidFill>
                  <a:srgbClr val="FF0000"/>
                </a:solidFill>
                <a:latin typeface="Candara" pitchFamily="34" charset="0"/>
                <a:cs typeface="Calibri" pitchFamily="34" charset="0"/>
              </a:rPr>
              <a:t>Juan 17.14 - 19</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a:bodyPr>
          <a:lstStyle/>
          <a:p>
            <a:r>
              <a:rPr lang="es-PR" dirty="0">
                <a:latin typeface="Candara" panose="020E0502030303020204" pitchFamily="34" charset="0"/>
              </a:rPr>
              <a:t>Pero más interesante todavía, es la relación que hay entre las dos partes del versículo. </a:t>
            </a:r>
            <a:endParaRPr lang="es-PR" dirty="0" smtClean="0">
              <a:latin typeface="Candara" panose="020E0502030303020204" pitchFamily="34" charset="0"/>
            </a:endParaRPr>
          </a:p>
          <a:p>
            <a:r>
              <a:rPr lang="es-PR" dirty="0" smtClean="0">
                <a:latin typeface="Candara" panose="020E0502030303020204" pitchFamily="34" charset="0"/>
              </a:rPr>
              <a:t>Existe </a:t>
            </a:r>
            <a:r>
              <a:rPr lang="es-PR" dirty="0">
                <a:latin typeface="Candara" panose="020E0502030303020204" pitchFamily="34" charset="0"/>
              </a:rPr>
              <a:t>una comparación que se introduce con “como”.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bright="10000"/>
                    </a14:imgEffect>
                  </a14:imgLayer>
                </a14:imgProps>
              </a:ext>
            </a:extLst>
          </a:blip>
          <a:srcRect l="45000"/>
          <a:stretch/>
        </p:blipFill>
        <p:spPr>
          <a:xfrm>
            <a:off x="5410200" y="1766455"/>
            <a:ext cx="3733799" cy="5091544"/>
          </a:xfrm>
          <a:prstGeom prst="rect">
            <a:avLst/>
          </a:prstGeom>
        </p:spPr>
      </p:pic>
    </p:spTree>
    <p:extLst>
      <p:ext uri="{BB962C8B-B14F-4D97-AF65-F5344CB8AC3E}">
        <p14:creationId xmlns:p14="http://schemas.microsoft.com/office/powerpoint/2010/main" val="77998392"/>
      </p:ext>
    </p:extLst>
  </p:cSld>
  <p:clrMapOvr>
    <a:masterClrMapping/>
  </p:clrMapOvr>
  <p:transition>
    <p:fade thruBlk="1"/>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4114" y="228600"/>
            <a:ext cx="7793037" cy="1462087"/>
          </a:xfrm>
        </p:spPr>
        <p:txBody>
          <a:bodyPr/>
          <a:lstStyle/>
          <a:p>
            <a:r>
              <a:rPr lang="es-PR" dirty="0">
                <a:latin typeface="Candara" pitchFamily="34" charset="0"/>
                <a:cs typeface="Calibri" pitchFamily="34" charset="0"/>
              </a:rPr>
              <a:t>El mundo aborrece a los cristianos  </a:t>
            </a:r>
            <a:r>
              <a:rPr lang="es-PR" dirty="0">
                <a:solidFill>
                  <a:srgbClr val="FF0000"/>
                </a:solidFill>
                <a:latin typeface="Candara" pitchFamily="34" charset="0"/>
                <a:cs typeface="Calibri" pitchFamily="34" charset="0"/>
              </a:rPr>
              <a:t>Juan 17.14 - 19</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a:bodyPr>
          <a:lstStyle/>
          <a:p>
            <a:r>
              <a:rPr lang="es-PR" dirty="0" smtClean="0">
                <a:latin typeface="Candara" panose="020E0502030303020204" pitchFamily="34" charset="0"/>
              </a:rPr>
              <a:t>Cristo </a:t>
            </a:r>
            <a:r>
              <a:rPr lang="es-PR" dirty="0">
                <a:latin typeface="Candara" panose="020E0502030303020204" pitchFamily="34" charset="0"/>
              </a:rPr>
              <a:t>fue comisionado para venir al mundo, y los suyos recibieron una encomienda semejante.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propósito de Dios al enviar a su Hijo era glorificar su nombre.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propósito de la comisión de los discípulos era igual</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bright="10000"/>
                    </a14:imgEffect>
                  </a14:imgLayer>
                </a14:imgProps>
              </a:ext>
            </a:extLst>
          </a:blip>
          <a:srcRect l="45000"/>
          <a:stretch/>
        </p:blipFill>
        <p:spPr>
          <a:xfrm>
            <a:off x="5410200" y="1766455"/>
            <a:ext cx="3733799" cy="5091544"/>
          </a:xfrm>
          <a:prstGeom prst="rect">
            <a:avLst/>
          </a:prstGeom>
        </p:spPr>
      </p:pic>
    </p:spTree>
    <p:extLst>
      <p:ext uri="{BB962C8B-B14F-4D97-AF65-F5344CB8AC3E}">
        <p14:creationId xmlns:p14="http://schemas.microsoft.com/office/powerpoint/2010/main" val="2201453866"/>
      </p:ext>
    </p:extLst>
  </p:cSld>
  <p:clrMapOvr>
    <a:masterClrMapping/>
  </p:clrMapOvr>
  <p:transition>
    <p:fade thruBlk="1"/>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4114" y="228600"/>
            <a:ext cx="7793037" cy="1462087"/>
          </a:xfrm>
        </p:spPr>
        <p:txBody>
          <a:bodyPr/>
          <a:lstStyle/>
          <a:p>
            <a:r>
              <a:rPr lang="es-PR" dirty="0">
                <a:latin typeface="Candara" pitchFamily="34" charset="0"/>
                <a:cs typeface="Calibri" pitchFamily="34" charset="0"/>
              </a:rPr>
              <a:t>El mundo aborrece a los cristianos  </a:t>
            </a:r>
            <a:r>
              <a:rPr lang="es-PR" dirty="0">
                <a:solidFill>
                  <a:srgbClr val="FF0000"/>
                </a:solidFill>
                <a:latin typeface="Candara" pitchFamily="34" charset="0"/>
                <a:cs typeface="Calibri" pitchFamily="34" charset="0"/>
              </a:rPr>
              <a:t>Juan 17.14 - 19</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a:bodyPr>
          <a:lstStyle/>
          <a:p>
            <a:r>
              <a:rPr lang="es-PR" dirty="0">
                <a:latin typeface="Candara" panose="020E0502030303020204" pitchFamily="34" charset="0"/>
              </a:rPr>
              <a:t>Es claro que existe la misma intención aplicada a las dos entidades, pero no se incluyen los mismos detalles. </a:t>
            </a:r>
            <a:endParaRPr lang="es-PR" dirty="0" smtClean="0">
              <a:latin typeface="Candara" panose="020E0502030303020204" pitchFamily="34" charset="0"/>
            </a:endParaRPr>
          </a:p>
          <a:p>
            <a:r>
              <a:rPr lang="es-PR" dirty="0" smtClean="0">
                <a:latin typeface="Candara" panose="020E0502030303020204" pitchFamily="34" charset="0"/>
              </a:rPr>
              <a:t>Cristo </a:t>
            </a:r>
            <a:r>
              <a:rPr lang="es-PR" dirty="0">
                <a:latin typeface="Candara" panose="020E0502030303020204" pitchFamily="34" charset="0"/>
              </a:rPr>
              <a:t>tenía que ir a la cruz para glorificar a Dios.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48708"/>
          <a:stretch/>
        </p:blipFill>
        <p:spPr>
          <a:xfrm>
            <a:off x="5334001" y="1751134"/>
            <a:ext cx="3810000" cy="5106866"/>
          </a:xfrm>
          <a:prstGeom prst="rect">
            <a:avLst/>
          </a:prstGeom>
        </p:spPr>
      </p:pic>
    </p:spTree>
    <p:extLst>
      <p:ext uri="{BB962C8B-B14F-4D97-AF65-F5344CB8AC3E}">
        <p14:creationId xmlns:p14="http://schemas.microsoft.com/office/powerpoint/2010/main" val="2655378706"/>
      </p:ext>
    </p:extLst>
  </p:cSld>
  <p:clrMapOvr>
    <a:masterClrMapping/>
  </p:clrMapOvr>
  <p:transition>
    <p:fade thruBlk="1"/>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4114" y="228600"/>
            <a:ext cx="7793037" cy="1462087"/>
          </a:xfrm>
        </p:spPr>
        <p:txBody>
          <a:bodyPr/>
          <a:lstStyle/>
          <a:p>
            <a:r>
              <a:rPr lang="es-PR" dirty="0">
                <a:latin typeface="Candara" pitchFamily="34" charset="0"/>
                <a:cs typeface="Calibri" pitchFamily="34" charset="0"/>
              </a:rPr>
              <a:t>El mundo aborrece a los cristianos  </a:t>
            </a:r>
            <a:r>
              <a:rPr lang="es-PR" dirty="0">
                <a:solidFill>
                  <a:srgbClr val="FF0000"/>
                </a:solidFill>
                <a:latin typeface="Candara" pitchFamily="34" charset="0"/>
                <a:cs typeface="Calibri" pitchFamily="34" charset="0"/>
              </a:rPr>
              <a:t>Juan 17.14 - 19</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a:bodyPr>
          <a:lstStyle/>
          <a:p>
            <a:r>
              <a:rPr lang="es-PR" dirty="0" smtClean="0">
                <a:latin typeface="Candara" panose="020E0502030303020204" pitchFamily="34" charset="0"/>
              </a:rPr>
              <a:t>Los </a:t>
            </a:r>
            <a:r>
              <a:rPr lang="es-PR" dirty="0">
                <a:latin typeface="Candara" panose="020E0502030303020204" pitchFamily="34" charset="0"/>
              </a:rPr>
              <a:t>discípulos y nosotros estamos comisionados para llevar al mundo el mensaje de la cruz. </a:t>
            </a:r>
            <a:endParaRPr lang="es-PR" dirty="0" smtClean="0">
              <a:latin typeface="Candara" panose="020E0502030303020204" pitchFamily="34" charset="0"/>
            </a:endParaRPr>
          </a:p>
          <a:p>
            <a:r>
              <a:rPr lang="es-PR" dirty="0" smtClean="0">
                <a:latin typeface="Candara" panose="020E0502030303020204" pitchFamily="34" charset="0"/>
              </a:rPr>
              <a:t>Para </a:t>
            </a:r>
            <a:r>
              <a:rPr lang="es-PR" dirty="0">
                <a:latin typeface="Candara" panose="020E0502030303020204" pitchFamily="34" charset="0"/>
              </a:rPr>
              <a:t>realizar semejante tarea, era y es necesaria la santificación de parte de </a:t>
            </a:r>
            <a:r>
              <a:rPr lang="es-PR" dirty="0" smtClean="0">
                <a:latin typeface="Candara" panose="020E0502030303020204" pitchFamily="34" charset="0"/>
              </a:rPr>
              <a:t>Dios.</a:t>
            </a:r>
            <a:endParaRPr lang="es-PR"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bright="10000"/>
                    </a14:imgEffect>
                  </a14:imgLayer>
                </a14:imgProps>
              </a:ext>
            </a:extLst>
          </a:blip>
          <a:srcRect l="45000"/>
          <a:stretch/>
        </p:blipFill>
        <p:spPr>
          <a:xfrm>
            <a:off x="5410200" y="1766455"/>
            <a:ext cx="3733799" cy="5091544"/>
          </a:xfrm>
          <a:prstGeom prst="rect">
            <a:avLst/>
          </a:prstGeom>
        </p:spPr>
      </p:pic>
    </p:spTree>
    <p:extLst>
      <p:ext uri="{BB962C8B-B14F-4D97-AF65-F5344CB8AC3E}">
        <p14:creationId xmlns:p14="http://schemas.microsoft.com/office/powerpoint/2010/main" val="3692471362"/>
      </p:ext>
    </p:extLst>
  </p:cSld>
  <p:clrMapOvr>
    <a:masterClrMapping/>
  </p:clrMapOvr>
  <p:transition>
    <p:fade thruBlk="1"/>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Jesús intercede por los que han de </a:t>
            </a:r>
            <a:r>
              <a:rPr lang="es-PR" dirty="0" smtClean="0">
                <a:latin typeface="Candara" pitchFamily="34" charset="0"/>
                <a:cs typeface="Calibri" pitchFamily="34" charset="0"/>
              </a:rPr>
              <a:t>creer  </a:t>
            </a:r>
            <a:r>
              <a:rPr lang="es-PR" dirty="0" smtClean="0">
                <a:solidFill>
                  <a:srgbClr val="FF0000"/>
                </a:solidFill>
                <a:latin typeface="Candara" pitchFamily="34" charset="0"/>
                <a:cs typeface="Calibri" pitchFamily="34" charset="0"/>
              </a:rPr>
              <a:t>Juan </a:t>
            </a:r>
            <a:r>
              <a:rPr lang="es-PR" dirty="0">
                <a:solidFill>
                  <a:srgbClr val="FF0000"/>
                </a:solidFill>
                <a:latin typeface="Candara" pitchFamily="34" charset="0"/>
                <a:cs typeface="Calibri" pitchFamily="34" charset="0"/>
              </a:rPr>
              <a:t>17.20 - 23</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38</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7" name="Picture 6"/>
          <p:cNvPicPr>
            <a:picLocks noChangeAspect="1"/>
          </p:cNvPicPr>
          <p:nvPr/>
        </p:nvPicPr>
        <p:blipFill rotWithShape="1">
          <a:blip r:embed="rId3"/>
          <a:srcRect l="-291" t="4436" r="291" b="20149"/>
          <a:stretch/>
        </p:blipFill>
        <p:spPr>
          <a:xfrm>
            <a:off x="0" y="1676401"/>
            <a:ext cx="9144000" cy="5181599"/>
          </a:xfrm>
          <a:prstGeom prst="rect">
            <a:avLst/>
          </a:prstGeom>
        </p:spPr>
      </p:pic>
    </p:spTree>
    <p:extLst>
      <p:ext uri="{BB962C8B-B14F-4D97-AF65-F5344CB8AC3E}">
        <p14:creationId xmlns:p14="http://schemas.microsoft.com/office/powerpoint/2010/main" val="3188477829"/>
      </p:ext>
    </p:extLst>
  </p:cSld>
  <p:clrMapOvr>
    <a:masterClrMapping/>
  </p:clrMapOvr>
  <p:transition>
    <p:fade thruBlk="1"/>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Jesús intercede por los que han de creer  </a:t>
            </a:r>
            <a:r>
              <a:rPr lang="es-PR" dirty="0">
                <a:solidFill>
                  <a:srgbClr val="FF0000"/>
                </a:solidFill>
                <a:latin typeface="Candara" pitchFamily="34" charset="0"/>
                <a:cs typeface="Calibri" pitchFamily="34" charset="0"/>
              </a:rPr>
              <a:t>Juan 17.20 - 23</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39</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fontScale="92500" lnSpcReduction="10000"/>
          </a:bodyPr>
          <a:lstStyle/>
          <a:p>
            <a:r>
              <a:rPr lang="es-PR" dirty="0">
                <a:latin typeface="Candara" panose="020E0502030303020204" pitchFamily="34" charset="0"/>
              </a:rPr>
              <a:t>“</a:t>
            </a:r>
            <a:r>
              <a:rPr lang="es-PR" i="1" dirty="0">
                <a:latin typeface="Candara" panose="020E0502030303020204" pitchFamily="34" charset="0"/>
              </a:rPr>
              <a:t>Mas no ruego solamente por éstos, sino también por los que han de creer en mí por la palabra de ellos, para que todos sean uno; como tú, oh Padre, en mí, y yo en ti, que también ellos sean uno en nosotros; para que el mundo crea que tú me enviaste. La gloria que me diste, yo les he dado, para que sean uno, así como nosotros somos uno. Yo en ellos, y tú en mí, para que sean perfectos en unidad, para que el mundo conozca que tú me enviaste, y que los has amado a ellos como también a mí me has amado.</a:t>
            </a:r>
            <a:r>
              <a:rPr lang="es-PR" dirty="0">
                <a:latin typeface="Candara" panose="020E0502030303020204" pitchFamily="34" charset="0"/>
              </a:rPr>
              <a:t>” (</a:t>
            </a:r>
            <a:r>
              <a:rPr lang="es-PR" dirty="0">
                <a:solidFill>
                  <a:srgbClr val="FF0000"/>
                </a:solidFill>
                <a:latin typeface="Candara" panose="020E0502030303020204" pitchFamily="34" charset="0"/>
              </a:rPr>
              <a:t>Juan 17.20–23, RVR60</a:t>
            </a:r>
            <a:r>
              <a:rPr lang="es-PR" dirty="0">
                <a:latin typeface="Candara" panose="020E0502030303020204" pitchFamily="34" charset="0"/>
              </a:rPr>
              <a:t>) </a:t>
            </a:r>
          </a:p>
        </p:txBody>
      </p:sp>
    </p:spTree>
    <p:extLst>
      <p:ext uri="{BB962C8B-B14F-4D97-AF65-F5344CB8AC3E}">
        <p14:creationId xmlns:p14="http://schemas.microsoft.com/office/powerpoint/2010/main" val="717594560"/>
      </p:ext>
    </p:extLst>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ChangeArrowheads="1"/>
          </p:cNvSpPr>
          <p:nvPr>
            <p:ph type="title"/>
          </p:nvPr>
        </p:nvSpPr>
        <p:spPr/>
        <p:txBody>
          <a:bodyPr/>
          <a:lstStyle/>
          <a:p>
            <a:r>
              <a:rPr lang="es-PR" noProof="0" dirty="0" smtClean="0">
                <a:latin typeface="Candara" pitchFamily="34" charset="0"/>
                <a:cs typeface="Calibri" pitchFamily="34" charset="0"/>
              </a:rPr>
              <a:t>Bosquejo de Estudio</a:t>
            </a:r>
            <a:endParaRPr lang="es-PR" noProof="0" dirty="0">
              <a:latin typeface="Candara" pitchFamily="34" charset="0"/>
              <a:cs typeface="Calibri" pitchFamily="34" charset="0"/>
            </a:endParaRPr>
          </a:p>
        </p:txBody>
      </p:sp>
      <p:sp>
        <p:nvSpPr>
          <p:cNvPr id="317443" name="Rectangle 3"/>
          <p:cNvSpPr>
            <a:spLocks noGrp="1" noChangeArrowheads="1"/>
          </p:cNvSpPr>
          <p:nvPr>
            <p:ph type="body" idx="1"/>
          </p:nvPr>
        </p:nvSpPr>
        <p:spPr>
          <a:xfrm>
            <a:off x="533400" y="1981200"/>
            <a:ext cx="8153400" cy="4724400"/>
          </a:xfrm>
        </p:spPr>
        <p:txBody>
          <a:bodyPr>
            <a:normAutofit/>
          </a:bodyPr>
          <a:lstStyle/>
          <a:p>
            <a:pPr marL="342900" lvl="1" indent="-342900">
              <a:buClr>
                <a:schemeClr val="folHlink"/>
              </a:buClr>
              <a:buSzPct val="60000"/>
            </a:pPr>
            <a:r>
              <a:rPr lang="es-PR" sz="3600" dirty="0" smtClean="0">
                <a:latin typeface="Candara" pitchFamily="34" charset="0"/>
                <a:cs typeface="Calibri" pitchFamily="34" charset="0"/>
              </a:rPr>
              <a:t>Resumen de </a:t>
            </a:r>
            <a:r>
              <a:rPr lang="es-PR" sz="3600" dirty="0" smtClean="0">
                <a:solidFill>
                  <a:srgbClr val="FF0000"/>
                </a:solidFill>
                <a:latin typeface="Candara" pitchFamily="34" charset="0"/>
                <a:cs typeface="Calibri" pitchFamily="34" charset="0"/>
              </a:rPr>
              <a:t>Juan 15.18 – 16.33</a:t>
            </a:r>
          </a:p>
          <a:p>
            <a:pPr marL="857250" lvl="2" indent="-457200"/>
            <a:r>
              <a:rPr lang="es-PR" sz="3200" dirty="0">
                <a:latin typeface="Candara" pitchFamily="34" charset="0"/>
                <a:cs typeface="Calibri" pitchFamily="34" charset="0"/>
              </a:rPr>
              <a:t>El mundo </a:t>
            </a:r>
            <a:r>
              <a:rPr lang="es-PR" sz="3200" dirty="0" smtClean="0">
                <a:latin typeface="Candara" pitchFamily="34" charset="0"/>
                <a:cs typeface="Calibri" pitchFamily="34" charset="0"/>
              </a:rPr>
              <a:t>nos rechazará</a:t>
            </a:r>
            <a:endParaRPr lang="es-PR" sz="3200" dirty="0">
              <a:latin typeface="Candara" pitchFamily="34" charset="0"/>
              <a:cs typeface="Calibri" pitchFamily="34" charset="0"/>
            </a:endParaRPr>
          </a:p>
          <a:p>
            <a:pPr lvl="2"/>
            <a:r>
              <a:rPr lang="es-PR" sz="3200" dirty="0">
                <a:solidFill>
                  <a:srgbClr val="FF0000"/>
                </a:solidFill>
                <a:latin typeface="Candara" pitchFamily="34" charset="0"/>
                <a:cs typeface="Calibri" pitchFamily="34" charset="0"/>
              </a:rPr>
              <a:t>Juan </a:t>
            </a:r>
            <a:r>
              <a:rPr lang="es-PR" sz="3200" dirty="0">
                <a:solidFill>
                  <a:srgbClr val="FF0000"/>
                </a:solidFill>
                <a:latin typeface="Candara" pitchFamily="34" charset="0"/>
                <a:cs typeface="Calibri" pitchFamily="34" charset="0"/>
              </a:rPr>
              <a:t>15.18 - 16.4a</a:t>
            </a:r>
            <a:endParaRPr lang="es-PR" sz="3200" dirty="0">
              <a:solidFill>
                <a:srgbClr val="FF0000"/>
              </a:solidFill>
              <a:latin typeface="Candara" pitchFamily="34" charset="0"/>
              <a:cs typeface="Calibri" pitchFamily="34" charset="0"/>
            </a:endParaRPr>
          </a:p>
          <a:p>
            <a:pPr marL="857250" lvl="2" indent="-457200"/>
            <a:r>
              <a:rPr lang="es-PR" sz="3200" dirty="0">
                <a:latin typeface="Candara" pitchFamily="34" charset="0"/>
                <a:cs typeface="Calibri" pitchFamily="34" charset="0"/>
              </a:rPr>
              <a:t>La obra del Espíritu Santo</a:t>
            </a:r>
          </a:p>
          <a:p>
            <a:pPr lvl="2"/>
            <a:r>
              <a:rPr lang="es-PR" sz="3200" dirty="0">
                <a:solidFill>
                  <a:srgbClr val="FF0000"/>
                </a:solidFill>
                <a:latin typeface="Candara" pitchFamily="34" charset="0"/>
                <a:cs typeface="Calibri" pitchFamily="34" charset="0"/>
              </a:rPr>
              <a:t>Juan 16.4b – 15</a:t>
            </a:r>
          </a:p>
          <a:p>
            <a:pPr marL="914400" lvl="2" indent="-457200"/>
            <a:r>
              <a:rPr lang="es-PR" sz="3200" dirty="0">
                <a:latin typeface="Candara" pitchFamily="34" charset="0"/>
                <a:cs typeface="Calibri" pitchFamily="34" charset="0"/>
              </a:rPr>
              <a:t>El gozo del Espíritu va sobre la tristeza</a:t>
            </a:r>
          </a:p>
          <a:p>
            <a:pPr lvl="2"/>
            <a:r>
              <a:rPr lang="es-PR" sz="3200" dirty="0">
                <a:solidFill>
                  <a:srgbClr val="FF0000"/>
                </a:solidFill>
                <a:latin typeface="Candara" pitchFamily="34" charset="0"/>
                <a:cs typeface="Calibri" pitchFamily="34" charset="0"/>
              </a:rPr>
              <a:t>Juan 16.16 - 33</a:t>
            </a:r>
          </a:p>
        </p:txBody>
      </p:sp>
      <p:sp>
        <p:nvSpPr>
          <p:cNvPr id="7" name="Slide Number Placeholder 5"/>
          <p:cNvSpPr>
            <a:spLocks noGrp="1"/>
          </p:cNvSpPr>
          <p:nvPr>
            <p:ph type="sldNum" sz="quarter" idx="12"/>
          </p:nvPr>
        </p:nvSpPr>
        <p:spPr/>
        <p:txBody>
          <a:bodyPr/>
          <a:lstStyle/>
          <a:p>
            <a:fld id="{5A691704-8AD3-4869-913C-6C059867AFF4}" type="slidenum">
              <a:rPr lang="en-US" smtClean="0">
                <a:solidFill>
                  <a:srgbClr val="000000"/>
                </a:solidFill>
              </a:rPr>
              <a:pPr/>
              <a:t>4</a:t>
            </a:fld>
            <a:endParaRPr lang="en-US">
              <a:solidFill>
                <a:srgbClr val="000000"/>
              </a:solidFill>
            </a:endParaRPr>
          </a:p>
        </p:txBody>
      </p:sp>
    </p:spTree>
  </p:cSld>
  <p:clrMapOvr>
    <a:masterClrMapping/>
  </p:clrMapOvr>
  <p:transition>
    <p:fade thruBlk="1"/>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Jesús intercede por los que han de creer  </a:t>
            </a:r>
            <a:r>
              <a:rPr lang="es-PR" dirty="0">
                <a:solidFill>
                  <a:srgbClr val="FF0000"/>
                </a:solidFill>
                <a:latin typeface="Candara" pitchFamily="34" charset="0"/>
                <a:cs typeface="Calibri" pitchFamily="34" charset="0"/>
              </a:rPr>
              <a:t>Juan 17.20 - 23</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40</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fontScale="92500" lnSpcReduction="20000"/>
          </a:bodyPr>
          <a:lstStyle/>
          <a:p>
            <a:r>
              <a:rPr lang="es-PR" dirty="0">
                <a:latin typeface="Candara" panose="020E0502030303020204" pitchFamily="34" charset="0"/>
              </a:rPr>
              <a:t>La petición es igual a la del versículo </a:t>
            </a:r>
            <a:r>
              <a:rPr lang="es-PR" dirty="0">
                <a:solidFill>
                  <a:srgbClr val="FF0000"/>
                </a:solidFill>
                <a:latin typeface="Candara" panose="020E0502030303020204" pitchFamily="34" charset="0"/>
              </a:rPr>
              <a:t>11</a:t>
            </a:r>
            <a:r>
              <a:rPr lang="es-PR" dirty="0">
                <a:latin typeface="Candara" panose="020E0502030303020204" pitchFamily="34" charset="0"/>
              </a:rPr>
              <a:t>, sólo que aquí se amplía para abarcar a la iglesia futura.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ilustración es la misma que el Señor usó antes; la relación entre Padre e Hijo. </a:t>
            </a:r>
            <a:endParaRPr lang="es-PR" dirty="0" smtClean="0">
              <a:latin typeface="Candara" panose="020E0502030303020204" pitchFamily="34" charset="0"/>
            </a:endParaRPr>
          </a:p>
          <a:p>
            <a:r>
              <a:rPr lang="es-PR" dirty="0" smtClean="0">
                <a:latin typeface="Candara" panose="020E0502030303020204" pitchFamily="34" charset="0"/>
              </a:rPr>
              <a:t>Pero </a:t>
            </a:r>
            <a:r>
              <a:rPr lang="es-PR" dirty="0">
                <a:latin typeface="Candara" panose="020E0502030303020204" pitchFamily="34" charset="0"/>
              </a:rPr>
              <a:t>lo que pidió para los creyentes, una unidad esencial, es decir, una sola naturaleza, Dios ya lo ha otorgado.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3333" t="6448" r="27500" b="7019"/>
          <a:stretch/>
        </p:blipFill>
        <p:spPr>
          <a:xfrm>
            <a:off x="5272314" y="1752600"/>
            <a:ext cx="3865923" cy="5103019"/>
          </a:xfrm>
          <a:prstGeom prst="rect">
            <a:avLst/>
          </a:prstGeom>
        </p:spPr>
      </p:pic>
    </p:spTree>
    <p:extLst>
      <p:ext uri="{BB962C8B-B14F-4D97-AF65-F5344CB8AC3E}">
        <p14:creationId xmlns:p14="http://schemas.microsoft.com/office/powerpoint/2010/main" val="2863225871"/>
      </p:ext>
    </p:extLst>
  </p:cSld>
  <p:clrMapOvr>
    <a:masterClrMapping/>
  </p:clrMapOvr>
  <p:transition>
    <p:fade thruBlk="1"/>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Jesús intercede por los que han de creer  </a:t>
            </a:r>
            <a:r>
              <a:rPr lang="es-PR" dirty="0">
                <a:solidFill>
                  <a:srgbClr val="FF0000"/>
                </a:solidFill>
                <a:latin typeface="Candara" pitchFamily="34" charset="0"/>
                <a:cs typeface="Calibri" pitchFamily="34" charset="0"/>
              </a:rPr>
              <a:t>Juan 17.20 - 23</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41</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fontScale="92500" lnSpcReduction="20000"/>
          </a:bodyPr>
          <a:lstStyle/>
          <a:p>
            <a:r>
              <a:rPr lang="es-PR" dirty="0" smtClean="0">
                <a:latin typeface="Candara" panose="020E0502030303020204" pitchFamily="34" charset="0"/>
              </a:rPr>
              <a:t>Los </a:t>
            </a:r>
            <a:r>
              <a:rPr lang="es-PR" dirty="0">
                <a:latin typeface="Candara" panose="020E0502030303020204" pitchFamily="34" charset="0"/>
              </a:rPr>
              <a:t>creyentes de verdad se gozan ya de la unidad en Cristo.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verdadera iglesia es un solo cuerpo. Hay solamente un Señor, una fe que salva y un bautismo mediante el cual uno está colocado en Cristo (</a:t>
            </a:r>
            <a:r>
              <a:rPr lang="es-PR" dirty="0">
                <a:solidFill>
                  <a:srgbClr val="FF0000"/>
                </a:solidFill>
                <a:latin typeface="Candara" panose="020E0502030303020204" pitchFamily="34" charset="0"/>
              </a:rPr>
              <a:t>Efesios 4:5</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Dios </a:t>
            </a:r>
            <a:r>
              <a:rPr lang="es-PR" dirty="0">
                <a:latin typeface="Candara" panose="020E0502030303020204" pitchFamily="34" charset="0"/>
              </a:rPr>
              <a:t>ya contestó a esa parte de la oración</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3333" t="6448" r="27500" b="7019"/>
          <a:stretch/>
        </p:blipFill>
        <p:spPr>
          <a:xfrm>
            <a:off x="5272314" y="1752600"/>
            <a:ext cx="3865923" cy="5103019"/>
          </a:xfrm>
          <a:prstGeom prst="rect">
            <a:avLst/>
          </a:prstGeom>
        </p:spPr>
      </p:pic>
    </p:spTree>
    <p:extLst>
      <p:ext uri="{BB962C8B-B14F-4D97-AF65-F5344CB8AC3E}">
        <p14:creationId xmlns:p14="http://schemas.microsoft.com/office/powerpoint/2010/main" val="3855026798"/>
      </p:ext>
    </p:extLst>
  </p:cSld>
  <p:clrMapOvr>
    <a:masterClrMapping/>
  </p:clrMapOvr>
  <p:transition>
    <p:fade thruBlk="1"/>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Jesús intercede por los que han de creer  </a:t>
            </a:r>
            <a:r>
              <a:rPr lang="es-PR" dirty="0">
                <a:solidFill>
                  <a:srgbClr val="FF0000"/>
                </a:solidFill>
                <a:latin typeface="Candara" pitchFamily="34" charset="0"/>
                <a:cs typeface="Calibri" pitchFamily="34" charset="0"/>
              </a:rPr>
              <a:t>Juan 17.20 - 23</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42</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a:bodyPr>
          <a:lstStyle/>
          <a:p>
            <a:r>
              <a:rPr lang="es-PR" dirty="0">
                <a:latin typeface="Candara" panose="020E0502030303020204" pitchFamily="34" charset="0"/>
              </a:rPr>
              <a:t>La unidad esencial ya existe. ¡Gracias a Dios! Pero su visibilidad ante el mundo es otra historia.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producto de esa unidad en naturaleza ha de producir una presentación audible y visible de la palabra de Dios.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3333" t="6448" r="27500" b="7019"/>
          <a:stretch/>
        </p:blipFill>
        <p:spPr>
          <a:xfrm>
            <a:off x="5272314" y="1752600"/>
            <a:ext cx="3865923" cy="5103019"/>
          </a:xfrm>
          <a:prstGeom prst="rect">
            <a:avLst/>
          </a:prstGeom>
        </p:spPr>
      </p:pic>
    </p:spTree>
    <p:extLst>
      <p:ext uri="{BB962C8B-B14F-4D97-AF65-F5344CB8AC3E}">
        <p14:creationId xmlns:p14="http://schemas.microsoft.com/office/powerpoint/2010/main" val="2241030199"/>
      </p:ext>
    </p:extLst>
  </p:cSld>
  <p:clrMapOvr>
    <a:masterClrMapping/>
  </p:clrMapOvr>
  <p:transition>
    <p:fade thruBlk="1"/>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Jesús intercede por los que han de creer  </a:t>
            </a:r>
            <a:r>
              <a:rPr lang="es-PR" dirty="0">
                <a:solidFill>
                  <a:srgbClr val="FF0000"/>
                </a:solidFill>
                <a:latin typeface="Candara" pitchFamily="34" charset="0"/>
                <a:cs typeface="Calibri" pitchFamily="34" charset="0"/>
              </a:rPr>
              <a:t>Juan 17.20 - 23</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43</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a:bodyPr>
          <a:lstStyle/>
          <a:p>
            <a:r>
              <a:rPr lang="es-PR" dirty="0" smtClean="0">
                <a:latin typeface="Candara" panose="020E0502030303020204" pitchFamily="34" charset="0"/>
              </a:rPr>
              <a:t>La </a:t>
            </a:r>
            <a:r>
              <a:rPr lang="es-PR" dirty="0">
                <a:latin typeface="Candara" panose="020E0502030303020204" pitchFamily="34" charset="0"/>
              </a:rPr>
              <a:t>unidad de los creyentes en sí no es el mensaje que el mundo necesita. </a:t>
            </a:r>
            <a:endParaRPr lang="es-PR" dirty="0" smtClean="0">
              <a:latin typeface="Candara" panose="020E0502030303020204" pitchFamily="34" charset="0"/>
            </a:endParaRPr>
          </a:p>
          <a:p>
            <a:r>
              <a:rPr lang="es-PR" dirty="0" smtClean="0">
                <a:latin typeface="Candara" panose="020E0502030303020204" pitchFamily="34" charset="0"/>
              </a:rPr>
              <a:t>Es </a:t>
            </a:r>
            <a:r>
              <a:rPr lang="es-PR" dirty="0">
                <a:latin typeface="Candara" panose="020E0502030303020204" pitchFamily="34" charset="0"/>
              </a:rPr>
              <a:t>la causa de esa unidad que se tiene que proclamar: Cristo, su persona y su obra</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48708"/>
          <a:stretch/>
        </p:blipFill>
        <p:spPr>
          <a:xfrm>
            <a:off x="5334001" y="1751134"/>
            <a:ext cx="3810000" cy="5106866"/>
          </a:xfrm>
          <a:prstGeom prst="rect">
            <a:avLst/>
          </a:prstGeom>
        </p:spPr>
      </p:pic>
    </p:spTree>
    <p:extLst>
      <p:ext uri="{BB962C8B-B14F-4D97-AF65-F5344CB8AC3E}">
        <p14:creationId xmlns:p14="http://schemas.microsoft.com/office/powerpoint/2010/main" val="312900215"/>
      </p:ext>
    </p:extLst>
  </p:cSld>
  <p:clrMapOvr>
    <a:masterClrMapping/>
  </p:clrMapOvr>
  <p:transition>
    <p:fade thruBlk="1"/>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Juntos para siempre</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17.24 - 26</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44</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5" name="Picture 4"/>
          <p:cNvPicPr>
            <a:picLocks noChangeAspect="1"/>
          </p:cNvPicPr>
          <p:nvPr/>
        </p:nvPicPr>
        <p:blipFill rotWithShape="1">
          <a:blip r:embed="rId3"/>
          <a:srcRect r="6572"/>
          <a:stretch/>
        </p:blipFill>
        <p:spPr>
          <a:xfrm>
            <a:off x="-1" y="1676400"/>
            <a:ext cx="9144001" cy="5181599"/>
          </a:xfrm>
          <a:prstGeom prst="rect">
            <a:avLst/>
          </a:prstGeom>
        </p:spPr>
      </p:pic>
    </p:spTree>
    <p:extLst>
      <p:ext uri="{BB962C8B-B14F-4D97-AF65-F5344CB8AC3E}">
        <p14:creationId xmlns:p14="http://schemas.microsoft.com/office/powerpoint/2010/main" val="3477216781"/>
      </p:ext>
    </p:extLst>
  </p:cSld>
  <p:clrMapOvr>
    <a:masterClrMapping/>
  </p:clrMapOvr>
  <p:transition>
    <p:fade thruBlk="1"/>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Juntos para siempre</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17.24 - 26</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45</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381999" cy="4719638"/>
          </a:xfrm>
        </p:spPr>
        <p:txBody>
          <a:bodyPr>
            <a:normAutofit fontScale="92500" lnSpcReduction="10000"/>
          </a:bodyPr>
          <a:lstStyle/>
          <a:p>
            <a:r>
              <a:rPr lang="es-PR" dirty="0">
                <a:latin typeface="Candara" panose="020E0502030303020204" pitchFamily="34" charset="0"/>
              </a:rPr>
              <a:t>“</a:t>
            </a:r>
            <a:r>
              <a:rPr lang="es-PR" i="1" dirty="0">
                <a:latin typeface="Candara" panose="020E0502030303020204" pitchFamily="34" charset="0"/>
              </a:rPr>
              <a:t>Padre, aquellos que me has dado, quiero que donde yo estoy, también ellos estén conmigo, para que vean mi gloria que me has dado; porque me has amado desde antes de la fundación del mundo. Padre justo, el mundo no te ha conocido, pero yo te he conocido, y éstos han conocido que tú me enviaste. Y les he dado a conocer tu nombre, y lo daré a conocer aún, para que el amor con que me has amado, esté en ellos, y yo en ellos.</a:t>
            </a:r>
            <a:r>
              <a:rPr lang="es-PR" dirty="0">
                <a:latin typeface="Candara" panose="020E0502030303020204" pitchFamily="34" charset="0"/>
              </a:rPr>
              <a:t>” </a:t>
            </a:r>
            <a:endParaRPr lang="es-PR" dirty="0" smtClean="0">
              <a:latin typeface="Candara" panose="020E0502030303020204" pitchFamily="34" charset="0"/>
            </a:endParaRPr>
          </a:p>
          <a:p>
            <a:pPr marL="0" indent="0">
              <a:buNone/>
            </a:pPr>
            <a:r>
              <a:rPr lang="es-PR" dirty="0">
                <a:solidFill>
                  <a:srgbClr val="FF0000"/>
                </a:solidFill>
                <a:latin typeface="Candara" panose="020E0502030303020204" pitchFamily="34" charset="0"/>
              </a:rPr>
              <a:t>	</a:t>
            </a:r>
            <a:r>
              <a:rPr lang="es-PR" dirty="0" smtClean="0">
                <a:solidFill>
                  <a:srgbClr val="FF0000"/>
                </a:solidFill>
                <a:latin typeface="Candara" panose="020E0502030303020204" pitchFamily="34" charset="0"/>
              </a:rPr>
              <a:t>(</a:t>
            </a:r>
            <a:r>
              <a:rPr lang="es-PR" dirty="0">
                <a:solidFill>
                  <a:srgbClr val="FF0000"/>
                </a:solidFill>
                <a:latin typeface="Candara" panose="020E0502030303020204" pitchFamily="34" charset="0"/>
              </a:rPr>
              <a:t>Juan 17.24–26, RVR60) </a:t>
            </a:r>
          </a:p>
        </p:txBody>
      </p:sp>
    </p:spTree>
    <p:extLst>
      <p:ext uri="{BB962C8B-B14F-4D97-AF65-F5344CB8AC3E}">
        <p14:creationId xmlns:p14="http://schemas.microsoft.com/office/powerpoint/2010/main" val="1652048885"/>
      </p:ext>
    </p:extLst>
  </p:cSld>
  <p:clrMapOvr>
    <a:masterClrMapping/>
  </p:clrMapOvr>
  <p:transition>
    <p:fade thruBlk="1"/>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Juntos para siempre</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17.24 - 26</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46</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fontScale="92500" lnSpcReduction="20000"/>
          </a:bodyPr>
          <a:lstStyle/>
          <a:p>
            <a:r>
              <a:rPr lang="es-PR" dirty="0">
                <a:latin typeface="Candara" panose="020E0502030303020204" pitchFamily="34" charset="0"/>
              </a:rPr>
              <a:t>El futuro de los creyentes </a:t>
            </a:r>
            <a:r>
              <a:rPr lang="es-PR" dirty="0" smtClean="0">
                <a:latin typeface="Candara" panose="020E0502030303020204" pitchFamily="34" charset="0"/>
              </a:rPr>
              <a:t>[</a:t>
            </a:r>
            <a:r>
              <a:rPr lang="es-PR" dirty="0" smtClean="0">
                <a:solidFill>
                  <a:srgbClr val="FF0000"/>
                </a:solidFill>
                <a:latin typeface="Candara" panose="020E0502030303020204" pitchFamily="34" charset="0"/>
              </a:rPr>
              <a:t>v. 24</a:t>
            </a:r>
            <a:r>
              <a:rPr lang="es-PR" dirty="0" smtClean="0">
                <a:latin typeface="Candara" panose="020E0502030303020204" pitchFamily="34" charset="0"/>
              </a:rPr>
              <a:t>]</a:t>
            </a:r>
            <a:endParaRPr lang="es-PR" dirty="0">
              <a:latin typeface="Candara" panose="020E0502030303020204" pitchFamily="34" charset="0"/>
            </a:endParaRPr>
          </a:p>
          <a:p>
            <a:r>
              <a:rPr lang="es-PR" dirty="0">
                <a:latin typeface="Candara" panose="020E0502030303020204" pitchFamily="34" charset="0"/>
              </a:rPr>
              <a:t>El futuro que nos espera es glorioso: ¡Estaremos en presencia de Cristo! </a:t>
            </a:r>
            <a:endParaRPr lang="es-PR" dirty="0" smtClean="0">
              <a:latin typeface="Candara" panose="020E0502030303020204" pitchFamily="34" charset="0"/>
            </a:endParaRPr>
          </a:p>
          <a:p>
            <a:r>
              <a:rPr lang="es-PR" dirty="0" smtClean="0">
                <a:latin typeface="Candara" panose="020E0502030303020204" pitchFamily="34" charset="0"/>
              </a:rPr>
              <a:t>Pero</a:t>
            </a:r>
            <a:r>
              <a:rPr lang="es-PR" dirty="0">
                <a:latin typeface="Candara" panose="020E0502030303020204" pitchFamily="34" charset="0"/>
              </a:rPr>
              <a:t>, ¡qué declaración!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Señor no la expresa como si fuera sencillamente un anhelo, sino una expresión de su voluntad como Hijo de Dios. </a:t>
            </a:r>
            <a:endParaRPr lang="es-PR" dirty="0" smtClean="0">
              <a:latin typeface="Candara" panose="020E0502030303020204" pitchFamily="34" charset="0"/>
            </a:endParaRP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7000"/>
                    </a14:imgEffect>
                    <a14:imgEffect>
                      <a14:brightnessContrast bright="7000" contrast="-3000"/>
                    </a14:imgEffect>
                  </a14:imgLayer>
                </a14:imgProps>
              </a:ext>
            </a:extLst>
          </a:blip>
          <a:stretch>
            <a:fillRect/>
          </a:stretch>
        </p:blipFill>
        <p:spPr>
          <a:xfrm>
            <a:off x="5573010" y="1752600"/>
            <a:ext cx="3570990" cy="5105400"/>
          </a:xfrm>
          <a:prstGeom prst="rect">
            <a:avLst/>
          </a:prstGeom>
        </p:spPr>
      </p:pic>
    </p:spTree>
    <p:extLst>
      <p:ext uri="{BB962C8B-B14F-4D97-AF65-F5344CB8AC3E}">
        <p14:creationId xmlns:p14="http://schemas.microsoft.com/office/powerpoint/2010/main" val="1759696143"/>
      </p:ext>
    </p:extLst>
  </p:cSld>
  <p:clrMapOvr>
    <a:masterClrMapping/>
  </p:clrMapOvr>
  <p:transition>
    <p:fade thruBlk="1"/>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Juntos para siempre</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17.24 - 26</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47</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05399" cy="4719638"/>
          </a:xfrm>
        </p:spPr>
        <p:txBody>
          <a:bodyPr>
            <a:normAutofit fontScale="92500" lnSpcReduction="20000"/>
          </a:bodyPr>
          <a:lstStyle/>
          <a:p>
            <a:r>
              <a:rPr lang="es-PR" dirty="0" smtClean="0">
                <a:latin typeface="Candara" panose="020E0502030303020204" pitchFamily="34" charset="0"/>
              </a:rPr>
              <a:t>Es </a:t>
            </a:r>
            <a:r>
              <a:rPr lang="es-PR" dirty="0">
                <a:latin typeface="Candara" panose="020E0502030303020204" pitchFamily="34" charset="0"/>
              </a:rPr>
              <a:t>así que no cabe ningún “tal vez” u “ojalá”. </a:t>
            </a:r>
            <a:endParaRPr lang="es-PR" dirty="0" smtClean="0">
              <a:latin typeface="Candara" panose="020E0502030303020204" pitchFamily="34" charset="0"/>
            </a:endParaRPr>
          </a:p>
          <a:p>
            <a:r>
              <a:rPr lang="es-PR" dirty="0" smtClean="0">
                <a:latin typeface="Candara" panose="020E0502030303020204" pitchFamily="34" charset="0"/>
              </a:rPr>
              <a:t>¡</a:t>
            </a:r>
            <a:r>
              <a:rPr lang="es-PR" dirty="0">
                <a:latin typeface="Candara" panose="020E0502030303020204" pitchFamily="34" charset="0"/>
              </a:rPr>
              <a:t>Allí estaremos con toda seguridad! Sin embargo, el Señor aclara muy bien que el centro del cielo es el Hijo mismo. </a:t>
            </a:r>
            <a:endParaRPr lang="es-PR" dirty="0" smtClean="0">
              <a:latin typeface="Candara" panose="020E0502030303020204" pitchFamily="34" charset="0"/>
            </a:endParaRPr>
          </a:p>
          <a:p>
            <a:r>
              <a:rPr lang="es-PR" dirty="0" smtClean="0">
                <a:latin typeface="Candara" panose="020E0502030303020204" pitchFamily="34" charset="0"/>
              </a:rPr>
              <a:t>No </a:t>
            </a:r>
            <a:r>
              <a:rPr lang="es-PR" dirty="0">
                <a:latin typeface="Candara" panose="020E0502030303020204" pitchFamily="34" charset="0"/>
              </a:rPr>
              <a:t>andaremos examinando y comparando las coronas, sino concentrándonos en la gloria del Señor</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sharpenSoften amount="27000"/>
                    </a14:imgEffect>
                    <a14:imgEffect>
                      <a14:brightnessContrast bright="7000" contrast="-3000"/>
                    </a14:imgEffect>
                  </a14:imgLayer>
                </a14:imgProps>
              </a:ext>
            </a:extLst>
          </a:blip>
          <a:stretch>
            <a:fillRect/>
          </a:stretch>
        </p:blipFill>
        <p:spPr>
          <a:xfrm>
            <a:off x="5573010" y="1752600"/>
            <a:ext cx="3570990" cy="5105400"/>
          </a:xfrm>
          <a:prstGeom prst="rect">
            <a:avLst/>
          </a:prstGeom>
        </p:spPr>
      </p:pic>
    </p:spTree>
    <p:extLst>
      <p:ext uri="{BB962C8B-B14F-4D97-AF65-F5344CB8AC3E}">
        <p14:creationId xmlns:p14="http://schemas.microsoft.com/office/powerpoint/2010/main" val="982757371"/>
      </p:ext>
    </p:extLst>
  </p:cSld>
  <p:clrMapOvr>
    <a:masterClrMapping/>
  </p:clrMapOvr>
  <p:transition>
    <p:fade thruBlk="1"/>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Juntos para siempre</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17.24 - 26</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48</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05399" cy="4719638"/>
          </a:xfrm>
        </p:spPr>
        <p:txBody>
          <a:bodyPr>
            <a:normAutofit/>
          </a:bodyPr>
          <a:lstStyle/>
          <a:p>
            <a:r>
              <a:rPr lang="es-PR" dirty="0">
                <a:latin typeface="Candara" panose="020E0502030303020204" pitchFamily="34" charset="0"/>
              </a:rPr>
              <a:t>Una promesa: </a:t>
            </a:r>
            <a:r>
              <a:rPr lang="es-PR" i="1" dirty="0">
                <a:latin typeface="Candara" panose="020E0502030303020204" pitchFamily="34" charset="0"/>
              </a:rPr>
              <a:t>“Les he dado a conocer tu nombre, y lo daré a conocer aún”</a:t>
            </a:r>
            <a:r>
              <a:rPr lang="es-PR" dirty="0">
                <a:latin typeface="Candara" panose="020E0502030303020204" pitchFamily="34" charset="0"/>
              </a:rPr>
              <a:t> </a:t>
            </a:r>
            <a:r>
              <a:rPr lang="es-PR" dirty="0" smtClean="0">
                <a:latin typeface="Candara" panose="020E0502030303020204" pitchFamily="34" charset="0"/>
              </a:rPr>
              <a:t>[</a:t>
            </a:r>
            <a:r>
              <a:rPr lang="es-PR" dirty="0" smtClean="0">
                <a:solidFill>
                  <a:srgbClr val="FF0000"/>
                </a:solidFill>
                <a:latin typeface="Candara" panose="020E0502030303020204" pitchFamily="34" charset="0"/>
              </a:rPr>
              <a:t>v. 25–26</a:t>
            </a:r>
            <a:r>
              <a:rPr lang="es-PR" dirty="0" smtClean="0">
                <a:latin typeface="Candara" panose="020E0502030303020204" pitchFamily="34" charset="0"/>
              </a:rPr>
              <a:t>]</a:t>
            </a:r>
            <a:endParaRPr lang="es-PR" dirty="0">
              <a:latin typeface="Candara" panose="020E0502030303020204" pitchFamily="34" charset="0"/>
            </a:endParaRPr>
          </a:p>
          <a:p>
            <a:r>
              <a:rPr lang="es-PR" dirty="0">
                <a:latin typeface="Candara" panose="020E0502030303020204" pitchFamily="34" charset="0"/>
              </a:rPr>
              <a:t>El Padre es justo y el mundo injusto, por su incredulidad manifiesta (</a:t>
            </a:r>
            <a:r>
              <a:rPr lang="es-PR" dirty="0">
                <a:solidFill>
                  <a:srgbClr val="FF0000"/>
                </a:solidFill>
                <a:latin typeface="Candara" panose="020E0502030303020204" pitchFamily="34" charset="0"/>
              </a:rPr>
              <a:t>v. 25</a:t>
            </a:r>
            <a:r>
              <a:rPr lang="es-PR" dirty="0">
                <a:latin typeface="Candara" panose="020E0502030303020204" pitchFamily="34" charset="0"/>
              </a:rPr>
              <a:t>).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3333" t="6448" r="27500" b="7019"/>
          <a:stretch/>
        </p:blipFill>
        <p:spPr>
          <a:xfrm>
            <a:off x="5272314" y="1752600"/>
            <a:ext cx="3865923" cy="5103019"/>
          </a:xfrm>
          <a:prstGeom prst="rect">
            <a:avLst/>
          </a:prstGeom>
        </p:spPr>
      </p:pic>
    </p:spTree>
    <p:extLst>
      <p:ext uri="{BB962C8B-B14F-4D97-AF65-F5344CB8AC3E}">
        <p14:creationId xmlns:p14="http://schemas.microsoft.com/office/powerpoint/2010/main" val="2667097486"/>
      </p:ext>
    </p:extLst>
  </p:cSld>
  <p:clrMapOvr>
    <a:masterClrMapping/>
  </p:clrMapOvr>
  <p:transition>
    <p:fade thruBlk="1"/>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Juntos para siempre</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17.24 - 26</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49</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05399" cy="4719638"/>
          </a:xfrm>
        </p:spPr>
        <p:txBody>
          <a:bodyPr>
            <a:normAutofit/>
          </a:bodyPr>
          <a:lstStyle/>
          <a:p>
            <a:r>
              <a:rPr lang="es-PR" dirty="0" smtClean="0">
                <a:latin typeface="Candara" panose="020E0502030303020204" pitchFamily="34" charset="0"/>
              </a:rPr>
              <a:t>Por </a:t>
            </a:r>
            <a:r>
              <a:rPr lang="es-PR" dirty="0">
                <a:latin typeface="Candara" panose="020E0502030303020204" pitchFamily="34" charset="0"/>
              </a:rPr>
              <a:t>otro lado, los seguidores de Cristo habían recibido y creído la revelación acerca del Padre.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Hijo prometió seguirlo revelando </a:t>
            </a:r>
            <a:r>
              <a:rPr lang="es-PR" i="1" dirty="0">
                <a:latin typeface="Candara" panose="020E0502030303020204" pitchFamily="34" charset="0"/>
              </a:rPr>
              <a:t>“para que el amor con que me has amado, esté en ellos</a:t>
            </a:r>
            <a:r>
              <a:rPr lang="es-PR" i="1" dirty="0" smtClean="0">
                <a:latin typeface="Candara" panose="020E0502030303020204" pitchFamily="34" charset="0"/>
              </a:rPr>
              <a:t>”.</a:t>
            </a:r>
            <a:endParaRPr lang="es-PR" i="1"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3333" t="6448" r="27500" b="7019"/>
          <a:stretch/>
        </p:blipFill>
        <p:spPr>
          <a:xfrm>
            <a:off x="5272314" y="1752600"/>
            <a:ext cx="3865923" cy="5103019"/>
          </a:xfrm>
          <a:prstGeom prst="rect">
            <a:avLst/>
          </a:prstGeom>
        </p:spPr>
      </p:pic>
    </p:spTree>
    <p:extLst>
      <p:ext uri="{BB962C8B-B14F-4D97-AF65-F5344CB8AC3E}">
        <p14:creationId xmlns:p14="http://schemas.microsoft.com/office/powerpoint/2010/main" val="2181082526"/>
      </p:ext>
    </p:extLst>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7443" name="Rectangle 3"/>
          <p:cNvSpPr>
            <a:spLocks noGrp="1" noChangeArrowheads="1"/>
          </p:cNvSpPr>
          <p:nvPr>
            <p:ph type="body" idx="1"/>
          </p:nvPr>
        </p:nvSpPr>
        <p:spPr>
          <a:xfrm>
            <a:off x="488277" y="381000"/>
            <a:ext cx="8153400" cy="838200"/>
          </a:xfrm>
        </p:spPr>
        <p:txBody>
          <a:bodyPr>
            <a:normAutofit/>
          </a:bodyPr>
          <a:lstStyle/>
          <a:p>
            <a:pPr marL="0" lvl="1" indent="0" algn="ctr">
              <a:buClr>
                <a:schemeClr val="folHlink"/>
              </a:buClr>
              <a:buSzPct val="60000"/>
              <a:buNone/>
            </a:pPr>
            <a:r>
              <a:rPr lang="es-PR" sz="4400" dirty="0">
                <a:latin typeface="Candara" pitchFamily="34" charset="0"/>
                <a:cs typeface="Calibri" pitchFamily="34" charset="0"/>
              </a:rPr>
              <a:t>Resumen de </a:t>
            </a:r>
            <a:r>
              <a:rPr lang="es-PR" sz="4400" dirty="0">
                <a:solidFill>
                  <a:srgbClr val="FF0000"/>
                </a:solidFill>
                <a:latin typeface="Candara" pitchFamily="34" charset="0"/>
                <a:cs typeface="Calibri" pitchFamily="34" charset="0"/>
              </a:rPr>
              <a:t>Juan 15.18 – 16.33</a:t>
            </a:r>
          </a:p>
        </p:txBody>
      </p:sp>
      <p:sp>
        <p:nvSpPr>
          <p:cNvPr id="7" name="Slide Number Placeholder 5"/>
          <p:cNvSpPr>
            <a:spLocks noGrp="1"/>
          </p:cNvSpPr>
          <p:nvPr>
            <p:ph type="sldNum" sz="quarter" idx="12"/>
          </p:nvPr>
        </p:nvSpPr>
        <p:spPr/>
        <p:txBody>
          <a:bodyPr/>
          <a:lstStyle/>
          <a:p>
            <a:fld id="{5A691704-8AD3-4869-913C-6C059867AFF4}" type="slidenum">
              <a:rPr lang="en-US" smtClean="0">
                <a:solidFill>
                  <a:srgbClr val="000000"/>
                </a:solidFill>
              </a:rPr>
              <a:pPr/>
              <a:t>5</a:t>
            </a:fld>
            <a:endParaRPr lang="en-US">
              <a:solidFill>
                <a:srgbClr val="000000"/>
              </a:solidFill>
            </a:endParaRPr>
          </a:p>
        </p:txBody>
      </p:sp>
      <p:pic>
        <p:nvPicPr>
          <p:cNvPr id="3" name="Picture 2"/>
          <p:cNvPicPr>
            <a:picLocks noChangeAspect="1"/>
          </p:cNvPicPr>
          <p:nvPr/>
        </p:nvPicPr>
        <p:blipFill>
          <a:blip r:embed="rId3"/>
          <a:stretch>
            <a:fillRect/>
          </a:stretch>
        </p:blipFill>
        <p:spPr>
          <a:xfrm>
            <a:off x="-7419" y="1675951"/>
            <a:ext cx="9144793" cy="5182049"/>
          </a:xfrm>
          <a:prstGeom prst="rect">
            <a:avLst/>
          </a:prstGeom>
        </p:spPr>
      </p:pic>
    </p:spTree>
    <p:extLst>
      <p:ext uri="{BB962C8B-B14F-4D97-AF65-F5344CB8AC3E}">
        <p14:creationId xmlns:p14="http://schemas.microsoft.com/office/powerpoint/2010/main" val="2238909359"/>
      </p:ext>
    </p:extLst>
  </p:cSld>
  <p:clrMapOvr>
    <a:masterClrMapping/>
  </p:clrMapOvr>
  <p:transition>
    <p:fade thruBlk="1"/>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Juntos para siempre</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17.24 - 26</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50</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534399" cy="4719638"/>
          </a:xfrm>
        </p:spPr>
        <p:txBody>
          <a:bodyPr>
            <a:normAutofit/>
          </a:bodyPr>
          <a:lstStyle/>
          <a:p>
            <a:r>
              <a:rPr lang="es-PR" dirty="0">
                <a:latin typeface="Candara" panose="020E0502030303020204" pitchFamily="34" charset="0"/>
              </a:rPr>
              <a:t>Esta última frase no es simplemente un pensamiento extra. </a:t>
            </a:r>
            <a:endParaRPr lang="es-PR" dirty="0" smtClean="0">
              <a:latin typeface="Candara" panose="020E0502030303020204" pitchFamily="34" charset="0"/>
            </a:endParaRPr>
          </a:p>
          <a:p>
            <a:r>
              <a:rPr lang="es-PR" dirty="0" smtClean="0">
                <a:latin typeface="Candara" panose="020E0502030303020204" pitchFamily="34" charset="0"/>
              </a:rPr>
              <a:t>Refleja </a:t>
            </a:r>
            <a:r>
              <a:rPr lang="es-PR" dirty="0">
                <a:latin typeface="Candara" panose="020E0502030303020204" pitchFamily="34" charset="0"/>
              </a:rPr>
              <a:t>la verdad de </a:t>
            </a:r>
            <a:r>
              <a:rPr lang="es-PR" dirty="0">
                <a:solidFill>
                  <a:srgbClr val="FF0000"/>
                </a:solidFill>
                <a:latin typeface="Candara" panose="020E0502030303020204" pitchFamily="34" charset="0"/>
              </a:rPr>
              <a:t>1 Juan 4:8</a:t>
            </a:r>
            <a:r>
              <a:rPr lang="es-PR" dirty="0">
                <a:latin typeface="Candara" panose="020E0502030303020204" pitchFamily="34" charset="0"/>
              </a:rPr>
              <a:t>: </a:t>
            </a:r>
            <a:r>
              <a:rPr lang="es-PR" i="1" dirty="0">
                <a:latin typeface="Candara" panose="020E0502030303020204" pitchFamily="34" charset="0"/>
              </a:rPr>
              <a:t>“Dios es amor”, </a:t>
            </a:r>
            <a:r>
              <a:rPr lang="es-PR" dirty="0">
                <a:latin typeface="Candara" panose="020E0502030303020204" pitchFamily="34" charset="0"/>
              </a:rPr>
              <a:t>y el motivo de la venida de Cristo expresado en </a:t>
            </a:r>
            <a:r>
              <a:rPr lang="es-PR" dirty="0">
                <a:solidFill>
                  <a:srgbClr val="FF0000"/>
                </a:solidFill>
                <a:latin typeface="Candara" panose="020E0502030303020204" pitchFamily="34" charset="0"/>
              </a:rPr>
              <a:t>Juan 3:16</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Lo </a:t>
            </a:r>
            <a:r>
              <a:rPr lang="es-PR" dirty="0">
                <a:latin typeface="Candara" panose="020E0502030303020204" pitchFamily="34" charset="0"/>
              </a:rPr>
              <a:t>que pidió al Padre en esta penúltima frase del capítulo, y lo que no será negado, añade todavía otra dimensión a nuestro conocimiento del amor de Dios. </a:t>
            </a:r>
            <a:endParaRPr lang="es-PR" dirty="0" smtClean="0">
              <a:latin typeface="Candara" panose="020E0502030303020204" pitchFamily="34" charset="0"/>
            </a:endParaRPr>
          </a:p>
        </p:txBody>
      </p:sp>
    </p:spTree>
    <p:extLst>
      <p:ext uri="{BB962C8B-B14F-4D97-AF65-F5344CB8AC3E}">
        <p14:creationId xmlns:p14="http://schemas.microsoft.com/office/powerpoint/2010/main" val="2533801794"/>
      </p:ext>
    </p:extLst>
  </p:cSld>
  <p:clrMapOvr>
    <a:masterClrMapping/>
  </p:clrMapOvr>
  <p:transition>
    <p:fade thruBlk="1"/>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Juntos para siempre</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17.24 - 26</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51</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05399" cy="4719638"/>
          </a:xfrm>
        </p:spPr>
        <p:txBody>
          <a:bodyPr>
            <a:normAutofit/>
          </a:bodyPr>
          <a:lstStyle/>
          <a:p>
            <a:r>
              <a:rPr lang="es-PR" dirty="0" smtClean="0">
                <a:latin typeface="Candara" panose="020E0502030303020204" pitchFamily="34" charset="0"/>
              </a:rPr>
              <a:t>Ahora</a:t>
            </a:r>
            <a:r>
              <a:rPr lang="es-PR" dirty="0">
                <a:latin typeface="Candara" panose="020E0502030303020204" pitchFamily="34" charset="0"/>
              </a:rPr>
              <a:t>, no es solamente el amor el que ha sido instrumento o vehículo mediante el cual recibimos los beneficios que ofrece Dios.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48708"/>
          <a:stretch/>
        </p:blipFill>
        <p:spPr>
          <a:xfrm>
            <a:off x="5334001" y="1751134"/>
            <a:ext cx="3810000" cy="5106866"/>
          </a:xfrm>
          <a:prstGeom prst="rect">
            <a:avLst/>
          </a:prstGeom>
        </p:spPr>
      </p:pic>
    </p:spTree>
    <p:extLst>
      <p:ext uri="{BB962C8B-B14F-4D97-AF65-F5344CB8AC3E}">
        <p14:creationId xmlns:p14="http://schemas.microsoft.com/office/powerpoint/2010/main" val="287499391"/>
      </p:ext>
    </p:extLst>
  </p:cSld>
  <p:clrMapOvr>
    <a:masterClrMapping/>
  </p:clrMapOvr>
  <p:transition>
    <p:fade thruBlk="1"/>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Juntos para siempre</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17.24 - 26</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52</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2" y="1981200"/>
            <a:ext cx="4911030" cy="4719638"/>
          </a:xfrm>
        </p:spPr>
        <p:txBody>
          <a:bodyPr>
            <a:normAutofit fontScale="92500" lnSpcReduction="10000"/>
          </a:bodyPr>
          <a:lstStyle/>
          <a:p>
            <a:r>
              <a:rPr lang="es-PR" dirty="0" smtClean="0">
                <a:latin typeface="Candara" panose="020E0502030303020204" pitchFamily="34" charset="0"/>
              </a:rPr>
              <a:t>Es el amor mismo, presente en el corazón. </a:t>
            </a:r>
          </a:p>
          <a:p>
            <a:r>
              <a:rPr lang="es-PR" dirty="0" smtClean="0">
                <a:latin typeface="Candara" panose="020E0502030303020204" pitchFamily="34" charset="0"/>
              </a:rPr>
              <a:t>El cuadro y la oración en </a:t>
            </a:r>
            <a:r>
              <a:rPr lang="es-PR" dirty="0" smtClean="0">
                <a:solidFill>
                  <a:srgbClr val="FF0000"/>
                </a:solidFill>
                <a:latin typeface="Candara" panose="020E0502030303020204" pitchFamily="34" charset="0"/>
              </a:rPr>
              <a:t>Juan 17 </a:t>
            </a:r>
            <a:r>
              <a:rPr lang="es-PR" dirty="0" smtClean="0">
                <a:latin typeface="Candara" panose="020E0502030303020204" pitchFamily="34" charset="0"/>
              </a:rPr>
              <a:t>se completan cuando el Señor agrega: </a:t>
            </a:r>
            <a:r>
              <a:rPr lang="es-PR" i="1" dirty="0" smtClean="0">
                <a:latin typeface="Candara" panose="020E0502030303020204" pitchFamily="34" charset="0"/>
              </a:rPr>
              <a:t>“y yo en ellos”. </a:t>
            </a:r>
          </a:p>
          <a:p>
            <a:r>
              <a:rPr lang="es-PR" dirty="0" smtClean="0">
                <a:latin typeface="Candara" panose="020E0502030303020204" pitchFamily="34" charset="0"/>
              </a:rPr>
              <a:t>Nos </a:t>
            </a:r>
            <a:r>
              <a:rPr lang="es-PR" dirty="0">
                <a:latin typeface="Candara" panose="020E0502030303020204" pitchFamily="34" charset="0"/>
              </a:rPr>
              <a:t>recuerda el versículo que dice: </a:t>
            </a:r>
            <a:r>
              <a:rPr lang="es-PR" i="1" dirty="0">
                <a:latin typeface="Candara" panose="020E0502030303020204" pitchFamily="34" charset="0"/>
              </a:rPr>
              <a:t>“Cristo en vosotros, la esperanza de gloria” </a:t>
            </a:r>
            <a:r>
              <a:rPr lang="es-PR" dirty="0">
                <a:latin typeface="Candara" panose="020E0502030303020204" pitchFamily="34" charset="0"/>
              </a:rPr>
              <a:t>(</a:t>
            </a:r>
            <a:r>
              <a:rPr lang="es-PR" dirty="0">
                <a:solidFill>
                  <a:srgbClr val="FF0000"/>
                </a:solidFill>
                <a:latin typeface="Candara" panose="020E0502030303020204" pitchFamily="34" charset="0"/>
              </a:rPr>
              <a:t>Colosenses 1:27</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3000"/>
                    </a14:imgEffect>
                    <a14:imgEffect>
                      <a14:brightnessContrast bright="9000"/>
                    </a14:imgEffect>
                  </a14:imgLayer>
                </a14:imgProps>
              </a:ext>
            </a:extLst>
          </a:blip>
          <a:srcRect l="14702" r="25297"/>
          <a:stretch/>
        </p:blipFill>
        <p:spPr>
          <a:xfrm>
            <a:off x="5063431" y="1752600"/>
            <a:ext cx="4080569" cy="5100711"/>
          </a:xfrm>
          <a:prstGeom prst="rect">
            <a:avLst/>
          </a:prstGeom>
        </p:spPr>
      </p:pic>
    </p:spTree>
    <p:extLst>
      <p:ext uri="{BB962C8B-B14F-4D97-AF65-F5344CB8AC3E}">
        <p14:creationId xmlns:p14="http://schemas.microsoft.com/office/powerpoint/2010/main" val="924615668"/>
      </p:ext>
    </p:extLst>
  </p:cSld>
  <p:clrMapOvr>
    <a:masterClrMapping/>
  </p:clrMapOvr>
  <p:transition>
    <p:fade thruBlk="1"/>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noProof="0" dirty="0" smtClean="0">
                <a:latin typeface="Candara" pitchFamily="34" charset="0"/>
                <a:cs typeface="Calibri" pitchFamily="34" charset="0"/>
              </a:rPr>
              <a:t>Aplicaciones</a:t>
            </a:r>
            <a:endParaRPr lang="es-PR" sz="3600" noProof="0" dirty="0">
              <a:solidFill>
                <a:srgbClr val="FF0000"/>
              </a:solidFill>
              <a:latin typeface="Candara" pitchFamily="34" charset="0"/>
              <a:cs typeface="Calibri" pitchFamily="34" charset="0"/>
            </a:endParaRPr>
          </a:p>
        </p:txBody>
      </p:sp>
      <p:sp>
        <p:nvSpPr>
          <p:cNvPr id="7" name="Content Placeholder 6"/>
          <p:cNvSpPr>
            <a:spLocks noGrp="1"/>
          </p:cNvSpPr>
          <p:nvPr>
            <p:ph idx="1"/>
          </p:nvPr>
        </p:nvSpPr>
        <p:spPr>
          <a:xfrm>
            <a:off x="152399" y="2017712"/>
            <a:ext cx="8534401" cy="4683126"/>
          </a:xfrm>
        </p:spPr>
        <p:txBody>
          <a:bodyPr>
            <a:normAutofit/>
          </a:bodyPr>
          <a:lstStyle/>
          <a:p>
            <a:r>
              <a:rPr lang="es-PR" sz="3600" dirty="0" smtClean="0">
                <a:latin typeface="Candara" pitchFamily="34" charset="0"/>
                <a:cs typeface="Calibri" pitchFamily="34" charset="0"/>
              </a:rPr>
              <a:t>Tenemos un intercesor.</a:t>
            </a:r>
          </a:p>
          <a:p>
            <a:pPr lvl="1"/>
            <a:r>
              <a:rPr lang="es-PR" sz="3200" dirty="0" smtClean="0">
                <a:latin typeface="Candara" pitchFamily="34" charset="0"/>
                <a:cs typeface="Calibri" pitchFamily="34" charset="0"/>
              </a:rPr>
              <a:t>Jesús ya ha intercedido por nosotros.</a:t>
            </a:r>
          </a:p>
          <a:p>
            <a:pPr lvl="1"/>
            <a:r>
              <a:rPr lang="es-PR" sz="3200" dirty="0" smtClean="0">
                <a:latin typeface="Candara" pitchFamily="34" charset="0"/>
                <a:cs typeface="Calibri" pitchFamily="34" charset="0"/>
              </a:rPr>
              <a:t>Ha intercedido para que salgamos adelante en nuestras luchas diarias por serle fieles.</a:t>
            </a:r>
            <a:endParaRPr lang="es-PR" sz="3200" dirty="0">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a:blip r:embed="rId3"/>
          <a:stretch>
            <a:fillRect/>
          </a:stretch>
        </p:blipFill>
        <p:spPr>
          <a:xfrm>
            <a:off x="6803232" y="-6393"/>
            <a:ext cx="2341164" cy="1758994"/>
          </a:xfrm>
          <a:prstGeom prst="rect">
            <a:avLst/>
          </a:prstGeom>
        </p:spPr>
      </p:pic>
    </p:spTree>
    <p:extLst>
      <p:ext uri="{BB962C8B-B14F-4D97-AF65-F5344CB8AC3E}">
        <p14:creationId xmlns:p14="http://schemas.microsoft.com/office/powerpoint/2010/main" val="836873134"/>
      </p:ext>
    </p:extLst>
  </p:cSld>
  <p:clrMapOvr>
    <a:masterClrMapping/>
  </p:clrMapOvr>
  <p:transition>
    <p:fade thruBlk="1"/>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noProof="0" dirty="0" smtClean="0">
                <a:latin typeface="Candara" pitchFamily="34" charset="0"/>
                <a:cs typeface="Calibri" pitchFamily="34" charset="0"/>
              </a:rPr>
              <a:t>Aplicaciones</a:t>
            </a:r>
            <a:endParaRPr lang="es-PR" sz="3600" noProof="0" dirty="0">
              <a:solidFill>
                <a:srgbClr val="FF0000"/>
              </a:solidFill>
              <a:latin typeface="Candara" pitchFamily="34" charset="0"/>
              <a:cs typeface="Calibri" pitchFamily="34" charset="0"/>
            </a:endParaRPr>
          </a:p>
        </p:txBody>
      </p:sp>
      <p:sp>
        <p:nvSpPr>
          <p:cNvPr id="7" name="Content Placeholder 6"/>
          <p:cNvSpPr>
            <a:spLocks noGrp="1"/>
          </p:cNvSpPr>
          <p:nvPr>
            <p:ph idx="1"/>
          </p:nvPr>
        </p:nvSpPr>
        <p:spPr>
          <a:xfrm>
            <a:off x="152399" y="2017712"/>
            <a:ext cx="8534401" cy="4683126"/>
          </a:xfrm>
        </p:spPr>
        <p:txBody>
          <a:bodyPr>
            <a:normAutofit lnSpcReduction="10000"/>
          </a:bodyPr>
          <a:lstStyle/>
          <a:p>
            <a:r>
              <a:rPr lang="es-PR" sz="3600" dirty="0" smtClean="0">
                <a:latin typeface="Candara" pitchFamily="34" charset="0"/>
                <a:cs typeface="Calibri" pitchFamily="34" charset="0"/>
              </a:rPr>
              <a:t>Una lucha difícil.</a:t>
            </a:r>
          </a:p>
          <a:p>
            <a:pPr lvl="1"/>
            <a:r>
              <a:rPr lang="es-PR" sz="3200" dirty="0" smtClean="0">
                <a:latin typeface="Candara" pitchFamily="34" charset="0"/>
                <a:cs typeface="Calibri" pitchFamily="34" charset="0"/>
              </a:rPr>
              <a:t>Nuestra vida de siervos de Jesús no será fácil, de la misma manera que no fue fácil para Jesús.</a:t>
            </a:r>
          </a:p>
          <a:p>
            <a:pPr lvl="1"/>
            <a:r>
              <a:rPr lang="es-PR" sz="3200" dirty="0" smtClean="0">
                <a:latin typeface="Candara" pitchFamily="34" charset="0"/>
                <a:cs typeface="Calibri" pitchFamily="34" charset="0"/>
              </a:rPr>
              <a:t>El desafío que tenemos es vivir en el mundo, influenciando en él, pero sin dejarnos influenciar.</a:t>
            </a:r>
          </a:p>
          <a:p>
            <a:pPr lvl="1"/>
            <a:r>
              <a:rPr lang="es-PR" sz="3200" dirty="0" smtClean="0">
                <a:latin typeface="Candara" pitchFamily="34" charset="0"/>
                <a:cs typeface="Calibri" pitchFamily="34" charset="0"/>
              </a:rPr>
              <a:t>Es una lucha difícil, pero contamos con la ayuda intercesora de nuestro Salvador.</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t="9430" b="26045"/>
          <a:stretch/>
        </p:blipFill>
        <p:spPr>
          <a:xfrm>
            <a:off x="5257800" y="0"/>
            <a:ext cx="3886200" cy="1772705"/>
          </a:xfrm>
          <a:prstGeom prst="rect">
            <a:avLst/>
          </a:prstGeom>
        </p:spPr>
      </p:pic>
    </p:spTree>
    <p:extLst>
      <p:ext uri="{BB962C8B-B14F-4D97-AF65-F5344CB8AC3E}">
        <p14:creationId xmlns:p14="http://schemas.microsoft.com/office/powerpoint/2010/main" val="358796139"/>
      </p:ext>
    </p:extLst>
  </p:cSld>
  <p:clrMapOvr>
    <a:masterClrMapping/>
  </p:clrMapOvr>
  <p:transition>
    <p:fade thruBlk="1"/>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noProof="0" dirty="0" smtClean="0">
                <a:latin typeface="Candara" pitchFamily="34" charset="0"/>
                <a:cs typeface="Calibri" pitchFamily="34" charset="0"/>
              </a:rPr>
              <a:t>Aplicaciones</a:t>
            </a:r>
            <a:endParaRPr lang="es-PR" sz="3600" noProof="0" dirty="0">
              <a:solidFill>
                <a:srgbClr val="FF0000"/>
              </a:solidFill>
              <a:latin typeface="Candara" pitchFamily="34" charset="0"/>
              <a:cs typeface="Calibri" pitchFamily="34" charset="0"/>
            </a:endParaRPr>
          </a:p>
        </p:txBody>
      </p:sp>
      <p:sp>
        <p:nvSpPr>
          <p:cNvPr id="7" name="Content Placeholder 6"/>
          <p:cNvSpPr>
            <a:spLocks noGrp="1"/>
          </p:cNvSpPr>
          <p:nvPr>
            <p:ph idx="1"/>
          </p:nvPr>
        </p:nvSpPr>
        <p:spPr>
          <a:xfrm>
            <a:off x="152399" y="2017712"/>
            <a:ext cx="8534401" cy="4683126"/>
          </a:xfrm>
        </p:spPr>
        <p:txBody>
          <a:bodyPr>
            <a:normAutofit lnSpcReduction="10000"/>
          </a:bodyPr>
          <a:lstStyle/>
          <a:p>
            <a:r>
              <a:rPr lang="es-PR" sz="3600" dirty="0" smtClean="0">
                <a:latin typeface="Candara" pitchFamily="34" charset="0"/>
                <a:cs typeface="Calibri" pitchFamily="34" charset="0"/>
              </a:rPr>
              <a:t>Un model</a:t>
            </a:r>
            <a:r>
              <a:rPr lang="es-PR" sz="3600" dirty="0" smtClean="0">
                <a:latin typeface="Candara" pitchFamily="34" charset="0"/>
                <a:cs typeface="Calibri" pitchFamily="34" charset="0"/>
              </a:rPr>
              <a:t>o </a:t>
            </a:r>
            <a:r>
              <a:rPr lang="es-PR" sz="3600" dirty="0" err="1" smtClean="0">
                <a:latin typeface="Candara" pitchFamily="34" charset="0"/>
                <a:cs typeface="Calibri" pitchFamily="34" charset="0"/>
              </a:rPr>
              <a:t>retante</a:t>
            </a:r>
            <a:r>
              <a:rPr lang="es-PR" sz="3600" dirty="0" smtClean="0">
                <a:latin typeface="Candara" pitchFamily="34" charset="0"/>
                <a:cs typeface="Calibri" pitchFamily="34" charset="0"/>
              </a:rPr>
              <a:t>.</a:t>
            </a:r>
          </a:p>
          <a:p>
            <a:pPr lvl="1"/>
            <a:r>
              <a:rPr lang="es-PR" sz="3200" dirty="0" smtClean="0">
                <a:latin typeface="Candara" pitchFamily="34" charset="0"/>
                <a:cs typeface="Calibri" pitchFamily="34" charset="0"/>
              </a:rPr>
              <a:t>El modelo máximo que tenemos para cumplir la misión es el mismo Señor Jesucristo.</a:t>
            </a:r>
          </a:p>
          <a:p>
            <a:pPr lvl="1"/>
            <a:r>
              <a:rPr lang="es-PR" sz="3200" dirty="0" smtClean="0">
                <a:latin typeface="Candara" pitchFamily="34" charset="0"/>
                <a:cs typeface="Calibri" pitchFamily="34" charset="0"/>
              </a:rPr>
              <a:t>En un sentido la misión de Jesús es única y no es posible imitarla, pero en otro se constituye en el paradigma para seguir mientras vivimos en este mundo, sin ser del mundo.</a:t>
            </a:r>
          </a:p>
          <a:p>
            <a:pPr lvl="1"/>
            <a:endParaRPr lang="es-PR" dirty="0" smtClean="0">
              <a:latin typeface="Candara" pitchFamily="34" charset="0"/>
              <a:cs typeface="Calibri" pitchFamily="34" charset="0"/>
            </a:endParaRPr>
          </a:p>
          <a:p>
            <a:pPr lvl="1"/>
            <a:endParaRPr lang="es-PR" dirty="0" smtClean="0">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9" name="Picture 8"/>
          <p:cNvPicPr>
            <a:picLocks noChangeAspect="1"/>
          </p:cNvPicPr>
          <p:nvPr/>
        </p:nvPicPr>
        <p:blipFill>
          <a:blip r:embed="rId3"/>
          <a:stretch>
            <a:fillRect/>
          </a:stretch>
        </p:blipFill>
        <p:spPr>
          <a:xfrm>
            <a:off x="6803232" y="-6393"/>
            <a:ext cx="2341164" cy="1758994"/>
          </a:xfrm>
          <a:prstGeom prst="rect">
            <a:avLst/>
          </a:prstGeom>
        </p:spPr>
      </p:pic>
    </p:spTree>
    <p:extLst>
      <p:ext uri="{BB962C8B-B14F-4D97-AF65-F5344CB8AC3E}">
        <p14:creationId xmlns:p14="http://schemas.microsoft.com/office/powerpoint/2010/main" val="1194858381"/>
      </p:ext>
    </p:extLst>
  </p:cSld>
  <p:clrMapOvr>
    <a:masterClrMapping/>
  </p:clrMapOvr>
  <p:transition>
    <p:fade thruBlk="1"/>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18A1B8D-2211-4267-85EA-46D8260B611F}" type="slidenum">
              <a:rPr lang="en-US">
                <a:solidFill>
                  <a:srgbClr val="000000"/>
                </a:solidFill>
              </a:rPr>
              <a:pPr>
                <a:defRPr/>
              </a:pPr>
              <a:t>56</a:t>
            </a:fld>
            <a:endParaRPr lang="en-US">
              <a:solidFill>
                <a:srgbClr val="000000"/>
              </a:solidFill>
            </a:endParaRPr>
          </a:p>
        </p:txBody>
      </p:sp>
      <p:sp>
        <p:nvSpPr>
          <p:cNvPr id="260098" name="Rectangle 2"/>
          <p:cNvSpPr>
            <a:spLocks noGrp="1" noChangeArrowheads="1"/>
          </p:cNvSpPr>
          <p:nvPr>
            <p:ph type="title" idx="4294967295"/>
          </p:nvPr>
        </p:nvSpPr>
        <p:spPr/>
        <p:txBody>
          <a:bodyPr/>
          <a:lstStyle/>
          <a:p>
            <a:r>
              <a:rPr lang="es-PR" noProof="0" dirty="0" smtClean="0">
                <a:latin typeface="Candara" pitchFamily="34" charset="0"/>
                <a:cs typeface="Calibri" pitchFamily="34" charset="0"/>
              </a:rPr>
              <a:t>Bibliografía</a:t>
            </a:r>
          </a:p>
        </p:txBody>
      </p:sp>
      <p:sp>
        <p:nvSpPr>
          <p:cNvPr id="260099" name="Rectangle 3"/>
          <p:cNvSpPr>
            <a:spLocks noGrp="1" noChangeArrowheads="1"/>
          </p:cNvSpPr>
          <p:nvPr>
            <p:ph type="body" idx="4294967295"/>
          </p:nvPr>
        </p:nvSpPr>
        <p:spPr>
          <a:xfrm>
            <a:off x="152400" y="1941513"/>
            <a:ext cx="8534400" cy="4459287"/>
          </a:xfrm>
        </p:spPr>
        <p:txBody>
          <a:bodyPr>
            <a:normAutofit fontScale="77500" lnSpcReduction="20000"/>
          </a:bodyPr>
          <a:lstStyle/>
          <a:p>
            <a:pPr>
              <a:lnSpc>
                <a:spcPct val="80000"/>
              </a:lnSpc>
              <a:spcAft>
                <a:spcPts val="600"/>
              </a:spcAft>
              <a:buNone/>
            </a:pPr>
            <a:r>
              <a:rPr lang="es-PR" sz="1400" noProof="0" dirty="0" smtClean="0">
                <a:latin typeface="Candara" pitchFamily="34" charset="0"/>
                <a:cs typeface="Calibri" pitchFamily="34" charset="0"/>
              </a:rPr>
              <a:t>Carson, D., France, R., </a:t>
            </a:r>
            <a:r>
              <a:rPr lang="es-PR" sz="1400" noProof="0" dirty="0" err="1" smtClean="0">
                <a:latin typeface="Candara" pitchFamily="34" charset="0"/>
                <a:cs typeface="Calibri" pitchFamily="34" charset="0"/>
              </a:rPr>
              <a:t>Motyer</a:t>
            </a:r>
            <a:r>
              <a:rPr lang="es-PR" sz="1400" noProof="0" dirty="0" smtClean="0">
                <a:latin typeface="Candara" pitchFamily="34" charset="0"/>
                <a:cs typeface="Calibri" pitchFamily="34" charset="0"/>
              </a:rPr>
              <a:t>, J., &amp; </a:t>
            </a:r>
            <a:r>
              <a:rPr lang="es-PR" sz="1400" noProof="0" dirty="0" err="1" smtClean="0">
                <a:latin typeface="Candara" pitchFamily="34" charset="0"/>
                <a:cs typeface="Calibri" pitchFamily="34" charset="0"/>
              </a:rPr>
              <a:t>Wenham</a:t>
            </a:r>
            <a:r>
              <a:rPr lang="es-PR" sz="1400" noProof="0" dirty="0" smtClean="0">
                <a:latin typeface="Candara" pitchFamily="34" charset="0"/>
                <a:cs typeface="Calibri" pitchFamily="34" charset="0"/>
              </a:rPr>
              <a:t>, G. (2000, c1999). </a:t>
            </a:r>
            <a:r>
              <a:rPr lang="es-PR" sz="1400" i="1" noProof="0" dirty="0" smtClean="0">
                <a:latin typeface="Candara" pitchFamily="34" charset="0"/>
                <a:cs typeface="Calibri" pitchFamily="34" charset="0"/>
              </a:rPr>
              <a:t>Nuevo comentario Bíblico : Siglo veintiuno</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a:t>
            </a:r>
            <a:r>
              <a:rPr lang="es-PR" sz="1400" noProof="0" dirty="0" err="1" smtClean="0">
                <a:latin typeface="Candara" pitchFamily="34" charset="0"/>
                <a:cs typeface="Calibri" pitchFamily="34" charset="0"/>
              </a:rPr>
              <a:t>Lc</a:t>
            </a:r>
            <a:r>
              <a:rPr lang="es-PR" sz="1400" noProof="0" dirty="0" smtClean="0">
                <a:latin typeface="Candara" pitchFamily="34" charset="0"/>
                <a:cs typeface="Calibri" pitchFamily="34" charset="0"/>
              </a:rPr>
              <a:t> 6.20-26). Miami: Sociedades </a:t>
            </a:r>
            <a:r>
              <a:rPr lang="es-PR" sz="1400" noProof="0" dirty="0" err="1" smtClean="0">
                <a:latin typeface="Candara" pitchFamily="34" charset="0"/>
                <a:cs typeface="Calibri" pitchFamily="34" charset="0"/>
              </a:rPr>
              <a:t>Bı́blicas</a:t>
            </a:r>
            <a:r>
              <a:rPr lang="es-PR" sz="1400" noProof="0" dirty="0" smtClean="0">
                <a:latin typeface="Candara" pitchFamily="34" charset="0"/>
                <a:cs typeface="Calibri" pitchFamily="34" charset="0"/>
              </a:rPr>
              <a:t> Unidas.</a:t>
            </a:r>
          </a:p>
          <a:p>
            <a:pPr>
              <a:lnSpc>
                <a:spcPct val="80000"/>
              </a:lnSpc>
              <a:spcAft>
                <a:spcPts val="600"/>
              </a:spcAft>
              <a:buNone/>
            </a:pPr>
            <a:r>
              <a:rPr lang="es-PR" sz="1400" noProof="0" dirty="0" smtClean="0">
                <a:latin typeface="Candara" pitchFamily="34" charset="0"/>
                <a:cs typeface="Calibri" pitchFamily="34" charset="0"/>
              </a:rPr>
              <a:t>Douglas, J.D. </a:t>
            </a:r>
            <a:r>
              <a:rPr lang="es-PR" sz="1400" i="1" noProof="0" dirty="0" smtClean="0">
                <a:latin typeface="Candara" pitchFamily="34" charset="0"/>
                <a:cs typeface="Calibri" pitchFamily="34" charset="0"/>
              </a:rPr>
              <a:t>Nuevo Diccionario Bíblico : Primera Edición</a:t>
            </a:r>
            <a:r>
              <a:rPr lang="es-PR" sz="1400" noProof="0" dirty="0" smtClean="0">
                <a:latin typeface="Candara" pitchFamily="34" charset="0"/>
                <a:cs typeface="Calibri" pitchFamily="34" charset="0"/>
              </a:rPr>
              <a:t>. Miami: Sociedades Bíblicas Unidas, 2000.</a:t>
            </a:r>
          </a:p>
          <a:p>
            <a:pPr>
              <a:lnSpc>
                <a:spcPct val="80000"/>
              </a:lnSpc>
              <a:spcAft>
                <a:spcPts val="600"/>
              </a:spcAft>
              <a:buNone/>
            </a:pPr>
            <a:r>
              <a:rPr lang="es-PR" sz="1400" i="1" noProof="0" dirty="0" smtClean="0">
                <a:latin typeface="Candara" pitchFamily="34" charset="0"/>
                <a:cs typeface="Calibri" pitchFamily="34" charset="0"/>
              </a:rPr>
              <a:t>LBLA Mapas</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La </a:t>
            </a:r>
            <a:r>
              <a:rPr lang="es-PR" sz="1400" noProof="0" dirty="0" err="1" smtClean="0">
                <a:latin typeface="Candara" pitchFamily="34" charset="0"/>
                <a:cs typeface="Calibri" pitchFamily="34" charset="0"/>
              </a:rPr>
              <a:t>Habra</a:t>
            </a:r>
            <a:r>
              <a:rPr lang="es-PR" sz="1400" noProof="0" dirty="0" smtClean="0">
                <a:latin typeface="Candara" pitchFamily="34" charset="0"/>
                <a:cs typeface="Calibri" pitchFamily="34" charset="0"/>
              </a:rPr>
              <a:t>, CA: </a:t>
            </a:r>
            <a:r>
              <a:rPr lang="es-PR" sz="1400" noProof="0" dirty="0" err="1" smtClean="0">
                <a:latin typeface="Candara" pitchFamily="34" charset="0"/>
                <a:cs typeface="Calibri" pitchFamily="34" charset="0"/>
              </a:rPr>
              <a:t>Foundation</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Publications</a:t>
            </a:r>
            <a:r>
              <a:rPr lang="es-PR" sz="1400" noProof="0" dirty="0" smtClean="0">
                <a:latin typeface="Candara" pitchFamily="34" charset="0"/>
                <a:cs typeface="Calibri" pitchFamily="34" charset="0"/>
              </a:rPr>
              <a:t>, Inc., 2000.</a:t>
            </a:r>
          </a:p>
          <a:p>
            <a:pPr>
              <a:lnSpc>
                <a:spcPct val="80000"/>
              </a:lnSpc>
              <a:spcAft>
                <a:spcPts val="600"/>
              </a:spcAft>
              <a:buNone/>
            </a:pPr>
            <a:r>
              <a:rPr lang="es-PR" sz="1400" noProof="0" dirty="0" err="1" smtClean="0">
                <a:latin typeface="Candara" pitchFamily="34" charset="0"/>
                <a:cs typeface="Calibri" pitchFamily="34" charset="0"/>
              </a:rPr>
              <a:t>Lockward</a:t>
            </a:r>
            <a:r>
              <a:rPr lang="es-PR" sz="1400" noProof="0" dirty="0" smtClean="0">
                <a:latin typeface="Candara" pitchFamily="34" charset="0"/>
                <a:cs typeface="Calibri" pitchFamily="34" charset="0"/>
              </a:rPr>
              <a:t>, Alfonso. </a:t>
            </a:r>
            <a:r>
              <a:rPr lang="es-PR" sz="1400" i="1" noProof="0" dirty="0" smtClean="0">
                <a:latin typeface="Candara" pitchFamily="34" charset="0"/>
                <a:cs typeface="Calibri" pitchFamily="34" charset="0"/>
              </a:rPr>
              <a:t>Nuevo Diccionario De La Biblia.</a:t>
            </a:r>
            <a:r>
              <a:rPr lang="es-PR" sz="1400" noProof="0" dirty="0" smtClean="0">
                <a:latin typeface="Candara" pitchFamily="34" charset="0"/>
                <a:cs typeface="Calibri" pitchFamily="34" charset="0"/>
              </a:rPr>
              <a:t> Miami: Editorial </a:t>
            </a:r>
            <a:r>
              <a:rPr lang="es-PR" sz="1400" noProof="0" dirty="0" err="1" smtClean="0">
                <a:latin typeface="Candara" pitchFamily="34" charset="0"/>
                <a:cs typeface="Calibri" pitchFamily="34" charset="0"/>
              </a:rPr>
              <a:t>Unilit</a:t>
            </a:r>
            <a:r>
              <a:rPr lang="es-PR" sz="1400" noProof="0" dirty="0" smtClean="0">
                <a:latin typeface="Candara" pitchFamily="34" charset="0"/>
                <a:cs typeface="Calibri" pitchFamily="34" charset="0"/>
              </a:rPr>
              <a:t>, 2003.</a:t>
            </a:r>
          </a:p>
          <a:p>
            <a:pPr>
              <a:lnSpc>
                <a:spcPct val="80000"/>
              </a:lnSpc>
              <a:spcAft>
                <a:spcPts val="600"/>
              </a:spcAft>
              <a:buNone/>
            </a:pPr>
            <a:r>
              <a:rPr lang="es-PR" sz="1400" i="1" noProof="0" dirty="0" smtClean="0">
                <a:latin typeface="Candara" pitchFamily="34" charset="0"/>
                <a:cs typeface="Calibri" pitchFamily="34" charset="0"/>
              </a:rPr>
              <a:t>Mapas De La Biblia Caribe</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Nashville: Editorial Caribe, 2000, c1998.</a:t>
            </a:r>
          </a:p>
          <a:p>
            <a:pPr>
              <a:lnSpc>
                <a:spcPct val="80000"/>
              </a:lnSpc>
              <a:spcAft>
                <a:spcPts val="600"/>
              </a:spcAft>
              <a:buNone/>
            </a:pPr>
            <a:r>
              <a:rPr lang="es-PR" sz="1400" noProof="0" dirty="0" smtClean="0">
                <a:latin typeface="Candara" pitchFamily="34" charset="0"/>
                <a:cs typeface="Calibri" pitchFamily="34" charset="0"/>
              </a:rPr>
              <a:t>Martínez, Mario, et al, eds. </a:t>
            </a:r>
            <a:r>
              <a:rPr lang="es-PR" sz="1400" i="1" noProof="0" dirty="0" smtClean="0">
                <a:latin typeface="Candara" pitchFamily="34" charset="0"/>
                <a:cs typeface="Calibri" pitchFamily="34" charset="0"/>
              </a:rPr>
              <a:t>El Expositor Bíblico: La Biblia, Libro por Libro</a:t>
            </a:r>
            <a:r>
              <a:rPr lang="es-PR" sz="1400" noProof="0" dirty="0" smtClean="0">
                <a:latin typeface="Candara" pitchFamily="34" charset="0"/>
                <a:cs typeface="Calibri" pitchFamily="34" charset="0"/>
              </a:rPr>
              <a:t>, Maestros de jóvenes y Adultos, Volumen 2, 5nta Ed. El Paso, Texas: Casa Bautista de Publicaciones, 2007, c1995.</a:t>
            </a:r>
          </a:p>
          <a:p>
            <a:pPr>
              <a:lnSpc>
                <a:spcPct val="80000"/>
              </a:lnSpc>
              <a:spcAft>
                <a:spcPts val="600"/>
              </a:spcAft>
              <a:buNone/>
            </a:pPr>
            <a:r>
              <a:rPr lang="es-PR" sz="1400" noProof="0" dirty="0" smtClean="0">
                <a:latin typeface="Candara" pitchFamily="34" charset="0"/>
                <a:cs typeface="Calibri" pitchFamily="34" charset="0"/>
              </a:rPr>
              <a:t>Nelson, </a:t>
            </a:r>
            <a:r>
              <a:rPr lang="es-PR" sz="1400" noProof="0" dirty="0" err="1" smtClean="0">
                <a:latin typeface="Candara" pitchFamily="34" charset="0"/>
                <a:cs typeface="Calibri" pitchFamily="34" charset="0"/>
              </a:rPr>
              <a:t>Wilton</a:t>
            </a:r>
            <a:r>
              <a:rPr lang="es-PR" sz="1400" noProof="0" dirty="0" smtClean="0">
                <a:latin typeface="Candara" pitchFamily="34" charset="0"/>
                <a:cs typeface="Calibri" pitchFamily="34" charset="0"/>
              </a:rPr>
              <a:t> M. y Juan Rojas Mayo, </a:t>
            </a:r>
            <a:r>
              <a:rPr lang="es-PR" sz="1400" i="1" noProof="0" dirty="0" smtClean="0">
                <a:latin typeface="Candara" pitchFamily="34" charset="0"/>
                <a:cs typeface="Calibri" pitchFamily="34" charset="0"/>
              </a:rPr>
              <a:t>Nelson Nuevo Diccionario Ilustrado De La Biblia</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Nashville: Editorial Caribe, 2000, c1998.</a:t>
            </a:r>
          </a:p>
          <a:p>
            <a:pPr>
              <a:lnSpc>
                <a:spcPct val="80000"/>
              </a:lnSpc>
              <a:spcAft>
                <a:spcPts val="600"/>
              </a:spcAft>
              <a:buNone/>
            </a:pPr>
            <a:r>
              <a:rPr lang="es-PR" sz="1400" dirty="0" smtClean="0">
                <a:latin typeface="Candara" pitchFamily="34" charset="0"/>
                <a:cs typeface="Calibri" pitchFamily="34" charset="0"/>
              </a:rPr>
              <a:t>Vine, W.E. </a:t>
            </a:r>
            <a:r>
              <a:rPr lang="es-PR" sz="1400" i="1" dirty="0" smtClean="0">
                <a:latin typeface="Candara" pitchFamily="34" charset="0"/>
                <a:cs typeface="Calibri" pitchFamily="34" charset="0"/>
              </a:rPr>
              <a:t>Vine Diccionario Expositivo De Palabras Del Antiguo Y Del Nuevo Testamento Exhaustivo</a:t>
            </a: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electronic</a:t>
            </a:r>
            <a:r>
              <a:rPr lang="es-PR" sz="1400" dirty="0" smtClean="0">
                <a:latin typeface="Candara" pitchFamily="34" charset="0"/>
                <a:cs typeface="Calibri" pitchFamily="34" charset="0"/>
              </a:rPr>
              <a:t> ed. Nashville: Editorial Caribe, 2000, c1999.</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Walvoord</a:t>
            </a:r>
            <a:r>
              <a:rPr lang="es-PR" sz="1400" dirty="0" smtClean="0">
                <a:latin typeface="Candara" pitchFamily="34" charset="0"/>
                <a:cs typeface="Calibri" pitchFamily="34" charset="0"/>
              </a:rPr>
              <a:t>, J. F., &amp; </a:t>
            </a:r>
            <a:r>
              <a:rPr lang="es-PR" sz="1400" dirty="0" err="1" smtClean="0">
                <a:latin typeface="Candara" pitchFamily="34" charset="0"/>
                <a:cs typeface="Calibri" pitchFamily="34" charset="0"/>
              </a:rPr>
              <a:t>Zuck</a:t>
            </a:r>
            <a:r>
              <a:rPr lang="es-PR" sz="1400" dirty="0" smtClean="0">
                <a:latin typeface="Candara" pitchFamily="34" charset="0"/>
                <a:cs typeface="Calibri" pitchFamily="34" charset="0"/>
              </a:rPr>
              <a:t>, R. B. (1996). El conocimiento </a:t>
            </a:r>
            <a:r>
              <a:rPr lang="es-PR" sz="1400" dirty="0" err="1" smtClean="0">
                <a:latin typeface="Candara" pitchFamily="34" charset="0"/>
                <a:cs typeface="Calibri" pitchFamily="34" charset="0"/>
              </a:rPr>
              <a:t>bíblico</a:t>
            </a:r>
            <a:r>
              <a:rPr lang="es-PR" sz="1400" dirty="0" smtClean="0">
                <a:latin typeface="Candara" pitchFamily="34" charset="0"/>
                <a:cs typeface="Calibri" pitchFamily="34" charset="0"/>
              </a:rPr>
              <a:t>, un comentario expositivo: Antiguo Testamento, tomo 1: </a:t>
            </a:r>
            <a:r>
              <a:rPr lang="es-PR" sz="1400" dirty="0" err="1" smtClean="0">
                <a:latin typeface="Candara" pitchFamily="34" charset="0"/>
                <a:cs typeface="Calibri" pitchFamily="34" charset="0"/>
              </a:rPr>
              <a:t>Génesis-Números</a:t>
            </a:r>
            <a:r>
              <a:rPr lang="es-PR" sz="1400" dirty="0" smtClean="0">
                <a:latin typeface="Candara" pitchFamily="34" charset="0"/>
                <a:cs typeface="Calibri" pitchFamily="34" charset="0"/>
              </a:rPr>
              <a:t> (125). Puebla, </a:t>
            </a:r>
            <a:r>
              <a:rPr lang="es-PR" sz="1400" dirty="0" err="1" smtClean="0">
                <a:latin typeface="Candara" pitchFamily="34" charset="0"/>
                <a:cs typeface="Calibri" pitchFamily="34" charset="0"/>
              </a:rPr>
              <a:t>México</a:t>
            </a:r>
            <a:r>
              <a:rPr lang="es-PR" sz="1400" dirty="0" smtClean="0">
                <a:latin typeface="Candara" pitchFamily="34" charset="0"/>
                <a:cs typeface="Calibri" pitchFamily="34" charset="0"/>
              </a:rPr>
              <a:t>: Ediciones Las </a:t>
            </a:r>
            <a:r>
              <a:rPr lang="es-PR" sz="1400" dirty="0" err="1" smtClean="0">
                <a:latin typeface="Candara" pitchFamily="34" charset="0"/>
                <a:cs typeface="Calibri" pitchFamily="34" charset="0"/>
              </a:rPr>
              <a:t>Américas</a:t>
            </a:r>
            <a:r>
              <a:rPr lang="es-PR" sz="1400" dirty="0" smtClean="0">
                <a:latin typeface="Candara" pitchFamily="34" charset="0"/>
                <a:cs typeface="Calibri" pitchFamily="34" charset="0"/>
              </a:rPr>
              <a:t>, A.C.</a:t>
            </a:r>
          </a:p>
          <a:p>
            <a:pPr marL="0" indent="0">
              <a:buNone/>
            </a:pPr>
            <a:r>
              <a:rPr lang="es-PR" sz="1400" dirty="0" smtClean="0">
                <a:latin typeface="Candara" pitchFamily="34" charset="0"/>
                <a:cs typeface="Calibri" pitchFamily="34" charset="0"/>
              </a:rPr>
              <a:t> Carro, D., Poe, J. T., </a:t>
            </a:r>
            <a:r>
              <a:rPr lang="es-PR" sz="1400" dirty="0" err="1" smtClean="0">
                <a:latin typeface="Candara" pitchFamily="34" charset="0"/>
                <a:cs typeface="Calibri" pitchFamily="34" charset="0"/>
              </a:rPr>
              <a:t>Zorzoli</a:t>
            </a:r>
            <a:r>
              <a:rPr lang="es-PR" sz="1400" dirty="0" smtClean="0">
                <a:latin typeface="Candara" pitchFamily="34" charset="0"/>
                <a:cs typeface="Calibri" pitchFamily="34" charset="0"/>
              </a:rPr>
              <a:t>, R. O., &amp; Editorial Mundo Hispano (El Paso, T. (1993-). Comentario </a:t>
            </a:r>
            <a:r>
              <a:rPr lang="es-PR" sz="1400" dirty="0" err="1" smtClean="0">
                <a:latin typeface="Candara" pitchFamily="34" charset="0"/>
                <a:cs typeface="Calibri" pitchFamily="34" charset="0"/>
              </a:rPr>
              <a:t>bı́blico</a:t>
            </a:r>
            <a:r>
              <a:rPr lang="es-PR" sz="1400" dirty="0" smtClean="0">
                <a:latin typeface="Candara" pitchFamily="34" charset="0"/>
                <a:cs typeface="Calibri" pitchFamily="34" charset="0"/>
              </a:rPr>
              <a:t> mundo hispano </a:t>
            </a:r>
            <a:r>
              <a:rPr lang="es-PR" sz="1400" dirty="0" err="1" smtClean="0">
                <a:latin typeface="Candara" pitchFamily="34" charset="0"/>
                <a:cs typeface="Calibri" pitchFamily="34" charset="0"/>
              </a:rPr>
              <a:t>Exodo</a:t>
            </a:r>
            <a:r>
              <a:rPr lang="es-PR" sz="1400" dirty="0" smtClean="0">
                <a:latin typeface="Candara" pitchFamily="34" charset="0"/>
                <a:cs typeface="Calibri" pitchFamily="34" charset="0"/>
              </a:rPr>
              <a:t> (1. ed.) (26). El Paso, TX: Editorial Mundo Hispano.</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Wiersbe</a:t>
            </a:r>
            <a:r>
              <a:rPr lang="es-PR" sz="1400" dirty="0" smtClean="0">
                <a:latin typeface="Candara" pitchFamily="34" charset="0"/>
                <a:cs typeface="Calibri" pitchFamily="34" charset="0"/>
              </a:rPr>
              <a:t>, W. W. (1995). Bosquejos expositivos de la Biblia: Antiguo y Nuevo Testamento (</a:t>
            </a:r>
            <a:r>
              <a:rPr lang="es-PR" sz="1400" dirty="0" err="1" smtClean="0">
                <a:latin typeface="Candara" pitchFamily="34" charset="0"/>
                <a:cs typeface="Calibri" pitchFamily="34" charset="0"/>
              </a:rPr>
              <a:t>electronic</a:t>
            </a:r>
            <a:r>
              <a:rPr lang="es-PR" sz="1400" dirty="0" smtClean="0">
                <a:latin typeface="Candara" pitchFamily="34" charset="0"/>
                <a:cs typeface="Calibri" pitchFamily="34" charset="0"/>
              </a:rPr>
              <a:t> ed.). Nashville: Editorial Caribe.</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MacDonald</a:t>
            </a:r>
            <a:r>
              <a:rPr lang="es-PR" sz="1400" dirty="0" smtClean="0">
                <a:latin typeface="Candara" pitchFamily="34" charset="0"/>
                <a:cs typeface="Calibri" pitchFamily="34" charset="0"/>
              </a:rPr>
              <a:t>, W. (2004). Comentario Bíblico de William </a:t>
            </a:r>
            <a:r>
              <a:rPr lang="es-PR" sz="1400" dirty="0" err="1" smtClean="0">
                <a:latin typeface="Candara" pitchFamily="34" charset="0"/>
                <a:cs typeface="Calibri" pitchFamily="34" charset="0"/>
              </a:rPr>
              <a:t>MacDonald</a:t>
            </a:r>
            <a:r>
              <a:rPr lang="es-PR" sz="1400" dirty="0" smtClean="0">
                <a:latin typeface="Candara" pitchFamily="34" charset="0"/>
                <a:cs typeface="Calibri" pitchFamily="34" charset="0"/>
              </a:rPr>
              <a:t>: Antiguo Testamento y Nuevo Testamento (46). </a:t>
            </a:r>
            <a:r>
              <a:rPr lang="es-PR" sz="1400" dirty="0" err="1" smtClean="0">
                <a:latin typeface="Candara" pitchFamily="34" charset="0"/>
                <a:cs typeface="Calibri" pitchFamily="34" charset="0"/>
              </a:rPr>
              <a:t>Viladecavalls</a:t>
            </a:r>
            <a:r>
              <a:rPr lang="es-PR" sz="1400" dirty="0" smtClean="0">
                <a:latin typeface="Candara" pitchFamily="34" charset="0"/>
                <a:cs typeface="Calibri" pitchFamily="34" charset="0"/>
              </a:rPr>
              <a:t> (Barcelona), </a:t>
            </a:r>
            <a:r>
              <a:rPr lang="es-PR" sz="1400" dirty="0" err="1" smtClean="0">
                <a:latin typeface="Candara" pitchFamily="34" charset="0"/>
                <a:cs typeface="Calibri" pitchFamily="34" charset="0"/>
              </a:rPr>
              <a:t>Espa±a</a:t>
            </a:r>
            <a:r>
              <a:rPr lang="es-PR" sz="1400" dirty="0" smtClean="0">
                <a:latin typeface="Candara" pitchFamily="34" charset="0"/>
                <a:cs typeface="Calibri" pitchFamily="34" charset="0"/>
              </a:rPr>
              <a:t>: Editorial CLIE</a:t>
            </a:r>
            <a:r>
              <a:rPr lang="es-PR" sz="1400" dirty="0">
                <a:latin typeface="Candara" pitchFamily="34" charset="0"/>
                <a:cs typeface="Calibri" pitchFamily="34" charset="0"/>
              </a:rPr>
              <a:t>. φ</a:t>
            </a:r>
            <a:endParaRPr lang="es-PR" sz="1400" dirty="0" smtClean="0">
              <a:latin typeface="Candara" pitchFamily="34" charset="0"/>
              <a:cs typeface="Calibri" pitchFamily="34" charset="0"/>
            </a:endParaRPr>
          </a:p>
          <a:p>
            <a:pPr marL="0" indent="0">
              <a:buNone/>
            </a:pPr>
            <a:r>
              <a:rPr lang="es-PR" sz="1400" dirty="0" smtClean="0">
                <a:latin typeface="Candara" pitchFamily="34" charset="0"/>
                <a:cs typeface="Calibri" pitchFamily="34" charset="0"/>
              </a:rPr>
              <a:t> </a:t>
            </a:r>
            <a:r>
              <a:rPr lang="es-PR" sz="1400" dirty="0">
                <a:latin typeface="Candara" pitchFamily="34" charset="0"/>
                <a:cs typeface="Calibri" pitchFamily="34" charset="0"/>
              </a:rPr>
              <a:t> </a:t>
            </a:r>
            <a:r>
              <a:rPr lang="es-PR" sz="1400" dirty="0" err="1">
                <a:latin typeface="Candara" pitchFamily="34" charset="0"/>
                <a:cs typeface="Calibri" pitchFamily="34" charset="0"/>
              </a:rPr>
              <a:t>Platt</a:t>
            </a:r>
            <a:r>
              <a:rPr lang="es-PR" sz="1400" dirty="0">
                <a:latin typeface="Candara" pitchFamily="34" charset="0"/>
                <a:cs typeface="Calibri" pitchFamily="34" charset="0"/>
              </a:rPr>
              <a:t>, Alberto T. Estudios </a:t>
            </a:r>
            <a:r>
              <a:rPr lang="es-PR" sz="1400" dirty="0" err="1">
                <a:latin typeface="Candara" pitchFamily="34" charset="0"/>
                <a:cs typeface="Calibri" pitchFamily="34" charset="0"/>
              </a:rPr>
              <a:t>Bı́blicos</a:t>
            </a:r>
            <a:r>
              <a:rPr lang="es-PR" sz="1400" dirty="0">
                <a:latin typeface="Candara" pitchFamily="34" charset="0"/>
                <a:cs typeface="Calibri" pitchFamily="34" charset="0"/>
              </a:rPr>
              <a:t> ELA: Para que </a:t>
            </a:r>
            <a:r>
              <a:rPr lang="es-PR" sz="1400" dirty="0" err="1">
                <a:latin typeface="Candara" pitchFamily="34" charset="0"/>
                <a:cs typeface="Calibri" pitchFamily="34" charset="0"/>
              </a:rPr>
              <a:t>creáis</a:t>
            </a:r>
            <a:r>
              <a:rPr lang="es-PR" sz="1400" dirty="0">
                <a:latin typeface="Candara" pitchFamily="34" charset="0"/>
                <a:cs typeface="Calibri" pitchFamily="34" charset="0"/>
              </a:rPr>
              <a:t> (Juan). Puebla, Pue., </a:t>
            </a:r>
            <a:r>
              <a:rPr lang="es-PR" sz="1400" dirty="0" err="1">
                <a:latin typeface="Candara" pitchFamily="34" charset="0"/>
                <a:cs typeface="Calibri" pitchFamily="34" charset="0"/>
              </a:rPr>
              <a:t>México</a:t>
            </a:r>
            <a:r>
              <a:rPr lang="es-PR" sz="1400" dirty="0">
                <a:latin typeface="Candara" pitchFamily="34" charset="0"/>
                <a:cs typeface="Calibri" pitchFamily="34" charset="0"/>
              </a:rPr>
              <a:t>: Ediciones Las </a:t>
            </a:r>
            <a:r>
              <a:rPr lang="es-PR" sz="1400" dirty="0" err="1">
                <a:latin typeface="Candara" pitchFamily="34" charset="0"/>
                <a:cs typeface="Calibri" pitchFamily="34" charset="0"/>
              </a:rPr>
              <a:t>Américas</a:t>
            </a:r>
            <a:r>
              <a:rPr lang="es-PR" sz="1400" dirty="0">
                <a:latin typeface="Candara" pitchFamily="34" charset="0"/>
                <a:cs typeface="Calibri" pitchFamily="34" charset="0"/>
              </a:rPr>
              <a:t>, A. C., 1995. </a:t>
            </a:r>
            <a:r>
              <a:rPr lang="es-PR" sz="1400" dirty="0" err="1">
                <a:latin typeface="Candara" pitchFamily="34" charset="0"/>
                <a:cs typeface="Calibri" pitchFamily="34" charset="0"/>
              </a:rPr>
              <a:t>Print</a:t>
            </a:r>
            <a:r>
              <a:rPr lang="es-PR" sz="1400" dirty="0">
                <a:latin typeface="Candara" pitchFamily="34" charset="0"/>
                <a:cs typeface="Calibri" pitchFamily="34" charset="0"/>
              </a:rPr>
              <a:t>.</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Gillis</a:t>
            </a:r>
            <a:r>
              <a:rPr lang="es-PR" sz="1400" dirty="0" smtClean="0">
                <a:latin typeface="Candara" pitchFamily="34" charset="0"/>
                <a:cs typeface="Calibri" pitchFamily="34" charset="0"/>
              </a:rPr>
              <a:t>, C. (1991). El Antiguo Testamento: Un Comentario Sobre Su Historia y Literatura, Tomos I-V (╔x 14.21). El Paso, TX: Casa Bautista De Publicaciones.</a:t>
            </a:r>
          </a:p>
          <a:p>
            <a:pPr marL="0" indent="0">
              <a:buNone/>
            </a:pPr>
            <a:r>
              <a:rPr lang="es-PR" sz="1200" dirty="0">
                <a:latin typeface="Candara" panose="020E0502030303020204" pitchFamily="34" charset="0"/>
              </a:rPr>
              <a:t> </a:t>
            </a:r>
            <a:r>
              <a:rPr lang="es-PR" sz="1400" dirty="0" err="1">
                <a:latin typeface="Candara" pitchFamily="34" charset="0"/>
                <a:cs typeface="Calibri" pitchFamily="34" charset="0"/>
              </a:rPr>
              <a:t>Hendriksen</a:t>
            </a:r>
            <a:r>
              <a:rPr lang="es-PR" sz="1400" dirty="0">
                <a:latin typeface="Candara" pitchFamily="34" charset="0"/>
                <a:cs typeface="Calibri" pitchFamily="34" charset="0"/>
              </a:rPr>
              <a:t>, William. Comentario al Nuevo Testamento: El Evangelio </a:t>
            </a:r>
            <a:r>
              <a:rPr lang="es-PR" sz="1400" dirty="0" err="1">
                <a:latin typeface="Candara" pitchFamily="34" charset="0"/>
                <a:cs typeface="Calibri" pitchFamily="34" charset="0"/>
              </a:rPr>
              <a:t>según</a:t>
            </a:r>
            <a:r>
              <a:rPr lang="es-PR" sz="1400" dirty="0">
                <a:latin typeface="Candara" pitchFamily="34" charset="0"/>
                <a:cs typeface="Calibri" pitchFamily="34" charset="0"/>
              </a:rPr>
              <a:t> San Juan. Grand Rapids, MI: Libros </a:t>
            </a:r>
            <a:r>
              <a:rPr lang="es-PR" sz="1400" dirty="0" err="1">
                <a:latin typeface="Candara" pitchFamily="34" charset="0"/>
                <a:cs typeface="Calibri" pitchFamily="34" charset="0"/>
              </a:rPr>
              <a:t>Desafío</a:t>
            </a:r>
            <a:r>
              <a:rPr lang="es-PR" sz="1400" dirty="0">
                <a:latin typeface="Candara" pitchFamily="34" charset="0"/>
                <a:cs typeface="Calibri" pitchFamily="34" charset="0"/>
              </a:rPr>
              <a:t>, 1981. </a:t>
            </a:r>
            <a:r>
              <a:rPr lang="es-PR" sz="1400" dirty="0" err="1">
                <a:latin typeface="Candara" pitchFamily="34" charset="0"/>
                <a:cs typeface="Calibri" pitchFamily="34" charset="0"/>
              </a:rPr>
              <a:t>Print</a:t>
            </a:r>
            <a:r>
              <a:rPr lang="es-PR" sz="1400" dirty="0" smtClean="0">
                <a:latin typeface="Candara" pitchFamily="34" charset="0"/>
                <a:cs typeface="Calibri" pitchFamily="34" charset="0"/>
              </a:rPr>
              <a:t>.</a:t>
            </a:r>
          </a:p>
          <a:p>
            <a:pPr marL="0" indent="0">
              <a:buNone/>
            </a:pPr>
            <a:r>
              <a:rPr lang="es-PR" sz="1400" dirty="0">
                <a:latin typeface="Candara" pitchFamily="34" charset="0"/>
                <a:cs typeface="Calibri" pitchFamily="34" charset="0"/>
              </a:rPr>
              <a:t> </a:t>
            </a:r>
            <a:r>
              <a:rPr lang="es-PR" sz="1400" dirty="0" err="1">
                <a:latin typeface="Candara" pitchFamily="34" charset="0"/>
                <a:cs typeface="Calibri" pitchFamily="34" charset="0"/>
              </a:rPr>
              <a:t>Bartley</a:t>
            </a:r>
            <a:r>
              <a:rPr lang="es-PR" sz="1400" dirty="0">
                <a:latin typeface="Candara" pitchFamily="34" charset="0"/>
                <a:cs typeface="Calibri" pitchFamily="34" charset="0"/>
              </a:rPr>
              <a:t>, James et al. Comentario </a:t>
            </a:r>
            <a:r>
              <a:rPr lang="es-PR" sz="1400" dirty="0" err="1">
                <a:latin typeface="Candara" pitchFamily="34" charset="0"/>
                <a:cs typeface="Calibri" pitchFamily="34" charset="0"/>
              </a:rPr>
              <a:t>bı́blico</a:t>
            </a:r>
            <a:r>
              <a:rPr lang="es-PR" sz="1400" dirty="0">
                <a:latin typeface="Candara" pitchFamily="34" charset="0"/>
                <a:cs typeface="Calibri" pitchFamily="34" charset="0"/>
              </a:rPr>
              <a:t> mundo hispano: Juan. 1. ed. El Paso, TX: Editorial Mundo Hispano, 2004. </a:t>
            </a:r>
            <a:r>
              <a:rPr lang="es-PR" sz="1400" dirty="0" err="1">
                <a:latin typeface="Candara" pitchFamily="34" charset="0"/>
                <a:cs typeface="Calibri" pitchFamily="34" charset="0"/>
              </a:rPr>
              <a:t>Print</a:t>
            </a:r>
            <a:r>
              <a:rPr lang="es-PR" sz="1400" dirty="0">
                <a:latin typeface="Candara" pitchFamily="34" charset="0"/>
                <a:cs typeface="Calibri" pitchFamily="34" charset="0"/>
              </a:rPr>
              <a:t>.</a:t>
            </a:r>
          </a:p>
          <a:p>
            <a:pPr marL="0" indent="0">
              <a:buNone/>
            </a:pPr>
            <a:endParaRPr lang="es-PR" sz="1400" dirty="0">
              <a:latin typeface="Candara" pitchFamily="34" charset="0"/>
              <a:cs typeface="Calibri" pitchFamily="34" charset="0"/>
            </a:endParaRPr>
          </a:p>
          <a:p>
            <a:pPr marL="0" lvl="1" indent="0">
              <a:buClr>
                <a:schemeClr val="folHlink"/>
              </a:buClr>
              <a:buSzPct val="60000"/>
              <a:buNone/>
            </a:pPr>
            <a:r>
              <a:rPr lang="es-PR" sz="1400" dirty="0" smtClean="0">
                <a:latin typeface="Candara" pitchFamily="34" charset="0"/>
                <a:cs typeface="Calibri" pitchFamily="34" charset="0"/>
                <a:hlinkClick r:id="rId3"/>
              </a:rPr>
              <a:t>http://www.dsmedia.org/resources/illustrations/sweet-publishing/john</a:t>
            </a:r>
            <a:endParaRPr lang="es-PR" sz="1400" dirty="0" smtClean="0">
              <a:latin typeface="Candara" pitchFamily="34" charset="0"/>
              <a:cs typeface="Calibri" pitchFamily="34" charset="0"/>
            </a:endParaRPr>
          </a:p>
          <a:p>
            <a:pPr marL="0" lvl="1" indent="0">
              <a:buClr>
                <a:schemeClr val="folHlink"/>
              </a:buClr>
              <a:buSzPct val="60000"/>
              <a:buNone/>
            </a:pPr>
            <a:endParaRPr lang="es-PR" sz="1400" dirty="0" smtClean="0">
              <a:latin typeface="Candara" pitchFamily="34" charset="0"/>
              <a:cs typeface="Calibri" pitchFamily="34" charset="0"/>
            </a:endParaRPr>
          </a:p>
          <a:p>
            <a:pPr marL="0" lvl="1" indent="0">
              <a:buClr>
                <a:schemeClr val="folHlink"/>
              </a:buClr>
              <a:buSzPct val="60000"/>
              <a:buNone/>
            </a:pPr>
            <a:endParaRPr lang="es-PR" sz="1400" dirty="0" smtClean="0">
              <a:latin typeface="Candara" pitchFamily="34" charset="0"/>
              <a:cs typeface="Calibri" pitchFamily="34" charset="0"/>
            </a:endParaRPr>
          </a:p>
          <a:p>
            <a:pPr>
              <a:lnSpc>
                <a:spcPct val="80000"/>
              </a:lnSpc>
              <a:spcAft>
                <a:spcPts val="600"/>
              </a:spcAft>
              <a:buNone/>
            </a:pPr>
            <a:endParaRPr lang="es-PR" sz="1400" noProof="0" dirty="0" smtClean="0">
              <a:latin typeface="Candara" pitchFamily="34" charset="0"/>
              <a:cs typeface="Calibri" pitchFamily="34" charset="0"/>
            </a:endParaRPr>
          </a:p>
          <a:p>
            <a:pPr>
              <a:lnSpc>
                <a:spcPct val="80000"/>
              </a:lnSpc>
              <a:spcAft>
                <a:spcPts val="600"/>
              </a:spcAft>
              <a:buNone/>
            </a:pPr>
            <a:endParaRPr lang="es-PR" sz="1400" noProof="0" dirty="0" smtClean="0">
              <a:latin typeface="Candara" pitchFamily="34" charset="0"/>
              <a:cs typeface="Calibri" pitchFamily="34" charset="0"/>
            </a:endParaRPr>
          </a:p>
        </p:txBody>
      </p:sp>
      <p:sp>
        <p:nvSpPr>
          <p:cNvPr id="260100" name="Slide Number Placeholder 3"/>
          <p:cNvSpPr txBox="1">
            <a:spLocks noGrp="1"/>
          </p:cNvSpPr>
          <p:nvPr/>
        </p:nvSpPr>
        <p:spPr bwMode="auto">
          <a:xfrm>
            <a:off x="7042150" y="6243638"/>
            <a:ext cx="1905000" cy="457200"/>
          </a:xfrm>
          <a:prstGeom prst="rect">
            <a:avLst/>
          </a:prstGeom>
          <a:noFill/>
          <a:ln w="9525">
            <a:noFill/>
            <a:miter lim="800000"/>
            <a:headEnd/>
            <a:tailEnd/>
          </a:ln>
        </p:spPr>
        <p:txBody>
          <a:bodyPr anchor="b"/>
          <a:lstStyle/>
          <a:p>
            <a:pPr algn="r"/>
            <a:fld id="{B3F4E463-F5E4-45E0-82AC-34CAC993DA12}" type="slidenum">
              <a:rPr lang="en-US" sz="1400">
                <a:solidFill>
                  <a:srgbClr val="000000"/>
                </a:solidFill>
              </a:rPr>
              <a:pPr algn="r"/>
              <a:t>56</a:t>
            </a:fld>
            <a:endParaRPr lang="en-US" sz="1400">
              <a:solidFill>
                <a:srgbClr val="000000"/>
              </a:solidFill>
            </a:endParaRPr>
          </a:p>
        </p:txBody>
      </p:sp>
    </p:spTree>
  </p:cSld>
  <p:clrMapOvr>
    <a:masterClrMapping/>
  </p:clrMapOvr>
  <p:transition>
    <p:fade thruBlk="1"/>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l="2846" t="3161" r="6088" b="3796"/>
          <a:stretch/>
        </p:blipFill>
        <p:spPr>
          <a:xfrm>
            <a:off x="0" y="0"/>
            <a:ext cx="9144000" cy="6858000"/>
          </a:xfrm>
          <a:prstGeom prst="rect">
            <a:avLst/>
          </a:prstGeom>
        </p:spPr>
      </p:pic>
      <p:sp>
        <p:nvSpPr>
          <p:cNvPr id="5" name="Slide Number Placeholder 3"/>
          <p:cNvSpPr>
            <a:spLocks noGrp="1"/>
          </p:cNvSpPr>
          <p:nvPr>
            <p:ph type="sldNum" sz="quarter" idx="12"/>
          </p:nvPr>
        </p:nvSpPr>
        <p:spPr/>
        <p:txBody>
          <a:bodyPr/>
          <a:lstStyle/>
          <a:p>
            <a:fld id="{6168C845-AC6A-4CB1-AD25-7DB23307EAA9}" type="slidenum">
              <a:rPr lang="en-US"/>
              <a:pPr/>
              <a:t>57</a:t>
            </a:fld>
            <a:endParaRPr lang="en-US"/>
          </a:p>
        </p:txBody>
      </p:sp>
      <p:sp>
        <p:nvSpPr>
          <p:cNvPr id="238596" name="Rectangle 4"/>
          <p:cNvSpPr>
            <a:spLocks noGrp="1" noChangeArrowheads="1"/>
          </p:cNvSpPr>
          <p:nvPr>
            <p:ph type="body" sz="half" idx="4294967295"/>
          </p:nvPr>
        </p:nvSpPr>
        <p:spPr>
          <a:xfrm>
            <a:off x="360010" y="381000"/>
            <a:ext cx="8402990" cy="2743200"/>
          </a:xfrm>
          <a:solidFill>
            <a:schemeClr val="tx1">
              <a:alpha val="44000"/>
            </a:schemeClr>
          </a:solidFill>
          <a:ln/>
          <a:effectLst>
            <a:softEdge rad="127000"/>
          </a:effectLst>
        </p:spPr>
        <p:txBody>
          <a:bodyPr anchor="ctr"/>
          <a:lstStyle/>
          <a:p>
            <a:pPr marL="0" indent="0" algn="ctr">
              <a:buFontTx/>
              <a:buNone/>
            </a:pPr>
            <a:r>
              <a:rPr lang="es-ES"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Jesús </a:t>
            </a:r>
            <a:r>
              <a:rPr lang="es-ES"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es Arrestado</a:t>
            </a:r>
            <a:endParaRPr lang="es-ES"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(Juan </a:t>
            </a:r>
            <a:r>
              <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18.1 </a:t>
            </a:r>
            <a:r>
              <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 </a:t>
            </a:r>
            <a:r>
              <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14) </a:t>
            </a:r>
            <a:endPar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10 </a:t>
            </a:r>
            <a:r>
              <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de junio de </a:t>
            </a:r>
            <a:r>
              <a:rPr lang="es-PR" sz="4800" dirty="0">
                <a:solidFill>
                  <a:schemeClr val="bg1"/>
                </a:solidFill>
                <a:effectLst>
                  <a:outerShdw blurRad="38100" dist="38100" dir="2700000" algn="tl">
                    <a:srgbClr val="000000">
                      <a:alpha val="43137"/>
                    </a:srgbClr>
                  </a:outerShdw>
                </a:effectLst>
                <a:latin typeface="Candara" pitchFamily="34" charset="0"/>
                <a:cs typeface="Calibri" pitchFamily="34" charset="0"/>
              </a:rPr>
              <a:t>2014</a:t>
            </a: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a:effectLst>
                  <a:outerShdw blurRad="38100" dist="38100" dir="2700000" algn="tl">
                    <a:srgbClr val="000000">
                      <a:alpha val="43137"/>
                    </a:srgbClr>
                  </a:outerShdw>
                </a:effectLst>
                <a:latin typeface="Candara" pitchFamily="34" charset="0"/>
              </a:rPr>
              <a:t>Iglesia Bíblica Bautista de </a:t>
            </a:r>
            <a:r>
              <a:rPr lang="es-PR" smtClean="0">
                <a:effectLst>
                  <a:outerShdw blurRad="38100" dist="38100" dir="2700000" algn="tl">
                    <a:srgbClr val="000000">
                      <a:alpha val="43137"/>
                    </a:srgbClr>
                  </a:outerShdw>
                </a:effectLst>
                <a:latin typeface="Candara" pitchFamily="34" charset="0"/>
              </a:rPr>
              <a:t>Aguadilla</a:t>
            </a:r>
            <a:endParaRPr lang="es-PR">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dirty="0">
                <a:effectLst>
                  <a:outerShdw blurRad="38100" dist="38100" dir="2700000" algn="tl">
                    <a:srgbClr val="000000">
                      <a:alpha val="43137"/>
                    </a:srgbClr>
                  </a:outerShdw>
                </a:effectLst>
                <a:latin typeface="Candara" pitchFamily="34" charset="0"/>
              </a:rPr>
              <a:t>La Biblia Libro por Libro, CBP</a:t>
            </a:r>
            <a:r>
              <a:rPr lang="en-US" i="1" baseline="30000" dirty="0">
                <a:effectLst>
                  <a:outerShdw blurRad="38100" dist="38100" dir="2700000" algn="tl">
                    <a:srgbClr val="000000">
                      <a:alpha val="43137"/>
                    </a:srgbClr>
                  </a:outerShdw>
                </a:effectLst>
                <a:latin typeface="Candara" pitchFamily="34" charset="0"/>
              </a:rPr>
              <a:t>®</a:t>
            </a:r>
            <a:endParaRPr lang="en-US" dirty="0">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201113" y="609600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391395" y="5071352"/>
            <a:ext cx="4461478" cy="830997"/>
          </a:xfrm>
          <a:prstGeom prst="rect">
            <a:avLst/>
          </a:prstGeom>
          <a:noFill/>
        </p:spPr>
        <p:txBody>
          <a:bodyPr wrap="none" rtlCol="0">
            <a:spAutoFit/>
          </a:bodyPr>
          <a:lstStyle/>
          <a:p>
            <a:pPr algn="ctr"/>
            <a:r>
              <a:rPr lang="en-US" sz="4800" dirty="0" err="1">
                <a:solidFill>
                  <a:schemeClr val="bg1"/>
                </a:solidFill>
                <a:effectLst>
                  <a:outerShdw blurRad="38100" dist="38100" dir="2700000" algn="tl">
                    <a:srgbClr val="000000">
                      <a:alpha val="43137"/>
                    </a:srgbClr>
                  </a:outerShdw>
                </a:effectLst>
                <a:latin typeface="Candara" pitchFamily="34" charset="0"/>
                <a:cs typeface="+mn-cs"/>
              </a:rPr>
              <a:t>Próximo</a:t>
            </a:r>
            <a:r>
              <a:rPr lang="en-US" sz="4800" dirty="0">
                <a:solidFill>
                  <a:schemeClr val="bg1"/>
                </a:solidFill>
                <a:effectLst>
                  <a:outerShdw blurRad="38100" dist="38100" dir="2700000" algn="tl">
                    <a:srgbClr val="000000">
                      <a:alpha val="43137"/>
                    </a:srgbClr>
                  </a:outerShdw>
                </a:effectLst>
                <a:latin typeface="Candara" pitchFamily="34" charset="0"/>
                <a:cs typeface="+mn-cs"/>
              </a:rPr>
              <a:t> </a:t>
            </a:r>
            <a:r>
              <a:rPr lang="en-US" sz="4800" dirty="0" err="1">
                <a:solidFill>
                  <a:schemeClr val="bg1"/>
                </a:solidFill>
                <a:effectLst>
                  <a:outerShdw blurRad="38100" dist="38100" dir="2700000" algn="tl">
                    <a:srgbClr val="000000">
                      <a:alpha val="43137"/>
                    </a:srgbClr>
                  </a:outerShdw>
                </a:effectLst>
                <a:latin typeface="Candara" pitchFamily="34" charset="0"/>
                <a:cs typeface="+mn-cs"/>
              </a:rPr>
              <a:t>Estudio</a:t>
            </a:r>
            <a:endParaRPr lang="en-US" sz="4800" dirty="0">
              <a:solidFill>
                <a:schemeClr val="bg1"/>
              </a:solidFill>
              <a:effectLst>
                <a:outerShdw blurRad="38100" dist="38100" dir="2700000" algn="tl">
                  <a:srgbClr val="000000">
                    <a:alpha val="43137"/>
                  </a:srgbClr>
                </a:outerShdw>
              </a:effectLst>
              <a:latin typeface="Candara" pitchFamily="34" charset="0"/>
              <a:cs typeface="+mn-cs"/>
            </a:endParaRPr>
          </a:p>
        </p:txBody>
      </p:sp>
    </p:spTree>
    <p:extLst>
      <p:ext uri="{BB962C8B-B14F-4D97-AF65-F5344CB8AC3E}">
        <p14:creationId xmlns:p14="http://schemas.microsoft.com/office/powerpoint/2010/main" val="4160758253"/>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solidFill>
                  <a:srgbClr val="000000"/>
                </a:solidFill>
              </a:rPr>
              <a:pPr/>
              <a:t>58</a:t>
            </a:fld>
            <a:endParaRPr lang="en-US">
              <a:solidFill>
                <a:srgbClr val="000000"/>
              </a:solidFill>
            </a:endParaRPr>
          </a:p>
        </p:txBody>
      </p:sp>
      <p:pic>
        <p:nvPicPr>
          <p:cNvPr id="17410" name="Picture 2" descr="IBB"/>
          <p:cNvPicPr>
            <a:picLocks noChangeAspect="1" noChangeArrowheads="1"/>
          </p:cNvPicPr>
          <p:nvPr/>
        </p:nvPicPr>
        <p:blipFill>
          <a:blip r:embed="rId3" cstate="email"/>
          <a:srcRect/>
          <a:stretch>
            <a:fillRect/>
          </a:stretch>
        </p:blipFill>
        <p:spPr bwMode="auto">
          <a:xfrm>
            <a:off x="609600" y="145214"/>
            <a:ext cx="7924800" cy="6636586"/>
          </a:xfrm>
          <a:prstGeom prst="rect">
            <a:avLst/>
          </a:prstGeom>
          <a:noFill/>
        </p:spPr>
      </p:pic>
    </p:spTree>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mundo nos rechazará</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15.18 – 16.4a</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6</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6799" cy="4719638"/>
          </a:xfrm>
        </p:spPr>
        <p:txBody>
          <a:bodyPr>
            <a:normAutofit/>
          </a:bodyPr>
          <a:lstStyle/>
          <a:p>
            <a:r>
              <a:rPr lang="es-PR" dirty="0">
                <a:latin typeface="Candara" panose="020E0502030303020204" pitchFamily="34" charset="0"/>
              </a:rPr>
              <a:t>Por supuesto, por «el mundo» Jesús quiere decir el sistema entero de la sociedad que se opone a Cristo y al Padre. </a:t>
            </a:r>
            <a:endParaRPr lang="es-PR" dirty="0" smtClean="0">
              <a:latin typeface="Candara" panose="020E0502030303020204" pitchFamily="34" charset="0"/>
            </a:endParaRPr>
          </a:p>
          <a:p>
            <a:r>
              <a:rPr lang="es-PR" dirty="0" smtClean="0">
                <a:latin typeface="Candara" panose="020E0502030303020204" pitchFamily="34" charset="0"/>
              </a:rPr>
              <a:t>Está </a:t>
            </a:r>
            <a:r>
              <a:rPr lang="es-PR" dirty="0">
                <a:latin typeface="Candara" panose="020E0502030303020204" pitchFamily="34" charset="0"/>
              </a:rPr>
              <a:t>compuesto de gente y organizaciones, filosofías y propósitos, que son anticristianos.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40000" r="6000"/>
          <a:stretch/>
        </p:blipFill>
        <p:spPr>
          <a:xfrm>
            <a:off x="5029200" y="1743548"/>
            <a:ext cx="4114800" cy="5114452"/>
          </a:xfrm>
          <a:prstGeom prst="rect">
            <a:avLst/>
          </a:prstGeom>
        </p:spPr>
      </p:pic>
    </p:spTree>
    <p:extLst>
      <p:ext uri="{BB962C8B-B14F-4D97-AF65-F5344CB8AC3E}">
        <p14:creationId xmlns:p14="http://schemas.microsoft.com/office/powerpoint/2010/main" val="3727789706"/>
      </p:ext>
    </p:extLst>
  </p:cSld>
  <p:clrMapOvr>
    <a:masterClrMapping/>
  </p:clrMapOvr>
  <p:transition>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mundo nos rechazará</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15.18 – 16.4a</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7</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6799" cy="4719638"/>
          </a:xfrm>
        </p:spPr>
        <p:txBody>
          <a:bodyPr>
            <a:normAutofit fontScale="85000" lnSpcReduction="10000"/>
          </a:bodyPr>
          <a:lstStyle/>
          <a:p>
            <a:r>
              <a:rPr lang="es-PR" dirty="0" smtClean="0">
                <a:latin typeface="Candara" panose="020E0502030303020204" pitchFamily="34" charset="0"/>
              </a:rPr>
              <a:t>«</a:t>
            </a:r>
            <a:r>
              <a:rPr lang="es-PR" dirty="0">
                <a:latin typeface="Candara" panose="020E0502030303020204" pitchFamily="34" charset="0"/>
              </a:rPr>
              <a:t>El mundo» tiene un príncipe en Satanás (</a:t>
            </a:r>
            <a:r>
              <a:rPr lang="es-PR" dirty="0" smtClean="0">
                <a:solidFill>
                  <a:srgbClr val="FF0000"/>
                </a:solidFill>
                <a:latin typeface="Candara" panose="020E0502030303020204" pitchFamily="34" charset="0"/>
              </a:rPr>
              <a:t>Juan </a:t>
            </a:r>
            <a:r>
              <a:rPr lang="es-PR" dirty="0">
                <a:solidFill>
                  <a:srgbClr val="FF0000"/>
                </a:solidFill>
                <a:latin typeface="Candara" panose="020E0502030303020204" pitchFamily="34" charset="0"/>
              </a:rPr>
              <a:t>14.30</a:t>
            </a:r>
            <a:r>
              <a:rPr lang="es-PR" dirty="0">
                <a:latin typeface="Candara" panose="020E0502030303020204" pitchFamily="34" charset="0"/>
              </a:rPr>
              <a:t>), el archienemigo de Cristo. </a:t>
            </a:r>
            <a:endParaRPr lang="es-PR" dirty="0" smtClean="0">
              <a:latin typeface="Candara" panose="020E0502030303020204" pitchFamily="34" charset="0"/>
            </a:endParaRPr>
          </a:p>
          <a:p>
            <a:r>
              <a:rPr lang="es-PR" dirty="0" smtClean="0">
                <a:latin typeface="Candara" panose="020E0502030303020204" pitchFamily="34" charset="0"/>
              </a:rPr>
              <a:t>Mientras </a:t>
            </a:r>
            <a:r>
              <a:rPr lang="es-PR" dirty="0">
                <a:latin typeface="Candara" panose="020E0502030303020204" pitchFamily="34" charset="0"/>
              </a:rPr>
              <a:t>que los cristianos están físicamente en el mundo, no son espiritualmente del mundo.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vieja ilustración del barco y el agua todavía se aplica: no es malo que el barco esté en el agua; pero cuando el agua se mete en el barco, ¡cuidado</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40000" r="6000"/>
          <a:stretch/>
        </p:blipFill>
        <p:spPr>
          <a:xfrm>
            <a:off x="5029200" y="1743548"/>
            <a:ext cx="4114800" cy="5114452"/>
          </a:xfrm>
          <a:prstGeom prst="rect">
            <a:avLst/>
          </a:prstGeom>
        </p:spPr>
      </p:pic>
    </p:spTree>
    <p:extLst>
      <p:ext uri="{BB962C8B-B14F-4D97-AF65-F5344CB8AC3E}">
        <p14:creationId xmlns:p14="http://schemas.microsoft.com/office/powerpoint/2010/main" val="1519880293"/>
      </p:ext>
    </p:extLst>
  </p:cSld>
  <p:clrMapOvr>
    <a:masterClrMapping/>
  </p:clrMapOvr>
  <p:transition>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mundo nos rechazará</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15.18 – 16.4a</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8</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686799" cy="4719638"/>
          </a:xfrm>
        </p:spPr>
        <p:txBody>
          <a:bodyPr>
            <a:normAutofit fontScale="92500" lnSpcReduction="20000"/>
          </a:bodyPr>
          <a:lstStyle/>
          <a:p>
            <a:r>
              <a:rPr lang="es-PR" dirty="0">
                <a:latin typeface="Candara" panose="020E0502030303020204" pitchFamily="34" charset="0"/>
              </a:rPr>
              <a:t>Del amor a los hermanos Cristo se vuelve al odio del mundo. ¿Por qué el mundo aborrece a los cristianos? </a:t>
            </a:r>
            <a:endParaRPr lang="es-PR" dirty="0" smtClean="0">
              <a:latin typeface="Candara" panose="020E0502030303020204" pitchFamily="34" charset="0"/>
            </a:endParaRPr>
          </a:p>
          <a:p>
            <a:pPr lvl="1"/>
            <a:r>
              <a:rPr lang="es-PR" dirty="0" smtClean="0">
                <a:latin typeface="Candara" panose="020E0502030303020204" pitchFamily="34" charset="0"/>
              </a:rPr>
              <a:t>(</a:t>
            </a:r>
            <a:r>
              <a:rPr lang="es-PR" dirty="0">
                <a:latin typeface="Candara" panose="020E0502030303020204" pitchFamily="34" charset="0"/>
              </a:rPr>
              <a:t>1) Porque primero aborreció a Cristo y nosotros le pertenecemos a Él (</a:t>
            </a:r>
            <a:r>
              <a:rPr lang="es-PR" dirty="0">
                <a:solidFill>
                  <a:srgbClr val="FF0000"/>
                </a:solidFill>
                <a:latin typeface="Candara" panose="020E0502030303020204" pitchFamily="34" charset="0"/>
              </a:rPr>
              <a:t>1 </a:t>
            </a:r>
            <a:r>
              <a:rPr lang="es-PR" dirty="0" smtClean="0">
                <a:solidFill>
                  <a:srgbClr val="FF0000"/>
                </a:solidFill>
                <a:latin typeface="Candara" panose="020E0502030303020204" pitchFamily="34" charset="0"/>
              </a:rPr>
              <a:t>Juan </a:t>
            </a:r>
            <a:r>
              <a:rPr lang="es-PR" dirty="0">
                <a:solidFill>
                  <a:srgbClr val="FF0000"/>
                </a:solidFill>
                <a:latin typeface="Candara" panose="020E0502030303020204" pitchFamily="34" charset="0"/>
              </a:rPr>
              <a:t>3.13</a:t>
            </a:r>
            <a:r>
              <a:rPr lang="es-PR" dirty="0">
                <a:latin typeface="Candara" panose="020E0502030303020204" pitchFamily="34" charset="0"/>
              </a:rPr>
              <a:t>); </a:t>
            </a:r>
            <a:endParaRPr lang="es-PR" dirty="0" smtClean="0">
              <a:latin typeface="Candara" panose="020E0502030303020204" pitchFamily="34" charset="0"/>
            </a:endParaRPr>
          </a:p>
          <a:p>
            <a:pPr lvl="1"/>
            <a:r>
              <a:rPr lang="es-PR" dirty="0" smtClean="0">
                <a:latin typeface="Candara" panose="020E0502030303020204" pitchFamily="34" charset="0"/>
              </a:rPr>
              <a:t>(</a:t>
            </a:r>
            <a:r>
              <a:rPr lang="es-PR" dirty="0">
                <a:latin typeface="Candara" panose="020E0502030303020204" pitchFamily="34" charset="0"/>
              </a:rPr>
              <a:t>2) debido a que ya no pertenecemos al mundo (</a:t>
            </a:r>
            <a:r>
              <a:rPr lang="es-PR" dirty="0">
                <a:solidFill>
                  <a:srgbClr val="FF0000"/>
                </a:solidFill>
                <a:latin typeface="Candara" panose="020E0502030303020204" pitchFamily="34" charset="0"/>
              </a:rPr>
              <a:t>1 </a:t>
            </a:r>
            <a:r>
              <a:rPr lang="es-PR" dirty="0" smtClean="0">
                <a:solidFill>
                  <a:srgbClr val="FF0000"/>
                </a:solidFill>
                <a:latin typeface="Candara" panose="020E0502030303020204" pitchFamily="34" charset="0"/>
              </a:rPr>
              <a:t>Juan </a:t>
            </a:r>
            <a:r>
              <a:rPr lang="es-PR" dirty="0">
                <a:solidFill>
                  <a:srgbClr val="FF0000"/>
                </a:solidFill>
                <a:latin typeface="Candara" panose="020E0502030303020204" pitchFamily="34" charset="0"/>
              </a:rPr>
              <a:t>4.5</a:t>
            </a:r>
            <a:r>
              <a:rPr lang="es-PR" dirty="0">
                <a:latin typeface="Candara" panose="020E0502030303020204" pitchFamily="34" charset="0"/>
              </a:rPr>
              <a:t>; </a:t>
            </a:r>
            <a:r>
              <a:rPr lang="es-PR" dirty="0" smtClean="0">
                <a:solidFill>
                  <a:srgbClr val="FF0000"/>
                </a:solidFill>
                <a:latin typeface="Candara" panose="020E0502030303020204" pitchFamily="34" charset="0"/>
              </a:rPr>
              <a:t>Juan </a:t>
            </a:r>
            <a:r>
              <a:rPr lang="es-PR" dirty="0">
                <a:solidFill>
                  <a:srgbClr val="FF0000"/>
                </a:solidFill>
                <a:latin typeface="Candara" panose="020E0502030303020204" pitchFamily="34" charset="0"/>
              </a:rPr>
              <a:t>17.14</a:t>
            </a:r>
            <a:r>
              <a:rPr lang="es-PR" dirty="0">
                <a:latin typeface="Candara" panose="020E0502030303020204" pitchFamily="34" charset="0"/>
              </a:rPr>
              <a:t>); </a:t>
            </a:r>
            <a:endParaRPr lang="es-PR" dirty="0" smtClean="0">
              <a:latin typeface="Candara" panose="020E0502030303020204" pitchFamily="34" charset="0"/>
            </a:endParaRPr>
          </a:p>
          <a:p>
            <a:pPr lvl="1"/>
            <a:r>
              <a:rPr lang="es-PR" dirty="0" smtClean="0">
                <a:latin typeface="Candara" panose="020E0502030303020204" pitchFamily="34" charset="0"/>
              </a:rPr>
              <a:t>(</a:t>
            </a:r>
            <a:r>
              <a:rPr lang="es-PR" dirty="0">
                <a:latin typeface="Candara" panose="020E0502030303020204" pitchFamily="34" charset="0"/>
              </a:rPr>
              <a:t>3) porque el mundo ha rechazado su Palabra (</a:t>
            </a:r>
            <a:r>
              <a:rPr lang="es-PR" dirty="0">
                <a:solidFill>
                  <a:srgbClr val="FF0000"/>
                </a:solidFill>
                <a:latin typeface="Candara" panose="020E0502030303020204" pitchFamily="34" charset="0"/>
              </a:rPr>
              <a:t>v. 20</a:t>
            </a:r>
            <a:r>
              <a:rPr lang="es-PR" dirty="0">
                <a:latin typeface="Candara" panose="020E0502030303020204" pitchFamily="34" charset="0"/>
              </a:rPr>
              <a:t>); </a:t>
            </a:r>
            <a:endParaRPr lang="es-PR" dirty="0" smtClean="0">
              <a:latin typeface="Candara" panose="020E0502030303020204" pitchFamily="34" charset="0"/>
            </a:endParaRPr>
          </a:p>
          <a:p>
            <a:pPr lvl="1"/>
            <a:r>
              <a:rPr lang="es-PR" dirty="0" smtClean="0">
                <a:latin typeface="Candara" panose="020E0502030303020204" pitchFamily="34" charset="0"/>
              </a:rPr>
              <a:t>(</a:t>
            </a:r>
            <a:r>
              <a:rPr lang="es-PR" dirty="0">
                <a:latin typeface="Candara" panose="020E0502030303020204" pitchFamily="34" charset="0"/>
              </a:rPr>
              <a:t>4) porque el mundo no conoce al Padre (véase </a:t>
            </a:r>
            <a:r>
              <a:rPr lang="es-PR" dirty="0">
                <a:solidFill>
                  <a:srgbClr val="FF0000"/>
                </a:solidFill>
                <a:latin typeface="Candara" panose="020E0502030303020204" pitchFamily="34" charset="0"/>
              </a:rPr>
              <a:t>16.1–3</a:t>
            </a:r>
            <a:r>
              <a:rPr lang="es-PR" dirty="0">
                <a:latin typeface="Candara" panose="020E0502030303020204" pitchFamily="34" charset="0"/>
              </a:rPr>
              <a:t>); y </a:t>
            </a:r>
            <a:endParaRPr lang="es-PR" dirty="0" smtClean="0">
              <a:latin typeface="Candara" panose="020E0502030303020204" pitchFamily="34" charset="0"/>
            </a:endParaRPr>
          </a:p>
          <a:p>
            <a:pPr lvl="1"/>
            <a:r>
              <a:rPr lang="es-PR" dirty="0" smtClean="0">
                <a:latin typeface="Candara" panose="020E0502030303020204" pitchFamily="34" charset="0"/>
              </a:rPr>
              <a:t>(</a:t>
            </a:r>
            <a:r>
              <a:rPr lang="es-PR" dirty="0">
                <a:latin typeface="Candara" panose="020E0502030303020204" pitchFamily="34" charset="0"/>
              </a:rPr>
              <a:t>5) debido a que Cristo ha expuesto el pecado del mundo</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2436654976"/>
      </p:ext>
    </p:extLst>
  </p:cSld>
  <p:clrMapOvr>
    <a:masterClrMapping/>
  </p:clrMapOvr>
  <p:transition>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mundo nos rechazará</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15.18 – 16.4a</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9</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6799" cy="4719638"/>
          </a:xfrm>
        </p:spPr>
        <p:txBody>
          <a:bodyPr>
            <a:normAutofit fontScale="92500" lnSpcReduction="10000"/>
          </a:bodyPr>
          <a:lstStyle/>
          <a:p>
            <a:r>
              <a:rPr lang="es-PR" dirty="0">
                <a:latin typeface="Candara" panose="020E0502030303020204" pitchFamily="34" charset="0"/>
              </a:rPr>
              <a:t>Los cristianos pueden volverse mundanos y lo hacen (como Lot) por grados. </a:t>
            </a:r>
            <a:endParaRPr lang="es-PR" dirty="0" smtClean="0">
              <a:latin typeface="Candara" panose="020E0502030303020204" pitchFamily="34" charset="0"/>
            </a:endParaRPr>
          </a:p>
          <a:p>
            <a:r>
              <a:rPr lang="es-PR" dirty="0" smtClean="0">
                <a:latin typeface="Candara" panose="020E0502030303020204" pitchFamily="34" charset="0"/>
              </a:rPr>
              <a:t>Primero </a:t>
            </a:r>
            <a:r>
              <a:rPr lang="es-PR" dirty="0">
                <a:latin typeface="Candara" panose="020E0502030303020204" pitchFamily="34" charset="0"/>
              </a:rPr>
              <a:t>está la amistad con el mundo (</a:t>
            </a:r>
            <a:r>
              <a:rPr lang="es-PR" dirty="0" smtClean="0">
                <a:solidFill>
                  <a:srgbClr val="FF0000"/>
                </a:solidFill>
                <a:latin typeface="Candara" panose="020E0502030303020204" pitchFamily="34" charset="0"/>
              </a:rPr>
              <a:t>Santiago </a:t>
            </a:r>
            <a:r>
              <a:rPr lang="es-PR" dirty="0">
                <a:solidFill>
                  <a:srgbClr val="FF0000"/>
                </a:solidFill>
                <a:latin typeface="Candara" panose="020E0502030303020204" pitchFamily="34" charset="0"/>
              </a:rPr>
              <a:t>4.4</a:t>
            </a:r>
            <a:r>
              <a:rPr lang="es-PR" dirty="0">
                <a:latin typeface="Candara" panose="020E0502030303020204" pitchFamily="34" charset="0"/>
              </a:rPr>
              <a:t>); luego el amor por el mundo (</a:t>
            </a:r>
            <a:r>
              <a:rPr lang="es-PR" dirty="0">
                <a:solidFill>
                  <a:srgbClr val="FF0000"/>
                </a:solidFill>
                <a:latin typeface="Candara" panose="020E0502030303020204" pitchFamily="34" charset="0"/>
              </a:rPr>
              <a:t>1 </a:t>
            </a:r>
            <a:r>
              <a:rPr lang="es-PR" dirty="0" smtClean="0">
                <a:solidFill>
                  <a:srgbClr val="FF0000"/>
                </a:solidFill>
                <a:latin typeface="Candara" panose="020E0502030303020204" pitchFamily="34" charset="0"/>
              </a:rPr>
              <a:t>Juan </a:t>
            </a:r>
            <a:r>
              <a:rPr lang="es-PR" dirty="0">
                <a:solidFill>
                  <a:srgbClr val="FF0000"/>
                </a:solidFill>
                <a:latin typeface="Candara" panose="020E0502030303020204" pitchFamily="34" charset="0"/>
              </a:rPr>
              <a:t>2.15–17</a:t>
            </a:r>
            <a:r>
              <a:rPr lang="es-PR" dirty="0">
                <a:latin typeface="Candara" panose="020E0502030303020204" pitchFamily="34" charset="0"/>
              </a:rPr>
              <a:t>); y finalmente la conformidad con el mundo (</a:t>
            </a:r>
            <a:r>
              <a:rPr lang="es-PR" dirty="0" smtClean="0">
                <a:solidFill>
                  <a:srgbClr val="FF0000"/>
                </a:solidFill>
                <a:latin typeface="Candara" panose="020E0502030303020204" pitchFamily="34" charset="0"/>
              </a:rPr>
              <a:t>Romanos </a:t>
            </a:r>
            <a:r>
              <a:rPr lang="es-PR" dirty="0">
                <a:solidFill>
                  <a:srgbClr val="FF0000"/>
                </a:solidFill>
                <a:latin typeface="Candara" panose="020E0502030303020204" pitchFamily="34" charset="0"/>
              </a:rPr>
              <a:t>12.2</a:t>
            </a:r>
            <a:r>
              <a:rPr lang="es-PR" dirty="0">
                <a:latin typeface="Candara" panose="020E0502030303020204" pitchFamily="34" charset="0"/>
              </a:rPr>
              <a:t>).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40000" r="6000"/>
          <a:stretch/>
        </p:blipFill>
        <p:spPr>
          <a:xfrm>
            <a:off x="5029200" y="1743548"/>
            <a:ext cx="4114800" cy="5114452"/>
          </a:xfrm>
          <a:prstGeom prst="rect">
            <a:avLst/>
          </a:prstGeom>
        </p:spPr>
      </p:pic>
    </p:spTree>
    <p:extLst>
      <p:ext uri="{BB962C8B-B14F-4D97-AF65-F5344CB8AC3E}">
        <p14:creationId xmlns:p14="http://schemas.microsoft.com/office/powerpoint/2010/main" val="3526763789"/>
      </p:ext>
    </p:extLst>
  </p:cSld>
  <p:clrMapOvr>
    <a:masterClrMapping/>
  </p:clrMapOvr>
  <p:transition>
    <p:fade thruBlk="1"/>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8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4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90971</TotalTime>
  <Words>3849</Words>
  <Application>Microsoft Office PowerPoint</Application>
  <PresentationFormat>On-screen Show (4:3)</PresentationFormat>
  <Paragraphs>438</Paragraphs>
  <Slides>58</Slides>
  <Notes>58</Notes>
  <HiddenSlides>0</HiddenSlides>
  <MMClips>0</MMClips>
  <ScaleCrop>false</ScaleCrop>
  <HeadingPairs>
    <vt:vector size="6" baseType="variant">
      <vt:variant>
        <vt:lpstr>Fonts Used</vt:lpstr>
      </vt:variant>
      <vt:variant>
        <vt:i4>5</vt:i4>
      </vt:variant>
      <vt:variant>
        <vt:lpstr>Theme</vt:lpstr>
      </vt:variant>
      <vt:variant>
        <vt:i4>6</vt:i4>
      </vt:variant>
      <vt:variant>
        <vt:lpstr>Slide Titles</vt:lpstr>
      </vt:variant>
      <vt:variant>
        <vt:i4>58</vt:i4>
      </vt:variant>
    </vt:vector>
  </HeadingPairs>
  <TitlesOfParts>
    <vt:vector size="69" baseType="lpstr">
      <vt:lpstr>Arial</vt:lpstr>
      <vt:lpstr>Calibri</vt:lpstr>
      <vt:lpstr>Candara</vt:lpstr>
      <vt:lpstr>Tahoma</vt:lpstr>
      <vt:lpstr>Wingdings</vt:lpstr>
      <vt:lpstr>Blends</vt:lpstr>
      <vt:lpstr>2_Blends</vt:lpstr>
      <vt:lpstr>3_Blends</vt:lpstr>
      <vt:lpstr>8_Blends</vt:lpstr>
      <vt:lpstr>64_Blends</vt:lpstr>
      <vt:lpstr>4_Blends</vt:lpstr>
      <vt:lpstr>PowerPoint Presentation</vt:lpstr>
      <vt:lpstr>Contexto</vt:lpstr>
      <vt:lpstr>Versículo Clave:</vt:lpstr>
      <vt:lpstr>Bosquejo de Estudio</vt:lpstr>
      <vt:lpstr>PowerPoint Presentation</vt:lpstr>
      <vt:lpstr>El mundo nos rechazará Juan 15.18 – 16.4a</vt:lpstr>
      <vt:lpstr>El mundo nos rechazará Juan 15.18 – 16.4a</vt:lpstr>
      <vt:lpstr>El mundo nos rechazará Juan 15.18 – 16.4a</vt:lpstr>
      <vt:lpstr>El mundo nos rechazará Juan 15.18 – 16.4a</vt:lpstr>
      <vt:lpstr>El mundo nos rechazará Juan 15.18 – 16.4a</vt:lpstr>
      <vt:lpstr>La obra del Espíritu Santo Juan 16.4b – 15</vt:lpstr>
      <vt:lpstr>El gozo del Espíritu va sobre la tristeza  Juan 16.16 - 33</vt:lpstr>
      <vt:lpstr>El gozo del Espíritu va sobre la tristeza  Juan 16.16 - 33</vt:lpstr>
      <vt:lpstr>El gozo del Espíritu va sobre la tristeza  Juan 16.16 - 33</vt:lpstr>
      <vt:lpstr>Bosquejo de Estudio</vt:lpstr>
      <vt:lpstr>Jesús intercede por los suyos Juan 17.6 - 13</vt:lpstr>
      <vt:lpstr>Jesús intercede por los suyos Juan 17.6 - 13</vt:lpstr>
      <vt:lpstr>Jesús intercede por los suyos Juan 17.6 - 13</vt:lpstr>
      <vt:lpstr>Jesús intercede por los suyos Juan 17.6 - 13</vt:lpstr>
      <vt:lpstr>Jesús intercede por los suyos Juan 17.6 - 13</vt:lpstr>
      <vt:lpstr>Jesús intercede por los suyos Juan 17.6 - 13</vt:lpstr>
      <vt:lpstr>Jesús intercede por los suyos Juan 17.6 - 13</vt:lpstr>
      <vt:lpstr>Jesús intercede por los suyos Juan 17.6 - 13</vt:lpstr>
      <vt:lpstr>Jesús intercede por los suyos Juan 17.6 - 13</vt:lpstr>
      <vt:lpstr>Jesús intercede por los suyos Juan 17.6 - 13</vt:lpstr>
      <vt:lpstr>El mundo aborrece a los cristianos  Juan 17.14 - 19</vt:lpstr>
      <vt:lpstr>El mundo aborrece a los cristianos  Juan 17.14 - 19</vt:lpstr>
      <vt:lpstr>El mundo aborrece a los cristianos  Juan 17.14 - 19</vt:lpstr>
      <vt:lpstr>El mundo aborrece a los cristianos  Juan 17.14 - 19</vt:lpstr>
      <vt:lpstr>El mundo aborrece a los cristianos  Juan 17.14 - 19</vt:lpstr>
      <vt:lpstr>El mundo aborrece a los cristianos  Juan 17.14 - 19</vt:lpstr>
      <vt:lpstr>El mundo aborrece a los cristianos  Juan 17.14 - 19</vt:lpstr>
      <vt:lpstr>El mundo aborrece a los cristianos  Juan 17.14 - 19</vt:lpstr>
      <vt:lpstr>El mundo aborrece a los cristianos  Juan 17.14 - 19</vt:lpstr>
      <vt:lpstr>El mundo aborrece a los cristianos  Juan 17.14 - 19</vt:lpstr>
      <vt:lpstr>El mundo aborrece a los cristianos  Juan 17.14 - 19</vt:lpstr>
      <vt:lpstr>El mundo aborrece a los cristianos  Juan 17.14 - 19</vt:lpstr>
      <vt:lpstr>Jesús intercede por los que han de creer  Juan 17.20 - 23</vt:lpstr>
      <vt:lpstr>Jesús intercede por los que han de creer  Juan 17.20 - 23</vt:lpstr>
      <vt:lpstr>Jesús intercede por los que han de creer  Juan 17.20 - 23</vt:lpstr>
      <vt:lpstr>Jesús intercede por los que han de creer  Juan 17.20 - 23</vt:lpstr>
      <vt:lpstr>Jesús intercede por los que han de creer  Juan 17.20 - 23</vt:lpstr>
      <vt:lpstr>Jesús intercede por los que han de creer  Juan 17.20 - 23</vt:lpstr>
      <vt:lpstr>Juntos para siempre Juan 17.24 - 26</vt:lpstr>
      <vt:lpstr>Juntos para siempre Juan 17.24 - 26</vt:lpstr>
      <vt:lpstr>Juntos para siempre Juan 17.24 - 26</vt:lpstr>
      <vt:lpstr>Juntos para siempre Juan 17.24 - 26</vt:lpstr>
      <vt:lpstr>Juntos para siempre Juan 17.24 - 26</vt:lpstr>
      <vt:lpstr>Juntos para siempre Juan 17.24 - 26</vt:lpstr>
      <vt:lpstr>Juntos para siempre Juan 17.24 - 26</vt:lpstr>
      <vt:lpstr>Juntos para siempre Juan 17.24 - 26</vt:lpstr>
      <vt:lpstr>Juntos para siempre Juan 17.24 - 26</vt:lpstr>
      <vt:lpstr>Aplicaciones</vt:lpstr>
      <vt:lpstr>Aplicaciones</vt:lpstr>
      <vt:lpstr>Aplicaciones</vt:lpstr>
      <vt:lpstr>Bibliografía</vt:lpstr>
      <vt:lpstr>PowerPoint Presentation</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Juan</dc:title>
  <dc:creator>Tito Ortega</dc:creator>
  <cp:lastModifiedBy>Tito Ortega</cp:lastModifiedBy>
  <cp:revision>8113</cp:revision>
  <cp:lastPrinted>2012-10-30T21:37:29Z</cp:lastPrinted>
  <dcterms:created xsi:type="dcterms:W3CDTF">2007-01-24T21:53:34Z</dcterms:created>
  <dcterms:modified xsi:type="dcterms:W3CDTF">2014-06-03T03:49:31Z</dcterms:modified>
</cp:coreProperties>
</file>