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41"/>
  </p:notesMasterIdLst>
  <p:handoutMasterIdLst>
    <p:handoutMasterId r:id="rId42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579" r:id="rId9"/>
    <p:sldId id="1580" r:id="rId10"/>
    <p:sldId id="1576" r:id="rId11"/>
    <p:sldId id="1585" r:id="rId12"/>
    <p:sldId id="1586" r:id="rId13"/>
    <p:sldId id="1587" r:id="rId14"/>
    <p:sldId id="1588" r:id="rId15"/>
    <p:sldId id="1589" r:id="rId16"/>
    <p:sldId id="1592" r:id="rId17"/>
    <p:sldId id="757" r:id="rId18"/>
    <p:sldId id="1284" r:id="rId19"/>
    <p:sldId id="1581" r:id="rId20"/>
    <p:sldId id="1582" r:id="rId21"/>
    <p:sldId id="1578" r:id="rId22"/>
    <p:sldId id="1590" r:id="rId23"/>
    <p:sldId id="1593" r:id="rId24"/>
    <p:sldId id="1322" r:id="rId25"/>
    <p:sldId id="1462" r:id="rId26"/>
    <p:sldId id="1583" r:id="rId27"/>
    <p:sldId id="1584" r:id="rId28"/>
    <p:sldId id="1565" r:id="rId29"/>
    <p:sldId id="1591" r:id="rId30"/>
    <p:sldId id="1594" r:id="rId31"/>
    <p:sldId id="1595" r:id="rId32"/>
    <p:sldId id="1596" r:id="rId33"/>
    <p:sldId id="1597" r:id="rId34"/>
    <p:sldId id="1370" r:id="rId35"/>
    <p:sldId id="1566" r:id="rId36"/>
    <p:sldId id="1567" r:id="rId37"/>
    <p:sldId id="542" r:id="rId38"/>
    <p:sldId id="1371" r:id="rId39"/>
    <p:sldId id="269" r:id="rId40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1" autoAdjust="0"/>
    <p:restoredTop sz="93476" autoAdjust="0"/>
  </p:normalViewPr>
  <p:slideViewPr>
    <p:cSldViewPr>
      <p:cViewPr varScale="1">
        <p:scale>
          <a:sx n="76" d="100"/>
          <a:sy n="76" d="100"/>
        </p:scale>
        <p:origin x="115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8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4/13/2014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31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0013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954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6688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23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51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325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163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796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36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37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8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76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392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4/13/2014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7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6"/>
          <a:stretch/>
        </p:blipFill>
        <p:spPr>
          <a:xfrm>
            <a:off x="0" y="0"/>
            <a:ext cx="9150220" cy="6857471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7: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Después Judea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26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“Victorioso sobre la muerte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Juan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11:1-44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8 de abril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10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/>
              <a:t>Jesús recibido por Marta y </a:t>
            </a:r>
            <a:r>
              <a:rPr lang="es-ES" dirty="0" smtClean="0"/>
              <a:t>María</a:t>
            </a:r>
          </a:p>
          <a:p>
            <a:pPr lvl="1"/>
            <a:r>
              <a:rPr lang="es-ES" dirty="0" smtClean="0"/>
              <a:t>Después </a:t>
            </a:r>
            <a:r>
              <a:rPr lang="es-ES" dirty="0"/>
              <a:t>de recibir la noticia de la enfermedad, Jesús demoró dos </a:t>
            </a:r>
            <a:r>
              <a:rPr lang="es-ES" dirty="0" smtClean="0"/>
              <a:t>días; si </a:t>
            </a:r>
            <a:r>
              <a:rPr lang="es-ES" dirty="0"/>
              <a:t>salió en seguida, el viaje habría llevado cuatro días. </a:t>
            </a:r>
            <a:endParaRPr lang="es-ES" dirty="0" smtClean="0"/>
          </a:p>
          <a:p>
            <a:pPr lvl="1"/>
            <a:r>
              <a:rPr lang="es-ES" dirty="0"/>
              <a:t>La mención de quince estadios de distancia de Jerusalén, o sea unos tres kilómetros, explicaría la presencia de muchas personas que habían llegado para expresar </a:t>
            </a:r>
            <a:r>
              <a:rPr lang="es-ES" dirty="0" smtClean="0"/>
              <a:t>condolencias.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proximidad </a:t>
            </a:r>
            <a:r>
              <a:rPr lang="es-ES" dirty="0" smtClean="0"/>
              <a:t>indicaría </a:t>
            </a:r>
            <a:r>
              <a:rPr lang="es-ES" dirty="0"/>
              <a:t>el peligro que </a:t>
            </a:r>
            <a:r>
              <a:rPr lang="es-ES" dirty="0" smtClean="0"/>
              <a:t>era </a:t>
            </a:r>
            <a:r>
              <a:rPr lang="es-ES" dirty="0"/>
              <a:t>para Jesús y sus </a:t>
            </a:r>
            <a:r>
              <a:rPr lang="es-ES" dirty="0" smtClean="0"/>
              <a:t>discípulos.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L</a:t>
            </a:r>
            <a:r>
              <a:rPr lang="es-PR" dirty="0"/>
              <a:t>a</a:t>
            </a:r>
            <a:r>
              <a:rPr lang="en-US" dirty="0"/>
              <a:t> </a:t>
            </a:r>
            <a:r>
              <a:rPr lang="en-US" dirty="0" err="1"/>
              <a:t>promes</a:t>
            </a:r>
            <a:r>
              <a:rPr lang="es-PR" dirty="0"/>
              <a:t>a</a:t>
            </a:r>
            <a:r>
              <a:rPr lang="en-US" dirty="0"/>
              <a:t> de </a:t>
            </a:r>
            <a:r>
              <a:rPr lang="en-US" dirty="0" err="1" smtClean="0"/>
              <a:t>resurrección</a:t>
            </a:r>
            <a:r>
              <a:rPr lang="es-PR" dirty="0" smtClean="0"/>
              <a:t> </a:t>
            </a:r>
            <a:r>
              <a:rPr lang="es-PR" dirty="0"/>
              <a:t>(Juan 11:17-27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1676382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11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/>
              <a:t>Jesús recibido por Marta y </a:t>
            </a:r>
            <a:r>
              <a:rPr lang="es-ES" dirty="0" smtClean="0"/>
              <a:t>María</a:t>
            </a:r>
          </a:p>
          <a:p>
            <a:pPr lvl="1"/>
            <a:r>
              <a:rPr lang="es-ES" dirty="0" smtClean="0"/>
              <a:t>Se </a:t>
            </a:r>
            <a:r>
              <a:rPr lang="es-ES" dirty="0"/>
              <a:t>nota una diferencia entre la actitud de Marta y María (</a:t>
            </a:r>
            <a:r>
              <a:rPr lang="es-ES" dirty="0">
                <a:solidFill>
                  <a:schemeClr val="tx2"/>
                </a:solidFill>
              </a:rPr>
              <a:t>v. 20</a:t>
            </a:r>
            <a:r>
              <a:rPr lang="es-ES" dirty="0"/>
              <a:t>) en contraste con el episodio relatado en </a:t>
            </a:r>
            <a:r>
              <a:rPr lang="es-ES" dirty="0">
                <a:solidFill>
                  <a:schemeClr val="tx2"/>
                </a:solidFill>
              </a:rPr>
              <a:t>Lucas 10:38–42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Aquí </a:t>
            </a:r>
            <a:r>
              <a:rPr lang="es-ES" dirty="0"/>
              <a:t>es Marta quien salió a recibir a Jesús, María quedándose en casa, pero allí es María que se echa a los pies de Jesús para escucharle mientras que Marta hacía las tareas de la casa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L</a:t>
            </a:r>
            <a:r>
              <a:rPr lang="es-PR" dirty="0"/>
              <a:t>a</a:t>
            </a:r>
            <a:r>
              <a:rPr lang="en-US" dirty="0"/>
              <a:t> </a:t>
            </a:r>
            <a:r>
              <a:rPr lang="en-US" dirty="0" err="1"/>
              <a:t>promes</a:t>
            </a:r>
            <a:r>
              <a:rPr lang="es-PR" dirty="0"/>
              <a:t>a</a:t>
            </a:r>
            <a:r>
              <a:rPr lang="en-US" dirty="0"/>
              <a:t> de </a:t>
            </a:r>
            <a:r>
              <a:rPr lang="en-US" dirty="0" err="1" smtClean="0"/>
              <a:t>resurrección</a:t>
            </a:r>
            <a:r>
              <a:rPr lang="es-PR" dirty="0" smtClean="0"/>
              <a:t> </a:t>
            </a:r>
            <a:r>
              <a:rPr lang="es-PR" dirty="0"/>
              <a:t>(Juan 11:17-27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082120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12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/>
              <a:t>Jesús recibido por Marta y </a:t>
            </a:r>
            <a:r>
              <a:rPr lang="es-ES" dirty="0" smtClean="0"/>
              <a:t>María</a:t>
            </a:r>
          </a:p>
          <a:p>
            <a:pPr lvl="1"/>
            <a:r>
              <a:rPr lang="es-ES" dirty="0" smtClean="0"/>
              <a:t>Sin </a:t>
            </a:r>
            <a:r>
              <a:rPr lang="es-ES" dirty="0"/>
              <a:t>embargo, se puede “pintar” otro escenario: puesto que Marta fue la mayor y la encargada de las actividades, ella habría sido avisada de la venida de Jesús y, sin mencionárselo a María, salió a recibirlo.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familia del difunto se sentaba en el suelo o en bancos bajos, para recibir a los que venían a compartir el dolor (</a:t>
            </a:r>
            <a:r>
              <a:rPr lang="es-ES" dirty="0">
                <a:solidFill>
                  <a:schemeClr val="tx2"/>
                </a:solidFill>
              </a:rPr>
              <a:t>ver Job 2:13</a:t>
            </a:r>
            <a:r>
              <a:rPr lang="es-ES" dirty="0" smtClean="0"/>
              <a:t>).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L</a:t>
            </a:r>
            <a:r>
              <a:rPr lang="es-PR" dirty="0"/>
              <a:t>a</a:t>
            </a:r>
            <a:r>
              <a:rPr lang="en-US" dirty="0"/>
              <a:t> </a:t>
            </a:r>
            <a:r>
              <a:rPr lang="en-US" dirty="0" err="1"/>
              <a:t>promes</a:t>
            </a:r>
            <a:r>
              <a:rPr lang="es-PR" dirty="0"/>
              <a:t>a</a:t>
            </a:r>
            <a:r>
              <a:rPr lang="en-US" dirty="0"/>
              <a:t> de </a:t>
            </a:r>
            <a:r>
              <a:rPr lang="en-US" dirty="0" err="1" smtClean="0"/>
              <a:t>resurrección</a:t>
            </a:r>
            <a:r>
              <a:rPr lang="es-PR" dirty="0" smtClean="0"/>
              <a:t> </a:t>
            </a:r>
            <a:r>
              <a:rPr lang="es-PR" dirty="0"/>
              <a:t>(Juan 11:17-27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4350727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13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/>
              <a:t>Jesús recibido por Marta y </a:t>
            </a:r>
            <a:r>
              <a:rPr lang="es-ES" dirty="0" smtClean="0"/>
              <a:t>María</a:t>
            </a:r>
          </a:p>
          <a:p>
            <a:pPr lvl="1"/>
            <a:r>
              <a:rPr lang="es-ES" dirty="0" smtClean="0"/>
              <a:t>Marta </a:t>
            </a:r>
            <a:r>
              <a:rPr lang="es-ES" dirty="0"/>
              <a:t>recibe a Jesús con el título </a:t>
            </a:r>
            <a:r>
              <a:rPr lang="es-ES" i="1" dirty="0"/>
              <a:t>Señor </a:t>
            </a:r>
            <a:r>
              <a:rPr lang="es-ES" dirty="0"/>
              <a:t>y </a:t>
            </a:r>
            <a:r>
              <a:rPr lang="es-ES" dirty="0" smtClean="0"/>
              <a:t>[…] expresa </a:t>
            </a:r>
            <a:r>
              <a:rPr lang="es-ES" dirty="0"/>
              <a:t>su fe en el poder de él para evitar la muerte, pero no se atreve a abrigar la esperanza de una resurrección, especialmente después de “cuatro días”.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 smtClean="0">
                <a:solidFill>
                  <a:schemeClr val="tx2"/>
                </a:solidFill>
              </a:rPr>
              <a:t>Lucas </a:t>
            </a:r>
            <a:r>
              <a:rPr lang="es-ES" dirty="0">
                <a:solidFill>
                  <a:schemeClr val="tx2"/>
                </a:solidFill>
              </a:rPr>
              <a:t>10:38–42 </a:t>
            </a:r>
            <a:r>
              <a:rPr lang="es-ES" dirty="0"/>
              <a:t>Marta reprochó a Jesús por no mandar a María a ayudarle en las tareas de la casa, lo cual </a:t>
            </a:r>
            <a:r>
              <a:rPr lang="es-ES" dirty="0" smtClean="0"/>
              <a:t>[connota] </a:t>
            </a:r>
            <a:r>
              <a:rPr lang="es-ES" dirty="0"/>
              <a:t>un leve reproche o acusación indirecta.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L</a:t>
            </a:r>
            <a:r>
              <a:rPr lang="es-PR" dirty="0"/>
              <a:t>a</a:t>
            </a:r>
            <a:r>
              <a:rPr lang="en-US" dirty="0"/>
              <a:t> </a:t>
            </a:r>
            <a:r>
              <a:rPr lang="en-US" dirty="0" err="1"/>
              <a:t>promes</a:t>
            </a:r>
            <a:r>
              <a:rPr lang="es-PR" dirty="0"/>
              <a:t>a</a:t>
            </a:r>
            <a:r>
              <a:rPr lang="en-US" dirty="0"/>
              <a:t> de </a:t>
            </a:r>
            <a:r>
              <a:rPr lang="en-US" dirty="0" err="1" smtClean="0"/>
              <a:t>resurrección</a:t>
            </a:r>
            <a:r>
              <a:rPr lang="es-PR" dirty="0" smtClean="0"/>
              <a:t> </a:t>
            </a:r>
            <a:r>
              <a:rPr lang="es-PR" dirty="0"/>
              <a:t>(Juan 11:17-27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067225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14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/>
              <a:t>Jesús recibido por Marta y </a:t>
            </a:r>
            <a:r>
              <a:rPr lang="es-ES" dirty="0" smtClean="0"/>
              <a:t>María</a:t>
            </a:r>
          </a:p>
          <a:p>
            <a:pPr lvl="1"/>
            <a:r>
              <a:rPr lang="es-ES" dirty="0" smtClean="0"/>
              <a:t>No </a:t>
            </a:r>
            <a:r>
              <a:rPr lang="es-ES" dirty="0"/>
              <a:t>sabemos si ella recibió noticia de la demora de dos días, pero aun si hubiera venido sin demora, según nuestros cálculos, no habría llegado a tiempo para evitar la muerte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Debemos </a:t>
            </a:r>
            <a:r>
              <a:rPr lang="es-ES" dirty="0"/>
              <a:t>recordar, sin embargo, que él podía sanar de lejos, no estando presente físicamente (ver </a:t>
            </a:r>
            <a:r>
              <a:rPr lang="es-ES" dirty="0" err="1">
                <a:solidFill>
                  <a:schemeClr val="tx2"/>
                </a:solidFill>
              </a:rPr>
              <a:t>Luc</a:t>
            </a:r>
            <a:r>
              <a:rPr lang="es-ES" dirty="0">
                <a:solidFill>
                  <a:schemeClr val="tx2"/>
                </a:solidFill>
              </a:rPr>
              <a:t>. 7:1–10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Las </a:t>
            </a:r>
            <a:r>
              <a:rPr lang="es-ES" dirty="0"/>
              <a:t>palabras de Marta expresan más bien lamento que reproche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L</a:t>
            </a:r>
            <a:r>
              <a:rPr lang="es-PR" dirty="0"/>
              <a:t>a</a:t>
            </a:r>
            <a:r>
              <a:rPr lang="en-US" dirty="0"/>
              <a:t> </a:t>
            </a:r>
            <a:r>
              <a:rPr lang="en-US" dirty="0" err="1"/>
              <a:t>promes</a:t>
            </a:r>
            <a:r>
              <a:rPr lang="es-PR" dirty="0"/>
              <a:t>a</a:t>
            </a:r>
            <a:r>
              <a:rPr lang="en-US" dirty="0"/>
              <a:t> de </a:t>
            </a:r>
            <a:r>
              <a:rPr lang="en-US" dirty="0" err="1" smtClean="0"/>
              <a:t>resurrección</a:t>
            </a:r>
            <a:r>
              <a:rPr lang="es-PR" dirty="0" smtClean="0"/>
              <a:t> </a:t>
            </a:r>
            <a:r>
              <a:rPr lang="es-PR" dirty="0"/>
              <a:t>(Juan 11:17-27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046824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Considerar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2"/>
            <a:ext cx="8650288" cy="4459287"/>
          </a:xfrm>
        </p:spPr>
        <p:txBody>
          <a:bodyPr/>
          <a:lstStyle/>
          <a:p>
            <a:r>
              <a:rPr lang="es-ES" dirty="0"/>
              <a:t>“Le dijo Jesús: </a:t>
            </a:r>
            <a:r>
              <a:rPr lang="es-ES" dirty="0">
                <a:solidFill>
                  <a:srgbClr val="FF0000"/>
                </a:solidFill>
              </a:rPr>
              <a:t>Yo soy la resurrección y la vida; el que cree en mí, aunque esté muerto, vivirá</a:t>
            </a:r>
            <a:r>
              <a:rPr lang="es-ES" dirty="0"/>
              <a:t>.” (</a:t>
            </a:r>
            <a:r>
              <a:rPr lang="es-ES" dirty="0">
                <a:solidFill>
                  <a:schemeClr val="tx2"/>
                </a:solidFill>
              </a:rPr>
              <a:t>Juan 11.25, RVR60</a:t>
            </a:r>
            <a:r>
              <a:rPr lang="es-ES" dirty="0" smtClean="0"/>
              <a:t>)</a:t>
            </a:r>
          </a:p>
          <a:p>
            <a:r>
              <a:rPr lang="es-ES" dirty="0" smtClean="0"/>
              <a:t>¿Cómo está muerta la humanidad sin Jesús?</a:t>
            </a:r>
          </a:p>
          <a:p>
            <a:r>
              <a:rPr lang="es-ES" dirty="0" smtClean="0"/>
              <a:t>Además dijo: </a:t>
            </a:r>
            <a:r>
              <a:rPr lang="es-ES" dirty="0"/>
              <a:t>“</a:t>
            </a:r>
            <a:r>
              <a:rPr lang="es-ES" dirty="0">
                <a:solidFill>
                  <a:srgbClr val="FF0000"/>
                </a:solidFill>
              </a:rPr>
              <a:t>Y todo aquel que vive y cree en mí, no morirá eternamente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” (</a:t>
            </a:r>
            <a:r>
              <a:rPr lang="es-ES" dirty="0" smtClean="0">
                <a:solidFill>
                  <a:schemeClr val="tx2"/>
                </a:solidFill>
              </a:rPr>
              <a:t>11.26a</a:t>
            </a:r>
            <a:r>
              <a:rPr lang="es-ES" dirty="0" smtClean="0"/>
              <a:t>)</a:t>
            </a:r>
          </a:p>
          <a:p>
            <a:r>
              <a:rPr lang="en-US" dirty="0" smtClean="0"/>
              <a:t>¿</a:t>
            </a:r>
            <a:r>
              <a:rPr lang="es-PR" dirty="0" smtClean="0"/>
              <a:t>Entonces</a:t>
            </a:r>
            <a:r>
              <a:rPr lang="en-US" dirty="0" smtClean="0"/>
              <a:t>, no </a:t>
            </a:r>
            <a:r>
              <a:rPr lang="es-PR" dirty="0" smtClean="0"/>
              <a:t>moriremos</a:t>
            </a:r>
            <a:r>
              <a:rPr lang="en-US" dirty="0" smtClean="0"/>
              <a:t>?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410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El gran Amor de </a:t>
            </a:r>
            <a:r>
              <a:rPr lang="es-PR" dirty="0" err="1"/>
              <a:t>Jes</a:t>
            </a:r>
            <a:r>
              <a:rPr lang="en-US" dirty="0" err="1"/>
              <a:t>ús</a:t>
            </a:r>
            <a:r>
              <a:rPr lang="es-PR" dirty="0"/>
              <a:t>                (Juan 11:28-37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1091"/>
          <a:stretch/>
        </p:blipFill>
        <p:spPr>
          <a:xfrm>
            <a:off x="0" y="1641259"/>
            <a:ext cx="9144000" cy="521674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“Habiendo dicho esto, fue y llamó a María su hermana, diciéndole en secreto: El Maestro está aquí y te llama</a:t>
            </a:r>
            <a:r>
              <a:rPr lang="es-ES" dirty="0" smtClean="0"/>
              <a:t>. Ella</a:t>
            </a:r>
            <a:r>
              <a:rPr lang="es-ES" dirty="0"/>
              <a:t>, cuando lo oyó, se levantó de prisa y vino a él</a:t>
            </a:r>
            <a:r>
              <a:rPr lang="es-ES" dirty="0" smtClean="0"/>
              <a:t>. Jesús </a:t>
            </a:r>
            <a:r>
              <a:rPr lang="es-ES" dirty="0"/>
              <a:t>todavía no había entrado en la aldea, sino que estaba en el lugar donde Marta le había </a:t>
            </a:r>
            <a:r>
              <a:rPr lang="es-ES" dirty="0" smtClean="0"/>
              <a:t>encontrado...”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El gran Amor de </a:t>
            </a:r>
            <a:r>
              <a:rPr lang="es-PR" dirty="0" err="1"/>
              <a:t>Jes</a:t>
            </a:r>
            <a:r>
              <a:rPr lang="en-US" dirty="0" err="1"/>
              <a:t>ús</a:t>
            </a:r>
            <a:r>
              <a:rPr lang="es-PR" dirty="0"/>
              <a:t>                (Juan 11:28-37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“...Entonces </a:t>
            </a:r>
            <a:r>
              <a:rPr lang="es-ES" dirty="0"/>
              <a:t>los judíos que estaban en casa con ella y la consolaban, cuando vieron que María se había levantado de prisa y había salido, la siguieron, diciendo: Va al sepulcro a llorar allí</a:t>
            </a:r>
            <a:r>
              <a:rPr lang="es-ES" dirty="0" smtClean="0"/>
              <a:t>. María</a:t>
            </a:r>
            <a:r>
              <a:rPr lang="es-ES" dirty="0"/>
              <a:t>, cuando llegó a donde estaba Jesús, al verle, se postró a sus pies, diciéndole: Señor, si hubieses estado aquí, no habría muerto mi </a:t>
            </a:r>
            <a:r>
              <a:rPr lang="es-ES" dirty="0" smtClean="0"/>
              <a:t>hermano...”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El gran Amor de </a:t>
            </a:r>
            <a:r>
              <a:rPr lang="es-PR" dirty="0" err="1"/>
              <a:t>Jes</a:t>
            </a:r>
            <a:r>
              <a:rPr lang="en-US" dirty="0" err="1"/>
              <a:t>ús</a:t>
            </a:r>
            <a:r>
              <a:rPr lang="es-PR" dirty="0"/>
              <a:t>                (Juan 11:28-37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298391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“...Jesús </a:t>
            </a:r>
            <a:r>
              <a:rPr lang="es-ES" dirty="0"/>
              <a:t>entonces, al verla llorando, y a los judíos que la acompañaban, también llorando, se estremeció en espíritu y se conmovió</a:t>
            </a:r>
            <a:r>
              <a:rPr lang="es-ES" dirty="0" smtClean="0"/>
              <a:t>, y </a:t>
            </a:r>
            <a:r>
              <a:rPr lang="es-ES" dirty="0"/>
              <a:t>dijo: </a:t>
            </a:r>
            <a:r>
              <a:rPr lang="es-ES" dirty="0">
                <a:solidFill>
                  <a:srgbClr val="FF0000"/>
                </a:solidFill>
              </a:rPr>
              <a:t>¿Dónde le pusisteis? </a:t>
            </a:r>
            <a:r>
              <a:rPr lang="es-ES" dirty="0"/>
              <a:t>Le dijeron: Señor, ven y ve</a:t>
            </a:r>
            <a:r>
              <a:rPr lang="es-ES" dirty="0" smtClean="0"/>
              <a:t>. Jesús </a:t>
            </a:r>
            <a:r>
              <a:rPr lang="es-ES" dirty="0"/>
              <a:t>lloró</a:t>
            </a:r>
            <a:r>
              <a:rPr lang="es-ES" dirty="0" smtClean="0"/>
              <a:t>. Dijeron </a:t>
            </a:r>
            <a:r>
              <a:rPr lang="es-ES" dirty="0"/>
              <a:t>entonces los judíos: Mirad cómo le amaba</a:t>
            </a:r>
            <a:r>
              <a:rPr lang="es-ES" dirty="0" smtClean="0"/>
              <a:t>. Y </a:t>
            </a:r>
            <a:r>
              <a:rPr lang="es-ES" dirty="0"/>
              <a:t>algunos de ellos dijeron: ¿No podía éste, que abrió los ojos al ciego, haber hecho también que Lázaro no muriera</a:t>
            </a:r>
            <a:r>
              <a:rPr lang="es-ES" dirty="0" smtClean="0"/>
              <a:t>?”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El gran Amor de </a:t>
            </a:r>
            <a:r>
              <a:rPr lang="es-PR" dirty="0" err="1"/>
              <a:t>Jes</a:t>
            </a:r>
            <a:r>
              <a:rPr lang="en-US" dirty="0" err="1"/>
              <a:t>ús</a:t>
            </a:r>
            <a:r>
              <a:rPr lang="es-PR" dirty="0"/>
              <a:t>                (Juan 11:28-37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161418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200" y="2511226"/>
            <a:ext cx="5144320" cy="3719343"/>
          </a:xfrm>
          <a:prstGeom prst="rect">
            <a:avLst/>
          </a:prstGeom>
        </p:spPr>
      </p:pic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Juan</a:t>
            </a:r>
          </a:p>
          <a:p>
            <a:pPr lvl="1" eaLnBrk="1" hangingPunct="1"/>
            <a:r>
              <a:rPr lang="es-PR" dirty="0" smtClean="0"/>
              <a:t>11:1-44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11:17-44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/>
              <a:t>María</a:t>
            </a:r>
            <a:r>
              <a:rPr lang="es-ES" i="1" dirty="0"/>
              <a:t>. </a:t>
            </a:r>
            <a:r>
              <a:rPr lang="es-ES" dirty="0"/>
              <a:t>Al ser avisada por Marta, salió del pueblo para encontrar al Señor. </a:t>
            </a:r>
            <a:endParaRPr lang="es-ES" dirty="0" smtClean="0"/>
          </a:p>
          <a:p>
            <a:pPr lvl="1"/>
            <a:r>
              <a:rPr lang="es-ES" dirty="0" smtClean="0"/>
              <a:t>Creyendo </a:t>
            </a:r>
            <a:r>
              <a:rPr lang="es-ES" dirty="0"/>
              <a:t>que iba a la tumba, sus amigos la siguieron. Cuando Cristo la vio llorando juntamente con los que la acompañaban: </a:t>
            </a:r>
            <a:r>
              <a:rPr lang="es-ES" i="1" dirty="0"/>
              <a:t>“se estremeció en espíritu y se conmovió”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v.33</a:t>
            </a:r>
            <a:r>
              <a:rPr lang="es-ES" dirty="0" smtClean="0"/>
              <a:t>).</a:t>
            </a:r>
          </a:p>
          <a:p>
            <a:pPr lvl="1"/>
            <a:r>
              <a:rPr lang="es-ES" i="1" dirty="0" smtClean="0"/>
              <a:t>“</a:t>
            </a:r>
            <a:r>
              <a:rPr lang="es-ES" i="1" dirty="0"/>
              <a:t>Jesús lloró”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v.35</a:t>
            </a:r>
            <a:r>
              <a:rPr lang="es-ES" dirty="0"/>
              <a:t>). Era innegable la profunda simpatía que Cristo sentía por sus amigos, pero su reacción tuvo además otra causa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El gran Amor de </a:t>
            </a:r>
            <a:r>
              <a:rPr lang="es-PR" dirty="0" err="1"/>
              <a:t>Jes</a:t>
            </a:r>
            <a:r>
              <a:rPr lang="en-US" dirty="0" err="1"/>
              <a:t>ús</a:t>
            </a:r>
            <a:r>
              <a:rPr lang="es-PR" dirty="0"/>
              <a:t>                (Juan 11:28-37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996976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/>
              <a:t>María</a:t>
            </a:r>
            <a:r>
              <a:rPr lang="es-ES" i="1" dirty="0"/>
              <a:t>. </a:t>
            </a:r>
            <a:r>
              <a:rPr lang="es-ES" dirty="0"/>
              <a:t>Al ser avisada por Marta, salió del pueblo para encontrar al Señor. </a:t>
            </a:r>
            <a:endParaRPr lang="es-ES" dirty="0" smtClean="0"/>
          </a:p>
          <a:p>
            <a:pPr lvl="1"/>
            <a:r>
              <a:rPr lang="es-ES" dirty="0" smtClean="0"/>
              <a:t>Él </a:t>
            </a:r>
            <a:r>
              <a:rPr lang="es-ES" dirty="0"/>
              <a:t>estaba indignado con la muerte en sí, y con el pecado que la había traído al mundo. </a:t>
            </a:r>
            <a:endParaRPr lang="es-ES" dirty="0" smtClean="0"/>
          </a:p>
          <a:p>
            <a:pPr lvl="1"/>
            <a:r>
              <a:rPr lang="es-ES" dirty="0" smtClean="0"/>
              <a:t>La Resurrección </a:t>
            </a:r>
            <a:r>
              <a:rPr lang="es-ES" dirty="0"/>
              <a:t>y la </a:t>
            </a:r>
            <a:r>
              <a:rPr lang="es-ES" dirty="0" smtClean="0"/>
              <a:t>Vida</a:t>
            </a:r>
            <a:r>
              <a:rPr lang="es-ES" dirty="0"/>
              <a:t>, se enfrentaba con la repugnante muerte, una emoción que está en una escala más elevada que la profunda simpatía que sentía por los que estaban de luto. </a:t>
            </a:r>
            <a:endParaRPr lang="es-ES" dirty="0" smtClean="0"/>
          </a:p>
          <a:p>
            <a:pPr lvl="1"/>
            <a:r>
              <a:rPr lang="es-ES" dirty="0" smtClean="0"/>
              <a:t>Había </a:t>
            </a:r>
            <a:r>
              <a:rPr lang="es-ES" dirty="0"/>
              <a:t>llegado la hora para </a:t>
            </a:r>
            <a:r>
              <a:rPr lang="es-ES" dirty="0" smtClean="0"/>
              <a:t>demostrar </a:t>
            </a:r>
            <a:r>
              <a:rPr lang="es-ES" dirty="0"/>
              <a:t>del poder de la resurrección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El gran Amor de </a:t>
            </a:r>
            <a:r>
              <a:rPr lang="es-PR" dirty="0" err="1"/>
              <a:t>Jes</a:t>
            </a:r>
            <a:r>
              <a:rPr lang="en-US" dirty="0" err="1"/>
              <a:t>ús</a:t>
            </a:r>
            <a:r>
              <a:rPr lang="es-PR" dirty="0"/>
              <a:t>                (Juan 11:28-37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290116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Considerar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2"/>
            <a:ext cx="8650288" cy="4459287"/>
          </a:xfrm>
        </p:spPr>
        <p:txBody>
          <a:bodyPr/>
          <a:lstStyle/>
          <a:p>
            <a:r>
              <a:rPr lang="es-ES" dirty="0" smtClean="0"/>
              <a:t>¿Será posible tener una fe sincera en Jesús, pero limitada? Explique.</a:t>
            </a:r>
          </a:p>
          <a:p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comunica</a:t>
            </a:r>
            <a:r>
              <a:rPr lang="en-US" dirty="0" smtClean="0"/>
              <a:t> el </a:t>
            </a:r>
            <a:r>
              <a:rPr lang="en-US" dirty="0" err="1" smtClean="0"/>
              <a:t>llanto</a:t>
            </a:r>
            <a:r>
              <a:rPr lang="en-US" dirty="0" smtClean="0"/>
              <a:t> de </a:t>
            </a:r>
            <a:r>
              <a:rPr lang="en-US" dirty="0" err="1" smtClean="0"/>
              <a:t>Jesús</a:t>
            </a:r>
            <a:r>
              <a:rPr lang="en-US" dirty="0" smtClean="0"/>
              <a:t>?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799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Jesús</a:t>
            </a:r>
            <a:r>
              <a:rPr lang="en-US" dirty="0"/>
              <a:t> </a:t>
            </a:r>
            <a:r>
              <a:rPr lang="en-US" dirty="0" err="1"/>
              <a:t>victorioso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la </a:t>
            </a:r>
            <a:r>
              <a:rPr lang="en-US" dirty="0" err="1"/>
              <a:t>muerte</a:t>
            </a:r>
            <a:r>
              <a:rPr lang="en-US" dirty="0"/>
              <a:t>  </a:t>
            </a:r>
            <a:r>
              <a:rPr lang="es-PR" dirty="0"/>
              <a:t>(Juan 11:38-44)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2219"/>
          <a:stretch/>
        </p:blipFill>
        <p:spPr>
          <a:xfrm>
            <a:off x="0" y="1715789"/>
            <a:ext cx="9144000" cy="514221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871855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“Jesús, profundamente conmovido otra vez, vino al sepulcro. Era una cueva, y tenía una piedra puesta encima</a:t>
            </a:r>
            <a:r>
              <a:rPr lang="es-ES" dirty="0" smtClean="0"/>
              <a:t>. Dijo </a:t>
            </a:r>
            <a:r>
              <a:rPr lang="es-ES" dirty="0"/>
              <a:t>Jesús: </a:t>
            </a:r>
            <a:r>
              <a:rPr lang="es-ES" dirty="0">
                <a:solidFill>
                  <a:srgbClr val="FF0000"/>
                </a:solidFill>
              </a:rPr>
              <a:t>Quitad la piedra. </a:t>
            </a:r>
            <a:r>
              <a:rPr lang="es-ES" dirty="0"/>
              <a:t>Marta, la hermana del que había muerto, le dijo: Señor, hiede ya, porque es de cuatro días</a:t>
            </a:r>
            <a:r>
              <a:rPr lang="es-ES" dirty="0" smtClean="0"/>
              <a:t>. Jesús </a:t>
            </a:r>
            <a:r>
              <a:rPr lang="es-ES" dirty="0"/>
              <a:t>le dijo: </a:t>
            </a:r>
            <a:r>
              <a:rPr lang="es-ES" dirty="0">
                <a:solidFill>
                  <a:srgbClr val="FF0000"/>
                </a:solidFill>
              </a:rPr>
              <a:t>¿No te he dicho que si crees, verás la gloria de Dios</a:t>
            </a:r>
            <a:r>
              <a:rPr lang="es-ES" dirty="0" smtClean="0">
                <a:solidFill>
                  <a:srgbClr val="FF0000"/>
                </a:solidFill>
              </a:rPr>
              <a:t>? </a:t>
            </a:r>
            <a:r>
              <a:rPr lang="es-ES" dirty="0" smtClean="0"/>
              <a:t>Entonces </a:t>
            </a:r>
            <a:r>
              <a:rPr lang="es-ES" dirty="0"/>
              <a:t>quitaron la piedra de donde había sido puesto el muerto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Jesús</a:t>
            </a:r>
            <a:r>
              <a:rPr lang="en-US" dirty="0"/>
              <a:t> </a:t>
            </a:r>
            <a:r>
              <a:rPr lang="en-US" dirty="0" err="1"/>
              <a:t>victorioso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la </a:t>
            </a:r>
            <a:r>
              <a:rPr lang="en-US" dirty="0" err="1"/>
              <a:t>muerte</a:t>
            </a:r>
            <a:r>
              <a:rPr lang="en-US" dirty="0"/>
              <a:t>  </a:t>
            </a:r>
            <a:r>
              <a:rPr lang="es-PR" dirty="0"/>
              <a:t>(Juan 11:38-44)</a:t>
            </a:r>
            <a:endParaRPr lang="es-PR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871855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Jesús, alzando los ojos a lo alto, dijo: </a:t>
            </a:r>
            <a:r>
              <a:rPr lang="es-ES" dirty="0">
                <a:solidFill>
                  <a:srgbClr val="FF0000"/>
                </a:solidFill>
              </a:rPr>
              <a:t>Padre, gracias te doy por haberme oído</a:t>
            </a:r>
            <a:r>
              <a:rPr lang="es-ES" dirty="0" smtClean="0">
                <a:solidFill>
                  <a:srgbClr val="FF0000"/>
                </a:solidFill>
              </a:rPr>
              <a:t>. Yo </a:t>
            </a:r>
            <a:r>
              <a:rPr lang="es-ES" dirty="0">
                <a:solidFill>
                  <a:srgbClr val="FF0000"/>
                </a:solidFill>
              </a:rPr>
              <a:t>sabía que siempre me oyes; pero lo dije por causa de la multitud que está alrededor, para que crean que tú me has enviado</a:t>
            </a:r>
            <a:r>
              <a:rPr lang="es-ES" dirty="0" smtClean="0">
                <a:solidFill>
                  <a:srgbClr val="FF0000"/>
                </a:solidFill>
              </a:rPr>
              <a:t>. </a:t>
            </a:r>
            <a:r>
              <a:rPr lang="es-ES" dirty="0" smtClean="0"/>
              <a:t>Y </a:t>
            </a:r>
            <a:r>
              <a:rPr lang="es-ES" dirty="0"/>
              <a:t>habiendo dicho esto, clamó a gran voz: </a:t>
            </a:r>
            <a:r>
              <a:rPr lang="es-ES" dirty="0">
                <a:solidFill>
                  <a:srgbClr val="FF0000"/>
                </a:solidFill>
              </a:rPr>
              <a:t>¡Lázaro, ven fuera</a:t>
            </a:r>
            <a:r>
              <a:rPr lang="es-ES" dirty="0" smtClean="0">
                <a:solidFill>
                  <a:srgbClr val="FF0000"/>
                </a:solidFill>
              </a:rPr>
              <a:t>!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Jesús</a:t>
            </a:r>
            <a:r>
              <a:rPr lang="en-US" dirty="0"/>
              <a:t> </a:t>
            </a:r>
            <a:r>
              <a:rPr lang="en-US" dirty="0" err="1"/>
              <a:t>victorioso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la </a:t>
            </a:r>
            <a:r>
              <a:rPr lang="en-US" dirty="0" err="1"/>
              <a:t>muerte</a:t>
            </a:r>
            <a:r>
              <a:rPr lang="en-US" dirty="0"/>
              <a:t>  </a:t>
            </a:r>
            <a:r>
              <a:rPr lang="es-PR" dirty="0"/>
              <a:t>(Juan 11:38-44)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9853535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871855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el que había muerto salió, atadas las manos y los pies con vendas, y el rostro envuelto en un sudario. Jesús les dijo: </a:t>
            </a:r>
            <a:r>
              <a:rPr lang="es-ES" dirty="0">
                <a:solidFill>
                  <a:srgbClr val="FF0000"/>
                </a:solidFill>
              </a:rPr>
              <a:t>Desatadle, y dejadle ir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Jesús</a:t>
            </a:r>
            <a:r>
              <a:rPr lang="en-US" dirty="0"/>
              <a:t> </a:t>
            </a:r>
            <a:r>
              <a:rPr lang="en-US" dirty="0" err="1"/>
              <a:t>victorioso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la </a:t>
            </a:r>
            <a:r>
              <a:rPr lang="en-US" dirty="0" err="1"/>
              <a:t>muerte</a:t>
            </a:r>
            <a:r>
              <a:rPr lang="en-US" dirty="0"/>
              <a:t>  </a:t>
            </a:r>
            <a:r>
              <a:rPr lang="es-PR" dirty="0"/>
              <a:t>(Juan 11:38-44)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7443423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dirty="0"/>
              <a:t>Lázaro.</a:t>
            </a:r>
            <a:r>
              <a:rPr lang="es-ES" i="1" dirty="0"/>
              <a:t> </a:t>
            </a:r>
            <a:r>
              <a:rPr lang="es-ES" dirty="0"/>
              <a:t>Su amigo </a:t>
            </a:r>
            <a:r>
              <a:rPr lang="es-ES" dirty="0" smtClean="0"/>
              <a:t>en la tumba ya cuatro </a:t>
            </a:r>
            <a:r>
              <a:rPr lang="es-ES" dirty="0"/>
              <a:t>días, tiempo más que suficiente para comprobar que, en verdad había muerto. </a:t>
            </a:r>
            <a:endParaRPr lang="es-ES" dirty="0" smtClean="0"/>
          </a:p>
          <a:p>
            <a:pPr lvl="1"/>
            <a:r>
              <a:rPr lang="es-ES" dirty="0" smtClean="0"/>
              <a:t>Ahora</a:t>
            </a:r>
            <a:r>
              <a:rPr lang="es-ES" dirty="0"/>
              <a:t>, frente al sepulcro y </a:t>
            </a:r>
            <a:r>
              <a:rPr lang="es-ES" i="1" dirty="0"/>
              <a:t>“profundamente conmovido”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v.38</a:t>
            </a:r>
            <a:r>
              <a:rPr lang="es-ES" dirty="0"/>
              <a:t>), Jesús oró. </a:t>
            </a:r>
            <a:endParaRPr lang="es-ES" dirty="0" smtClean="0"/>
          </a:p>
          <a:p>
            <a:pPr lvl="1"/>
            <a:r>
              <a:rPr lang="es-ES" dirty="0" smtClean="0"/>
              <a:t>A </a:t>
            </a:r>
            <a:r>
              <a:rPr lang="es-ES" dirty="0"/>
              <a:t>pesar de los sentimientos personales, insondables, no empezó esa obra tan importante sin antes dirigirse al Padre, porque no actuaba en forma independiente. </a:t>
            </a:r>
            <a:r>
              <a:rPr lang="es-ES" dirty="0" smtClean="0"/>
              <a:t>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n-US" i="1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Jesús</a:t>
            </a:r>
            <a:r>
              <a:rPr lang="en-US" dirty="0"/>
              <a:t> </a:t>
            </a:r>
            <a:r>
              <a:rPr lang="en-US" dirty="0" err="1"/>
              <a:t>victorioso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la </a:t>
            </a:r>
            <a:r>
              <a:rPr lang="en-US" dirty="0" err="1"/>
              <a:t>muerte</a:t>
            </a:r>
            <a:r>
              <a:rPr lang="en-US" dirty="0"/>
              <a:t>  </a:t>
            </a:r>
            <a:r>
              <a:rPr lang="es-PR" dirty="0"/>
              <a:t>(Juan 11:38-44)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6629027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dirty="0"/>
              <a:t>Lázaro.</a:t>
            </a:r>
            <a:r>
              <a:rPr lang="es-ES" i="1" dirty="0"/>
              <a:t> </a:t>
            </a:r>
            <a:r>
              <a:rPr lang="es-ES" dirty="0"/>
              <a:t>Su amigo </a:t>
            </a:r>
            <a:r>
              <a:rPr lang="es-ES" dirty="0" smtClean="0"/>
              <a:t>en la tumba ya cuatro </a:t>
            </a:r>
            <a:r>
              <a:rPr lang="es-ES" dirty="0"/>
              <a:t>días, tiempo más que suficiente para comprobar que, en verdad había muerto. </a:t>
            </a:r>
            <a:endParaRPr lang="es-ES" dirty="0" smtClean="0"/>
          </a:p>
          <a:p>
            <a:pPr lvl="1"/>
            <a:r>
              <a:rPr lang="es-ES" dirty="0" smtClean="0"/>
              <a:t>Además</a:t>
            </a:r>
            <a:r>
              <a:rPr lang="es-ES" dirty="0"/>
              <a:t>, quería que todo el mundo se diera cuenta de la relación que tenía con él. Entonces dijo con voz de mando: </a:t>
            </a:r>
            <a:r>
              <a:rPr lang="es-ES" i="1" dirty="0">
                <a:solidFill>
                  <a:srgbClr val="FF0000"/>
                </a:solidFill>
              </a:rPr>
              <a:t>“¡Lázaro, ven fuera!” </a:t>
            </a:r>
            <a:endParaRPr lang="es-ES" i="1" dirty="0" smtClean="0">
              <a:solidFill>
                <a:srgbClr val="FF0000"/>
              </a:solidFill>
            </a:endParaRPr>
          </a:p>
          <a:p>
            <a:pPr lvl="1"/>
            <a:r>
              <a:rPr lang="es-ES" dirty="0" smtClean="0"/>
              <a:t>¡</a:t>
            </a:r>
            <a:r>
              <a:rPr lang="es-ES" dirty="0"/>
              <a:t>Con sus propios ojos vieron andar a uno que momentos antes </a:t>
            </a:r>
            <a:r>
              <a:rPr lang="es-ES"/>
              <a:t>era </a:t>
            </a:r>
            <a:r>
              <a:rPr lang="es-ES" smtClean="0"/>
              <a:t>cadáver! El </a:t>
            </a:r>
            <a:r>
              <a:rPr lang="es-ES" dirty="0"/>
              <a:t>que decía ser el Mesías demostró un poder que según las Escrituras pertenece sólo al Cristo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n-US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Jesús</a:t>
            </a:r>
            <a:r>
              <a:rPr lang="en-US" dirty="0"/>
              <a:t> </a:t>
            </a:r>
            <a:r>
              <a:rPr lang="en-US" dirty="0" err="1"/>
              <a:t>victorioso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la </a:t>
            </a:r>
            <a:r>
              <a:rPr lang="en-US" dirty="0" err="1"/>
              <a:t>muerte</a:t>
            </a:r>
            <a:r>
              <a:rPr lang="en-US" dirty="0"/>
              <a:t>  </a:t>
            </a:r>
            <a:r>
              <a:rPr lang="es-PR" dirty="0"/>
              <a:t>(Juan 11:38-44)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865201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Considerar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2"/>
            <a:ext cx="8650288" cy="4459287"/>
          </a:xfrm>
        </p:spPr>
        <p:txBody>
          <a:bodyPr/>
          <a:lstStyle/>
          <a:p>
            <a:r>
              <a:rPr lang="es-ES" dirty="0"/>
              <a:t>“Porque el Señor mismo con voz de mando, con voz de arcángel, y con trompeta de Dios, descenderá del cielo; y los muertos en Cristo resucitarán primero.” (</a:t>
            </a:r>
            <a:r>
              <a:rPr lang="es-ES" dirty="0">
                <a:solidFill>
                  <a:schemeClr val="tx2"/>
                </a:solidFill>
              </a:rPr>
              <a:t>1 </a:t>
            </a:r>
            <a:r>
              <a:rPr lang="es-ES" dirty="0" err="1" smtClean="0">
                <a:solidFill>
                  <a:schemeClr val="tx2"/>
                </a:solidFill>
              </a:rPr>
              <a:t>Tes</a:t>
            </a:r>
            <a:r>
              <a:rPr lang="es-ES" dirty="0" smtClean="0">
                <a:solidFill>
                  <a:schemeClr val="tx2"/>
                </a:solidFill>
              </a:rPr>
              <a:t>. 4.16</a:t>
            </a:r>
            <a:r>
              <a:rPr lang="es-ES" dirty="0" smtClean="0"/>
              <a:t>) </a:t>
            </a:r>
          </a:p>
          <a:p>
            <a:r>
              <a:rPr lang="es-ES" dirty="0"/>
              <a:t>“Y muchos de los que duermen en el polvo de la tierra serán despertados, unos para vida eterna, y otros para vergüenza y confusión perpetua.” (</a:t>
            </a:r>
            <a:r>
              <a:rPr lang="es-ES" dirty="0" smtClean="0">
                <a:solidFill>
                  <a:schemeClr val="tx2"/>
                </a:solidFill>
              </a:rPr>
              <a:t>Dan. 12.2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0856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2547517"/>
            <a:ext cx="5105400" cy="36912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438400"/>
            <a:ext cx="35052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es-ES" sz="2800" dirty="0"/>
              <a:t>Le dijo Jesús: </a:t>
            </a:r>
            <a:r>
              <a:rPr lang="es-ES" sz="2800" dirty="0">
                <a:solidFill>
                  <a:srgbClr val="FF0000"/>
                </a:solidFill>
              </a:rPr>
              <a:t>Yo soy la resurrección y la vida; el que cree en mí, aunque esté muerto, vivirá</a:t>
            </a:r>
            <a:r>
              <a:rPr lang="es-ES" sz="2800" dirty="0"/>
              <a:t>.” (</a:t>
            </a:r>
            <a:r>
              <a:rPr lang="es-ES" sz="2800" dirty="0">
                <a:solidFill>
                  <a:schemeClr val="tx2"/>
                </a:solidFill>
              </a:rPr>
              <a:t>Juan 11.25, RVR60</a:t>
            </a:r>
            <a:r>
              <a:rPr lang="es-ES" sz="2800" dirty="0"/>
              <a:t>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Considerar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2"/>
            <a:ext cx="8650288" cy="4459287"/>
          </a:xfrm>
        </p:spPr>
        <p:txBody>
          <a:bodyPr/>
          <a:lstStyle/>
          <a:p>
            <a:r>
              <a:rPr lang="es-ES" dirty="0"/>
              <a:t>“Y vi tronos, y se sentaron sobre ellos los que recibieron facultad de juzgar; y vi las almas de los decapitados por causa del testimonio de Jesús y por la palabra de Dios, los que no habían adorado a la bestia ni a su imagen, y que no recibieron la marca en sus frentes ni en sus manos; y vivieron y reinaron con Cristo mil años.” (</a:t>
            </a:r>
            <a:r>
              <a:rPr lang="es-ES" dirty="0" smtClean="0">
                <a:solidFill>
                  <a:schemeClr val="tx2"/>
                </a:solidFill>
              </a:rPr>
              <a:t>Ap. 20.4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20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Considerar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2"/>
            <a:ext cx="8650288" cy="4459287"/>
          </a:xfrm>
        </p:spPr>
        <p:txBody>
          <a:bodyPr/>
          <a:lstStyle/>
          <a:p>
            <a:r>
              <a:rPr lang="es-ES" dirty="0" smtClean="0"/>
              <a:t>“</a:t>
            </a:r>
            <a:r>
              <a:rPr lang="es-ES" dirty="0"/>
              <a:t>Bienaventurado y santo el que tiene parte en la primera resurrección; la segunda muerte no tiene potestad sobre éstos, sino que serán sacerdotes de Dios y de Cristo, y reinarán con él mil años.” (</a:t>
            </a:r>
            <a:r>
              <a:rPr lang="es-ES" dirty="0" smtClean="0">
                <a:solidFill>
                  <a:schemeClr val="tx2"/>
                </a:solidFill>
              </a:rPr>
              <a:t>Ap. 20.6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589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Considerar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2"/>
            <a:ext cx="8650288" cy="4459287"/>
          </a:xfrm>
        </p:spPr>
        <p:txBody>
          <a:bodyPr/>
          <a:lstStyle/>
          <a:p>
            <a:r>
              <a:rPr lang="es-ES" dirty="0"/>
              <a:t>“Y él os dio vida a vosotros, cuando estabais muertos en vuestros delitos y pecados</a:t>
            </a:r>
            <a:r>
              <a:rPr lang="es-ES" dirty="0" smtClean="0"/>
              <a:t>, en </a:t>
            </a:r>
            <a:r>
              <a:rPr lang="es-ES" dirty="0"/>
              <a:t>los cuales anduvisteis en otro tiempo, siguiendo la corriente de este mundo, conforme al príncipe de la potestad del aire, el espíritu que ahora opera en los hijos de desobediencia</a:t>
            </a:r>
            <a:r>
              <a:rPr lang="es-ES" dirty="0" smtClean="0"/>
              <a:t>, entre </a:t>
            </a:r>
            <a:r>
              <a:rPr lang="es-ES" dirty="0"/>
              <a:t>los cuales también todos nosotros vivimos en otro tiempo en los deseos de </a:t>
            </a:r>
            <a:r>
              <a:rPr lang="es-ES"/>
              <a:t>nuestra </a:t>
            </a:r>
            <a:r>
              <a:rPr lang="es-ES" smtClean="0"/>
              <a:t>carne[...]” </a:t>
            </a:r>
            <a:r>
              <a:rPr lang="es-ES" dirty="0"/>
              <a:t>(</a:t>
            </a:r>
            <a:r>
              <a:rPr lang="es-ES" dirty="0" smtClean="0">
                <a:solidFill>
                  <a:schemeClr val="tx2"/>
                </a:solidFill>
              </a:rPr>
              <a:t>Ef. 2.1–10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29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Victoria sobre la muerte – Marta y María, pese a su confianza en el Señor se enfrentaron a la muerte como algo que no tiene solución. Los creyentes debemos recordar que Jesús ya venció la muerte, a ahora es sólo el paso de lo pasajero a lo eterno.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Una fe en crecimiento – No podemos permanecer contentos con la calidad de fe que podemos tener. Dios quiere mostrarnos Su gloria, y para esto se nos acerquemos a Él con mente dispuesta a que nos interrogue y nos impulse a crecer.</a:t>
            </a:r>
            <a:endParaRPr lang="es-PR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68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Identificación</a:t>
            </a:r>
            <a:r>
              <a:rPr lang="en-US" sz="3600" b="1" dirty="0" smtClean="0"/>
              <a:t> </a:t>
            </a:r>
            <a:r>
              <a:rPr lang="en-US" sz="3600" dirty="0" smtClean="0"/>
              <a:t>con el </a:t>
            </a:r>
            <a:r>
              <a:rPr lang="en-US" sz="3600" dirty="0" err="1"/>
              <a:t>q</a:t>
            </a:r>
            <a:r>
              <a:rPr lang="en-US" sz="3600" dirty="0" err="1" smtClean="0"/>
              <a:t>ue</a:t>
            </a:r>
            <a:r>
              <a:rPr lang="en-US" sz="3600" dirty="0" smtClean="0"/>
              <a:t> </a:t>
            </a:r>
            <a:r>
              <a:rPr lang="en-US" sz="3600" dirty="0" err="1" smtClean="0"/>
              <a:t>sufre</a:t>
            </a:r>
            <a:r>
              <a:rPr lang="en-US" sz="3600" dirty="0" smtClean="0"/>
              <a:t> </a:t>
            </a:r>
            <a:r>
              <a:rPr lang="es-PR" sz="3600" dirty="0" smtClean="0"/>
              <a:t>– Nuestra misión es como la de Jesús, la misión de identificarse en todo con aquellos con quienes vivimos, pero sin pecado.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44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189-195.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994" r="160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37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8: Jesús termina su ministerio público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27:                                         “Acuerdo para matar a Jesús”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11:45-12:11)                                                    15 de abril de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3622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L</a:t>
            </a:r>
            <a:r>
              <a:rPr lang="es-PR" sz="3600" dirty="0"/>
              <a:t>a</a:t>
            </a:r>
            <a:r>
              <a:rPr lang="en-US" sz="3600" dirty="0" smtClean="0"/>
              <a:t> </a:t>
            </a:r>
            <a:r>
              <a:rPr lang="en-US" sz="3600" dirty="0" err="1" smtClean="0"/>
              <a:t>promes</a:t>
            </a:r>
            <a:r>
              <a:rPr lang="es-PR" sz="3600" dirty="0"/>
              <a:t>a</a:t>
            </a:r>
            <a:r>
              <a:rPr lang="en-US" sz="3600" dirty="0" smtClean="0"/>
              <a:t> de </a:t>
            </a:r>
            <a:r>
              <a:rPr lang="en-US" sz="3600" dirty="0" err="1" smtClean="0"/>
              <a:t>resurrección</a:t>
            </a:r>
            <a:r>
              <a:rPr lang="en-US" sz="3600" dirty="0" smtClean="0"/>
              <a:t>      </a:t>
            </a:r>
            <a:r>
              <a:rPr lang="es-PR" sz="3600" dirty="0" smtClean="0"/>
              <a:t>  (</a:t>
            </a:r>
            <a:r>
              <a:rPr lang="es-PR" sz="3600" dirty="0" smtClean="0">
                <a:solidFill>
                  <a:schemeClr val="tx2"/>
                </a:solidFill>
              </a:rPr>
              <a:t>Juan 11:17-27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El gran Amor de </a:t>
            </a:r>
            <a:r>
              <a:rPr lang="es-PR" sz="3600" dirty="0" err="1" smtClean="0"/>
              <a:t>Jes</a:t>
            </a:r>
            <a:r>
              <a:rPr lang="en-US" sz="3600" dirty="0" err="1" smtClean="0"/>
              <a:t>ús</a:t>
            </a:r>
            <a:r>
              <a:rPr lang="es-PR" sz="3600" dirty="0" smtClean="0"/>
              <a:t>                </a:t>
            </a:r>
            <a:r>
              <a:rPr lang="es-PR" sz="3600" dirty="0"/>
              <a:t>(</a:t>
            </a:r>
            <a:r>
              <a:rPr lang="es-PR" sz="3600" dirty="0">
                <a:solidFill>
                  <a:schemeClr val="tx2"/>
                </a:solidFill>
              </a:rPr>
              <a:t>Juan </a:t>
            </a:r>
            <a:r>
              <a:rPr lang="es-PR" sz="3600" dirty="0" smtClean="0">
                <a:solidFill>
                  <a:schemeClr val="tx2"/>
                </a:solidFill>
              </a:rPr>
              <a:t>11:28-37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Jesús</a:t>
            </a:r>
            <a:r>
              <a:rPr lang="en-US" sz="3600" dirty="0" smtClean="0"/>
              <a:t> </a:t>
            </a:r>
            <a:r>
              <a:rPr lang="en-US" sz="3600" dirty="0" err="1" smtClean="0"/>
              <a:t>victorioso</a:t>
            </a:r>
            <a:r>
              <a:rPr lang="en-US" sz="3600" dirty="0" smtClean="0"/>
              <a:t> </a:t>
            </a:r>
            <a:r>
              <a:rPr lang="en-US" sz="3600" dirty="0" err="1" smtClean="0"/>
              <a:t>sobre</a:t>
            </a:r>
            <a:r>
              <a:rPr lang="en-US" sz="3600" dirty="0" smtClean="0"/>
              <a:t> la </a:t>
            </a:r>
            <a:r>
              <a:rPr lang="en-US" sz="3600" dirty="0" err="1" smtClean="0"/>
              <a:t>muerte</a:t>
            </a:r>
            <a:r>
              <a:rPr lang="en-US" sz="3600" dirty="0" smtClean="0"/>
              <a:t> 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Juan 11:38-44</a:t>
            </a:r>
            <a:r>
              <a:rPr lang="es-PR" sz="3600" dirty="0" smtClean="0"/>
              <a:t>)</a:t>
            </a:r>
            <a:endParaRPr lang="es-PR" sz="36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L</a:t>
            </a:r>
            <a:r>
              <a:rPr lang="es-PR" dirty="0"/>
              <a:t>a</a:t>
            </a:r>
            <a:r>
              <a:rPr lang="en-US" dirty="0"/>
              <a:t> </a:t>
            </a:r>
            <a:r>
              <a:rPr lang="en-US" dirty="0" err="1"/>
              <a:t>promes</a:t>
            </a:r>
            <a:r>
              <a:rPr lang="es-PR" dirty="0"/>
              <a:t>a</a:t>
            </a:r>
            <a:r>
              <a:rPr lang="en-US" dirty="0"/>
              <a:t> de </a:t>
            </a:r>
            <a:r>
              <a:rPr lang="en-US" dirty="0" err="1" smtClean="0"/>
              <a:t>resurrección</a:t>
            </a:r>
            <a:r>
              <a:rPr lang="es-PR" dirty="0" smtClean="0"/>
              <a:t> </a:t>
            </a:r>
            <a:r>
              <a:rPr lang="es-PR" dirty="0"/>
              <a:t>(Juan 11:17-27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2415"/>
          <a:stretch/>
        </p:blipFill>
        <p:spPr>
          <a:xfrm>
            <a:off x="0" y="1728787"/>
            <a:ext cx="9144000" cy="512921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“Vino, pues, Jesús, y halló que hacía ya cuatro días que Lázaro estaba en el sepulcro</a:t>
            </a:r>
            <a:r>
              <a:rPr lang="es-ES" dirty="0" smtClean="0"/>
              <a:t>. Betania </a:t>
            </a:r>
            <a:r>
              <a:rPr lang="es-ES" dirty="0"/>
              <a:t>estaba cerca de Jerusalén, como a quince estadios</a:t>
            </a:r>
            <a:r>
              <a:rPr lang="es-ES" dirty="0" smtClean="0"/>
              <a:t>; y </a:t>
            </a:r>
            <a:r>
              <a:rPr lang="es-ES" dirty="0"/>
              <a:t>muchos de los judíos habían venido a Marta y a María, para consolarlas por su hermano</a:t>
            </a:r>
            <a:r>
              <a:rPr lang="es-ES" dirty="0" smtClean="0"/>
              <a:t>. Entonces </a:t>
            </a:r>
            <a:r>
              <a:rPr lang="es-ES" dirty="0"/>
              <a:t>Marta, cuando oyó que Jesús venía, salió a encontrarle; pero María se quedó en </a:t>
            </a:r>
            <a:r>
              <a:rPr lang="es-ES" dirty="0" smtClean="0"/>
              <a:t>casa...”</a:t>
            </a:r>
            <a:endParaRPr lang="es-E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L</a:t>
            </a:r>
            <a:r>
              <a:rPr lang="es-PR" dirty="0"/>
              <a:t>a</a:t>
            </a:r>
            <a:r>
              <a:rPr lang="en-US" dirty="0"/>
              <a:t> </a:t>
            </a:r>
            <a:r>
              <a:rPr lang="en-US" dirty="0" err="1"/>
              <a:t>promes</a:t>
            </a:r>
            <a:r>
              <a:rPr lang="es-PR" dirty="0"/>
              <a:t>a</a:t>
            </a:r>
            <a:r>
              <a:rPr lang="en-US" dirty="0"/>
              <a:t> de </a:t>
            </a:r>
            <a:r>
              <a:rPr lang="en-US" dirty="0" err="1" smtClean="0"/>
              <a:t>resurrección</a:t>
            </a:r>
            <a:r>
              <a:rPr lang="es-PR" dirty="0" smtClean="0"/>
              <a:t> </a:t>
            </a:r>
            <a:r>
              <a:rPr lang="es-PR" dirty="0"/>
              <a:t>(Juan 11:17-27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Marta dijo a Jesús: Señor, si hubieses estado aquí, mi hermano no habría muerto</a:t>
            </a:r>
            <a:r>
              <a:rPr lang="es-ES" dirty="0" smtClean="0"/>
              <a:t>. Mas también sé ahora que todo lo que pidas a Dios, Dios te lo dará. Jesús le dijo: </a:t>
            </a:r>
            <a:r>
              <a:rPr lang="es-ES" dirty="0" smtClean="0">
                <a:solidFill>
                  <a:srgbClr val="FF0000"/>
                </a:solidFill>
              </a:rPr>
              <a:t>Tu hermano resucitará.</a:t>
            </a:r>
            <a:r>
              <a:rPr lang="es-ES" dirty="0" smtClean="0"/>
              <a:t> Marta le dijo: Yo sé que resucitará en la resurrección, en el día postrero. Le dijo Jesús:</a:t>
            </a:r>
            <a:r>
              <a:rPr lang="es-ES" dirty="0" smtClean="0">
                <a:solidFill>
                  <a:srgbClr val="FF0000"/>
                </a:solidFill>
              </a:rPr>
              <a:t> Yo soy la resurrección y la vida; el que cree en mí, aunque esté muerto, vivirá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L</a:t>
            </a:r>
            <a:r>
              <a:rPr lang="es-PR" dirty="0"/>
              <a:t>a</a:t>
            </a:r>
            <a:r>
              <a:rPr lang="en-US" dirty="0"/>
              <a:t> </a:t>
            </a:r>
            <a:r>
              <a:rPr lang="en-US" dirty="0" err="1"/>
              <a:t>promes</a:t>
            </a:r>
            <a:r>
              <a:rPr lang="es-PR" dirty="0"/>
              <a:t>a</a:t>
            </a:r>
            <a:r>
              <a:rPr lang="en-US" dirty="0"/>
              <a:t> de </a:t>
            </a:r>
            <a:r>
              <a:rPr lang="en-US" dirty="0" err="1" smtClean="0"/>
              <a:t>resurrección</a:t>
            </a:r>
            <a:r>
              <a:rPr lang="es-PR" dirty="0" smtClean="0"/>
              <a:t> </a:t>
            </a:r>
            <a:r>
              <a:rPr lang="es-PR" dirty="0"/>
              <a:t>(Juan 11:17-27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1125575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“...Y todo aquel que vive y cree en mí, no morirá eternamente. ¿Crees esto? </a:t>
            </a:r>
            <a:r>
              <a:rPr lang="es-ES" dirty="0" smtClean="0"/>
              <a:t>Le dijo: Sí, Señor; yo he creído que tú eres el Cristo, el Hijo de Dios, que has venido al mundo.”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L</a:t>
            </a:r>
            <a:r>
              <a:rPr lang="es-PR" dirty="0"/>
              <a:t>a</a:t>
            </a:r>
            <a:r>
              <a:rPr lang="en-US" dirty="0"/>
              <a:t> </a:t>
            </a:r>
            <a:r>
              <a:rPr lang="en-US" dirty="0" err="1"/>
              <a:t>promes</a:t>
            </a:r>
            <a:r>
              <a:rPr lang="es-PR" dirty="0"/>
              <a:t>a</a:t>
            </a:r>
            <a:r>
              <a:rPr lang="en-US" dirty="0"/>
              <a:t> de </a:t>
            </a:r>
            <a:r>
              <a:rPr lang="en-US" dirty="0" err="1" smtClean="0"/>
              <a:t>resurrección</a:t>
            </a:r>
            <a:r>
              <a:rPr lang="es-PR" dirty="0" smtClean="0"/>
              <a:t> </a:t>
            </a:r>
            <a:r>
              <a:rPr lang="es-PR" dirty="0"/>
              <a:t>(Juan 11:17-27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388200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9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/>
              <a:t>Jesús recibido por Marta y </a:t>
            </a:r>
            <a:r>
              <a:rPr lang="es-ES" dirty="0" smtClean="0"/>
              <a:t>María</a:t>
            </a:r>
          </a:p>
          <a:p>
            <a:pPr lvl="1"/>
            <a:r>
              <a:rPr lang="es-ES" dirty="0" smtClean="0"/>
              <a:t>Si </a:t>
            </a:r>
            <a:r>
              <a:rPr lang="es-ES" dirty="0"/>
              <a:t>Jesús estaba en la zona de la desembocadura del Jordán, le habría llevado un día entero para llegar caminando a Betania, pero si estaba más al </a:t>
            </a:r>
            <a:r>
              <a:rPr lang="es-ES" dirty="0" smtClean="0"/>
              <a:t>norte […] </a:t>
            </a:r>
            <a:r>
              <a:rPr lang="es-ES" dirty="0"/>
              <a:t>habría llevado todavía más que un día. </a:t>
            </a:r>
            <a:endParaRPr lang="es-ES" dirty="0" smtClean="0"/>
          </a:p>
          <a:p>
            <a:pPr lvl="1"/>
            <a:r>
              <a:rPr lang="es-ES" dirty="0" smtClean="0"/>
              <a:t>Los </a:t>
            </a:r>
            <a:r>
              <a:rPr lang="es-ES" dirty="0"/>
              <a:t>mensajeros salieron de Betania a donde estaba Jesús cuando Lázaro aún estaba enfermo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L</a:t>
            </a:r>
            <a:r>
              <a:rPr lang="es-PR" dirty="0"/>
              <a:t>a</a:t>
            </a:r>
            <a:r>
              <a:rPr lang="en-US" dirty="0"/>
              <a:t> </a:t>
            </a:r>
            <a:r>
              <a:rPr lang="en-US" dirty="0" err="1"/>
              <a:t>promes</a:t>
            </a:r>
            <a:r>
              <a:rPr lang="es-PR" dirty="0"/>
              <a:t>a</a:t>
            </a:r>
            <a:r>
              <a:rPr lang="en-US" dirty="0"/>
              <a:t> de </a:t>
            </a:r>
            <a:r>
              <a:rPr lang="en-US" dirty="0" err="1" smtClean="0"/>
              <a:t>resurrección</a:t>
            </a:r>
            <a:r>
              <a:rPr lang="es-PR" dirty="0" smtClean="0"/>
              <a:t> </a:t>
            </a:r>
            <a:r>
              <a:rPr lang="es-PR" dirty="0"/>
              <a:t>(Juan 11:17-27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7921618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81643</TotalTime>
  <Words>2632</Words>
  <Application>Microsoft Office PowerPoint</Application>
  <PresentationFormat>On-screen Show (4:3)</PresentationFormat>
  <Paragraphs>215</Paragraphs>
  <Slides>38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La promesa de resurrección (Juan 11:17-27)</vt:lpstr>
      <vt:lpstr>La promesa de resurrección (Juan 11:17-27)</vt:lpstr>
      <vt:lpstr>La promesa de resurrección (Juan 11:17-27)</vt:lpstr>
      <vt:lpstr>La promesa de resurrección (Juan 11:17-27)</vt:lpstr>
      <vt:lpstr>La promesa de resurrección (Juan 11:17-27)</vt:lpstr>
      <vt:lpstr>La promesa de resurrección (Juan 11:17-27)</vt:lpstr>
      <vt:lpstr>La promesa de resurrección (Juan 11:17-27)</vt:lpstr>
      <vt:lpstr>La promesa de resurrección (Juan 11:17-27)</vt:lpstr>
      <vt:lpstr>La promesa de resurrección (Juan 11:17-27)</vt:lpstr>
      <vt:lpstr>La promesa de resurrección (Juan 11:17-27)</vt:lpstr>
      <vt:lpstr>Para Considerar</vt:lpstr>
      <vt:lpstr>El gran Amor de Jesús                (Juan 11:28-37)</vt:lpstr>
      <vt:lpstr>El gran Amor de Jesús                (Juan 11:28-37)</vt:lpstr>
      <vt:lpstr>El gran Amor de Jesús                (Juan 11:28-37)</vt:lpstr>
      <vt:lpstr>El gran Amor de Jesús                (Juan 11:28-37)</vt:lpstr>
      <vt:lpstr>El gran Amor de Jesús                (Juan 11:28-37)</vt:lpstr>
      <vt:lpstr>El gran Amor de Jesús                (Juan 11:28-37)</vt:lpstr>
      <vt:lpstr>Para Considerar</vt:lpstr>
      <vt:lpstr>Jesús victorioso sobre la muerte  (Juan 11:38-44)</vt:lpstr>
      <vt:lpstr>Jesús victorioso sobre la muerte  (Juan 11:38-44)</vt:lpstr>
      <vt:lpstr>Jesús victorioso sobre la muerte  (Juan 11:38-44)</vt:lpstr>
      <vt:lpstr>Jesús victorioso sobre la muerte  (Juan 11:38-44)</vt:lpstr>
      <vt:lpstr>Jesús victorioso sobre la muerte  (Juan 11:38-44)</vt:lpstr>
      <vt:lpstr>Jesús victorioso sobre la muerte  (Juan 11:38-44)</vt:lpstr>
      <vt:lpstr>Para Considerar</vt:lpstr>
      <vt:lpstr>Para Considerar</vt:lpstr>
      <vt:lpstr>Para Considerar</vt:lpstr>
      <vt:lpstr>Para Considerar</vt:lpstr>
      <vt:lpstr>Aplicaciones</vt:lpstr>
      <vt:lpstr>Aplicaciones</vt:lpstr>
      <vt:lpstr>Aplicaciones</vt:lpstr>
      <vt:lpstr>Bibliografía</vt:lpstr>
      <vt:lpstr>Próximo Estudio (Libro 7)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JRIVERA</dc:creator>
  <cp:lastModifiedBy>Tito Ortega</cp:lastModifiedBy>
  <cp:revision>3094</cp:revision>
  <cp:lastPrinted>2013-09-24T20:44:31Z</cp:lastPrinted>
  <dcterms:created xsi:type="dcterms:W3CDTF">2007-01-24T21:53:34Z</dcterms:created>
  <dcterms:modified xsi:type="dcterms:W3CDTF">2014-04-13T23:31:50Z</dcterms:modified>
</cp:coreProperties>
</file>