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83"/>
  </p:notesMasterIdLst>
  <p:handoutMasterIdLst>
    <p:handoutMasterId r:id="rId84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423" r:id="rId13"/>
    <p:sldId id="3429" r:id="rId14"/>
    <p:sldId id="3430" r:id="rId15"/>
    <p:sldId id="3431" r:id="rId16"/>
    <p:sldId id="3432" r:id="rId17"/>
    <p:sldId id="3433" r:id="rId18"/>
    <p:sldId id="3434" r:id="rId19"/>
    <p:sldId id="3435" r:id="rId20"/>
    <p:sldId id="3436" r:id="rId21"/>
    <p:sldId id="3437" r:id="rId22"/>
    <p:sldId id="3438" r:id="rId23"/>
    <p:sldId id="3439" r:id="rId24"/>
    <p:sldId id="3440" r:id="rId25"/>
    <p:sldId id="3441" r:id="rId26"/>
    <p:sldId id="3442" r:id="rId27"/>
    <p:sldId id="3443" r:id="rId28"/>
    <p:sldId id="3444" r:id="rId29"/>
    <p:sldId id="3445" r:id="rId30"/>
    <p:sldId id="3446" r:id="rId31"/>
    <p:sldId id="3447" r:id="rId32"/>
    <p:sldId id="3043" r:id="rId33"/>
    <p:sldId id="3044" r:id="rId34"/>
    <p:sldId id="3424" r:id="rId35"/>
    <p:sldId id="3425" r:id="rId36"/>
    <p:sldId id="3426" r:id="rId37"/>
    <p:sldId id="3448" r:id="rId38"/>
    <p:sldId id="3449" r:id="rId39"/>
    <p:sldId id="3450" r:id="rId40"/>
    <p:sldId id="3451" r:id="rId41"/>
    <p:sldId id="3452" r:id="rId42"/>
    <p:sldId id="3453" r:id="rId43"/>
    <p:sldId id="3454" r:id="rId44"/>
    <p:sldId id="3455" r:id="rId45"/>
    <p:sldId id="3456" r:id="rId46"/>
    <p:sldId id="3145" r:id="rId47"/>
    <p:sldId id="3146" r:id="rId48"/>
    <p:sldId id="3457" r:id="rId49"/>
    <p:sldId id="3458" r:id="rId50"/>
    <p:sldId id="3459" r:id="rId51"/>
    <p:sldId id="3460" r:id="rId52"/>
    <p:sldId id="3461" r:id="rId53"/>
    <p:sldId id="3462" r:id="rId54"/>
    <p:sldId id="3222" r:id="rId55"/>
    <p:sldId id="3223" r:id="rId56"/>
    <p:sldId id="3463" r:id="rId57"/>
    <p:sldId id="3464" r:id="rId58"/>
    <p:sldId id="3465" r:id="rId59"/>
    <p:sldId id="3466" r:id="rId60"/>
    <p:sldId id="3467" r:id="rId61"/>
    <p:sldId id="3468" r:id="rId62"/>
    <p:sldId id="3469" r:id="rId63"/>
    <p:sldId id="3470" r:id="rId64"/>
    <p:sldId id="3471" r:id="rId65"/>
    <p:sldId id="3472" r:id="rId66"/>
    <p:sldId id="3473" r:id="rId67"/>
    <p:sldId id="3367" r:id="rId68"/>
    <p:sldId id="3368" r:id="rId69"/>
    <p:sldId id="3427" r:id="rId70"/>
    <p:sldId id="3428" r:id="rId71"/>
    <p:sldId id="3474" r:id="rId72"/>
    <p:sldId id="3475" r:id="rId73"/>
    <p:sldId id="3476" r:id="rId74"/>
    <p:sldId id="3478" r:id="rId75"/>
    <p:sldId id="3479" r:id="rId76"/>
    <p:sldId id="3480" r:id="rId77"/>
    <p:sldId id="2914" r:id="rId78"/>
    <p:sldId id="3206" r:id="rId79"/>
    <p:sldId id="1391" r:id="rId80"/>
    <p:sldId id="1843" r:id="rId81"/>
    <p:sldId id="627" r:id="rId8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3209" autoAdjust="0"/>
    <p:restoredTop sz="94038" autoAdjust="0"/>
  </p:normalViewPr>
  <p:slideViewPr>
    <p:cSldViewPr>
      <p:cViewPr varScale="1">
        <p:scale>
          <a:sx n="72" d="100"/>
          <a:sy n="72" d="100"/>
        </p:scale>
        <p:origin x="2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55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3/22/2014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96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44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34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57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30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755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68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8634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32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6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63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84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47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8241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70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8195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760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6814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21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6773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9422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7220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339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841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81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3494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979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8838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67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9012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362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589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9644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621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960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33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2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709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6609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716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64710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61547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5102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4812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0771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829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47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391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7115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8803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530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2380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36763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3621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6043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9794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30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4307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64759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5032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74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75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76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49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61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3/22/2014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31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Después Judea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25: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Jesús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 El Cristo</a:t>
            </a:r>
            <a:endParaRPr lang="es-PR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(Juan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10.1-42)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25 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marzo de 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/>
              <a:t>Un redil era un cercado en el que las ovejas quedaban protegidas por la noche. </a:t>
            </a:r>
            <a:endParaRPr lang="es-PR" dirty="0" smtClean="0"/>
          </a:p>
          <a:p>
            <a:r>
              <a:rPr lang="es-PR" dirty="0" smtClean="0"/>
              <a:t>Era </a:t>
            </a:r>
            <a:r>
              <a:rPr lang="es-PR" dirty="0"/>
              <a:t>un área rodeada por un vallado y con una abertura que se usaba como puerta. </a:t>
            </a:r>
            <a:endParaRPr lang="es-PR" dirty="0" smtClean="0"/>
          </a:p>
          <a:p>
            <a:r>
              <a:rPr lang="es-PR" dirty="0" smtClean="0"/>
              <a:t>Aquí</a:t>
            </a:r>
            <a:r>
              <a:rPr lang="es-PR" dirty="0"/>
              <a:t>, el redil se refiere a la nación judía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42575" r="6930"/>
          <a:stretch/>
        </p:blipFill>
        <p:spPr>
          <a:xfrm>
            <a:off x="5257800" y="1740846"/>
            <a:ext cx="3886200" cy="511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614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Muchos se habían presentado a la nación judía, profesando ser sus gobernantes y guías espirituales. </a:t>
            </a:r>
            <a:endParaRPr lang="es-PR" dirty="0" smtClean="0"/>
          </a:p>
          <a:p>
            <a:r>
              <a:rPr lang="es-PR" dirty="0" smtClean="0"/>
              <a:t>Eran </a:t>
            </a:r>
            <a:r>
              <a:rPr lang="es-PR" dirty="0"/>
              <a:t>los </a:t>
            </a:r>
            <a:r>
              <a:rPr lang="es-PR" dirty="0" smtClean="0"/>
              <a:t>auto designados </a:t>
            </a:r>
            <a:r>
              <a:rPr lang="es-PR" dirty="0"/>
              <a:t>mesías de la </a:t>
            </a:r>
            <a:r>
              <a:rPr lang="es-PR" dirty="0" smtClean="0"/>
              <a:t>nación. Pero </a:t>
            </a:r>
            <a:r>
              <a:rPr lang="es-PR" dirty="0"/>
              <a:t>no acudieron de la manera en que el AT predecía que habría de venir el Mesías. </a:t>
            </a:r>
            <a:r>
              <a:rPr lang="es-PR" dirty="0" smtClean="0"/>
              <a:t>Trepaban </a:t>
            </a:r>
            <a:r>
              <a:rPr lang="es-PR" dirty="0"/>
              <a:t>por otra parte.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4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1746" y="990600"/>
            <a:ext cx="3542253" cy="589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942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Se </a:t>
            </a:r>
            <a:r>
              <a:rPr lang="es-PR" dirty="0"/>
              <a:t>presentaban a Israel según mejor les parecía. Estos hombres no eran verdaderos pastores, sino ladrones y salteadores.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ladrones son los que toman lo que no les pertenece, y los salteadores son los que usan violencia para ello.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4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1746" y="990600"/>
            <a:ext cx="3542253" cy="589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22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Los </a:t>
            </a:r>
            <a:r>
              <a:rPr lang="es-PR" dirty="0"/>
              <a:t>fariseos eran ladrones y salteadores. </a:t>
            </a:r>
            <a:endParaRPr lang="es-PR" dirty="0" smtClean="0"/>
          </a:p>
          <a:p>
            <a:r>
              <a:rPr lang="es-PR" dirty="0" smtClean="0"/>
              <a:t>Querían </a:t>
            </a:r>
            <a:r>
              <a:rPr lang="es-PR" dirty="0"/>
              <a:t>gobernar sobre los judíos, pero hicieron todo lo que pudieron para evitar que aceptasen al verdadero Mesías. </a:t>
            </a:r>
            <a:endParaRPr lang="es-PR" dirty="0" smtClean="0"/>
          </a:p>
          <a:p>
            <a:r>
              <a:rPr lang="es-PR" dirty="0" smtClean="0"/>
              <a:t>Persiguieron </a:t>
            </a:r>
            <a:r>
              <a:rPr lang="es-PR" dirty="0"/>
              <a:t>a los que seguían a Jesús, y finalmente entregarían a Jesús a la muerte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75" r="37557"/>
          <a:stretch/>
        </p:blipFill>
        <p:spPr>
          <a:xfrm>
            <a:off x="5257800" y="1778380"/>
            <a:ext cx="3886200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585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</a:t>
            </a:r>
            <a:r>
              <a:rPr lang="es-PR" dirty="0"/>
              <a:t> El </a:t>
            </a:r>
            <a:r>
              <a:rPr lang="es-PR" dirty="0">
                <a:solidFill>
                  <a:srgbClr val="FF0000"/>
                </a:solidFill>
              </a:rPr>
              <a:t>versículo 2</a:t>
            </a:r>
            <a:r>
              <a:rPr lang="es-PR" dirty="0"/>
              <a:t> se refiere al mismo Jesús.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había venido a las ovejas perdidas de la casa de Israel.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era el verdadero pastor de las ovejas.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había entrado por la puerta, es decir, Él vino cumpliendo exactamente las profecías del Antiguo Testamento acerca del Mesías.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7414" r="27653" b="4925"/>
          <a:stretch/>
        </p:blipFill>
        <p:spPr>
          <a:xfrm>
            <a:off x="5150018" y="1765852"/>
            <a:ext cx="4003921" cy="509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88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No </a:t>
            </a:r>
            <a:r>
              <a:rPr lang="es-PR" dirty="0"/>
              <a:t>era un Salvador de propia designación, sino que vino en perfecta obediencia a la voluntad de Su Padre.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cumplió todas las condiciones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7414" r="27653" b="4925"/>
          <a:stretch/>
        </p:blipFill>
        <p:spPr>
          <a:xfrm>
            <a:off x="5150018" y="1765852"/>
            <a:ext cx="4003921" cy="509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328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03412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</a:rPr>
              <a:t>10:3</a:t>
            </a:r>
            <a:r>
              <a:rPr lang="es-PR" dirty="0"/>
              <a:t> Hay un desacuerdo considerable acerca de la identidad del portero en este versículo. </a:t>
            </a:r>
            <a:endParaRPr lang="es-PR" dirty="0" smtClean="0"/>
          </a:p>
          <a:p>
            <a:r>
              <a:rPr lang="es-PR" dirty="0" smtClean="0"/>
              <a:t>Algunos </a:t>
            </a:r>
            <a:r>
              <a:rPr lang="es-PR" dirty="0"/>
              <a:t>piensan que esta expresión hace referencia a los profetas del AT que predijeron la venida del Cristo.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449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5003412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Otros </a:t>
            </a:r>
            <a:r>
              <a:rPr lang="es-PR" dirty="0"/>
              <a:t>creen que se refiere a Juan el Bautista, por cuanto fue el precursor del verdadero Pastor. </a:t>
            </a:r>
            <a:endParaRPr lang="es-PR" dirty="0" smtClean="0"/>
          </a:p>
          <a:p>
            <a:r>
              <a:rPr lang="es-PR" dirty="0" smtClean="0"/>
              <a:t>Aun </a:t>
            </a:r>
            <a:r>
              <a:rPr lang="es-PR" dirty="0"/>
              <a:t>otros están igualmente seguros de que el portero en este versículo es el Espíritu Santo, que abre la puerta para la entrada del Señor Jesús en los corazones y vidas de los Suyos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8511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724398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Las ovejas oyeron la voz del pastor. Reconocieron su voz como la del verdadero pastor. </a:t>
            </a:r>
            <a:endParaRPr lang="es-PR" dirty="0" smtClean="0"/>
          </a:p>
          <a:p>
            <a:r>
              <a:rPr lang="es-PR" dirty="0" smtClean="0"/>
              <a:t>Así </a:t>
            </a:r>
            <a:r>
              <a:rPr lang="es-PR" dirty="0"/>
              <a:t>como las ovejas literales reconocen la voz de su propio pastor, también había entre los judíos los que reconocieron al Mesías cuando apareció.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8388" r="18925"/>
          <a:stretch/>
        </p:blipFill>
        <p:spPr>
          <a:xfrm>
            <a:off x="4876799" y="1752600"/>
            <a:ext cx="42672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268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/>
              <a:t>A </a:t>
            </a:r>
            <a:r>
              <a:rPr lang="es-PR" dirty="0"/>
              <a:t>lo largo del Evangelio, hemos oído al Pastor llamando a sus propias ovejas por su nombre.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 </a:t>
            </a:r>
            <a:r>
              <a:rPr lang="es-PR" dirty="0">
                <a:solidFill>
                  <a:srgbClr val="FF0000"/>
                </a:solidFill>
              </a:rPr>
              <a:t>capítulo 1 </a:t>
            </a:r>
            <a:r>
              <a:rPr lang="es-PR" dirty="0"/>
              <a:t>llamó a varios discípulos, y todos oyeron Su voz y respondieron. Llamó al ciego en el </a:t>
            </a:r>
            <a:r>
              <a:rPr lang="es-PR" dirty="0">
                <a:solidFill>
                  <a:srgbClr val="FF0000"/>
                </a:solidFill>
              </a:rPr>
              <a:t>capítulo 9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Señor Jesús sigue llamando a los que le quieran recibir como Salvador, y el llamamiento es personal e individual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23985" r="18925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461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Juan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10.1-42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/>
              <a:t>La expresión y las saca puede referirse al hecho de que a los que habían oído Su voz el Señor Jesús los sacó del redil de Israel. </a:t>
            </a:r>
            <a:endParaRPr lang="es-PR" dirty="0" smtClean="0"/>
          </a:p>
          <a:p>
            <a:r>
              <a:rPr lang="es-PR" dirty="0" smtClean="0"/>
              <a:t>Estaban </a:t>
            </a:r>
            <a:r>
              <a:rPr lang="es-PR" dirty="0"/>
              <a:t>cerradas y limitadas. No había libertad bajo la ley.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23985" r="18925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445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Señor saca a Sus ovejas a la libertad de Su gracia.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 último capítulo, los judíos habían echado fuera al hombre de la sinagoga. </a:t>
            </a:r>
            <a:endParaRPr lang="es-PR" dirty="0" smtClean="0"/>
          </a:p>
          <a:p>
            <a:r>
              <a:rPr lang="es-PR" dirty="0" smtClean="0"/>
              <a:t>Con </a:t>
            </a:r>
            <a:r>
              <a:rPr lang="es-PR" dirty="0"/>
              <a:t>ello, sin saberlo, habían ayudado a la obra del Señor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23985" r="18925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76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10:4</a:t>
            </a:r>
            <a:r>
              <a:rPr lang="es-PR" dirty="0"/>
              <a:t> Cuando el verdadero pastor ha sacado fuera todas las propias ovejas, no las conduce, sino que va delante de ellas.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les pide que vayan a ninguna parte adonde Él no haya ido primero.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está siempre fuera delante de las ovejas como Salvador de ellas, su Guía y Ejemplo.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9000" contrast="-16000"/>
                    </a14:imgEffect>
                  </a14:imgLayer>
                </a14:imgProps>
              </a:ext>
            </a:extLst>
          </a:blip>
          <a:srcRect l="23801" r="25621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068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/>
              <a:t>Los </a:t>
            </a:r>
            <a:r>
              <a:rPr lang="es-PR" dirty="0"/>
              <a:t>que son verdaderas ovejas de Cristo le siguen.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llegan a ser ovejas por seguir Su ejemplo, sino por nacer de nuevo. </a:t>
            </a:r>
            <a:endParaRPr lang="es-PR" dirty="0" smtClean="0"/>
          </a:p>
          <a:p>
            <a:r>
              <a:rPr lang="es-PR" dirty="0" smtClean="0"/>
              <a:t>Luego</a:t>
            </a:r>
            <a:r>
              <a:rPr lang="es-PR" dirty="0"/>
              <a:t>, cuando son salvadas, tienen el deseo de acudir adonde Él conduzca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9000" contrast="-16000"/>
                    </a14:imgEffect>
                  </a14:imgLayer>
                </a14:imgProps>
              </a:ext>
            </a:extLst>
          </a:blip>
          <a:srcRect l="23801" r="25621"/>
          <a:stretch/>
        </p:blipFill>
        <p:spPr>
          <a:xfrm>
            <a:off x="5257800" y="1752600"/>
            <a:ext cx="388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127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10:5</a:t>
            </a:r>
            <a:r>
              <a:rPr lang="es-PR" dirty="0"/>
              <a:t> El mismo instinto que permite que una oveja reconozca la voz del verdadero pastor también la impulsa a huir del extraño.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extraños eran los fariseos y otros líderes del pueblo judío, que estaban sólo interesados en las ovejas para su propia ventaja personal.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9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0" y="1752600"/>
            <a:ext cx="3429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662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El </a:t>
            </a:r>
            <a:r>
              <a:rPr lang="es-PR" dirty="0"/>
              <a:t>hombre que recibió la vista ilustra esto mismo.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reconoció la voz del Señor Jesús, pero sabía que los fariseos eran extraños. </a:t>
            </a:r>
            <a:endParaRPr lang="es-PR" dirty="0" smtClean="0"/>
          </a:p>
          <a:p>
            <a:r>
              <a:rPr lang="es-PR" dirty="0" smtClean="0"/>
              <a:t>Por </a:t>
            </a:r>
            <a:r>
              <a:rPr lang="es-PR" dirty="0"/>
              <a:t>ello, rehusó obedecerlos, aunque significaba quedar expulsado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2361" t="2133" r="1855" b="2276"/>
          <a:stretch/>
        </p:blipFill>
        <p:spPr>
          <a:xfrm>
            <a:off x="4800718" y="1752600"/>
            <a:ext cx="4343281" cy="513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60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10:6</a:t>
            </a:r>
            <a:r>
              <a:rPr lang="es-PR" dirty="0"/>
              <a:t> Aquí se dice de una forma clara que </a:t>
            </a:r>
            <a:r>
              <a:rPr lang="es-PR" dirty="0" smtClean="0"/>
              <a:t>esta </a:t>
            </a:r>
            <a:r>
              <a:rPr lang="es-PR" dirty="0"/>
              <a:t>alegoría les dijo Jesús a los fariseos, pero ellos no comprendieron —y la razón de que no comprendiesen era que no eran verdaderas ovejas—. </a:t>
            </a:r>
            <a:endParaRPr lang="es-PR" dirty="0" smtClean="0"/>
          </a:p>
          <a:p>
            <a:r>
              <a:rPr lang="es-PR" dirty="0" smtClean="0"/>
              <a:t>Si </a:t>
            </a:r>
            <a:r>
              <a:rPr lang="es-PR" dirty="0"/>
              <a:t>lo hubiesen sido, habrían oído Su voz y le habrían seguido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691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9" b="21105"/>
          <a:stretch/>
        </p:blipFill>
        <p:spPr>
          <a:xfrm>
            <a:off x="0" y="1676401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827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Volvió, pues, Jesús a decirles: De cierto, de cierto os digo: Yo soy la puerta de las ovejas</a:t>
            </a:r>
            <a:r>
              <a:rPr lang="es-PR" i="1" dirty="0" smtClean="0"/>
              <a:t>. Todos </a:t>
            </a:r>
            <a:r>
              <a:rPr lang="es-PR" i="1" dirty="0"/>
              <a:t>los que antes de mí vinieron, ladrones son y salteadores; pero no los oyeron las ovejas</a:t>
            </a:r>
            <a:r>
              <a:rPr lang="es-PR" i="1" dirty="0" smtClean="0"/>
              <a:t>. Yo </a:t>
            </a:r>
            <a:r>
              <a:rPr lang="es-PR" i="1" dirty="0"/>
              <a:t>soy la puerta; el que por mí entrare, será salvo; y entrará, y saldrá, y hallará pastos</a:t>
            </a:r>
            <a:r>
              <a:rPr lang="es-PR" i="1" dirty="0" smtClean="0"/>
              <a:t>. El </a:t>
            </a:r>
            <a:r>
              <a:rPr lang="es-PR" i="1" dirty="0"/>
              <a:t>ladrón no viene sino para hurtar y matar y destruir; yo he venido para que tengan vida, y para que la tengan en </a:t>
            </a:r>
            <a:r>
              <a:rPr lang="es-PR" i="1" dirty="0" smtClean="0"/>
              <a:t>abundancia...”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…Yo </a:t>
            </a:r>
            <a:r>
              <a:rPr lang="es-PR" i="1" dirty="0"/>
              <a:t>soy el buen pastor; el buen pastor su vida da por las ovejas</a:t>
            </a:r>
            <a:r>
              <a:rPr lang="es-PR" i="1" dirty="0" smtClean="0"/>
              <a:t>. Mas </a:t>
            </a:r>
            <a:r>
              <a:rPr lang="es-PR" i="1" dirty="0"/>
              <a:t>el asalariado, y que no es el pastor, de quien no son propias las ovejas, ve venir al lobo y deja las ovejas y huye, y el lobo arrebata las ovejas y las dispersa</a:t>
            </a:r>
            <a:r>
              <a:rPr lang="es-PR" i="1" dirty="0" smtClean="0"/>
              <a:t>. Así </a:t>
            </a:r>
            <a:r>
              <a:rPr lang="es-PR" i="1" dirty="0"/>
              <a:t>que el asalariado huye, porque es asalariado, y no le importan las ovejas</a:t>
            </a:r>
            <a:r>
              <a:rPr lang="es-PR" i="1" dirty="0" smtClean="0"/>
              <a:t>. Yo </a:t>
            </a:r>
            <a:r>
              <a:rPr lang="es-PR" i="1" dirty="0"/>
              <a:t>soy el buen pastor; y conozco mis ovejas, y las mías me conocen</a:t>
            </a:r>
            <a:r>
              <a:rPr lang="es-PR" i="1" dirty="0" smtClean="0"/>
              <a:t>, así </a:t>
            </a:r>
            <a:r>
              <a:rPr lang="es-PR" i="1" dirty="0"/>
              <a:t>como el Padre me conoce, y yo conozco al Padre; y pongo mi vida por las </a:t>
            </a:r>
            <a:r>
              <a:rPr lang="es-PR" i="1" dirty="0" smtClean="0"/>
              <a:t>ovejas...”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261030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 fontScale="92500"/>
          </a:bodyPr>
          <a:lstStyle/>
          <a:p>
            <a:r>
              <a:rPr lang="es-PR" sz="3600" dirty="0"/>
              <a:t>“</a:t>
            </a:r>
            <a:r>
              <a:rPr lang="es-PR" sz="3600" i="1" dirty="0"/>
              <a:t>Y le rodearon los judíos y le dijeron: ¿Hasta cuándo nos turbarás el alma? Si tú eres el Cristo, dínoslo abiertamente</a:t>
            </a:r>
            <a:r>
              <a:rPr lang="es-PR" sz="3600" i="1" dirty="0" smtClean="0"/>
              <a:t>. Jesús </a:t>
            </a:r>
            <a:r>
              <a:rPr lang="es-PR" sz="3600" i="1" dirty="0"/>
              <a:t>les respondió: Os lo he dicho, y no creéis; las obras que yo hago en nombre de mi Padre, ellas dan testimonio de mí;</a:t>
            </a:r>
            <a:r>
              <a:rPr lang="es-PR" sz="3600" dirty="0"/>
              <a:t>” </a:t>
            </a:r>
            <a:endParaRPr lang="es-PR" sz="3600" dirty="0" smtClean="0"/>
          </a:p>
          <a:p>
            <a:pPr marL="0" indent="0">
              <a:buNone/>
            </a:pPr>
            <a:r>
              <a:rPr lang="es-PR" sz="3600" dirty="0"/>
              <a:t>	</a:t>
            </a:r>
            <a:r>
              <a:rPr lang="es-PR" sz="3600" dirty="0" smtClean="0">
                <a:solidFill>
                  <a:srgbClr val="FF0000"/>
                </a:solidFill>
              </a:rPr>
              <a:t>(</a:t>
            </a:r>
            <a:r>
              <a:rPr lang="es-PR" sz="3600" dirty="0">
                <a:solidFill>
                  <a:srgbClr val="FF0000"/>
                </a:solidFill>
              </a:rPr>
              <a:t>Juan 10.24–25,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…tengo </a:t>
            </a:r>
            <a:r>
              <a:rPr lang="es-PR" i="1" dirty="0"/>
              <a:t>otras ovejas que no son de este redil; aquéllas también debo traer, y oirán mi voz; y habrá un rebaño, y un pastor</a:t>
            </a:r>
            <a:r>
              <a:rPr lang="es-PR" i="1" dirty="0" smtClean="0"/>
              <a:t>. Por </a:t>
            </a:r>
            <a:r>
              <a:rPr lang="es-PR" i="1" dirty="0"/>
              <a:t>eso me ama el Padre, porque yo pongo mi vida, para volverla a tomar</a:t>
            </a:r>
            <a:r>
              <a:rPr lang="es-PR" i="1" dirty="0" smtClean="0"/>
              <a:t>. Nadie </a:t>
            </a:r>
            <a:r>
              <a:rPr lang="es-PR" i="1" dirty="0"/>
              <a:t>me la quita, sino que yo de mí mismo la pongo. Tengo poder para ponerla, y tengo poder para volverla a </a:t>
            </a:r>
            <a:r>
              <a:rPr lang="es-PR" i="1" dirty="0" smtClean="0"/>
              <a:t>tomar…”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557452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…Este </a:t>
            </a:r>
            <a:r>
              <a:rPr lang="es-PR" i="1" dirty="0"/>
              <a:t>mandamiento recibí de mi Padre. Volvió a haber disensión entre los judíos por estas palabras. Muchos de ellos decían: Demonio tiene, y está fuera de sí; ¿por qué le oís? Decían otros: Estas palabras no son de endemoniado. ¿Puede acaso el demonio abrir los ojos de los ciegos?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Juan 10.7–21, RVR60) </a:t>
            </a:r>
          </a:p>
        </p:txBody>
      </p:sp>
    </p:spTree>
    <p:extLst>
      <p:ext uri="{BB962C8B-B14F-4D97-AF65-F5344CB8AC3E}">
        <p14:creationId xmlns:p14="http://schemas.microsoft.com/office/powerpoint/2010/main" val="6146717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b="1" dirty="0"/>
              <a:t>A. La puerta (vv. 7–10).</a:t>
            </a:r>
          </a:p>
          <a:p>
            <a:r>
              <a:rPr lang="es-PR" dirty="0"/>
              <a:t>Jesucristo es la puerta y como tal guía a las ovejas «a entrar y a salir».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ciego del </a:t>
            </a:r>
            <a:r>
              <a:rPr lang="es-PR" dirty="0">
                <a:solidFill>
                  <a:srgbClr val="FF0000"/>
                </a:solidFill>
              </a:rPr>
              <a:t>capítulo 9</a:t>
            </a:r>
            <a:r>
              <a:rPr lang="es-PR" dirty="0"/>
              <a:t> fue «expulsado» (excomulgado) por los falsos pastores debido a que confió en Jesús, pero fue recibido por Cristo en el nuevo rebaño.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253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En </a:t>
            </a:r>
            <a:r>
              <a:rPr lang="es-PR" dirty="0"/>
              <a:t>este capítulo en realidad se habla de tres puertas y que debemos hacer una distinción entre ellas para captar el significado completo de esta explicación</a:t>
            </a:r>
            <a:r>
              <a:rPr lang="es-PR" dirty="0" smtClean="0"/>
              <a:t>: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871" r="27589" b="6115"/>
          <a:stretch/>
        </p:blipFill>
        <p:spPr>
          <a:xfrm>
            <a:off x="5155813" y="1752600"/>
            <a:ext cx="398818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184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(1)	«La puerta en el redil» (</a:t>
            </a:r>
            <a:r>
              <a:rPr lang="es-PR" dirty="0">
                <a:solidFill>
                  <a:srgbClr val="FF0000"/>
                </a:solidFill>
              </a:rPr>
              <a:t>v. 1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redil aquí no es el cielo, sino la nación de Israel (véase </a:t>
            </a:r>
            <a:r>
              <a:rPr lang="es-PR" dirty="0" smtClean="0"/>
              <a:t>Salmo </a:t>
            </a:r>
            <a:r>
              <a:rPr lang="es-PR" dirty="0"/>
              <a:t>100).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/>
              <a:t>vino a Israel a través del camino señalado en las Escrituras; el portero (Juan el Bautista) le abrió la puerta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968" r="17499"/>
          <a:stretch/>
        </p:blipFill>
        <p:spPr>
          <a:xfrm>
            <a:off x="5105400" y="1753783"/>
            <a:ext cx="4038600" cy="51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069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(2)	«La puerta de las ovejas» (</a:t>
            </a:r>
            <a:r>
              <a:rPr lang="es-PR" dirty="0">
                <a:solidFill>
                  <a:srgbClr val="FF0000"/>
                </a:solidFill>
              </a:rPr>
              <a:t>v. 7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Esta </a:t>
            </a:r>
            <a:r>
              <a:rPr lang="es-PR" dirty="0"/>
              <a:t>es la puerta que lleva a la gente fuera de su actual redil; en este caso, el judaísmo. </a:t>
            </a:r>
            <a:endParaRPr lang="es-PR" dirty="0" smtClean="0"/>
          </a:p>
          <a:p>
            <a:r>
              <a:rPr lang="es-PR" dirty="0" smtClean="0"/>
              <a:t>Cristo </a:t>
            </a:r>
            <a:r>
              <a:rPr lang="es-PR" dirty="0"/>
              <a:t>abrió el camino para que las multitudes dejaran su antiguo sistema religioso y hallaran vida nueva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  <a14:imgEffect>
                      <a14:brightnessContrast bright="8000" contrast="11000"/>
                    </a14:imgEffect>
                  </a14:imgLayer>
                </a14:imgProps>
              </a:ext>
            </a:extLst>
          </a:blip>
          <a:srcRect r="12387"/>
          <a:stretch/>
        </p:blipFill>
        <p:spPr>
          <a:xfrm>
            <a:off x="4832329" y="1752600"/>
            <a:ext cx="431167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04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(3)	La puerta de la salvación (</a:t>
            </a:r>
            <a:r>
              <a:rPr lang="es-PR" dirty="0">
                <a:solidFill>
                  <a:srgbClr val="FF0000"/>
                </a:solidFill>
              </a:rPr>
              <a:t>v. 9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Las </a:t>
            </a:r>
            <a:r>
              <a:rPr lang="es-PR" dirty="0"/>
              <a:t>ovejas que usan esta puerta entran y salen, lo cual habla de libertad, tienen vida eterna y disfrutan de los pastos de la Palabra de Dios. </a:t>
            </a:r>
            <a:endParaRPr lang="es-PR" dirty="0" smtClean="0"/>
          </a:p>
          <a:p>
            <a:r>
              <a:rPr lang="es-PR" dirty="0" smtClean="0"/>
              <a:t>Satanás</a:t>
            </a:r>
            <a:r>
              <a:rPr lang="es-PR" dirty="0"/>
              <a:t>, a través de los falsos maestros (ladrones y salteadores), quiere robar, matar y destruir a las ovejas; pero Dios da vida abundante y cuida a las ovejas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0800" r="10063"/>
          <a:stretch/>
        </p:blipFill>
        <p:spPr>
          <a:xfrm>
            <a:off x="5108713" y="1736035"/>
            <a:ext cx="4038600" cy="512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7164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b="1" dirty="0"/>
              <a:t>B. El pastor (</a:t>
            </a:r>
            <a:r>
              <a:rPr lang="es-PR" b="1" dirty="0">
                <a:solidFill>
                  <a:srgbClr val="FF0000"/>
                </a:solidFill>
              </a:rPr>
              <a:t>vv. 11–15</a:t>
            </a:r>
            <a:r>
              <a:rPr lang="es-PR" b="1" dirty="0"/>
              <a:t>).</a:t>
            </a:r>
          </a:p>
          <a:p>
            <a:r>
              <a:rPr lang="es-PR" dirty="0"/>
              <a:t>Hay un contraste aquí entre los fariseos (asalariados), a quienes no les importan las ovejas, y Jesucristo el buen pastor.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asalariados huyen y se </a:t>
            </a:r>
            <a:r>
              <a:rPr lang="es-PR" dirty="0" err="1"/>
              <a:t>autoprotegen</a:t>
            </a:r>
            <a:r>
              <a:rPr lang="es-PR" dirty="0"/>
              <a:t> cuando el enemigo viene; pero Cristo voluntariamente da su vida por las ovejas (véase también </a:t>
            </a:r>
            <a:r>
              <a:rPr lang="es-PR" dirty="0" smtClean="0">
                <a:solidFill>
                  <a:srgbClr val="FF0000"/>
                </a:solidFill>
              </a:rPr>
              <a:t>Hechos </a:t>
            </a:r>
            <a:r>
              <a:rPr lang="es-PR" dirty="0">
                <a:solidFill>
                  <a:srgbClr val="FF0000"/>
                </a:solidFill>
              </a:rPr>
              <a:t>20.29</a:t>
            </a:r>
            <a:r>
              <a:rPr lang="es-PR" dirty="0"/>
              <a:t>).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30000" contrast="25000"/>
                    </a14:imgEffect>
                  </a14:imgLayer>
                </a14:imgProps>
              </a:ext>
            </a:extLst>
          </a:blip>
          <a:srcRect l="22272" r="25802"/>
          <a:stretch/>
        </p:blipFill>
        <p:spPr>
          <a:xfrm>
            <a:off x="5334001" y="1804988"/>
            <a:ext cx="3810000" cy="50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964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Cristo</a:t>
            </a:r>
            <a:r>
              <a:rPr lang="es-PR" dirty="0"/>
              <a:t>, como el buen pastor, da su vida en la cruz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22</a:t>
            </a:r>
            <a:r>
              <a:rPr lang="es-PR" dirty="0"/>
              <a:t>); como el gran pastor, cuida a las ovejas (</a:t>
            </a:r>
            <a:r>
              <a:rPr lang="es-PR" dirty="0" smtClean="0">
                <a:solidFill>
                  <a:srgbClr val="FF0000"/>
                </a:solidFill>
              </a:rPr>
              <a:t>Hebreos </a:t>
            </a:r>
            <a:r>
              <a:rPr lang="es-PR" dirty="0">
                <a:solidFill>
                  <a:srgbClr val="FF0000"/>
                </a:solidFill>
              </a:rPr>
              <a:t>13.20 </a:t>
            </a:r>
            <a:r>
              <a:rPr lang="es-PR" dirty="0"/>
              <a:t>y 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23</a:t>
            </a:r>
            <a:r>
              <a:rPr lang="es-PR" dirty="0"/>
              <a:t>); y como el pastor principal vendrá otra vez en gloria por sus ovejas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24; 1 </a:t>
            </a:r>
            <a:r>
              <a:rPr lang="es-PR" dirty="0" smtClean="0">
                <a:solidFill>
                  <a:srgbClr val="FF0000"/>
                </a:solidFill>
              </a:rPr>
              <a:t>Pedro </a:t>
            </a:r>
            <a:r>
              <a:rPr lang="es-PR" dirty="0">
                <a:solidFill>
                  <a:srgbClr val="FF0000"/>
                </a:solidFill>
              </a:rPr>
              <a:t>5.4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el </a:t>
            </a:r>
            <a:r>
              <a:rPr lang="es-PR" dirty="0">
                <a:solidFill>
                  <a:srgbClr val="FF0000"/>
                </a:solidFill>
              </a:rPr>
              <a:t>versículo 18 </a:t>
            </a:r>
            <a:r>
              <a:rPr lang="es-PR" dirty="0"/>
              <a:t>habla tanto de su muerte como de su resurrección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bright="23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8364" y="1752600"/>
            <a:ext cx="3985635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029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b="1" dirty="0"/>
              <a:t>C. El rebaño (</a:t>
            </a:r>
            <a:r>
              <a:rPr lang="es-PR" b="1" dirty="0">
                <a:solidFill>
                  <a:srgbClr val="FF0000"/>
                </a:solidFill>
              </a:rPr>
              <a:t>vv. 16–21</a:t>
            </a:r>
            <a:r>
              <a:rPr lang="es-PR" b="1" dirty="0"/>
              <a:t>).</a:t>
            </a:r>
          </a:p>
          <a:p>
            <a:r>
              <a:rPr lang="es-PR" dirty="0"/>
              <a:t>Las «otras ovejas» son los gentiles que no se hallaban dentro del redil judío. </a:t>
            </a:r>
            <a:endParaRPr lang="es-PR" dirty="0" smtClean="0"/>
          </a:p>
          <a:p>
            <a:r>
              <a:rPr lang="es-PR" dirty="0" smtClean="0"/>
              <a:t>Jesús </a:t>
            </a:r>
            <a:r>
              <a:rPr lang="es-PR" dirty="0"/>
              <a:t>debe traerlas y lo hará mediante su voz, su Palabra. </a:t>
            </a:r>
            <a:endParaRPr lang="es-PR" dirty="0" smtClean="0"/>
          </a:p>
          <a:p>
            <a:r>
              <a:rPr lang="es-PR" dirty="0" smtClean="0"/>
              <a:t>Esto </a:t>
            </a:r>
            <a:r>
              <a:rPr lang="es-PR" dirty="0"/>
              <a:t>vemos que ocurre en </a:t>
            </a:r>
            <a:r>
              <a:rPr lang="es-PR" dirty="0">
                <a:solidFill>
                  <a:srgbClr val="FF0000"/>
                </a:solidFill>
              </a:rPr>
              <a:t>Hechos 10</a:t>
            </a:r>
            <a:r>
              <a:rPr lang="es-PR" dirty="0"/>
              <a:t>, cuando Pedro fue a los gentiles y les predicó la Palabra; creyeron y se salvaron.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>
                <a:solidFill>
                  <a:srgbClr val="FF0000"/>
                </a:solidFill>
              </a:rPr>
              <a:t>versículo 16 </a:t>
            </a:r>
            <a:r>
              <a:rPr lang="es-PR" dirty="0"/>
              <a:t>dice: «y habrá un rebaño [la Iglesia], y un pastor [Cristo]».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4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34" y="1752600"/>
            <a:ext cx="4033265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838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fontScale="85000" lnSpcReduction="20000"/>
          </a:bodyPr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>
                <a:latin typeface="Candara" pitchFamily="34" charset="0"/>
                <a:cs typeface="Calibri" pitchFamily="34" charset="0"/>
              </a:rPr>
              <a:t>Jesús el Buen Pastor</a:t>
            </a: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10.1-6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smtClean="0">
                <a:latin typeface="Candara" pitchFamily="34" charset="0"/>
                <a:cs typeface="Calibri" pitchFamily="34" charset="0"/>
              </a:rPr>
              <a:t>Jesús el Buen Pastor</a:t>
            </a: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10.7-21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Jesús habla abiertamente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10.22-26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Ovejas del Buen Pastor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Juan </a:t>
            </a:r>
            <a:r>
              <a:rPr lang="es-PR" sz="33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10.27-30</a:t>
            </a:r>
            <a:endParaRPr lang="es-PR" sz="3300" noProof="0" dirty="0" smtClean="0">
              <a:solidFill>
                <a:srgbClr val="FF0000"/>
              </a:solidFill>
              <a:latin typeface="Candara" pitchFamily="34" charset="0"/>
              <a:ea typeface="+mn-ea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Muchos creyeron en Él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10.31-42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10.7-21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La </a:t>
            </a:r>
            <a:r>
              <a:rPr lang="es-PR" dirty="0"/>
              <a:t>Iglesia está compuesta de judíos y gentiles que han confiado en Cristo, y hay un cuerpo, un rebaño, y una vida espiritual común (véanse </a:t>
            </a:r>
            <a:r>
              <a:rPr lang="es-PR" dirty="0" smtClean="0">
                <a:solidFill>
                  <a:srgbClr val="FF0000"/>
                </a:solidFill>
              </a:rPr>
              <a:t>Efesios 2.11–22</a:t>
            </a:r>
            <a:r>
              <a:rPr lang="es-PR" dirty="0">
                <a:solidFill>
                  <a:srgbClr val="FF0000"/>
                </a:solidFill>
              </a:rPr>
              <a:t>; 3.1–13; 4.1–5</a:t>
            </a:r>
            <a:r>
              <a:rPr lang="es-PR" dirty="0"/>
              <a:t>).</a:t>
            </a:r>
          </a:p>
          <a:p>
            <a:r>
              <a:rPr lang="es-PR" dirty="0"/>
              <a:t>Cristo es el buen pastor que muere por las ovejas. (¡En el AT las ovejas morían por el pastor!)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llama por medio de su Palabra y los que creen entran por la puerta, salen de su redil religioso y entran en el verdadero redil de Cristo, la Iglesia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bright="23000" contrast="9000"/>
                    </a14:imgEffect>
                  </a14:imgLayer>
                </a14:imgProps>
              </a:ext>
            </a:extLst>
          </a:blip>
          <a:srcRect l="4407"/>
          <a:stretch/>
        </p:blipFill>
        <p:spPr>
          <a:xfrm>
            <a:off x="5334000" y="1752600"/>
            <a:ext cx="3809999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193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  <a14:imgEffect>
                      <a14:brightnessContrast bright="4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2" b="9530"/>
          <a:stretch/>
        </p:blipFill>
        <p:spPr>
          <a:xfrm>
            <a:off x="0" y="1649897"/>
            <a:ext cx="9144000" cy="520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“</a:t>
            </a:r>
            <a:r>
              <a:rPr lang="es-PR" i="1" dirty="0"/>
              <a:t>Celebrábase en Jerusalén la fiesta de la dedicación. Era invierno</a:t>
            </a:r>
            <a:r>
              <a:rPr lang="es-PR" i="1" dirty="0" smtClean="0"/>
              <a:t>, y </a:t>
            </a:r>
            <a:r>
              <a:rPr lang="es-PR" i="1" dirty="0"/>
              <a:t>Jesús andaba en el templo por el pórtico de Salomón</a:t>
            </a:r>
            <a:r>
              <a:rPr lang="es-PR" i="1" dirty="0" smtClean="0"/>
              <a:t>. Y </a:t>
            </a:r>
            <a:r>
              <a:rPr lang="es-PR" i="1" dirty="0"/>
              <a:t>le rodearon los judíos y le dijeron: ¿Hasta cuándo nos turbarás el alma? Si tú eres el Cristo, dínoslo </a:t>
            </a:r>
            <a:r>
              <a:rPr lang="es-PR" i="1" dirty="0" smtClean="0"/>
              <a:t>abiertamente. Jesús </a:t>
            </a:r>
            <a:r>
              <a:rPr lang="es-PR" i="1" dirty="0"/>
              <a:t>les respondió: Os lo he dicho, y no creéis; las obras que yo hago en nombre de mi Padre, ellas dan testimonio de mí</a:t>
            </a:r>
            <a:r>
              <a:rPr lang="es-PR" i="1" dirty="0" smtClean="0"/>
              <a:t>; pero </a:t>
            </a:r>
            <a:r>
              <a:rPr lang="es-PR" i="1" dirty="0"/>
              <a:t>vosotros no creéis, porque no sois de mis ovejas, como os he dicho.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Juan 10.22–26, RVR60) </a:t>
            </a:r>
          </a:p>
        </p:txBody>
      </p:sp>
    </p:spTree>
    <p:extLst>
      <p:ext uri="{BB962C8B-B14F-4D97-AF65-F5344CB8AC3E}">
        <p14:creationId xmlns:p14="http://schemas.microsoft.com/office/powerpoint/2010/main" val="1594213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10:22</a:t>
            </a:r>
            <a:r>
              <a:rPr lang="es-PR" dirty="0"/>
              <a:t> Al llegar a este punto hay una discontinuidad en la narración.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Señor Jesús ya no estaba hablando a los fariseos, sino a los judíos en general.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sabemos cuánto tiempo transcurrió entre el </a:t>
            </a:r>
            <a:r>
              <a:rPr lang="es-PR" dirty="0">
                <a:solidFill>
                  <a:srgbClr val="FF0000"/>
                </a:solidFill>
              </a:rPr>
              <a:t>versículo 21 </a:t>
            </a:r>
            <a:r>
              <a:rPr lang="es-PR" dirty="0"/>
              <a:t>y </a:t>
            </a:r>
            <a:r>
              <a:rPr lang="es-PR" dirty="0">
                <a:solidFill>
                  <a:srgbClr val="FF0000"/>
                </a:solidFill>
              </a:rPr>
              <a:t>22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De </a:t>
            </a:r>
            <a:r>
              <a:rPr lang="es-PR" dirty="0"/>
              <a:t>pasada, ésta es la única mención en la Biblia de la fiesta de la Dedicación, o, en hebreo, </a:t>
            </a:r>
            <a:r>
              <a:rPr lang="es-PR" dirty="0" err="1"/>
              <a:t>Hanukkah</a:t>
            </a:r>
            <a:r>
              <a:rPr lang="es-PR" dirty="0"/>
              <a:t>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l="50870"/>
          <a:stretch/>
        </p:blipFill>
        <p:spPr>
          <a:xfrm>
            <a:off x="5333999" y="1752600"/>
            <a:ext cx="3800289" cy="51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616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8991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Se </a:t>
            </a:r>
            <a:r>
              <a:rPr lang="es-PR" dirty="0"/>
              <a:t>cree generalmente que esta fiesta fue instituida por Judas Macabeo cuando el templo fue rededicado en el 165 a.C. después de haber sido contaminado por Antíoco </a:t>
            </a:r>
            <a:r>
              <a:rPr lang="es-PR" dirty="0" smtClean="0"/>
              <a:t>Epífanes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Era </a:t>
            </a:r>
            <a:r>
              <a:rPr lang="es-PR" dirty="0"/>
              <a:t>una fiesta anual, instituida por el pueblo judío, y no era una de las fiestas de Jehová. </a:t>
            </a:r>
            <a:endParaRPr lang="es-PR" dirty="0" smtClean="0"/>
          </a:p>
          <a:p>
            <a:r>
              <a:rPr lang="es-PR" dirty="0" smtClean="0"/>
              <a:t>Era </a:t>
            </a:r>
            <a:r>
              <a:rPr lang="es-PR" dirty="0"/>
              <a:t>invierno no sólo según el calendario, sino también espiritualmente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brightnessContrast bright="10000" contrast="-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600" y="1754886"/>
            <a:ext cx="2819400" cy="510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549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10:23–24</a:t>
            </a:r>
            <a:r>
              <a:rPr lang="es-PR" dirty="0"/>
              <a:t> El ministerio público del Señor había casi terminado, y Él estaba a punto de demostrar Su completa dedicación a Dios Padre por Su muerte en la cruz.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pórtico de Salomón era un área cubierta adyacente al templo de Herodes.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  <a14:imgEffect>
                      <a14:brightnessContrast bright="18000" contrast="16000"/>
                    </a14:imgEffect>
                  </a14:imgLayer>
                </a14:imgProps>
              </a:ext>
            </a:extLst>
          </a:blip>
          <a:srcRect l="19845" r="33585"/>
          <a:stretch/>
        </p:blipFill>
        <p:spPr>
          <a:xfrm>
            <a:off x="5181600" y="1814031"/>
            <a:ext cx="3962400" cy="505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334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Al </a:t>
            </a:r>
            <a:r>
              <a:rPr lang="es-PR" dirty="0"/>
              <a:t>pasear el Señor por allí, habría el espacio para que los judíos se reuniesen a su alrededor.</a:t>
            </a:r>
          </a:p>
          <a:p>
            <a:r>
              <a:rPr lang="es-PR" dirty="0"/>
              <a:t>Le rodearon los judíos y le decían: ¿Hasta cuándo nos vas a tener en vilo? Si tú eres el Cristo, dínoslo abiertamente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238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10:25–26</a:t>
            </a:r>
            <a:r>
              <a:rPr lang="es-PR" dirty="0"/>
              <a:t> Jesús volvió a recordarles Sus palabras y Sus obras. </a:t>
            </a:r>
            <a:endParaRPr lang="es-PR" dirty="0" smtClean="0"/>
          </a:p>
          <a:p>
            <a:r>
              <a:rPr lang="es-PR" dirty="0" smtClean="0"/>
              <a:t>Con </a:t>
            </a:r>
            <a:r>
              <a:rPr lang="es-PR" dirty="0"/>
              <a:t>frecuencia les había dicho que Él era el Mesías, y los milagros que llevaba a cabo demostraban que Su afirmación era cierta. </a:t>
            </a:r>
            <a:endParaRPr lang="es-PR" dirty="0" smtClean="0"/>
          </a:p>
          <a:p>
            <a:r>
              <a:rPr lang="es-PR" dirty="0" smtClean="0"/>
              <a:t>Otra </a:t>
            </a:r>
            <a:r>
              <a:rPr lang="es-PR" dirty="0"/>
              <a:t>vez recordó a los judíos que Él hacía Sus milagros por autoridad de Su Padre y para gloria de Su Padre.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226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habla abiertamente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10.22-26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Al </a:t>
            </a:r>
            <a:r>
              <a:rPr lang="es-PR" dirty="0"/>
              <a:t>hacerlo así, mostraba que Él era verdaderamente Aquel que el Padre había enviado al mundo.</a:t>
            </a:r>
          </a:p>
          <a:p>
            <a:r>
              <a:rPr lang="es-PR" dirty="0"/>
              <a:t>La mala disposición que tenían ellos para recibir al Mesías demostraba que no eran de Sus ovejas. </a:t>
            </a:r>
            <a:endParaRPr lang="es-PR" dirty="0" smtClean="0"/>
          </a:p>
          <a:p>
            <a:r>
              <a:rPr lang="es-PR" dirty="0" smtClean="0"/>
              <a:t>Si </a:t>
            </a:r>
            <a:r>
              <a:rPr lang="es-PR" dirty="0"/>
              <a:t>hubieran sido separados para pertenecerle, habrían mostrado una buena disposición a creer en Él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775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</a:extLst>
          </a:blip>
          <a:srcRect t="11950" b="12165"/>
          <a:stretch/>
        </p:blipFill>
        <p:spPr>
          <a:xfrm>
            <a:off x="0" y="1686341"/>
            <a:ext cx="9144000" cy="517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 l="833" t="25892"/>
          <a:stretch/>
        </p:blipFill>
        <p:spPr>
          <a:xfrm>
            <a:off x="0" y="1676400"/>
            <a:ext cx="9144000" cy="520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Mis ovejas oyen mi voz, y yo las conozco, y me siguen</a:t>
            </a:r>
            <a:r>
              <a:rPr lang="es-PR" i="1" dirty="0" smtClean="0"/>
              <a:t>, y </a:t>
            </a:r>
            <a:r>
              <a:rPr lang="es-PR" i="1" dirty="0"/>
              <a:t>yo les doy vida eterna; y no perecerán jamás, ni nadie las arrebatará de mi mano</a:t>
            </a:r>
            <a:r>
              <a:rPr lang="es-PR" i="1" dirty="0" smtClean="0"/>
              <a:t>. Mi </a:t>
            </a:r>
            <a:r>
              <a:rPr lang="es-PR" i="1" dirty="0"/>
              <a:t>Padre que me las dio, es mayor que todos, y nadie las puede arrebatar de la mano de mi Padre</a:t>
            </a:r>
            <a:r>
              <a:rPr lang="es-PR" i="1" dirty="0" smtClean="0"/>
              <a:t>. Yo </a:t>
            </a:r>
            <a:r>
              <a:rPr lang="es-PR" i="1" dirty="0"/>
              <a:t>y el Padre uno somos.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Juan 10.27–30, RVR60) </a:t>
            </a:r>
          </a:p>
        </p:txBody>
      </p:sp>
    </p:spTree>
    <p:extLst>
      <p:ext uri="{BB962C8B-B14F-4D97-AF65-F5344CB8AC3E}">
        <p14:creationId xmlns:p14="http://schemas.microsoft.com/office/powerpoint/2010/main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10:27</a:t>
            </a:r>
            <a:r>
              <a:rPr lang="es-PR" dirty="0"/>
              <a:t> Estos siguientes versículos enseñan de una manera inconfundible que ninguna verdadera oveja de Cristo jamás perecerá.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eterna seguridad del creyente es un glorioso hecho.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que son las verdaderas ovejas de Cristo oyen Su voz. La oyen cuando se predica el evangelio, y responden creyendo en Él. 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 l="12111" r="5082"/>
          <a:stretch/>
        </p:blipFill>
        <p:spPr>
          <a:xfrm>
            <a:off x="5257800" y="1752600"/>
            <a:ext cx="3886200" cy="511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183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A </a:t>
            </a:r>
            <a:r>
              <a:rPr lang="es-PR" dirty="0"/>
              <a:t>partir de entonces, oyen Su voz a diario y obedecen Su Palabra</a:t>
            </a:r>
            <a:r>
              <a:rPr lang="es-PR" dirty="0" smtClean="0"/>
              <a:t>.</a:t>
            </a:r>
          </a:p>
          <a:p>
            <a:r>
              <a:rPr lang="es-PR" dirty="0" smtClean="0"/>
              <a:t>Jesús </a:t>
            </a:r>
            <a:r>
              <a:rPr lang="es-PR" dirty="0"/>
              <a:t>conoce a Sus ovejas. Las conoce por su nombre. </a:t>
            </a:r>
            <a:endParaRPr lang="es-PR" dirty="0" smtClean="0"/>
          </a:p>
          <a:p>
            <a:r>
              <a:rPr lang="es-PR" dirty="0" smtClean="0"/>
              <a:t>Ni </a:t>
            </a:r>
            <a:r>
              <a:rPr lang="es-PR" dirty="0"/>
              <a:t>una de ellas escapa a Su atención. </a:t>
            </a:r>
            <a:endParaRPr lang="es-PR" dirty="0" smtClean="0"/>
          </a:p>
          <a:p>
            <a:r>
              <a:rPr lang="es-PR" dirty="0" smtClean="0"/>
              <a:t>Ninguna </a:t>
            </a:r>
            <a:r>
              <a:rPr lang="es-PR" dirty="0"/>
              <a:t>podría perderse por causa de un descuido ni de negligencia por Su parte. </a:t>
            </a:r>
            <a:endParaRPr lang="es-PR" dirty="0" smtClean="0"/>
          </a:p>
          <a:p>
            <a:r>
              <a:rPr lang="es-PR" dirty="0" smtClean="0"/>
              <a:t>Las </a:t>
            </a:r>
            <a:r>
              <a:rPr lang="es-PR" dirty="0"/>
              <a:t>ovejas de Cristo le siguen, primero ejercitando fe salvadora en Él, y luego andando con Él en obediencia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3200" r="30053"/>
          <a:stretch/>
        </p:blipFill>
        <p:spPr>
          <a:xfrm>
            <a:off x="5257800" y="1752600"/>
            <a:ext cx="3886200" cy="51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035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10:28</a:t>
            </a:r>
            <a:r>
              <a:rPr lang="es-PR" dirty="0"/>
              <a:t> Cristo da vida eterna a Sus ovejas. </a:t>
            </a:r>
            <a:endParaRPr lang="es-PR" dirty="0" smtClean="0"/>
          </a:p>
          <a:p>
            <a:r>
              <a:rPr lang="es-PR" dirty="0" smtClean="0"/>
              <a:t>Esto </a:t>
            </a:r>
            <a:r>
              <a:rPr lang="es-PR" dirty="0"/>
              <a:t>significa una vida que permanecerá para siempre.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es una vida que esté condicionada a la conducta. </a:t>
            </a:r>
            <a:endParaRPr lang="es-PR" dirty="0" smtClean="0"/>
          </a:p>
          <a:p>
            <a:r>
              <a:rPr lang="es-PR" dirty="0" smtClean="0"/>
              <a:t>Es </a:t>
            </a:r>
            <a:r>
              <a:rPr lang="es-PR" dirty="0"/>
              <a:t>vida eterna, y esto significa perdurable. </a:t>
            </a:r>
            <a:endParaRPr lang="es-PR" dirty="0" smtClean="0"/>
          </a:p>
          <a:p>
            <a:r>
              <a:rPr lang="es-PR" dirty="0" smtClean="0"/>
              <a:t>Pero </a:t>
            </a:r>
            <a:r>
              <a:rPr lang="es-PR" dirty="0"/>
              <a:t>la vida eterna es asimismo una condición de vida. </a:t>
            </a:r>
            <a:endParaRPr lang="es-PR" dirty="0" smtClean="0"/>
          </a:p>
          <a:p>
            <a:r>
              <a:rPr lang="es-PR" dirty="0" smtClean="0"/>
              <a:t>Es </a:t>
            </a:r>
            <a:r>
              <a:rPr lang="es-PR" dirty="0"/>
              <a:t>la vida del mismo Señor Jesús.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3200" r="30053"/>
          <a:stretch/>
        </p:blipFill>
        <p:spPr>
          <a:xfrm>
            <a:off x="5257800" y="1752600"/>
            <a:ext cx="3886200" cy="51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83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Es </a:t>
            </a:r>
            <a:r>
              <a:rPr lang="es-PR" dirty="0"/>
              <a:t>una vida que tiene la capacidad de gozar de las cosas de Dios aquí en la tierra, y una vida que será igualmente apropiada para nuestro hogar celestial. </a:t>
            </a:r>
            <a:endParaRPr lang="es-PR" dirty="0" smtClean="0"/>
          </a:p>
          <a:p>
            <a:r>
              <a:rPr lang="es-PR" dirty="0" smtClean="0"/>
              <a:t>Observemos </a:t>
            </a:r>
            <a:r>
              <a:rPr lang="es-PR" dirty="0"/>
              <a:t>cuidadosamente estas siguientes palabras: Nunca perecerán.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l="13200" r="30053"/>
          <a:stretch/>
        </p:blipFill>
        <p:spPr>
          <a:xfrm>
            <a:off x="5257800" y="1752600"/>
            <a:ext cx="3886200" cy="511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5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Si </a:t>
            </a:r>
            <a:r>
              <a:rPr lang="es-PR" dirty="0"/>
              <a:t>algunas ovejas de Cristo llegasen jamás a perecer, el Señor Jesús sería entonces culpable de no guardar una promesa, y esto no es posible</a:t>
            </a:r>
            <a:r>
              <a:rPr lang="es-PR" dirty="0" smtClean="0"/>
              <a:t>.</a:t>
            </a:r>
          </a:p>
          <a:p>
            <a:r>
              <a:rPr lang="es-PR" dirty="0" smtClean="0"/>
              <a:t>Cristo </a:t>
            </a:r>
            <a:r>
              <a:rPr lang="es-PR" dirty="0"/>
              <a:t>es Dios, y no puede errar.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ha prometido en este versículo que ninguna oveja Suya pasará jamás la eternidad en el infierno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788" b="3003"/>
          <a:stretch/>
        </p:blipFill>
        <p:spPr>
          <a:xfrm>
            <a:off x="5410200" y="1745974"/>
            <a:ext cx="37338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039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¿Significa esto que una persona puede ser salvada y luego vivir como mejor le parezca? </a:t>
            </a:r>
            <a:endParaRPr lang="es-PR" dirty="0" smtClean="0"/>
          </a:p>
          <a:p>
            <a:r>
              <a:rPr lang="es-PR" dirty="0" smtClean="0"/>
              <a:t>¿</a:t>
            </a:r>
            <a:r>
              <a:rPr lang="es-PR" dirty="0"/>
              <a:t>Puede ser salvada y luego proseguir con los placeres pecaminosos del mundo? </a:t>
            </a:r>
            <a:endParaRPr lang="es-PR" dirty="0" smtClean="0"/>
          </a:p>
          <a:p>
            <a:r>
              <a:rPr lang="es-PR" dirty="0" smtClean="0"/>
              <a:t>No</a:t>
            </a:r>
            <a:r>
              <a:rPr lang="es-PR" dirty="0"/>
              <a:t>, ya no desea hacer estas cosas. Quiere seguir al Pastor.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vivimos la vida cristiana para llegar a ser cristianos ni para retener nuestra salvación.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788" b="3003"/>
          <a:stretch/>
        </p:blipFill>
        <p:spPr>
          <a:xfrm>
            <a:off x="5410200" y="1745974"/>
            <a:ext cx="37338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33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Vivimos </a:t>
            </a:r>
            <a:r>
              <a:rPr lang="es-PR" dirty="0"/>
              <a:t>una vida cristiana porque somos cristianos. </a:t>
            </a:r>
            <a:endParaRPr lang="es-PR" dirty="0" smtClean="0"/>
          </a:p>
          <a:p>
            <a:r>
              <a:rPr lang="es-PR" dirty="0" smtClean="0"/>
              <a:t>Deseamos </a:t>
            </a:r>
            <a:r>
              <a:rPr lang="es-PR" dirty="0"/>
              <a:t>vivir una vida santa no por temor a perder nuestra salvación, sino por gratitud a Aquel que murió por nosotros.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doctrina de la seguridad eterna no alienta a una vida descuidada, sino que contrariamente es un intenso motivo para una vida santa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788" b="3003"/>
          <a:stretch/>
        </p:blipFill>
        <p:spPr>
          <a:xfrm>
            <a:off x="5410200" y="1745974"/>
            <a:ext cx="3733800" cy="51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938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/>
              <a:t>Nadie puede arrebatar a un creyente de la mano de Cristo. </a:t>
            </a:r>
            <a:endParaRPr lang="es-PR" dirty="0" smtClean="0"/>
          </a:p>
          <a:p>
            <a:r>
              <a:rPr lang="es-PR" dirty="0" smtClean="0"/>
              <a:t>Su </a:t>
            </a:r>
            <a:r>
              <a:rPr lang="es-PR" dirty="0"/>
              <a:t>mano es omnipotente. Creó el mundo, y ahora mismo lo está sustentando.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hay poder que pueda arrebatar a una oveja de Su sujeción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096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10:29</a:t>
            </a:r>
            <a:r>
              <a:rPr lang="es-PR" dirty="0"/>
              <a:t> No sólo está el creyente en la mano de Cristo, sino que está también en la mano del Padre. </a:t>
            </a:r>
            <a:endParaRPr lang="es-PR" dirty="0" smtClean="0"/>
          </a:p>
          <a:p>
            <a:r>
              <a:rPr lang="es-PR" dirty="0" smtClean="0"/>
              <a:t>Ésta </a:t>
            </a:r>
            <a:r>
              <a:rPr lang="es-PR" dirty="0"/>
              <a:t>es una doble garantía de seguridad. </a:t>
            </a:r>
            <a:endParaRPr lang="es-PR" dirty="0" smtClean="0"/>
          </a:p>
          <a:p>
            <a:r>
              <a:rPr lang="es-PR" dirty="0" smtClean="0"/>
              <a:t>Dios </a:t>
            </a:r>
            <a:r>
              <a:rPr lang="es-PR" dirty="0"/>
              <a:t>Padre es mayor que todos, y nadie las puede arrebatar de la mano del Padre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005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De cierto, de cierto os digo: El que no entra por la puerta en el redil de las ovejas, sino que sube por otra parte, ése es ladrón y salteador</a:t>
            </a:r>
            <a:r>
              <a:rPr lang="es-PR" i="1" dirty="0" smtClean="0"/>
              <a:t>. Mas </a:t>
            </a:r>
            <a:r>
              <a:rPr lang="es-PR" i="1" dirty="0"/>
              <a:t>el que entra por la puerta, el pastor de las ovejas es</a:t>
            </a:r>
            <a:r>
              <a:rPr lang="es-PR" i="1" dirty="0" smtClean="0"/>
              <a:t>. A </a:t>
            </a:r>
            <a:r>
              <a:rPr lang="es-PR" i="1" dirty="0"/>
              <a:t>éste abre el portero, y las ovejas oyen su voz; y a sus ovejas llama por nombre, y las </a:t>
            </a:r>
            <a:r>
              <a:rPr lang="es-PR" i="1" dirty="0" smtClean="0"/>
              <a:t>saca…”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10:30</a:t>
            </a:r>
            <a:r>
              <a:rPr lang="es-PR" dirty="0"/>
              <a:t> Ahora, el Señor Jesús añadió una declaración adicional de igualdad con Dios: Yo y el Padre somos una sola cosa. </a:t>
            </a:r>
            <a:endParaRPr lang="es-PR" dirty="0" smtClean="0"/>
          </a:p>
          <a:p>
            <a:r>
              <a:rPr lang="es-PR" dirty="0" smtClean="0"/>
              <a:t>Aquí</a:t>
            </a:r>
            <a:r>
              <a:rPr lang="es-PR" dirty="0"/>
              <a:t>, probablemente el concepto es que Cristo y el Padre son una sola cosa en poder. </a:t>
            </a:r>
            <a:endParaRPr lang="es-PR" dirty="0" smtClean="0"/>
          </a:p>
          <a:p>
            <a:r>
              <a:rPr lang="es-PR" dirty="0" smtClean="0"/>
              <a:t>Jesús </a:t>
            </a:r>
            <a:r>
              <a:rPr lang="es-PR" dirty="0"/>
              <a:t>acababa de referirse al poder que protege a las ovejas de Cristo.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955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Ovejas del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10.27-30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Por </a:t>
            </a:r>
            <a:r>
              <a:rPr lang="es-PR" dirty="0"/>
              <a:t>ello, añade la explicación de que Su poder es el mismo que el de Dios Padre. </a:t>
            </a:r>
            <a:endParaRPr lang="es-PR" dirty="0" smtClean="0"/>
          </a:p>
          <a:p>
            <a:r>
              <a:rPr lang="es-PR" dirty="0" smtClean="0"/>
              <a:t>Naturalmente</a:t>
            </a:r>
            <a:r>
              <a:rPr lang="es-PR" dirty="0"/>
              <a:t>, lo mismo sucede con todos los otros atributos de la Deidad.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Señor Jesucristo es Dios en el más pleno sentido y es igual al Padre en todas las maneras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764453"/>
            <a:ext cx="3581400" cy="50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48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87681"/>
            <a:ext cx="9143999" cy="518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923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Entonces los judíos volvieron a tomar piedras para apedrearle. Jesús les respondió: Muchas buenas obras os he mostrado de mi Padre; ¿por cuál de ellas me apedreáis? Le respondieron los judíos, diciendo: Por buena obra no te apedreamos, sino por la blasfemia; porque tú, siendo hombre, te haces </a:t>
            </a:r>
            <a:r>
              <a:rPr lang="es-PR" i="1" dirty="0" smtClean="0"/>
              <a:t>Dios…”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184359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…Jesús </a:t>
            </a:r>
            <a:r>
              <a:rPr lang="es-PR" i="1" dirty="0"/>
              <a:t>les respondió: ¿No está escrito en vuestra ley: Yo dije, dioses sois? Si llamó dioses a aquellos a quienes vino la palabra de Dios (y la Escritura no puede ser quebrantada), ¿al que el Padre santificó y envió al mundo, vosotros decís: Tú blasfemas, porque dije: Hijo de Dios soy? Si no hago las obras de mi Padre, no me creáis. Mas si las hago, aunque no me creáis a mí, creed a las obras, para que conozcáis y creáis que el Padre está en mí, y yo en el </a:t>
            </a:r>
            <a:r>
              <a:rPr lang="es-PR" i="1" dirty="0" smtClean="0"/>
              <a:t>Padre…”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025978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…Procuraron </a:t>
            </a:r>
            <a:r>
              <a:rPr lang="es-PR" i="1" dirty="0"/>
              <a:t>otra vez prenderle, pero él se escapó de sus manos. Y se fue de nuevo al otro lado del Jordán, al lugar donde primero había estado bautizando Juan; y se quedó allí. Y muchos venían a él, y decían: Juan, a la verdad, ninguna señal hizo; pero todo lo que Juan dijo de éste, era verdad. Y muchos creyeron en él allí.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/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Juan 10.31–42, RVR60) </a:t>
            </a:r>
          </a:p>
        </p:txBody>
      </p:sp>
    </p:spTree>
    <p:extLst>
      <p:ext uri="{BB962C8B-B14F-4D97-AF65-F5344CB8AC3E}">
        <p14:creationId xmlns:p14="http://schemas.microsoft.com/office/powerpoint/2010/main" val="30877216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/>
              <a:t>Los judíos demostraron su incredulidad al tratar de matar a Jesús. </a:t>
            </a:r>
            <a:endParaRPr lang="es-PR" dirty="0" smtClean="0"/>
          </a:p>
          <a:p>
            <a:r>
              <a:rPr lang="es-PR" dirty="0" smtClean="0"/>
              <a:t>Él </a:t>
            </a:r>
            <a:r>
              <a:rPr lang="es-PR" dirty="0"/>
              <a:t>refutó su opinión citando el </a:t>
            </a:r>
            <a:r>
              <a:rPr lang="es-PR" dirty="0">
                <a:solidFill>
                  <a:srgbClr val="FF0000"/>
                </a:solidFill>
              </a:rPr>
              <a:t>Salmo 82.6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Si </a:t>
            </a:r>
            <a:r>
              <a:rPr lang="es-PR" dirty="0"/>
              <a:t>Dios llamó «dioses» a jueces terrenos, con seguridad ¡Él podía </a:t>
            </a:r>
            <a:r>
              <a:rPr lang="es-PR" dirty="0" smtClean="0"/>
              <a:t>llamarse </a:t>
            </a:r>
            <a:r>
              <a:rPr lang="es-PR" dirty="0"/>
              <a:t>a sí mismo Hijo de Dios!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75" r="37557"/>
          <a:stretch/>
        </p:blipFill>
        <p:spPr>
          <a:xfrm>
            <a:off x="5257800" y="1778380"/>
            <a:ext cx="3886200" cy="51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007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06405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Cuidadoso </a:t>
            </a:r>
            <a:r>
              <a:rPr lang="es-PR" dirty="0"/>
              <a:t>al no ponerse en peligro innecesario, Cristo dejó la escena; y muchos vinieron a Él y depositaron su fe en Él. </a:t>
            </a:r>
            <a:endParaRPr lang="es-PR" dirty="0" smtClean="0"/>
          </a:p>
          <a:p>
            <a:r>
              <a:rPr lang="es-PR" dirty="0" smtClean="0"/>
              <a:t>Por </a:t>
            </a:r>
            <a:r>
              <a:rPr lang="es-PR" dirty="0"/>
              <a:t>fe, salieron por la Puerta, abandonando el redil de la religión judía, y entraron en la libertad y vida eterna que sólo Cristo puede dar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8806" y="1752600"/>
            <a:ext cx="4185194" cy="5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413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10:41</a:t>
            </a:r>
            <a:r>
              <a:rPr lang="es-PR" dirty="0"/>
              <a:t> Los que acudieron a él eran probablemente creyentes sinceros. </a:t>
            </a:r>
            <a:endParaRPr lang="es-PR" dirty="0" smtClean="0"/>
          </a:p>
          <a:p>
            <a:r>
              <a:rPr lang="es-PR" dirty="0" smtClean="0"/>
              <a:t>Estaban </a:t>
            </a:r>
            <a:r>
              <a:rPr lang="es-PR" dirty="0"/>
              <a:t>dispuestos a llevar Su oprobio, a tomar su puesto con Él fuera del campamento de Israel. </a:t>
            </a:r>
            <a:endParaRPr lang="es-PR" dirty="0" smtClean="0"/>
          </a:p>
          <a:p>
            <a:r>
              <a:rPr lang="es-PR" dirty="0" smtClean="0"/>
              <a:t>Estos </a:t>
            </a:r>
            <a:r>
              <a:rPr lang="es-PR" dirty="0"/>
              <a:t>seguidores rindieron un brillante tributo a Juan el Bautista. </a:t>
            </a:r>
            <a:endParaRPr lang="es-PR" dirty="0" smtClean="0"/>
          </a:p>
          <a:p>
            <a:r>
              <a:rPr lang="es-PR" dirty="0" smtClean="0"/>
              <a:t>Recordaban </a:t>
            </a:r>
            <a:r>
              <a:rPr lang="es-PR" dirty="0"/>
              <a:t>que el ministerio de Juan no había sido espectacular ni sensacional, pero que había sido con verdad.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16000"/>
                    </a14:imgEffect>
                  </a14:imgLayer>
                </a14:imgProps>
              </a:ext>
            </a:extLst>
          </a:blip>
          <a:srcRect r="9104"/>
          <a:stretch/>
        </p:blipFill>
        <p:spPr>
          <a:xfrm>
            <a:off x="5339806" y="1750218"/>
            <a:ext cx="3804194" cy="5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542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69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/>
              <a:t>Todo </a:t>
            </a:r>
            <a:r>
              <a:rPr lang="es-PR" dirty="0"/>
              <a:t>lo que había dicho acerca del Señor Jesús se cumplió en el ministerio del Salvador. </a:t>
            </a:r>
            <a:endParaRPr lang="es-PR" dirty="0" smtClean="0"/>
          </a:p>
          <a:p>
            <a:r>
              <a:rPr lang="es-PR" dirty="0" smtClean="0"/>
              <a:t>Esto </a:t>
            </a:r>
            <a:r>
              <a:rPr lang="es-PR" dirty="0"/>
              <a:t>debería alentar a cada uno de los cristianos. </a:t>
            </a:r>
            <a:endParaRPr lang="es-PR" dirty="0" smtClean="0"/>
          </a:p>
          <a:p>
            <a:r>
              <a:rPr lang="es-PR" dirty="0" smtClean="0"/>
              <a:t>Puede </a:t>
            </a:r>
            <a:r>
              <a:rPr lang="es-PR" dirty="0"/>
              <a:t>que no seamos capaces de hacer grandes milagros ni de conseguir la atención del público, pero al menos podemos dar un verdadero testimonio de nuestro Señor y Salvador Jesucristo. </a:t>
            </a:r>
            <a:endParaRPr lang="es-PR" dirty="0" smtClean="0"/>
          </a:p>
          <a:p>
            <a:r>
              <a:rPr lang="es-PR" dirty="0" smtClean="0"/>
              <a:t>Esto </a:t>
            </a:r>
            <a:r>
              <a:rPr lang="es-PR" dirty="0"/>
              <a:t>es de gran valor a los ojos de Dios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968" r="17499"/>
          <a:stretch/>
        </p:blipFill>
        <p:spPr>
          <a:xfrm>
            <a:off x="5105400" y="1753783"/>
            <a:ext cx="4038600" cy="51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664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…Y </a:t>
            </a:r>
            <a:r>
              <a:rPr lang="es-PR" i="1" dirty="0"/>
              <a:t>cuando ha sacado fuera todas las propias, va delante de ellas; y las ovejas le siguen, porque conocen su voz</a:t>
            </a:r>
            <a:r>
              <a:rPr lang="es-PR" i="1" dirty="0" smtClean="0"/>
              <a:t>. Mas </a:t>
            </a:r>
            <a:r>
              <a:rPr lang="es-PR" i="1" dirty="0"/>
              <a:t>al extraño no seguirán, sino huirán de él, porque no conocen la voz de los extraños</a:t>
            </a:r>
            <a:r>
              <a:rPr lang="es-PR" i="1" dirty="0" smtClean="0"/>
              <a:t>. Esta </a:t>
            </a:r>
            <a:r>
              <a:rPr lang="es-PR" i="1" dirty="0"/>
              <a:t>alegoría les dijo Jesús; pero ellos no entendieron qué era lo que les decía.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 smtClean="0">
                <a:solidFill>
                  <a:srgbClr val="FF0000"/>
                </a:solidFill>
              </a:rPr>
              <a:t>	(</a:t>
            </a:r>
            <a:r>
              <a:rPr lang="es-PR" dirty="0">
                <a:solidFill>
                  <a:srgbClr val="FF0000"/>
                </a:solidFill>
              </a:rPr>
              <a:t>Juan 10.1–6, RVR60) </a:t>
            </a:r>
          </a:p>
        </p:txBody>
      </p:sp>
    </p:spTree>
    <p:extLst>
      <p:ext uri="{BB962C8B-B14F-4D97-AF65-F5344CB8AC3E}">
        <p14:creationId xmlns:p14="http://schemas.microsoft.com/office/powerpoint/2010/main" val="14080973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70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solidFill>
                  <a:srgbClr val="FF0000"/>
                </a:solidFill>
              </a:rPr>
              <a:t>10:42</a:t>
            </a:r>
            <a:r>
              <a:rPr lang="es-PR" dirty="0" smtClean="0"/>
              <a:t> </a:t>
            </a:r>
            <a:r>
              <a:rPr lang="es-PR" dirty="0"/>
              <a:t>Es cautivante observar que a pesar de Su rechazamiento por parte de la nación de Israel, el Señor Jesús encontró algunos corazones humildes y receptivos. </a:t>
            </a:r>
            <a:endParaRPr lang="es-PR" dirty="0" smtClean="0"/>
          </a:p>
          <a:p>
            <a:r>
              <a:rPr lang="es-PR" dirty="0" smtClean="0"/>
              <a:t>Muchos</a:t>
            </a:r>
            <a:r>
              <a:rPr lang="es-PR" dirty="0"/>
              <a:t>, se nos dice, creyeron en él allí</a:t>
            </a:r>
            <a:r>
              <a:rPr lang="es-PR" dirty="0" smtClean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8806" y="1752600"/>
            <a:ext cx="4185194" cy="51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651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Muchos creyeron en Él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10.31-42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71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/>
              <a:t>Así </a:t>
            </a:r>
            <a:r>
              <a:rPr lang="es-PR" dirty="0"/>
              <a:t>es en todas las edades. </a:t>
            </a:r>
            <a:endParaRPr lang="es-PR" dirty="0" smtClean="0"/>
          </a:p>
          <a:p>
            <a:r>
              <a:rPr lang="es-PR" dirty="0" smtClean="0"/>
              <a:t>Hay </a:t>
            </a:r>
            <a:r>
              <a:rPr lang="es-PR" dirty="0"/>
              <a:t>siempre un remanente de personas que están dispuestas a tomar su puesto con el Señor Jesús, relegados por el mundo, odiados y escarnecidos, pero gozando la dulce comunión del Hijo de Dios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6194" r="30000"/>
          <a:stretch/>
        </p:blipFill>
        <p:spPr>
          <a:xfrm>
            <a:off x="4800600" y="1752600"/>
            <a:ext cx="4343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065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Una salvación segura.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salvación que Dios nos ofrece no depende de nuestra fuerza, ni de nuestro intelecto.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salvación viene de Dios exclusivamente, y allí radica la seguridad y perseverancia que hay.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0"/>
            <a:ext cx="23622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Una salvación llena de bendiciones.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Cuando Dos determinó salvarnos, no solamente nos ofreció un bienestar en el más allá, sino que sobre todo nos prometió una serie de privilegios aquí y ahora.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Podemos tener una comunión genuina con Él hoy mismo.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0"/>
            <a:ext cx="23622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74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9" t="3809" r="5997" b="4074"/>
          <a:stretch/>
        </p:blipFill>
        <p:spPr>
          <a:xfrm>
            <a:off x="-1" y="-1"/>
            <a:ext cx="9144001" cy="6897415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75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7: Después Judea </a:t>
            </a: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Victorioso sobre la Muerte</a:t>
            </a:r>
            <a:endParaRPr lang="es-P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Juan 11.1-44)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8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abril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8731" y="1142999"/>
            <a:ext cx="3746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76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10:1</a:t>
            </a:r>
            <a:r>
              <a:rPr lang="es-PR" dirty="0"/>
              <a:t> Estos versículos están estrechamente relacionados con la última parte del </a:t>
            </a:r>
            <a:r>
              <a:rPr lang="es-PR" dirty="0">
                <a:solidFill>
                  <a:srgbClr val="FF0000"/>
                </a:solidFill>
              </a:rPr>
              <a:t>capítulo 9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Allí</a:t>
            </a:r>
            <a:r>
              <a:rPr lang="es-PR" dirty="0"/>
              <a:t>, el Señor Jesús había estado hablando con los fariseos, que afirmaban ser los pastores legítimos del pueblo de Israel. 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60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el Buen Pastor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10.1-6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05399" cy="4719638"/>
          </a:xfrm>
        </p:spPr>
        <p:txBody>
          <a:bodyPr>
            <a:normAutofit/>
          </a:bodyPr>
          <a:lstStyle/>
          <a:p>
            <a:r>
              <a:rPr lang="es-PR" dirty="0" smtClean="0"/>
              <a:t>Es </a:t>
            </a:r>
            <a:r>
              <a:rPr lang="es-PR" dirty="0"/>
              <a:t>a ellos en particular que el Señor Jesús se refiere aquí.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solemne carácter de lo que estaba a punto de decir se indica en esta expresión: De cierto, de cierto os digo</a:t>
            </a:r>
            <a:r>
              <a:rPr lang="es-PR" dirty="0" smtClean="0"/>
              <a:t>.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59" y="1826201"/>
            <a:ext cx="379204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515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88432</TotalTime>
  <Words>4644</Words>
  <Application>Microsoft Office PowerPoint</Application>
  <PresentationFormat>On-screen Show (4:3)</PresentationFormat>
  <Paragraphs>576</Paragraphs>
  <Slides>76</Slides>
  <Notes>76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76</vt:i4>
      </vt:variant>
    </vt:vector>
  </HeadingPairs>
  <TitlesOfParts>
    <vt:vector size="87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Versículo Clave:</vt:lpstr>
      <vt:lpstr>Bosquejo de Estudio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10.1-6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el Buen Pastor Juan 10.7-21</vt:lpstr>
      <vt:lpstr>Jesús habla abiertamente Juan 10.22-26</vt:lpstr>
      <vt:lpstr>Jesús habla abiertamente Juan 10.22-26</vt:lpstr>
      <vt:lpstr>Jesús habla abiertamente Juan 10.22-26</vt:lpstr>
      <vt:lpstr>Jesús habla abiertamente Juan 10.22-26</vt:lpstr>
      <vt:lpstr>Jesús habla abiertamente Juan 10.22-26</vt:lpstr>
      <vt:lpstr>Jesús habla abiertamente Juan 10.22-26</vt:lpstr>
      <vt:lpstr>Jesús habla abiertamente Juan 10.22-26</vt:lpstr>
      <vt:lpstr>Jesús habla abiertamente Juan 10.22-26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Ovejas del Buen Pastor Juan 10.27-30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Muchos creyeron en Él Juan 10.31-42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Tito Ortega</cp:lastModifiedBy>
  <cp:revision>7610</cp:revision>
  <cp:lastPrinted>2012-10-30T21:37:29Z</cp:lastPrinted>
  <dcterms:created xsi:type="dcterms:W3CDTF">2007-01-24T21:53:34Z</dcterms:created>
  <dcterms:modified xsi:type="dcterms:W3CDTF">2014-03-25T03:27:06Z</dcterms:modified>
</cp:coreProperties>
</file>