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84"/>
  </p:notesMasterIdLst>
  <p:handoutMasterIdLst>
    <p:handoutMasterId r:id="rId85"/>
  </p:handoutMasterIdLst>
  <p:sldIdLst>
    <p:sldId id="2767" r:id="rId7"/>
    <p:sldId id="565" r:id="rId8"/>
    <p:sldId id="566" r:id="rId9"/>
    <p:sldId id="571" r:id="rId10"/>
    <p:sldId id="2182" r:id="rId11"/>
    <p:sldId id="3041" r:id="rId12"/>
    <p:sldId id="3364" r:id="rId13"/>
    <p:sldId id="3373" r:id="rId14"/>
    <p:sldId id="3374" r:id="rId15"/>
    <p:sldId id="3375" r:id="rId16"/>
    <p:sldId id="3376" r:id="rId17"/>
    <p:sldId id="3377" r:id="rId18"/>
    <p:sldId id="3378" r:id="rId19"/>
    <p:sldId id="3379" r:id="rId20"/>
    <p:sldId id="3380" r:id="rId21"/>
    <p:sldId id="3381" r:id="rId22"/>
    <p:sldId id="3382" r:id="rId23"/>
    <p:sldId id="3383" r:id="rId24"/>
    <p:sldId id="3384" r:id="rId25"/>
    <p:sldId id="3385" r:id="rId26"/>
    <p:sldId id="3386" r:id="rId27"/>
    <p:sldId id="3387" r:id="rId28"/>
    <p:sldId id="3388" r:id="rId29"/>
    <p:sldId id="3389" r:id="rId30"/>
    <p:sldId id="3043" r:id="rId31"/>
    <p:sldId id="3044" r:id="rId32"/>
    <p:sldId id="3365" r:id="rId33"/>
    <p:sldId id="3390" r:id="rId34"/>
    <p:sldId id="3391" r:id="rId35"/>
    <p:sldId id="3392" r:id="rId36"/>
    <p:sldId id="3393" r:id="rId37"/>
    <p:sldId id="3394" r:id="rId38"/>
    <p:sldId id="3395" r:id="rId39"/>
    <p:sldId id="3396" r:id="rId40"/>
    <p:sldId id="3397" r:id="rId41"/>
    <p:sldId id="3398" r:id="rId42"/>
    <p:sldId id="3399" r:id="rId43"/>
    <p:sldId id="3145" r:id="rId44"/>
    <p:sldId id="3146" r:id="rId45"/>
    <p:sldId id="3366" r:id="rId46"/>
    <p:sldId id="3400" r:id="rId47"/>
    <p:sldId id="3408" r:id="rId48"/>
    <p:sldId id="3409" r:id="rId49"/>
    <p:sldId id="3410" r:id="rId50"/>
    <p:sldId id="3407" r:id="rId51"/>
    <p:sldId id="3401" r:id="rId52"/>
    <p:sldId id="3402" r:id="rId53"/>
    <p:sldId id="3403" r:id="rId54"/>
    <p:sldId id="3404" r:id="rId55"/>
    <p:sldId id="3405" r:id="rId56"/>
    <p:sldId id="3406" r:id="rId57"/>
    <p:sldId id="3222" r:id="rId58"/>
    <p:sldId id="3223" r:id="rId59"/>
    <p:sldId id="3411" r:id="rId60"/>
    <p:sldId id="3412" r:id="rId61"/>
    <p:sldId id="3413" r:id="rId62"/>
    <p:sldId id="3367" r:id="rId63"/>
    <p:sldId id="3368" r:id="rId64"/>
    <p:sldId id="3371" r:id="rId65"/>
    <p:sldId id="3414" r:id="rId66"/>
    <p:sldId id="3415" r:id="rId67"/>
    <p:sldId id="3416" r:id="rId68"/>
    <p:sldId id="3417" r:id="rId69"/>
    <p:sldId id="3418" r:id="rId70"/>
    <p:sldId id="3369" r:id="rId71"/>
    <p:sldId id="3370" r:id="rId72"/>
    <p:sldId id="3372" r:id="rId73"/>
    <p:sldId id="3419" r:id="rId74"/>
    <p:sldId id="3420" r:id="rId75"/>
    <p:sldId id="3421" r:id="rId76"/>
    <p:sldId id="3422" r:id="rId77"/>
    <p:sldId id="3221" r:id="rId78"/>
    <p:sldId id="2914" r:id="rId79"/>
    <p:sldId id="3206" r:id="rId80"/>
    <p:sldId id="1391" r:id="rId81"/>
    <p:sldId id="1843" r:id="rId82"/>
    <p:sldId id="627" r:id="rId8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09" autoAdjust="0"/>
    <p:restoredTop sz="94038" autoAdjust="0"/>
  </p:normalViewPr>
  <p:slideViewPr>
    <p:cSldViewPr>
      <p:cViewPr varScale="1">
        <p:scale>
          <a:sx n="122" d="100"/>
          <a:sy n="122" d="100"/>
        </p:scale>
        <p:origin x="114" y="336"/>
      </p:cViewPr>
      <p:guideLst>
        <p:guide orient="horz" pos="2160"/>
        <p:guide pos="2880"/>
      </p:guideLst>
    </p:cSldViewPr>
  </p:slideViewPr>
  <p:outlineViewPr>
    <p:cViewPr>
      <p:scale>
        <a:sx n="33" d="100"/>
        <a:sy n="33" d="100"/>
      </p:scale>
      <p:origin x="0" y="-125586"/>
    </p:cViewPr>
  </p:outlineViewPr>
  <p:notesTextViewPr>
    <p:cViewPr>
      <p:scale>
        <a:sx n="100" d="100"/>
        <a:sy n="100" d="100"/>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3/12/2014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246677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938273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934950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830199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878536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240528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989313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788622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064545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085313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372480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557340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583392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549014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606505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923681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766224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9129745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570129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928361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2768617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9496090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458517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6868755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28565090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40859485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3878744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505036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469006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5270279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1539074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4737738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9990254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9655351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1192586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37012533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33364002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925700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31286121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8379323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560125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12482709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34621347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26798624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30267651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6123880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767653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973311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24556860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11359312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25589564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16601480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30922033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26820511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21194049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24453879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24306108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193608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49999355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20962551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39228553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8665483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75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76</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440779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3452619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3/12/2014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7.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8.wdp"/></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9.wdp"/></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8.wdp"/></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9.wdp"/></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20.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1.wdp"/></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22.wdp"/></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23.wdp"/></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24.wdp"/></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5.wdp"/></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22.wdp"/></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28.wdp"/></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29.wdp"/></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30.wdp"/></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31.wdp"/></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32.wdp"/></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33.wdp"/></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34.wdp"/></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35.wdp"/></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microsoft.com/office/2007/relationships/hdphoto" Target="../media/hdphoto36.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microsoft.com/office/2007/relationships/hdphoto" Target="../media/hdphoto32.wdp"/></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37.wdp"/></Relationships>
</file>

<file path=ppt/slides/_rels/slide7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37.wdp"/></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microsoft.com/office/2007/relationships/hdphoto" Target="../media/hdphoto37.wdp"/></Relationships>
</file>

<file path=ppt/slides/_rels/slide75.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6.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38.wdp"/></Relationships>
</file>

<file path=ppt/slides/_rels/slide7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30000"/>
                    </a14:imgEffect>
                  </a14:imgLayer>
                </a14:imgProps>
              </a:ext>
              <a:ext uri="{28A0092B-C50C-407E-A947-70E740481C1C}">
                <a14:useLocalDpi xmlns:a14="http://schemas.microsoft.com/office/drawing/2010/main"/>
              </a:ext>
            </a:extLst>
          </a:blip>
          <a:srcRect l="7353" r="4413"/>
          <a:stretch/>
        </p:blipFill>
        <p:spPr>
          <a:xfrm>
            <a:off x="-1" y="-16526"/>
            <a:ext cx="9144001" cy="6887773"/>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 Después Judea</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23: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testifica de Sí Mismo</a:t>
            </a: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8.1-59)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11 de marzo de 2014</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a:solidFill>
                  <a:srgbClr val="FF0000"/>
                </a:solidFill>
                <a:latin typeface="Candara" panose="020E0502030303020204" pitchFamily="34" charset="0"/>
              </a:rPr>
              <a:t>8:3</a:t>
            </a:r>
            <a:r>
              <a:rPr lang="es-PR" dirty="0">
                <a:latin typeface="Candara" panose="020E0502030303020204" pitchFamily="34" charset="0"/>
              </a:rPr>
              <a:t> Los escribas (un grupo de hombres que se dedicaba a copiar las Escrituras) y los fariseos anhelaban inducir al Señor Jesús a que dijese algo erróneo, para poder tener de qué acusarle. </a:t>
            </a:r>
            <a:endParaRPr lang="es-PR" dirty="0" smtClean="0">
              <a:latin typeface="Candara" panose="020E0502030303020204" pitchFamily="34" charset="0"/>
            </a:endParaRPr>
          </a:p>
          <a:p>
            <a:r>
              <a:rPr lang="es-PR" dirty="0" smtClean="0">
                <a:latin typeface="Candara" panose="020E0502030303020204" pitchFamily="34" charset="0"/>
              </a:rPr>
              <a:t>Le </a:t>
            </a:r>
            <a:r>
              <a:rPr lang="es-PR" dirty="0">
                <a:latin typeface="Candara" panose="020E0502030303020204" pitchFamily="34" charset="0"/>
              </a:rPr>
              <a:t>trajeron entonces una mujer sorprendida en el mismo acto del adulterio, y la pusieron en medio de la multitud, probablemente enfrente de Jesús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486400" y="1801782"/>
            <a:ext cx="3645420" cy="5056218"/>
          </a:xfrm>
          <a:prstGeom prst="rect">
            <a:avLst/>
          </a:prstGeom>
        </p:spPr>
      </p:pic>
    </p:spTree>
    <p:extLst>
      <p:ext uri="{BB962C8B-B14F-4D97-AF65-F5344CB8AC3E}">
        <p14:creationId xmlns:p14="http://schemas.microsoft.com/office/powerpoint/2010/main" val="1256111851"/>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a:solidFill>
                  <a:srgbClr val="FF0000"/>
                </a:solidFill>
                <a:latin typeface="Candara" panose="020E0502030303020204" pitchFamily="34" charset="0"/>
              </a:rPr>
              <a:t>8:4 </a:t>
            </a:r>
            <a:r>
              <a:rPr lang="es-PR" dirty="0">
                <a:latin typeface="Candara" panose="020E0502030303020204" pitchFamily="34" charset="0"/>
              </a:rPr>
              <a:t>La acusación de adulterio se hizo en contra de esta mujer, y es indudable que era cierta.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hay razón alguna para dudar de que había sido sorprendida mientras cometía este terrible pecado. </a:t>
            </a:r>
            <a:endParaRPr lang="es-PR" dirty="0" smtClean="0">
              <a:latin typeface="Candara" panose="020E0502030303020204" pitchFamily="34" charset="0"/>
            </a:endParaRPr>
          </a:p>
          <a:p>
            <a:r>
              <a:rPr lang="es-PR" dirty="0" smtClean="0">
                <a:latin typeface="Candara" panose="020E0502030303020204" pitchFamily="34" charset="0"/>
              </a:rPr>
              <a:t>Pero</a:t>
            </a:r>
            <a:r>
              <a:rPr lang="es-PR" dirty="0">
                <a:latin typeface="Candara" panose="020E0502030303020204" pitchFamily="34" charset="0"/>
              </a:rPr>
              <a:t>, ¿dónde estaba el hombre? Demasiadas veces se ha castigado a las mujeres mientras que los hombres asimismo culpables han sido dejados libres.</a:t>
            </a:r>
          </a:p>
          <a:p>
            <a:endParaRPr lang="es-PR" dirty="0">
              <a:solidFill>
                <a:srgbClr val="FF0000"/>
              </a:solidFill>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l="29592"/>
          <a:stretch/>
        </p:blipFill>
        <p:spPr>
          <a:xfrm>
            <a:off x="5562600" y="1752600"/>
            <a:ext cx="3581400" cy="5127674"/>
          </a:xfrm>
          <a:prstGeom prst="rect">
            <a:avLst/>
          </a:prstGeom>
        </p:spPr>
      </p:pic>
    </p:spTree>
    <p:extLst>
      <p:ext uri="{BB962C8B-B14F-4D97-AF65-F5344CB8AC3E}">
        <p14:creationId xmlns:p14="http://schemas.microsoft.com/office/powerpoint/2010/main" val="2699421423"/>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solidFill>
                  <a:srgbClr val="FF0000"/>
                </a:solidFill>
                <a:latin typeface="Candara" panose="020E0502030303020204" pitchFamily="34" charset="0"/>
              </a:rPr>
              <a:t>8:5</a:t>
            </a:r>
            <a:r>
              <a:rPr lang="es-PR" dirty="0">
                <a:latin typeface="Candara" panose="020E0502030303020204" pitchFamily="34" charset="0"/>
              </a:rPr>
              <a:t> La trampa quedaba ahora clara. Querían que el Señor contradijese la ley de Moisés.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tenían éxito, podrían entonces volver al común del pueblo en contra de Jesús. </a:t>
            </a:r>
            <a:endParaRPr lang="es-PR" dirty="0" smtClean="0">
              <a:latin typeface="Candara" panose="020E0502030303020204" pitchFamily="34" charset="0"/>
            </a:endParaRPr>
          </a:p>
          <a:p>
            <a:r>
              <a:rPr lang="es-PR" dirty="0" smtClean="0">
                <a:latin typeface="Candara" panose="020E0502030303020204" pitchFamily="34" charset="0"/>
              </a:rPr>
              <a:t>Recordaron </a:t>
            </a:r>
            <a:r>
              <a:rPr lang="es-PR" dirty="0">
                <a:latin typeface="Candara" panose="020E0502030303020204" pitchFamily="34" charset="0"/>
              </a:rPr>
              <a:t>al Señor que Moisés había mandado en la ley que las personas tomadas en acto de adulterio debían ser apedreadas.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44701"/>
          <a:stretch/>
        </p:blipFill>
        <p:spPr>
          <a:xfrm>
            <a:off x="5643489" y="1787039"/>
            <a:ext cx="3505200" cy="5070961"/>
          </a:xfrm>
          <a:prstGeom prst="rect">
            <a:avLst/>
          </a:prstGeom>
        </p:spPr>
      </p:pic>
    </p:spTree>
    <p:extLst>
      <p:ext uri="{BB962C8B-B14F-4D97-AF65-F5344CB8AC3E}">
        <p14:creationId xmlns:p14="http://schemas.microsoft.com/office/powerpoint/2010/main" val="981269616"/>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PR" dirty="0" smtClean="0">
                <a:latin typeface="Candara" panose="020E0502030303020204" pitchFamily="34" charset="0"/>
              </a:rPr>
              <a:t>Los </a:t>
            </a:r>
            <a:r>
              <a:rPr lang="es-PR" dirty="0">
                <a:latin typeface="Candara" panose="020E0502030303020204" pitchFamily="34" charset="0"/>
              </a:rPr>
              <a:t>fariseos tenían la esperanza, para sus propios malvados propósitos, de que el Señor se manifestaría en desacuerdo, y por ello le preguntaron qué tenía que decir acerca de esto. </a:t>
            </a:r>
            <a:endParaRPr lang="es-PR" dirty="0" smtClean="0">
              <a:latin typeface="Candara" panose="020E0502030303020204" pitchFamily="34" charset="0"/>
            </a:endParaRPr>
          </a:p>
          <a:p>
            <a:r>
              <a:rPr lang="es-PR" dirty="0" smtClean="0">
                <a:latin typeface="Candara" panose="020E0502030303020204" pitchFamily="34" charset="0"/>
              </a:rPr>
              <a:t>Ellos </a:t>
            </a:r>
            <a:r>
              <a:rPr lang="es-PR" dirty="0">
                <a:latin typeface="Candara" panose="020E0502030303020204" pitchFamily="34" charset="0"/>
              </a:rPr>
              <a:t>pensaban que la justicia y la ley de Moisés exigían que fuese puesta como ejemplo público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58897"/>
          <a:stretch/>
        </p:blipFill>
        <p:spPr>
          <a:xfrm>
            <a:off x="6400800" y="1828800"/>
            <a:ext cx="2759612" cy="5029200"/>
          </a:xfrm>
          <a:prstGeom prst="rect">
            <a:avLst/>
          </a:prstGeom>
        </p:spPr>
      </p:pic>
    </p:spTree>
    <p:extLst>
      <p:ext uri="{BB962C8B-B14F-4D97-AF65-F5344CB8AC3E}">
        <p14:creationId xmlns:p14="http://schemas.microsoft.com/office/powerpoint/2010/main" val="2874973248"/>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77500" lnSpcReduction="20000"/>
          </a:bodyPr>
          <a:lstStyle/>
          <a:p>
            <a:r>
              <a:rPr lang="es-PR" dirty="0">
                <a:solidFill>
                  <a:srgbClr val="FF0000"/>
                </a:solidFill>
                <a:latin typeface="Candara" panose="020E0502030303020204" pitchFamily="34" charset="0"/>
              </a:rPr>
              <a:t>8:6</a:t>
            </a:r>
            <a:r>
              <a:rPr lang="es-PR" dirty="0">
                <a:latin typeface="Candara" panose="020E0502030303020204" pitchFamily="34" charset="0"/>
              </a:rPr>
              <a:t> No tenían ninguna verdadera acusación contra el Señor, e intentaban fabricar una. Sabían que si Él dejaba ir libre a la mujer, se estaría oponiendo a la Ley de Moisés y podrían acusarle de ser injusto.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cambio, si condenaba a la mujer a muerte, podrían entonces emplear esto para demostrar que era enemigo del gobierno romano, y podrían además decir que no era misericordioso. </a:t>
            </a:r>
            <a:endParaRPr lang="es-PR" dirty="0" smtClean="0">
              <a:latin typeface="Candara" panose="020E0502030303020204" pitchFamily="34" charset="0"/>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44701"/>
          <a:stretch/>
        </p:blipFill>
        <p:spPr>
          <a:xfrm>
            <a:off x="5643489" y="1787039"/>
            <a:ext cx="3505200" cy="5070961"/>
          </a:xfrm>
          <a:prstGeom prst="rect">
            <a:avLst/>
          </a:prstGeom>
        </p:spPr>
      </p:pic>
    </p:spTree>
    <p:extLst>
      <p:ext uri="{BB962C8B-B14F-4D97-AF65-F5344CB8AC3E}">
        <p14:creationId xmlns:p14="http://schemas.microsoft.com/office/powerpoint/2010/main" val="2365298246"/>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073648" cy="4719638"/>
          </a:xfrm>
        </p:spPr>
        <p:txBody>
          <a:bodyPr>
            <a:normAutofit fontScale="92500" lnSpcReduction="20000"/>
          </a:bodyPr>
          <a:lstStyle/>
          <a:p>
            <a:r>
              <a:rPr lang="es-PR" dirty="0" smtClean="0">
                <a:latin typeface="Candara" panose="020E0502030303020204" pitchFamily="34" charset="0"/>
              </a:rPr>
              <a:t>Pero </a:t>
            </a:r>
            <a:r>
              <a:rPr lang="es-PR" dirty="0">
                <a:latin typeface="Candara" panose="020E0502030303020204" pitchFamily="34" charset="0"/>
              </a:rPr>
              <a:t>Jesús, inclinado hacia el suelo, escribía en tierra con el dedo.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hay en absoluto ninguna manera de saber lo que escribía. </a:t>
            </a:r>
            <a:endParaRPr lang="es-PR" dirty="0" smtClean="0">
              <a:latin typeface="Candara" panose="020E0502030303020204" pitchFamily="34" charset="0"/>
            </a:endParaRPr>
          </a:p>
          <a:p>
            <a:r>
              <a:rPr lang="es-PR" dirty="0" smtClean="0">
                <a:latin typeface="Candara" panose="020E0502030303020204" pitchFamily="34" charset="0"/>
              </a:rPr>
              <a:t>Muchas </a:t>
            </a:r>
            <a:r>
              <a:rPr lang="es-PR" dirty="0">
                <a:latin typeface="Candara" panose="020E0502030303020204" pitchFamily="34" charset="0"/>
              </a:rPr>
              <a:t>personas tienen mucha confianza en que lo saben, pero la sencilla realidad es que la Biblia no nos lo dice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132" r="37299"/>
          <a:stretch/>
        </p:blipFill>
        <p:spPr>
          <a:xfrm>
            <a:off x="5226049" y="1760132"/>
            <a:ext cx="3917951" cy="5097868"/>
          </a:xfrm>
          <a:prstGeom prst="rect">
            <a:avLst/>
          </a:prstGeom>
        </p:spPr>
      </p:pic>
    </p:spTree>
    <p:extLst>
      <p:ext uri="{BB962C8B-B14F-4D97-AF65-F5344CB8AC3E}">
        <p14:creationId xmlns:p14="http://schemas.microsoft.com/office/powerpoint/2010/main" val="2745757034"/>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solidFill>
                  <a:srgbClr val="FF0000"/>
                </a:solidFill>
                <a:latin typeface="Candara" panose="020E0502030303020204" pitchFamily="34" charset="0"/>
              </a:rPr>
              <a:t>8:7 </a:t>
            </a:r>
            <a:r>
              <a:rPr lang="es-PR" dirty="0">
                <a:latin typeface="Candara" panose="020E0502030303020204" pitchFamily="34" charset="0"/>
              </a:rPr>
              <a:t>Insatisfechos, los judíos seguían insistiendo para que diese alguna respuesta.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modo que Jesús repuso sencillamente que se debía aplicar la pena impuesta por la ley, pero que deberían hacerlo los que no hubiesen cometido pecado alguno.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dijo que la mujer debía quedar libre de la pena de la ley.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38800" y="1828801"/>
            <a:ext cx="3505200" cy="5029200"/>
          </a:xfrm>
          <a:prstGeom prst="rect">
            <a:avLst/>
          </a:prstGeom>
        </p:spPr>
      </p:pic>
    </p:spTree>
    <p:extLst>
      <p:ext uri="{BB962C8B-B14F-4D97-AF65-F5344CB8AC3E}">
        <p14:creationId xmlns:p14="http://schemas.microsoft.com/office/powerpoint/2010/main" val="2113291896"/>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smtClean="0">
                <a:latin typeface="Candara" panose="020E0502030303020204" pitchFamily="34" charset="0"/>
              </a:rPr>
              <a:t>Pero </a:t>
            </a:r>
            <a:r>
              <a:rPr lang="es-PR" dirty="0">
                <a:latin typeface="Candara" panose="020E0502030303020204" pitchFamily="34" charset="0"/>
              </a:rPr>
              <a:t>lo que sí hizo fue acusar a cada uno de aquellos hombres de haber pecado ellos mismos.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que quieran juzgar a otros deberían ser puros ellos mismos.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versículo se emplea a menudo para excusar el pecado porque todos los demás han hecho cosas malas.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este versículo no excusa el pecado; lo que hace es condenar a los culpables aunque nunca hayan sido </a:t>
            </a:r>
            <a:r>
              <a:rPr lang="es-PR" dirty="0" smtClean="0">
                <a:latin typeface="Candara" panose="020E0502030303020204" pitchFamily="34" charset="0"/>
              </a:rPr>
              <a:t>descubiertos</a:t>
            </a:r>
            <a:r>
              <a:rPr lang="es-PR" dirty="0">
                <a:latin typeface="Candara" panose="020E0502030303020204" pitchFamily="34" charset="0"/>
              </a:rPr>
              <a:t>.</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0077" r="37299"/>
          <a:stretch/>
        </p:blipFill>
        <p:spPr>
          <a:xfrm>
            <a:off x="5562600" y="1760132"/>
            <a:ext cx="3581400" cy="5097868"/>
          </a:xfrm>
          <a:prstGeom prst="rect">
            <a:avLst/>
          </a:prstGeom>
        </p:spPr>
      </p:pic>
    </p:spTree>
    <p:extLst>
      <p:ext uri="{BB962C8B-B14F-4D97-AF65-F5344CB8AC3E}">
        <p14:creationId xmlns:p14="http://schemas.microsoft.com/office/powerpoint/2010/main" val="3294044698"/>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a:solidFill>
                  <a:srgbClr val="FF0000"/>
                </a:solidFill>
                <a:latin typeface="Candara" panose="020E0502030303020204" pitchFamily="34" charset="0"/>
              </a:rPr>
              <a:t>8:8</a:t>
            </a:r>
            <a:r>
              <a:rPr lang="es-PR" dirty="0">
                <a:latin typeface="Candara" panose="020E0502030303020204" pitchFamily="34" charset="0"/>
              </a:rPr>
              <a:t> De nuevo el Salvador se inclinó hacia el suelo, y siguió escribiendo en tierra. </a:t>
            </a:r>
            <a:endParaRPr lang="es-PR" dirty="0" smtClean="0">
              <a:latin typeface="Candara" panose="020E0502030303020204" pitchFamily="34" charset="0"/>
            </a:endParaRPr>
          </a:p>
          <a:p>
            <a:r>
              <a:rPr lang="es-PR" dirty="0" smtClean="0">
                <a:latin typeface="Candara" panose="020E0502030303020204" pitchFamily="34" charset="0"/>
              </a:rPr>
              <a:t>Estas </a:t>
            </a:r>
            <a:r>
              <a:rPr lang="es-PR" dirty="0">
                <a:latin typeface="Candara" panose="020E0502030303020204" pitchFamily="34" charset="0"/>
              </a:rPr>
              <a:t>son los únicas menciones de que el Señor Jesús escribiese algo, y lo que escribió hace mucho tiempo que fue borrado de la tierra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5179" t="1562" r="15074" b="4499"/>
          <a:stretch/>
        </p:blipFill>
        <p:spPr>
          <a:xfrm>
            <a:off x="5410200" y="1828800"/>
            <a:ext cx="3733800" cy="5003800"/>
          </a:xfrm>
          <a:prstGeom prst="rect">
            <a:avLst/>
          </a:prstGeom>
        </p:spPr>
      </p:pic>
    </p:spTree>
    <p:extLst>
      <p:ext uri="{BB962C8B-B14F-4D97-AF65-F5344CB8AC3E}">
        <p14:creationId xmlns:p14="http://schemas.microsoft.com/office/powerpoint/2010/main" val="734494966"/>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a:solidFill>
                  <a:srgbClr val="FF0000"/>
                </a:solidFill>
                <a:latin typeface="Candara" panose="020E0502030303020204" pitchFamily="34" charset="0"/>
              </a:rPr>
              <a:t>8:9</a:t>
            </a:r>
            <a:r>
              <a:rPr lang="es-PR" dirty="0">
                <a:latin typeface="Candara" panose="020E0502030303020204" pitchFamily="34" charset="0"/>
              </a:rPr>
              <a:t> Ellos, los que habían acusado a la mujer, se sintieron acusados por su conciencia.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tenían nada más que decir. </a:t>
            </a:r>
            <a:endParaRPr lang="es-PR" dirty="0" smtClean="0">
              <a:latin typeface="Candara" panose="020E0502030303020204" pitchFamily="34" charset="0"/>
            </a:endParaRPr>
          </a:p>
          <a:p>
            <a:r>
              <a:rPr lang="es-PR" dirty="0" smtClean="0">
                <a:latin typeface="Candara" panose="020E0502030303020204" pitchFamily="34" charset="0"/>
              </a:rPr>
              <a:t>Comenzaron </a:t>
            </a:r>
            <a:r>
              <a:rPr lang="es-PR" dirty="0">
                <a:latin typeface="Candara" panose="020E0502030303020204" pitchFamily="34" charset="0"/>
              </a:rPr>
              <a:t>a salir, uno a uno. </a:t>
            </a:r>
            <a:endParaRPr lang="es-PR" dirty="0" smtClean="0">
              <a:latin typeface="Candara" panose="020E0502030303020204" pitchFamily="34" charset="0"/>
            </a:endParaRPr>
          </a:p>
          <a:p>
            <a:r>
              <a:rPr lang="es-PR" dirty="0" smtClean="0">
                <a:latin typeface="Candara" panose="020E0502030303020204" pitchFamily="34" charset="0"/>
              </a:rPr>
              <a:t>Todos </a:t>
            </a:r>
            <a:r>
              <a:rPr lang="es-PR" dirty="0">
                <a:latin typeface="Candara" panose="020E0502030303020204" pitchFamily="34" charset="0"/>
              </a:rPr>
              <a:t>se consideraban culpables, desde los más viejos hasta los más jóvenes. </a:t>
            </a:r>
            <a:endParaRPr lang="es-PR" dirty="0" smtClean="0">
              <a:latin typeface="Candara" panose="020E0502030303020204" pitchFamily="34" charset="0"/>
            </a:endParaRPr>
          </a:p>
          <a:p>
            <a:r>
              <a:rPr lang="es-PR" dirty="0" smtClean="0">
                <a:latin typeface="Candara" panose="020E0502030303020204" pitchFamily="34" charset="0"/>
              </a:rPr>
              <a:t>Quedó </a:t>
            </a:r>
            <a:r>
              <a:rPr lang="es-PR" dirty="0">
                <a:latin typeface="Candara" panose="020E0502030303020204" pitchFamily="34" charset="0"/>
              </a:rPr>
              <a:t>solo Jesús, con la mujer que estaba cerca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852" r="25421"/>
          <a:stretch/>
        </p:blipFill>
        <p:spPr>
          <a:xfrm>
            <a:off x="5486400" y="1826419"/>
            <a:ext cx="3657600" cy="5029200"/>
          </a:xfrm>
          <a:prstGeom prst="rect">
            <a:avLst/>
          </a:prstGeom>
        </p:spPr>
      </p:pic>
    </p:spTree>
    <p:extLst>
      <p:ext uri="{BB962C8B-B14F-4D97-AF65-F5344CB8AC3E}">
        <p14:creationId xmlns:p14="http://schemas.microsoft.com/office/powerpoint/2010/main" val="168348035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8.1-59</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solidFill>
                  <a:srgbClr val="FF0000"/>
                </a:solidFill>
                <a:latin typeface="Candara" panose="020E0502030303020204" pitchFamily="34" charset="0"/>
              </a:rPr>
              <a:t>8:10</a:t>
            </a:r>
            <a:r>
              <a:rPr lang="es-PR" dirty="0">
                <a:latin typeface="Candara" panose="020E0502030303020204" pitchFamily="34" charset="0"/>
              </a:rPr>
              <a:t> Con una gracia maravillosa, el Señor Jesús le observó a la mujer que aquellos que la acusaban se habían desvanecido.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podían verse por ningún lado.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había habido una sola persona en toda aquella multitud que se atreviese a condenarla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l="28573" r="19957"/>
          <a:stretch/>
        </p:blipFill>
        <p:spPr>
          <a:xfrm>
            <a:off x="5410200" y="1811866"/>
            <a:ext cx="3733800" cy="5058305"/>
          </a:xfrm>
          <a:prstGeom prst="rect">
            <a:avLst/>
          </a:prstGeom>
        </p:spPr>
      </p:pic>
    </p:spTree>
    <p:extLst>
      <p:ext uri="{BB962C8B-B14F-4D97-AF65-F5344CB8AC3E}">
        <p14:creationId xmlns:p14="http://schemas.microsoft.com/office/powerpoint/2010/main" val="97190535"/>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a:solidFill>
                  <a:srgbClr val="FF0000"/>
                </a:solidFill>
                <a:latin typeface="Candara" panose="020E0502030303020204" pitchFamily="34" charset="0"/>
              </a:rPr>
              <a:t>8:11</a:t>
            </a:r>
            <a:r>
              <a:rPr lang="es-PR" dirty="0">
                <a:latin typeface="Candara" panose="020E0502030303020204" pitchFamily="34" charset="0"/>
              </a:rPr>
              <a:t> La palabra Señor es aquí sencillamente un mero título de cortesía.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la mujer hubo dicho, «Ninguno, Señor», el Señor pronunció aquellas maravillosas palabras: Ni yo te condeno; vete, y no peques más.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no pretendía tener autoridad civil en una cuestión así.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10200" y="1811866"/>
            <a:ext cx="3733800" cy="5058305"/>
          </a:xfrm>
          <a:prstGeom prst="rect">
            <a:avLst/>
          </a:prstGeom>
        </p:spPr>
      </p:pic>
    </p:spTree>
    <p:extLst>
      <p:ext uri="{BB962C8B-B14F-4D97-AF65-F5344CB8AC3E}">
        <p14:creationId xmlns:p14="http://schemas.microsoft.com/office/powerpoint/2010/main" val="2116043094"/>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Era </a:t>
            </a:r>
            <a:r>
              <a:rPr lang="es-PR" dirty="0">
                <a:latin typeface="Candara" panose="020E0502030303020204" pitchFamily="34" charset="0"/>
              </a:rPr>
              <a:t>el gobierno romano el que estaba investido de esta autoridad, y ahí lo dejó Él.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no la condenó ni la perdonó.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era ésta su función en este tiempo. Pero sí le dio una advertencia de que dejase de pecar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10200" y="1811866"/>
            <a:ext cx="3733800" cy="5058305"/>
          </a:xfrm>
          <a:prstGeom prst="rect">
            <a:avLst/>
          </a:prstGeom>
        </p:spPr>
      </p:pic>
    </p:spTree>
    <p:extLst>
      <p:ext uri="{BB962C8B-B14F-4D97-AF65-F5344CB8AC3E}">
        <p14:creationId xmlns:p14="http://schemas.microsoft.com/office/powerpoint/2010/main" val="3853580163"/>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060950" cy="4719638"/>
          </a:xfrm>
        </p:spPr>
        <p:txBody>
          <a:bodyPr>
            <a:normAutofit fontScale="92500" lnSpcReduction="20000"/>
          </a:bodyPr>
          <a:lstStyle/>
          <a:p>
            <a:r>
              <a:rPr lang="es-PR" dirty="0">
                <a:latin typeface="Candara" panose="020E0502030303020204" pitchFamily="34" charset="0"/>
              </a:rPr>
              <a:t>En el primer capítulo de Juan aprendimos que «la gracia y la verdad vinieron por medio de Jesucristo».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tenemos un ejemplo de ello.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las palabras «Ni yo te condeno» tenemos un ejemplo de gracia; las palabras «vete, y no peques más» son palabras de verdad.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10200" y="1811866"/>
            <a:ext cx="3733800" cy="5058305"/>
          </a:xfrm>
          <a:prstGeom prst="rect">
            <a:avLst/>
          </a:prstGeom>
        </p:spPr>
      </p:pic>
    </p:spTree>
    <p:extLst>
      <p:ext uri="{BB962C8B-B14F-4D97-AF65-F5344CB8AC3E}">
        <p14:creationId xmlns:p14="http://schemas.microsoft.com/office/powerpoint/2010/main" val="162319394"/>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060950" cy="4719638"/>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Señor no dijo: «Ve, y peca lo menos que sea posible». </a:t>
            </a:r>
            <a:endParaRPr lang="es-PR" dirty="0" smtClean="0">
              <a:latin typeface="Candara" panose="020E0502030303020204" pitchFamily="34" charset="0"/>
            </a:endParaRPr>
          </a:p>
          <a:p>
            <a:r>
              <a:rPr lang="es-PR" dirty="0" smtClean="0">
                <a:latin typeface="Candara" panose="020E0502030303020204" pitchFamily="34" charset="0"/>
              </a:rPr>
              <a:t>Jesucristo </a:t>
            </a:r>
            <a:r>
              <a:rPr lang="es-PR" dirty="0">
                <a:latin typeface="Candara" panose="020E0502030303020204" pitchFamily="34" charset="0"/>
              </a:rPr>
              <a:t>es Dios, y Su norma es la perfección absoluta.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puede aprobar el pecado en ningún grado.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por ello pone delante de ella la norma perfecta del mismo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10200" y="1811866"/>
            <a:ext cx="3733800" cy="5058305"/>
          </a:xfrm>
          <a:prstGeom prst="rect">
            <a:avLst/>
          </a:prstGeom>
        </p:spPr>
      </p:pic>
    </p:spTree>
    <p:extLst>
      <p:ext uri="{BB962C8B-B14F-4D97-AF65-F5344CB8AC3E}">
        <p14:creationId xmlns:p14="http://schemas.microsoft.com/office/powerpoint/2010/main" val="115476403"/>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b="21656"/>
          <a:stretch/>
        </p:blipFill>
        <p:spPr>
          <a:xfrm>
            <a:off x="-3908" y="1676401"/>
            <a:ext cx="9147908" cy="5181600"/>
          </a:xfrm>
          <a:prstGeom prst="rect">
            <a:avLst/>
          </a:prstGeom>
        </p:spPr>
      </p:pic>
    </p:spTree>
    <p:extLst>
      <p:ext uri="{BB962C8B-B14F-4D97-AF65-F5344CB8AC3E}">
        <p14:creationId xmlns:p14="http://schemas.microsoft.com/office/powerpoint/2010/main" val="3124382748"/>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Otra vez Jesús les habló, diciendo: Yo soy la luz del mundo; el que me sigue, no andará en tinieblas, sino que tendrá la luz de la vida</a:t>
            </a:r>
            <a:r>
              <a:rPr lang="es-PR" i="1" dirty="0" smtClean="0">
                <a:latin typeface="Candara" panose="020E0502030303020204" pitchFamily="34" charset="0"/>
              </a:rPr>
              <a:t>. Entonces </a:t>
            </a:r>
            <a:r>
              <a:rPr lang="es-PR" i="1" dirty="0">
                <a:latin typeface="Candara" panose="020E0502030303020204" pitchFamily="34" charset="0"/>
              </a:rPr>
              <a:t>los fariseos le dijeron: Tú das testimonio acerca de ti mismo; tu testimonio no es verdadero</a:t>
            </a:r>
            <a:r>
              <a:rPr lang="es-PR" i="1" dirty="0" smtClean="0">
                <a:latin typeface="Candara" panose="020E0502030303020204" pitchFamily="34" charset="0"/>
              </a:rPr>
              <a:t>. Respondió </a:t>
            </a:r>
            <a:r>
              <a:rPr lang="es-PR" i="1" dirty="0">
                <a:latin typeface="Candara" panose="020E0502030303020204" pitchFamily="34" charset="0"/>
              </a:rPr>
              <a:t>Jesús y les dijo: Aunque yo doy testimonio acerca de mí mismo, mi testimonio es verdadero, porque sé de dónde he venido y a dónde voy; pero vosotros no sabéis de dónde vengo, ni a dónde </a:t>
            </a:r>
            <a:r>
              <a:rPr lang="es-PR" i="1" dirty="0" smtClean="0">
                <a:latin typeface="Candara" panose="020E0502030303020204" pitchFamily="34" charset="0"/>
              </a:rPr>
              <a:t>voy…”</a:t>
            </a:r>
            <a:endParaRPr lang="es-PR" dirty="0">
              <a:latin typeface="Candara" panose="020E0502030303020204" pitchFamily="34" charset="0"/>
            </a:endParaRP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…Vosotros </a:t>
            </a:r>
            <a:r>
              <a:rPr lang="es-PR" i="1" dirty="0">
                <a:latin typeface="Candara" panose="020E0502030303020204" pitchFamily="34" charset="0"/>
              </a:rPr>
              <a:t>juzgáis según la carne; yo no juzgo a nadie</a:t>
            </a:r>
            <a:r>
              <a:rPr lang="es-PR" i="1" dirty="0" smtClean="0">
                <a:latin typeface="Candara" panose="020E0502030303020204" pitchFamily="34" charset="0"/>
              </a:rPr>
              <a:t>. Y </a:t>
            </a:r>
            <a:r>
              <a:rPr lang="es-PR" i="1" dirty="0">
                <a:latin typeface="Candara" panose="020E0502030303020204" pitchFamily="34" charset="0"/>
              </a:rPr>
              <a:t>si yo juzgo, mi juicio es verdadero; porque no soy yo solo, sino yo y el que me envió, el Padre</a:t>
            </a:r>
            <a:r>
              <a:rPr lang="es-PR" i="1" dirty="0" smtClean="0">
                <a:latin typeface="Candara" panose="020E0502030303020204" pitchFamily="34" charset="0"/>
              </a:rPr>
              <a:t>. Y </a:t>
            </a:r>
            <a:r>
              <a:rPr lang="es-PR" i="1" dirty="0">
                <a:latin typeface="Candara" panose="020E0502030303020204" pitchFamily="34" charset="0"/>
              </a:rPr>
              <a:t>en vuestra ley está escrito que el testimonio de dos hombres es verdadero</a:t>
            </a:r>
            <a:r>
              <a:rPr lang="es-PR" i="1" dirty="0" smtClean="0">
                <a:latin typeface="Candara" panose="020E0502030303020204" pitchFamily="34" charset="0"/>
              </a:rPr>
              <a:t>. Yo </a:t>
            </a:r>
            <a:r>
              <a:rPr lang="es-PR" i="1" dirty="0">
                <a:latin typeface="Candara" panose="020E0502030303020204" pitchFamily="34" charset="0"/>
              </a:rPr>
              <a:t>soy el que doy testimonio de mí mismo, y el Padre que me envió da testimonio de mí.</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8.12–18, RVR60) </a:t>
            </a:r>
          </a:p>
        </p:txBody>
      </p:sp>
    </p:spTree>
    <p:extLst>
      <p:ext uri="{BB962C8B-B14F-4D97-AF65-F5344CB8AC3E}">
        <p14:creationId xmlns:p14="http://schemas.microsoft.com/office/powerpoint/2010/main" val="1256571325"/>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a:latin typeface="Candara" panose="020E0502030303020204" pitchFamily="34" charset="0"/>
              </a:rPr>
              <a:t>Jesús testificó de sí mismo diciendo: “Yo soy la luz del mundo” (</a:t>
            </a:r>
            <a:r>
              <a:rPr lang="es-PR" dirty="0">
                <a:solidFill>
                  <a:srgbClr val="FF0000"/>
                </a:solidFill>
                <a:latin typeface="Candara" panose="020E0502030303020204" pitchFamily="34" charset="0"/>
              </a:rPr>
              <a:t>8:12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Anteriormente </a:t>
            </a:r>
            <a:r>
              <a:rPr lang="es-PR" dirty="0">
                <a:latin typeface="Candara" panose="020E0502030303020204" pitchFamily="34" charset="0"/>
              </a:rPr>
              <a:t>(</a:t>
            </a:r>
            <a:r>
              <a:rPr lang="es-PR" dirty="0">
                <a:solidFill>
                  <a:srgbClr val="FF0000"/>
                </a:solidFill>
                <a:latin typeface="Candara" panose="020E0502030303020204" pitchFamily="34" charset="0"/>
              </a:rPr>
              <a:t>Juan 1</a:t>
            </a:r>
            <a:r>
              <a:rPr lang="es-PR" dirty="0">
                <a:latin typeface="Candara" panose="020E0502030303020204" pitchFamily="34" charset="0"/>
              </a:rPr>
              <a:t> y </a:t>
            </a:r>
            <a:r>
              <a:rPr lang="es-PR" dirty="0">
                <a:solidFill>
                  <a:srgbClr val="FF0000"/>
                </a:solidFill>
                <a:latin typeface="Candara" panose="020E0502030303020204" pitchFamily="34" charset="0"/>
              </a:rPr>
              <a:t>3</a:t>
            </a:r>
            <a:r>
              <a:rPr lang="es-PR" dirty="0">
                <a:latin typeface="Candara" panose="020E0502030303020204" pitchFamily="34" charset="0"/>
              </a:rPr>
              <a:t>), el autor lo había descrito como la luz.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Cristo mismo lo dijo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a:ext>
            </a:extLst>
          </a:blip>
          <a:srcRect l="15517" t="5057" r="38145" b="6719"/>
          <a:stretch/>
        </p:blipFill>
        <p:spPr>
          <a:xfrm>
            <a:off x="5352081" y="1828800"/>
            <a:ext cx="3791919" cy="5029200"/>
          </a:xfrm>
          <a:prstGeom prst="rect">
            <a:avLst/>
          </a:prstGeom>
        </p:spPr>
      </p:pic>
    </p:spTree>
    <p:extLst>
      <p:ext uri="{BB962C8B-B14F-4D97-AF65-F5344CB8AC3E}">
        <p14:creationId xmlns:p14="http://schemas.microsoft.com/office/powerpoint/2010/main" val="120358491"/>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ES" b="1" dirty="0" smtClean="0">
                <a:latin typeface="Candara" panose="020E0502030303020204" pitchFamily="34" charset="0"/>
              </a:rPr>
              <a:t>¿Qué quiso decir Jesús?</a:t>
            </a:r>
            <a:endParaRPr lang="es-ES" b="1" dirty="0">
              <a:latin typeface="Candara" panose="020E0502030303020204" pitchFamily="34" charset="0"/>
            </a:endParaRPr>
          </a:p>
          <a:p>
            <a:r>
              <a:rPr lang="es-PR" dirty="0">
                <a:latin typeface="Candara" panose="020E0502030303020204" pitchFamily="34" charset="0"/>
              </a:rPr>
              <a:t>1. El simbolismo de la luz de las lámparas que se prendían durante la fiesta, representaba la presencia, protección y dirección de Dios para su pueblo. </a:t>
            </a:r>
            <a:endParaRPr lang="es-PR" dirty="0" smtClean="0">
              <a:latin typeface="Candara" panose="020E0502030303020204" pitchFamily="34" charset="0"/>
            </a:endParaRPr>
          </a:p>
          <a:p>
            <a:r>
              <a:rPr lang="es-PR" dirty="0" smtClean="0">
                <a:latin typeface="Candara" panose="020E0502030303020204" pitchFamily="34" charset="0"/>
              </a:rPr>
              <a:t>Eso </a:t>
            </a:r>
            <a:r>
              <a:rPr lang="es-PR" dirty="0">
                <a:latin typeface="Candara" panose="020E0502030303020204" pitchFamily="34" charset="0"/>
              </a:rPr>
              <a:t>mismo ofrece Cristo a quienes lo aceptan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24213" r="24534"/>
          <a:stretch/>
        </p:blipFill>
        <p:spPr>
          <a:xfrm>
            <a:off x="5791200" y="1845733"/>
            <a:ext cx="3352800" cy="5029200"/>
          </a:xfrm>
          <a:prstGeom prst="rect">
            <a:avLst/>
          </a:prstGeom>
        </p:spPr>
      </p:pic>
    </p:spTree>
    <p:extLst>
      <p:ext uri="{BB962C8B-B14F-4D97-AF65-F5344CB8AC3E}">
        <p14:creationId xmlns:p14="http://schemas.microsoft.com/office/powerpoint/2010/main" val="80126621"/>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Respondió Jesús y les dijo: Aunque yo doy testimonio acerca de mí mismo, mi testimonio es verdadero, porque sé de dónde he venido y a dónde voy; pero vosotros no sabéis de dónde vengo, ni a dónde voy.</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Juan 8.14,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ES" b="1" dirty="0" smtClean="0">
                <a:latin typeface="Candara" panose="020E0502030303020204" pitchFamily="34" charset="0"/>
              </a:rPr>
              <a:t>¿Qué quiso decir Jesús?</a:t>
            </a:r>
            <a:endParaRPr lang="es-ES" b="1" dirty="0">
              <a:latin typeface="Candara" panose="020E0502030303020204" pitchFamily="34" charset="0"/>
            </a:endParaRPr>
          </a:p>
          <a:p>
            <a:r>
              <a:rPr lang="es-PR" dirty="0" smtClean="0">
                <a:latin typeface="Candara" panose="020E0502030303020204" pitchFamily="34" charset="0"/>
              </a:rPr>
              <a:t>2</a:t>
            </a:r>
            <a:r>
              <a:rPr lang="es-PR" dirty="0">
                <a:latin typeface="Candara" panose="020E0502030303020204" pitchFamily="34" charset="0"/>
              </a:rPr>
              <a:t>. En términos de la gran inmoralidad y pecado de la raza humana, la luz arroja los rayos brillantes de la justicia de Dios sobre el hombre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73976" y="1828364"/>
            <a:ext cx="3353091" cy="5029636"/>
          </a:xfrm>
          <a:prstGeom prst="rect">
            <a:avLst/>
          </a:prstGeom>
        </p:spPr>
      </p:pic>
    </p:spTree>
    <p:extLst>
      <p:ext uri="{BB962C8B-B14F-4D97-AF65-F5344CB8AC3E}">
        <p14:creationId xmlns:p14="http://schemas.microsoft.com/office/powerpoint/2010/main" val="857300467"/>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ES" b="1" dirty="0" smtClean="0">
                <a:latin typeface="Candara" panose="020E0502030303020204" pitchFamily="34" charset="0"/>
              </a:rPr>
              <a:t>¿Qué quiso decir Jesús?</a:t>
            </a:r>
            <a:endParaRPr lang="es-ES" b="1" dirty="0">
              <a:latin typeface="Candara" panose="020E0502030303020204" pitchFamily="34" charset="0"/>
            </a:endParaRPr>
          </a:p>
          <a:p>
            <a:r>
              <a:rPr lang="es-PR" dirty="0" smtClean="0">
                <a:latin typeface="Candara" panose="020E0502030303020204" pitchFamily="34" charset="0"/>
              </a:rPr>
              <a:t>3</a:t>
            </a:r>
            <a:r>
              <a:rPr lang="es-PR" dirty="0">
                <a:latin typeface="Candara" panose="020E0502030303020204" pitchFamily="34" charset="0"/>
              </a:rPr>
              <a:t>. En términos de las enseñanzas engañosas de los fariseos de aquel entonces (¡y de los falsos maestros de hoy día!), la luz es la verdad de Dios que ilumina sus errores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0909" y="1828364"/>
            <a:ext cx="3353091" cy="5029636"/>
          </a:xfrm>
          <a:prstGeom prst="rect">
            <a:avLst/>
          </a:prstGeom>
        </p:spPr>
      </p:pic>
    </p:spTree>
    <p:extLst>
      <p:ext uri="{BB962C8B-B14F-4D97-AF65-F5344CB8AC3E}">
        <p14:creationId xmlns:p14="http://schemas.microsoft.com/office/powerpoint/2010/main" val="1748203264"/>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ES" b="1" dirty="0" smtClean="0">
                <a:latin typeface="Candara" panose="020E0502030303020204" pitchFamily="34" charset="0"/>
              </a:rPr>
              <a:t>¿Qué quiso decir Jesús?</a:t>
            </a:r>
            <a:endParaRPr lang="es-ES" b="1" dirty="0">
              <a:latin typeface="Candara" panose="020E0502030303020204" pitchFamily="34" charset="0"/>
            </a:endParaRPr>
          </a:p>
          <a:p>
            <a:r>
              <a:rPr lang="es-PR" dirty="0" smtClean="0">
                <a:latin typeface="Candara" panose="020E0502030303020204" pitchFamily="34" charset="0"/>
              </a:rPr>
              <a:t>4</a:t>
            </a:r>
            <a:r>
              <a:rPr lang="es-PR" dirty="0">
                <a:latin typeface="Candara" panose="020E0502030303020204" pitchFamily="34" charset="0"/>
              </a:rPr>
              <a:t>. En términos del pobre perdido que se encamina a la condenación y separación de Dios para siempre, la luz es un faro cuyos rayos benditos le ofrecen salvación (</a:t>
            </a:r>
            <a:r>
              <a:rPr lang="es-PR" dirty="0">
                <a:solidFill>
                  <a:srgbClr val="FF0000"/>
                </a:solidFill>
                <a:latin typeface="Candara" panose="020E0502030303020204" pitchFamily="34" charset="0"/>
              </a:rPr>
              <a:t>8:12b</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l="13018"/>
          <a:stretch/>
        </p:blipFill>
        <p:spPr>
          <a:xfrm>
            <a:off x="5638800" y="1828800"/>
            <a:ext cx="3505200" cy="5038462"/>
          </a:xfrm>
          <a:prstGeom prst="rect">
            <a:avLst/>
          </a:prstGeom>
        </p:spPr>
      </p:pic>
    </p:spTree>
    <p:extLst>
      <p:ext uri="{BB962C8B-B14F-4D97-AF65-F5344CB8AC3E}">
        <p14:creationId xmlns:p14="http://schemas.microsoft.com/office/powerpoint/2010/main" val="3871935399"/>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latin typeface="Candara" panose="020E0502030303020204" pitchFamily="34" charset="0"/>
              </a:rPr>
              <a:t>8:15</a:t>
            </a:r>
            <a:r>
              <a:rPr lang="es-PR" dirty="0">
                <a:latin typeface="Candara" panose="020E0502030303020204" pitchFamily="34" charset="0"/>
              </a:rPr>
              <a:t> Los fariseos juzgaban a otros por apariencias externas y según normas meramente humanas. </a:t>
            </a:r>
            <a:endParaRPr lang="es-PR" dirty="0" smtClean="0">
              <a:latin typeface="Candara" panose="020E0502030303020204" pitchFamily="34" charset="0"/>
            </a:endParaRPr>
          </a:p>
          <a:p>
            <a:r>
              <a:rPr lang="es-PR" dirty="0" smtClean="0">
                <a:latin typeface="Candara" panose="020E0502030303020204" pitchFamily="34" charset="0"/>
              </a:rPr>
              <a:t>Contemplaban </a:t>
            </a:r>
            <a:r>
              <a:rPr lang="es-PR" dirty="0">
                <a:latin typeface="Candara" panose="020E0502030303020204" pitchFamily="34" charset="0"/>
              </a:rPr>
              <a:t>a Jesús como el Carpintero de Nazaret y nunca se paraban a pensar que Él era diferente de cualquier otro hombre que hubiese vivido.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l="-2"/>
          <a:stretch/>
        </p:blipFill>
        <p:spPr>
          <a:xfrm>
            <a:off x="5377827" y="1828800"/>
            <a:ext cx="3783106" cy="5029200"/>
          </a:xfrm>
          <a:prstGeom prst="rect">
            <a:avLst/>
          </a:prstGeom>
        </p:spPr>
      </p:pic>
    </p:spTree>
    <p:extLst>
      <p:ext uri="{BB962C8B-B14F-4D97-AF65-F5344CB8AC3E}">
        <p14:creationId xmlns:p14="http://schemas.microsoft.com/office/powerpoint/2010/main" val="308810632"/>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011644" cy="4719638"/>
          </a:xfrm>
        </p:spPr>
        <p:txBody>
          <a:bodyPr>
            <a:normAutofit fontScale="92500" lnSpcReduction="20000"/>
          </a:bodyPr>
          <a:lstStyle/>
          <a:p>
            <a:r>
              <a:rPr lang="es-PR" dirty="0" smtClean="0">
                <a:latin typeface="Candara" panose="020E0502030303020204" pitchFamily="34" charset="0"/>
              </a:rPr>
              <a:t>El </a:t>
            </a:r>
            <a:r>
              <a:rPr lang="es-PR" dirty="0">
                <a:latin typeface="Candara" panose="020E0502030303020204" pitchFamily="34" charset="0"/>
              </a:rPr>
              <a:t>Señor Jesús decía que Él no juzgaba a nadie.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puede significar que no juzgaba a los hombres según normas mundanas, como lo hacían los fariseos. </a:t>
            </a:r>
            <a:endParaRPr lang="es-PR" dirty="0" smtClean="0">
              <a:latin typeface="Candara" panose="020E0502030303020204" pitchFamily="34" charset="0"/>
            </a:endParaRPr>
          </a:p>
          <a:p>
            <a:r>
              <a:rPr lang="es-PR" dirty="0" smtClean="0">
                <a:latin typeface="Candara" panose="020E0502030303020204" pitchFamily="34" charset="0"/>
              </a:rPr>
              <a:t>Mas </a:t>
            </a:r>
            <a:r>
              <a:rPr lang="es-PR" dirty="0">
                <a:latin typeface="Candara" panose="020E0502030303020204" pitchFamily="34" charset="0"/>
              </a:rPr>
              <a:t>probablemente, significa que Su propósito al llegar al mundo no era juzgar a la gente, sino salvarla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l="-2"/>
          <a:stretch/>
        </p:blipFill>
        <p:spPr>
          <a:xfrm>
            <a:off x="5377827" y="1828800"/>
            <a:ext cx="3783106" cy="5029200"/>
          </a:xfrm>
          <a:prstGeom prst="rect">
            <a:avLst/>
          </a:prstGeom>
        </p:spPr>
      </p:pic>
    </p:spTree>
    <p:extLst>
      <p:ext uri="{BB962C8B-B14F-4D97-AF65-F5344CB8AC3E}">
        <p14:creationId xmlns:p14="http://schemas.microsoft.com/office/powerpoint/2010/main" val="1399994997"/>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15189" cy="4719638"/>
          </a:xfrm>
        </p:spPr>
        <p:txBody>
          <a:bodyPr>
            <a:normAutofit fontScale="85000" lnSpcReduction="10000"/>
          </a:bodyPr>
          <a:lstStyle/>
          <a:p>
            <a:r>
              <a:rPr lang="es-PR" dirty="0">
                <a:solidFill>
                  <a:srgbClr val="FF0000"/>
                </a:solidFill>
                <a:latin typeface="Candara" panose="020E0502030303020204" pitchFamily="34" charset="0"/>
              </a:rPr>
              <a:t>8:16</a:t>
            </a:r>
            <a:r>
              <a:rPr lang="es-PR" dirty="0">
                <a:latin typeface="Candara" panose="020E0502030303020204" pitchFamily="34" charset="0"/>
              </a:rPr>
              <a:t> Si el Señor juzgase, Su juicio sería justo y verdadero.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es Dios, y todo lo que hace, lo hace en comunión con el Padre que le envió. </a:t>
            </a:r>
            <a:endParaRPr lang="es-PR" dirty="0" smtClean="0">
              <a:latin typeface="Candara" panose="020E0502030303020204" pitchFamily="34" charset="0"/>
            </a:endParaRPr>
          </a:p>
          <a:p>
            <a:r>
              <a:rPr lang="es-PR" dirty="0" smtClean="0">
                <a:latin typeface="Candara" panose="020E0502030303020204" pitchFamily="34" charset="0"/>
              </a:rPr>
              <a:t>Una </a:t>
            </a:r>
            <a:r>
              <a:rPr lang="es-PR" dirty="0">
                <a:latin typeface="Candara" panose="020E0502030303020204" pitchFamily="34" charset="0"/>
              </a:rPr>
              <a:t>y otra vez, el Señor Jesús enfatizó a los fariseos Su unidad con Dios el Padre. </a:t>
            </a:r>
            <a:endParaRPr lang="es-PR" dirty="0" smtClean="0">
              <a:latin typeface="Candara" panose="020E0502030303020204" pitchFamily="34" charset="0"/>
            </a:endParaRPr>
          </a:p>
          <a:p>
            <a:r>
              <a:rPr lang="es-PR" dirty="0" smtClean="0">
                <a:latin typeface="Candara" panose="020E0502030303020204" pitchFamily="34" charset="0"/>
              </a:rPr>
              <a:t>Fue </a:t>
            </a:r>
            <a:r>
              <a:rPr lang="es-PR" dirty="0">
                <a:latin typeface="Candara" panose="020E0502030303020204" pitchFamily="34" charset="0"/>
              </a:rPr>
              <a:t>eso lo que agitó en los corazones de ellos su </a:t>
            </a:r>
            <a:r>
              <a:rPr lang="es-PR" dirty="0" smtClean="0">
                <a:latin typeface="Candara" panose="020E0502030303020204" pitchFamily="34" charset="0"/>
              </a:rPr>
              <a:t>fuerte </a:t>
            </a:r>
            <a:r>
              <a:rPr lang="es-PR" dirty="0">
                <a:latin typeface="Candara" panose="020E0502030303020204" pitchFamily="34" charset="0"/>
              </a:rPr>
              <a:t>antagonismo contra Él</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5267590" y="1828799"/>
            <a:ext cx="3876410" cy="5029201"/>
          </a:xfrm>
          <a:prstGeom prst="rect">
            <a:avLst/>
          </a:prstGeom>
        </p:spPr>
      </p:pic>
    </p:spTree>
    <p:extLst>
      <p:ext uri="{BB962C8B-B14F-4D97-AF65-F5344CB8AC3E}">
        <p14:creationId xmlns:p14="http://schemas.microsoft.com/office/powerpoint/2010/main" val="2292698437"/>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20000"/>
          </a:bodyPr>
          <a:lstStyle/>
          <a:p>
            <a:r>
              <a:rPr lang="es-PR" dirty="0">
                <a:solidFill>
                  <a:srgbClr val="FF0000"/>
                </a:solidFill>
                <a:latin typeface="Candara" panose="020E0502030303020204" pitchFamily="34" charset="0"/>
              </a:rPr>
              <a:t>8:17–18</a:t>
            </a:r>
            <a:r>
              <a:rPr lang="es-PR" dirty="0">
                <a:latin typeface="Candara" panose="020E0502030303020204" pitchFamily="34" charset="0"/>
              </a:rPr>
              <a:t> El Señor reconoció que la ley de Moisés demandaba el testimonio de dos testigos. </a:t>
            </a:r>
            <a:endParaRPr lang="es-PR" dirty="0" smtClean="0">
              <a:latin typeface="Candara" panose="020E0502030303020204" pitchFamily="34" charset="0"/>
            </a:endParaRPr>
          </a:p>
          <a:p>
            <a:r>
              <a:rPr lang="es-PR" dirty="0" smtClean="0">
                <a:latin typeface="Candara" panose="020E0502030303020204" pitchFamily="34" charset="0"/>
              </a:rPr>
              <a:t>Nada </a:t>
            </a:r>
            <a:r>
              <a:rPr lang="es-PR" dirty="0">
                <a:latin typeface="Candara" panose="020E0502030303020204" pitchFamily="34" charset="0"/>
              </a:rPr>
              <a:t>de lo que había dicho tenía la intención de negar este hecho.</a:t>
            </a:r>
          </a:p>
          <a:p>
            <a:r>
              <a:rPr lang="es-PR" dirty="0">
                <a:latin typeface="Candara" panose="020E0502030303020204" pitchFamily="34" charset="0"/>
              </a:rPr>
              <a:t>Si ellos insistían en tener dos testigos, no le sería difícil presentarlos. </a:t>
            </a:r>
            <a:endParaRPr lang="es-PR" dirty="0" smtClean="0">
              <a:latin typeface="Candara" panose="020E0502030303020204" pitchFamily="34" charset="0"/>
            </a:endParaRPr>
          </a:p>
          <a:p>
            <a:r>
              <a:rPr lang="es-PR" dirty="0" smtClean="0">
                <a:latin typeface="Candara" panose="020E0502030303020204" pitchFamily="34" charset="0"/>
              </a:rPr>
              <a:t>Primero</a:t>
            </a:r>
            <a:r>
              <a:rPr lang="es-PR" dirty="0">
                <a:latin typeface="Candara" panose="020E0502030303020204" pitchFamily="34" charset="0"/>
              </a:rPr>
              <a:t>, Él daba testimonio de Sí mismo mediante Su vida santa y por las palabras que brotaban de Su boca.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6210" r="20926"/>
          <a:stretch/>
        </p:blipFill>
        <p:spPr>
          <a:xfrm>
            <a:off x="5486400" y="1813719"/>
            <a:ext cx="3657600" cy="5054600"/>
          </a:xfrm>
          <a:prstGeom prst="rect">
            <a:avLst/>
          </a:prstGeom>
        </p:spPr>
      </p:pic>
    </p:spTree>
    <p:extLst>
      <p:ext uri="{BB962C8B-B14F-4D97-AF65-F5344CB8AC3E}">
        <p14:creationId xmlns:p14="http://schemas.microsoft.com/office/powerpoint/2010/main" val="2036894361"/>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verdadero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8.12-18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smtClean="0">
                <a:latin typeface="Candara" panose="020E0502030303020204" pitchFamily="34" charset="0"/>
              </a:rPr>
              <a:t>En </a:t>
            </a:r>
            <a:r>
              <a:rPr lang="es-PR" dirty="0">
                <a:latin typeface="Candara" panose="020E0502030303020204" pitchFamily="34" charset="0"/>
              </a:rPr>
              <a:t>segundo lugar, el Padre daba testimonio del Señor Jesús por Sus declaraciones públicas desde el cielo y por los milagros que daba al Señor que hiciese. </a:t>
            </a:r>
            <a:endParaRPr lang="es-PR" dirty="0" smtClean="0">
              <a:latin typeface="Candara" panose="020E0502030303020204" pitchFamily="34" charset="0"/>
            </a:endParaRPr>
          </a:p>
          <a:p>
            <a:r>
              <a:rPr lang="es-PR" dirty="0" smtClean="0">
                <a:latin typeface="Candara" panose="020E0502030303020204" pitchFamily="34" charset="0"/>
              </a:rPr>
              <a:t>Cristo </a:t>
            </a:r>
            <a:r>
              <a:rPr lang="es-PR" dirty="0">
                <a:latin typeface="Candara" panose="020E0502030303020204" pitchFamily="34" charset="0"/>
              </a:rPr>
              <a:t>cumplió las profecías del AT tocantes al Mesías, y con todo, frente a esta poderosa evidencia, los líderes judíos no estaban dispuestos a creer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86400" y="1813719"/>
            <a:ext cx="3657600" cy="5054600"/>
          </a:xfrm>
          <a:prstGeom prst="rect">
            <a:avLst/>
          </a:prstGeom>
        </p:spPr>
      </p:pic>
    </p:spTree>
    <p:extLst>
      <p:ext uri="{BB962C8B-B14F-4D97-AF65-F5344CB8AC3E}">
        <p14:creationId xmlns:p14="http://schemas.microsoft.com/office/powerpoint/2010/main" val="3623883559"/>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6745" t="9174" r="5315" b="17846"/>
          <a:stretch/>
        </p:blipFill>
        <p:spPr>
          <a:xfrm>
            <a:off x="0" y="1676401"/>
            <a:ext cx="9144000" cy="5181599"/>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Ellos le dijeron: ¿Dónde está tu Padre? Respondió Jesús: Ni a mí me conocéis, ni a mi Padre; si a mí me conocieseis, también a mi Padre conoceríais</a:t>
            </a:r>
            <a:r>
              <a:rPr lang="es-PR" i="1" dirty="0" smtClean="0">
                <a:latin typeface="Candara" panose="020E0502030303020204" pitchFamily="34" charset="0"/>
              </a:rPr>
              <a:t>. Estas </a:t>
            </a:r>
            <a:r>
              <a:rPr lang="es-PR" i="1" dirty="0">
                <a:latin typeface="Candara" panose="020E0502030303020204" pitchFamily="34" charset="0"/>
              </a:rPr>
              <a:t>palabras habló Jesús en el lugar de las ofrendas, enseñando en el templo; y nadie le prendió, porque aún no había llegado su hora. Otra vez les dijo Jesús: Yo me voy, y me buscaréis, pero en vuestro pecado moriréis; a donde yo voy, vosotros no podéis </a:t>
            </a:r>
            <a:r>
              <a:rPr lang="es-PR" i="1" dirty="0" smtClean="0">
                <a:latin typeface="Candara" panose="020E0502030303020204" pitchFamily="34" charset="0"/>
              </a:rPr>
              <a:t>venir…”</a:t>
            </a:r>
            <a:endParaRPr lang="es-PR" dirty="0">
              <a:latin typeface="Candara" panose="020E0502030303020204" pitchFamily="34" charset="0"/>
            </a:endParaRPr>
          </a:p>
        </p:txBody>
      </p:sp>
    </p:spTree>
    <p:extLst>
      <p:ext uri="{BB962C8B-B14F-4D97-AF65-F5344CB8AC3E}">
        <p14:creationId xmlns:p14="http://schemas.microsoft.com/office/powerpoint/2010/main" val="1594213484"/>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70000" lnSpcReduction="20000"/>
          </a:bodyPr>
          <a:lstStyle/>
          <a:p>
            <a:r>
              <a:rPr lang="es-PR" sz="3600" dirty="0" smtClean="0">
                <a:latin typeface="Candara" pitchFamily="34" charset="0"/>
                <a:cs typeface="Calibri" pitchFamily="34" charset="0"/>
              </a:rPr>
              <a:t>Llamado a no pecar</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8.1-11</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El testimonio verdadero</a:t>
            </a:r>
            <a:endParaRPr lang="es-PR" sz="3600" noProof="0" dirty="0" smtClean="0">
              <a:latin typeface="Candara" pitchFamily="34" charset="0"/>
              <a:cs typeface="Calibri" pitchFamily="34" charset="0"/>
            </a:endParaRPr>
          </a:p>
          <a:p>
            <a:pPr lvl="1"/>
            <a:r>
              <a:rPr lang="es-PR" sz="3300" noProof="0" dirty="0" smtClean="0">
                <a:solidFill>
                  <a:srgbClr val="FF0000"/>
                </a:solidFill>
                <a:latin typeface="Candara" pitchFamily="34" charset="0"/>
                <a:ea typeface="+mn-ea"/>
                <a:cs typeface="Calibri" pitchFamily="34" charset="0"/>
              </a:rPr>
              <a:t>Juan 8.12-18</a:t>
            </a:r>
          </a:p>
          <a:p>
            <a:r>
              <a:rPr lang="es-PR" sz="3600" dirty="0" smtClean="0">
                <a:latin typeface="Candara" pitchFamily="34" charset="0"/>
                <a:cs typeface="Calibri" pitchFamily="34" charset="0"/>
              </a:rPr>
              <a:t>Los de abajo</a:t>
            </a:r>
            <a:endParaRPr lang="es-PR" sz="3600" dirty="0">
              <a:latin typeface="Candara" pitchFamily="34" charset="0"/>
              <a:cs typeface="Calibri" pitchFamily="34" charset="0"/>
            </a:endParaRPr>
          </a:p>
          <a:p>
            <a:pPr lvl="1"/>
            <a:r>
              <a:rPr lang="es-PR" sz="3300" dirty="0" smtClean="0">
                <a:solidFill>
                  <a:srgbClr val="FF0000"/>
                </a:solidFill>
                <a:latin typeface="Candara" pitchFamily="34" charset="0"/>
                <a:cs typeface="Calibri" pitchFamily="34" charset="0"/>
              </a:rPr>
              <a:t>Juan 8.19-24</a:t>
            </a:r>
          </a:p>
          <a:p>
            <a:r>
              <a:rPr lang="es-PR" sz="3600" dirty="0" smtClean="0">
                <a:latin typeface="Candara" pitchFamily="34" charset="0"/>
                <a:cs typeface="Calibri" pitchFamily="34" charset="0"/>
              </a:rPr>
              <a:t> Muchos creyeron en Él</a:t>
            </a:r>
          </a:p>
          <a:p>
            <a:pPr lvl="1"/>
            <a:r>
              <a:rPr lang="es-PR" sz="3300" dirty="0" smtClean="0">
                <a:solidFill>
                  <a:srgbClr val="FF0000"/>
                </a:solidFill>
                <a:latin typeface="Candara" pitchFamily="34" charset="0"/>
                <a:cs typeface="Calibri" pitchFamily="34" charset="0"/>
              </a:rPr>
              <a:t>Juan 8.25-30</a:t>
            </a:r>
          </a:p>
          <a:p>
            <a:r>
              <a:rPr lang="es-PR" sz="3600" dirty="0">
                <a:latin typeface="Candara" pitchFamily="34" charset="0"/>
                <a:cs typeface="Calibri" pitchFamily="34" charset="0"/>
              </a:rPr>
              <a:t> </a:t>
            </a:r>
            <a:r>
              <a:rPr lang="es-PR" sz="3600" dirty="0" smtClean="0">
                <a:latin typeface="Candara" pitchFamily="34" charset="0"/>
                <a:cs typeface="Calibri" pitchFamily="34" charset="0"/>
              </a:rPr>
              <a:t>La verdad nos hace libres</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8.31-38</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Cristo es eterno</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8.48-59</a:t>
            </a:r>
            <a:endParaRPr lang="es-PR" sz="33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…Decían </a:t>
            </a:r>
            <a:r>
              <a:rPr lang="es-PR" i="1" dirty="0">
                <a:latin typeface="Candara" panose="020E0502030303020204" pitchFamily="34" charset="0"/>
              </a:rPr>
              <a:t>entonces los judíos: ¿Acaso se matará a sí mismo, que dice: A donde yo voy, vosotros no podéis venir</a:t>
            </a:r>
            <a:r>
              <a:rPr lang="es-PR" i="1" dirty="0" smtClean="0">
                <a:latin typeface="Candara" panose="020E0502030303020204" pitchFamily="34" charset="0"/>
              </a:rPr>
              <a:t>? Y </a:t>
            </a:r>
            <a:r>
              <a:rPr lang="es-PR" i="1" dirty="0">
                <a:latin typeface="Candara" panose="020E0502030303020204" pitchFamily="34" charset="0"/>
              </a:rPr>
              <a:t>les dijo: Vosotros sois de abajo, yo soy de arriba; vosotros sois de este mundo, yo no soy de este mundo</a:t>
            </a:r>
            <a:r>
              <a:rPr lang="es-PR" i="1" dirty="0" smtClean="0">
                <a:latin typeface="Candara" panose="020E0502030303020204" pitchFamily="34" charset="0"/>
              </a:rPr>
              <a:t>. Por </a:t>
            </a:r>
            <a:r>
              <a:rPr lang="es-PR" i="1" dirty="0">
                <a:latin typeface="Candara" panose="020E0502030303020204" pitchFamily="34" charset="0"/>
              </a:rPr>
              <a:t>eso os dije que moriréis en vuestros pecados; porque si no creéis que yo soy, en vuestros pecados moriréis.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8.19–24, RVR60) </a:t>
            </a:r>
          </a:p>
        </p:txBody>
      </p:sp>
    </p:spTree>
    <p:extLst>
      <p:ext uri="{BB962C8B-B14F-4D97-AF65-F5344CB8AC3E}">
        <p14:creationId xmlns:p14="http://schemas.microsoft.com/office/powerpoint/2010/main" val="692439599"/>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77500" lnSpcReduction="20000"/>
          </a:bodyPr>
          <a:lstStyle/>
          <a:p>
            <a:r>
              <a:rPr lang="es-PR" dirty="0">
                <a:solidFill>
                  <a:srgbClr val="FF0000"/>
                </a:solidFill>
                <a:latin typeface="Candara" panose="020E0502030303020204" pitchFamily="34" charset="0"/>
              </a:rPr>
              <a:t>8:19</a:t>
            </a:r>
            <a:r>
              <a:rPr lang="es-PR" dirty="0">
                <a:latin typeface="Candara" panose="020E0502030303020204" pitchFamily="34" charset="0"/>
              </a:rPr>
              <a:t> La siguiente pregunta de los fariseos fue indudablemente hecha con escarnio. </a:t>
            </a:r>
            <a:endParaRPr lang="es-PR" dirty="0" smtClean="0">
              <a:latin typeface="Candara" panose="020E0502030303020204" pitchFamily="34" charset="0"/>
            </a:endParaRPr>
          </a:p>
          <a:p>
            <a:r>
              <a:rPr lang="es-PR" dirty="0" smtClean="0">
                <a:latin typeface="Candara" panose="020E0502030303020204" pitchFamily="34" charset="0"/>
              </a:rPr>
              <a:t>Quizá </a:t>
            </a:r>
            <a:r>
              <a:rPr lang="es-PR" dirty="0">
                <a:latin typeface="Candara" panose="020E0502030303020204" pitchFamily="34" charset="0"/>
              </a:rPr>
              <a:t>miraron alrededor de la multitud al preguntarle: ¿Dónde está tu padre? Entonces respondió Jesús diciéndoles que ellos ni le reconocían a Él por quien era verdaderamente, ni conocían a Su Padre. </a:t>
            </a:r>
            <a:endParaRPr lang="es-PR" dirty="0" smtClean="0">
              <a:latin typeface="Candara" panose="020E0502030303020204" pitchFamily="34" charset="0"/>
            </a:endParaRPr>
          </a:p>
          <a:p>
            <a:r>
              <a:rPr lang="es-PR" dirty="0" smtClean="0">
                <a:latin typeface="Candara" panose="020E0502030303020204" pitchFamily="34" charset="0"/>
              </a:rPr>
              <a:t>Naturalmente</a:t>
            </a:r>
            <a:r>
              <a:rPr lang="es-PR" dirty="0">
                <a:latin typeface="Candara" panose="020E0502030303020204" pitchFamily="34" charset="0"/>
              </a:rPr>
              <a:t>, ellos habrían negado vigorosamente que desconociesen a Dios.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5267590" y="1828799"/>
            <a:ext cx="3876410" cy="5029201"/>
          </a:xfrm>
          <a:prstGeom prst="rect">
            <a:avLst/>
          </a:prstGeom>
        </p:spPr>
      </p:pic>
    </p:spTree>
    <p:extLst>
      <p:ext uri="{BB962C8B-B14F-4D97-AF65-F5344CB8AC3E}">
        <p14:creationId xmlns:p14="http://schemas.microsoft.com/office/powerpoint/2010/main" val="733896240"/>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10000"/>
          </a:bodyPr>
          <a:lstStyle/>
          <a:p>
            <a:r>
              <a:rPr lang="es-PR" dirty="0" smtClean="0">
                <a:latin typeface="Candara" panose="020E0502030303020204" pitchFamily="34" charset="0"/>
              </a:rPr>
              <a:t>Pero </a:t>
            </a:r>
            <a:r>
              <a:rPr lang="es-PR" dirty="0">
                <a:latin typeface="Candara" panose="020E0502030303020204" pitchFamily="34" charset="0"/>
              </a:rPr>
              <a:t>era sin embargo cierto.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ellos hubiesen recibido al Señor Jesús, habrían conocido también a Su Padre.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nadie puede conocer a Dios Padre excepto por medio de Jesucristo.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tanto, su repudio del Salvador les hacía imposible pretender con honradez que conocían y amaban a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l="-2"/>
          <a:stretch/>
        </p:blipFill>
        <p:spPr>
          <a:xfrm>
            <a:off x="5377827" y="1828800"/>
            <a:ext cx="3783106" cy="5029200"/>
          </a:xfrm>
          <a:prstGeom prst="rect">
            <a:avLst/>
          </a:prstGeom>
        </p:spPr>
      </p:pic>
    </p:spTree>
    <p:extLst>
      <p:ext uri="{BB962C8B-B14F-4D97-AF65-F5344CB8AC3E}">
        <p14:creationId xmlns:p14="http://schemas.microsoft.com/office/powerpoint/2010/main" val="3976794559"/>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a:solidFill>
                  <a:srgbClr val="FF0000"/>
                </a:solidFill>
                <a:latin typeface="Candara" panose="020E0502030303020204" pitchFamily="34" charset="0"/>
              </a:rPr>
              <a:t>8:20</a:t>
            </a:r>
            <a:r>
              <a:rPr lang="es-PR" dirty="0">
                <a:latin typeface="Candara" panose="020E0502030303020204" pitchFamily="34" charset="0"/>
              </a:rPr>
              <a:t> Aquí se nos dice que el lugar donde hubo el enfrentamiento de los anteriores versículos fue en el lugar de las ofrendas, en el templo. </a:t>
            </a:r>
            <a:endParaRPr lang="es-PR" dirty="0" smtClean="0">
              <a:latin typeface="Candara" panose="020E0502030303020204" pitchFamily="34" charset="0"/>
            </a:endParaRPr>
          </a:p>
          <a:p>
            <a:r>
              <a:rPr lang="es-PR" dirty="0" smtClean="0">
                <a:latin typeface="Candara" panose="020E0502030303020204" pitchFamily="34" charset="0"/>
              </a:rPr>
              <a:t>Una </a:t>
            </a:r>
            <a:r>
              <a:rPr lang="es-PR" dirty="0">
                <a:latin typeface="Candara" panose="020E0502030303020204" pitchFamily="34" charset="0"/>
              </a:rPr>
              <a:t>vez más el Señor está rodeado por protección divina, y nadie le prendió, a pesar de los deseos que tenían de matarle.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0" y="1826419"/>
            <a:ext cx="4038600" cy="5029200"/>
          </a:xfrm>
          <a:prstGeom prst="rect">
            <a:avLst/>
          </a:prstGeom>
        </p:spPr>
      </p:pic>
    </p:spTree>
    <p:extLst>
      <p:ext uri="{BB962C8B-B14F-4D97-AF65-F5344CB8AC3E}">
        <p14:creationId xmlns:p14="http://schemas.microsoft.com/office/powerpoint/2010/main" val="1134547520"/>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Todavía </a:t>
            </a:r>
            <a:r>
              <a:rPr lang="es-PR" dirty="0">
                <a:latin typeface="Candara" panose="020E0502030303020204" pitchFamily="34" charset="0"/>
              </a:rPr>
              <a:t>no había llegado su hora; esto hace referencia al tiempo cuando sería crucificado en el Calvario para morir por los pecados del mundo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l="24820" r="22617"/>
          <a:stretch/>
        </p:blipFill>
        <p:spPr>
          <a:xfrm>
            <a:off x="5181599" y="1837267"/>
            <a:ext cx="3962401" cy="5029200"/>
          </a:xfrm>
          <a:prstGeom prst="rect">
            <a:avLst/>
          </a:prstGeom>
        </p:spPr>
      </p:pic>
    </p:spTree>
    <p:extLst>
      <p:ext uri="{BB962C8B-B14F-4D97-AF65-F5344CB8AC3E}">
        <p14:creationId xmlns:p14="http://schemas.microsoft.com/office/powerpoint/2010/main" val="3307736823"/>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a:latin typeface="Candara" panose="020E0502030303020204" pitchFamily="34" charset="0"/>
              </a:rPr>
              <a:t>El ser humano se cree más sabio de lo que en realidad es, y en su arrogancia pretende un conocimiento que es imposible sin la iluminación divina.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las cosas, en lugar de simplificar y resolver el problema, Dios lo complica para humillar al hombre.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029200" y="1826419"/>
            <a:ext cx="4114800" cy="5029200"/>
          </a:xfrm>
          <a:prstGeom prst="rect">
            <a:avLst/>
          </a:prstGeom>
        </p:spPr>
      </p:pic>
    </p:spTree>
    <p:extLst>
      <p:ext uri="{BB962C8B-B14F-4D97-AF65-F5344CB8AC3E}">
        <p14:creationId xmlns:p14="http://schemas.microsoft.com/office/powerpoint/2010/main" val="2885107748"/>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lnSpcReduction="10000"/>
          </a:bodyPr>
          <a:lstStyle/>
          <a:p>
            <a:r>
              <a:rPr lang="es-PR" dirty="0" smtClean="0">
                <a:latin typeface="Candara" panose="020E0502030303020204" pitchFamily="34" charset="0"/>
              </a:rPr>
              <a:t>El </a:t>
            </a:r>
            <a:r>
              <a:rPr lang="es-PR" dirty="0">
                <a:latin typeface="Candara" panose="020E0502030303020204" pitchFamily="34" charset="0"/>
              </a:rPr>
              <a:t>Señor ya había declarado que era necesario volverse como un niño para entrar al reino de los cielos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18:3</a:t>
            </a:r>
            <a:r>
              <a:rPr lang="es-PR" dirty="0">
                <a:latin typeface="Candara" panose="020E0502030303020204" pitchFamily="34" charset="0"/>
              </a:rPr>
              <a:t>), y al orar a su Padre había exclamado que Dios reveló los grandes secretos a los niños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11:25</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4651" r="25617"/>
          <a:stretch/>
        </p:blipFill>
        <p:spPr>
          <a:xfrm>
            <a:off x="5105400" y="1808205"/>
            <a:ext cx="4038600" cy="5049795"/>
          </a:xfrm>
          <a:prstGeom prst="rect">
            <a:avLst/>
          </a:prstGeom>
        </p:spPr>
      </p:pic>
    </p:spTree>
    <p:extLst>
      <p:ext uri="{BB962C8B-B14F-4D97-AF65-F5344CB8AC3E}">
        <p14:creationId xmlns:p14="http://schemas.microsoft.com/office/powerpoint/2010/main" val="4180776929"/>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a:latin typeface="Candara" panose="020E0502030303020204" pitchFamily="34" charset="0"/>
              </a:rPr>
              <a:t>El enigma en esta ocasión era que se iría, ellos lo buscarían pero les sería imposible seguirlo al lugar adonde iba.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hombres, entonces, responden burlonamente.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a:ext>
            </a:extLst>
          </a:blip>
          <a:srcRect l="15517" t="5057" r="38145" b="6719"/>
          <a:stretch/>
        </p:blipFill>
        <p:spPr>
          <a:xfrm>
            <a:off x="5352081" y="1828800"/>
            <a:ext cx="3791919" cy="5029200"/>
          </a:xfrm>
          <a:prstGeom prst="rect">
            <a:avLst/>
          </a:prstGeom>
        </p:spPr>
      </p:pic>
    </p:spTree>
    <p:extLst>
      <p:ext uri="{BB962C8B-B14F-4D97-AF65-F5344CB8AC3E}">
        <p14:creationId xmlns:p14="http://schemas.microsoft.com/office/powerpoint/2010/main" val="1502323935"/>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smtClean="0">
                <a:latin typeface="Candara" panose="020E0502030303020204" pitchFamily="34" charset="0"/>
              </a:rPr>
              <a:t>Cuando </a:t>
            </a:r>
            <a:r>
              <a:rPr lang="es-PR" dirty="0">
                <a:latin typeface="Candara" panose="020E0502030303020204" pitchFamily="34" charset="0"/>
              </a:rPr>
              <a:t>comentan en forma sarcástica que tal vez Jesús piense quitarse la vida, lo hacen conscientes de que en el pensamiento judío las profundidades del infierno estaban reservadas a los suicidas.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la cultura y pensar de aquel día, estaban diciendo: “Que se vaya al infierno puesto que va a suicidarse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7745" r="9114"/>
          <a:stretch/>
        </p:blipFill>
        <p:spPr>
          <a:xfrm>
            <a:off x="5562600" y="1826419"/>
            <a:ext cx="3581400" cy="5029200"/>
          </a:xfrm>
          <a:prstGeom prst="rect">
            <a:avLst/>
          </a:prstGeom>
        </p:spPr>
      </p:pic>
    </p:spTree>
    <p:extLst>
      <p:ext uri="{BB962C8B-B14F-4D97-AF65-F5344CB8AC3E}">
        <p14:creationId xmlns:p14="http://schemas.microsoft.com/office/powerpoint/2010/main" val="2473830743"/>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3109914"/>
            <a:ext cx="9144000" cy="3748086"/>
          </a:xfrm>
        </p:spPr>
        <p:txBody>
          <a:bodyPr>
            <a:normAutofit fontScale="85000" lnSpcReduction="20000"/>
          </a:bodyPr>
          <a:lstStyle/>
          <a:p>
            <a:r>
              <a:rPr lang="es-PR" dirty="0">
                <a:latin typeface="Candara" panose="020E0502030303020204" pitchFamily="34" charset="0"/>
              </a:rPr>
              <a:t>El Señor Jesús afirma una verdad intolerable para la mente no regenerada.</a:t>
            </a:r>
          </a:p>
          <a:p>
            <a:r>
              <a:rPr lang="es-PR" b="1" dirty="0">
                <a:latin typeface="Candara" panose="020E0502030303020204" pitchFamily="34" charset="0"/>
              </a:rPr>
              <a:t>1. Soy de arriba (</a:t>
            </a:r>
            <a:r>
              <a:rPr lang="es-PR" b="1" dirty="0">
                <a:solidFill>
                  <a:srgbClr val="FF0000"/>
                </a:solidFill>
                <a:latin typeface="Candara" panose="020E0502030303020204" pitchFamily="34" charset="0"/>
              </a:rPr>
              <a:t>23a</a:t>
            </a:r>
            <a:r>
              <a:rPr lang="es-PR" b="1" dirty="0">
                <a:latin typeface="Candara" panose="020E0502030303020204" pitchFamily="34" charset="0"/>
              </a:rPr>
              <a:t>).</a:t>
            </a:r>
          </a:p>
          <a:p>
            <a:r>
              <a:rPr lang="es-PR" dirty="0">
                <a:latin typeface="Candara" panose="020E0502030303020204" pitchFamily="34" charset="0"/>
              </a:rPr>
              <a:t>Con esto quería decir que era distinto a ellos puesto que ellos eran de “abajo”. El Señor así quería indicar que venía del cielo.</a:t>
            </a:r>
          </a:p>
          <a:p>
            <a:r>
              <a:rPr lang="es-PR" b="1" dirty="0">
                <a:latin typeface="Candara" panose="020E0502030303020204" pitchFamily="34" charset="0"/>
              </a:rPr>
              <a:t>2. No soy de este mundo (</a:t>
            </a:r>
            <a:r>
              <a:rPr lang="es-PR" b="1" dirty="0">
                <a:solidFill>
                  <a:srgbClr val="FF0000"/>
                </a:solidFill>
                <a:latin typeface="Candara" panose="020E0502030303020204" pitchFamily="34" charset="0"/>
              </a:rPr>
              <a:t>23b</a:t>
            </a:r>
            <a:r>
              <a:rPr lang="es-PR" b="1" dirty="0">
                <a:latin typeface="Candara" panose="020E0502030303020204" pitchFamily="34" charset="0"/>
              </a:rPr>
              <a:t>).</a:t>
            </a:r>
          </a:p>
          <a:p>
            <a:r>
              <a:rPr lang="es-PR" dirty="0">
                <a:latin typeface="Candara" panose="020E0502030303020204" pitchFamily="34" charset="0"/>
              </a:rPr>
              <a:t>Les está indicando que aunque se asemeja a ellos, sin embargo hay algo que lo eleva por sobre el resto de la humanidad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b="20833"/>
          <a:stretch/>
        </p:blipFill>
        <p:spPr>
          <a:xfrm>
            <a:off x="0" y="0"/>
            <a:ext cx="9144000" cy="2895600"/>
          </a:xfrm>
          <a:prstGeom prst="rect">
            <a:avLst/>
          </a:prstGeom>
        </p:spPr>
      </p:pic>
    </p:spTree>
    <p:extLst>
      <p:ext uri="{BB962C8B-B14F-4D97-AF65-F5344CB8AC3E}">
        <p14:creationId xmlns:p14="http://schemas.microsoft.com/office/powerpoint/2010/main" val="944780235"/>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8482" t="15085" r="5477" b="13511"/>
          <a:stretch/>
        </p:blipFill>
        <p:spPr>
          <a:xfrm>
            <a:off x="0" y="1676401"/>
            <a:ext cx="9144000" cy="5181599"/>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3048000"/>
            <a:ext cx="9144000" cy="3652838"/>
          </a:xfrm>
        </p:spPr>
        <p:txBody>
          <a:bodyPr>
            <a:normAutofit fontScale="85000" lnSpcReduction="20000"/>
          </a:bodyPr>
          <a:lstStyle/>
          <a:p>
            <a:r>
              <a:rPr lang="es-ES" b="1" dirty="0" smtClean="0">
                <a:latin typeface="Candara" panose="020E0502030303020204" pitchFamily="34" charset="0"/>
              </a:rPr>
              <a:t>3</a:t>
            </a:r>
            <a:r>
              <a:rPr lang="es-ES" b="1" dirty="0">
                <a:latin typeface="Candara" panose="020E0502030303020204" pitchFamily="34" charset="0"/>
              </a:rPr>
              <a:t>. Yo soy (</a:t>
            </a:r>
            <a:r>
              <a:rPr lang="es-ES" b="1" dirty="0">
                <a:solidFill>
                  <a:srgbClr val="FF0000"/>
                </a:solidFill>
                <a:latin typeface="Candara" panose="020E0502030303020204" pitchFamily="34" charset="0"/>
              </a:rPr>
              <a:t>24</a:t>
            </a:r>
            <a:r>
              <a:rPr lang="es-ES" b="1" dirty="0">
                <a:latin typeface="Candara" panose="020E0502030303020204" pitchFamily="34" charset="0"/>
              </a:rPr>
              <a:t>).</a:t>
            </a:r>
          </a:p>
          <a:p>
            <a:r>
              <a:rPr lang="es-PR" dirty="0">
                <a:latin typeface="Candara" panose="020E0502030303020204" pitchFamily="34" charset="0"/>
              </a:rPr>
              <a:t>Luego declara: “Si no creéis que </a:t>
            </a:r>
            <a:r>
              <a:rPr lang="es-PR" i="1" dirty="0">
                <a:latin typeface="Candara" panose="020E0502030303020204" pitchFamily="34" charset="0"/>
              </a:rPr>
              <a:t>yo soy… moriréis”, y después algo similar: “Entonces conoceréis que yo soy” </a:t>
            </a:r>
            <a:r>
              <a:rPr lang="es-PR" i="1" dirty="0" smtClean="0">
                <a:latin typeface="Candara" panose="020E0502030303020204" pitchFamily="34" charset="0"/>
              </a:rPr>
              <a:t>(</a:t>
            </a:r>
            <a:r>
              <a:rPr lang="es-PR" i="1" dirty="0" smtClean="0">
                <a:solidFill>
                  <a:srgbClr val="FF0000"/>
                </a:solidFill>
                <a:latin typeface="Candara" panose="020E0502030303020204" pitchFamily="34" charset="0"/>
              </a:rPr>
              <a:t>v. 28</a:t>
            </a:r>
            <a:r>
              <a:rPr lang="es-PR" i="1" dirty="0">
                <a:latin typeface="Candara" panose="020E0502030303020204" pitchFamily="34" charset="0"/>
              </a:rPr>
              <a:t>).</a:t>
            </a:r>
          </a:p>
          <a:p>
            <a:r>
              <a:rPr lang="es-PR" dirty="0">
                <a:latin typeface="Candara" panose="020E0502030303020204" pitchFamily="34" charset="0"/>
              </a:rPr>
              <a:t>Al escuchar estas palabras, la gente comienza a apedrearlo.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enojo producto de la frase “Yo soy”, se debía a que Jesucristo estaba empleando la frase más sagrada en idioma hebreo ya que hacía referencia a </a:t>
            </a:r>
            <a:r>
              <a:rPr lang="es-PR" dirty="0" smtClean="0">
                <a:latin typeface="Candara" panose="020E0502030303020204" pitchFamily="34" charset="0"/>
              </a:rPr>
              <a:t>Jehová </a:t>
            </a:r>
            <a:r>
              <a:rPr lang="es-PR" dirty="0">
                <a:latin typeface="Candara" panose="020E0502030303020204" pitchFamily="34" charset="0"/>
              </a:rPr>
              <a:t>Dios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3:14; </a:t>
            </a:r>
            <a:r>
              <a:rPr lang="es-PR" dirty="0" smtClean="0">
                <a:solidFill>
                  <a:srgbClr val="FF0000"/>
                </a:solidFill>
                <a:latin typeface="Candara" panose="020E0502030303020204" pitchFamily="34" charset="0"/>
              </a:rPr>
              <a:t>20:2</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b="20833"/>
          <a:stretch/>
        </p:blipFill>
        <p:spPr>
          <a:xfrm>
            <a:off x="0" y="0"/>
            <a:ext cx="9144000" cy="2895600"/>
          </a:xfrm>
          <a:prstGeom prst="rect">
            <a:avLst/>
          </a:prstGeom>
        </p:spPr>
      </p:pic>
    </p:spTree>
    <p:extLst>
      <p:ext uri="{BB962C8B-B14F-4D97-AF65-F5344CB8AC3E}">
        <p14:creationId xmlns:p14="http://schemas.microsoft.com/office/powerpoint/2010/main" val="920187344"/>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Los de abajo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2971800"/>
            <a:ext cx="9144001" cy="3729038"/>
          </a:xfrm>
        </p:spPr>
        <p:txBody>
          <a:bodyPr>
            <a:normAutofit lnSpcReduction="10000"/>
          </a:bodyPr>
          <a:lstStyle/>
          <a:p>
            <a:r>
              <a:rPr lang="es-PR" dirty="0" smtClean="0">
                <a:latin typeface="Candara" panose="020E0502030303020204" pitchFamily="34" charset="0"/>
              </a:rPr>
              <a:t>Cuando </a:t>
            </a:r>
            <a:r>
              <a:rPr lang="es-PR" dirty="0">
                <a:latin typeface="Candara" panose="020E0502030303020204" pitchFamily="34" charset="0"/>
              </a:rPr>
              <a:t>Jesucristo decía a sus enemigos intelectuales “Yo soy”, les estaba diciendo “Yo soy el eterno Dios, soy el Creador, soy Aquel con quien habló Moisés en la zarza ardiente, soy quien instituyó los Diez Mandamientos.” </a:t>
            </a:r>
            <a:endParaRPr lang="es-PR" dirty="0" smtClean="0">
              <a:latin typeface="Candara" panose="020E0502030303020204" pitchFamily="34" charset="0"/>
            </a:endParaRPr>
          </a:p>
          <a:p>
            <a:r>
              <a:rPr lang="es-PR" dirty="0" smtClean="0">
                <a:latin typeface="Candara" panose="020E0502030303020204" pitchFamily="34" charset="0"/>
              </a:rPr>
              <a:t>Para </a:t>
            </a:r>
            <a:r>
              <a:rPr lang="es-PR" dirty="0">
                <a:latin typeface="Candara" panose="020E0502030303020204" pitchFamily="34" charset="0"/>
              </a:rPr>
              <a:t>los judíos era intolerable que el aparente carpintero que estaba delante de ellos fuese el “Yo soy” de la eternidad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b="20833"/>
          <a:stretch/>
        </p:blipFill>
        <p:spPr>
          <a:xfrm>
            <a:off x="0" y="0"/>
            <a:ext cx="9144000" cy="2895600"/>
          </a:xfrm>
          <a:prstGeom prst="rect">
            <a:avLst/>
          </a:prstGeom>
        </p:spPr>
      </p:pic>
    </p:spTree>
    <p:extLst>
      <p:ext uri="{BB962C8B-B14F-4D97-AF65-F5344CB8AC3E}">
        <p14:creationId xmlns:p14="http://schemas.microsoft.com/office/powerpoint/2010/main" val="2319477169"/>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Muchos </a:t>
            </a:r>
            <a:r>
              <a:rPr lang="es-PR" dirty="0">
                <a:latin typeface="Candara" pitchFamily="34" charset="0"/>
                <a:cs typeface="Calibri" pitchFamily="34" charset="0"/>
              </a:rPr>
              <a:t>creyeron en Él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8.25-30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19000"/>
                    </a14:imgEffect>
                    <a14:imgEffect>
                      <a14:brightnessContrast bright="4000" contrast="20000"/>
                    </a14:imgEffect>
                  </a14:imgLayer>
                </a14:imgProps>
              </a:ext>
              <a:ext uri="{28A0092B-C50C-407E-A947-70E740481C1C}">
                <a14:useLocalDpi xmlns:a14="http://schemas.microsoft.com/office/drawing/2010/main"/>
              </a:ext>
            </a:extLst>
          </a:blip>
          <a:srcRect l="5462" t="9366" r="4012" b="15899"/>
          <a:stretch/>
        </p:blipFill>
        <p:spPr>
          <a:xfrm>
            <a:off x="-3314" y="1701454"/>
            <a:ext cx="9147313" cy="5156546"/>
          </a:xfrm>
          <a:prstGeom prst="rect">
            <a:avLst/>
          </a:prstGeom>
        </p:spPr>
      </p:pic>
    </p:spTree>
    <p:extLst>
      <p:ext uri="{BB962C8B-B14F-4D97-AF65-F5344CB8AC3E}">
        <p14:creationId xmlns:p14="http://schemas.microsoft.com/office/powerpoint/2010/main" val="3188477829"/>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Muchos </a:t>
            </a:r>
            <a:r>
              <a:rPr lang="es-PR" dirty="0">
                <a:latin typeface="Candara" pitchFamily="34" charset="0"/>
                <a:cs typeface="Calibri" pitchFamily="34" charset="0"/>
              </a:rPr>
              <a:t>creyeron en Él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8.25-30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Entonces le dijeron: ¿Tú quién eres? Entonces Jesús les dijo: Lo que desde el principio os he dicho</a:t>
            </a:r>
            <a:r>
              <a:rPr lang="es-PR" i="1" dirty="0" smtClean="0">
                <a:latin typeface="Candara" panose="020E0502030303020204" pitchFamily="34" charset="0"/>
              </a:rPr>
              <a:t>. Muchas </a:t>
            </a:r>
            <a:r>
              <a:rPr lang="es-PR" i="1" dirty="0">
                <a:latin typeface="Candara" panose="020E0502030303020204" pitchFamily="34" charset="0"/>
              </a:rPr>
              <a:t>cosas tengo que decir y juzgar de vosotros; pero el que me envió es verdadero; y yo, lo que he oído de él, esto hablo al mundo</a:t>
            </a:r>
            <a:r>
              <a:rPr lang="es-PR" i="1" dirty="0" smtClean="0">
                <a:latin typeface="Candara" panose="020E0502030303020204" pitchFamily="34" charset="0"/>
              </a:rPr>
              <a:t>. Pero </a:t>
            </a:r>
            <a:r>
              <a:rPr lang="es-PR" i="1" dirty="0">
                <a:latin typeface="Candara" panose="020E0502030303020204" pitchFamily="34" charset="0"/>
              </a:rPr>
              <a:t>no entendieron que les hablaba del Padre</a:t>
            </a:r>
            <a:r>
              <a:rPr lang="es-PR" i="1" dirty="0" smtClean="0">
                <a:latin typeface="Candara" panose="020E0502030303020204" pitchFamily="34" charset="0"/>
              </a:rPr>
              <a:t>. Les </a:t>
            </a:r>
            <a:r>
              <a:rPr lang="es-PR" i="1" dirty="0">
                <a:latin typeface="Candara" panose="020E0502030303020204" pitchFamily="34" charset="0"/>
              </a:rPr>
              <a:t>dijo, pues, Jesús: Cuando hayáis levantado al Hijo del Hombre, entonces conoceréis que yo soy, y que nada hago por mí mismo, sino que según me enseñó el Padre, así hablo</a:t>
            </a:r>
            <a:r>
              <a:rPr lang="es-PR" i="1" dirty="0" smtClean="0">
                <a:latin typeface="Candara" panose="020E0502030303020204" pitchFamily="34" charset="0"/>
              </a:rPr>
              <a:t>. Porque </a:t>
            </a:r>
            <a:r>
              <a:rPr lang="es-PR" i="1" dirty="0">
                <a:latin typeface="Candara" panose="020E0502030303020204" pitchFamily="34" charset="0"/>
              </a:rPr>
              <a:t>el que me envió, conmigo está; no me ha dejado solo el Padre, porque yo hago siempre lo que le agrada</a:t>
            </a:r>
            <a:r>
              <a:rPr lang="es-PR" i="1" dirty="0" smtClean="0">
                <a:latin typeface="Candara" panose="020E0502030303020204" pitchFamily="34" charset="0"/>
              </a:rPr>
              <a:t>. Hablando </a:t>
            </a:r>
            <a:r>
              <a:rPr lang="es-PR" i="1" dirty="0">
                <a:latin typeface="Candara" panose="020E0502030303020204" pitchFamily="34" charset="0"/>
              </a:rPr>
              <a:t>él estas cosas, muchos creyeron en él.</a:t>
            </a:r>
            <a:r>
              <a:rPr lang="es-PR" dirty="0">
                <a:latin typeface="Candara" panose="020E0502030303020204" pitchFamily="34" charset="0"/>
              </a:rPr>
              <a:t>” </a:t>
            </a:r>
            <a:r>
              <a:rPr lang="es-PR" dirty="0">
                <a:solidFill>
                  <a:srgbClr val="FF0000"/>
                </a:solidFill>
                <a:latin typeface="Candara" panose="020E0502030303020204" pitchFamily="34" charset="0"/>
              </a:rPr>
              <a:t>(Juan 8.25–30, RVR60) </a:t>
            </a:r>
          </a:p>
        </p:txBody>
      </p:sp>
    </p:spTree>
    <p:extLst>
      <p:ext uri="{BB962C8B-B14F-4D97-AF65-F5344CB8AC3E}">
        <p14:creationId xmlns:p14="http://schemas.microsoft.com/office/powerpoint/2010/main" val="717594560"/>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Muchos </a:t>
            </a:r>
            <a:r>
              <a:rPr lang="es-PR" dirty="0">
                <a:latin typeface="Candara" pitchFamily="34" charset="0"/>
                <a:cs typeface="Calibri" pitchFamily="34" charset="0"/>
              </a:rPr>
              <a:t>creyeron en Él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8.25-30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77500" lnSpcReduction="20000"/>
          </a:bodyPr>
          <a:lstStyle/>
          <a:p>
            <a:r>
              <a:rPr lang="es-PR" dirty="0">
                <a:latin typeface="Candara" panose="020E0502030303020204" pitchFamily="34" charset="0"/>
              </a:rPr>
              <a:t>Jesús les dijo a los judíos que Él vino del cielo; el Padre le envió (</a:t>
            </a:r>
            <a:r>
              <a:rPr lang="es-PR" dirty="0">
                <a:solidFill>
                  <a:srgbClr val="FF0000"/>
                </a:solidFill>
                <a:latin typeface="Candara" panose="020E0502030303020204" pitchFamily="34" charset="0"/>
              </a:rPr>
              <a:t>v. 26</a:t>
            </a:r>
            <a:r>
              <a:rPr lang="es-PR" dirty="0">
                <a:latin typeface="Candara" panose="020E0502030303020204" pitchFamily="34" charset="0"/>
              </a:rPr>
              <a:t>), le enseñó (</a:t>
            </a:r>
            <a:r>
              <a:rPr lang="es-PR" dirty="0">
                <a:solidFill>
                  <a:srgbClr val="FF0000"/>
                </a:solidFill>
                <a:latin typeface="Candara" panose="020E0502030303020204" pitchFamily="34" charset="0"/>
              </a:rPr>
              <a:t>v. 28</a:t>
            </a:r>
            <a:r>
              <a:rPr lang="es-PR" dirty="0">
                <a:latin typeface="Candara" panose="020E0502030303020204" pitchFamily="34" charset="0"/>
              </a:rPr>
              <a:t>) y estaba siempre con Él (</a:t>
            </a:r>
            <a:r>
              <a:rPr lang="es-PR" dirty="0">
                <a:solidFill>
                  <a:srgbClr val="FF0000"/>
                </a:solidFill>
                <a:latin typeface="Candara" panose="020E0502030303020204" pitchFamily="34" charset="0"/>
              </a:rPr>
              <a:t>v. 29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Padre abandonó a su Hijo sólo cuando Cristo fue hecho pecado por nosotros en la cruz.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versículo </a:t>
            </a:r>
            <a:r>
              <a:rPr lang="es-PR" dirty="0">
                <a:solidFill>
                  <a:srgbClr val="FF0000"/>
                </a:solidFill>
                <a:latin typeface="Candara" panose="020E0502030303020204" pitchFamily="34" charset="0"/>
              </a:rPr>
              <a:t>28</a:t>
            </a:r>
            <a:r>
              <a:rPr lang="es-PR" dirty="0">
                <a:latin typeface="Candara" panose="020E0502030303020204" pitchFamily="34" charset="0"/>
              </a:rPr>
              <a:t> Cristo habló de «ser levantado», lo cual, por supuesto, significa la crucifixión.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le mencionó esto a Nicodemo en </a:t>
            </a:r>
            <a:r>
              <a:rPr lang="es-PR" dirty="0">
                <a:solidFill>
                  <a:srgbClr val="FF0000"/>
                </a:solidFill>
                <a:latin typeface="Candara" panose="020E0502030303020204" pitchFamily="34" charset="0"/>
              </a:rPr>
              <a:t>3.14–16</a:t>
            </a:r>
            <a:r>
              <a:rPr lang="es-PR" dirty="0">
                <a:latin typeface="Candara" panose="020E0502030303020204" pitchFamily="34" charset="0"/>
              </a:rPr>
              <a:t> y lo mencionaría de nuevo en </a:t>
            </a:r>
            <a:r>
              <a:rPr lang="es-PR" dirty="0">
                <a:solidFill>
                  <a:srgbClr val="FF0000"/>
                </a:solidFill>
                <a:latin typeface="Candara" panose="020E0502030303020204" pitchFamily="34" charset="0"/>
              </a:rPr>
              <a:t>12.32–34</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l="24820" r="22617"/>
          <a:stretch/>
        </p:blipFill>
        <p:spPr>
          <a:xfrm>
            <a:off x="5181599" y="1837267"/>
            <a:ext cx="3962401" cy="5029200"/>
          </a:xfrm>
          <a:prstGeom prst="rect">
            <a:avLst/>
          </a:prstGeom>
        </p:spPr>
      </p:pic>
    </p:spTree>
    <p:extLst>
      <p:ext uri="{BB962C8B-B14F-4D97-AF65-F5344CB8AC3E}">
        <p14:creationId xmlns:p14="http://schemas.microsoft.com/office/powerpoint/2010/main" val="3517773369"/>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Muchos </a:t>
            </a:r>
            <a:r>
              <a:rPr lang="es-PR" dirty="0">
                <a:latin typeface="Candara" pitchFamily="34" charset="0"/>
                <a:cs typeface="Calibri" pitchFamily="34" charset="0"/>
              </a:rPr>
              <a:t>creyeron en Él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8.25-30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a:solidFill>
                  <a:srgbClr val="FF0000"/>
                </a:solidFill>
                <a:latin typeface="Candara" panose="020E0502030303020204" pitchFamily="34" charset="0"/>
              </a:rPr>
              <a:t>8:28</a:t>
            </a:r>
            <a:r>
              <a:rPr lang="es-PR" dirty="0">
                <a:latin typeface="Candara" panose="020E0502030303020204" pitchFamily="34" charset="0"/>
              </a:rPr>
              <a:t> De nuevo Jesús profetizó lo que iba a suceder. Primero, los judíos levantarían al Hijo del Hombre.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se refiere a Su muerte por crucifixión. Después que hubieran hecho esto, conocerían que Él era el Mesías.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sabrían por el terremoto, por las tinieblas, pero, más que nada, por Su resurrección corporal de entre los muertos.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7525" r="5941"/>
          <a:stretch/>
        </p:blipFill>
        <p:spPr>
          <a:xfrm>
            <a:off x="5539946" y="1826609"/>
            <a:ext cx="3581400" cy="5031391"/>
          </a:xfrm>
          <a:prstGeom prst="rect">
            <a:avLst/>
          </a:prstGeom>
        </p:spPr>
      </p:pic>
    </p:spTree>
    <p:extLst>
      <p:ext uri="{BB962C8B-B14F-4D97-AF65-F5344CB8AC3E}">
        <p14:creationId xmlns:p14="http://schemas.microsoft.com/office/powerpoint/2010/main" val="254205442"/>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Muchos </a:t>
            </a:r>
            <a:r>
              <a:rPr lang="es-PR" dirty="0">
                <a:latin typeface="Candara" pitchFamily="34" charset="0"/>
                <a:cs typeface="Calibri" pitchFamily="34" charset="0"/>
              </a:rPr>
              <a:t>creyeron en Él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8.25-30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92500" lnSpcReduction="10000"/>
          </a:bodyPr>
          <a:lstStyle/>
          <a:p>
            <a:r>
              <a:rPr lang="es-PR" dirty="0" smtClean="0">
                <a:latin typeface="Candara" panose="020E0502030303020204" pitchFamily="34" charset="0"/>
              </a:rPr>
              <a:t>Observemos </a:t>
            </a:r>
            <a:r>
              <a:rPr lang="es-PR" dirty="0">
                <a:latin typeface="Candara" panose="020E0502030303020204" pitchFamily="34" charset="0"/>
              </a:rPr>
              <a:t>cuidadosamente las palabras de nuestro Señor: Entonces conoceréis que yo soy. El sentido más profundo es: «Entonces conoceréis que yo soy Dios». </a:t>
            </a:r>
            <a:endParaRPr lang="es-PR" dirty="0" smtClean="0">
              <a:latin typeface="Candara" panose="020E0502030303020204" pitchFamily="34" charset="0"/>
            </a:endParaRPr>
          </a:p>
          <a:p>
            <a:r>
              <a:rPr lang="es-PR" dirty="0" smtClean="0">
                <a:latin typeface="Candara" panose="020E0502030303020204" pitchFamily="34" charset="0"/>
              </a:rPr>
              <a:t>Entonces </a:t>
            </a:r>
            <a:r>
              <a:rPr lang="es-PR" dirty="0">
                <a:latin typeface="Candara" panose="020E0502030303020204" pitchFamily="34" charset="0"/>
              </a:rPr>
              <a:t>se darían cuenta de que Él no hacía nada por sí mismo, es decir, por Su propia autoridad. </a:t>
            </a:r>
            <a:endParaRPr lang="es-PR" dirty="0" smtClean="0">
              <a:latin typeface="Candara" panose="020E0502030303020204" pitchFamily="34" charset="0"/>
            </a:endParaRPr>
          </a:p>
          <a:p>
            <a:r>
              <a:rPr lang="es-PR" dirty="0" smtClean="0">
                <a:latin typeface="Candara" panose="020E0502030303020204" pitchFamily="34" charset="0"/>
              </a:rPr>
              <a:t>Más </a:t>
            </a:r>
            <a:r>
              <a:rPr lang="es-PR" dirty="0">
                <a:latin typeface="Candara" panose="020E0502030303020204" pitchFamily="34" charset="0"/>
              </a:rPr>
              <a:t>bien, él había venido al mundo como el Dependiente, diciendo sólo aquellas cosas que el Padre le había enseñado a decir</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330640115"/>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a:t>
            </a:r>
            <a:r>
              <a:rPr lang="es-PR" dirty="0">
                <a:latin typeface="Candara" pitchFamily="34" charset="0"/>
                <a:cs typeface="Calibri" pitchFamily="34" charset="0"/>
              </a:rPr>
              <a:t>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t="11355"/>
          <a:stretch/>
        </p:blipFill>
        <p:spPr>
          <a:xfrm>
            <a:off x="0" y="1676401"/>
            <a:ext cx="9144000" cy="5353633"/>
          </a:xfrm>
          <a:prstGeom prst="rect">
            <a:avLst/>
          </a:prstGeom>
        </p:spPr>
      </p:pic>
    </p:spTree>
    <p:extLst>
      <p:ext uri="{BB962C8B-B14F-4D97-AF65-F5344CB8AC3E}">
        <p14:creationId xmlns:p14="http://schemas.microsoft.com/office/powerpoint/2010/main" val="3995692340"/>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Dijo entonces Jesús a los judíos que habían creído en él: Si vosotros permaneciereis en mi palabra, seréis verdaderamente mis discípulos</a:t>
            </a:r>
            <a:r>
              <a:rPr lang="es-PR" i="1" dirty="0" smtClean="0">
                <a:latin typeface="Candara" panose="020E0502030303020204" pitchFamily="34" charset="0"/>
              </a:rPr>
              <a:t>; y </a:t>
            </a:r>
            <a:r>
              <a:rPr lang="es-PR" i="1" dirty="0">
                <a:latin typeface="Candara" panose="020E0502030303020204" pitchFamily="34" charset="0"/>
              </a:rPr>
              <a:t>conoceréis la verdad, y la verdad os hará libres</a:t>
            </a:r>
            <a:r>
              <a:rPr lang="es-PR" i="1" dirty="0" smtClean="0">
                <a:latin typeface="Candara" panose="020E0502030303020204" pitchFamily="34" charset="0"/>
              </a:rPr>
              <a:t>. Le </a:t>
            </a:r>
            <a:r>
              <a:rPr lang="es-PR" i="1" dirty="0">
                <a:latin typeface="Candara" panose="020E0502030303020204" pitchFamily="34" charset="0"/>
              </a:rPr>
              <a:t>respondieron: Linaje de Abraham somos, y jamás hemos sido esclavos de nadie. ¿Cómo dices tú: Seréis libres? Jesús les respondió: De cierto, de cierto os digo, que todo aquel que hace pecado, esclavo es del </a:t>
            </a:r>
            <a:r>
              <a:rPr lang="es-PR" i="1" dirty="0" smtClean="0">
                <a:latin typeface="Candara" panose="020E0502030303020204" pitchFamily="34" charset="0"/>
              </a:rPr>
              <a:t>pecado…”</a:t>
            </a:r>
            <a:endParaRPr lang="es-PR" dirty="0">
              <a:latin typeface="Candara" panose="020E0502030303020204" pitchFamily="34" charset="0"/>
            </a:endParaRPr>
          </a:p>
        </p:txBody>
      </p:sp>
    </p:spTree>
    <p:extLst>
      <p:ext uri="{BB962C8B-B14F-4D97-AF65-F5344CB8AC3E}">
        <p14:creationId xmlns:p14="http://schemas.microsoft.com/office/powerpoint/2010/main" val="1418435915"/>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el esclavo no queda en la casa para siempre; el hijo sí queda para siempre. Así que, si el Hijo os libertare, seréis verdaderamente libres. Sé que sois descendientes de Abraham; pero procuráis matarme, porque mi palabra no halla cabida en vosotros. Yo hablo lo que he visto cerca del Padre; y vosotros hacéis lo que habéis oído cerca de vuestro padre.</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8.31–38, RVR60) </a:t>
            </a:r>
          </a:p>
        </p:txBody>
      </p:sp>
    </p:spTree>
    <p:extLst>
      <p:ext uri="{BB962C8B-B14F-4D97-AF65-F5344CB8AC3E}">
        <p14:creationId xmlns:p14="http://schemas.microsoft.com/office/powerpoint/2010/main" val="3867533802"/>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ES" dirty="0">
                <a:latin typeface="Candara" panose="020E0502030303020204" pitchFamily="34" charset="0"/>
              </a:rPr>
              <a:t>“</a:t>
            </a:r>
            <a:r>
              <a:rPr lang="es-ES" i="1" dirty="0">
                <a:latin typeface="Candara" panose="020E0502030303020204" pitchFamily="34" charset="0"/>
              </a:rPr>
              <a:t>y Jesús se fue al monte de los Olivos</a:t>
            </a:r>
            <a:r>
              <a:rPr lang="es-ES" i="1" dirty="0" smtClean="0">
                <a:latin typeface="Candara" panose="020E0502030303020204" pitchFamily="34" charset="0"/>
              </a:rPr>
              <a:t>. Y </a:t>
            </a:r>
            <a:r>
              <a:rPr lang="es-ES" i="1" dirty="0">
                <a:latin typeface="Candara" panose="020E0502030303020204" pitchFamily="34" charset="0"/>
              </a:rPr>
              <a:t>por la mañana volvió al templo, y todo el pueblo vino a él; y sentado él, les enseñaba</a:t>
            </a:r>
            <a:r>
              <a:rPr lang="es-ES" i="1" dirty="0" smtClean="0">
                <a:latin typeface="Candara" panose="020E0502030303020204" pitchFamily="34" charset="0"/>
              </a:rPr>
              <a:t>. Entonces </a:t>
            </a:r>
            <a:r>
              <a:rPr lang="es-ES" i="1" dirty="0">
                <a:latin typeface="Candara" panose="020E0502030303020204" pitchFamily="34" charset="0"/>
              </a:rPr>
              <a:t>los escribas y los fariseos le trajeron una mujer sorprendida en adulterio; y poniéndola en medio</a:t>
            </a:r>
            <a:r>
              <a:rPr lang="es-ES" i="1" dirty="0" smtClean="0">
                <a:latin typeface="Candara" panose="020E0502030303020204" pitchFamily="34" charset="0"/>
              </a:rPr>
              <a:t>, le </a:t>
            </a:r>
            <a:r>
              <a:rPr lang="es-ES" i="1" dirty="0">
                <a:latin typeface="Candara" panose="020E0502030303020204" pitchFamily="34" charset="0"/>
              </a:rPr>
              <a:t>dijeron: Maestro, esta mujer ha sido sorprendida en el acto mismo de adulterio</a:t>
            </a:r>
            <a:r>
              <a:rPr lang="es-ES" i="1" dirty="0" smtClean="0">
                <a:latin typeface="Candara" panose="020E0502030303020204" pitchFamily="34" charset="0"/>
              </a:rPr>
              <a:t>. Y </a:t>
            </a:r>
            <a:r>
              <a:rPr lang="es-ES" i="1" dirty="0">
                <a:latin typeface="Candara" panose="020E0502030303020204" pitchFamily="34" charset="0"/>
              </a:rPr>
              <a:t>en la ley nos mandó Moisés apedrear a tales mujeres. Tú, pues, ¿qué dices</a:t>
            </a:r>
            <a:r>
              <a:rPr lang="es-ES" i="1" dirty="0" smtClean="0">
                <a:latin typeface="Candara" panose="020E0502030303020204" pitchFamily="34" charset="0"/>
              </a:rPr>
              <a:t>? Mas </a:t>
            </a:r>
            <a:r>
              <a:rPr lang="es-ES" i="1" dirty="0">
                <a:latin typeface="Candara" panose="020E0502030303020204" pitchFamily="34" charset="0"/>
              </a:rPr>
              <a:t>esto decían tentándole, para poder acusarle. Pero Jesús, inclinado hacia el suelo, escribía en tierra con el dedo</a:t>
            </a:r>
            <a:r>
              <a:rPr lang="es-ES" i="1" dirty="0" smtClean="0">
                <a:latin typeface="Candara" panose="020E0502030303020204" pitchFamily="34" charset="0"/>
              </a:rPr>
              <a:t>. Y </a:t>
            </a:r>
            <a:r>
              <a:rPr lang="es-ES" i="1" dirty="0">
                <a:latin typeface="Candara" panose="020E0502030303020204" pitchFamily="34" charset="0"/>
              </a:rPr>
              <a:t>como insistieran en preguntarle, se enderezó y les dijo: El que de vosotros esté sin pecado sea el primero en arrojar la piedra contra </a:t>
            </a:r>
            <a:r>
              <a:rPr lang="es-ES" i="1" dirty="0" smtClean="0">
                <a:latin typeface="Candara" panose="020E0502030303020204" pitchFamily="34" charset="0"/>
              </a:rPr>
              <a:t>ella…”</a:t>
            </a:r>
            <a:endParaRPr lang="es-ES" dirty="0">
              <a:latin typeface="Candara" panose="020E0502030303020204" pitchFamily="34" charset="0"/>
            </a:endParaRP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92500" lnSpcReduction="10000"/>
          </a:bodyPr>
          <a:lstStyle/>
          <a:p>
            <a:r>
              <a:rPr lang="es-PR" dirty="0">
                <a:latin typeface="Candara" panose="020E0502030303020204" pitchFamily="34" charset="0"/>
              </a:rPr>
              <a:t>A los judíos que creyeron (</a:t>
            </a:r>
            <a:r>
              <a:rPr lang="es-PR" dirty="0">
                <a:solidFill>
                  <a:srgbClr val="FF0000"/>
                </a:solidFill>
                <a:latin typeface="Candara" panose="020E0502030303020204" pitchFamily="34" charset="0"/>
              </a:rPr>
              <a:t>v. 30</a:t>
            </a:r>
            <a:r>
              <a:rPr lang="es-PR" dirty="0">
                <a:latin typeface="Candara" panose="020E0502030303020204" pitchFamily="34" charset="0"/>
              </a:rPr>
              <a:t>) se les amonestó a que demostraran su fe mediante su fidelidad.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fe en Cristo lo hace a uno hijo de Dios, pero permanecer en la Palabra y conocer la verdad (y vivirla) lo hace a uno un verdadero discípulo del reino.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20793" t="5251" r="27747" b="6386"/>
          <a:stretch/>
        </p:blipFill>
        <p:spPr>
          <a:xfrm>
            <a:off x="4791797" y="1752600"/>
            <a:ext cx="4352204" cy="5103019"/>
          </a:xfrm>
          <a:prstGeom prst="rect">
            <a:avLst/>
          </a:prstGeom>
        </p:spPr>
      </p:pic>
    </p:spTree>
    <p:extLst>
      <p:ext uri="{BB962C8B-B14F-4D97-AF65-F5344CB8AC3E}">
        <p14:creationId xmlns:p14="http://schemas.microsoft.com/office/powerpoint/2010/main" val="782111990"/>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92500" lnSpcReduction="20000"/>
          </a:bodyPr>
          <a:lstStyle/>
          <a:p>
            <a:r>
              <a:rPr lang="es-PR" dirty="0" smtClean="0">
                <a:latin typeface="Candara" panose="020E0502030303020204" pitchFamily="34" charset="0"/>
              </a:rPr>
              <a:t>Cristo </a:t>
            </a:r>
            <a:r>
              <a:rPr lang="es-PR" dirty="0">
                <a:latin typeface="Candara" panose="020E0502030303020204" pitchFamily="34" charset="0"/>
              </a:rPr>
              <a:t>está hablando acerca de la esclavitud y libertad espiritual, no de la física o política.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pecador perdido está en esclavitud a sus deseos y pecados (</a:t>
            </a:r>
            <a:r>
              <a:rPr lang="es-PR" dirty="0" smtClean="0">
                <a:solidFill>
                  <a:srgbClr val="FF0000"/>
                </a:solidFill>
                <a:latin typeface="Candara" panose="020E0502030303020204" pitchFamily="34" charset="0"/>
              </a:rPr>
              <a:t>Tito </a:t>
            </a:r>
            <a:r>
              <a:rPr lang="es-PR" dirty="0">
                <a:solidFill>
                  <a:srgbClr val="FF0000"/>
                </a:solidFill>
                <a:latin typeface="Candara" panose="020E0502030303020204" pitchFamily="34" charset="0"/>
              </a:rPr>
              <a:t>3.3</a:t>
            </a:r>
            <a:r>
              <a:rPr lang="es-PR" dirty="0">
                <a:latin typeface="Candara" panose="020E0502030303020204" pitchFamily="34" charset="0"/>
              </a:rPr>
              <a:t>), a Satanás y al mundo (</a:t>
            </a:r>
            <a:r>
              <a:rPr lang="es-PR" dirty="0" smtClean="0">
                <a:solidFill>
                  <a:srgbClr val="FF0000"/>
                </a:solidFill>
                <a:latin typeface="Candara" panose="020E0502030303020204" pitchFamily="34" charset="0"/>
              </a:rPr>
              <a:t>Efesios </a:t>
            </a:r>
            <a:r>
              <a:rPr lang="es-PR" dirty="0">
                <a:solidFill>
                  <a:srgbClr val="FF0000"/>
                </a:solidFill>
                <a:latin typeface="Candara" panose="020E0502030303020204" pitchFamily="34" charset="0"/>
              </a:rPr>
              <a:t>2.1–3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recibir la verdad en Cristo, ¡los esclavos reciben libertad</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432229" y="1828801"/>
            <a:ext cx="3711771" cy="5020962"/>
          </a:xfrm>
          <a:prstGeom prst="rect">
            <a:avLst/>
          </a:prstGeom>
        </p:spPr>
      </p:pic>
    </p:spTree>
    <p:extLst>
      <p:ext uri="{BB962C8B-B14F-4D97-AF65-F5344CB8AC3E}">
        <p14:creationId xmlns:p14="http://schemas.microsoft.com/office/powerpoint/2010/main" val="2373859600"/>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latin typeface="Candara" panose="020E0502030303020204" pitchFamily="34" charset="0"/>
              </a:rPr>
              <a:t>Los oponentes de Jesús, desde luego, apelaron a sus ventajas humanas: «¡Somos hijos de Abraham!» </a:t>
            </a:r>
            <a:endParaRPr lang="es-PR" dirty="0" smtClean="0">
              <a:latin typeface="Candara" panose="020E0502030303020204" pitchFamily="34" charset="0"/>
            </a:endParaRPr>
          </a:p>
          <a:p>
            <a:r>
              <a:rPr lang="es-PR" dirty="0" smtClean="0">
                <a:latin typeface="Candara" panose="020E0502030303020204" pitchFamily="34" charset="0"/>
              </a:rPr>
              <a:t>Le </a:t>
            </a:r>
            <a:r>
              <a:rPr lang="es-PR" dirty="0">
                <a:latin typeface="Candara" panose="020E0502030303020204" pitchFamily="34" charset="0"/>
              </a:rPr>
              <a:t>dijeron lo mismo a Juan el Bautista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3.8–9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hizo una distinción entre la simiente carnal de Abraham (</a:t>
            </a:r>
            <a:r>
              <a:rPr lang="es-PR" dirty="0">
                <a:solidFill>
                  <a:srgbClr val="FF0000"/>
                </a:solidFill>
                <a:latin typeface="Candara" panose="020E0502030303020204" pitchFamily="34" charset="0"/>
              </a:rPr>
              <a:t>v. 37</a:t>
            </a:r>
            <a:r>
              <a:rPr lang="es-PR" dirty="0">
                <a:latin typeface="Candara" panose="020E0502030303020204" pitchFamily="34" charset="0"/>
              </a:rPr>
              <a:t>) y sus hijos espirituales (</a:t>
            </a:r>
            <a:r>
              <a:rPr lang="es-PR" dirty="0">
                <a:solidFill>
                  <a:srgbClr val="FF0000"/>
                </a:solidFill>
                <a:latin typeface="Candara" panose="020E0502030303020204" pitchFamily="34" charset="0"/>
              </a:rPr>
              <a:t>v. 39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Pablo </a:t>
            </a:r>
            <a:r>
              <a:rPr lang="es-PR" dirty="0">
                <a:latin typeface="Candara" panose="020E0502030303020204" pitchFamily="34" charset="0"/>
              </a:rPr>
              <a:t>hace la misma distinción en </a:t>
            </a:r>
            <a:r>
              <a:rPr lang="es-PR" dirty="0">
                <a:solidFill>
                  <a:srgbClr val="FF0000"/>
                </a:solidFill>
                <a:latin typeface="Candara" panose="020E0502030303020204" pitchFamily="34" charset="0"/>
              </a:rPr>
              <a:t>Romanos 2.28, 29; 4.9–12; 9.6</a:t>
            </a:r>
            <a:r>
              <a:rPr lang="es-PR" dirty="0">
                <a:latin typeface="Candara" panose="020E0502030303020204" pitchFamily="34" charset="0"/>
              </a:rPr>
              <a:t> y </a:t>
            </a:r>
            <a:r>
              <a:rPr lang="es-PR" dirty="0">
                <a:solidFill>
                  <a:srgbClr val="FF0000"/>
                </a:solidFill>
                <a:latin typeface="Candara" panose="020E0502030303020204" pitchFamily="34" charset="0"/>
              </a:rPr>
              <a:t>Gálatas 4.22–29</a:t>
            </a:r>
            <a:r>
              <a:rPr lang="es-PR" dirty="0" smtClean="0">
                <a:solidFill>
                  <a:srgbClr val="FF0000"/>
                </a:solidFill>
                <a:latin typeface="Candara" panose="020E0502030303020204" pitchFamily="34" charset="0"/>
              </a:rPr>
              <a:t>.</a:t>
            </a:r>
            <a:endParaRPr lang="es-PR" dirty="0">
              <a:solidFill>
                <a:srgbClr val="FF0000"/>
              </a:solidFill>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r="46739"/>
          <a:stretch/>
        </p:blipFill>
        <p:spPr>
          <a:xfrm>
            <a:off x="5562157" y="1828800"/>
            <a:ext cx="3581843" cy="5029200"/>
          </a:xfrm>
          <a:prstGeom prst="rect">
            <a:avLst/>
          </a:prstGeom>
        </p:spPr>
      </p:pic>
    </p:spTree>
    <p:extLst>
      <p:ext uri="{BB962C8B-B14F-4D97-AF65-F5344CB8AC3E}">
        <p14:creationId xmlns:p14="http://schemas.microsoft.com/office/powerpoint/2010/main" val="3021595101"/>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lnSpcReduction="10000"/>
          </a:bodyPr>
          <a:lstStyle/>
          <a:p>
            <a:r>
              <a:rPr lang="es-PR" dirty="0">
                <a:latin typeface="Candara" panose="020E0502030303020204" pitchFamily="34" charset="0"/>
              </a:rPr>
              <a:t>La gente rechaza a Jesús porque confunden lo físico con lo espiritual.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le habló a Nicodemo respecto al nacimiento espiritual, pero él le preguntó acerca del nacimiento físico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3.4</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62157" y="1828800"/>
            <a:ext cx="3581843" cy="5029200"/>
          </a:xfrm>
          <a:prstGeom prst="rect">
            <a:avLst/>
          </a:prstGeom>
        </p:spPr>
      </p:pic>
    </p:spTree>
    <p:extLst>
      <p:ext uri="{BB962C8B-B14F-4D97-AF65-F5344CB8AC3E}">
        <p14:creationId xmlns:p14="http://schemas.microsoft.com/office/powerpoint/2010/main" val="2719253687"/>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verdad nos hace libres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8.31-38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92500" lnSpcReduction="10000"/>
          </a:bodyPr>
          <a:lstStyle/>
          <a:p>
            <a:r>
              <a:rPr lang="es-PR" dirty="0" smtClean="0">
                <a:latin typeface="Candara" panose="020E0502030303020204" pitchFamily="34" charset="0"/>
              </a:rPr>
              <a:t>Cristo </a:t>
            </a:r>
            <a:r>
              <a:rPr lang="es-PR" dirty="0">
                <a:latin typeface="Candara" panose="020E0502030303020204" pitchFamily="34" charset="0"/>
              </a:rPr>
              <a:t>le ofreció vida eterna (agua viva) a la mujer junto al pozo, pero ella hablaba del agua física (</a:t>
            </a:r>
            <a:r>
              <a:rPr lang="es-PR" dirty="0">
                <a:solidFill>
                  <a:srgbClr val="FF0000"/>
                </a:solidFill>
                <a:latin typeface="Candara" panose="020E0502030303020204" pitchFamily="34" charset="0"/>
              </a:rPr>
              <a:t>4.15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salvación es una experiencia espiritual y el nacimiento humano no tiene nada que ver con ella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145" b="7086"/>
          <a:stretch/>
        </p:blipFill>
        <p:spPr>
          <a:xfrm>
            <a:off x="4800599" y="1828800"/>
            <a:ext cx="4343401" cy="5029200"/>
          </a:xfrm>
          <a:prstGeom prst="rect">
            <a:avLst/>
          </a:prstGeom>
        </p:spPr>
      </p:pic>
    </p:spTree>
    <p:extLst>
      <p:ext uri="{BB962C8B-B14F-4D97-AF65-F5344CB8AC3E}">
        <p14:creationId xmlns:p14="http://schemas.microsoft.com/office/powerpoint/2010/main" val="976739834"/>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Cristo es eterno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8.48-59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9000"/>
                    </a14:imgEffect>
                    <a14:imgEffect>
                      <a14:brightnessContrast bright="7000" contrast="7000"/>
                    </a14:imgEffect>
                  </a14:imgLayer>
                </a14:imgProps>
              </a:ext>
              <a:ext uri="{28A0092B-C50C-407E-A947-70E740481C1C}">
                <a14:useLocalDpi xmlns:a14="http://schemas.microsoft.com/office/drawing/2010/main"/>
              </a:ext>
            </a:extLst>
          </a:blip>
          <a:srcRect t="22391" r="22470" b="9071"/>
          <a:stretch/>
        </p:blipFill>
        <p:spPr>
          <a:xfrm>
            <a:off x="-1" y="1676401"/>
            <a:ext cx="9144001" cy="5181600"/>
          </a:xfrm>
          <a:prstGeom prst="rect">
            <a:avLst/>
          </a:prstGeom>
        </p:spPr>
      </p:pic>
    </p:spTree>
    <p:extLst>
      <p:ext uri="{BB962C8B-B14F-4D97-AF65-F5344CB8AC3E}">
        <p14:creationId xmlns:p14="http://schemas.microsoft.com/office/powerpoint/2010/main" val="3747527644"/>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Cristo es eterno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8.48-59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Respondieron entonces los judíos, y le dijeron: ¿No decimos bien nosotros, que tú eres samaritano, y que tienes demonio</a:t>
            </a:r>
            <a:r>
              <a:rPr lang="es-PR" i="1" dirty="0" smtClean="0">
                <a:latin typeface="Candara" panose="020E0502030303020204" pitchFamily="34" charset="0"/>
              </a:rPr>
              <a:t>? Respondió </a:t>
            </a:r>
            <a:r>
              <a:rPr lang="es-PR" i="1" dirty="0">
                <a:latin typeface="Candara" panose="020E0502030303020204" pitchFamily="34" charset="0"/>
              </a:rPr>
              <a:t>Jesús: Yo no tengo demonio, antes honro a mi Padre; y vosotros me deshonráis</a:t>
            </a:r>
            <a:r>
              <a:rPr lang="es-PR" i="1" dirty="0" smtClean="0">
                <a:latin typeface="Candara" panose="020E0502030303020204" pitchFamily="34" charset="0"/>
              </a:rPr>
              <a:t>. Pero </a:t>
            </a:r>
            <a:r>
              <a:rPr lang="es-PR" i="1" dirty="0">
                <a:latin typeface="Candara" panose="020E0502030303020204" pitchFamily="34" charset="0"/>
              </a:rPr>
              <a:t>yo no busco mi gloria; hay quien la busca, y juzga</a:t>
            </a:r>
            <a:r>
              <a:rPr lang="es-PR" i="1" dirty="0" smtClean="0">
                <a:latin typeface="Candara" panose="020E0502030303020204" pitchFamily="34" charset="0"/>
              </a:rPr>
              <a:t>. De </a:t>
            </a:r>
            <a:r>
              <a:rPr lang="es-PR" i="1" dirty="0">
                <a:latin typeface="Candara" panose="020E0502030303020204" pitchFamily="34" charset="0"/>
              </a:rPr>
              <a:t>cierto, de cierto os digo, que el que guarda mi palabra, nunca verá muerte</a:t>
            </a:r>
            <a:r>
              <a:rPr lang="es-PR" i="1" dirty="0" smtClean="0">
                <a:latin typeface="Candara" panose="020E0502030303020204" pitchFamily="34" charset="0"/>
              </a:rPr>
              <a:t>. Entonces </a:t>
            </a:r>
            <a:r>
              <a:rPr lang="es-PR" i="1" dirty="0">
                <a:latin typeface="Candara" panose="020E0502030303020204" pitchFamily="34" charset="0"/>
              </a:rPr>
              <a:t>los judíos le dijeron: Ahora conocemos que tienes demonio. Abraham murió, y los profetas; y tú dices: El que guarda mi palabra, nunca sufrirá muerte</a:t>
            </a:r>
            <a:r>
              <a:rPr lang="es-PR" i="1" dirty="0" smtClean="0">
                <a:latin typeface="Candara" panose="020E0502030303020204" pitchFamily="34" charset="0"/>
              </a:rPr>
              <a:t>. ¿</a:t>
            </a:r>
            <a:r>
              <a:rPr lang="es-PR" i="1" dirty="0">
                <a:latin typeface="Candara" panose="020E0502030303020204" pitchFamily="34" charset="0"/>
              </a:rPr>
              <a:t>Eres tú acaso mayor que nuestro padre Abraham, el cual murió? ¡Y los profetas murieron! ¿Quién te haces a ti mismo</a:t>
            </a:r>
            <a:r>
              <a:rPr lang="es-PR" i="1"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115082262"/>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Cristo es eterno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8.48-59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20000"/>
          </a:bodyPr>
          <a:lstStyle/>
          <a:p>
            <a:r>
              <a:rPr lang="es-PR" dirty="0" smtClean="0">
                <a:latin typeface="Candara" panose="020E0502030303020204" pitchFamily="34" charset="0"/>
              </a:rPr>
              <a:t>“</a:t>
            </a:r>
            <a:r>
              <a:rPr lang="es-PR" i="1" dirty="0" smtClean="0">
                <a:latin typeface="Candara" panose="020E0502030303020204" pitchFamily="34" charset="0"/>
              </a:rPr>
              <a:t>…Respondió </a:t>
            </a:r>
            <a:r>
              <a:rPr lang="es-PR" i="1" dirty="0">
                <a:latin typeface="Candara" panose="020E0502030303020204" pitchFamily="34" charset="0"/>
              </a:rPr>
              <a:t>Jesús: Si yo me glorifico a mí mismo, mi gloria nada es; mi Padre es el que me glorifica, el que vosotros decís que es vuestro Dios</a:t>
            </a:r>
            <a:r>
              <a:rPr lang="es-PR" i="1" dirty="0" smtClean="0">
                <a:latin typeface="Candara" panose="020E0502030303020204" pitchFamily="34" charset="0"/>
              </a:rPr>
              <a:t>. Pero </a:t>
            </a:r>
            <a:r>
              <a:rPr lang="es-PR" i="1" dirty="0">
                <a:latin typeface="Candara" panose="020E0502030303020204" pitchFamily="34" charset="0"/>
              </a:rPr>
              <a:t>vosotros no le conocéis; mas yo le conozco, y si dijere que no le conozco, sería mentiroso como vosotros; pero le conozco, y guardo su palabra</a:t>
            </a:r>
            <a:r>
              <a:rPr lang="es-PR" i="1" dirty="0" smtClean="0">
                <a:latin typeface="Candara" panose="020E0502030303020204" pitchFamily="34" charset="0"/>
              </a:rPr>
              <a:t>. Abraham </a:t>
            </a:r>
            <a:r>
              <a:rPr lang="es-PR" i="1" dirty="0">
                <a:latin typeface="Candara" panose="020E0502030303020204" pitchFamily="34" charset="0"/>
              </a:rPr>
              <a:t>vuestro padre se gozó de que había de ver mi día; y lo vio, y se gozó</a:t>
            </a:r>
            <a:r>
              <a:rPr lang="es-PR" i="1" dirty="0" smtClean="0">
                <a:latin typeface="Candara" panose="020E0502030303020204" pitchFamily="34" charset="0"/>
              </a:rPr>
              <a:t>. Entonces </a:t>
            </a:r>
            <a:r>
              <a:rPr lang="es-PR" i="1" dirty="0">
                <a:latin typeface="Candara" panose="020E0502030303020204" pitchFamily="34" charset="0"/>
              </a:rPr>
              <a:t>le dijeron los judíos: Aún no tienes cincuenta años, ¿y has visto a </a:t>
            </a:r>
            <a:r>
              <a:rPr lang="es-PR" i="1" dirty="0" smtClean="0">
                <a:latin typeface="Candara" panose="020E0502030303020204" pitchFamily="34" charset="0"/>
              </a:rPr>
              <a:t>Abraham? Jesús </a:t>
            </a:r>
            <a:r>
              <a:rPr lang="es-PR" i="1" dirty="0">
                <a:latin typeface="Candara" panose="020E0502030303020204" pitchFamily="34" charset="0"/>
              </a:rPr>
              <a:t>les dijo: De cierto, de cierto os digo: Antes que Abraham fuese, yo soy</a:t>
            </a:r>
            <a:r>
              <a:rPr lang="es-PR" i="1" dirty="0" smtClean="0">
                <a:latin typeface="Candara" panose="020E0502030303020204" pitchFamily="34" charset="0"/>
              </a:rPr>
              <a:t>. Tomaron </a:t>
            </a:r>
            <a:r>
              <a:rPr lang="es-PR" i="1" dirty="0">
                <a:latin typeface="Candara" panose="020E0502030303020204" pitchFamily="34" charset="0"/>
              </a:rPr>
              <a:t>entonces piedras para arrojárselas; pero Jesús se escondió y salió del templo; y atravesando por en medio de ellos, se fue.</a:t>
            </a:r>
            <a:r>
              <a:rPr lang="es-PR" dirty="0">
                <a:latin typeface="Candara" panose="020E0502030303020204" pitchFamily="34" charset="0"/>
              </a:rPr>
              <a:t>” </a:t>
            </a:r>
            <a:r>
              <a:rPr lang="es-PR" dirty="0">
                <a:solidFill>
                  <a:srgbClr val="FF0000"/>
                </a:solidFill>
                <a:latin typeface="Candara" panose="020E0502030303020204" pitchFamily="34" charset="0"/>
              </a:rPr>
              <a:t>(Juan 8.48–59, RVR60) </a:t>
            </a:r>
          </a:p>
        </p:txBody>
      </p:sp>
    </p:spTree>
    <p:extLst>
      <p:ext uri="{BB962C8B-B14F-4D97-AF65-F5344CB8AC3E}">
        <p14:creationId xmlns:p14="http://schemas.microsoft.com/office/powerpoint/2010/main" val="2334103035"/>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Cristo es eterno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8.48-59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a:latin typeface="Candara" panose="020E0502030303020204" pitchFamily="34" charset="0"/>
              </a:rPr>
              <a:t>Dios honra a su Hijo, pero los hombres justos en su propia opinión lo deshonran. </a:t>
            </a:r>
            <a:endParaRPr lang="es-PR" dirty="0" smtClean="0">
              <a:latin typeface="Candara" panose="020E0502030303020204" pitchFamily="34" charset="0"/>
            </a:endParaRPr>
          </a:p>
          <a:p>
            <a:r>
              <a:rPr lang="es-PR" dirty="0" smtClean="0">
                <a:latin typeface="Candara" panose="020E0502030303020204" pitchFamily="34" charset="0"/>
              </a:rPr>
              <a:t>Le </a:t>
            </a:r>
            <a:r>
              <a:rPr lang="es-PR" dirty="0">
                <a:latin typeface="Candara" panose="020E0502030303020204" pitchFamily="34" charset="0"/>
              </a:rPr>
              <a:t>deshonran verbalmente al llamarle samaritano y al acusarle de tener un demonio. (Según los judíos, los samaritanos eran la escoria de la tierra.)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457623" y="1828801"/>
            <a:ext cx="3686378" cy="5029200"/>
          </a:xfrm>
          <a:prstGeom prst="rect">
            <a:avLst/>
          </a:prstGeom>
        </p:spPr>
      </p:pic>
    </p:spTree>
    <p:extLst>
      <p:ext uri="{BB962C8B-B14F-4D97-AF65-F5344CB8AC3E}">
        <p14:creationId xmlns:p14="http://schemas.microsoft.com/office/powerpoint/2010/main" val="3495070070"/>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Cristo es eterno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8.48-59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20000"/>
          </a:bodyPr>
          <a:lstStyle/>
          <a:p>
            <a:r>
              <a:rPr lang="es-PR" dirty="0" smtClean="0">
                <a:latin typeface="Candara" panose="020E0502030303020204" pitchFamily="34" charset="0"/>
              </a:rPr>
              <a:t>Jesús </a:t>
            </a:r>
            <a:r>
              <a:rPr lang="es-PR" dirty="0">
                <a:latin typeface="Candara" panose="020E0502030303020204" pitchFamily="34" charset="0"/>
              </a:rPr>
              <a:t>les dijo que Abraham vio su día y se regocijó. ¿Cómo pudo Abraham ver el día de Cristo? Por fe (</a:t>
            </a:r>
            <a:r>
              <a:rPr lang="es-PR" dirty="0" smtClean="0">
                <a:solidFill>
                  <a:srgbClr val="FF0000"/>
                </a:solidFill>
                <a:latin typeface="Candara" panose="020E0502030303020204" pitchFamily="34" charset="0"/>
              </a:rPr>
              <a:t>Hebreos </a:t>
            </a:r>
            <a:r>
              <a:rPr lang="es-PR" dirty="0">
                <a:solidFill>
                  <a:srgbClr val="FF0000"/>
                </a:solidFill>
                <a:latin typeface="Candara" panose="020E0502030303020204" pitchFamily="34" charset="0"/>
              </a:rPr>
              <a:t>11.8–16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Vio </a:t>
            </a:r>
            <a:r>
              <a:rPr lang="es-PR" dirty="0">
                <a:latin typeface="Candara" panose="020E0502030303020204" pitchFamily="34" charset="0"/>
              </a:rPr>
              <a:t>un destello de su obra redentora cuando ofreció a Isaac sobre el altar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Génesis </a:t>
            </a:r>
            <a:r>
              <a:rPr lang="es-PR" dirty="0">
                <a:solidFill>
                  <a:srgbClr val="FF0000"/>
                </a:solidFill>
                <a:latin typeface="Candara" panose="020E0502030303020204" pitchFamily="34" charset="0"/>
              </a:rPr>
              <a:t>22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le comunicó muchos secretos a su amigo Abraham debido a su fe y obediencia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Génesis 18.16–22</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715000" y="1841863"/>
            <a:ext cx="3429000" cy="5016137"/>
          </a:xfrm>
          <a:prstGeom prst="rect">
            <a:avLst/>
          </a:prstGeom>
        </p:spPr>
      </p:pic>
    </p:spTree>
    <p:extLst>
      <p:ext uri="{BB962C8B-B14F-4D97-AF65-F5344CB8AC3E}">
        <p14:creationId xmlns:p14="http://schemas.microsoft.com/office/powerpoint/2010/main" val="2411188776"/>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a:bodyPr>
          <a:lstStyle/>
          <a:p>
            <a:r>
              <a:rPr lang="es-ES" dirty="0" smtClean="0">
                <a:latin typeface="Candara" panose="020E0502030303020204" pitchFamily="34" charset="0"/>
              </a:rPr>
              <a:t>“</a:t>
            </a:r>
            <a:r>
              <a:rPr lang="es-ES" i="1" dirty="0" smtClean="0">
                <a:latin typeface="Candara" panose="020E0502030303020204" pitchFamily="34" charset="0"/>
              </a:rPr>
              <a:t>…E inclinándose </a:t>
            </a:r>
            <a:r>
              <a:rPr lang="es-ES" i="1" dirty="0">
                <a:latin typeface="Candara" panose="020E0502030303020204" pitchFamily="34" charset="0"/>
              </a:rPr>
              <a:t>de nuevo hacia el suelo, siguió escribiendo en tierra</a:t>
            </a:r>
            <a:r>
              <a:rPr lang="es-ES" i="1" dirty="0" smtClean="0">
                <a:latin typeface="Candara" panose="020E0502030303020204" pitchFamily="34" charset="0"/>
              </a:rPr>
              <a:t>. Pero </a:t>
            </a:r>
            <a:r>
              <a:rPr lang="es-ES" i="1" dirty="0">
                <a:latin typeface="Candara" panose="020E0502030303020204" pitchFamily="34" charset="0"/>
              </a:rPr>
              <a:t>ellos, al oír esto, acusados por su conciencia, salían uno a uno, comenzando desde los más viejos hasta los postreros; y quedó solo Jesús, y la mujer que estaba en medio</a:t>
            </a:r>
            <a:r>
              <a:rPr lang="es-ES" i="1" dirty="0" smtClean="0">
                <a:latin typeface="Candara" panose="020E0502030303020204" pitchFamily="34" charset="0"/>
              </a:rPr>
              <a:t>. Enderezándose </a:t>
            </a:r>
            <a:r>
              <a:rPr lang="es-ES" i="1" dirty="0">
                <a:latin typeface="Candara" panose="020E0502030303020204" pitchFamily="34" charset="0"/>
              </a:rPr>
              <a:t>Jesús, y no viendo a nadie sino a la mujer, le dijo: Mujer, ¿dónde están los que te acusaban? ¿Ninguno te </a:t>
            </a:r>
            <a:r>
              <a:rPr lang="es-ES" i="1" dirty="0" smtClean="0">
                <a:latin typeface="Candara" panose="020E0502030303020204" pitchFamily="34" charset="0"/>
              </a:rPr>
              <a:t>condenó? Ella </a:t>
            </a:r>
            <a:r>
              <a:rPr lang="es-ES" i="1" dirty="0">
                <a:latin typeface="Candara" panose="020E0502030303020204" pitchFamily="34" charset="0"/>
              </a:rPr>
              <a:t>dijo: Ninguno, Señor. Entonces Jesús le dijo: Ni yo te condeno; vete, y no peques más.</a:t>
            </a:r>
            <a:r>
              <a:rPr lang="es-ES" dirty="0">
                <a:latin typeface="Candara" panose="020E0502030303020204" pitchFamily="34" charset="0"/>
              </a:rPr>
              <a:t>” (Juan 8.1–11, RVR60) </a:t>
            </a:r>
          </a:p>
        </p:txBody>
      </p:sp>
    </p:spTree>
    <p:extLst>
      <p:ext uri="{BB962C8B-B14F-4D97-AF65-F5344CB8AC3E}">
        <p14:creationId xmlns:p14="http://schemas.microsoft.com/office/powerpoint/2010/main" val="153915351"/>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Cristo es eterno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8.48-59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77500" lnSpcReduction="20000"/>
          </a:bodyPr>
          <a:lstStyle/>
          <a:p>
            <a:r>
              <a:rPr lang="es-PR" dirty="0">
                <a:latin typeface="Candara" panose="020E0502030303020204" pitchFamily="34" charset="0"/>
              </a:rPr>
              <a:t>Cuando la brillante luz de la Palabra de Dios resplandece en los corazones, los hombres deben aceptarla y ser salvos o rechazarla y perderse.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Observe cuánto odiaban a Cristo estos religiosos judíos y procuraban matarle!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en verdad probaba que eran hijos de Satanás, el homicida</a:t>
            </a:r>
            <a:r>
              <a:rPr lang="es-PR" dirty="0" smtClean="0">
                <a:latin typeface="Candara" panose="020E0502030303020204" pitchFamily="34" charset="0"/>
              </a:rPr>
              <a:t>.</a:t>
            </a:r>
          </a:p>
          <a:p>
            <a:r>
              <a:rPr lang="es-PR" dirty="0" smtClean="0">
                <a:latin typeface="Candara" panose="020E0502030303020204" pitchFamily="34" charset="0"/>
              </a:rPr>
              <a:t> </a:t>
            </a:r>
            <a:r>
              <a:rPr lang="es-PR" dirty="0">
                <a:latin typeface="Candara" panose="020E0502030303020204" pitchFamily="34" charset="0"/>
              </a:rPr>
              <a:t>Jesús afirmó ser Jehová Dios cuando dijo: «Antes que Abraham fuese, YO SOY» (véase </a:t>
            </a:r>
            <a:r>
              <a:rPr lang="es-PR" dirty="0">
                <a:solidFill>
                  <a:srgbClr val="FF0000"/>
                </a:solidFill>
                <a:latin typeface="Candara" panose="020E0502030303020204" pitchFamily="34" charset="0"/>
              </a:rPr>
              <a:t>v. 58</a:t>
            </a:r>
            <a:r>
              <a:rPr lang="es-PR" dirty="0">
                <a:latin typeface="Candara" panose="020E0502030303020204" pitchFamily="34" charset="0"/>
              </a:rPr>
              <a:t>; también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3.14</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4362" y="1828364"/>
            <a:ext cx="3584759" cy="5029636"/>
          </a:xfrm>
          <a:prstGeom prst="rect">
            <a:avLst/>
          </a:prstGeom>
        </p:spPr>
      </p:pic>
    </p:spTree>
    <p:extLst>
      <p:ext uri="{BB962C8B-B14F-4D97-AF65-F5344CB8AC3E}">
        <p14:creationId xmlns:p14="http://schemas.microsoft.com/office/powerpoint/2010/main" val="1341042238"/>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Cristo es eterno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8.48-59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85000" lnSpcReduction="20000"/>
          </a:bodyPr>
          <a:lstStyle/>
          <a:p>
            <a:r>
              <a:rPr lang="es-PR" dirty="0" smtClean="0">
                <a:latin typeface="Candara" panose="020E0502030303020204" pitchFamily="34" charset="0"/>
              </a:rPr>
              <a:t>En </a:t>
            </a:r>
            <a:r>
              <a:rPr lang="es-PR" dirty="0">
                <a:latin typeface="Candara" panose="020E0502030303020204" pitchFamily="34" charset="0"/>
              </a:rPr>
              <a:t>el versículo </a:t>
            </a:r>
            <a:r>
              <a:rPr lang="es-PR" dirty="0">
                <a:solidFill>
                  <a:srgbClr val="FF0000"/>
                </a:solidFill>
                <a:latin typeface="Candara" panose="020E0502030303020204" pitchFamily="34" charset="0"/>
              </a:rPr>
              <a:t>24</a:t>
            </a:r>
            <a:r>
              <a:rPr lang="es-PR" dirty="0">
                <a:latin typeface="Candara" panose="020E0502030303020204" pitchFamily="34" charset="0"/>
              </a:rPr>
              <a:t> también dijo: «Porque si no creéis que yo soy, en vuestros pecados moriréis».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versículo </a:t>
            </a:r>
            <a:r>
              <a:rPr lang="es-PR" dirty="0">
                <a:solidFill>
                  <a:srgbClr val="FF0000"/>
                </a:solidFill>
                <a:latin typeface="Candara" panose="020E0502030303020204" pitchFamily="34" charset="0"/>
              </a:rPr>
              <a:t>28</a:t>
            </a:r>
            <a:r>
              <a:rPr lang="es-PR" dirty="0">
                <a:latin typeface="Candara" panose="020E0502030303020204" pitchFamily="34" charset="0"/>
              </a:rPr>
              <a:t> dijo: «Cuando hayáis levantado [en la cruz] al Hijo del Hombre, entonces conoceréis que yo soy».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mentira de Satanás es que Jesucristo no es el Hijo de Dios (véanse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2.22; 4.1–3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imposible honrar a Dios y al mismo tiempo deshonrar al Hijo (</a:t>
            </a:r>
            <a:r>
              <a:rPr lang="es-PR" dirty="0">
                <a:solidFill>
                  <a:srgbClr val="FF0000"/>
                </a:solidFill>
                <a:latin typeface="Candara" panose="020E0502030303020204" pitchFamily="34" charset="0"/>
              </a:rPr>
              <a:t>5.23</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r="46739"/>
          <a:stretch/>
        </p:blipFill>
        <p:spPr>
          <a:xfrm>
            <a:off x="5562157" y="1828800"/>
            <a:ext cx="3581843" cy="5029200"/>
          </a:xfrm>
          <a:prstGeom prst="rect">
            <a:avLst/>
          </a:prstGeom>
        </p:spPr>
      </p:pic>
    </p:spTree>
    <p:extLst>
      <p:ext uri="{BB962C8B-B14F-4D97-AF65-F5344CB8AC3E}">
        <p14:creationId xmlns:p14="http://schemas.microsoft.com/office/powerpoint/2010/main" val="172642942"/>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Razón de nuestra fe.</a:t>
            </a:r>
          </a:p>
          <a:p>
            <a:pPr lvl="1"/>
            <a:r>
              <a:rPr lang="es-PR" dirty="0" smtClean="0">
                <a:latin typeface="Candara" pitchFamily="34" charset="0"/>
                <a:cs typeface="Calibri" pitchFamily="34" charset="0"/>
              </a:rPr>
              <a:t>El cristianismo no es una serie de enseñanzas sin fundamento.</a:t>
            </a:r>
          </a:p>
          <a:p>
            <a:pPr lvl="1"/>
            <a:r>
              <a:rPr lang="es-PR" dirty="0" smtClean="0">
                <a:latin typeface="Candara" pitchFamily="34" charset="0"/>
                <a:cs typeface="Calibri" pitchFamily="34" charset="0"/>
              </a:rPr>
              <a:t>La fe cristiana tiene sus fundamentos históricos, por lo tanto demostrables.</a:t>
            </a:r>
          </a:p>
          <a:p>
            <a:pPr lvl="1"/>
            <a:r>
              <a:rPr lang="es-PR" dirty="0" smtClean="0">
                <a:latin typeface="Candara" pitchFamily="34" charset="0"/>
                <a:cs typeface="Calibri" pitchFamily="34" charset="0"/>
              </a:rPr>
              <a:t>Los creyentes no debemos tener temor de presentar nuestra fe delante de quien sea y donde sea necesario.</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6705600" y="-16526"/>
            <a:ext cx="2438400" cy="1836739"/>
          </a:xfrm>
          <a:prstGeom prst="rect">
            <a:avLst/>
          </a:prstGeom>
        </p:spPr>
      </p:pic>
    </p:spTree>
    <p:extLst>
      <p:ext uri="{BB962C8B-B14F-4D97-AF65-F5344CB8AC3E}">
        <p14:creationId xmlns:p14="http://schemas.microsoft.com/office/powerpoint/2010/main" val="62988967"/>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No tener miedo a la confrontación fructífera.</a:t>
            </a:r>
          </a:p>
          <a:p>
            <a:pPr lvl="1"/>
            <a:r>
              <a:rPr lang="es-PR" dirty="0" smtClean="0">
                <a:latin typeface="Candara" pitchFamily="34" charset="0"/>
                <a:cs typeface="Calibri" pitchFamily="34" charset="0"/>
              </a:rPr>
              <a:t>No debemos caer en el error de una discusión sin sentido.</a:t>
            </a:r>
          </a:p>
          <a:p>
            <a:pPr lvl="1"/>
            <a:r>
              <a:rPr lang="es-PR" dirty="0" smtClean="0">
                <a:latin typeface="Candara" pitchFamily="34" charset="0"/>
                <a:cs typeface="Calibri" pitchFamily="34" charset="0"/>
              </a:rPr>
              <a:t>Presentemos los argumentos con honestidad, pero también exijamos esa misma honestidad en quien presenta argumentos contrarios.</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6705600" y="-16526"/>
            <a:ext cx="2438400" cy="1836739"/>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Evangelización que conduzca a la decisión.</a:t>
            </a:r>
          </a:p>
          <a:p>
            <a:pPr lvl="1"/>
            <a:r>
              <a:rPr lang="es-PR" dirty="0" smtClean="0">
                <a:latin typeface="Candara" pitchFamily="34" charset="0"/>
                <a:cs typeface="Calibri" pitchFamily="34" charset="0"/>
              </a:rPr>
              <a:t>Jesús presentaba su mensaje esperando algún tipo de respuesta de parte de quien le escuchaba.</a:t>
            </a:r>
          </a:p>
          <a:p>
            <a:pPr lvl="1"/>
            <a:r>
              <a:rPr lang="es-PR" dirty="0" smtClean="0">
                <a:latin typeface="Candara" pitchFamily="34" charset="0"/>
                <a:cs typeface="Calibri" pitchFamily="34" charset="0"/>
              </a:rPr>
              <a:t>A veces esta respuesta era el confrontamiento directo, pero siempre hubo reacción.</a:t>
            </a:r>
          </a:p>
          <a:p>
            <a:pPr lvl="1"/>
            <a:r>
              <a:rPr lang="es-PR" dirty="0" smtClean="0">
                <a:latin typeface="Candara" pitchFamily="34" charset="0"/>
                <a:cs typeface="Calibri" pitchFamily="34" charset="0"/>
              </a:rPr>
              <a:t>Que nuestro mensaje no se un mensaje inofensivo, sino que siempre produzca efecto en nuestros oyentes.</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6705600" y="-16526"/>
            <a:ext cx="2438400" cy="1836739"/>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85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517" t="3629" r="7504" b="4942"/>
          <a:stretch/>
        </p:blipFill>
        <p:spPr>
          <a:xfrm>
            <a:off x="0" y="-15858"/>
            <a:ext cx="9144000" cy="6873857"/>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76</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 Después Judea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Causa Controversia</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9.1-41)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18 de marzo de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98731" y="1142999"/>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77</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77500" lnSpcReduction="20000"/>
          </a:bodyPr>
          <a:lstStyle/>
          <a:p>
            <a:r>
              <a:rPr lang="es-PR" dirty="0">
                <a:solidFill>
                  <a:srgbClr val="FF0000"/>
                </a:solidFill>
                <a:latin typeface="Candara" panose="020E0502030303020204" pitchFamily="34" charset="0"/>
              </a:rPr>
              <a:t>8:1</a:t>
            </a:r>
            <a:r>
              <a:rPr lang="es-PR" dirty="0">
                <a:latin typeface="Candara" panose="020E0502030303020204" pitchFamily="34" charset="0"/>
              </a:rPr>
              <a:t> Este versículo está estrechamente relacionado con el último versículo del capítulo 7.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relación se ve mejor cuando se ponen juntos los dos versículos, de esta manera: «Y cada uno se fue a su casa, mas Jesús se fue al monte de los olivos».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había dicho con verdad: «Las zorras tienen guaridas; y las aves de los cielos, nidos; mas el Hijo del Hombre no tiene dónde recostar su cabeza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562600" y="1812021"/>
            <a:ext cx="3581400" cy="5057995"/>
          </a:xfrm>
          <a:prstGeom prst="rect">
            <a:avLst/>
          </a:prstGeom>
        </p:spPr>
      </p:pic>
    </p:spTree>
    <p:extLst>
      <p:ext uri="{BB962C8B-B14F-4D97-AF65-F5344CB8AC3E}">
        <p14:creationId xmlns:p14="http://schemas.microsoft.com/office/powerpoint/2010/main" val="1425759636"/>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Llamado a no pecar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8.1-11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solidFill>
                  <a:srgbClr val="FF0000"/>
                </a:solidFill>
                <a:latin typeface="Candara" panose="020E0502030303020204" pitchFamily="34" charset="0"/>
              </a:rPr>
              <a:t>8:2</a:t>
            </a:r>
            <a:r>
              <a:rPr lang="es-PR" dirty="0">
                <a:latin typeface="Candara" panose="020E0502030303020204" pitchFamily="34" charset="0"/>
              </a:rPr>
              <a:t> El Monte de los Olivos no estaba lejos del templo.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por la mañana, muy de madrugada, el Señor Jesús descendió por la ladera del Monte de los Olivos, cruzó el Valle del Cedrón y volvió a subir hacia la ciudad, donde estaba situado el templo.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el pueblo vino a él; y sentándose, les enseñaba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7433" r="12223"/>
          <a:stretch/>
        </p:blipFill>
        <p:spPr>
          <a:xfrm>
            <a:off x="5334000" y="1806677"/>
            <a:ext cx="3810000" cy="5051323"/>
          </a:xfrm>
          <a:prstGeom prst="rect">
            <a:avLst/>
          </a:prstGeom>
        </p:spPr>
      </p:pic>
    </p:spTree>
    <p:extLst>
      <p:ext uri="{BB962C8B-B14F-4D97-AF65-F5344CB8AC3E}">
        <p14:creationId xmlns:p14="http://schemas.microsoft.com/office/powerpoint/2010/main" val="370992148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84915</TotalTime>
  <Words>5371</Words>
  <Application>Microsoft Office PowerPoint</Application>
  <PresentationFormat>On-screen Show (4:3)</PresentationFormat>
  <Paragraphs>583</Paragraphs>
  <Slides>77</Slides>
  <Notes>77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77</vt:i4>
      </vt:variant>
    </vt:vector>
  </HeadingPairs>
  <TitlesOfParts>
    <vt:vector size="88"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Llamado a no pecar Juan 8.1-11</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El testimonio verdadero Juan 8.12-18</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Los de abajo Juan 8.19-24</vt:lpstr>
      <vt:lpstr>Muchos creyeron en Él Juan 8.25-30</vt:lpstr>
      <vt:lpstr>Muchos creyeron en Él Juan 8.25-30</vt:lpstr>
      <vt:lpstr>Muchos creyeron en Él Juan 8.25-30</vt:lpstr>
      <vt:lpstr>Muchos creyeron en Él Juan 8.25-30</vt:lpstr>
      <vt:lpstr>Muchos creyeron en Él Juan 8.25-30</vt:lpstr>
      <vt:lpstr>La verdad nos hace libres Juan 8.31-38</vt:lpstr>
      <vt:lpstr>La verdad nos hace libres Juan 8.31-38</vt:lpstr>
      <vt:lpstr>La verdad nos hace libres Juan 8.31-38</vt:lpstr>
      <vt:lpstr>La verdad nos hace libres Juan 8.31-38</vt:lpstr>
      <vt:lpstr>La verdad nos hace libres Juan 8.31-38</vt:lpstr>
      <vt:lpstr>La verdad nos hace libres Juan 8.31-38</vt:lpstr>
      <vt:lpstr>La verdad nos hace libres Juan 8.31-38</vt:lpstr>
      <vt:lpstr>La verdad nos hace libres Juan 8.31-38</vt:lpstr>
      <vt:lpstr>Cristo es eterno Juan 8.48-59</vt:lpstr>
      <vt:lpstr>Cristo es eterno Juan 8.48-59</vt:lpstr>
      <vt:lpstr>Cristo es eterno Juan 8.48-59</vt:lpstr>
      <vt:lpstr>Cristo es eterno Juan 8.48-59</vt:lpstr>
      <vt:lpstr>Cristo es eterno Juan 8.48-59</vt:lpstr>
      <vt:lpstr>Cristo es eterno Juan 8.48-59</vt:lpstr>
      <vt:lpstr>Cristo es eterno Juan 8.48-59</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Ortega, Tito (ISB-GSO Inks &amp; Supplies Dev. Mgr.)</cp:lastModifiedBy>
  <cp:revision>7520</cp:revision>
  <cp:lastPrinted>2012-10-30T21:37:29Z</cp:lastPrinted>
  <dcterms:created xsi:type="dcterms:W3CDTF">2007-01-24T21:53:34Z</dcterms:created>
  <dcterms:modified xsi:type="dcterms:W3CDTF">2014-03-12T18:19:30Z</dcterms:modified>
</cp:coreProperties>
</file>