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81"/>
  </p:notesMasterIdLst>
  <p:handoutMasterIdLst>
    <p:handoutMasterId r:id="rId82"/>
  </p:handoutMasterIdLst>
  <p:sldIdLst>
    <p:sldId id="2767" r:id="rId7"/>
    <p:sldId id="565" r:id="rId8"/>
    <p:sldId id="566" r:id="rId9"/>
    <p:sldId id="571" r:id="rId10"/>
    <p:sldId id="2182" r:id="rId11"/>
    <p:sldId id="3041" r:id="rId12"/>
    <p:sldId id="3225" r:id="rId13"/>
    <p:sldId id="3226" r:id="rId14"/>
    <p:sldId id="3227" r:id="rId15"/>
    <p:sldId id="3262" r:id="rId16"/>
    <p:sldId id="3229" r:id="rId17"/>
    <p:sldId id="3043" r:id="rId18"/>
    <p:sldId id="3044" r:id="rId19"/>
    <p:sldId id="3230" r:id="rId20"/>
    <p:sldId id="3263" r:id="rId21"/>
    <p:sldId id="3231" r:id="rId22"/>
    <p:sldId id="3232" r:id="rId23"/>
    <p:sldId id="3264" r:id="rId24"/>
    <p:sldId id="3233" r:id="rId25"/>
    <p:sldId id="3265" r:id="rId26"/>
    <p:sldId id="3234" r:id="rId27"/>
    <p:sldId id="3235" r:id="rId28"/>
    <p:sldId id="3145" r:id="rId29"/>
    <p:sldId id="3146" r:id="rId30"/>
    <p:sldId id="3224" r:id="rId31"/>
    <p:sldId id="3236" r:id="rId32"/>
    <p:sldId id="3266" r:id="rId33"/>
    <p:sldId id="3237" r:id="rId34"/>
    <p:sldId id="3267" r:id="rId35"/>
    <p:sldId id="3238" r:id="rId36"/>
    <p:sldId id="3268" r:id="rId37"/>
    <p:sldId id="3239" r:id="rId38"/>
    <p:sldId id="3240" r:id="rId39"/>
    <p:sldId id="3269" r:id="rId40"/>
    <p:sldId id="3242" r:id="rId41"/>
    <p:sldId id="3243" r:id="rId42"/>
    <p:sldId id="3270" r:id="rId43"/>
    <p:sldId id="3244" r:id="rId44"/>
    <p:sldId id="3271" r:id="rId45"/>
    <p:sldId id="3245" r:id="rId46"/>
    <p:sldId id="3272" r:id="rId47"/>
    <p:sldId id="3246" r:id="rId48"/>
    <p:sldId id="3273" r:id="rId49"/>
    <p:sldId id="3247" r:id="rId50"/>
    <p:sldId id="3222" r:id="rId51"/>
    <p:sldId id="3223" r:id="rId52"/>
    <p:sldId id="3248" r:id="rId53"/>
    <p:sldId id="3249" r:id="rId54"/>
    <p:sldId id="3274" r:id="rId55"/>
    <p:sldId id="3250" r:id="rId56"/>
    <p:sldId id="3251" r:id="rId57"/>
    <p:sldId id="3275" r:id="rId58"/>
    <p:sldId id="3252" r:id="rId59"/>
    <p:sldId id="3276" r:id="rId60"/>
    <p:sldId id="3253" r:id="rId61"/>
    <p:sldId id="3277" r:id="rId62"/>
    <p:sldId id="3254" r:id="rId63"/>
    <p:sldId id="3255" r:id="rId64"/>
    <p:sldId id="3256" r:id="rId65"/>
    <p:sldId id="3278" r:id="rId66"/>
    <p:sldId id="3279" r:id="rId67"/>
    <p:sldId id="3257" r:id="rId68"/>
    <p:sldId id="3280" r:id="rId69"/>
    <p:sldId id="3258" r:id="rId70"/>
    <p:sldId id="3281" r:id="rId71"/>
    <p:sldId id="3259" r:id="rId72"/>
    <p:sldId id="3260" r:id="rId73"/>
    <p:sldId id="3261" r:id="rId74"/>
    <p:sldId id="2914" r:id="rId75"/>
    <p:sldId id="3206" r:id="rId76"/>
    <p:sldId id="3221" r:id="rId77"/>
    <p:sldId id="1391" r:id="rId78"/>
    <p:sldId id="1843" r:id="rId79"/>
    <p:sldId id="627" r:id="rId8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35" autoAdjust="0"/>
    <p:restoredTop sz="94533" autoAdjust="0"/>
  </p:normalViewPr>
  <p:slideViewPr>
    <p:cSldViewPr>
      <p:cViewPr varScale="1">
        <p:scale>
          <a:sx n="72" d="100"/>
          <a:sy n="72" d="100"/>
        </p:scale>
        <p:origin x="93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2/12/2014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541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92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81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41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286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216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37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22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34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0219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2661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0718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23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362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95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603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0712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9082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844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2944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8357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978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6649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532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04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0425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615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9981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707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912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014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535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116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8613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256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7099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5055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3101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3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7528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0524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3731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0885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694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5540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41690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53326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48138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336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05024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47697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8072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0661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5172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1480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142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5852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23139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16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0925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5240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54834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72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73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74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71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437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2/12/2014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22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53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838200"/>
            <a:ext cx="8402990" cy="48768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6: Comenzando en Galilea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19: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Señales de la Divinidad de Jesús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(Juan 4.43 a 5.18)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11 de febrero de 2014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necesidad de un padre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>
                <a:latin typeface="Candara" panose="020E0502030303020204" pitchFamily="34" charset="0"/>
              </a:rPr>
              <a:t>da más gloria a Él creer algo sencillamente porque Él lo ha dicho que debido a que dé alguna prueba visible.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un rasgo característico del hombre querer ver antes de creer.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el Señor Jesús nos dice que debemos creer primero, y que luego veremos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5218" y="1828799"/>
            <a:ext cx="3315530" cy="504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801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necesidad de un padre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Las señales y los prodigios son términos ambos que denotan milagros.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señales son milagros que tienen un profundo sentido o significado.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prodigios son milagros que llevan a los hombres a quedar atónitos ante sus cualidades sobrenaturales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0511" y="1749109"/>
            <a:ext cx="3883489" cy="510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513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distancia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4.49-54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0471"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827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El oficial del rey le dijo: Señor, desciende antes que mi hijo muera. Jesús le dijo: Ve, tu hijo vive. Y el hombre creyó la palabra que Jesús le dijo, y se fue. Cuando ya él descendía, sus siervos salieron a recibirle, y le dieron nuevas, diciendo: Tu hijo vive. Entonces él les preguntó a qué hora había comenzado a estar mejor. Y le dijeron: Ayer a las siete le dejó la fiebre. El padre entonces entendió que aquella era la hora en que Jesús le había dicho: Tu hijo vive; y creyó él con toda su casa. Esta segunda señal hizo Jesús, cuando fue de Judea a Galilea.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Juan 4.49–54, RVR60) </a:t>
            </a:r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4:49</a:t>
            </a:r>
            <a:r>
              <a:rPr lang="es-PR" dirty="0">
                <a:latin typeface="Candara" panose="020E0502030303020204" pitchFamily="34" charset="0"/>
              </a:rPr>
              <a:t> El oficial del rey, con la persistencia de su fe, creía que el Señor Jesús podría hacerle bien a su hijo, y quería una visita del Señor por encima de todas las cosas.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cierto sentido, su fe era defectuosa.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43591" b="4954"/>
          <a:stretch/>
        </p:blipFill>
        <p:spPr>
          <a:xfrm>
            <a:off x="5257800" y="1752600"/>
            <a:ext cx="3886200" cy="512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225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Pensaba </a:t>
            </a:r>
            <a:r>
              <a:rPr lang="es-PR" dirty="0">
                <a:latin typeface="Candara" panose="020E0502030303020204" pitchFamily="34" charset="0"/>
              </a:rPr>
              <a:t>que Jesús tendría que llegarse junto a la cama del niño para poderle sanar.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el Salvador no le reprendió por esto, sino que le recompensó por la medida de fe que sí exhibió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43591" b="4954"/>
          <a:stretch/>
        </p:blipFill>
        <p:spPr>
          <a:xfrm>
            <a:off x="5257801" y="1752600"/>
            <a:ext cx="3886200" cy="512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237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4:50</a:t>
            </a:r>
            <a:r>
              <a:rPr lang="es-PR" dirty="0">
                <a:latin typeface="Candara" panose="020E0502030303020204" pitchFamily="34" charset="0"/>
              </a:rPr>
              <a:t> Aquí vemos la fe del hombre creciendo.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Ejercitó </a:t>
            </a:r>
            <a:r>
              <a:rPr lang="es-PR" dirty="0">
                <a:latin typeface="Candara" panose="020E0502030303020204" pitchFamily="34" charset="0"/>
              </a:rPr>
              <a:t>aquella fe que tenía, y el Señor le dio más.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Jesús </a:t>
            </a:r>
            <a:r>
              <a:rPr lang="es-PR" dirty="0">
                <a:latin typeface="Candara" panose="020E0502030303020204" pitchFamily="34" charset="0"/>
              </a:rPr>
              <a:t>lo envió a casa con esta promesa: Tu hijo vive.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</a:t>
            </a:r>
            <a:r>
              <a:rPr lang="es-PR" dirty="0">
                <a:latin typeface="Candara" panose="020E0502030303020204" pitchFamily="34" charset="0"/>
              </a:rPr>
              <a:t>El hijo había sido sanado!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ningún milagro ni prueba visible, el hombre creyó la palabra del Señor Jesús y emprendió camino a casa.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</a:t>
            </a:r>
            <a:r>
              <a:rPr lang="es-PR" dirty="0">
                <a:latin typeface="Candara" panose="020E0502030303020204" pitchFamily="34" charset="0"/>
              </a:rPr>
              <a:t>Esto es la fe en acción</a:t>
            </a:r>
            <a:r>
              <a:rPr lang="es-PR" dirty="0" smtClean="0">
                <a:latin typeface="Candara" panose="020E0502030303020204" pitchFamily="34" charset="0"/>
              </a:rPr>
              <a:t>!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5447" r="4271" b="4758"/>
          <a:stretch/>
        </p:blipFill>
        <p:spPr>
          <a:xfrm>
            <a:off x="5029200" y="1768538"/>
            <a:ext cx="4114800" cy="508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759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4:51–52</a:t>
            </a:r>
            <a:r>
              <a:rPr lang="es-PR" dirty="0">
                <a:latin typeface="Candara" panose="020E0502030303020204" pitchFamily="34" charset="0"/>
              </a:rPr>
              <a:t> Cuando él ya descendía a su casa, sus siervos salieron a recibirle con las felices nuevas de que su hijo estaba bien.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hombre no se sorprendió en absoluto por este anuncio.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Había </a:t>
            </a:r>
            <a:r>
              <a:rPr lang="es-PR" dirty="0">
                <a:latin typeface="Candara" panose="020E0502030303020204" pitchFamily="34" charset="0"/>
              </a:rPr>
              <a:t>creído la promesa del Señor Jesús, y, habiendo creído, iba ahora a ver la evidencia.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9409" y="1752600"/>
            <a:ext cx="3581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244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padre preguntó a los siervos a qué hora había comenzado su hijo a mejorar.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respuesta de ellos reveló que su curación no había sido gradual; había tenido lugar de manera instantánea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651" r="21860"/>
          <a:stretch/>
        </p:blipFill>
        <p:spPr>
          <a:xfrm>
            <a:off x="5204791" y="1752600"/>
            <a:ext cx="393920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175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4:53</a:t>
            </a:r>
            <a:r>
              <a:rPr lang="es-PR" dirty="0">
                <a:latin typeface="Candara" panose="020E0502030303020204" pitchFamily="34" charset="0"/>
              </a:rPr>
              <a:t> No podría haber la menor duda ahora acerca de este maravilloso milagro.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>
                <a:latin typeface="Candara" panose="020E0502030303020204" pitchFamily="34" charset="0"/>
              </a:rPr>
              <a:t>la séptima hora del día anterior, Jesús le había dicho al oficial en Caná, Tu hijo vive.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Aquella </a:t>
            </a:r>
            <a:r>
              <a:rPr lang="es-PR" dirty="0">
                <a:latin typeface="Candara" panose="020E0502030303020204" pitchFamily="34" charset="0"/>
              </a:rPr>
              <a:t>era la hora que en </a:t>
            </a:r>
            <a:r>
              <a:rPr lang="es-PR" dirty="0" err="1">
                <a:latin typeface="Candara" panose="020E0502030303020204" pitchFamily="34" charset="0"/>
              </a:rPr>
              <a:t>Capernaúm</a:t>
            </a:r>
            <a:r>
              <a:rPr lang="es-PR" dirty="0">
                <a:latin typeface="Candara" panose="020E0502030303020204" pitchFamily="34" charset="0"/>
              </a:rPr>
              <a:t> el hijo había sido sanado, y que le había dejado la fiebre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651" r="21860"/>
          <a:stretch/>
        </p:blipFill>
        <p:spPr>
          <a:xfrm>
            <a:off x="5204791" y="1752600"/>
            <a:ext cx="393920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650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Juan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4.43 – 5.18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 </a:t>
            </a:r>
            <a:r>
              <a:rPr lang="es-PR" dirty="0">
                <a:latin typeface="Candara" panose="020E0502030303020204" pitchFamily="34" charset="0"/>
              </a:rPr>
              <a:t>ahí el oficial supo que no era necesario para el Señor Jesús estar físicamente presente para obrar un milagro o responder a la oración.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debería alentar a todos los cristianos en su vida de oración.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Tenemos </a:t>
            </a:r>
            <a:r>
              <a:rPr lang="es-PR" dirty="0">
                <a:latin typeface="Candara" panose="020E0502030303020204" pitchFamily="34" charset="0"/>
              </a:rPr>
              <a:t>un Dios poderoso que oye nuestras peticiones y que puede obrar Sus propósitos en cualquier parte del mundo en cualquier momento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1113" y="1751153"/>
            <a:ext cx="3882887" cy="512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110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El noble mismo creyó, junto con toda su familia.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evidente por este versículo y otros similares en el NT que Dios gusta de ver a familias unidas en Cristo.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es Su voluntad que haya familias divididas en el cielo.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>
                <a:latin typeface="Candara" panose="020E0502030303020204" pitchFamily="34" charset="0"/>
              </a:rPr>
              <a:t>toma el cuidado de registrar que toda la familia creyó en Su Hijo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1113" y="1751153"/>
            <a:ext cx="3882887" cy="512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246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Poder sobre la enfermedad y la distancia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4:54</a:t>
            </a:r>
            <a:r>
              <a:rPr lang="es-PR" dirty="0">
                <a:latin typeface="Candara" panose="020E0502030303020204" pitchFamily="34" charset="0"/>
              </a:rPr>
              <a:t> La curación del hijo del oficial del rey no fue el segundo milagro en todo el ministerio del Señor hasta este punto.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Fue </a:t>
            </a:r>
            <a:r>
              <a:rPr lang="es-PR" dirty="0">
                <a:latin typeface="Candara" panose="020E0502030303020204" pitchFamily="34" charset="0"/>
              </a:rPr>
              <a:t>una segunda señal que hizo Jesús en Galilea después que hubo vuelto de Judea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651" r="21860"/>
          <a:stretch/>
        </p:blipFill>
        <p:spPr>
          <a:xfrm>
            <a:off x="5204791" y="1752600"/>
            <a:ext cx="393920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41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00200"/>
            <a:ext cx="9144793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Después de estas cosas había una fiesta de los judíos, y subió Jesús a Jerusalén. Y hay en Jerusalén, cerca de la puerta de las ovejas, un estanque, llamado en hebreo </a:t>
            </a:r>
            <a:r>
              <a:rPr lang="es-PR" i="1" dirty="0" err="1">
                <a:latin typeface="Candara" panose="020E0502030303020204" pitchFamily="34" charset="0"/>
              </a:rPr>
              <a:t>Betesda</a:t>
            </a:r>
            <a:r>
              <a:rPr lang="es-PR" i="1" dirty="0">
                <a:latin typeface="Candara" panose="020E0502030303020204" pitchFamily="34" charset="0"/>
              </a:rPr>
              <a:t>, el cual tiene cinco pórticos. En éstos yacía una multitud de enfermos, ciegos, cojos y paralíticos, que esperaban el movimiento del agua. Porque un ángel descendía de tiempo en tiempo al estanque, y agitaba el agua; y el que primero descendía al estanque después del movimiento del agua, quedaba sano de cualquier enfermedad que </a:t>
            </a:r>
            <a:r>
              <a:rPr lang="es-PR" i="1" dirty="0" smtClean="0">
                <a:latin typeface="Candara" panose="020E0502030303020204" pitchFamily="34" charset="0"/>
              </a:rPr>
              <a:t>tuviese…”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213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 smtClean="0">
                <a:latin typeface="Candara" panose="020E0502030303020204" pitchFamily="34" charset="0"/>
              </a:rPr>
              <a:t>…Y </a:t>
            </a:r>
            <a:r>
              <a:rPr lang="es-PR" i="1" dirty="0">
                <a:latin typeface="Candara" panose="020E0502030303020204" pitchFamily="34" charset="0"/>
              </a:rPr>
              <a:t>había allí un hombre que hacía treinta y ocho años que estaba enfermo. Cuando Jesús lo vio acostado, y supo que llevaba ya mucho tiempo así, le dijo: ¿Quieres ser sano? Señor, le respondió el enfermo, no tengo quien me meta en el estanque cuando se agita el agua; y entre tanto que yo voy, otro desciende antes que yo. Jesús le dijo: Levántate, toma tu lecho, y anda. Y al instante aquel hombre fue sanado, y tomó su lecho, y anduvo. Y era día de reposo aquel día.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(Juan 5.1–9, RVR60) </a:t>
            </a:r>
          </a:p>
        </p:txBody>
      </p:sp>
    </p:spTree>
    <p:extLst>
      <p:ext uri="{BB962C8B-B14F-4D97-AF65-F5344CB8AC3E}">
        <p14:creationId xmlns:p14="http://schemas.microsoft.com/office/powerpoint/2010/main" val="6846976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</a:t>
            </a:r>
            <a:r>
              <a:rPr lang="es-PR" dirty="0">
                <a:latin typeface="Candara" panose="020E0502030303020204" pitchFamily="34" charset="0"/>
              </a:rPr>
              <a:t> Al abrirse el capítulo 5, había llegado el tiempo para una de las fiestas de los judíos.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Muchos </a:t>
            </a:r>
            <a:r>
              <a:rPr lang="es-PR" dirty="0">
                <a:latin typeface="Candara" panose="020E0502030303020204" pitchFamily="34" charset="0"/>
              </a:rPr>
              <a:t>piensan que era la pascua, pero no hay certidumbre posible.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Nacido </a:t>
            </a:r>
            <a:r>
              <a:rPr lang="es-PR" dirty="0">
                <a:latin typeface="Candara" panose="020E0502030303020204" pitchFamily="34" charset="0"/>
              </a:rPr>
              <a:t>en el mundo como judío, y obediente a las leyes que Dios había hecho para el pueblo judío, subió Jesús a Jerusalén para la fiesta.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3741"/>
          <a:stretch/>
        </p:blipFill>
        <p:spPr>
          <a:xfrm>
            <a:off x="5275589" y="1775067"/>
            <a:ext cx="3868411" cy="51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629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Como </a:t>
            </a:r>
            <a:r>
              <a:rPr lang="es-PR" dirty="0">
                <a:latin typeface="Candara" panose="020E0502030303020204" pitchFamily="34" charset="0"/>
              </a:rPr>
              <a:t>Jehová del AT, el Señor Jesús era quien había instituido la pascua al principio.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Ahora</a:t>
            </a:r>
            <a:r>
              <a:rPr lang="es-PR" dirty="0">
                <a:latin typeface="Candara" panose="020E0502030303020204" pitchFamily="34" charset="0"/>
              </a:rPr>
              <a:t>, como Hombre, obediente a Su Padre, obedecía las mismas leyes que Él había hecho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316" y="1828800"/>
            <a:ext cx="330868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175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5:2</a:t>
            </a:r>
            <a:r>
              <a:rPr lang="es-PR" dirty="0">
                <a:latin typeface="Candara" panose="020E0502030303020204" pitchFamily="34" charset="0"/>
              </a:rPr>
              <a:t> En Jerusalén había un estanque llamado </a:t>
            </a:r>
            <a:r>
              <a:rPr lang="es-PR" dirty="0" err="1">
                <a:latin typeface="Candara" panose="020E0502030303020204" pitchFamily="34" charset="0"/>
              </a:rPr>
              <a:t>Betesda</a:t>
            </a:r>
            <a:r>
              <a:rPr lang="es-PR" dirty="0">
                <a:latin typeface="Candara" panose="020E0502030303020204" pitchFamily="34" charset="0"/>
              </a:rPr>
              <a:t>, que significa «casa de misericordia» o «casa de compasión».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estanque se encontraba cerca de la Puerta de las Ovejas.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situación exacta es ahora conocida y ha sido excavada (cerca de la Iglesia de los Cruzados de Santa Ana).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875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Alrededor </a:t>
            </a:r>
            <a:r>
              <a:rPr lang="es-PR" dirty="0">
                <a:latin typeface="Candara" panose="020E0502030303020204" pitchFamily="34" charset="0"/>
              </a:rPr>
              <a:t>del estanque había cinco pórticos o grandes espacios abiertos donde podían congregarse un número de personas.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Algunos </a:t>
            </a:r>
            <a:r>
              <a:rPr lang="es-PR" dirty="0">
                <a:latin typeface="Candara" panose="020E0502030303020204" pitchFamily="34" charset="0"/>
              </a:rPr>
              <a:t>maestros bíblicos piensan que estos cinco pórticos son una figura de la Ley de Moisés, y hablan de su incapacidad para sacar a los hombres de sus profundas aflicciones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699" r="35243"/>
          <a:stretch/>
        </p:blipFill>
        <p:spPr>
          <a:xfrm>
            <a:off x="5181601" y="1739348"/>
            <a:ext cx="3962400" cy="51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227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Entonces Jesús le dijo: Si no viereis señales y prodigios, no creeréis.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(Juan 4.48,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5:3</a:t>
            </a:r>
            <a:r>
              <a:rPr lang="es-PR" dirty="0">
                <a:latin typeface="Candara" panose="020E0502030303020204" pitchFamily="34" charset="0"/>
              </a:rPr>
              <a:t> Evidentemente, el estanque de </a:t>
            </a:r>
            <a:r>
              <a:rPr lang="es-PR" dirty="0" err="1">
                <a:latin typeface="Candara" panose="020E0502030303020204" pitchFamily="34" charset="0"/>
              </a:rPr>
              <a:t>Betesda</a:t>
            </a:r>
            <a:r>
              <a:rPr lang="es-PR" dirty="0">
                <a:latin typeface="Candara" panose="020E0502030303020204" pitchFamily="34" charset="0"/>
              </a:rPr>
              <a:t> era conocido como un lugar donde tenían lugar milagros de sanidades.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sabemos si estos milagros tenían lugar a lo largo del año, o sólo en determinadas ocasiones.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Alrededor </a:t>
            </a:r>
            <a:r>
              <a:rPr lang="es-PR" dirty="0">
                <a:latin typeface="Candara" panose="020E0502030303020204" pitchFamily="34" charset="0"/>
              </a:rPr>
              <a:t>del estanque se encontraban grandes números de enfermos que habían acudido con la esperanza de ser sanados.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0466" y="1752600"/>
            <a:ext cx="377432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142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Algunos </a:t>
            </a:r>
            <a:r>
              <a:rPr lang="es-PR" dirty="0">
                <a:latin typeface="Candara" panose="020E0502030303020204" pitchFamily="34" charset="0"/>
              </a:rPr>
              <a:t>eran ciegos, otros cojos, y otros eran paralíticos.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Estos </a:t>
            </a:r>
            <a:r>
              <a:rPr lang="es-PR" dirty="0">
                <a:latin typeface="Candara" panose="020E0502030303020204" pitchFamily="34" charset="0"/>
              </a:rPr>
              <a:t>varios tipos de enfermedades y dolencias son una imagen del hombre pecador en su impotencia, ceguera, cojera e inutilidad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0466" y="1752600"/>
            <a:ext cx="377432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694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Estos hombres, que sufrían en sus cuerpos los efectos del pecado, esperaban el movimiento del agua.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Sus </a:t>
            </a:r>
            <a:r>
              <a:rPr lang="es-PR" dirty="0">
                <a:latin typeface="Candara" panose="020E0502030303020204" pitchFamily="34" charset="0"/>
              </a:rPr>
              <a:t>corazones estaban llenos de anhelo de liberación de su enfermedad, y anhelaban profundamente hallar sanidad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0466" y="1752600"/>
            <a:ext cx="377432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15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5:4</a:t>
            </a:r>
            <a:r>
              <a:rPr lang="es-PR" dirty="0">
                <a:latin typeface="Candara" panose="020E0502030303020204" pitchFamily="34" charset="0"/>
              </a:rPr>
              <a:t> La narración aquí no es suficiente para dar satisfacción a nuestra curiosidad.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Sencillamente</a:t>
            </a:r>
            <a:r>
              <a:rPr lang="es-PR" dirty="0">
                <a:latin typeface="Candara" panose="020E0502030303020204" pitchFamily="34" charset="0"/>
              </a:rPr>
              <a:t>, se nos dice que un ángel descendía de tiempo en tiempo al estanque, y agitaba el agua.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2" descr="http://cdn2.brooklynmuseum.org/images/opencollection/objects/size3/00.159.68_PS1.jpg?lightboxed=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81" t="18389" r="3292" b="3125"/>
          <a:stretch/>
        </p:blipFill>
        <p:spPr bwMode="auto">
          <a:xfrm>
            <a:off x="5328731" y="1764268"/>
            <a:ext cx="3853410" cy="509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1063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Así</a:t>
            </a:r>
            <a:r>
              <a:rPr lang="es-PR" dirty="0">
                <a:latin typeface="Candara" panose="020E0502030303020204" pitchFamily="34" charset="0"/>
              </a:rPr>
              <a:t>, el que primero entraba en el agua en aquel momento era sanado de su enfermedad.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</a:t>
            </a:r>
            <a:r>
              <a:rPr lang="es-PR" dirty="0">
                <a:latin typeface="Candara" panose="020E0502030303020204" pitchFamily="34" charset="0"/>
              </a:rPr>
              <a:t>Podemos imaginarnos qué patético espectáculo sería ver a tantas personas necesitando ayuda, debatiéndose por llegar al agua, y sin embargo sólo una pudiendo recibir la sanidad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cdn2.brooklynmuseum.org/images/opencollection/objects/size3/00.159.68_PS1.jpg?lightboxed=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81" t="18389" r="3292" b="3125"/>
          <a:stretch/>
        </p:blipFill>
        <p:spPr bwMode="auto">
          <a:xfrm>
            <a:off x="5328731" y="1764268"/>
            <a:ext cx="3853410" cy="509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5606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5:5–6 </a:t>
            </a:r>
            <a:r>
              <a:rPr lang="es-PR" dirty="0">
                <a:latin typeface="Candara" panose="020E0502030303020204" pitchFamily="34" charset="0"/>
              </a:rPr>
              <a:t>Uno de los que estaban esperando junto al estanque había sido paralítico durante treinta y ocho años.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significa que había estado en esta condición incluso antes que naciese el Salvador.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Jesús tenía un pleno conocimiento de todo.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se había encontrado antes con este hombre, pero sabía que llevaba ya mucho tiempo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85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Con amante compasión, le dijo: ¿Quieres quedar sano?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Jesús </a:t>
            </a:r>
            <a:r>
              <a:rPr lang="es-PR" dirty="0">
                <a:latin typeface="Candara" panose="020E0502030303020204" pitchFamily="34" charset="0"/>
              </a:rPr>
              <a:t>sabía que éste era el mayor anhelo del corazón de aquel hombre.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también quería conseguir de aquel hombre una admisión de su incapacidad y de su encendido deseo de curación.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7071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057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Con </a:t>
            </a:r>
            <a:r>
              <a:rPr lang="es-PR" dirty="0">
                <a:latin typeface="Candara" panose="020E0502030303020204" pitchFamily="34" charset="0"/>
              </a:rPr>
              <a:t>la salvación acontece algo muy semejante.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sabe que tenemos una desesperada necesidad de salvación, pero espera a oír de nuestros propios labios la confesión de que estamos perdidos, de que lo necesitamos y aceptamos como nuestro Salvador.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somos salvados por nuestra propia voluntad, pero la voluntad humana ha de ejercitarse antes que Dios salve una alma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9424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5:7</a:t>
            </a:r>
            <a:r>
              <a:rPr lang="es-PR" dirty="0">
                <a:latin typeface="Candara" panose="020E0502030303020204" pitchFamily="34" charset="0"/>
              </a:rPr>
              <a:t> La respuesta del enfermo fue más bien patética.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Había </a:t>
            </a:r>
            <a:r>
              <a:rPr lang="es-PR" dirty="0">
                <a:latin typeface="Candara" panose="020E0502030303020204" pitchFamily="34" charset="0"/>
              </a:rPr>
              <a:t>estado yaciendo junto al estanque durante años, esperando poder entrar, pero cada vez que se agitaba el agua, no había nadie que le ayudase.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246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7561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Cada </a:t>
            </a:r>
            <a:r>
              <a:rPr lang="es-PR" dirty="0">
                <a:latin typeface="Candara" panose="020E0502030303020204" pitchFamily="34" charset="0"/>
              </a:rPr>
              <a:t>vez que quería entrar en el estanque, alguna otra persona entraba antes que él.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nos recuerda lo frustrante que es depender de nuestros semejantes para ser salvados de nuestros pecados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326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fontScale="925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necesidad de un padre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Juan 4.46-48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Poder sobre la enfermedad y la distancia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4.49-54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Betesda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5.1-9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Las prioridades de los religiosos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5.10-14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5:8</a:t>
            </a:r>
            <a:r>
              <a:rPr lang="es-PR" dirty="0">
                <a:latin typeface="Candara" panose="020E0502030303020204" pitchFamily="34" charset="0"/>
              </a:rPr>
              <a:t> La camilla de aquel hombre era </a:t>
            </a:r>
            <a:r>
              <a:rPr lang="es-PR" dirty="0" smtClean="0">
                <a:latin typeface="Candara" panose="020E0502030303020204" pitchFamily="34" charset="0"/>
              </a:rPr>
              <a:t>de paja, como una </a:t>
            </a:r>
            <a:r>
              <a:rPr lang="es-PR" dirty="0">
                <a:latin typeface="Candara" panose="020E0502030303020204" pitchFamily="34" charset="0"/>
              </a:rPr>
              <a:t>estera.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Jesús </a:t>
            </a:r>
            <a:r>
              <a:rPr lang="es-PR" dirty="0">
                <a:latin typeface="Candara" panose="020E0502030303020204" pitchFamily="34" charset="0"/>
              </a:rPr>
              <a:t>le ordenó diciéndole: Levántate, toma tu camilla, y anda.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950" y="17526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104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lección aquí es que cuando somos salvados no se nos manda sólo que nos levantemos sino también que andemos.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Jesús nos da curación del azote del pecado, y luego espera que andemos de una manera digna de Él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950" y="17526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85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5:9</a:t>
            </a:r>
            <a:r>
              <a:rPr lang="es-PR" dirty="0">
                <a:latin typeface="Candara" panose="020E0502030303020204" pitchFamily="34" charset="0"/>
              </a:rPr>
              <a:t> El Salvador nunca manda a nadie que haga algo sin dar la capacidad de hacerlo.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>
                <a:latin typeface="Candara" panose="020E0502030303020204" pitchFamily="34" charset="0"/>
              </a:rPr>
              <a:t>hablar, irrumpieron en el cuerpo del paralítico nueva vida y fuerzas.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Fue </a:t>
            </a:r>
            <a:r>
              <a:rPr lang="es-PR" dirty="0">
                <a:latin typeface="Candara" panose="020E0502030303020204" pitchFamily="34" charset="0"/>
              </a:rPr>
              <a:t>sanado inmediatamente. No fue una recuperación gradual.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444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Miembros </a:t>
            </a:r>
            <a:r>
              <a:rPr lang="es-PR" dirty="0">
                <a:latin typeface="Candara" panose="020E0502030303020204" pitchFamily="34" charset="0"/>
              </a:rPr>
              <a:t>que habían sido inútiles o que habían estado inactivos durante años, ahora palpitaban con poder.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Luego </a:t>
            </a:r>
            <a:r>
              <a:rPr lang="es-PR" dirty="0">
                <a:latin typeface="Candara" panose="020E0502030303020204" pitchFamily="34" charset="0"/>
              </a:rPr>
              <a:t>hubo una obediencia inmediata a la palabra del Señor.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Tomó </a:t>
            </a:r>
            <a:r>
              <a:rPr lang="es-PR" dirty="0">
                <a:latin typeface="Candara" panose="020E0502030303020204" pitchFamily="34" charset="0"/>
              </a:rPr>
              <a:t>su camilla, y echó a andar. ¡Qué maravilla poder hacer esto después de treinta y ocho años de enfermedad</a:t>
            </a:r>
            <a:r>
              <a:rPr lang="es-PR" dirty="0" smtClean="0">
                <a:latin typeface="Candara" panose="020E0502030303020204" pitchFamily="34" charset="0"/>
              </a:rPr>
              <a:t>!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201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paralítico de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Este milagro tuvo lugar en sábado, el séptimo día de la semana, el día anterior a nuestro domingo, que es el primer día de la semana.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judíos tenían prohibido hacer cualquier obra en sábado.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hombre era judío, y sin embargo, cuando el Señor Jesús se lo mandó, no vaciló en cargar su camilla a pesar de las tradiciones judías tocantes a aquel día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2956" y="1752600"/>
            <a:ext cx="383791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154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680" t="19236" r="3695" b="12762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778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Entonces los judíos dijeron a aquel que había sido sanado: Es día de reposo; no te es lícito llevar tu lecho. El les respondió: El que me sanó, él mismo me dijo: Toma tu lecho y anda. Entonces le preguntaron: ¿Quién es el que te dijo: Toma tu lecho y anda? Y el que había sido sanado no sabía quién fuese, porque Jesús se había apartado de la gente que estaba en aquel lugar. Después le halló Jesús en el templo, y le dijo: Mira, has sido sanado; no peques más, para que no te venga alguna cosa peor.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Juan 5.10–14, RVR60) </a:t>
            </a:r>
          </a:p>
        </p:txBody>
      </p:sp>
    </p:spTree>
    <p:extLst>
      <p:ext uri="{BB962C8B-B14F-4D97-AF65-F5344CB8AC3E}">
        <p14:creationId xmlns:p14="http://schemas.microsoft.com/office/powerpoint/2010/main" val="7175945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5:10</a:t>
            </a:r>
            <a:r>
              <a:rPr lang="es-PR" dirty="0">
                <a:latin typeface="Candara" panose="020E0502030303020204" pitchFamily="34" charset="0"/>
              </a:rPr>
              <a:t> Cuando los judíos vieron al hombre llevando su lecho en sábado, le recriminaron.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Estos </a:t>
            </a:r>
            <a:r>
              <a:rPr lang="es-PR" dirty="0">
                <a:latin typeface="Candara" panose="020E0502030303020204" pitchFamily="34" charset="0"/>
              </a:rPr>
              <a:t>hombres eran muy estrictos e incluso crueles en el cumplimiento de sus observancias religiosas, y se aferraban rígidamente a la letra de la ley, pero ellos mismos muchas veces no mostraban misericordia y compasión para con otros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63" r="47902"/>
          <a:stretch/>
        </p:blipFill>
        <p:spPr>
          <a:xfrm>
            <a:off x="54102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365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5:11</a:t>
            </a:r>
            <a:r>
              <a:rPr lang="es-PR" dirty="0">
                <a:latin typeface="Candara" panose="020E0502030303020204" pitchFamily="34" charset="0"/>
              </a:rPr>
              <a:t> El hombre sanado dio una respuesta muy sencilla.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Dijo </a:t>
            </a:r>
            <a:r>
              <a:rPr lang="es-PR" dirty="0">
                <a:latin typeface="Candara" panose="020E0502030303020204" pitchFamily="34" charset="0"/>
              </a:rPr>
              <a:t>que Aquel que le había sanado le había dicho que tomase su camilla y anduviese.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Cualquiera </a:t>
            </a:r>
            <a:r>
              <a:rPr lang="es-PR" dirty="0">
                <a:latin typeface="Candara" panose="020E0502030303020204" pitchFamily="34" charset="0"/>
              </a:rPr>
              <a:t>que tuviese la capacidad de sanar a un hombre que había estado enfermo durante treinta y ocho años había de ser obedecido, ¡incluso si le mandaba al hombre que llevase su cama en sábado!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2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905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hombre que había sido sanado aún no sabía realmente quién era el Señor Jesús.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>
                <a:latin typeface="Candara" panose="020E0502030303020204" pitchFamily="34" charset="0"/>
              </a:rPr>
              <a:t>refirió a Él de una manera general, pero con verdadera gratitud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2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858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necesidad de un padre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4.46-48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00" t="1331" r="1001" b="25251"/>
          <a:stretch/>
        </p:blipFill>
        <p:spPr>
          <a:xfrm>
            <a:off x="-1622" y="1666461"/>
            <a:ext cx="9145621" cy="519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5:12</a:t>
            </a:r>
            <a:r>
              <a:rPr lang="es-PR" dirty="0">
                <a:latin typeface="Candara" panose="020E0502030303020204" pitchFamily="34" charset="0"/>
              </a:rPr>
              <a:t> Los judíos se sentían ansiosos por descubrir a quién había osado mandar a este hombre que quebrantase su tradición sobre el sábado, y entonces le pidieron que les identificase al culpable.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Ley de Moisés mandaba que quien quebrantase el sábado debía ser muerto por lapidación.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>
                <a:latin typeface="Candara" panose="020E0502030303020204" pitchFamily="34" charset="0"/>
              </a:rPr>
              <a:t>los judíos no les interesaba mucho ver a un paralítico sanado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3601" r="25879"/>
          <a:stretch/>
        </p:blipFill>
        <p:spPr>
          <a:xfrm>
            <a:off x="6019800" y="1752600"/>
            <a:ext cx="3124200" cy="514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24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5:13</a:t>
            </a:r>
            <a:r>
              <a:rPr lang="es-PR" dirty="0">
                <a:latin typeface="Candara" panose="020E0502030303020204" pitchFamily="34" charset="0"/>
              </a:rPr>
              <a:t> El hombre que había sido sanado no sabía quién le había curado.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era imposible señalarlo, porque Jesús se había apartado de la multitud que se había congregado.</a:t>
            </a:r>
          </a:p>
          <a:p>
            <a:r>
              <a:rPr lang="es-PR" dirty="0">
                <a:latin typeface="Candara" panose="020E0502030303020204" pitchFamily="34" charset="0"/>
              </a:rPr>
              <a:t>Este incidente marca uno de los grandes puntos de inflexión en el ministerio público del Señor Jesucristo.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2956" y="1752600"/>
            <a:ext cx="383791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5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Por </a:t>
            </a:r>
            <a:r>
              <a:rPr lang="es-PR" dirty="0">
                <a:latin typeface="Candara" panose="020E0502030303020204" pitchFamily="34" charset="0"/>
              </a:rPr>
              <a:t>cuanto había llevado a cabo este milagro en sábado, suscitó la ira y el aborrecimiento de los líderes judíos.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Comenzaron </a:t>
            </a:r>
            <a:r>
              <a:rPr lang="es-PR" dirty="0">
                <a:latin typeface="Candara" panose="020E0502030303020204" pitchFamily="34" charset="0"/>
              </a:rPr>
              <a:t>así a perseguirle y a buscar Su vida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81" r="20831"/>
          <a:stretch/>
        </p:blipFill>
        <p:spPr>
          <a:xfrm>
            <a:off x="5334000" y="1828800"/>
            <a:ext cx="3833326" cy="502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65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5:14</a:t>
            </a:r>
            <a:r>
              <a:rPr lang="es-PR" dirty="0">
                <a:latin typeface="Candara" panose="020E0502030303020204" pitchFamily="34" charset="0"/>
              </a:rPr>
              <a:t> Algo después Jesús halló en el Templo al hombre que había sido sanado.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Indudablemente</a:t>
            </a:r>
            <a:r>
              <a:rPr lang="es-PR" dirty="0">
                <a:latin typeface="Candara" panose="020E0502030303020204" pitchFamily="34" charset="0"/>
              </a:rPr>
              <a:t>, había ido allí a agradecer a Dios el maravilloso milagro que había tenido lugar en su vida.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le recordó que al haber sido tan favorecido, estaba por tanto bajo una solemne obligación.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privilegio siempre conlleva responsabilidad. Mira, ya estás sano; no peques más, para que no te suceda alguna cosa peor.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923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42264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Parece </a:t>
            </a:r>
            <a:r>
              <a:rPr lang="es-PR" dirty="0">
                <a:latin typeface="Candara" panose="020E0502030303020204" pitchFamily="34" charset="0"/>
              </a:rPr>
              <a:t>evidente que la enfermedad de este hombre le había venido al principio como resultado de algún pecado en su vida.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es el caso de todas las enfermedades.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Muchas </a:t>
            </a:r>
            <a:r>
              <a:rPr lang="es-PR" dirty="0">
                <a:latin typeface="Candara" panose="020E0502030303020204" pitchFamily="34" charset="0"/>
              </a:rPr>
              <a:t>veces, la enfermedad en la vida de alguien no tiene relación directa con ningún pecado que haya cometido.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niños, por ejemplo, pueden enfermar antes que sean suficientemente mayores para pecar a sabiendas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5041" y="1805625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996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No peques más, dijo Jesús, expresando la norma divina de la santidad.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>
                <a:latin typeface="Candara" panose="020E0502030303020204" pitchFamily="34" charset="0"/>
              </a:rPr>
              <a:t>hubiese dicho: «Peca lo menos que puedas», no habría sido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Dios </a:t>
            </a:r>
            <a:r>
              <a:rPr lang="es-PR" dirty="0">
                <a:latin typeface="Candara" panose="020E0502030303020204" pitchFamily="34" charset="0"/>
              </a:rPr>
              <a:t>no puede admitir el pecado en ningún grado. Luego añade la advertencia: para que no te suceda alguna cosa peor.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369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no le dijo qué quería decir por peor.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es indudable que quería que aquel hombre comprendiese que el pecado tiene resultados mucho más terribles que una dolencia física.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que mueren en sus pecados quedan condenados a ira y angustia eternas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077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 más grave pecar contra la gracia que contra la ley.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Jesús </a:t>
            </a:r>
            <a:r>
              <a:rPr lang="es-PR" dirty="0">
                <a:latin typeface="Candara" panose="020E0502030303020204" pitchFamily="34" charset="0"/>
              </a:rPr>
              <a:t>había mostrado un maravilloso amor y misericordia a este hombre.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Sería </a:t>
            </a:r>
            <a:r>
              <a:rPr lang="es-PR" dirty="0">
                <a:latin typeface="Candara" panose="020E0502030303020204" pitchFamily="34" charset="0"/>
              </a:rPr>
              <a:t>una respuesta muy miserable de parte de él que prosiguiese con la misma clase de vida pecaminosa que originalmente le causó esta enfermedad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252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5:15</a:t>
            </a:r>
            <a:r>
              <a:rPr lang="es-PR" dirty="0">
                <a:latin typeface="Candara" panose="020E0502030303020204" pitchFamily="34" charset="0"/>
              </a:rPr>
              <a:t> Lo mismo que la mujer de Samaria, este hombre quería dar testimonio público de Su Salvador.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Les </a:t>
            </a:r>
            <a:r>
              <a:rPr lang="es-PR" dirty="0">
                <a:latin typeface="Candara" panose="020E0502030303020204" pitchFamily="34" charset="0"/>
              </a:rPr>
              <a:t>contó a los judíos que era Jesús el que le había sanado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Quería </a:t>
            </a:r>
            <a:r>
              <a:rPr lang="es-PR" dirty="0">
                <a:latin typeface="Candara" panose="020E0502030303020204" pitchFamily="34" charset="0"/>
              </a:rPr>
              <a:t>dar tributo a Jesús, aunque los judíos no estaban interesados en un tributo así.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Su </a:t>
            </a:r>
            <a:r>
              <a:rPr lang="es-PR" dirty="0">
                <a:latin typeface="Candara" panose="020E0502030303020204" pitchFamily="34" charset="0"/>
              </a:rPr>
              <a:t>principal deseo era prender a Jesús y castigarlo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2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809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5:16 </a:t>
            </a:r>
            <a:r>
              <a:rPr lang="es-PR" dirty="0">
                <a:latin typeface="Candara" panose="020E0502030303020204" pitchFamily="34" charset="0"/>
              </a:rPr>
              <a:t>Aquí tenemos una terrible denuncia del malvado corazón del hombre.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Salvador había venido y había obrado una gran obra de curación, y estos judíos estaban enfurecidos.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>
                <a:latin typeface="Candara" panose="020E0502030303020204" pitchFamily="34" charset="0"/>
              </a:rPr>
              <a:t>resentían del hecho de que el milagro hubiese tenido lugar en sábado.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81" r="20831"/>
          <a:stretch/>
        </p:blipFill>
        <p:spPr>
          <a:xfrm>
            <a:off x="5334000" y="1828800"/>
            <a:ext cx="3833326" cy="502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107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necesidad de un padre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Vino, pues, Jesús otra vez a Caná de Galilea, donde había convertido el agua en vino. Y había en Capernaum un oficial del rey, cuyo hijo estaba enfermo. Este, cuando oyó que Jesús había llegado de Judea a Galilea, vino a él y le rogó que descendiese y sanase a su hijo, que estaba a punto de morir. Entonces Jesús le dijo: Si no viereis señales y prodigios, no creeréis.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 smtClean="0"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Juan 4.46–48, RVR60) </a:t>
            </a:r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Eran </a:t>
            </a:r>
            <a:r>
              <a:rPr lang="es-PR" dirty="0">
                <a:latin typeface="Candara" panose="020E0502030303020204" pitchFamily="34" charset="0"/>
              </a:rPr>
              <a:t>fríos </a:t>
            </a:r>
            <a:r>
              <a:rPr lang="es-PR" dirty="0" smtClean="0">
                <a:latin typeface="Candara" panose="020E0502030303020204" pitchFamily="34" charset="0"/>
              </a:rPr>
              <a:t>religiosos, </a:t>
            </a:r>
            <a:r>
              <a:rPr lang="es-PR" dirty="0">
                <a:latin typeface="Candara" panose="020E0502030303020204" pitchFamily="34" charset="0"/>
              </a:rPr>
              <a:t>más interesados en las observancias ceremoniales que en las bendiciones y el bien de sus semejantes.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se daban cuenta de que era la misma Persona que había separado el sábado al principio el que ahora llevaba a cabo un acto de misericordia en este día.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025" r="39800" b="7383"/>
          <a:stretch/>
        </p:blipFill>
        <p:spPr>
          <a:xfrm>
            <a:off x="5146963" y="1834856"/>
            <a:ext cx="3997037" cy="50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492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Jesús no había quebrantado el sábado.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ley prohibía toda obra servil aquel día, pero no llevar a cabo actos de necesidad o de misericordia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449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5:17</a:t>
            </a:r>
            <a:r>
              <a:rPr lang="es-PR" dirty="0">
                <a:latin typeface="Candara" panose="020E0502030303020204" pitchFamily="34" charset="0"/>
              </a:rPr>
              <a:t> Habiendo terminado la obra de creación en seis días, Dios reposó el séptimo día. Este día fue el sábado.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cuando el pecado entró en el mundo el reposo de Dios fue perturbado.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Ahora</a:t>
            </a:r>
            <a:r>
              <a:rPr lang="es-PR" dirty="0">
                <a:latin typeface="Candara" panose="020E0502030303020204" pitchFamily="34" charset="0"/>
              </a:rPr>
              <a:t>, Él iba a obrar sin cesar para traer a hombres y mujeres de nuevo a la comunión con Él.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827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Iba </a:t>
            </a:r>
            <a:r>
              <a:rPr lang="es-PR" dirty="0">
                <a:latin typeface="Candara" panose="020E0502030303020204" pitchFamily="34" charset="0"/>
              </a:rPr>
              <a:t>a proveer un medio de redención. Enviaría el mensaje del evangelio a todas las generaciones.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Así</a:t>
            </a:r>
            <a:r>
              <a:rPr lang="es-PR" dirty="0">
                <a:latin typeface="Candara" panose="020E0502030303020204" pitchFamily="34" charset="0"/>
              </a:rPr>
              <a:t>, desde el tiempo de la caída de Adán hasta el presente, Dios trabaja incesantemente.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>
                <a:latin typeface="Candara" panose="020E0502030303020204" pitchFamily="34" charset="0"/>
              </a:rPr>
              <a:t>mismo acontecía con el Señor Jesús.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Estaba </a:t>
            </a:r>
            <a:r>
              <a:rPr lang="es-PR" dirty="0">
                <a:latin typeface="Candara" panose="020E0502030303020204" pitchFamily="34" charset="0"/>
              </a:rPr>
              <a:t>dedicado a los negocios de Su Padre, y Su amor y gracia no podían limitarse a sólo seis días de la semana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03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994562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5:18</a:t>
            </a:r>
            <a:r>
              <a:rPr lang="es-PR" dirty="0">
                <a:latin typeface="Candara" panose="020E0502030303020204" pitchFamily="34" charset="0"/>
              </a:rPr>
              <a:t> Este versículo es muy importante.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Nos </a:t>
            </a:r>
            <a:r>
              <a:rPr lang="es-PR" dirty="0">
                <a:latin typeface="Candara" panose="020E0502030303020204" pitchFamily="34" charset="0"/>
              </a:rPr>
              <a:t>dice que los judíos procuraban más aún que antes matar al Señor Jesús, porque no sólo quebrantaba el sábado, sino que había afirmado igualdad con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>
                <a:latin typeface="Candara" panose="020E0502030303020204" pitchFamily="34" charset="0"/>
              </a:rPr>
              <a:t>para sus estrechas miras que parecía que el Señor hubiese quebrantado el sábado, aunque no era así.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025" r="39800" b="7383"/>
          <a:stretch/>
        </p:blipFill>
        <p:spPr>
          <a:xfrm>
            <a:off x="5146963" y="1834856"/>
            <a:ext cx="3997037" cy="50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899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Ellos </a:t>
            </a:r>
            <a:r>
              <a:rPr lang="es-PR" dirty="0">
                <a:latin typeface="Candara" panose="020E0502030303020204" pitchFamily="34" charset="0"/>
              </a:rPr>
              <a:t>no se daban cuenta de que Dios no había dispuesto el sábado para ocasionar dificultades al hombre.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>
                <a:latin typeface="Candara" panose="020E0502030303020204" pitchFamily="34" charset="0"/>
              </a:rPr>
              <a:t>un hombre podía ser sanado de una enfermedad en sábado, Dios no demandaría que fuese a sufrir un solo día más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025" r="39800" b="7383"/>
          <a:stretch/>
        </p:blipFill>
        <p:spPr>
          <a:xfrm>
            <a:off x="5146963" y="1834856"/>
            <a:ext cx="3997037" cy="50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011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Cuando Jesús se refirió a Dios como Su Padre, ellos se dieron cuenta que estaba afirmando ser igual con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Para </a:t>
            </a:r>
            <a:r>
              <a:rPr lang="es-PR" dirty="0">
                <a:latin typeface="Candara" panose="020E0502030303020204" pitchFamily="34" charset="0"/>
              </a:rPr>
              <a:t>ellos, esto era una terrible blasfemia. Pero, naturalmente, era por supuesto la verdad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950" y="17526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724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Jesús afirma </a:t>
            </a:r>
            <a:r>
              <a:rPr lang="es-PR" dirty="0">
                <a:latin typeface="Candara" panose="020E0502030303020204" pitchFamily="34" charset="0"/>
              </a:rPr>
              <a:t>igualdad en siete puntos: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1) Igual en obras: «Todo lo que él (el Padre) hace, también lo hace igualmente el Hijo»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2) Igual en conocimiento: «Porque el Padre ama al Hijo, y le muestra todo lo que él hace»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20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3) Igual en otorgar vida a los muertos: «Porque como el Padre levanta a los muertos, y les da vida, así también el Hijo da vida a los que quiere»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21</a:t>
            </a:r>
            <a:r>
              <a:rPr lang="es-PR" dirty="0">
                <a:latin typeface="Candara" panose="020E0502030303020204" pitchFamily="34" charset="0"/>
              </a:rPr>
              <a:t>, con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28, 29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4) Igual en juicio: «Porque ni aun el Padre juzga a nadie, sino que ha dado todo juicio al Hijo»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22</a:t>
            </a:r>
            <a:r>
              <a:rPr lang="es-PR" dirty="0">
                <a:latin typeface="Candara" panose="020E0502030303020204" pitchFamily="34" charset="0"/>
              </a:rPr>
              <a:t> con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27</a:t>
            </a:r>
            <a:r>
              <a:rPr lang="es-PR" dirty="0">
                <a:latin typeface="Candara" panose="020E0502030303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8017868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prioridades de los religiosos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5.10-18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Jesús afirma </a:t>
            </a:r>
            <a:r>
              <a:rPr lang="es-PR" dirty="0">
                <a:latin typeface="Candara" panose="020E0502030303020204" pitchFamily="34" charset="0"/>
              </a:rPr>
              <a:t>igualdad en siete puntos: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5) Igual en honra: «Para que todos honren al Hijo como honran al Padre»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6) Igual en regenerar: «El que oye mi palabra, y cree al que me envió, … ha pasado de la muerte a la vida»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24, 25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7) Igual en </a:t>
            </a:r>
            <a:r>
              <a:rPr lang="es-PR" dirty="0" err="1">
                <a:latin typeface="Candara" panose="020E0502030303020204" pitchFamily="34" charset="0"/>
              </a:rPr>
              <a:t>autoexistencia</a:t>
            </a:r>
            <a:r>
              <a:rPr lang="es-PR" dirty="0">
                <a:latin typeface="Candara" panose="020E0502030303020204" pitchFamily="34" charset="0"/>
              </a:rPr>
              <a:t>: «Porque como el Padre tiene vida en sí mismo, así también le ha dado al Hijo el tener vida en sí mismo»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26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1264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Dios siempre escucha.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Una de las bendiciones más grandes que tenemos como hijos de Dios es que siempre podemos acudir a un Dios que nos oye.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Nuestra meta es que nuestras peticiones sean en lo posible de acuerdo con sus planes y voluntad.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¿Estamos listos a que nuestras peticiones estén de acuerdo con Dios?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0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necesidad de un padre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4:46 </a:t>
            </a:r>
            <a:r>
              <a:rPr lang="es-PR" dirty="0">
                <a:latin typeface="Candara" panose="020E0502030303020204" pitchFamily="34" charset="0"/>
              </a:rPr>
              <a:t>De nuevo el pueblo de Caná fue honrado con una visita del mismo Señor.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Su primera visita, algunos de la población le habían visto convertir el agua en vino.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Ahora </a:t>
            </a:r>
            <a:r>
              <a:rPr lang="es-PR" dirty="0">
                <a:latin typeface="Candara" panose="020E0502030303020204" pitchFamily="34" charset="0"/>
              </a:rPr>
              <a:t>iban a ser testigos de otro poderoso milagro Suyo, cuyo efecto se extendería a </a:t>
            </a:r>
            <a:r>
              <a:rPr lang="es-PR" dirty="0" err="1">
                <a:latin typeface="Candara" panose="020E0502030303020204" pitchFamily="34" charset="0"/>
              </a:rPr>
              <a:t>Capernaúm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hijo de un cierto oficial del rey … estaba enfermo, en </a:t>
            </a:r>
            <a:r>
              <a:rPr lang="es-PR" dirty="0" err="1">
                <a:latin typeface="Candara" panose="020E0502030303020204" pitchFamily="34" charset="0"/>
              </a:rPr>
              <a:t>Capernaúm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hombre era indudablemente un funcionario del rey Herodes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1828800"/>
            <a:ext cx="3810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57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Jesús transforma nuestra vida.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Cuando Cristo entra en la vida de un ser humano, no quiere hacerlo como un sistema religioso más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Él desea entrar para cambiar totalmente nuestra forma de vivir.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Él desea que en nuestra vida exista una verdadera transformación.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0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Vida libre de religiosidad.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Jesús rechazaba en forma radical a los que usaban la religión para dominar, aquellos que usaban la religión como su forma de vida, aquellos que usaban la religión como pretexto para no dejar pensar y someter al pueblo.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Estemos alerta ante la religiosidad y el peligro de caer en esta práctica.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0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89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72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0" y="-19878"/>
            <a:ext cx="5912069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73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7: Después Judea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 Autoridad de Jesús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(Juan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5.19-47)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17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febrero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57600" y="0"/>
            <a:ext cx="374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74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necesidad de un padre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4:47</a:t>
            </a:r>
            <a:r>
              <a:rPr lang="es-PR" dirty="0">
                <a:latin typeface="Candara" panose="020E0502030303020204" pitchFamily="34" charset="0"/>
              </a:rPr>
              <a:t> Había oído que Jesús había estado en Judea y que ahora había regresado a Galilea.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Debía </a:t>
            </a:r>
            <a:r>
              <a:rPr lang="es-PR" dirty="0">
                <a:latin typeface="Candara" panose="020E0502030303020204" pitchFamily="34" charset="0"/>
              </a:rPr>
              <a:t>tener alguna fe en la potestad de Cristo para sanar, porque acudió directamente hacia él y le rogaba que descendiese y sanase a su hijo moribundo.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este sentido, parecía tener más confianza en el Señor que muchos de sus compatriotas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1" y="1750322"/>
            <a:ext cx="3886200" cy="510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201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necesidad de un padre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4:48</a:t>
            </a:r>
            <a:r>
              <a:rPr lang="es-PR" dirty="0">
                <a:latin typeface="Candara" panose="020E0502030303020204" pitchFamily="34" charset="0"/>
              </a:rPr>
              <a:t> Dirigiéndose no sólo al noble, sino a todos en general, el Señor les recordó un rasgo nacional; que querían ver milagros antes de creer.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general, hallamos que el Señor Jesús no se complacía tanto con una fe basada en milagros como con una fe que estaba basada sólo sobre Su Palabra.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1644" y="1752599"/>
            <a:ext cx="3802356" cy="511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749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83779</TotalTime>
  <Words>4907</Words>
  <Application>Microsoft Office PowerPoint</Application>
  <PresentationFormat>On-screen Show (4:3)</PresentationFormat>
  <Paragraphs>572</Paragraphs>
  <Slides>74</Slides>
  <Notes>74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74</vt:i4>
      </vt:variant>
    </vt:vector>
  </HeadingPairs>
  <TitlesOfParts>
    <vt:vector size="85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Contexto</vt:lpstr>
      <vt:lpstr>Versículo Clave:</vt:lpstr>
      <vt:lpstr>Bosquejo de Estudio</vt:lpstr>
      <vt:lpstr>La necesidad de un padre Juan 4.46-48</vt:lpstr>
      <vt:lpstr>La necesidad de un padre Juan 4.46-48</vt:lpstr>
      <vt:lpstr>La necesidad de un padre Juan 4.46-48</vt:lpstr>
      <vt:lpstr>La necesidad de un padre Juan 4.46-48</vt:lpstr>
      <vt:lpstr>La necesidad de un padre Juan 4.46-48</vt:lpstr>
      <vt:lpstr>La necesidad de un padre Juan 4.46-48</vt:lpstr>
      <vt:lpstr>La necesidad de un padre Juan 4.46-48</vt:lpstr>
      <vt:lpstr>Poder sobre la enfermedad y la distancia  Juan 4.49-54</vt:lpstr>
      <vt:lpstr>Poder sobre la enfermedad y la distancia  Juan 4.49-54</vt:lpstr>
      <vt:lpstr>Poder sobre la enfermedad y la distancia  Juan 4.49-54</vt:lpstr>
      <vt:lpstr>Poder sobre la enfermedad y la distancia  Juan 4.49-54</vt:lpstr>
      <vt:lpstr>Poder sobre la enfermedad y la distancia  Juan 4.49-54</vt:lpstr>
      <vt:lpstr>Poder sobre la enfermedad y la distancia  Juan 4.49-54</vt:lpstr>
      <vt:lpstr>Poder sobre la enfermedad y la distancia  Juan 4.49-54</vt:lpstr>
      <vt:lpstr>Poder sobre la enfermedad y la distancia  Juan 4.49-54</vt:lpstr>
      <vt:lpstr>Poder sobre la enfermedad y la distancia  Juan 4.49-54</vt:lpstr>
      <vt:lpstr>Poder sobre la enfermedad y la distancia  Juan 4.49-54</vt:lpstr>
      <vt:lpstr>Poder sobre la enfermedad y la distancia  Juan 4.49-54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El paralítico de Betesda Juan 5.1-9</vt:lpstr>
      <vt:lpstr>Las prioridades de los religiosos Juan 5.10-14</vt:lpstr>
      <vt:lpstr>Las prioridades de los religiosos Juan 5.10-14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Las prioridades de los religiosos Juan 5.10-18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Tito Ortega</dc:creator>
  <cp:lastModifiedBy>Tito Ortega</cp:lastModifiedBy>
  <cp:revision>7314</cp:revision>
  <cp:lastPrinted>2012-10-30T21:37:29Z</cp:lastPrinted>
  <dcterms:created xsi:type="dcterms:W3CDTF">2007-01-24T21:53:34Z</dcterms:created>
  <dcterms:modified xsi:type="dcterms:W3CDTF">2014-02-13T00:16:44Z</dcterms:modified>
</cp:coreProperties>
</file>