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  <p:sldMasterId id="2147483701" r:id="rId3"/>
  </p:sldMasterIdLst>
  <p:notesMasterIdLst>
    <p:notesMasterId r:id="rId48"/>
  </p:notesMasterIdLst>
  <p:handoutMasterIdLst>
    <p:handoutMasterId r:id="rId49"/>
  </p:handoutMasterIdLst>
  <p:sldIdLst>
    <p:sldId id="901" r:id="rId4"/>
    <p:sldId id="530" r:id="rId5"/>
    <p:sldId id="1315" r:id="rId6"/>
    <p:sldId id="1265" r:id="rId7"/>
    <p:sldId id="1532" r:id="rId8"/>
    <p:sldId id="1533" r:id="rId9"/>
    <p:sldId id="1534" r:id="rId10"/>
    <p:sldId id="1535" r:id="rId11"/>
    <p:sldId id="1536" r:id="rId12"/>
    <p:sldId id="1537" r:id="rId13"/>
    <p:sldId id="1538" r:id="rId14"/>
    <p:sldId id="1539" r:id="rId15"/>
    <p:sldId id="1540" r:id="rId16"/>
    <p:sldId id="1309" r:id="rId17"/>
    <p:sldId id="1372" r:id="rId18"/>
    <p:sldId id="1541" r:id="rId19"/>
    <p:sldId id="1528" r:id="rId20"/>
    <p:sldId id="1529" r:id="rId21"/>
    <p:sldId id="1530" r:id="rId22"/>
    <p:sldId id="1542" r:id="rId23"/>
    <p:sldId id="1543" r:id="rId24"/>
    <p:sldId id="1544" r:id="rId25"/>
    <p:sldId id="1545" r:id="rId26"/>
    <p:sldId id="1546" r:id="rId27"/>
    <p:sldId id="757" r:id="rId28"/>
    <p:sldId id="1284" r:id="rId29"/>
    <p:sldId id="1527" r:id="rId30"/>
    <p:sldId id="1547" r:id="rId31"/>
    <p:sldId id="1549" r:id="rId32"/>
    <p:sldId id="1548" r:id="rId33"/>
    <p:sldId id="1550" r:id="rId34"/>
    <p:sldId id="1551" r:id="rId35"/>
    <p:sldId id="1322" r:id="rId36"/>
    <p:sldId id="1462" r:id="rId37"/>
    <p:sldId id="1531" r:id="rId38"/>
    <p:sldId id="1506" r:id="rId39"/>
    <p:sldId id="1552" r:id="rId40"/>
    <p:sldId id="1553" r:id="rId41"/>
    <p:sldId id="1554" r:id="rId42"/>
    <p:sldId id="1555" r:id="rId43"/>
    <p:sldId id="1370" r:id="rId44"/>
    <p:sldId id="542" r:id="rId45"/>
    <p:sldId id="1371" r:id="rId46"/>
    <p:sldId id="269" r:id="rId47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88" d="100"/>
          <a:sy n="88" d="100"/>
        </p:scale>
        <p:origin x="-9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580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777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619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4398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0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42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2866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408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32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4632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20463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9259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575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181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686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42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642399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545194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607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482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048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92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2/5/2014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8689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383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94727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3969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365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8885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1633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626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9245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20155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6895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979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1095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6: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Comenzando en Galilea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</a:t>
            </a:r>
            <a:r>
              <a:rPr kumimoji="0" lang="en-US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Jesús</a:t>
            </a:r>
            <a:r>
              <a:rPr lang="en-US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, el </a:t>
            </a:r>
            <a:r>
              <a:rPr lang="en-US" sz="4400" dirty="0" err="1" smtClean="0">
                <a:solidFill>
                  <a:schemeClr val="tx2"/>
                </a:solidFill>
                <a:latin typeface="Candara" pitchFamily="34" charset="0"/>
                <a:cs typeface="+mn-cs"/>
              </a:rPr>
              <a:t>agua</a:t>
            </a:r>
            <a:r>
              <a:rPr lang="en-US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 de </a:t>
            </a:r>
            <a:r>
              <a:rPr lang="en-US" sz="4400" dirty="0" err="1" smtClean="0">
                <a:solidFill>
                  <a:schemeClr val="tx2"/>
                </a:solidFill>
                <a:latin typeface="Candara" pitchFamily="34" charset="0"/>
                <a:cs typeface="+mn-cs"/>
              </a:rPr>
              <a:t>vida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(Juan 4:1-42)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4 de febrero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s-PR" dirty="0" smtClean="0"/>
              <a:t>Cuando Jesús pidió agua a la mujer, esta: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se la dio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se enojó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le hizo una pregunta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lo ignoró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2087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s-PR" dirty="0" smtClean="0"/>
              <a:t>¿Cuál de las siguientes expresiones relata un hecho social que aprendemos de la conversación entre Jesús y la mujer?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era recién casada.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Había mala relación entre judíos y samaritanos.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El pozo era para uso exclusivo de los aldeanos.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Las mujeres no debían hablar con hombres.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6101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es-PR" dirty="0" smtClean="0"/>
              <a:t>¿Cuál de las siguientes expresiones es cierta?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le dio agua a Jesús.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le pidió agua a Jesús.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había tenido siete maridos.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estaba casada con un samaritano.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069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s-PR" dirty="0" smtClean="0"/>
              <a:t>Luego de hablar con Jesús sobre la llegada del “Mesías, llamado el Cristo”: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Jesús le indico que Él era el Mesías.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le indicó que sus ancestros adoraban en ese monte.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continuó con sus tareas.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Todas las anteriores son ciertas.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0557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1905001"/>
            <a:ext cx="6747448" cy="4953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“Cuando, pues, el Señor entendió que los fariseos habían oído decir: Jesús hace y bautiza más discípulos que Juan (aunque Jesús no bautizaba, sino sus discípulos), salió de Judea, y se fue otra vez a Galilea. Y le era necesario pasar por Samaria. Vino, pues, a una ciudad de Samaria llamada </a:t>
            </a:r>
            <a:r>
              <a:rPr lang="es-ES" dirty="0" err="1" smtClean="0"/>
              <a:t>Sicar</a:t>
            </a:r>
            <a:r>
              <a:rPr lang="es-ES" dirty="0" smtClean="0"/>
              <a:t>, junto a la heredad que Jacob dio a su hijo José. Y estaba allí el pozo de Jacob...”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04800" y="0"/>
            <a:ext cx="8534400" cy="6864626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3962400" y="304800"/>
            <a:ext cx="152400" cy="541020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114800" y="35814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486400" y="-17543"/>
            <a:ext cx="3657600" cy="687554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 anchor="ctr">
            <a:spAutoFit/>
          </a:bodyPr>
          <a:lstStyle/>
          <a:p>
            <a:endParaRPr lang="es-ES" sz="3600" baseline="30000" dirty="0" smtClean="0"/>
          </a:p>
          <a:p>
            <a:pPr>
              <a:spcBef>
                <a:spcPts val="600"/>
              </a:spcBef>
            </a:pPr>
            <a:r>
              <a:rPr lang="es-ES" sz="3600" baseline="30000" dirty="0" smtClean="0"/>
              <a:t>1Cuando</a:t>
            </a:r>
            <a:r>
              <a:rPr lang="es-ES" sz="3600" baseline="30000" dirty="0"/>
              <a:t>, pues, el Señor entendió que los fariseos habían oído decir: Jesús hace y bautiza más discípulos que Juan 2(aunque Jesús no bautizaba, sino sus discípulos), 3salió de Judea, y se fue otra vez a Galilea. 4Y le era necesario pasar por Samaria. 5Vino, pues, a una ciudad de Samaria llamada </a:t>
            </a:r>
            <a:r>
              <a:rPr lang="es-ES" sz="3600" baseline="30000" dirty="0" err="1"/>
              <a:t>Sicar</a:t>
            </a:r>
            <a:r>
              <a:rPr lang="es-ES" sz="3600" baseline="30000" dirty="0"/>
              <a:t>, junto a la heredad que Jacob dio a su hijo José. 6Y estaba allí el pozo de Jacob</a:t>
            </a:r>
            <a:r>
              <a:rPr lang="es-ES" sz="3600" baseline="30000" dirty="0" smtClean="0"/>
              <a:t>.</a:t>
            </a:r>
            <a:endParaRPr lang="es-ES" sz="3600" baseline="30000" dirty="0"/>
          </a:p>
        </p:txBody>
      </p:sp>
    </p:spTree>
    <p:extLst>
      <p:ext uri="{BB962C8B-B14F-4D97-AF65-F5344CB8AC3E}">
        <p14:creationId xmlns:p14="http://schemas.microsoft.com/office/powerpoint/2010/main" xmlns="" val="633078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 Jesús, cansado del camino, se sentó así junto al pozo. Era como la hora sexta. Vino una mujer de Samaria a sacar agua; y Jesús le dijo: </a:t>
            </a:r>
            <a:r>
              <a:rPr lang="es-ES" dirty="0" smtClean="0">
                <a:solidFill>
                  <a:srgbClr val="FF0000"/>
                </a:solidFill>
              </a:rPr>
              <a:t>Dame de beber</a:t>
            </a:r>
            <a:r>
              <a:rPr lang="es-ES" dirty="0" smtClean="0"/>
              <a:t>. Pues sus discípulos habían ido a la ciudad a comprar de comer. La mujer samaritana le dijo: ¿Cómo tú, siendo judío, me pides a mí de beber, que soy mujer samaritana? Porque judíos y samaritanos no se tratan entre sí...”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3752708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“…Respondió Jesús y le dijo: </a:t>
            </a:r>
            <a:r>
              <a:rPr lang="es-ES" dirty="0" smtClean="0">
                <a:solidFill>
                  <a:srgbClr val="FF0000"/>
                </a:solidFill>
              </a:rPr>
              <a:t>Si conocieras el don de Dios, y quién es el que te dice: Dame de beber; tú le pedirías, y él te daría agua viva</a:t>
            </a:r>
            <a:r>
              <a:rPr lang="es-ES" dirty="0" smtClean="0"/>
              <a:t>. La mujer le dijo: Señor, no tienes con qué sacarla, y el pozo es hondo. ¿De dónde, pues, tienes el agua viva? ¿Acaso eres tú mayor que nuestro padre Jacob, que nos dio este pozo, del cual bebieron él, sus hijos y sus ganados?...”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53760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“…Respondió Jesús y le dijo: </a:t>
            </a:r>
            <a:r>
              <a:rPr lang="es-ES" dirty="0" smtClean="0">
                <a:solidFill>
                  <a:srgbClr val="FF0000"/>
                </a:solidFill>
              </a:rPr>
              <a:t>Cualquiera que bebiere de esta agua, volverá a tener sed; mas el que bebiere del agua que yo le daré, no tendrá sed jamás; sino que el agua que yo le daré será en él una fuente de agua que salte para vida eterna</a:t>
            </a:r>
            <a:r>
              <a:rPr lang="es-ES" dirty="0" smtClean="0"/>
              <a:t>. La mujer le dijo: Señor, dame esa agua, para que no tenga yo sed, ni venga aquí a sacarla.”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217976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4:1-42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4:1-15, 28-30,         39-42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0" y="2438400"/>
            <a:ext cx="5073649" cy="380523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Una oportunidad aprovechada (</a:t>
            </a:r>
            <a:r>
              <a:rPr lang="es-ES" dirty="0" smtClean="0">
                <a:solidFill>
                  <a:schemeClr val="tx2"/>
                </a:solidFill>
              </a:rPr>
              <a:t>4:7–9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Cansado </a:t>
            </a:r>
            <a:r>
              <a:rPr lang="es-ES" dirty="0"/>
              <a:t>y sediento, Cristo pidió </a:t>
            </a:r>
            <a:r>
              <a:rPr lang="es-ES" dirty="0" smtClean="0"/>
              <a:t>agua. </a:t>
            </a:r>
          </a:p>
          <a:p>
            <a:pPr lvl="1"/>
            <a:r>
              <a:rPr lang="es-ES" dirty="0"/>
              <a:t>E</a:t>
            </a:r>
            <a:r>
              <a:rPr lang="es-ES" dirty="0" smtClean="0"/>
              <a:t>ra fuera </a:t>
            </a:r>
            <a:r>
              <a:rPr lang="es-ES" dirty="0"/>
              <a:t>de lo común que un judío pidiera agua a una samaritana. </a:t>
            </a:r>
            <a:endParaRPr lang="es-ES" dirty="0" smtClean="0"/>
          </a:p>
          <a:p>
            <a:pPr lvl="1"/>
            <a:r>
              <a:rPr lang="es-ES" dirty="0" smtClean="0"/>
              <a:t>Parece </a:t>
            </a:r>
            <a:r>
              <a:rPr lang="es-ES" dirty="0"/>
              <a:t>ser algo fuera de carácter que una mujer de esa sociedad </a:t>
            </a:r>
            <a:r>
              <a:rPr lang="es-ES" dirty="0" smtClean="0"/>
              <a:t>hablara </a:t>
            </a:r>
            <a:r>
              <a:rPr lang="es-ES" dirty="0"/>
              <a:t>así.</a:t>
            </a:r>
          </a:p>
          <a:p>
            <a:pPr lvl="1"/>
            <a:r>
              <a:rPr lang="es-ES" dirty="0"/>
              <a:t>Lo más correcto era que no hubiera hecho caso o que consintiera a la súplica sin comentarios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468532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Una oportunidad aprovechada (</a:t>
            </a:r>
            <a:r>
              <a:rPr lang="es-ES" dirty="0" smtClean="0">
                <a:solidFill>
                  <a:schemeClr val="tx2"/>
                </a:solidFill>
              </a:rPr>
              <a:t>4:7–9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¿</a:t>
            </a:r>
            <a:r>
              <a:rPr lang="es-ES" dirty="0"/>
              <a:t>Cómo sabía que Cristo era judío? Tal vez había algo diferente en su hablar o en su ropa.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porción no dice si le ofreció el agua, pero la importancia de beber se desvaneció a la luz de un tema mucho más interesante e importante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41753377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22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La oferta (</a:t>
            </a:r>
            <a:r>
              <a:rPr lang="es-ES" dirty="0" smtClean="0">
                <a:solidFill>
                  <a:schemeClr val="tx2"/>
                </a:solidFill>
              </a:rPr>
              <a:t>4:9–14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“¡</a:t>
            </a:r>
            <a:r>
              <a:rPr lang="es-ES" dirty="0"/>
              <a:t>Agua viva!” Esta frase llamó poderosamente la atención de la mujer. </a:t>
            </a:r>
            <a:endParaRPr lang="es-ES" dirty="0" smtClean="0"/>
          </a:p>
          <a:p>
            <a:pPr lvl="1"/>
            <a:r>
              <a:rPr lang="es-ES" dirty="0" smtClean="0"/>
              <a:t>Su </a:t>
            </a:r>
            <a:r>
              <a:rPr lang="es-ES" dirty="0"/>
              <a:t>ignorancia: “</a:t>
            </a:r>
            <a:r>
              <a:rPr lang="es-ES" dirty="0">
                <a:solidFill>
                  <a:srgbClr val="FF0000"/>
                </a:solidFill>
              </a:rPr>
              <a:t>Si conocieras el don de Dios</a:t>
            </a:r>
            <a:r>
              <a:rPr lang="es-ES" dirty="0"/>
              <a:t>”. </a:t>
            </a:r>
            <a:endParaRPr lang="es-ES" dirty="0" smtClean="0"/>
          </a:p>
          <a:p>
            <a:pPr lvl="1"/>
            <a:r>
              <a:rPr lang="es-ES" dirty="0" smtClean="0"/>
              <a:t>Algo </a:t>
            </a:r>
            <a:r>
              <a:rPr lang="es-ES" dirty="0"/>
              <a:t>del judaísmo clásico e histórico formaba parte de la religión de los samaritanos. </a:t>
            </a:r>
            <a:endParaRPr lang="es-ES" dirty="0" smtClean="0"/>
          </a:p>
          <a:p>
            <a:pPr lvl="1"/>
            <a:r>
              <a:rPr lang="es-ES" dirty="0"/>
              <a:t>E</a:t>
            </a:r>
            <a:r>
              <a:rPr lang="es-ES" dirty="0" smtClean="0"/>
              <a:t>n </a:t>
            </a:r>
            <a:r>
              <a:rPr lang="es-ES" dirty="0"/>
              <a:t>realidad, era un popurrí de prácticas religiosas procedentes de varios pueblos y naciones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4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582090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23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La oferta (</a:t>
            </a:r>
            <a:r>
              <a:rPr lang="es-ES" dirty="0" smtClean="0">
                <a:solidFill>
                  <a:schemeClr val="tx2"/>
                </a:solidFill>
              </a:rPr>
              <a:t>4:9–14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Con </a:t>
            </a:r>
            <a:r>
              <a:rPr lang="es-ES" dirty="0"/>
              <a:t>las palabras: “Señor, no tienes con qué sacarla, y el pozo es hondo” (v. 11), la mujer demostró su perspectiva materialista y agregó, tal vez con algo de ironía: “¿Acaso eres tú mayor que nuestro padre Jacob?” </a:t>
            </a:r>
            <a:endParaRPr lang="es-ES" dirty="0" smtClean="0"/>
          </a:p>
          <a:p>
            <a:pPr lvl="1"/>
            <a:r>
              <a:rPr lang="es-ES" dirty="0" smtClean="0"/>
              <a:t>A </a:t>
            </a:r>
            <a:r>
              <a:rPr lang="es-ES" dirty="0"/>
              <a:t>esas alturas, ella sabía que tal cosa era imposible. El Señor agregó más información para aclarar la diferencia entre el agua del pozo de Jacob y la que él le ofrecía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4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410491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/>
          <a:srcRect l="4445" t="3098" r="2308" b="3952"/>
          <a:stretch/>
        </p:blipFill>
        <p:spPr>
          <a:xfrm>
            <a:off x="6705600" y="0"/>
            <a:ext cx="2438400" cy="178419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24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La </a:t>
            </a:r>
            <a:r>
              <a:rPr lang="es-ES" dirty="0" smtClean="0"/>
              <a:t>conciencia sacudida (</a:t>
            </a:r>
            <a:r>
              <a:rPr lang="es-ES" dirty="0" smtClean="0">
                <a:solidFill>
                  <a:schemeClr val="tx2"/>
                </a:solidFill>
              </a:rPr>
              <a:t>4:15–18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Todavía </a:t>
            </a:r>
            <a:r>
              <a:rPr lang="es-ES" dirty="0"/>
              <a:t>pensando en la sed física, y en la posibilidad de ahorrarse los cansados viajes al pozo, ella pidió el agua.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cierto que su súplica representa falta de comprensión, pero el Señor reconoció los principios de algo más profundo.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así que procedió a decirle algo que le penetró hasta la médula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/>
              <a:t>Jesús</a:t>
            </a:r>
            <a:r>
              <a:rPr lang="en-US" dirty="0"/>
              <a:t>, el </a:t>
            </a:r>
            <a:r>
              <a:rPr lang="en-US" dirty="0" err="1"/>
              <a:t>agua</a:t>
            </a:r>
            <a:r>
              <a:rPr lang="en-US" dirty="0"/>
              <a:t> de </a:t>
            </a:r>
            <a:r>
              <a:rPr lang="en-US" dirty="0" err="1"/>
              <a:t>v</a:t>
            </a:r>
            <a:r>
              <a:rPr lang="en-US" dirty="0" err="1">
                <a:solidFill>
                  <a:schemeClr val="bg1"/>
                </a:solidFill>
              </a:rPr>
              <a:t>ida</a:t>
            </a:r>
            <a:r>
              <a:rPr lang="en-US" dirty="0"/>
              <a:t> </a:t>
            </a:r>
            <a:r>
              <a:rPr lang="es-PR" dirty="0"/>
              <a:t>                       (Juan 4:1-15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55607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0" y="2057400"/>
            <a:ext cx="6248400" cy="451759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la mujer dejó su cántaro, y fue a la ciudad, y dijo a los hombres: Venid, ved a un hombre que me ha dicho todo cuanto he hecho. ¿No será éste el Cristo? Entonces salieron de la ciudad, y vinieron a él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smtClean="0"/>
              <a:t>Dejó su cántaro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28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dejar su cántaro puede indicar que estaba tan absorta en las palabras de Jesús que no cabía otro pensamiento en su mente, </a:t>
            </a:r>
            <a:endParaRPr lang="es-ES" dirty="0" smtClean="0"/>
          </a:p>
          <a:p>
            <a:pPr lvl="1"/>
            <a:r>
              <a:rPr lang="es-ES" dirty="0" smtClean="0"/>
              <a:t>o </a:t>
            </a:r>
            <a:r>
              <a:rPr lang="es-ES" dirty="0"/>
              <a:t>podría indicar que estaba tan apurada para compartir su testimonio que no quería una carga que demoraría su apresuramiento. </a:t>
            </a:r>
            <a:endParaRPr lang="es-ES" dirty="0" smtClean="0"/>
          </a:p>
          <a:p>
            <a:pPr lvl="1"/>
            <a:r>
              <a:rPr lang="es-ES" dirty="0" smtClean="0"/>
              <a:t>Su </a:t>
            </a:r>
            <a:r>
              <a:rPr lang="es-ES" dirty="0"/>
              <a:t>primera misión, la de buscar agua para tomar, quedó postergada mientras atendía un asunto más apremiante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4079787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smtClean="0"/>
              <a:t>Dejó su cántaro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28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De </a:t>
            </a:r>
            <a:r>
              <a:rPr lang="es-ES" dirty="0"/>
              <a:t>todos modos, volvería a buscar el cántaro, a su tiempo. </a:t>
            </a:r>
            <a:endParaRPr lang="es-ES" dirty="0" smtClean="0"/>
          </a:p>
          <a:p>
            <a:pPr lvl="1"/>
            <a:r>
              <a:rPr lang="es-ES" dirty="0" smtClean="0"/>
              <a:t>Morris </a:t>
            </a:r>
            <a:r>
              <a:rPr lang="es-ES" dirty="0"/>
              <a:t>comenta que ella abandonó el llevar el agua para poder llevar a los hombres a Jesús. </a:t>
            </a:r>
            <a:endParaRPr lang="es-ES" dirty="0" smtClean="0"/>
          </a:p>
          <a:p>
            <a:pPr lvl="1"/>
            <a:r>
              <a:rPr lang="es-ES" dirty="0" smtClean="0"/>
              <a:t>Llama </a:t>
            </a:r>
            <a:r>
              <a:rPr lang="es-ES" dirty="0"/>
              <a:t>la atención el hecho de que haya hablado solo a los hombres. </a:t>
            </a:r>
            <a:endParaRPr lang="es-ES" dirty="0" smtClean="0"/>
          </a:p>
          <a:p>
            <a:pPr lvl="1"/>
            <a:r>
              <a:rPr lang="es-ES" dirty="0" smtClean="0"/>
              <a:t>[Es probable] que </a:t>
            </a:r>
            <a:r>
              <a:rPr lang="es-ES" dirty="0"/>
              <a:t>esta pobre mujer adúltera tendría más conocidos entre los hombres que entre las mujeres</a:t>
            </a:r>
            <a:r>
              <a:rPr lang="es-ES" dirty="0" smtClean="0"/>
              <a:t>.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507089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smtClean="0"/>
              <a:t>Todo cuanto he hecho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Literalmente </a:t>
            </a:r>
            <a:r>
              <a:rPr lang="es-ES" dirty="0"/>
              <a:t>ella dice que “me dijo todas cuantas cosas que hice”.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una exageración, pero lo que él había dicho era suficiente para que ella estuviera segura de que no quedaba nada en su vida oculto a sus penetrantes ojos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721603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09800"/>
            <a:ext cx="41148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“Respondió Jesús y le dijo: Cualquiera que bebiere de esta agua, volverá a tener sed; mas el que bebiere del agua que yo le daré, no tendrá sed jamás; sino que el agua que yo le daré será en él una fuente de agua que salte para vida eterna.” (</a:t>
            </a:r>
            <a:r>
              <a:rPr lang="es-ES" sz="2400" dirty="0">
                <a:solidFill>
                  <a:schemeClr val="tx2"/>
                </a:solidFill>
              </a:rPr>
              <a:t>Juan </a:t>
            </a:r>
            <a:r>
              <a:rPr lang="es-ES" sz="2400" dirty="0" smtClean="0">
                <a:solidFill>
                  <a:schemeClr val="tx2"/>
                </a:solidFill>
              </a:rPr>
              <a:t>4.13–14</a:t>
            </a:r>
            <a:r>
              <a:rPr lang="es-ES" sz="2400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37" r="6061"/>
          <a:stretch/>
        </p:blipFill>
        <p:spPr>
          <a:xfrm>
            <a:off x="4419600" y="2209800"/>
            <a:ext cx="4495800" cy="404774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/>
              <a:t>¿No será éste el Cristo</a:t>
            </a:r>
            <a:r>
              <a:rPr lang="es-ES" i="1" dirty="0" smtClean="0"/>
              <a:t>?</a:t>
            </a:r>
            <a:r>
              <a:rPr lang="en-U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pregunta </a:t>
            </a:r>
            <a:r>
              <a:rPr lang="es-ES" dirty="0" smtClean="0"/>
              <a:t>[…] anticipa </a:t>
            </a:r>
            <a:r>
              <a:rPr lang="es-ES" dirty="0"/>
              <a:t>una contestación negativa con duda.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RVA capta el sentido correcto expresando una opinión tentativa. </a:t>
            </a:r>
            <a:endParaRPr lang="es-ES" dirty="0" smtClean="0"/>
          </a:p>
          <a:p>
            <a:pPr lvl="1"/>
            <a:r>
              <a:rPr lang="es-ES" dirty="0" smtClean="0"/>
              <a:t>Morris </a:t>
            </a:r>
            <a:r>
              <a:rPr lang="es-ES" dirty="0"/>
              <a:t>reconoce que normalmente una negativa se contemplaría en la pregunta de la mujer, pero el contexto indica que ella esperaba una respuesta positiva.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395572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/>
              <a:t>¿No será éste el Cristo</a:t>
            </a:r>
            <a:r>
              <a:rPr lang="es-ES" i="1" dirty="0" smtClean="0"/>
              <a:t>?</a:t>
            </a:r>
            <a:r>
              <a:rPr lang="en-U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esta manera la mujer despierta la curiosidad de los hombres y los mueve a la acción sin dar la apariencia de mandarlos y sin revelar la convicción que ya se concretaba en su corazón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177523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smtClean="0"/>
              <a:t>Vinieron </a:t>
            </a:r>
            <a:r>
              <a:rPr lang="es-ES" i="1" dirty="0"/>
              <a:t>a él</a:t>
            </a:r>
            <a:r>
              <a:rPr lang="en-U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S</a:t>
            </a:r>
            <a:r>
              <a:rPr lang="es-ES" dirty="0"/>
              <a:t>. D. Gordon comenta sobre este pasaje así: “Los discípulos recién habían estado en la ciudad, los que conocían mejor al Señor y por más tiempo. </a:t>
            </a:r>
            <a:endParaRPr lang="es-ES" dirty="0" smtClean="0"/>
          </a:p>
          <a:p>
            <a:pPr lvl="1"/>
            <a:r>
              <a:rPr lang="es-ES" dirty="0" smtClean="0"/>
              <a:t>Ellos </a:t>
            </a:r>
            <a:r>
              <a:rPr lang="es-ES" dirty="0"/>
              <a:t>trajeron de vuelta unos panes, nada más.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mujer fue a la ciudad; ella trajo de vuelta algunos</a:t>
            </a:r>
            <a:r>
              <a:rPr lang="es-ES" i="1" dirty="0"/>
              <a:t> hombres</a:t>
            </a:r>
            <a:r>
              <a:rPr lang="es-ES" i="1" dirty="0" smtClean="0"/>
              <a:t>”.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Un poderoso </a:t>
            </a:r>
            <a:r>
              <a:rPr lang="es-PR" dirty="0" smtClean="0"/>
              <a:t>testimonio           (Juan </a:t>
            </a:r>
            <a:r>
              <a:rPr lang="es-PR" dirty="0"/>
              <a:t>4:28-30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799785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19200" y="1883280"/>
            <a:ext cx="6777037" cy="497472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muchos de los samaritanos de aquella ciudad creyeron en él por la palabra de la mujer, que daba testimonio diciendo: Me dijo todo lo que he hecho. Entonces vinieron los samaritanos a él y le rogaron que se quedase con ellos; y se quedó allí dos días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creyeron muchos más por la palabra de él, y decían a la mujer: Ya no creemos solamente por tu dicho, porque nosotros mismos hemos oído, y sabemos que verdaderamente éste es el Salvador del mundo, el Cristo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418141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recién convertidos a la fe en Jesús no querían separarse de su Señor (</a:t>
            </a:r>
            <a:r>
              <a:rPr lang="es-ES" dirty="0">
                <a:solidFill>
                  <a:schemeClr val="tx2"/>
                </a:solidFill>
              </a:rPr>
              <a:t>v. 40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Tendrían </a:t>
            </a:r>
            <a:r>
              <a:rPr lang="es-ES" dirty="0"/>
              <a:t>muchas preguntas sobre su nueva fe, preguntas que sólo él podría </a:t>
            </a:r>
            <a:r>
              <a:rPr lang="es-ES" dirty="0" smtClean="0"/>
              <a:t>contestar.</a:t>
            </a:r>
          </a:p>
          <a:p>
            <a:pPr lvl="1"/>
            <a:r>
              <a:rPr lang="es-ES" dirty="0" smtClean="0"/>
              <a:t>Pinta </a:t>
            </a:r>
            <a:r>
              <a:rPr lang="es-ES" dirty="0"/>
              <a:t>un cuadro de varios samaritanos rodeándole e insistiendo que él permaneciera en su medio, si no para siempre, por lo menos por algunos días. </a:t>
            </a:r>
            <a:endParaRPr lang="es-ES" dirty="0" smtClean="0"/>
          </a:p>
          <a:p>
            <a:pPr lvl="1"/>
            <a:r>
              <a:rPr lang="es-ES" dirty="0" smtClean="0"/>
              <a:t>¡</a:t>
            </a:r>
            <a:r>
              <a:rPr lang="es-ES" dirty="0"/>
              <a:t>Cuán distintos los samaritanos en contraste con los judíos de </a:t>
            </a:r>
            <a:r>
              <a:rPr lang="es-ES" dirty="0" smtClean="0"/>
              <a:t>Jerusalén!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521065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smtClean="0"/>
              <a:t>Con </a:t>
            </a:r>
            <a:r>
              <a:rPr lang="es-ES" dirty="0"/>
              <a:t>una estadía de dos días Jesús realizó tres cosas: </a:t>
            </a:r>
            <a:endParaRPr lang="es-ES" dirty="0" smtClean="0"/>
          </a:p>
          <a:p>
            <a:pPr lvl="1"/>
            <a:r>
              <a:rPr lang="es-ES" dirty="0" smtClean="0"/>
              <a:t>pudo </a:t>
            </a:r>
            <a:r>
              <a:rPr lang="es-ES" dirty="0"/>
              <a:t>confirmar a los nuevos creyentes en su fe, </a:t>
            </a:r>
            <a:endParaRPr lang="es-ES" dirty="0" smtClean="0"/>
          </a:p>
          <a:p>
            <a:pPr lvl="1"/>
            <a:r>
              <a:rPr lang="es-ES" dirty="0" smtClean="0"/>
              <a:t>demostró </a:t>
            </a:r>
            <a:r>
              <a:rPr lang="es-ES" dirty="0"/>
              <a:t>total falta de prejuicio racial </a:t>
            </a:r>
            <a:endParaRPr lang="es-ES" dirty="0" smtClean="0"/>
          </a:p>
          <a:p>
            <a:pPr lvl="1"/>
            <a:r>
              <a:rPr lang="es-ES" dirty="0" smtClean="0"/>
              <a:t>y </a:t>
            </a:r>
            <a:r>
              <a:rPr lang="es-ES" dirty="0"/>
              <a:t>seguramente fue un ejemplo inolvidable para sus discípulos quienes en varias ocasiones dejaban ver sus propios prejuicios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923778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smtClean="0"/>
              <a:t>Nótese </a:t>
            </a:r>
            <a:r>
              <a:rPr lang="es-ES" dirty="0"/>
              <a:t>el contraste entre “a causa de la palabra de la mujer” (</a:t>
            </a:r>
            <a:r>
              <a:rPr lang="es-ES" dirty="0">
                <a:solidFill>
                  <a:schemeClr val="tx2"/>
                </a:solidFill>
              </a:rPr>
              <a:t>v. 39</a:t>
            </a:r>
            <a:r>
              <a:rPr lang="es-ES" dirty="0"/>
              <a:t>) y </a:t>
            </a:r>
            <a:r>
              <a:rPr lang="es-ES" i="1" dirty="0"/>
              <a:t>a causa de su palabra, de Jesús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41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fe de ellos, basada en la palabra de la mujer, fue confirmada y madurada por las palabras de Jesús. </a:t>
            </a:r>
            <a:endParaRPr lang="es-ES" dirty="0" smtClean="0"/>
          </a:p>
          <a:p>
            <a:pPr lvl="1"/>
            <a:r>
              <a:rPr lang="es-ES" dirty="0" smtClean="0"/>
              <a:t>Muchos </a:t>
            </a:r>
            <a:r>
              <a:rPr lang="es-ES" dirty="0"/>
              <a:t>más creyeron parece indicar que algunos vinieron de la ciudad sin haber llegado a la fe en Jesús, sólo como curiosos, pero fueron convencidos al escucharle a él.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2710229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creencia basada en la palabra de ella era un comienzo, pero faltaba la relación personal con Cristo. </a:t>
            </a:r>
            <a:endParaRPr lang="es-ES" dirty="0" smtClean="0"/>
          </a:p>
          <a:p>
            <a:pPr lvl="1"/>
            <a:r>
              <a:rPr lang="es-ES" dirty="0" err="1" smtClean="0"/>
              <a:t>Vincent</a:t>
            </a:r>
            <a:r>
              <a:rPr lang="es-ES" dirty="0" smtClean="0"/>
              <a:t> </a:t>
            </a:r>
            <a:r>
              <a:rPr lang="es-ES" dirty="0"/>
              <a:t>destaca la diferencia entre </a:t>
            </a:r>
            <a:r>
              <a:rPr lang="es-ES" i="1" dirty="0"/>
              <a:t>la palabra </a:t>
            </a:r>
            <a:r>
              <a:rPr lang="es-ES" dirty="0"/>
              <a:t>(lalia</a:t>
            </a:r>
            <a:r>
              <a:rPr lang="es-ES" baseline="30000" dirty="0"/>
              <a:t>2981</a:t>
            </a:r>
            <a:r>
              <a:rPr lang="es-ES" dirty="0"/>
              <a:t>, </a:t>
            </a:r>
            <a:r>
              <a:rPr lang="es-ES" dirty="0">
                <a:solidFill>
                  <a:schemeClr val="tx2"/>
                </a:solidFill>
              </a:rPr>
              <a:t>v. 42</a:t>
            </a:r>
            <a:r>
              <a:rPr lang="es-ES" dirty="0"/>
              <a:t>) de la mujer aquí, su testimonio dado a los conciudadanos, por un lado, y “la palabra” (logos</a:t>
            </a:r>
            <a:r>
              <a:rPr lang="es-ES" baseline="30000" dirty="0"/>
              <a:t>3056</a:t>
            </a:r>
            <a:r>
              <a:rPr lang="es-ES" dirty="0"/>
              <a:t>, </a:t>
            </a:r>
            <a:r>
              <a:rPr lang="es-ES" dirty="0">
                <a:solidFill>
                  <a:schemeClr val="tx2"/>
                </a:solidFill>
              </a:rPr>
              <a:t>vv. 39, 41</a:t>
            </a:r>
            <a:r>
              <a:rPr lang="es-ES" dirty="0"/>
              <a:t>) de Jesús, por otro.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el </a:t>
            </a:r>
            <a:r>
              <a:rPr lang="es-ES" dirty="0">
                <a:solidFill>
                  <a:schemeClr val="tx2"/>
                </a:solidFill>
              </a:rPr>
              <a:t>v. 39 </a:t>
            </a:r>
            <a:r>
              <a:rPr lang="es-ES" dirty="0"/>
              <a:t>“palabra”, desde el punto de vista de Juan, se refiere a su testimonio de Cristo. 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778522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err="1" smtClean="0"/>
              <a:t>Jesús</a:t>
            </a:r>
            <a:r>
              <a:rPr lang="en-US" sz="3600" dirty="0" smtClean="0"/>
              <a:t>, el </a:t>
            </a:r>
            <a:r>
              <a:rPr lang="en-US" sz="3600" dirty="0" err="1" smtClean="0"/>
              <a:t>agua</a:t>
            </a:r>
            <a:r>
              <a:rPr lang="en-US" sz="3600" dirty="0" smtClean="0"/>
              <a:t> de </a:t>
            </a:r>
            <a:r>
              <a:rPr lang="en-US" sz="3600" dirty="0" err="1" smtClean="0"/>
              <a:t>vida</a:t>
            </a:r>
            <a:r>
              <a:rPr lang="en-US" sz="3600" dirty="0" smtClean="0"/>
              <a:t> </a:t>
            </a:r>
            <a:r>
              <a:rPr lang="es-PR" sz="3600" dirty="0" smtClean="0"/>
              <a:t>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4:1-15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Un poderoso testimonio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4:28-30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Los </a:t>
            </a:r>
            <a:r>
              <a:rPr lang="en-US" sz="3600" dirty="0" err="1" smtClean="0"/>
              <a:t>resultados</a:t>
            </a:r>
            <a:r>
              <a:rPr lang="en-US" sz="3600" dirty="0" smtClean="0"/>
              <a:t> del </a:t>
            </a:r>
            <a:r>
              <a:rPr lang="en-US" sz="3600" dirty="0" err="1" smtClean="0"/>
              <a:t>testimonio</a:t>
            </a:r>
            <a:r>
              <a:rPr lang="en-US" sz="3600" dirty="0" smtClean="0"/>
              <a:t>                   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Juan 4:39-42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4628" y="0"/>
            <a:ext cx="2409372" cy="18070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smtClean="0"/>
              <a:t>Cuando </a:t>
            </a:r>
            <a:r>
              <a:rPr lang="es-ES" dirty="0"/>
              <a:t>el término </a:t>
            </a:r>
            <a:r>
              <a:rPr lang="es-ES" dirty="0" smtClean="0"/>
              <a:t>[Salvador] se </a:t>
            </a:r>
            <a:r>
              <a:rPr lang="es-ES" dirty="0"/>
              <a:t>aplica a Jesús, tiene por lo menos las dos ideas de redentor y libertador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Salva </a:t>
            </a:r>
            <a:r>
              <a:rPr lang="es-ES" dirty="0"/>
              <a:t>al creyente, librándole de la condenación eterna.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sólo es el Salvador de cada creyente como individuo, o de algunos individuos en particular, sino del mundo, de todos los que creen en su nombre (</a:t>
            </a:r>
            <a:r>
              <a:rPr lang="es-ES" dirty="0">
                <a:solidFill>
                  <a:schemeClr val="tx2"/>
                </a:solidFill>
              </a:rPr>
              <a:t>1:12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24479714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Debemos darnos tiempo para los “samaritanos”, esto es para presentar el evangelio a los marginados.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Compartamos lo que sabemos. Nuestro testimonio es un vehículo importante.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Necesidad de romper los prejuicios.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133-139.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"/>
            <a:ext cx="8820577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43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6: C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omenzando en Galilea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19:                                         “Señales de la divinidad de Jesús”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4:43-5:18)                                                    11 de febrero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PR" dirty="0" smtClean="0"/>
              <a:t>En el relato del encuentro de Jesús con la mujer, Él iba de camino 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Galilea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Tiro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Judea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Samaria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90632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PR" dirty="0" smtClean="0"/>
              <a:t>El diálogo entre Jesús y la mujer se lleva a cabo junto al pozo de: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José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Isaac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Jacob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Ismael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4923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PR" dirty="0" smtClean="0"/>
              <a:t>¿Qué hora era aproximada era cuando Jesús se sentó junto al pozo?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tercera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sexta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novena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 se puede precisar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4101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s-PR" dirty="0" smtClean="0"/>
              <a:t>Jesús se sentó junto al pozo porque: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Estaba cansado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se lo pidió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Esperaba a los discípulos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 se puede precisar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715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Comprobación de lectura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s-PR" dirty="0" smtClean="0"/>
              <a:t>Al encontrarse con Jesús la mujer iba: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hacia su hogar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/>
              <a:t>a</a:t>
            </a:r>
            <a:r>
              <a:rPr lang="es-PR" dirty="0" smtClean="0"/>
              <a:t>l mercado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 sacar agua al pozo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atender a Jesús y sus discípulos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7864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75409</TotalTime>
  <Words>2831</Words>
  <Application>Microsoft Office PowerPoint</Application>
  <PresentationFormat>On-screen Show (4:3)</PresentationFormat>
  <Paragraphs>301</Paragraphs>
  <Slides>44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Blends</vt:lpstr>
      <vt:lpstr>Office Theme</vt:lpstr>
      <vt:lpstr>1_Office Theme</vt:lpstr>
      <vt:lpstr>Slide 1</vt:lpstr>
      <vt:lpstr>Contexto</vt:lpstr>
      <vt:lpstr>Texto clave</vt:lpstr>
      <vt:lpstr>Bosquejo de Estudio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Comprobación de lectura</vt:lpstr>
      <vt:lpstr>Jesús, el agua de vida                        (Juan 4:1-15)</vt:lpstr>
      <vt:lpstr>Jesús, el agua de vida                        (Juan 4:1-15)</vt:lpstr>
      <vt:lpstr>Slide 16</vt:lpstr>
      <vt:lpstr>Jesús, el agua de vida                        (Juan 4:1-15)</vt:lpstr>
      <vt:lpstr>Jesús, el agua de vida                        (Juan 4:1-15)</vt:lpstr>
      <vt:lpstr>Jesús, el agua de vida                        (Juan 4:1-15)</vt:lpstr>
      <vt:lpstr>Jesús, el agua de vida                        (Juan 4:1-15)</vt:lpstr>
      <vt:lpstr>Jesús, el agua de vida                        (Juan 4:1-15)</vt:lpstr>
      <vt:lpstr>Jesús, el agua de vida                        (Juan 4:1-15)</vt:lpstr>
      <vt:lpstr>Jesús, el agua de vida                        (Juan 4:1-15)</vt:lpstr>
      <vt:lpstr>Jesús, el agua de vida                        (Juan 4:1-15)</vt:lpstr>
      <vt:lpstr>Un poderoso testimonio           (Juan 4:28-30)</vt:lpstr>
      <vt:lpstr>Un poderoso testimonio           (Juan 4:28-30)</vt:lpstr>
      <vt:lpstr>Un poderoso testimonio           (Juan 4:28-30)</vt:lpstr>
      <vt:lpstr>Un poderoso testimonio           (Juan 4:28-30)</vt:lpstr>
      <vt:lpstr>Un poderoso testimonio           (Juan 4:28-30)</vt:lpstr>
      <vt:lpstr>Un poderoso testimonio           (Juan 4:28-30)</vt:lpstr>
      <vt:lpstr>Un poderoso testimonio           (Juan 4:28-30)</vt:lpstr>
      <vt:lpstr>Un poderoso testimonio           (Juan 4:28-30)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Aplicaciones</vt:lpstr>
      <vt:lpstr>Bibliografía</vt:lpstr>
      <vt:lpstr>Próximo Estudio (Libro 7)</vt:lpstr>
      <vt:lpstr>Slide 44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Lori Ann</cp:lastModifiedBy>
  <cp:revision>3008</cp:revision>
  <cp:lastPrinted>2013-09-24T20:44:31Z</cp:lastPrinted>
  <dcterms:created xsi:type="dcterms:W3CDTF">2007-01-24T21:53:34Z</dcterms:created>
  <dcterms:modified xsi:type="dcterms:W3CDTF">2014-02-05T21:24:45Z</dcterms:modified>
</cp:coreProperties>
</file>