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32" r:id="rId6"/>
  </p:sldMasterIdLst>
  <p:notesMasterIdLst>
    <p:notesMasterId r:id="rId35"/>
  </p:notesMasterIdLst>
  <p:handoutMasterIdLst>
    <p:handoutMasterId r:id="rId36"/>
  </p:handoutMasterIdLst>
  <p:sldIdLst>
    <p:sldId id="3123" r:id="rId7"/>
    <p:sldId id="565" r:id="rId8"/>
    <p:sldId id="566" r:id="rId9"/>
    <p:sldId id="571" r:id="rId10"/>
    <p:sldId id="3111" r:id="rId11"/>
    <p:sldId id="3177" r:id="rId12"/>
    <p:sldId id="3198" r:id="rId13"/>
    <p:sldId id="3199" r:id="rId14"/>
    <p:sldId id="3212" r:id="rId15"/>
    <p:sldId id="3201" r:id="rId16"/>
    <p:sldId id="3213" r:id="rId17"/>
    <p:sldId id="3202" r:id="rId18"/>
    <p:sldId id="3089" r:id="rId19"/>
    <p:sldId id="3214" r:id="rId20"/>
    <p:sldId id="3080" r:id="rId21"/>
    <p:sldId id="3215" r:id="rId22"/>
    <p:sldId id="3200" r:id="rId23"/>
    <p:sldId id="3209" r:id="rId24"/>
    <p:sldId id="3205" r:id="rId25"/>
    <p:sldId id="3206" r:id="rId26"/>
    <p:sldId id="3210" r:id="rId27"/>
    <p:sldId id="3211" r:id="rId28"/>
    <p:sldId id="3085" r:id="rId29"/>
    <p:sldId id="3196" r:id="rId30"/>
    <p:sldId id="3197" r:id="rId31"/>
    <p:sldId id="1391" r:id="rId32"/>
    <p:sldId id="1843" r:id="rId33"/>
    <p:sldId id="627" r:id="rId3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9651" autoAdjust="0"/>
  </p:normalViewPr>
  <p:slideViewPr>
    <p:cSldViewPr>
      <p:cViewPr varScale="1">
        <p:scale>
          <a:sx n="76" d="100"/>
          <a:sy n="76" d="100"/>
        </p:scale>
        <p:origin x="1158" y="66"/>
      </p:cViewPr>
      <p:guideLst>
        <p:guide orient="horz" pos="2160"/>
        <p:guide pos="2880"/>
      </p:guideLst>
    </p:cSldViewPr>
  </p:slideViewPr>
  <p:outlineViewPr>
    <p:cViewPr>
      <p:scale>
        <a:sx n="33" d="100"/>
        <a:sy n="33" d="100"/>
      </p:scale>
      <p:origin x="0" y="50226"/>
    </p:cViewPr>
  </p:outlin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7/9/2013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smtClean="0"/>
          </a:p>
        </p:txBody>
      </p:sp>
    </p:spTree>
    <p:extLst>
      <p:ext uri="{BB962C8B-B14F-4D97-AF65-F5344CB8AC3E}">
        <p14:creationId xmlns:p14="http://schemas.microsoft.com/office/powerpoint/2010/main" val="328594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265025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521445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270232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15104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26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754453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27</a:t>
            </a:fld>
            <a:endParaRPr lang="en-US" smtClean="0"/>
          </a:p>
        </p:txBody>
      </p:sp>
    </p:spTree>
    <p:extLst>
      <p:ext uri="{BB962C8B-B14F-4D97-AF65-F5344CB8AC3E}">
        <p14:creationId xmlns:p14="http://schemas.microsoft.com/office/powerpoint/2010/main" val="461760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28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95568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51629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358524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114896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535350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88682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671828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916891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95412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7/9/2013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407079889"/>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31613032"/>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67324231"/>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15807071"/>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3700486"/>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92379518"/>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7492829"/>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55933945"/>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79916326"/>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22999954"/>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16266614"/>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50682142"/>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57832804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6.xml.rels><?xml version="1.0" encoding="UTF-8" standalone="yes"?>
<Relationships xmlns="http://schemas.openxmlformats.org/package/2006/relationships"><Relationship Id="rId3" Type="http://schemas.openxmlformats.org/officeDocument/2006/relationships/hyperlink" Target="http://www.dsmedia.org/resources/illustrations/sweet-publishing/act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4.wdp"/></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nuevotiempo.org/labibliahabla/files/2013/05/Leccion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7000"/>
                    </a14:imgEffect>
                    <a14:imgEffect>
                      <a14:brightnessContrast bright="11000"/>
                    </a14:imgEffect>
                  </a14:imgLayer>
                </a14:imgProps>
              </a:ext>
            </a:extLst>
          </a:blip>
          <a:srcRect/>
          <a:stretch>
            <a:fillRect/>
          </a:stretch>
        </p:blipFill>
        <p:spPr bwMode="auto">
          <a:xfrm>
            <a:off x="0" y="-1"/>
            <a:ext cx="9144000" cy="6858001"/>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pPr/>
              <a:t>1</a:t>
            </a:fld>
            <a:endParaRPr lang="en-US"/>
          </a:p>
        </p:txBody>
      </p:sp>
      <p:sp>
        <p:nvSpPr>
          <p:cNvPr id="238596" name="Rectangle 4"/>
          <p:cNvSpPr>
            <a:spLocks noGrp="1" noChangeArrowheads="1"/>
          </p:cNvSpPr>
          <p:nvPr>
            <p:ph type="body" sz="half" idx="4294967295"/>
          </p:nvPr>
        </p:nvSpPr>
        <p:spPr>
          <a:xfrm>
            <a:off x="381000" y="16764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8: El Profeta Jonás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26: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Jonás: Misión Cumplida</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(Jonás 3.1 – 4.11)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 de julio de 2013</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054867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La respuesta de Nínive al mensaje</a:t>
            </a:r>
            <a:br>
              <a:rPr lang="es-PR" sz="4000" dirty="0" smtClean="0">
                <a:latin typeface="Candara" pitchFamily="34" charset="0"/>
                <a:cs typeface="Calibri" pitchFamily="34" charset="0"/>
              </a:rPr>
            </a:br>
            <a:r>
              <a:rPr lang="es-PR" sz="4000" dirty="0" smtClean="0">
                <a:solidFill>
                  <a:srgbClr val="C00000"/>
                </a:solidFill>
                <a:latin typeface="Candara" pitchFamily="34" charset="0"/>
                <a:cs typeface="Calibri" pitchFamily="34" charset="0"/>
              </a:rPr>
              <a:t>Jonás 3.5-9</a:t>
            </a:r>
            <a:endParaRPr lang="es-PR" sz="4000" dirty="0"/>
          </a:p>
        </p:txBody>
      </p:sp>
      <p:sp>
        <p:nvSpPr>
          <p:cNvPr id="3" name="Content Placeholder 2"/>
          <p:cNvSpPr>
            <a:spLocks noGrp="1"/>
          </p:cNvSpPr>
          <p:nvPr>
            <p:ph idx="1"/>
          </p:nvPr>
        </p:nvSpPr>
        <p:spPr>
          <a:xfrm>
            <a:off x="0" y="1828800"/>
            <a:ext cx="9144000" cy="5029200"/>
          </a:xfrm>
        </p:spPr>
        <p:txBody>
          <a:bodyPr>
            <a:normAutofit/>
          </a:bodyPr>
          <a:lstStyle/>
          <a:p>
            <a:r>
              <a:rPr lang="es-ES" i="1" dirty="0" smtClean="0">
                <a:latin typeface="Candara" pitchFamily="34" charset="0"/>
              </a:rPr>
              <a:t>“Y los hombres de Nínive creyeron a Dios, y proclamaron ayuno, y se vistieron de cilicio desde el mayor hasta el menor de ellos. Y llegó la noticia hasta el rey de Nínive, y se levantó de su silla, se despojó de su vestido, y se cubrió de cilicio y se sentó sobre ceniza. E hizo proclamar y anunciar en Nínive, por mandato del rey y de sus grandes, diciendo…”</a:t>
            </a:r>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La respuesta de Nínive al mensaje</a:t>
            </a:r>
            <a:br>
              <a:rPr lang="es-PR" sz="4000" dirty="0" smtClean="0">
                <a:latin typeface="Candara" pitchFamily="34" charset="0"/>
                <a:cs typeface="Calibri" pitchFamily="34" charset="0"/>
              </a:rPr>
            </a:br>
            <a:r>
              <a:rPr lang="es-PR" sz="4000" dirty="0" smtClean="0">
                <a:solidFill>
                  <a:srgbClr val="C00000"/>
                </a:solidFill>
                <a:latin typeface="Candara" pitchFamily="34" charset="0"/>
                <a:cs typeface="Calibri" pitchFamily="34" charset="0"/>
              </a:rPr>
              <a:t>Jonás 3.5-9</a:t>
            </a:r>
            <a:endParaRPr lang="es-PR" sz="4000" dirty="0"/>
          </a:p>
        </p:txBody>
      </p:sp>
      <p:sp>
        <p:nvSpPr>
          <p:cNvPr id="3" name="Content Placeholder 2"/>
          <p:cNvSpPr>
            <a:spLocks noGrp="1"/>
          </p:cNvSpPr>
          <p:nvPr>
            <p:ph idx="1"/>
          </p:nvPr>
        </p:nvSpPr>
        <p:spPr>
          <a:xfrm>
            <a:off x="0" y="1828800"/>
            <a:ext cx="9144000" cy="5029200"/>
          </a:xfrm>
        </p:spPr>
        <p:txBody>
          <a:bodyPr>
            <a:normAutofit/>
          </a:bodyPr>
          <a:lstStyle/>
          <a:p>
            <a:r>
              <a:rPr lang="es-ES" i="1" dirty="0" smtClean="0">
                <a:latin typeface="Candara" pitchFamily="34" charset="0"/>
              </a:rPr>
              <a:t>“…Hombres y animales, bueyes y ovejas, no gusten cosa alguna; no se les dé alimento, ni beban agua; sino cúbranse de cilicio hombres y animales, y clamen a Dios fuertemente; y conviértase cada uno de su mal camino, de la rapiña que hay en sus manos. ¿Quién sabe si se volverá y se arrepentirá Dios, y se apartará del ardor de su ira, y no pereceremos?” </a:t>
            </a:r>
          </a:p>
          <a:p>
            <a:pPr marL="0" indent="0">
              <a:buNone/>
            </a:pPr>
            <a:r>
              <a:rPr lang="es-ES" dirty="0" smtClean="0">
                <a:solidFill>
                  <a:srgbClr val="C00000"/>
                </a:solidFill>
                <a:latin typeface="Candara" pitchFamily="34" charset="0"/>
              </a:rPr>
              <a:t>							(Jonás 3.5-9)</a:t>
            </a:r>
            <a:endParaRPr lang="es-ES" dirty="0" smtClean="0">
              <a:latin typeface="Candara" pitchFamily="34" charset="0"/>
            </a:endParaRPr>
          </a:p>
          <a:p>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Tree>
    <p:extLst>
      <p:ext uri="{BB962C8B-B14F-4D97-AF65-F5344CB8AC3E}">
        <p14:creationId xmlns:p14="http://schemas.microsoft.com/office/powerpoint/2010/main" val="3001206112"/>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La respuesta de Nínive al mensaje</a:t>
            </a:r>
            <a:br>
              <a:rPr lang="es-PR" sz="4000" dirty="0" smtClean="0">
                <a:latin typeface="Candara" pitchFamily="34" charset="0"/>
                <a:cs typeface="Calibri" pitchFamily="34" charset="0"/>
              </a:rPr>
            </a:br>
            <a:r>
              <a:rPr lang="es-PR" sz="4000" dirty="0" smtClean="0">
                <a:solidFill>
                  <a:srgbClr val="C00000"/>
                </a:solidFill>
                <a:latin typeface="Candara" pitchFamily="34" charset="0"/>
                <a:cs typeface="Calibri" pitchFamily="34" charset="0"/>
              </a:rPr>
              <a:t>Jonás 3.5-9</a:t>
            </a:r>
            <a:endParaRPr lang="es-PR" sz="4000" dirty="0"/>
          </a:p>
        </p:txBody>
      </p:sp>
      <p:sp>
        <p:nvSpPr>
          <p:cNvPr id="3" name="Content Placeholder 2"/>
          <p:cNvSpPr>
            <a:spLocks noGrp="1"/>
          </p:cNvSpPr>
          <p:nvPr>
            <p:ph idx="1"/>
          </p:nvPr>
        </p:nvSpPr>
        <p:spPr>
          <a:xfrm>
            <a:off x="0" y="1828800"/>
            <a:ext cx="5943600" cy="5029200"/>
          </a:xfrm>
        </p:spPr>
        <p:txBody>
          <a:bodyPr>
            <a:normAutofit lnSpcReduction="10000"/>
          </a:bodyPr>
          <a:lstStyle/>
          <a:p>
            <a:r>
              <a:rPr lang="es-PR" dirty="0" smtClean="0">
                <a:latin typeface="Candara" panose="020E0502030303020204" pitchFamily="34" charset="0"/>
              </a:rPr>
              <a:t>El Espíritu Santo obró en los corazones del rey y sus súbditos, creando convicción de pecado. </a:t>
            </a:r>
          </a:p>
          <a:p>
            <a:r>
              <a:rPr lang="es-PR" dirty="0" smtClean="0">
                <a:latin typeface="Candara" panose="020E0502030303020204" pitchFamily="34" charset="0"/>
              </a:rPr>
              <a:t>El rey de la ciudad ‘grande y poderosa’ tuvo la capacidad de humillarse ante Dios, muy diferente a muchos de los reyes israelitas quienes Dios mismo dice ser el pueblo más insignificante de la tierra.</a:t>
            </a:r>
            <a:endParaRPr lang="es-PR" dirty="0">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pic>
        <p:nvPicPr>
          <p:cNvPr id="26626" name="Picture 2" descr="https://encrypted-tbn2.gstatic.com/images?q=tbn:ANd9GcSttap9McmDPWAgH2IbCYRImkC4AgIG8y6Jf5dR8lF7dnPiX5xgqQ"/>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791200" y="2281238"/>
            <a:ext cx="3357032" cy="3962400"/>
          </a:xfrm>
          <a:prstGeom prst="rect">
            <a:avLst/>
          </a:prstGeom>
          <a:noFill/>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Dios enseña compasión a Jonás</a:t>
            </a:r>
            <a:br>
              <a:rPr lang="es-PR" sz="4000" dirty="0" smtClean="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3.10-4.11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8" name="Rectangle 7"/>
          <p:cNvSpPr/>
          <p:nvPr/>
        </p:nvSpPr>
        <p:spPr>
          <a:xfrm>
            <a:off x="228600" y="1905000"/>
            <a:ext cx="8534400" cy="3970318"/>
          </a:xfrm>
          <a:prstGeom prst="rect">
            <a:avLst/>
          </a:prstGeom>
        </p:spPr>
        <p:txBody>
          <a:bodyPr wrap="square">
            <a:spAutoFit/>
          </a:bodyPr>
          <a:lstStyle/>
          <a:p>
            <a:r>
              <a:rPr lang="es-ES" sz="2800" i="1" dirty="0" smtClean="0">
                <a:latin typeface="Candara" pitchFamily="34" charset="0"/>
              </a:rPr>
              <a:t>“Y vio Dios lo que hicieron, que se convirtieron de su mal camino; y se arrepintió del mal que había dicho que les haría, y no lo hizo. Pero Jonás se apesadumbró en extremo, y se enojó. Y oró a Jehová y dijo: Ahora, oh Jehová, ¿no es esto lo que yo decía estando aún en mi tierra? Por eso me apresuré a huir a Tarsis; porque sabía yo que tú eres Dios clemente y piadoso, tardo en enojarte, y de grande misericordia, y que te arrepientes del mal…”</a:t>
            </a:r>
          </a:p>
        </p:txBody>
      </p:sp>
    </p:spTree>
    <p:extLst>
      <p:ext uri="{BB962C8B-B14F-4D97-AF65-F5344CB8AC3E}">
        <p14:creationId xmlns:p14="http://schemas.microsoft.com/office/powerpoint/2010/main" val="4275922184"/>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Dios enseña compasión a Jonás</a:t>
            </a:r>
            <a:br>
              <a:rPr lang="es-PR" sz="4000" dirty="0" smtClean="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3.10-4.11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8" name="Rectangle 7"/>
          <p:cNvSpPr/>
          <p:nvPr/>
        </p:nvSpPr>
        <p:spPr>
          <a:xfrm>
            <a:off x="228600" y="1905000"/>
            <a:ext cx="8229600" cy="3108543"/>
          </a:xfrm>
          <a:prstGeom prst="rect">
            <a:avLst/>
          </a:prstGeom>
        </p:spPr>
        <p:txBody>
          <a:bodyPr wrap="square">
            <a:spAutoFit/>
          </a:bodyPr>
          <a:lstStyle/>
          <a:p>
            <a:r>
              <a:rPr lang="es-ES" sz="2800" i="1" dirty="0" smtClean="0">
                <a:latin typeface="Candara" pitchFamily="34" charset="0"/>
              </a:rPr>
              <a:t>“…Ahora pues, oh Jehová, te ruego que me quites la vida; porque mejor me es la muerte que la vida. Y Jehová le dijo: ¿Haces tú bien en enojarte tanto? Y salió Jonás de la ciudad, y acampó hacia el oriente de la ciudad, y se hizo allí una enramada, y se sentó debajo de ella a la sombra, hasta ver qué acontecería en la ciudad.”   </a:t>
            </a:r>
            <a:r>
              <a:rPr lang="es-ES" sz="2800" dirty="0" smtClean="0">
                <a:solidFill>
                  <a:srgbClr val="C00000"/>
                </a:solidFill>
                <a:latin typeface="Candara" pitchFamily="34" charset="0"/>
              </a:rPr>
              <a:t>(Jonás 3.10-4.5)</a:t>
            </a:r>
            <a:endParaRPr lang="es-ES" sz="2800" dirty="0" smtClean="0">
              <a:latin typeface="Candara" pitchFamily="34" charset="0"/>
            </a:endParaRPr>
          </a:p>
        </p:txBody>
      </p:sp>
    </p:spTree>
    <p:extLst>
      <p:ext uri="{BB962C8B-B14F-4D97-AF65-F5344CB8AC3E}">
        <p14:creationId xmlns:p14="http://schemas.microsoft.com/office/powerpoint/2010/main" val="1660786883"/>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Dios enseña compasión a Jonás</a:t>
            </a:r>
            <a:br>
              <a:rPr lang="es-PR" sz="4000" dirty="0" smtClean="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3.10-4.11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05000"/>
            <a:ext cx="8839200" cy="4572000"/>
          </a:xfrm>
        </p:spPr>
        <p:txBody>
          <a:bodyPr>
            <a:normAutofit fontScale="85000" lnSpcReduction="10000"/>
          </a:bodyPr>
          <a:lstStyle/>
          <a:p>
            <a:r>
              <a:rPr lang="es-ES" sz="3800" i="1" dirty="0" smtClean="0">
                <a:latin typeface="Candara" pitchFamily="34" charset="0"/>
              </a:rPr>
              <a:t>“Y preparó Jehová Dios una calabacera, la cual creció sobre Jonás para que hiciese sombra sobre su cabeza, y le librase de su malestar; y Jonás se alegró grandemente por la calabacera. Pero al venir el alba del día siguiente, Dios preparó un gusano, el cual hirió la calabacera, y se secó. Y aconteció que al salir el sol, preparó Dios un recio viento solano, y el sol hirió a Jonás en la cabeza, y se desmayaba, y deseaba la muerte, diciendo: Mejor sería para mí la muerte que la vida…”</a:t>
            </a:r>
            <a:endParaRPr lang="es-ES" i="1" dirty="0">
              <a:solidFill>
                <a:srgbClr val="FF0000"/>
              </a:solidFill>
              <a:latin typeface="Candara" pitchFamily="34" charset="0"/>
            </a:endParaRPr>
          </a:p>
        </p:txBody>
      </p:sp>
    </p:spTree>
    <p:extLst>
      <p:ext uri="{BB962C8B-B14F-4D97-AF65-F5344CB8AC3E}">
        <p14:creationId xmlns:p14="http://schemas.microsoft.com/office/powerpoint/2010/main" val="259937742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cs typeface="Calibri" pitchFamily="34" charset="0"/>
              </a:rPr>
              <a:t>Dios enseña compasión a Jonás</a:t>
            </a:r>
            <a:br>
              <a:rPr lang="es-PR" sz="4000" dirty="0" smtClean="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3.10-4.11</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05000"/>
            <a:ext cx="8839200" cy="4572000"/>
          </a:xfrm>
        </p:spPr>
        <p:txBody>
          <a:bodyPr>
            <a:normAutofit fontScale="85000" lnSpcReduction="20000"/>
          </a:bodyPr>
          <a:lstStyle/>
          <a:p>
            <a:r>
              <a:rPr lang="es-ES" sz="3800" i="1" dirty="0" smtClean="0">
                <a:latin typeface="Candara" pitchFamily="34" charset="0"/>
              </a:rPr>
              <a:t>“…Entonces dijo Dios a Jonás: ¿Tanto te enojas por la calabacera? Y él respondió: Mucho me enojo, hasta la muerte. Y dijo Jehová: Tuviste tú lástima de la calabacera, en la cual no trabajaste, ni tú la hiciste crecer; que en espacio de una noche nació, y en espacio de otra noche pereció. ¿Y no tendré yo piedad de Nínive, aquella gran ciudad donde hay más de ciento veinte mil personas que no saben discernir entre su mano derecha y su mano izquierda, y muchos animales?”                  </a:t>
            </a:r>
            <a:r>
              <a:rPr lang="es-ES" sz="3800" dirty="0" smtClean="0">
                <a:solidFill>
                  <a:srgbClr val="C00000"/>
                </a:solidFill>
                <a:latin typeface="Candara" pitchFamily="34" charset="0"/>
              </a:rPr>
              <a:t>(Jonás 4.6-11)</a:t>
            </a:r>
            <a:endParaRPr lang="es-ES" sz="3800" dirty="0" smtClean="0">
              <a:latin typeface="Candara" pitchFamily="34" charset="0"/>
            </a:endParaRPr>
          </a:p>
          <a:p>
            <a:endParaRPr lang="es-ES" dirty="0">
              <a:solidFill>
                <a:srgbClr val="FF0000"/>
              </a:solidFill>
              <a:latin typeface="Candara" pitchFamily="34" charset="0"/>
            </a:endParaRPr>
          </a:p>
        </p:txBody>
      </p:sp>
    </p:spTree>
    <p:extLst>
      <p:ext uri="{BB962C8B-B14F-4D97-AF65-F5344CB8AC3E}">
        <p14:creationId xmlns:p14="http://schemas.microsoft.com/office/powerpoint/2010/main" val="3941321340"/>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latin typeface="Candara" pitchFamily="34" charset="0"/>
                <a:cs typeface="Calibri" pitchFamily="34" charset="0"/>
              </a:rPr>
              <a:t>Dios enseña compasión a Jonás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3.10-4.11</a:t>
            </a:r>
            <a:endParaRPr lang="es-PR" dirty="0"/>
          </a:p>
        </p:txBody>
      </p:sp>
      <p:sp>
        <p:nvSpPr>
          <p:cNvPr id="3" name="Content Placeholder 2"/>
          <p:cNvSpPr>
            <a:spLocks noGrp="1"/>
          </p:cNvSpPr>
          <p:nvPr>
            <p:ph idx="1"/>
          </p:nvPr>
        </p:nvSpPr>
        <p:spPr>
          <a:xfrm>
            <a:off x="0" y="1828800"/>
            <a:ext cx="4419600" cy="4648200"/>
          </a:xfrm>
        </p:spPr>
        <p:txBody>
          <a:bodyPr>
            <a:normAutofit fontScale="92500"/>
          </a:bodyPr>
          <a:lstStyle/>
          <a:p>
            <a:r>
              <a:rPr lang="es-PR" dirty="0" smtClean="0">
                <a:latin typeface="Candara" pitchFamily="34" charset="0"/>
              </a:rPr>
              <a:t>Jonás tenía un prejuicio terrible en contra de los gentiles y, por tanto, Dios le muestra su error mediante la calabacera. </a:t>
            </a:r>
          </a:p>
          <a:p>
            <a:r>
              <a:rPr lang="es-PR" dirty="0" smtClean="0">
                <a:latin typeface="Candara" pitchFamily="34" charset="0"/>
              </a:rPr>
              <a:t>Jonás sabía cómo era Dios y confiesa que no le gustó lo que Dios hizo. </a:t>
            </a:r>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pic>
        <p:nvPicPr>
          <p:cNvPr id="21506" name="Picture 2" descr="https://encrypted-tbn2.gstatic.com/images?q=tbn:ANd9GcSNneQWgWeOx637lMOw9dLhgFLktF-CCcWRCH9rxA8wPED9nKWvJw"/>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4495800" y="2048259"/>
            <a:ext cx="4648200" cy="3823520"/>
          </a:xfrm>
          <a:prstGeom prst="rect">
            <a:avLst/>
          </a:prstGeom>
          <a:noFill/>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latin typeface="Candara" pitchFamily="34" charset="0"/>
                <a:cs typeface="Calibri" pitchFamily="34" charset="0"/>
              </a:rPr>
              <a:t>Dios enseña compasión a Jonás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3.10-4.11</a:t>
            </a:r>
            <a:endParaRPr lang="es-PR" dirty="0"/>
          </a:p>
        </p:txBody>
      </p:sp>
      <p:sp>
        <p:nvSpPr>
          <p:cNvPr id="3" name="Content Placeholder 2"/>
          <p:cNvSpPr>
            <a:spLocks noGrp="1"/>
          </p:cNvSpPr>
          <p:nvPr>
            <p:ph idx="1"/>
          </p:nvPr>
        </p:nvSpPr>
        <p:spPr>
          <a:xfrm>
            <a:off x="0" y="1828800"/>
            <a:ext cx="9144000" cy="5029200"/>
          </a:xfrm>
        </p:spPr>
        <p:txBody>
          <a:bodyPr>
            <a:normAutofit lnSpcReduction="10000"/>
          </a:bodyPr>
          <a:lstStyle/>
          <a:p>
            <a:r>
              <a:rPr lang="es-PR" dirty="0" smtClean="0">
                <a:latin typeface="Candara" pitchFamily="34" charset="0"/>
              </a:rPr>
              <a:t>Dios no nos puede obligar a cambiar de opinión, pero sí nos muestra nuestros errores para así nosotros entender su sabiduría. </a:t>
            </a:r>
          </a:p>
          <a:p>
            <a:r>
              <a:rPr lang="es-PR" dirty="0" smtClean="0">
                <a:latin typeface="Candara" pitchFamily="34" charset="0"/>
              </a:rPr>
              <a:t>El error de Jonás era pensar de que por ser israelita, él tenía un estatus más alto que los gentiles, y que solo Israel merecía el perdón de Dios. </a:t>
            </a:r>
          </a:p>
          <a:p>
            <a:r>
              <a:rPr lang="es-ES" i="1" dirty="0" smtClean="0">
                <a:latin typeface="Candara" pitchFamily="34" charset="0"/>
              </a:rPr>
              <a:t>“Pero la ley se introdujo para que el pecado abundase; mas cuando el pecado abundó, sobreabundó la gracia;”         </a:t>
            </a:r>
            <a:r>
              <a:rPr lang="es-ES" dirty="0" smtClean="0">
                <a:solidFill>
                  <a:srgbClr val="C00000"/>
                </a:solidFill>
                <a:latin typeface="Candara" pitchFamily="34" charset="0"/>
              </a:rPr>
              <a:t>(Romanos 5.20)</a:t>
            </a:r>
            <a:endParaRPr lang="es-ES"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974080" y="0"/>
            <a:ext cx="3169920" cy="2316480"/>
          </a:xfrm>
          <a:prstGeom prst="rect">
            <a:avLst/>
          </a:prstGeom>
        </p:spPr>
      </p:pic>
      <p:sp>
        <p:nvSpPr>
          <p:cNvPr id="2" name="Title 1"/>
          <p:cNvSpPr>
            <a:spLocks noGrp="1"/>
          </p:cNvSpPr>
          <p:nvPr>
            <p:ph type="title"/>
          </p:nvPr>
        </p:nvSpPr>
        <p:spPr>
          <a:xfrm>
            <a:off x="1150939" y="214314"/>
            <a:ext cx="4716461" cy="1462087"/>
          </a:xfrm>
        </p:spPr>
        <p:txBody>
          <a:bodyPr/>
          <a:lstStyle/>
          <a:p>
            <a:r>
              <a:rPr lang="es-PR" sz="3600" dirty="0" smtClean="0">
                <a:latin typeface="Candara" pitchFamily="34" charset="0"/>
                <a:cs typeface="Calibri" pitchFamily="34" charset="0"/>
              </a:rPr>
              <a:t>Dios enseña compasión a Jonás</a:t>
            </a:r>
            <a:br>
              <a:rPr lang="es-PR" sz="3600" dirty="0" smtClean="0">
                <a:latin typeface="Candara" pitchFamily="34" charset="0"/>
                <a:cs typeface="Calibri" pitchFamily="34" charset="0"/>
              </a:rPr>
            </a:br>
            <a:r>
              <a:rPr lang="es-PR" sz="3200" dirty="0" smtClean="0">
                <a:solidFill>
                  <a:srgbClr val="FF0000"/>
                </a:solidFill>
                <a:latin typeface="Candara" pitchFamily="34" charset="0"/>
                <a:cs typeface="Calibri" pitchFamily="34" charset="0"/>
              </a:rPr>
              <a:t>Jonás 3.10-4.11</a:t>
            </a:r>
            <a:endParaRPr lang="es-PR" sz="3600" dirty="0"/>
          </a:p>
        </p:txBody>
      </p:sp>
      <p:sp>
        <p:nvSpPr>
          <p:cNvPr id="3" name="Content Placeholder 2"/>
          <p:cNvSpPr>
            <a:spLocks noGrp="1"/>
          </p:cNvSpPr>
          <p:nvPr>
            <p:ph idx="1"/>
          </p:nvPr>
        </p:nvSpPr>
        <p:spPr>
          <a:xfrm>
            <a:off x="-1" y="2316480"/>
            <a:ext cx="8610601" cy="4312920"/>
          </a:xfrm>
        </p:spPr>
        <p:txBody>
          <a:bodyPr/>
          <a:lstStyle/>
          <a:p>
            <a:r>
              <a:rPr lang="es-ES" sz="2800" i="1" dirty="0" smtClean="0">
                <a:latin typeface="Candara" pitchFamily="34" charset="0"/>
              </a:rPr>
              <a:t>“Él les dijo: Sin duda me diréis este refrán: Médico, cúrate a ti mismo; de tantas cosas que hemos oído que se han hecho en Capernaum, haz también aquí en tu tierra. Y añadió: De cierto os digo, que ningún profeta es acepto en su propia tierra. Y en verdad os digo que muchas viudas había en Israel en los días de Elías, cuando el cielo fue cerrado por tres años y seis meses, y hubo una gran hambre en toda la tierra; pero a ninguna de ellas fue enviado Elías, sino a una mujer viuda en </a:t>
            </a:r>
            <a:r>
              <a:rPr lang="es-ES" sz="2800" i="1" dirty="0" err="1" smtClean="0">
                <a:latin typeface="Candara" pitchFamily="34" charset="0"/>
              </a:rPr>
              <a:t>Sarepta</a:t>
            </a:r>
            <a:r>
              <a:rPr lang="es-ES" sz="2800" i="1" dirty="0" smtClean="0">
                <a:latin typeface="Candara" pitchFamily="34" charset="0"/>
              </a:rPr>
              <a:t> de Sidón.”                        </a:t>
            </a:r>
            <a:r>
              <a:rPr lang="es-ES" sz="2800" dirty="0" smtClean="0">
                <a:solidFill>
                  <a:srgbClr val="C00000"/>
                </a:solidFill>
                <a:latin typeface="Candara" pitchFamily="34" charset="0"/>
              </a:rPr>
              <a:t>(Lucas 4.23-26)</a:t>
            </a:r>
            <a:endParaRPr lang="es-ES" sz="2800"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Jonás</a:t>
            </a:r>
          </a:p>
          <a:p>
            <a:pPr lvl="1"/>
            <a:r>
              <a:rPr lang="es-PR" sz="3600" noProof="0" dirty="0" smtClean="0">
                <a:latin typeface="Candara" pitchFamily="34" charset="0"/>
                <a:cs typeface="Calibri" pitchFamily="34" charset="0"/>
              </a:rPr>
              <a:t>3.1 – 4.11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6164261" cy="1462087"/>
          </a:xfrm>
        </p:spPr>
        <p:txBody>
          <a:bodyPr/>
          <a:lstStyle/>
          <a:p>
            <a:r>
              <a:rPr lang="es-PR" dirty="0" smtClean="0">
                <a:latin typeface="Candara" pitchFamily="34" charset="0"/>
                <a:cs typeface="Calibri" pitchFamily="34" charset="0"/>
              </a:rPr>
              <a:t>Dios enseña compasión a Jonás  </a:t>
            </a:r>
            <a:r>
              <a:rPr lang="es-PR" sz="4000" dirty="0" err="1" smtClean="0">
                <a:solidFill>
                  <a:srgbClr val="FF0000"/>
                </a:solidFill>
                <a:latin typeface="Candara" pitchFamily="34" charset="0"/>
                <a:cs typeface="Calibri" pitchFamily="34" charset="0"/>
              </a:rPr>
              <a:t>Jonás</a:t>
            </a:r>
            <a:r>
              <a:rPr lang="es-PR" sz="4000" dirty="0" smtClean="0">
                <a:solidFill>
                  <a:srgbClr val="FF0000"/>
                </a:solidFill>
                <a:latin typeface="Candara" pitchFamily="34" charset="0"/>
                <a:cs typeface="Calibri" pitchFamily="34" charset="0"/>
              </a:rPr>
              <a:t> 3.10-4.11</a:t>
            </a:r>
            <a:endParaRPr lang="es-PR" dirty="0"/>
          </a:p>
        </p:txBody>
      </p:sp>
      <p:sp>
        <p:nvSpPr>
          <p:cNvPr id="3" name="Content Placeholder 2"/>
          <p:cNvSpPr>
            <a:spLocks noGrp="1"/>
          </p:cNvSpPr>
          <p:nvPr>
            <p:ph idx="1"/>
          </p:nvPr>
        </p:nvSpPr>
        <p:spPr>
          <a:xfrm>
            <a:off x="220663" y="2649573"/>
            <a:ext cx="8726488" cy="3903627"/>
          </a:xfrm>
        </p:spPr>
        <p:txBody>
          <a:bodyPr/>
          <a:lstStyle/>
          <a:p>
            <a:r>
              <a:rPr lang="es-ES" sz="2800" i="1" dirty="0" smtClean="0">
                <a:latin typeface="Candara" pitchFamily="34" charset="0"/>
              </a:rPr>
              <a:t>“Y muchos leprosos había en Israel en tiempo del profeta Eliseo; pero ninguno de ellos fue limpiado, sino Naamán el sirio. Al oír estas cosas, todos en la sinagoga se llenaron de ira; y levantándose, le echaron fuera de la ciudad, y le llevaron hasta la cumbre del monte sobre el cual estaba edificada la ciudad de ellos, para despeñarle. Mas él pasó por en medio de ellos, y se fue.”   </a:t>
            </a:r>
          </a:p>
          <a:p>
            <a:pPr>
              <a:buNone/>
            </a:pPr>
            <a:r>
              <a:rPr lang="es-ES" sz="2800" dirty="0" smtClean="0">
                <a:solidFill>
                  <a:srgbClr val="C00000"/>
                </a:solidFill>
                <a:latin typeface="Candara" pitchFamily="34" charset="0"/>
              </a:rPr>
              <a:t>                                                                           </a:t>
            </a:r>
            <a:r>
              <a:rPr lang="es-PR" dirty="0" smtClean="0">
                <a:solidFill>
                  <a:srgbClr val="C00000"/>
                </a:solidFill>
                <a:latin typeface="Candara" pitchFamily="34" charset="0"/>
              </a:rPr>
              <a:t>(Lucas 4.27-30)</a:t>
            </a:r>
            <a:endParaRPr lang="es-PR" dirty="0">
              <a:solidFill>
                <a:srgbClr val="C00000"/>
              </a:solidFill>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14000"/>
                    </a14:imgEffect>
                    <a14:imgEffect>
                      <a14:brightnessContrast bright="12000"/>
                    </a14:imgEffect>
                  </a14:imgLayer>
                </a14:imgProps>
              </a:ext>
            </a:extLst>
          </a:blip>
          <a:stretch>
            <a:fillRect/>
          </a:stretch>
        </p:blipFill>
        <p:spPr>
          <a:xfrm>
            <a:off x="7274883" y="-1"/>
            <a:ext cx="1869117" cy="2501935"/>
          </a:xfrm>
          <a:prstGeom prst="rect">
            <a:avLst/>
          </a:prstGeom>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latin typeface="Candara" pitchFamily="34" charset="0"/>
                <a:cs typeface="Calibri" pitchFamily="34" charset="0"/>
              </a:rPr>
              <a:t>Dios enseña compasión a Jonás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3.10-4.11</a:t>
            </a:r>
            <a:endParaRPr lang="es-PR" dirty="0"/>
          </a:p>
        </p:txBody>
      </p:sp>
      <p:sp>
        <p:nvSpPr>
          <p:cNvPr id="3" name="Content Placeholder 2"/>
          <p:cNvSpPr>
            <a:spLocks noGrp="1"/>
          </p:cNvSpPr>
          <p:nvPr>
            <p:ph idx="1"/>
          </p:nvPr>
        </p:nvSpPr>
        <p:spPr>
          <a:xfrm>
            <a:off x="152400" y="1905000"/>
            <a:ext cx="4953000" cy="4953000"/>
          </a:xfrm>
        </p:spPr>
        <p:txBody>
          <a:bodyPr/>
          <a:lstStyle/>
          <a:p>
            <a:pPr marL="0" indent="0">
              <a:buNone/>
            </a:pPr>
            <a:r>
              <a:rPr lang="es-ES" i="1" dirty="0" smtClean="0">
                <a:latin typeface="Candara" pitchFamily="34" charset="0"/>
              </a:rPr>
              <a:t>Y le respondió: Yo haré pasar todo mi bien delante de tu rostro, y proclamaré el nombre de Jehová delante de ti; y tendré misericordia del que tendré misericordia, y seré clemente para con el que seré clemente.                            </a:t>
            </a:r>
            <a:r>
              <a:rPr lang="es-ES" dirty="0" smtClean="0">
                <a:solidFill>
                  <a:srgbClr val="C00000"/>
                </a:solidFill>
                <a:latin typeface="Candara" pitchFamily="34" charset="0"/>
              </a:rPr>
              <a:t>(Éxodo 33.19)</a:t>
            </a:r>
            <a:endParaRPr lang="es-ES" dirty="0" smtClean="0">
              <a:latin typeface="Candara" pitchFamily="34" charset="0"/>
            </a:endParaRPr>
          </a:p>
          <a:p>
            <a:pPr>
              <a:buNone/>
            </a:pPr>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pic>
        <p:nvPicPr>
          <p:cNvPr id="2050" name="Picture 2" descr="https://encrypted-tbn0.gstatic.com/images?q=tbn:ANd9GcSkIC9EPH38NjrCiQHHQb1EZHQJvTDcdxlT8nRWGHyg4PStG-tASQ"/>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5143022" y="3581400"/>
            <a:ext cx="4000978" cy="3276600"/>
          </a:xfrm>
          <a:prstGeom prst="rect">
            <a:avLst/>
          </a:prstGeom>
          <a:noFill/>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latin typeface="Candara" pitchFamily="34" charset="0"/>
                <a:cs typeface="Calibri" pitchFamily="34" charset="0"/>
              </a:rPr>
              <a:t>Dios enseña compasión a Jonás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3.10-4.11</a:t>
            </a:r>
            <a:endParaRPr lang="es-PR" dirty="0"/>
          </a:p>
        </p:txBody>
      </p:sp>
      <p:sp>
        <p:nvSpPr>
          <p:cNvPr id="3" name="Content Placeholder 2"/>
          <p:cNvSpPr>
            <a:spLocks noGrp="1"/>
          </p:cNvSpPr>
          <p:nvPr>
            <p:ph idx="1"/>
          </p:nvPr>
        </p:nvSpPr>
        <p:spPr>
          <a:xfrm>
            <a:off x="152400" y="2017713"/>
            <a:ext cx="8802688" cy="4114800"/>
          </a:xfrm>
        </p:spPr>
        <p:txBody>
          <a:bodyPr/>
          <a:lstStyle/>
          <a:p>
            <a:r>
              <a:rPr lang="es-PR" dirty="0" smtClean="0">
                <a:latin typeface="Candara" pitchFamily="34" charset="0"/>
              </a:rPr>
              <a:t>La Biblia nos demuestra que Dios le confiere su misericordia a todos, pero él también sabe quién la aceptará. </a:t>
            </a:r>
          </a:p>
          <a:p>
            <a:r>
              <a:rPr lang="es-PR" dirty="0" smtClean="0">
                <a:latin typeface="Candara" pitchFamily="34" charset="0"/>
              </a:rPr>
              <a:t>Por tanto, Jonás estaba mal al pensar que él tenía el derecho de decidir eso por Dios. </a:t>
            </a:r>
          </a:p>
          <a:p>
            <a:r>
              <a:rPr lang="es-PR" dirty="0" smtClean="0">
                <a:latin typeface="Candara" pitchFamily="34" charset="0"/>
              </a:rPr>
              <a:t>No se escribe sobre si se arrepintió de esto, pero si no lo hizo, perdió la gran bendición de orar por los inconversos y serles de testimonio.</a:t>
            </a:r>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smtClean="0">
                <a:solidFill>
                  <a:srgbClr val="FF0000"/>
                </a:solidFill>
                <a:latin typeface="Candara" pitchFamily="34" charset="0"/>
                <a:cs typeface="Calibri" pitchFamily="34" charset="0"/>
              </a:rPr>
              <a:t>El siervo predicador debe anunciar con claridad el mensaje que ha recibido de Dios.</a:t>
            </a:r>
          </a:p>
          <a:p>
            <a:pPr lvl="1"/>
            <a:r>
              <a:rPr lang="es-PR" dirty="0" smtClean="0">
                <a:latin typeface="Candara" pitchFamily="34" charset="0"/>
                <a:cs typeface="Calibri" pitchFamily="34" charset="0"/>
              </a:rPr>
              <a:t>Jonás, después de arrepentirse, tomó en sus manos el plan original de Dios y le predicó a los Ninivitas.</a:t>
            </a:r>
          </a:p>
          <a:p>
            <a:pPr lvl="1"/>
            <a:r>
              <a:rPr lang="es-PR" dirty="0" smtClean="0">
                <a:latin typeface="Candara" pitchFamily="34" charset="0"/>
                <a:cs typeface="Calibri" pitchFamily="34" charset="0"/>
              </a:rPr>
              <a:t>Dios siempre busca personas que estén dispuestos a declarar su mensaje y a veces hasta a los que no quieren hacerlo de primera instancia.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23</a:t>
            </a:fld>
            <a:endParaRPr lang="en-US" dirty="0">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492502" y="0"/>
            <a:ext cx="2651498" cy="1767665"/>
          </a:xfrm>
          <a:prstGeom prst="rect">
            <a:avLst/>
          </a:prstGeom>
        </p:spPr>
      </p:pic>
    </p:spTree>
    <p:extLst>
      <p:ext uri="{BB962C8B-B14F-4D97-AF65-F5344CB8AC3E}">
        <p14:creationId xmlns:p14="http://schemas.microsoft.com/office/powerpoint/2010/main" val="1303274014"/>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smtClean="0">
                <a:solidFill>
                  <a:srgbClr val="FF0000"/>
                </a:solidFill>
                <a:latin typeface="Candara" pitchFamily="34" charset="0"/>
                <a:cs typeface="Calibri" pitchFamily="34" charset="0"/>
              </a:rPr>
              <a:t>Todos los pueblos del mundo, aun los más crueles, son amados por Dios.</a:t>
            </a:r>
          </a:p>
          <a:p>
            <a:pPr lvl="1"/>
            <a:r>
              <a:rPr lang="es-PR" dirty="0" smtClean="0">
                <a:latin typeface="Candara" pitchFamily="34" charset="0"/>
                <a:cs typeface="Calibri" pitchFamily="34" charset="0"/>
              </a:rPr>
              <a:t>Dios siempre ha tenido el plan de salvación en Cristo para aquellos que quieren creer en él. Desde el principio ha enviado mensajeros a aquellos que le buscan</a:t>
            </a:r>
          </a:p>
          <a:p>
            <a:pPr lvl="1"/>
            <a:r>
              <a:rPr lang="es-PR" dirty="0" smtClean="0">
                <a:latin typeface="Candara" pitchFamily="34" charset="0"/>
                <a:cs typeface="Calibri" pitchFamily="34" charset="0"/>
              </a:rPr>
              <a:t>Este plan misericordioso se ha extendido más todavía desde que empezó la Era de la Iglesia.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477000" y="-17860"/>
            <a:ext cx="2667374" cy="1778249"/>
          </a:xfrm>
          <a:prstGeom prst="rect">
            <a:avLst/>
          </a:prstGeom>
        </p:spPr>
      </p:pic>
    </p:spTree>
    <p:extLst>
      <p:ext uri="{BB962C8B-B14F-4D97-AF65-F5344CB8AC3E}">
        <p14:creationId xmlns:p14="http://schemas.microsoft.com/office/powerpoint/2010/main" val="130327401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dirty="0" smtClean="0">
                <a:solidFill>
                  <a:srgbClr val="FF0000"/>
                </a:solidFill>
                <a:latin typeface="Candara" pitchFamily="34" charset="0"/>
                <a:cs typeface="Calibri" pitchFamily="34" charset="0"/>
              </a:rPr>
              <a:t>Dios no desea la muerte del pecador</a:t>
            </a:r>
          </a:p>
          <a:p>
            <a:pPr lvl="1"/>
            <a:r>
              <a:rPr lang="es-PR" dirty="0" smtClean="0">
                <a:latin typeface="Candara" pitchFamily="34" charset="0"/>
                <a:cs typeface="Calibri" pitchFamily="34" charset="0"/>
              </a:rPr>
              <a:t>Jonás no parece haber entendido que la salvación no es propiedad de quienes conocen a Dios, sino de Dios mismo, él la confiere a quien él ve acepto a dársela.</a:t>
            </a:r>
          </a:p>
          <a:p>
            <a:pPr lvl="1"/>
            <a:r>
              <a:rPr lang="es-PR" dirty="0" smtClean="0">
                <a:latin typeface="Candara" pitchFamily="34" charset="0"/>
                <a:cs typeface="Calibri" pitchFamily="34" charset="0"/>
              </a:rPr>
              <a:t>A veces con nuestro pensamiento entenebrecido podríamos osar escoger que en verdad “merece” la salvación, pero esto pertenece a la misericordia de Dios, la cual es inefable y mucho más de lo que nosotros podamos percibir sobre ella.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1" descr="G:\Numeros\Imágenes\article-new_ehow_images_a08_86_d5_were-beliefs-balak-balaam-800x80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6781800" y="0"/>
            <a:ext cx="2362200" cy="1771650"/>
          </a:xfrm>
          <a:prstGeom prst="rect">
            <a:avLst/>
          </a:prstGeom>
          <a:noFill/>
        </p:spPr>
      </p:pic>
    </p:spTree>
    <p:extLst>
      <p:ext uri="{BB962C8B-B14F-4D97-AF65-F5344CB8AC3E}">
        <p14:creationId xmlns:p14="http://schemas.microsoft.com/office/powerpoint/2010/main" val="130327401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0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Porter</a:t>
            </a:r>
            <a:r>
              <a:rPr lang="es-PR" sz="1400" dirty="0">
                <a:latin typeface="Candara" pitchFamily="34" charset="0"/>
                <a:cs typeface="Calibri" pitchFamily="34" charset="0"/>
              </a:rPr>
              <a:t>, R. (1989).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Fracaso en el desierto (</a:t>
            </a:r>
            <a:r>
              <a:rPr lang="es-PR" sz="1400" dirty="0" err="1">
                <a:latin typeface="Candara" pitchFamily="34" charset="0"/>
                <a:cs typeface="Calibri" pitchFamily="34" charset="0"/>
              </a:rPr>
              <a:t>Numeros</a:t>
            </a:r>
            <a:r>
              <a:rPr lang="es-PR" sz="1400" dirty="0">
                <a:latin typeface="Candara" pitchFamily="34" charset="0"/>
                <a:cs typeface="Calibri" pitchFamily="34" charset="0"/>
              </a:rPr>
              <a:t>) (5). Puebla, </a:t>
            </a:r>
            <a:r>
              <a:rPr lang="es-PR" sz="1400" dirty="0" err="1">
                <a:latin typeface="Candara" pitchFamily="34" charset="0"/>
                <a:cs typeface="Calibri" pitchFamily="34" charset="0"/>
              </a:rPr>
              <a:t>Pue</a:t>
            </a:r>
            <a:r>
              <a:rPr lang="es-PR" sz="1400" dirty="0">
                <a:latin typeface="Candara" pitchFamily="34" charset="0"/>
                <a:cs typeface="Calibri" pitchFamily="34" charset="0"/>
              </a:rPr>
              <a:t>.,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smtClean="0">
                <a:latin typeface="Candara" pitchFamily="34" charset="0"/>
                <a:cs typeface="Calibri" pitchFamily="34" charset="0"/>
              </a:rPr>
              <a:t>Buenos Aires: </a:t>
            </a:r>
            <a:r>
              <a:rPr lang="es-PR" sz="1400" dirty="0" err="1" smtClean="0">
                <a:latin typeface="Candara" pitchFamily="34" charset="0"/>
                <a:cs typeface="Calibri" pitchFamily="34" charset="0"/>
              </a:rPr>
              <a:t>Queen</a:t>
            </a:r>
            <a:r>
              <a:rPr lang="es-PR" sz="1400" dirty="0" smtClean="0">
                <a:latin typeface="Candara" pitchFamily="34" charset="0"/>
                <a:cs typeface="Calibri" pitchFamily="34" charset="0"/>
              </a:rPr>
              <a:t> of </a:t>
            </a:r>
            <a:r>
              <a:rPr lang="es-PR" sz="1400" dirty="0" err="1" smtClean="0">
                <a:latin typeface="Candara" pitchFamily="34" charset="0"/>
                <a:cs typeface="Calibri" pitchFamily="34" charset="0"/>
              </a:rPr>
              <a:t>the</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River</a:t>
            </a:r>
            <a:r>
              <a:rPr lang="es-PR" sz="1400" dirty="0" smtClean="0">
                <a:latin typeface="Candara" pitchFamily="34" charset="0"/>
                <a:cs typeface="Calibri" pitchFamily="34" charset="0"/>
              </a:rPr>
              <a:t> of </a:t>
            </a:r>
            <a:r>
              <a:rPr lang="es-PR" sz="1400" dirty="0" err="1" smtClean="0">
                <a:latin typeface="Candara" pitchFamily="34" charset="0"/>
                <a:cs typeface="Calibri" pitchFamily="34" charset="0"/>
              </a:rPr>
              <a:t>Silver</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The</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National</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Geographic</a:t>
            </a:r>
            <a:r>
              <a:rPr lang="es-PR" sz="1400" dirty="0" smtClean="0">
                <a:latin typeface="Candara" pitchFamily="34" charset="0"/>
                <a:cs typeface="Calibri" pitchFamily="34" charset="0"/>
              </a:rPr>
              <a:t> Magazine, noviembre de 1939, pág. 574.</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http://www.dsmedia.org/resources/illustrations/sweet-publishing/acts</a:t>
            </a:r>
            <a:endParaRPr lang="es-PR" sz="1400" dirty="0" smtClean="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rPr>
              <a:t> Smith, S., &amp; Cornwall, J. (1998). </a:t>
            </a:r>
            <a:r>
              <a:rPr lang="es-PR" sz="1400" dirty="0" err="1" smtClean="0">
                <a:latin typeface="Candara" pitchFamily="34" charset="0"/>
                <a:cs typeface="Calibri" pitchFamily="34" charset="0"/>
              </a:rPr>
              <a:t>The</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exhaustive</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dictionary</a:t>
            </a:r>
            <a:r>
              <a:rPr lang="es-PR" sz="1400" dirty="0" smtClean="0">
                <a:latin typeface="Candara" pitchFamily="34" charset="0"/>
                <a:cs typeface="Calibri" pitchFamily="34" charset="0"/>
              </a:rPr>
              <a:t> of </a:t>
            </a:r>
            <a:r>
              <a:rPr lang="es-PR" sz="1400" dirty="0" err="1" smtClean="0">
                <a:latin typeface="Candara" pitchFamily="34" charset="0"/>
                <a:cs typeface="Calibri" pitchFamily="34" charset="0"/>
              </a:rPr>
              <a:t>Bible</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names</a:t>
            </a:r>
            <a:r>
              <a:rPr lang="es-PR" sz="1400" dirty="0" smtClean="0">
                <a:latin typeface="Candara" pitchFamily="34" charset="0"/>
                <a:cs typeface="Calibri" pitchFamily="34" charset="0"/>
              </a:rPr>
              <a:t> (13). North Brunswick, NJ: Bridge-Logos.</a:t>
            </a:r>
          </a:p>
          <a:p>
            <a:pPr marL="0" lvl="1" indent="0">
              <a:buClr>
                <a:schemeClr val="folHlink"/>
              </a:buClr>
              <a:buSzPct val="60000"/>
              <a:buNone/>
            </a:pPr>
            <a:r>
              <a:rPr lang="es-PR" sz="1200" dirty="0">
                <a:latin typeface="Candara" pitchFamily="34" charset="0"/>
              </a:rPr>
              <a:t> </a:t>
            </a:r>
            <a:r>
              <a:rPr lang="es-PR" sz="1200" dirty="0" err="1">
                <a:latin typeface="Candara" pitchFamily="34" charset="0"/>
              </a:rPr>
              <a:t>Hoff</a:t>
            </a:r>
            <a:r>
              <a:rPr lang="es-PR" sz="1200" dirty="0">
                <a:latin typeface="Candara" pitchFamily="34" charset="0"/>
              </a:rPr>
              <a:t>, P. (1978). El Pentateuco (204205). Miami, FL: Editorial Vida</a:t>
            </a:r>
            <a:r>
              <a:rPr lang="es-PR" sz="1200" dirty="0" smtClean="0">
                <a:latin typeface="Candara" pitchFamily="34" charset="0"/>
              </a:rPr>
              <a:t>.</a:t>
            </a:r>
            <a:endParaRPr lang="es-PR" sz="1400" dirty="0" smtClean="0">
              <a:latin typeface="Candara" pitchFamily="34" charset="0"/>
              <a:cs typeface="Calibri" pitchFamily="34" charset="0"/>
            </a:endParaRPr>
          </a:p>
          <a:p>
            <a:pPr marL="0" lvl="1" indent="0">
              <a:buClr>
                <a:schemeClr val="folHlink"/>
              </a:buClr>
              <a:buSzPct val="60000"/>
              <a:buNone/>
            </a:pPr>
            <a:r>
              <a:rPr lang="es-PR" sz="1200" dirty="0">
                <a:latin typeface="Candara" pitchFamily="34" charset="0"/>
              </a:rPr>
              <a:t> El Tesoro del conocimiento </a:t>
            </a:r>
            <a:r>
              <a:rPr lang="es-PR" sz="1200" dirty="0" err="1">
                <a:latin typeface="Candara" pitchFamily="34" charset="0"/>
              </a:rPr>
              <a:t>bíblico</a:t>
            </a:r>
            <a:r>
              <a:rPr lang="es-PR" sz="1200" dirty="0">
                <a:latin typeface="Candara" pitchFamily="34" charset="0"/>
              </a:rPr>
              <a:t>: Referencias </a:t>
            </a:r>
            <a:r>
              <a:rPr lang="es-PR" sz="1200" dirty="0" err="1">
                <a:latin typeface="Candara" pitchFamily="34" charset="0"/>
              </a:rPr>
              <a:t>bíblicas</a:t>
            </a:r>
            <a:r>
              <a:rPr lang="es-PR" sz="1200" dirty="0">
                <a:latin typeface="Candara" pitchFamily="34" charset="0"/>
              </a:rPr>
              <a:t> y pasajes paralelos. 2011 (</a:t>
            </a:r>
            <a:r>
              <a:rPr lang="es-PR" sz="1200" dirty="0" err="1">
                <a:latin typeface="Candara" pitchFamily="34" charset="0"/>
              </a:rPr>
              <a:t>Lv</a:t>
            </a:r>
            <a:r>
              <a:rPr lang="es-PR" sz="1200" dirty="0">
                <a:latin typeface="Candara" pitchFamily="34" charset="0"/>
              </a:rPr>
              <a:t> 27.32). Bellingham, WA: Logos </a:t>
            </a:r>
            <a:r>
              <a:rPr lang="es-PR" sz="1200" dirty="0" err="1">
                <a:latin typeface="Candara" pitchFamily="34" charset="0"/>
              </a:rPr>
              <a:t>Research</a:t>
            </a:r>
            <a:r>
              <a:rPr lang="es-PR" sz="1200" dirty="0">
                <a:latin typeface="Candara" pitchFamily="34" charset="0"/>
              </a:rPr>
              <a:t> </a:t>
            </a:r>
            <a:r>
              <a:rPr lang="es-PR" sz="1200" dirty="0" err="1">
                <a:latin typeface="Candara" pitchFamily="34" charset="0"/>
              </a:rPr>
              <a:t>Systems</a:t>
            </a:r>
            <a:r>
              <a:rPr lang="es-PR" sz="1200" dirty="0">
                <a:latin typeface="Candara" pitchFamily="34" charset="0"/>
              </a:rPr>
              <a:t>, Inc</a:t>
            </a:r>
            <a:r>
              <a:rPr lang="es-PR" sz="1200" dirty="0" smtClean="0">
                <a:latin typeface="Candara" pitchFamily="34" charset="0"/>
              </a:rPr>
              <a:t>.</a:t>
            </a:r>
          </a:p>
          <a:p>
            <a:pPr marL="0" lvl="1" indent="0">
              <a:buClr>
                <a:schemeClr val="folHlink"/>
              </a:buClr>
              <a:buSzPct val="60000"/>
              <a:buNone/>
            </a:pPr>
            <a:r>
              <a:rPr lang="es-PR" sz="1200" dirty="0">
                <a:latin typeface="Candara" pitchFamily="34" charset="0"/>
              </a:rPr>
              <a:t> </a:t>
            </a:r>
            <a:r>
              <a:rPr lang="es-PR" sz="1200" dirty="0" err="1">
                <a:latin typeface="Candara" pitchFamily="34" charset="0"/>
              </a:rPr>
              <a:t>Hoff</a:t>
            </a:r>
            <a:r>
              <a:rPr lang="es-PR" sz="1200" dirty="0">
                <a:latin typeface="Candara" pitchFamily="34" charset="0"/>
              </a:rPr>
              <a:t>, P. (1978). El Pentateuco (211). Miami, FL: Editorial Vida.</a:t>
            </a:r>
          </a:p>
          <a:p>
            <a:pPr marL="0" lvl="1" indent="0">
              <a:buClr>
                <a:schemeClr val="folHlink"/>
              </a:buClr>
              <a:buSzPct val="60000"/>
              <a:buNone/>
            </a:pPr>
            <a:endParaRPr lang="es-PR" sz="1200" dirty="0">
              <a:latin typeface="Candara"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2290" name="Picture 2" descr="http://ojdiiulio.files.wordpress.com/2012/01/2corinthians-square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0" y="1"/>
            <a:ext cx="9144000" cy="6863488"/>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pPr/>
              <a:t>27</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 Llamamiento a la consolación</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27: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Acción de gracias en la tribulación</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(2da Corintios 1.1-14)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16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julio de 2013</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7462" y="-4809"/>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28</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ES" sz="3600" i="1" dirty="0" smtClean="0">
                <a:latin typeface="Candara" pitchFamily="34" charset="0"/>
              </a:rPr>
              <a:t>“Y vio Dios lo que hicieron, que se convirtieron de su mal camino; y se arrepintió del mal que había dicho que les haría, y no lo hizo.” </a:t>
            </a:r>
          </a:p>
          <a:p>
            <a:pPr>
              <a:buNone/>
            </a:pPr>
            <a:r>
              <a:rPr lang="es-ES" sz="3600" dirty="0" smtClean="0">
                <a:latin typeface="Candara" pitchFamily="34" charset="0"/>
              </a:rPr>
              <a:t>   </a:t>
            </a:r>
            <a:r>
              <a:rPr lang="es-ES" sz="3600" dirty="0" smtClean="0">
                <a:solidFill>
                  <a:srgbClr val="C00000"/>
                </a:solidFill>
                <a:latin typeface="Candara" pitchFamily="34" charset="0"/>
              </a:rPr>
              <a:t>(Jonás 3:10)</a:t>
            </a:r>
            <a:endParaRPr lang="es-ES" sz="3600" dirty="0">
              <a:solidFill>
                <a:srgbClr val="FF0000"/>
              </a:solidFill>
              <a:latin typeface="Candara" pitchFamily="34" charset="0"/>
            </a:endParaRP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r>
              <a:rPr lang="es-PR" sz="3600" dirty="0" smtClean="0">
                <a:latin typeface="Candara" pitchFamily="34" charset="0"/>
              </a:rPr>
              <a:t>Dios llama por segunda vez a Jonás</a:t>
            </a:r>
          </a:p>
          <a:p>
            <a:pPr lvl="1"/>
            <a:r>
              <a:rPr lang="es-PR" dirty="0" smtClean="0">
                <a:solidFill>
                  <a:srgbClr val="C00000"/>
                </a:solidFill>
                <a:latin typeface="Candara" pitchFamily="34" charset="0"/>
              </a:rPr>
              <a:t>Jonás 3:1-2</a:t>
            </a:r>
          </a:p>
          <a:p>
            <a:r>
              <a:rPr lang="es-PR" sz="3600" dirty="0" smtClean="0">
                <a:latin typeface="Candara" pitchFamily="34" charset="0"/>
              </a:rPr>
              <a:t>Jonás predica en Nínive </a:t>
            </a:r>
            <a:endParaRPr lang="es-PR" sz="3600" dirty="0">
              <a:solidFill>
                <a:srgbClr val="C00000"/>
              </a:solidFill>
              <a:latin typeface="Candara" pitchFamily="34" charset="0"/>
            </a:endParaRPr>
          </a:p>
          <a:p>
            <a:pPr lvl="1"/>
            <a:r>
              <a:rPr lang="es-PR" dirty="0" smtClean="0">
                <a:solidFill>
                  <a:srgbClr val="C00000"/>
                </a:solidFill>
                <a:latin typeface="Candara" pitchFamily="34" charset="0"/>
              </a:rPr>
              <a:t>Jonás 3:3-4</a:t>
            </a:r>
            <a:endParaRPr lang="es-PR" dirty="0" smtClean="0">
              <a:latin typeface="Candara" pitchFamily="34" charset="0"/>
            </a:endParaRPr>
          </a:p>
          <a:p>
            <a:r>
              <a:rPr lang="es-PR" sz="3600" dirty="0" smtClean="0">
                <a:latin typeface="Candara" pitchFamily="34" charset="0"/>
              </a:rPr>
              <a:t>La respuesta de Nínive al mensaje</a:t>
            </a:r>
          </a:p>
          <a:p>
            <a:pPr lvl="1"/>
            <a:r>
              <a:rPr lang="es-PR" dirty="0" smtClean="0">
                <a:solidFill>
                  <a:srgbClr val="C00000"/>
                </a:solidFill>
                <a:latin typeface="Candara" pitchFamily="34" charset="0"/>
              </a:rPr>
              <a:t>Jonás 3:5-9</a:t>
            </a:r>
          </a:p>
          <a:p>
            <a:r>
              <a:rPr lang="es-PR" sz="3600" dirty="0" smtClean="0">
                <a:latin typeface="Candara" pitchFamily="34" charset="0"/>
              </a:rPr>
              <a:t>Dios enseña compasión a Jonás</a:t>
            </a:r>
          </a:p>
          <a:p>
            <a:pPr lvl="1"/>
            <a:r>
              <a:rPr lang="es-PR" dirty="0" smtClean="0">
                <a:solidFill>
                  <a:srgbClr val="C00000"/>
                </a:solidFill>
                <a:latin typeface="Candara" pitchFamily="34" charset="0"/>
              </a:rPr>
              <a:t>Jonás 3:10, 4:1-11</a:t>
            </a:r>
            <a:endParaRPr lang="es-PR" dirty="0" smtClean="0">
              <a:latin typeface="Candara" pitchFamily="34" charset="0"/>
            </a:endParaRPr>
          </a:p>
          <a:p>
            <a:endParaRPr lang="es-PR" sz="36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rPr>
              <a:t>Dios llama por segunda vez a Jonás</a:t>
            </a:r>
            <a:r>
              <a:rPr lang="es-PR" sz="4000" dirty="0">
                <a:latin typeface="Candara" pitchFamily="34" charset="0"/>
                <a:cs typeface="Calibri" pitchFamily="34" charset="0"/>
              </a:rPr>
              <a:t/>
            </a:r>
            <a:br>
              <a:rPr lang="es-PR" sz="4000" dirty="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3.1-2</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a:bodyPr>
          <a:lstStyle/>
          <a:p>
            <a:r>
              <a:rPr lang="es-ES" i="1" dirty="0" smtClean="0">
                <a:latin typeface="Candara" pitchFamily="34" charset="0"/>
              </a:rPr>
              <a:t>Vino palabra de Jehová por segunda vez a Jonás, diciendo: Levántate y ve a Nínive, aquella gran ciudad, y proclama en ella el mensaje que yo te diré. </a:t>
            </a:r>
          </a:p>
          <a:p>
            <a:pPr>
              <a:buNone/>
            </a:pPr>
            <a:r>
              <a:rPr lang="es-ES" dirty="0" smtClean="0">
                <a:solidFill>
                  <a:srgbClr val="C00000"/>
                </a:solidFill>
                <a:latin typeface="Candara" pitchFamily="34" charset="0"/>
              </a:rPr>
              <a:t>  (Jonás 3.1-2)</a:t>
            </a:r>
            <a:endParaRPr lang="es-ES" dirty="0" smtClean="0">
              <a:latin typeface="Candara" pitchFamily="34" charset="0"/>
            </a:endParaRPr>
          </a:p>
        </p:txBody>
      </p:sp>
      <p:pic>
        <p:nvPicPr>
          <p:cNvPr id="33794" name="Picture 2" descr="https://encrypted-tbn0.gstatic.com/images?q=tbn:ANd9GcQspiJSWSWgkT7Jsb8rgxFeuFHBkK862w3PNcv8U_hzJoOqmNdk"/>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1000"/>
                    </a14:imgEffect>
                    <a14:imgEffect>
                      <a14:brightnessContrast bright="9000" contrast="20000"/>
                    </a14:imgEffect>
                  </a14:imgLayer>
                </a14:imgProps>
              </a:ext>
            </a:extLst>
          </a:blip>
          <a:srcRect/>
          <a:stretch>
            <a:fillRect/>
          </a:stretch>
        </p:blipFill>
        <p:spPr bwMode="auto">
          <a:xfrm>
            <a:off x="4800600" y="2133600"/>
            <a:ext cx="4343400" cy="2895599"/>
          </a:xfrm>
          <a:prstGeom prst="rect">
            <a:avLst/>
          </a:prstGeom>
          <a:noFill/>
        </p:spPr>
      </p:pic>
    </p:spTree>
    <p:extLst>
      <p:ext uri="{BB962C8B-B14F-4D97-AF65-F5344CB8AC3E}">
        <p14:creationId xmlns:p14="http://schemas.microsoft.com/office/powerpoint/2010/main" val="247747662"/>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smtClean="0">
                <a:latin typeface="Candara" pitchFamily="34" charset="0"/>
              </a:rPr>
              <a:t>Dios llama por segunda vez a Jonás</a:t>
            </a:r>
            <a:r>
              <a:rPr lang="es-PR" sz="4000" dirty="0" smtClean="0">
                <a:latin typeface="Candara" pitchFamily="34" charset="0"/>
                <a:cs typeface="Calibri" pitchFamily="34" charset="0"/>
              </a:rPr>
              <a:t/>
            </a:r>
            <a:br>
              <a:rPr lang="es-PR" sz="4000" dirty="0" smtClean="0">
                <a:latin typeface="Candara" pitchFamily="34" charset="0"/>
                <a:cs typeface="Calibri" pitchFamily="34" charset="0"/>
              </a:rPr>
            </a:br>
            <a:r>
              <a:rPr lang="es-PR" sz="3600" dirty="0" smtClean="0">
                <a:solidFill>
                  <a:srgbClr val="FF0000"/>
                </a:solidFill>
                <a:latin typeface="Candara" pitchFamily="34" charset="0"/>
                <a:cs typeface="Calibri" pitchFamily="34" charset="0"/>
              </a:rPr>
              <a:t>Jonás 3.1-2</a:t>
            </a:r>
            <a:endParaRPr lang="es-PR" sz="36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5333999" cy="5029200"/>
          </a:xfrm>
        </p:spPr>
        <p:txBody>
          <a:bodyPr>
            <a:normAutofit/>
          </a:bodyPr>
          <a:lstStyle/>
          <a:p>
            <a:r>
              <a:rPr lang="es-ES" dirty="0" smtClean="0">
                <a:latin typeface="Candara" pitchFamily="34" charset="0"/>
              </a:rPr>
              <a:t>Al ser redargüido, Dios envía a Jonás de nuevo a predicar.  </a:t>
            </a:r>
          </a:p>
          <a:p>
            <a:r>
              <a:rPr lang="es-ES" dirty="0" smtClean="0">
                <a:latin typeface="Candara" pitchFamily="34" charset="0"/>
              </a:rPr>
              <a:t>A pesar de nuestras fallas, el Señor nos sigue usando si nos dejamos ser usados por Él.</a:t>
            </a:r>
            <a:endParaRPr lang="es-ES" i="1" dirty="0" smtClean="0">
              <a:solidFill>
                <a:srgbClr val="FF0000"/>
              </a:solidFill>
              <a:latin typeface="Candara" pitchFamily="34" charset="0"/>
            </a:endParaRPr>
          </a:p>
        </p:txBody>
      </p:sp>
      <p:pic>
        <p:nvPicPr>
          <p:cNvPr id="8" name="Picture 2" descr="http://luminousdarkcloud.files.wordpress.com/2011/06/st-jonah.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5334000" y="1828800"/>
            <a:ext cx="3810001" cy="5029201"/>
          </a:xfrm>
          <a:prstGeom prst="rect">
            <a:avLst/>
          </a:prstGeom>
          <a:noFill/>
        </p:spPr>
      </p:pic>
    </p:spTree>
    <p:extLst>
      <p:ext uri="{BB962C8B-B14F-4D97-AF65-F5344CB8AC3E}">
        <p14:creationId xmlns:p14="http://schemas.microsoft.com/office/powerpoint/2010/main" val="247747662"/>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Jonás predica en Nínive</a:t>
            </a:r>
            <a:br>
              <a:rPr lang="es-PR" sz="4000"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3.3-4</a:t>
            </a:r>
            <a:endParaRPr lang="es-PR" sz="4000" dirty="0"/>
          </a:p>
        </p:txBody>
      </p:sp>
      <p:sp>
        <p:nvSpPr>
          <p:cNvPr id="3" name="Content Placeholder 2"/>
          <p:cNvSpPr>
            <a:spLocks noGrp="1"/>
          </p:cNvSpPr>
          <p:nvPr>
            <p:ph idx="1"/>
          </p:nvPr>
        </p:nvSpPr>
        <p:spPr>
          <a:xfrm>
            <a:off x="0" y="1828800"/>
            <a:ext cx="5638800" cy="5029200"/>
          </a:xfrm>
        </p:spPr>
        <p:txBody>
          <a:bodyPr/>
          <a:lstStyle/>
          <a:p>
            <a:r>
              <a:rPr lang="es-ES" sz="2800" i="1" dirty="0" smtClean="0">
                <a:latin typeface="Candara" pitchFamily="34" charset="0"/>
              </a:rPr>
              <a:t>Y se levantó Jonás, y fue a Nínive conforme a la palabra de Jehová. Y era Nínive ciudad grande en extremo, de tres días de camino. Y comenzó Jonás a entrar por la ciudad, camino de un día, y predicaba diciendo: De aquí a cuarenta días Nínive será destruida.</a:t>
            </a:r>
          </a:p>
          <a:p>
            <a:pPr algn="just">
              <a:buNone/>
            </a:pPr>
            <a:r>
              <a:rPr lang="es-PR" sz="2800" dirty="0" smtClean="0">
                <a:latin typeface="Candara" pitchFamily="34" charset="0"/>
              </a:rPr>
              <a:t>    </a:t>
            </a:r>
            <a:r>
              <a:rPr lang="es-PR" sz="2800" dirty="0" smtClean="0">
                <a:solidFill>
                  <a:srgbClr val="C00000"/>
                </a:solidFill>
                <a:latin typeface="Candara" pitchFamily="34" charset="0"/>
              </a:rPr>
              <a:t>(Jonás 3.3-4)</a:t>
            </a:r>
            <a:endParaRPr lang="es-PR" sz="2800"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29698" name="Picture 2" descr="http://thebladeonline.org/wordpress/wp-content/uploads/2013/03/Jonah-Preaching1.jpg"/>
          <p:cNvPicPr>
            <a:picLocks noChangeAspect="1" noChangeArrowheads="1"/>
          </p:cNvPicPr>
          <p:nvPr/>
        </p:nvPicPr>
        <p:blipFill>
          <a:blip r:embed="rId2"/>
          <a:srcRect/>
          <a:stretch>
            <a:fillRect/>
          </a:stretch>
        </p:blipFill>
        <p:spPr bwMode="auto">
          <a:xfrm>
            <a:off x="4876800" y="4038600"/>
            <a:ext cx="4267200" cy="2819400"/>
          </a:xfrm>
          <a:prstGeom prst="rect">
            <a:avLst/>
          </a:prstGeom>
          <a:noFill/>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Jonás predica en Nínive</a:t>
            </a:r>
            <a:br>
              <a:rPr lang="es-PR" sz="4000"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3.3-4</a:t>
            </a:r>
            <a:endParaRPr lang="es-PR" sz="4000" dirty="0"/>
          </a:p>
        </p:txBody>
      </p:sp>
      <p:sp>
        <p:nvSpPr>
          <p:cNvPr id="3" name="Content Placeholder 2"/>
          <p:cNvSpPr>
            <a:spLocks noGrp="1"/>
          </p:cNvSpPr>
          <p:nvPr>
            <p:ph idx="1"/>
          </p:nvPr>
        </p:nvSpPr>
        <p:spPr>
          <a:xfrm>
            <a:off x="0" y="1828800"/>
            <a:ext cx="8991600" cy="5029200"/>
          </a:xfrm>
        </p:spPr>
        <p:txBody>
          <a:bodyPr/>
          <a:lstStyle/>
          <a:p>
            <a:r>
              <a:rPr lang="es-PR" dirty="0" smtClean="0">
                <a:latin typeface="Candara" pitchFamily="34" charset="0"/>
              </a:rPr>
              <a:t>En el libro de Jonás se hace mucho énfasis en lo grande que es Nínive. </a:t>
            </a:r>
          </a:p>
          <a:p>
            <a:r>
              <a:rPr lang="es-PR" dirty="0" smtClean="0">
                <a:latin typeface="Candara" pitchFamily="34" charset="0"/>
              </a:rPr>
              <a:t>En hebreo el adjetivo es ‘</a:t>
            </a:r>
            <a:r>
              <a:rPr lang="es-PR" dirty="0" err="1" smtClean="0">
                <a:latin typeface="Candara" pitchFamily="34" charset="0"/>
              </a:rPr>
              <a:t>gadol</a:t>
            </a:r>
            <a:r>
              <a:rPr lang="es-PR" dirty="0" smtClean="0">
                <a:latin typeface="Candara" pitchFamily="34" charset="0"/>
              </a:rPr>
              <a:t>’, que aparte de grande, significa majestuoso, poderoso. </a:t>
            </a:r>
          </a:p>
          <a:p>
            <a:r>
              <a:rPr lang="es-PR" dirty="0" smtClean="0">
                <a:latin typeface="Candara" pitchFamily="34" charset="0"/>
              </a:rPr>
              <a:t>Esto crea un contraste con la propia percepción de Dios, que la ve como un lugar de pecado y no de gloria. </a:t>
            </a:r>
          </a:p>
          <a:p>
            <a:pPr>
              <a:buNone/>
            </a:pPr>
            <a:endParaRPr lang="es-PR" dirty="0" smtClean="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latin typeface="Candara" pitchFamily="34" charset="0"/>
                <a:cs typeface="Calibri" pitchFamily="34" charset="0"/>
              </a:rPr>
              <a:t>Jonás predica en Nínive</a:t>
            </a:r>
            <a:br>
              <a:rPr lang="es-PR" sz="4000"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Jonás 3.3-4</a:t>
            </a:r>
            <a:endParaRPr lang="es-PR" sz="4000" dirty="0"/>
          </a:p>
        </p:txBody>
      </p:sp>
      <p:sp>
        <p:nvSpPr>
          <p:cNvPr id="3" name="Content Placeholder 2"/>
          <p:cNvSpPr>
            <a:spLocks noGrp="1"/>
          </p:cNvSpPr>
          <p:nvPr>
            <p:ph idx="1"/>
          </p:nvPr>
        </p:nvSpPr>
        <p:spPr>
          <a:xfrm>
            <a:off x="0" y="1828800"/>
            <a:ext cx="4800600" cy="5029200"/>
          </a:xfrm>
        </p:spPr>
        <p:txBody>
          <a:bodyPr/>
          <a:lstStyle/>
          <a:p>
            <a:r>
              <a:rPr lang="es-PR" dirty="0" smtClean="0">
                <a:latin typeface="Candara" pitchFamily="34" charset="0"/>
              </a:rPr>
              <a:t>Sin embargo, también demuestra que Dios se estaba compadeciendo de una gran cantidad de gentiles (!), desvirtuando la visión elitista que tenía Israel sobre ella misma.</a:t>
            </a:r>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10000"/>
          <a:stretch/>
        </p:blipFill>
        <p:spPr>
          <a:xfrm>
            <a:off x="4630420" y="2057400"/>
            <a:ext cx="4526280" cy="3352800"/>
          </a:xfrm>
          <a:prstGeom prst="rect">
            <a:avLst/>
          </a:prstGeom>
        </p:spPr>
      </p:pic>
      <p:sp>
        <p:nvSpPr>
          <p:cNvPr id="6" name="TextBox 5"/>
          <p:cNvSpPr txBox="1"/>
          <p:nvPr/>
        </p:nvSpPr>
        <p:spPr>
          <a:xfrm>
            <a:off x="5725484" y="5454134"/>
            <a:ext cx="2336152" cy="369332"/>
          </a:xfrm>
          <a:prstGeom prst="rect">
            <a:avLst/>
          </a:prstGeom>
          <a:noFill/>
        </p:spPr>
        <p:txBody>
          <a:bodyPr wrap="none" rtlCol="0">
            <a:spAutoFit/>
          </a:bodyPr>
          <a:lstStyle/>
          <a:p>
            <a:r>
              <a:rPr lang="es-PR" dirty="0" smtClean="0"/>
              <a:t>Jope en la actualidad</a:t>
            </a:r>
            <a:endParaRPr lang="es-PR" dirty="0"/>
          </a:p>
        </p:txBody>
      </p:sp>
    </p:spTree>
    <p:extLst>
      <p:ext uri="{BB962C8B-B14F-4D97-AF65-F5344CB8AC3E}">
        <p14:creationId xmlns:p14="http://schemas.microsoft.com/office/powerpoint/2010/main" val="1564197651"/>
      </p:ext>
    </p:extLst>
  </p:cSld>
  <p:clrMapOvr>
    <a:masterClrMapping/>
  </p:clrMapOvr>
  <p:transition>
    <p:fade thruBlk="1"/>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90201</TotalTime>
  <Words>2390</Words>
  <Application>Microsoft Office PowerPoint</Application>
  <PresentationFormat>On-screen Show (4:3)</PresentationFormat>
  <Paragraphs>178</Paragraphs>
  <Slides>28</Slides>
  <Notes>16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28</vt:i4>
      </vt:variant>
    </vt:vector>
  </HeadingPairs>
  <TitlesOfParts>
    <vt:vector size="39" baseType="lpstr">
      <vt:lpstr>Arial</vt:lpstr>
      <vt:lpstr>Calibri</vt:lpstr>
      <vt:lpstr>Candara</vt:lpstr>
      <vt:lpstr>Tahoma</vt:lpstr>
      <vt:lpstr>Wingdings</vt:lpstr>
      <vt:lpstr>Blends</vt:lpstr>
      <vt:lpstr>2_Blends</vt:lpstr>
      <vt:lpstr>3_Blends</vt:lpstr>
      <vt:lpstr>8_Blends</vt:lpstr>
      <vt:lpstr>64_Blends</vt:lpstr>
      <vt:lpstr>1_Blends</vt:lpstr>
      <vt:lpstr>PowerPoint Presentation</vt:lpstr>
      <vt:lpstr>Contexto</vt:lpstr>
      <vt:lpstr>Versículo Clave:</vt:lpstr>
      <vt:lpstr>Bosquejo de Estudio</vt:lpstr>
      <vt:lpstr>Dios llama por segunda vez a Jonás Jonás 3.1-2</vt:lpstr>
      <vt:lpstr>Dios llama por segunda vez a Jonás Jonás 3.1-2</vt:lpstr>
      <vt:lpstr>Jonás predica en Nínive Jonás 3.3-4</vt:lpstr>
      <vt:lpstr>Jonás predica en Nínive Jonás 3.3-4</vt:lpstr>
      <vt:lpstr>Jonás predica en Nínive Jonás 3.3-4</vt:lpstr>
      <vt:lpstr>La respuesta de Nínive al mensaje Jonás 3.5-9</vt:lpstr>
      <vt:lpstr>La respuesta de Nínive al mensaje Jonás 3.5-9</vt:lpstr>
      <vt:lpstr>La respuesta de Nínive al mensaje Jonás 3.5-9</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Dios enseña compasión a Jonás Jonás 3.10-4.11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Jonás</dc:title>
  <dc:creator>Tito Ortega</dc:creator>
  <cp:lastModifiedBy>Tito Ortega</cp:lastModifiedBy>
  <cp:revision>7248</cp:revision>
  <cp:lastPrinted>2012-10-30T21:37:29Z</cp:lastPrinted>
  <dcterms:created xsi:type="dcterms:W3CDTF">2007-01-24T21:53:34Z</dcterms:created>
  <dcterms:modified xsi:type="dcterms:W3CDTF">2013-07-10T01:49:34Z</dcterms:modified>
</cp:coreProperties>
</file>