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 id="2147483701" r:id="rId3"/>
    <p:sldMasterId id="2147483713" r:id="rId4"/>
  </p:sldMasterIdLst>
  <p:notesMasterIdLst>
    <p:notesMasterId r:id="rId56"/>
  </p:notesMasterIdLst>
  <p:handoutMasterIdLst>
    <p:handoutMasterId r:id="rId57"/>
  </p:handoutMasterIdLst>
  <p:sldIdLst>
    <p:sldId id="901" r:id="rId5"/>
    <p:sldId id="530" r:id="rId6"/>
    <p:sldId id="1315" r:id="rId7"/>
    <p:sldId id="1265" r:id="rId8"/>
    <p:sldId id="1449" r:id="rId9"/>
    <p:sldId id="1309" r:id="rId10"/>
    <p:sldId id="1372" r:id="rId11"/>
    <p:sldId id="1450" r:id="rId12"/>
    <p:sldId id="1451" r:id="rId13"/>
    <p:sldId id="1452" r:id="rId14"/>
    <p:sldId id="757" r:id="rId15"/>
    <p:sldId id="1284" r:id="rId16"/>
    <p:sldId id="1441" r:id="rId17"/>
    <p:sldId id="1446" r:id="rId18"/>
    <p:sldId id="1447" r:id="rId19"/>
    <p:sldId id="1407" r:id="rId20"/>
    <p:sldId id="1454" r:id="rId21"/>
    <p:sldId id="1455" r:id="rId22"/>
    <p:sldId id="1456" r:id="rId23"/>
    <p:sldId id="1457" r:id="rId24"/>
    <p:sldId id="1458" r:id="rId25"/>
    <p:sldId id="1459" r:id="rId26"/>
    <p:sldId id="1286" r:id="rId27"/>
    <p:sldId id="1322" r:id="rId28"/>
    <p:sldId id="1442" r:id="rId29"/>
    <p:sldId id="1443" r:id="rId30"/>
    <p:sldId id="1444" r:id="rId31"/>
    <p:sldId id="1448" r:id="rId32"/>
    <p:sldId id="1421" r:id="rId33"/>
    <p:sldId id="1460" r:id="rId34"/>
    <p:sldId id="1461" r:id="rId35"/>
    <p:sldId id="1462" r:id="rId36"/>
    <p:sldId id="1463" r:id="rId37"/>
    <p:sldId id="1464" r:id="rId38"/>
    <p:sldId id="1465" r:id="rId39"/>
    <p:sldId id="1466" r:id="rId40"/>
    <p:sldId id="1467" r:id="rId41"/>
    <p:sldId id="1385" r:id="rId42"/>
    <p:sldId id="1386" r:id="rId43"/>
    <p:sldId id="1445" r:id="rId44"/>
    <p:sldId id="1440" r:id="rId45"/>
    <p:sldId id="1468" r:id="rId46"/>
    <p:sldId id="1469" r:id="rId47"/>
    <p:sldId id="1470" r:id="rId48"/>
    <p:sldId id="1471" r:id="rId49"/>
    <p:sldId id="1370" r:id="rId50"/>
    <p:sldId id="1379" r:id="rId51"/>
    <p:sldId id="1380" r:id="rId52"/>
    <p:sldId id="542" r:id="rId53"/>
    <p:sldId id="1371" r:id="rId54"/>
    <p:sldId id="269" r:id="rId55"/>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93419" autoAdjust="0"/>
  </p:normalViewPr>
  <p:slideViewPr>
    <p:cSldViewPr>
      <p:cViewPr varScale="1">
        <p:scale>
          <a:sx n="68" d="100"/>
          <a:sy n="68" d="100"/>
        </p:scale>
        <p:origin x="4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7/9/2013</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1001871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9069507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2773307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4080055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887393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169130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729640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336198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dirty="0">
              <a:solidFill>
                <a:srgbClr val="000000"/>
              </a:solidFill>
            </a:endParaRPr>
          </a:p>
        </p:txBody>
      </p:sp>
    </p:spTree>
    <p:extLst>
      <p:ext uri="{BB962C8B-B14F-4D97-AF65-F5344CB8AC3E}">
        <p14:creationId xmlns:p14="http://schemas.microsoft.com/office/powerpoint/2010/main" val="3026734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dirty="0">
              <a:solidFill>
                <a:srgbClr val="000000"/>
              </a:solidFill>
            </a:endParaRPr>
          </a:p>
        </p:txBody>
      </p:sp>
    </p:spTree>
    <p:extLst>
      <p:ext uri="{BB962C8B-B14F-4D97-AF65-F5344CB8AC3E}">
        <p14:creationId xmlns:p14="http://schemas.microsoft.com/office/powerpoint/2010/main" val="2130515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dirty="0">
              <a:solidFill>
                <a:srgbClr val="000000"/>
              </a:solidFill>
            </a:endParaRPr>
          </a:p>
        </p:txBody>
      </p:sp>
    </p:spTree>
    <p:extLst>
      <p:ext uri="{BB962C8B-B14F-4D97-AF65-F5344CB8AC3E}">
        <p14:creationId xmlns:p14="http://schemas.microsoft.com/office/powerpoint/2010/main" val="1849582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dirty="0">
              <a:solidFill>
                <a:srgbClr val="000000"/>
              </a:solidFill>
            </a:endParaRPr>
          </a:p>
        </p:txBody>
      </p:sp>
    </p:spTree>
    <p:extLst>
      <p:ext uri="{BB962C8B-B14F-4D97-AF65-F5344CB8AC3E}">
        <p14:creationId xmlns:p14="http://schemas.microsoft.com/office/powerpoint/2010/main" val="268471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288736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575000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755197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20913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9230656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9528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213254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489567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280928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241005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1746818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612318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906474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2720489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7095887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732899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499440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21500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5162570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152218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38275431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26337696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4193106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1544779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6818428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49</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5007148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50</a:t>
            </a:fld>
            <a:endParaRPr lang="en-US" smtClean="0"/>
          </a:p>
        </p:txBody>
      </p:sp>
    </p:spTree>
    <p:extLst>
      <p:ext uri="{BB962C8B-B14F-4D97-AF65-F5344CB8AC3E}">
        <p14:creationId xmlns:p14="http://schemas.microsoft.com/office/powerpoint/2010/main" val="28708673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51</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94167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3408261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2634406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2231462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703257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787442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7/9/2013</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6.xml"/><Relationship Id="rId5" Type="http://schemas.openxmlformats.org/officeDocument/2006/relationships/image" Target="../media/image18.jpe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20.xml"/><Relationship Id="rId4" Type="http://schemas.microsoft.com/office/2007/relationships/hdphoto" Target="../media/hdphoto12.wdp"/></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2" descr="Image: Bible Slides jonah 1661"/>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Lst>
          </a:blip>
          <a:srcRect/>
          <a:stretch>
            <a:fillRect/>
          </a:stretch>
        </p:blipFill>
        <p:spPr bwMode="auto">
          <a:xfrm>
            <a:off x="0" y="304800"/>
            <a:ext cx="9144000" cy="6172200"/>
          </a:xfrm>
          <a:prstGeom prst="rect">
            <a:avLst/>
          </a:prstGeom>
          <a:noFill/>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2">
              <a:lumMod val="50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 8: El profeta Jonás</a:t>
            </a: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Estudio </a:t>
            </a:r>
            <a:r>
              <a:rPr lang="es-PR" sz="3600" dirty="0" smtClean="0">
                <a:solidFill>
                  <a:schemeClr val="tx2"/>
                </a:solidFill>
                <a:latin typeface="Candara" pitchFamily="34" charset="0"/>
                <a:cs typeface="+mn-cs"/>
              </a:rPr>
              <a:t>25</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“Jonás y el plan de Dios</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(Jonás 1:1-2:10)</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2</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a:t>
            </a:r>
            <a:r>
              <a:rPr lang="es-PR" sz="3600" dirty="0" smtClean="0">
                <a:solidFill>
                  <a:schemeClr val="tx2"/>
                </a:solidFill>
                <a:latin typeface="Candara" pitchFamily="34" charset="0"/>
                <a:cs typeface="+mn-cs"/>
              </a:rPr>
              <a:t>julio</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2013</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1981200"/>
            <a:ext cx="9144000" cy="4495800"/>
          </a:xfrm>
        </p:spPr>
        <p:txBody>
          <a:bodyPr/>
          <a:lstStyle/>
          <a:p>
            <a:r>
              <a:rPr lang="es-ES" b="1" dirty="0" smtClean="0"/>
              <a:t>NÍNIVE </a:t>
            </a:r>
            <a:r>
              <a:rPr lang="es-ES" dirty="0" smtClean="0"/>
              <a:t>– capital del imperio asirio; localizada a unos 2 km de la actual ciudad de Mosul, Al este del Tigris, en Irak. </a:t>
            </a:r>
          </a:p>
          <a:p>
            <a:pPr lvl="1"/>
            <a:r>
              <a:rPr lang="es-ES" dirty="0" smtClean="0"/>
              <a:t>La Biblia da como fundador </a:t>
            </a:r>
            <a:r>
              <a:rPr lang="es-ES" dirty="0" err="1" smtClean="0"/>
              <a:t>Nimrod</a:t>
            </a:r>
            <a:r>
              <a:rPr lang="es-ES" dirty="0" smtClean="0"/>
              <a:t>, junto con otras ciudades de Mesopotamia (</a:t>
            </a:r>
            <a:r>
              <a:rPr lang="es-ES" dirty="0" err="1" smtClean="0">
                <a:solidFill>
                  <a:schemeClr val="tx2"/>
                </a:solidFill>
              </a:rPr>
              <a:t>Gn.</a:t>
            </a:r>
            <a:r>
              <a:rPr lang="es-ES" dirty="0" smtClean="0">
                <a:solidFill>
                  <a:schemeClr val="tx2"/>
                </a:solidFill>
              </a:rPr>
              <a:t> 10:10–12</a:t>
            </a:r>
            <a:r>
              <a:rPr lang="es-ES" dirty="0" smtClean="0"/>
              <a:t>). </a:t>
            </a:r>
          </a:p>
          <a:p>
            <a:pPr lvl="1"/>
            <a:r>
              <a:rPr lang="es-ES" dirty="0" smtClean="0"/>
              <a:t>En Jonás se describe como </a:t>
            </a:r>
            <a:r>
              <a:rPr lang="es-ES" i="1" dirty="0" smtClean="0"/>
              <a:t>“ciudad grande en extremo, de tres días de camino”</a:t>
            </a:r>
            <a:r>
              <a:rPr lang="es-ES" dirty="0" smtClean="0"/>
              <a:t>  (</a:t>
            </a:r>
            <a:r>
              <a:rPr lang="es-ES" dirty="0" err="1" smtClean="0">
                <a:solidFill>
                  <a:schemeClr val="tx2"/>
                </a:solidFill>
              </a:rPr>
              <a:t>Jon.</a:t>
            </a:r>
            <a:r>
              <a:rPr lang="es-ES" dirty="0" smtClean="0">
                <a:solidFill>
                  <a:schemeClr val="tx2"/>
                </a:solidFill>
              </a:rPr>
              <a:t> 3:3</a:t>
            </a:r>
            <a:r>
              <a:rPr lang="es-ES" dirty="0" smtClean="0"/>
              <a:t>).</a:t>
            </a:r>
          </a:p>
          <a:p>
            <a:pPr lvl="1"/>
            <a:r>
              <a:rPr lang="es-ES" dirty="0" smtClean="0"/>
              <a:t>En ella vivían </a:t>
            </a:r>
            <a:r>
              <a:rPr lang="es-ES" i="1" dirty="0" smtClean="0"/>
              <a:t>“más de ciento veinte mil”</a:t>
            </a:r>
            <a:r>
              <a:rPr lang="es-ES" dirty="0" smtClean="0"/>
              <a:t> niños (</a:t>
            </a:r>
            <a:r>
              <a:rPr lang="es-ES" dirty="0" smtClean="0">
                <a:solidFill>
                  <a:schemeClr val="tx2"/>
                </a:solidFill>
              </a:rPr>
              <a:t>4:11</a:t>
            </a:r>
            <a:r>
              <a:rPr lang="es-ES" dirty="0" smtClean="0"/>
              <a:t>); idea aproximada de lo numerosa de su población adulta. (</a:t>
            </a:r>
            <a:r>
              <a:rPr lang="es-ES" dirty="0" err="1" smtClean="0"/>
              <a:t>Lockward</a:t>
            </a:r>
            <a:r>
              <a:rPr lang="es-ES" dirty="0" smtClean="0"/>
              <a:t>)</a:t>
            </a:r>
            <a:endParaRPr lang="es-ES" dirty="0"/>
          </a:p>
        </p:txBody>
      </p:sp>
      <p:sp>
        <p:nvSpPr>
          <p:cNvPr id="9" name="Rectangle 2"/>
          <p:cNvSpPr>
            <a:spLocks noGrp="1" noChangeArrowheads="1"/>
          </p:cNvSpPr>
          <p:nvPr>
            <p:ph type="title"/>
          </p:nvPr>
        </p:nvSpPr>
        <p:spPr>
          <a:xfrm>
            <a:off x="1447800" y="290513"/>
            <a:ext cx="7391400" cy="1462087"/>
          </a:xfrm>
        </p:spPr>
        <p:txBody>
          <a:bodyPr/>
          <a:lstStyle/>
          <a:p>
            <a:pPr marL="742950" indent="-742950">
              <a:spcBef>
                <a:spcPts val="600"/>
              </a:spcBef>
              <a:spcAft>
                <a:spcPts val="0"/>
              </a:spcAft>
              <a:buFont typeface="+mj-lt"/>
              <a:buAutoNum type="arabicPeriod"/>
            </a:pPr>
            <a:r>
              <a:rPr lang="es-PR" dirty="0" smtClean="0"/>
              <a:t>Dios llama a Jonás                   (Jonás 1:1-2)</a:t>
            </a: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pic>
        <p:nvPicPr>
          <p:cNvPr id="37890" name="Picture 2" descr="Image: Bible Slides jonah 1651"/>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0000"/>
                    </a14:imgEffect>
                    <a14:imgEffect>
                      <a14:brightnessContrast contrast="39000"/>
                    </a14:imgEffect>
                  </a14:imgLayer>
                </a14:imgProps>
              </a:ext>
            </a:extLst>
          </a:blip>
          <a:srcRect/>
          <a:stretch>
            <a:fillRect/>
          </a:stretch>
        </p:blipFill>
        <p:spPr bwMode="auto">
          <a:xfrm>
            <a:off x="1530317" y="2133600"/>
            <a:ext cx="6318283" cy="4267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0" y="2209800"/>
            <a:ext cx="8763000" cy="3200400"/>
          </a:xfrm>
        </p:spPr>
        <p:txBody>
          <a:bodyPr/>
          <a:lstStyle/>
          <a:p>
            <a:pPr>
              <a:buNone/>
            </a:pPr>
            <a:r>
              <a:rPr lang="es-ES" sz="4400" dirty="0" smtClean="0"/>
              <a:t>	</a:t>
            </a:r>
            <a:r>
              <a:rPr lang="es-ES" sz="3600" dirty="0" smtClean="0"/>
              <a:t>"Y Jonás se levantó para huir de la presencia de Jehová a </a:t>
            </a:r>
            <a:r>
              <a:rPr lang="es-ES" sz="3600" dirty="0" err="1" smtClean="0"/>
              <a:t>Tarsis</a:t>
            </a:r>
            <a:r>
              <a:rPr lang="es-ES" sz="3600" dirty="0" smtClean="0"/>
              <a:t>, y descendió a Jope, y halló una nave que partía para </a:t>
            </a:r>
            <a:r>
              <a:rPr lang="es-ES" sz="3600" dirty="0" err="1" smtClean="0"/>
              <a:t>Tarsis</a:t>
            </a:r>
            <a:r>
              <a:rPr lang="es-ES" sz="3600" dirty="0" smtClean="0"/>
              <a:t>; y pagando su pasaje, entró en ella para irse con ellos a </a:t>
            </a:r>
            <a:r>
              <a:rPr lang="es-ES" sz="3600" dirty="0" err="1" smtClean="0"/>
              <a:t>Tarsis</a:t>
            </a:r>
            <a:r>
              <a:rPr lang="es-ES" sz="3600" dirty="0" smtClean="0"/>
              <a:t>, lejos de la presencia de Jehová..."</a:t>
            </a:r>
            <a:endParaRPr lang="es-ES" sz="4400" dirty="0" smtClean="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76200" y="1981200"/>
            <a:ext cx="4572000" cy="3200400"/>
          </a:xfrm>
        </p:spPr>
        <p:txBody>
          <a:bodyPr/>
          <a:lstStyle/>
          <a:p>
            <a:pPr>
              <a:buNone/>
            </a:pPr>
            <a:r>
              <a:rPr lang="es-ES" sz="4000" dirty="0" smtClean="0"/>
              <a:t>	</a:t>
            </a:r>
            <a:r>
              <a:rPr lang="es-ES" dirty="0" smtClean="0"/>
              <a:t>"...Pero Jehová hizo levantar un gran viento en el mar, y hubo en el mar una tempestad tan grande que se pensó que se partiría la nave..."</a:t>
            </a:r>
            <a:endParaRPr lang="es-ES" sz="4000" dirty="0" smtClean="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pic>
        <p:nvPicPr>
          <p:cNvPr id="90114" name="Picture 2" descr="Image: Bible Slides jonah 1652"/>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47000"/>
                    </a14:imgEffect>
                    <a14:imgEffect>
                      <a14:colorTemperature colorTemp="6495"/>
                    </a14:imgEffect>
                    <a14:imgEffect>
                      <a14:saturation sat="99000"/>
                    </a14:imgEffect>
                    <a14:imgEffect>
                      <a14:brightnessContrast contrast="2000"/>
                    </a14:imgEffect>
                  </a14:imgLayer>
                </a14:imgProps>
              </a:ext>
            </a:extLst>
          </a:blip>
          <a:srcRect/>
          <a:stretch>
            <a:fillRect/>
          </a:stretch>
        </p:blipFill>
        <p:spPr bwMode="auto">
          <a:xfrm>
            <a:off x="4419600" y="2231273"/>
            <a:ext cx="4419600" cy="3636127"/>
          </a:xfrm>
          <a:prstGeom prst="rect">
            <a:avLst/>
          </a:prstGeom>
          <a:noFill/>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76200" y="1981200"/>
            <a:ext cx="4419600" cy="3200400"/>
          </a:xfrm>
        </p:spPr>
        <p:txBody>
          <a:bodyPr/>
          <a:lstStyle/>
          <a:p>
            <a:pPr>
              <a:buNone/>
            </a:pPr>
            <a:r>
              <a:rPr lang="es-ES" sz="4000" dirty="0" smtClean="0"/>
              <a:t>	</a:t>
            </a:r>
            <a:r>
              <a:rPr lang="es-ES" dirty="0" smtClean="0"/>
              <a:t>"...Y los marineros tuvieron miedo, y cada uno clamaba a su dios; y echaron al mar los enseres que había en la nave, para descargarla de ellos..."</a:t>
            </a:r>
            <a:endParaRPr lang="es-ES" sz="4000" dirty="0" smtClean="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pic>
        <p:nvPicPr>
          <p:cNvPr id="92162" name="Picture 2" descr="http://distantshoresmedia.org/images/rg/32/32_Jon_01_03_RG.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45000"/>
                    </a14:imgEffect>
                    <a14:imgEffect>
                      <a14:brightnessContrast contrast="16000"/>
                    </a14:imgEffect>
                  </a14:imgLayer>
                </a14:imgProps>
              </a:ext>
            </a:extLst>
          </a:blip>
          <a:srcRect/>
          <a:stretch>
            <a:fillRect/>
          </a:stretch>
        </p:blipFill>
        <p:spPr bwMode="auto">
          <a:xfrm>
            <a:off x="4267200" y="2345714"/>
            <a:ext cx="4648200" cy="3597886"/>
          </a:xfrm>
          <a:prstGeom prst="rect">
            <a:avLst/>
          </a:prstGeom>
          <a:noFill/>
        </p:spPr>
      </p:pic>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76200" y="1981200"/>
            <a:ext cx="4419600" cy="3200400"/>
          </a:xfrm>
        </p:spPr>
        <p:txBody>
          <a:bodyPr/>
          <a:lstStyle/>
          <a:p>
            <a:pPr>
              <a:buNone/>
            </a:pPr>
            <a:r>
              <a:rPr lang="es-ES" sz="4000" dirty="0" smtClean="0"/>
              <a:t>	</a:t>
            </a:r>
            <a:r>
              <a:rPr lang="es-ES" dirty="0" smtClean="0"/>
              <a:t>"...Pero Jonás había bajado al interior de la nave, y se había echado a dormir."</a:t>
            </a:r>
            <a:endParaRPr lang="es-ES" sz="4000" dirty="0" smtClean="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pic>
        <p:nvPicPr>
          <p:cNvPr id="94210" name="Picture 2" descr="Image: Bible Slides jonah 1654"/>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41000"/>
                    </a14:imgEffect>
                    <a14:imgEffect>
                      <a14:colorTemperature colorTemp="5205"/>
                    </a14:imgEffect>
                    <a14:imgEffect>
                      <a14:brightnessContrast bright="7000" contrast="16000"/>
                    </a14:imgEffect>
                  </a14:imgLayer>
                </a14:imgProps>
              </a:ext>
            </a:extLst>
          </a:blip>
          <a:srcRect/>
          <a:stretch>
            <a:fillRect/>
          </a:stretch>
        </p:blipFill>
        <p:spPr bwMode="auto">
          <a:xfrm>
            <a:off x="4114800" y="2276474"/>
            <a:ext cx="4724400" cy="3438526"/>
          </a:xfrm>
          <a:prstGeom prst="rect">
            <a:avLst/>
          </a:prstGeom>
          <a:noFill/>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i="1" dirty="0" smtClean="0"/>
              <a:t>Desobediencia del profeta (</a:t>
            </a:r>
            <a:r>
              <a:rPr lang="es-ES" i="1" dirty="0" smtClean="0">
                <a:solidFill>
                  <a:schemeClr val="tx2"/>
                </a:solidFill>
              </a:rPr>
              <a:t>1:3</a:t>
            </a:r>
            <a:r>
              <a:rPr lang="es-ES" i="1" dirty="0" smtClean="0"/>
              <a:t>)</a:t>
            </a:r>
            <a:endParaRPr lang="es-ES" dirty="0" smtClean="0"/>
          </a:p>
          <a:p>
            <a:pPr lvl="1"/>
            <a:r>
              <a:rPr lang="es-ES" dirty="0" smtClean="0"/>
              <a:t>Aunque </a:t>
            </a:r>
            <a:r>
              <a:rPr lang="es-ES" b="1" dirty="0" smtClean="0"/>
              <a:t>Jonás</a:t>
            </a:r>
            <a:r>
              <a:rPr lang="es-ES" dirty="0" smtClean="0"/>
              <a:t> entendía y apreciaba la ira de Dios contra Asiria, no tenía la menor compasión por sus enemigos como el Señor. </a:t>
            </a:r>
          </a:p>
          <a:p>
            <a:pPr lvl="1"/>
            <a:r>
              <a:rPr lang="es-ES" dirty="0" smtClean="0"/>
              <a:t>Su sentido patriótico empañaba su obligación religiosa, y aunque conocía el perdón misericordioso del Señor (cf.</a:t>
            </a:r>
            <a:r>
              <a:rPr lang="es-ES" dirty="0" smtClean="0">
                <a:solidFill>
                  <a:schemeClr val="tx2"/>
                </a:solidFill>
              </a:rPr>
              <a:t> 4:2</a:t>
            </a:r>
            <a:r>
              <a:rPr lang="es-ES" dirty="0" smtClean="0"/>
              <a:t>), quiso evadir su responsabilidad. </a:t>
            </a:r>
          </a:p>
          <a:p>
            <a:pPr lvl="1"/>
            <a:r>
              <a:rPr lang="es-ES" dirty="0" smtClean="0"/>
              <a:t>Es extraño que un profeta no obedeciera a Dios en predicar el mensaje a los pecadores.</a:t>
            </a:r>
            <a:endParaRPr lang="es-ES" dirty="0"/>
          </a:p>
        </p:txBody>
      </p:sp>
      <p:sp>
        <p:nvSpPr>
          <p:cNvPr id="9"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i="1" dirty="0" smtClean="0"/>
              <a:t>Desobediencia del profeta (</a:t>
            </a:r>
            <a:r>
              <a:rPr lang="es-ES" i="1" dirty="0" smtClean="0">
                <a:solidFill>
                  <a:schemeClr val="tx2"/>
                </a:solidFill>
              </a:rPr>
              <a:t>1:3</a:t>
            </a:r>
            <a:r>
              <a:rPr lang="es-ES" i="1" dirty="0" smtClean="0"/>
              <a:t>)</a:t>
            </a:r>
            <a:endParaRPr lang="es-ES" dirty="0" smtClean="0"/>
          </a:p>
          <a:p>
            <a:pPr lvl="1"/>
            <a:r>
              <a:rPr lang="es-ES" dirty="0" smtClean="0"/>
              <a:t>En vez de ir al nordeste, huyó en dirección opuesta, hacia el mar. </a:t>
            </a:r>
          </a:p>
          <a:p>
            <a:pPr lvl="1"/>
            <a:r>
              <a:rPr lang="es-ES" dirty="0" smtClean="0"/>
              <a:t>Abordó </a:t>
            </a:r>
            <a:r>
              <a:rPr lang="es-ES" b="1" dirty="0" smtClean="0"/>
              <a:t>una nave</a:t>
            </a:r>
            <a:r>
              <a:rPr lang="es-ES" dirty="0" smtClean="0"/>
              <a:t> en </a:t>
            </a:r>
            <a:r>
              <a:rPr lang="es-ES" b="1" dirty="0" smtClean="0"/>
              <a:t>Jope</a:t>
            </a:r>
            <a:r>
              <a:rPr lang="es-ES" dirty="0" smtClean="0"/>
              <a:t>, en la costa de Israel aprox. a 56 </a:t>
            </a:r>
            <a:r>
              <a:rPr lang="es-ES" dirty="0" err="1" smtClean="0"/>
              <a:t>kms</a:t>
            </a:r>
            <a:r>
              <a:rPr lang="es-ES" dirty="0" smtClean="0"/>
              <a:t>. de Samaria. </a:t>
            </a:r>
          </a:p>
          <a:p>
            <a:pPr lvl="1"/>
            <a:r>
              <a:rPr lang="es-ES" dirty="0" smtClean="0"/>
              <a:t>Iba para </a:t>
            </a:r>
            <a:r>
              <a:rPr lang="es-ES" b="1" dirty="0" err="1" smtClean="0"/>
              <a:t>Tarsis</a:t>
            </a:r>
            <a:r>
              <a:rPr lang="es-ES" b="1" dirty="0" smtClean="0"/>
              <a:t>,</a:t>
            </a:r>
            <a:r>
              <a:rPr lang="es-ES" dirty="0" smtClean="0"/>
              <a:t> posiblemente la </a:t>
            </a:r>
            <a:r>
              <a:rPr lang="es-ES" dirty="0" err="1" smtClean="0"/>
              <a:t>Tarsis</a:t>
            </a:r>
            <a:r>
              <a:rPr lang="es-ES" dirty="0" smtClean="0"/>
              <a:t> del sur de España, aprox. a 4,000 </a:t>
            </a:r>
            <a:r>
              <a:rPr lang="es-ES" dirty="0" err="1" smtClean="0"/>
              <a:t>kms</a:t>
            </a:r>
            <a:r>
              <a:rPr lang="es-ES" dirty="0" smtClean="0"/>
              <a:t>. al oeste de Jope. (</a:t>
            </a:r>
            <a:r>
              <a:rPr lang="es-ES" dirty="0" err="1" smtClean="0"/>
              <a:t>Walvoord</a:t>
            </a:r>
            <a:r>
              <a:rPr lang="es-ES" dirty="0" smtClean="0"/>
              <a:t>)</a:t>
            </a:r>
            <a:endParaRPr lang="es-ES" dirty="0"/>
          </a:p>
        </p:txBody>
      </p:sp>
      <p:sp>
        <p:nvSpPr>
          <p:cNvPr id="9"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18</a:t>
            </a:fld>
            <a:endParaRPr lang="en-US"/>
          </a:p>
        </p:txBody>
      </p:sp>
      <p:pic>
        <p:nvPicPr>
          <p:cNvPr id="120836" name="Picture 4" descr="http://1.bp.blogspot.com/-4vtuynmDqWs/UJz2JdFmEYI/AAAAAAAAAqs/NMRQoTN1HaM/s1600/mapa+mundo+b%25C3%25ADblico_tarsis+Ninive.pn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7000"/>
                    </a14:imgEffect>
                  </a14:imgLayer>
                </a14:imgProps>
              </a:ext>
            </a:extLst>
          </a:blip>
          <a:srcRect/>
          <a:stretch>
            <a:fillRect/>
          </a:stretch>
        </p:blipFill>
        <p:spPr bwMode="auto">
          <a:xfrm>
            <a:off x="0" y="990600"/>
            <a:ext cx="9143999" cy="4850026"/>
          </a:xfrm>
          <a:prstGeom prst="rect">
            <a:avLst/>
          </a:prstGeom>
          <a:noFill/>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9144000" cy="4495800"/>
          </a:xfrm>
        </p:spPr>
        <p:txBody>
          <a:bodyPr/>
          <a:lstStyle/>
          <a:p>
            <a:r>
              <a:rPr lang="es-ES" b="1" dirty="0" smtClean="0"/>
              <a:t>TARSIS </a:t>
            </a:r>
            <a:r>
              <a:rPr lang="es-ES" i="1" dirty="0" smtClean="0"/>
              <a:t>(Berilo, jaspe amarillo?)</a:t>
            </a:r>
          </a:p>
          <a:p>
            <a:pPr lvl="1"/>
            <a:r>
              <a:rPr lang="es-ES" dirty="0" smtClean="0"/>
              <a:t>Tierra lejana vinculada con •</a:t>
            </a:r>
            <a:r>
              <a:rPr lang="es-ES" dirty="0" err="1" smtClean="0"/>
              <a:t>Javán</a:t>
            </a:r>
            <a:r>
              <a:rPr lang="es-ES" dirty="0" smtClean="0"/>
              <a:t>, esto es, Grecia. desde la cual se traían grandes riquezas. </a:t>
            </a:r>
          </a:p>
          <a:p>
            <a:pPr lvl="1"/>
            <a:r>
              <a:rPr lang="es-ES" dirty="0" smtClean="0"/>
              <a:t>Alude a tierras extrañas, en sentido general, por lo cual nos parece hoy algo vago. </a:t>
            </a:r>
          </a:p>
          <a:p>
            <a:pPr lvl="1"/>
            <a:r>
              <a:rPr lang="es-ES" dirty="0" smtClean="0"/>
              <a:t>Los fenicios eran los que más manejaban el comercio con esas tierras lejanas (en el  Mediterráneo); a Tiro se le llama </a:t>
            </a:r>
            <a:r>
              <a:rPr lang="es-ES" i="1" dirty="0" smtClean="0"/>
              <a:t>“hija de</a:t>
            </a:r>
            <a:r>
              <a:rPr lang="es-ES" dirty="0" smtClean="0"/>
              <a:t> </a:t>
            </a:r>
            <a:r>
              <a:rPr lang="es-ES" b="1" i="1" dirty="0" smtClean="0"/>
              <a:t>T.</a:t>
            </a:r>
            <a:r>
              <a:rPr lang="es-ES" dirty="0" smtClean="0"/>
              <a:t>”, pues dependía de ese comercio para su prosperidad (</a:t>
            </a:r>
            <a:r>
              <a:rPr lang="es-ES" dirty="0" err="1" smtClean="0">
                <a:solidFill>
                  <a:schemeClr val="tx2"/>
                </a:solidFill>
              </a:rPr>
              <a:t>Is.</a:t>
            </a:r>
            <a:r>
              <a:rPr lang="es-ES" dirty="0" smtClean="0">
                <a:solidFill>
                  <a:schemeClr val="tx2"/>
                </a:solidFill>
              </a:rPr>
              <a:t> 23:10; </a:t>
            </a:r>
            <a:r>
              <a:rPr lang="es-ES" dirty="0" err="1" smtClean="0">
                <a:solidFill>
                  <a:schemeClr val="tx2"/>
                </a:solidFill>
              </a:rPr>
              <a:t>Ez.</a:t>
            </a:r>
            <a:r>
              <a:rPr lang="es-ES" dirty="0" smtClean="0">
                <a:solidFill>
                  <a:schemeClr val="tx2"/>
                </a:solidFill>
              </a:rPr>
              <a:t> 27:12</a:t>
            </a:r>
            <a:r>
              <a:rPr lang="es-ES" dirty="0" smtClean="0"/>
              <a:t>). (</a:t>
            </a:r>
            <a:r>
              <a:rPr lang="es-ES" dirty="0" err="1" smtClean="0"/>
              <a:t>Lockward</a:t>
            </a:r>
            <a:r>
              <a:rPr lang="es-ES" dirty="0" smtClean="0"/>
              <a:t>)</a:t>
            </a:r>
            <a:endParaRPr lang="es-ES" dirty="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381000" y="2362200"/>
            <a:ext cx="4419600" cy="3581400"/>
          </a:xfrm>
        </p:spPr>
        <p:txBody>
          <a:bodyPr/>
          <a:lstStyle/>
          <a:p>
            <a:pPr eaLnBrk="1" hangingPunct="1"/>
            <a:r>
              <a:rPr lang="es-PR" dirty="0" smtClean="0"/>
              <a:t>Jonás</a:t>
            </a:r>
          </a:p>
          <a:p>
            <a:pPr lvl="1" eaLnBrk="1" hangingPunct="1"/>
            <a:r>
              <a:rPr lang="es-PR" dirty="0" smtClean="0"/>
              <a:t>1:1-2:10</a:t>
            </a:r>
          </a:p>
          <a:p>
            <a:r>
              <a:rPr lang="es-PR" dirty="0" smtClean="0"/>
              <a:t>Texto básico:</a:t>
            </a:r>
          </a:p>
          <a:p>
            <a:pPr lvl="1"/>
            <a:r>
              <a:rPr lang="es-PR" dirty="0" smtClean="0"/>
              <a:t>1:1-5, 9-17; 2:1-3,   9, 10</a:t>
            </a:r>
          </a:p>
        </p:txBody>
      </p:sp>
      <p:pic>
        <p:nvPicPr>
          <p:cNvPr id="50178" name="Picture 2" descr="http://distantshoresmedia.org/images/rg/32/32_Jon_01_02_RG.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1000"/>
                    </a14:imgEffect>
                    <a14:imgEffect>
                      <a14:brightnessContrast contrast="13000"/>
                    </a14:imgEffect>
                  </a14:imgLayer>
                </a14:imgProps>
              </a:ext>
            </a:extLst>
          </a:blip>
          <a:srcRect/>
          <a:stretch>
            <a:fillRect/>
          </a:stretch>
        </p:blipFill>
        <p:spPr bwMode="auto">
          <a:xfrm>
            <a:off x="4475424" y="2514600"/>
            <a:ext cx="4135176" cy="3044825"/>
          </a:xfrm>
          <a:prstGeom prst="rect">
            <a:avLst/>
          </a:prstGeom>
          <a:noFill/>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9144000" cy="4495800"/>
          </a:xfrm>
        </p:spPr>
        <p:txBody>
          <a:bodyPr/>
          <a:lstStyle/>
          <a:p>
            <a:r>
              <a:rPr lang="es-ES" dirty="0" smtClean="0"/>
              <a:t>(</a:t>
            </a:r>
            <a:r>
              <a:rPr lang="es-ES" dirty="0" smtClean="0">
                <a:solidFill>
                  <a:schemeClr val="tx2"/>
                </a:solidFill>
              </a:rPr>
              <a:t>v.4</a:t>
            </a:r>
            <a:r>
              <a:rPr lang="es-ES" dirty="0" smtClean="0"/>
              <a:t>) Dios lanzó un viento sobrenatural sobre el mar y esto causó una </a:t>
            </a:r>
            <a:r>
              <a:rPr lang="es-ES" i="1" dirty="0" smtClean="0"/>
              <a:t>enorme tempestad.</a:t>
            </a:r>
            <a:r>
              <a:rPr lang="es-ES" dirty="0" smtClean="0"/>
              <a:t> </a:t>
            </a:r>
          </a:p>
          <a:p>
            <a:pPr lvl="1"/>
            <a:r>
              <a:rPr lang="es-ES" i="1" dirty="0" smtClean="0"/>
              <a:t>ruaj</a:t>
            </a:r>
            <a:r>
              <a:rPr lang="es-ES" baseline="30000" dirty="0" smtClean="0"/>
              <a:t>7307</a:t>
            </a:r>
            <a:r>
              <a:rPr lang="es-ES" dirty="0" smtClean="0"/>
              <a:t> – </a:t>
            </a:r>
            <a:r>
              <a:rPr lang="es-ES" dirty="0" err="1" smtClean="0"/>
              <a:t>heb</a:t>
            </a:r>
            <a:r>
              <a:rPr lang="es-ES" dirty="0" smtClean="0"/>
              <a:t>., en este caso se refiere a un viento muy fuerte. </a:t>
            </a:r>
          </a:p>
          <a:p>
            <a:pPr lvl="1"/>
            <a:r>
              <a:rPr lang="es-ES" i="1" dirty="0" smtClean="0"/>
              <a:t>saar</a:t>
            </a:r>
            <a:r>
              <a:rPr lang="es-ES" baseline="30000" dirty="0" smtClean="0"/>
              <a:t>5590</a:t>
            </a:r>
            <a:r>
              <a:rPr lang="es-ES" dirty="0" smtClean="0"/>
              <a:t> </a:t>
            </a:r>
            <a:r>
              <a:rPr lang="es-ES" dirty="0" err="1" smtClean="0"/>
              <a:t>heb</a:t>
            </a:r>
            <a:r>
              <a:rPr lang="es-ES" dirty="0" smtClean="0"/>
              <a:t>., “tempestad”. </a:t>
            </a:r>
          </a:p>
          <a:p>
            <a:pPr lvl="1"/>
            <a:r>
              <a:rPr lang="es-ES" dirty="0" smtClean="0"/>
              <a:t>La expresión en </a:t>
            </a:r>
            <a:r>
              <a:rPr lang="es-ES" dirty="0" err="1" smtClean="0"/>
              <a:t>heb</a:t>
            </a:r>
            <a:r>
              <a:rPr lang="es-ES" dirty="0" smtClean="0"/>
              <a:t>. casi da cualidades humanas a la nave: “la nave pensaba que seguramente quedaría partida en pedazos”. (Bryan at al)</a:t>
            </a:r>
            <a:endParaRPr lang="es-ES" dirty="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9144000" cy="4495800"/>
          </a:xfrm>
        </p:spPr>
        <p:txBody>
          <a:bodyPr/>
          <a:lstStyle/>
          <a:p>
            <a:r>
              <a:rPr lang="es-ES" dirty="0" smtClean="0"/>
              <a:t>(</a:t>
            </a:r>
            <a:r>
              <a:rPr lang="es-ES" dirty="0" smtClean="0">
                <a:solidFill>
                  <a:schemeClr val="tx2"/>
                </a:solidFill>
              </a:rPr>
              <a:t>v.5</a:t>
            </a:r>
            <a:r>
              <a:rPr lang="es-ES" dirty="0" smtClean="0"/>
              <a:t>) La tempestad era tan fuerte que aun los marineros veteranos tuvieron miedo.</a:t>
            </a:r>
          </a:p>
          <a:p>
            <a:pPr lvl="1"/>
            <a:r>
              <a:rPr lang="es-ES" dirty="0" smtClean="0"/>
              <a:t>Cada uno </a:t>
            </a:r>
            <a:r>
              <a:rPr lang="es-ES" i="1" dirty="0" smtClean="0"/>
              <a:t>invocaba a su dios</a:t>
            </a:r>
            <a:r>
              <a:rPr lang="es-ES" dirty="0" smtClean="0"/>
              <a:t>. Pensaban que algún dios se había ofendido y los estaba castigando. </a:t>
            </a:r>
          </a:p>
          <a:p>
            <a:pPr lvl="1"/>
            <a:r>
              <a:rPr lang="es-ES" dirty="0" smtClean="0"/>
              <a:t>Además de orar, tomaron medidas prácticas para salvar la nave. Echaron todo </a:t>
            </a:r>
            <a:r>
              <a:rPr lang="es-ES" i="1" dirty="0" smtClean="0"/>
              <a:t>el cargamento</a:t>
            </a:r>
            <a:r>
              <a:rPr lang="es-ES" dirty="0" smtClean="0"/>
              <a:t> (lit. lo fabricado: </a:t>
            </a:r>
            <a:r>
              <a:rPr lang="es-ES" i="1" dirty="0" smtClean="0"/>
              <a:t>kely</a:t>
            </a:r>
            <a:r>
              <a:rPr lang="es-ES" baseline="30000" dirty="0" smtClean="0"/>
              <a:t>3627)</a:t>
            </a:r>
            <a:r>
              <a:rPr lang="es-ES" dirty="0" smtClean="0"/>
              <a:t> al mar; esto incluía tanto el equipo de la nave como su carga. (Bryan at al)</a:t>
            </a:r>
            <a:endParaRPr lang="es-ES" dirty="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057400"/>
            <a:ext cx="9144000" cy="4495800"/>
          </a:xfrm>
        </p:spPr>
        <p:txBody>
          <a:bodyPr/>
          <a:lstStyle/>
          <a:p>
            <a:r>
              <a:rPr lang="es-ES" dirty="0" smtClean="0"/>
              <a:t>Jonás descendió al fondo de la nave, y allí se quedó dormido. </a:t>
            </a:r>
          </a:p>
          <a:p>
            <a:pPr lvl="1"/>
            <a:r>
              <a:rPr lang="es-ES" dirty="0" smtClean="0"/>
              <a:t>Su sueño no era normal; era como el que Dios le causó a Adán para […] formar a Eva (</a:t>
            </a:r>
            <a:r>
              <a:rPr lang="es-ES" dirty="0" err="1" smtClean="0">
                <a:solidFill>
                  <a:schemeClr val="tx2"/>
                </a:solidFill>
              </a:rPr>
              <a:t>Gén.</a:t>
            </a:r>
            <a:r>
              <a:rPr lang="es-ES" dirty="0" smtClean="0">
                <a:solidFill>
                  <a:schemeClr val="tx2"/>
                </a:solidFill>
              </a:rPr>
              <a:t> 2:21</a:t>
            </a:r>
            <a:r>
              <a:rPr lang="es-ES" dirty="0" smtClean="0"/>
              <a:t>).</a:t>
            </a:r>
          </a:p>
          <a:p>
            <a:pPr lvl="1"/>
            <a:r>
              <a:rPr lang="es-ES" dirty="0" smtClean="0"/>
              <a:t>Pudo ser un sueño de temor (</a:t>
            </a:r>
            <a:r>
              <a:rPr lang="es-ES" dirty="0" err="1" smtClean="0">
                <a:solidFill>
                  <a:schemeClr val="tx2"/>
                </a:solidFill>
              </a:rPr>
              <a:t>Dan.</a:t>
            </a:r>
            <a:r>
              <a:rPr lang="es-ES" dirty="0" smtClean="0">
                <a:solidFill>
                  <a:schemeClr val="tx2"/>
                </a:solidFill>
              </a:rPr>
              <a:t> 8:l8 y 10:9</a:t>
            </a:r>
            <a:r>
              <a:rPr lang="es-ES" dirty="0" smtClean="0"/>
              <a:t>), porque seguramente Jonás estaba rendido emocionalmente debido a su decisión de ir en contra de la voluntad de Dios. </a:t>
            </a:r>
          </a:p>
          <a:p>
            <a:pPr lvl="1"/>
            <a:r>
              <a:rPr lang="es-ES" dirty="0" smtClean="0"/>
              <a:t>Mientras los marineros paganos estaban orando el profeta de Dios estaba dormido. (Bryan at al)</a:t>
            </a:r>
            <a:endParaRPr lang="es-ES" dirty="0"/>
          </a:p>
        </p:txBody>
      </p:sp>
      <p:sp>
        <p:nvSpPr>
          <p:cNvPr id="10" name="Rectangle 2"/>
          <p:cNvSpPr>
            <a:spLocks noGrp="1" noChangeArrowheads="1"/>
          </p:cNvSpPr>
          <p:nvPr>
            <p:ph type="title"/>
          </p:nvPr>
        </p:nvSpPr>
        <p:spPr>
          <a:xfrm>
            <a:off x="1295400" y="290513"/>
            <a:ext cx="6477000" cy="1462087"/>
          </a:xfrm>
        </p:spPr>
        <p:txBody>
          <a:bodyPr/>
          <a:lstStyle/>
          <a:p>
            <a:pPr marL="742950" indent="-742950">
              <a:spcAft>
                <a:spcPts val="600"/>
              </a:spcAft>
              <a:buFont typeface="+mj-lt"/>
              <a:buAutoNum type="arabicPeriod" startAt="2"/>
            </a:pPr>
            <a:r>
              <a:rPr lang="es-PR" dirty="0" smtClean="0"/>
              <a:t>Rebeldía de Jonás                    (Jonás 1:3-5)</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685800" y="1981200"/>
            <a:ext cx="8153400" cy="4114800"/>
          </a:xfrm>
        </p:spPr>
        <p:txBody>
          <a:bodyPr/>
          <a:lstStyle/>
          <a:p>
            <a:pPr>
              <a:buNone/>
            </a:pPr>
            <a:r>
              <a:rPr lang="es-ES" dirty="0" smtClean="0"/>
              <a:t>	</a:t>
            </a:r>
            <a:endParaRPr lang="es-PR" dirty="0" smtClean="0"/>
          </a:p>
          <a:p>
            <a:pPr>
              <a:buNone/>
            </a:pPr>
            <a:r>
              <a:rPr lang="es-PR" dirty="0" smtClean="0"/>
              <a:t>	</a:t>
            </a:r>
          </a:p>
        </p:txBody>
      </p:sp>
      <p:pic>
        <p:nvPicPr>
          <p:cNvPr id="31746" name="Picture 2" descr="http://distantshoresmedia.org/images/rg/32/32_Jon_01_04_RG.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9000"/>
                    </a14:imgEffect>
                    <a14:imgEffect>
                      <a14:brightnessContrast contrast="25000"/>
                    </a14:imgEffect>
                  </a14:imgLayer>
                </a14:imgProps>
              </a:ext>
            </a:extLst>
          </a:blip>
          <a:srcRect/>
          <a:stretch>
            <a:fillRect/>
          </a:stretch>
        </p:blipFill>
        <p:spPr bwMode="auto">
          <a:xfrm>
            <a:off x="1676400" y="2028825"/>
            <a:ext cx="6057900" cy="4600575"/>
          </a:xfrm>
          <a:prstGeom prst="rect">
            <a:avLst/>
          </a:prstGeom>
          <a:noFill/>
        </p:spPr>
      </p:pic>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133600"/>
            <a:ext cx="8686800" cy="4114800"/>
          </a:xfrm>
        </p:spPr>
        <p:txBody>
          <a:bodyPr/>
          <a:lstStyle/>
          <a:p>
            <a:pPr>
              <a:buNone/>
            </a:pPr>
            <a:r>
              <a:rPr lang="es-ES" sz="4000" dirty="0" smtClean="0"/>
              <a:t>	</a:t>
            </a:r>
            <a:r>
              <a:rPr lang="es-ES" dirty="0" smtClean="0"/>
              <a:t>"Y él les respondió: Soy hebreo, y temo a Jehová, Dios de los cielos, que hizo el mar y la tierra. Y aquellos hombres temieron sobremanera, y le dijeron: ¿Por qué has hecho esto? Porque ellos sabían que huía de la presencia de Jehová, pues él se lo había declarado. Y le dijeron: ¿Qué haremos contigo para que el mar se nos aquiete?..."</a:t>
            </a:r>
            <a:endParaRPr lang="es-ES" sz="4000"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133600"/>
            <a:ext cx="8686800" cy="4114800"/>
          </a:xfrm>
        </p:spPr>
        <p:txBody>
          <a:bodyPr/>
          <a:lstStyle/>
          <a:p>
            <a:pPr>
              <a:buNone/>
            </a:pPr>
            <a:r>
              <a:rPr lang="es-ES" sz="4000" dirty="0" smtClean="0"/>
              <a:t>	</a:t>
            </a:r>
            <a:r>
              <a:rPr lang="es-ES" dirty="0" smtClean="0"/>
              <a:t>"...Porque el mar se iba embraveciendo más y más. El les respondió: Tomadme y echadme al mar, y el mar se os aquietará; porque yo sé que por mi causa ha venido esta gran tempestad sobre vosotros. Y aquellos hombres trabajaron para hacer volver la nave a tierra; mas no pudieron, porque el mar se iba embraveciendo más y más contra ellos..."</a:t>
            </a:r>
            <a:endParaRPr lang="es-ES" sz="4000"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133600"/>
            <a:ext cx="8686800" cy="4114800"/>
          </a:xfrm>
        </p:spPr>
        <p:txBody>
          <a:bodyPr/>
          <a:lstStyle/>
          <a:p>
            <a:pPr>
              <a:buNone/>
            </a:pPr>
            <a:r>
              <a:rPr lang="es-ES" sz="4000" dirty="0" smtClean="0"/>
              <a:t>	</a:t>
            </a:r>
            <a:r>
              <a:rPr lang="es-ES" dirty="0" smtClean="0"/>
              <a:t>"...Entonces clamaron a Jehová y dijeron: Te rogamos ahora, Jehová, que no perezcamos nosotros por la vida de este hombre, ni pongas sobre nosotros la sangre inocente; porque tú, Jehová, has hecho como has querido. Y tomaron a Jonás, y lo echaron al mar; y el mar se aquietó de su furor. Y temieron aquellos hombres a Jehová con gran temor..."</a:t>
            </a:r>
            <a:endParaRPr lang="es-ES" sz="4000"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2133600"/>
            <a:ext cx="8686800" cy="4114800"/>
          </a:xfrm>
        </p:spPr>
        <p:txBody>
          <a:bodyPr/>
          <a:lstStyle/>
          <a:p>
            <a:pPr>
              <a:buNone/>
            </a:pPr>
            <a:r>
              <a:rPr lang="es-ES" sz="4000" dirty="0" smtClean="0"/>
              <a:t>	</a:t>
            </a:r>
            <a:r>
              <a:rPr lang="es-ES" dirty="0" smtClean="0"/>
              <a:t>"...y ofrecieron sacrificio a Jehová, e hicieron votos. Pero Jehová tenía preparado un gran pez que tragase a Jonás; y estuvo Jonás en el vientre del pez tres días y tres noches."</a:t>
            </a:r>
            <a:endParaRPr lang="es-ES" sz="4000"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Image: Bible Slides jonah 1657"/>
          <p:cNvPicPr>
            <a:picLocks noChangeAspect="1" noChangeArrowheads="1"/>
          </p:cNvPicPr>
          <p:nvPr/>
        </p:nvPicPr>
        <p:blipFill>
          <a:blip r:embed="rId2" cstate="screen"/>
          <a:srcRect/>
          <a:stretch>
            <a:fillRect/>
          </a:stretch>
        </p:blipFill>
        <p:spPr bwMode="auto">
          <a:xfrm>
            <a:off x="0" y="-1"/>
            <a:ext cx="4191000" cy="2843893"/>
          </a:xfrm>
          <a:prstGeom prst="rect">
            <a:avLst/>
          </a:prstGeom>
          <a:noFill/>
        </p:spPr>
      </p:pic>
      <p:pic>
        <p:nvPicPr>
          <p:cNvPr id="107524" name="Picture 4" descr="Image: Bible Slides jonah 1658"/>
          <p:cNvPicPr>
            <a:picLocks noChangeAspect="1" noChangeArrowheads="1"/>
          </p:cNvPicPr>
          <p:nvPr/>
        </p:nvPicPr>
        <p:blipFill>
          <a:blip r:embed="rId3" cstate="screen"/>
          <a:srcRect/>
          <a:stretch>
            <a:fillRect/>
          </a:stretch>
        </p:blipFill>
        <p:spPr bwMode="auto">
          <a:xfrm>
            <a:off x="3276600" y="304800"/>
            <a:ext cx="5105400" cy="3400426"/>
          </a:xfrm>
          <a:prstGeom prst="rect">
            <a:avLst/>
          </a:prstGeom>
          <a:noFill/>
        </p:spPr>
      </p:pic>
      <p:pic>
        <p:nvPicPr>
          <p:cNvPr id="107528" name="Picture 8" descr="Image: Bible Slides jonah 1660"/>
          <p:cNvPicPr>
            <a:picLocks noChangeAspect="1" noChangeArrowheads="1"/>
          </p:cNvPicPr>
          <p:nvPr/>
        </p:nvPicPr>
        <p:blipFill>
          <a:blip r:embed="rId4" cstate="screen"/>
          <a:srcRect/>
          <a:stretch>
            <a:fillRect/>
          </a:stretch>
        </p:blipFill>
        <p:spPr bwMode="auto">
          <a:xfrm>
            <a:off x="4267200" y="3429000"/>
            <a:ext cx="4876800" cy="3448051"/>
          </a:xfrm>
          <a:prstGeom prst="rect">
            <a:avLst/>
          </a:prstGeom>
          <a:noFill/>
        </p:spPr>
      </p:pic>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a:p>
        </p:txBody>
      </p:sp>
      <p:pic>
        <p:nvPicPr>
          <p:cNvPr id="107526" name="Picture 6" descr="Image: Bible Slides jonah 1659"/>
          <p:cNvPicPr>
            <a:picLocks noChangeAspect="1" noChangeArrowheads="1"/>
          </p:cNvPicPr>
          <p:nvPr/>
        </p:nvPicPr>
        <p:blipFill>
          <a:blip r:embed="rId5" cstate="screen"/>
          <a:srcRect/>
          <a:stretch>
            <a:fillRect/>
          </a:stretch>
        </p:blipFill>
        <p:spPr bwMode="auto">
          <a:xfrm>
            <a:off x="1" y="3200400"/>
            <a:ext cx="4582734" cy="31242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La salvación de los marineros, (</a:t>
            </a:r>
            <a:r>
              <a:rPr lang="es-ES" dirty="0" smtClean="0">
                <a:solidFill>
                  <a:schemeClr val="tx2"/>
                </a:solidFill>
              </a:rPr>
              <a:t>1:10-16</a:t>
            </a:r>
            <a:r>
              <a:rPr lang="es-ES" dirty="0" smtClean="0"/>
              <a:t>)</a:t>
            </a:r>
          </a:p>
          <a:p>
            <a:pPr lvl="1"/>
            <a:r>
              <a:rPr lang="es-ES" dirty="0" smtClean="0"/>
              <a:t>Paradoja – Jonás, no quiso predicarles a los gentiles de Nínive; ahora está dispuesto a dar su vida para salvar a unos marineros gentiles.</a:t>
            </a:r>
          </a:p>
          <a:p>
            <a:pPr lvl="1"/>
            <a:r>
              <a:rPr lang="es-ES" dirty="0" smtClean="0"/>
              <a:t>Ellos por su parte no podían entender cómo él haría algo tan estúpido como intentar huir del Dios que hizo el mar y la tierra. Jonás mismo no tiene ninguna respuesta a su pregunta (</a:t>
            </a:r>
            <a:r>
              <a:rPr lang="es-ES" dirty="0" smtClean="0">
                <a:solidFill>
                  <a:schemeClr val="tx2"/>
                </a:solidFill>
              </a:rPr>
              <a:t>v. 10</a:t>
            </a:r>
            <a:r>
              <a:rPr lang="es-ES" dirty="0" smtClean="0"/>
              <a:t>).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590800"/>
            <a:ext cx="8610600" cy="2362200"/>
          </a:xfrm>
        </p:spPr>
        <p:txBody>
          <a:bodyPr/>
          <a:lstStyle/>
          <a:p>
            <a:pPr>
              <a:buNone/>
            </a:pPr>
            <a:r>
              <a:rPr lang="es-ES" sz="4800" dirty="0" smtClean="0"/>
              <a:t>	</a:t>
            </a:r>
            <a:r>
              <a:rPr lang="es-ES" sz="3600" dirty="0" smtClean="0"/>
              <a:t>"Mas yo con voz de alabanza te ofreceré sacrificios; Pagaré lo que prometí. La salvación es de Jehová." (</a:t>
            </a:r>
            <a:r>
              <a:rPr lang="es-ES" sz="3600" dirty="0" smtClean="0">
                <a:solidFill>
                  <a:schemeClr val="tx2"/>
                </a:solidFill>
              </a:rPr>
              <a:t>Jonás 2.9, RVR60</a:t>
            </a:r>
            <a:r>
              <a:rPr lang="es-ES" sz="3600" dirty="0" smtClean="0"/>
              <a:t>)</a:t>
            </a:r>
            <a:endParaRPr lang="en-US" sz="4400"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pic>
        <p:nvPicPr>
          <p:cNvPr id="7" name="Picture 2" descr="Image: Bible Slides jonah 1661"/>
          <p:cNvPicPr>
            <a:picLocks noChangeAspect="1" noChangeArrowheads="1"/>
          </p:cNvPicPr>
          <p:nvPr/>
        </p:nvPicPr>
        <p:blipFill>
          <a:blip r:embed="rId2" cstate="screen"/>
          <a:srcRect/>
          <a:stretch>
            <a:fillRect/>
          </a:stretch>
        </p:blipFill>
        <p:spPr bwMode="auto">
          <a:xfrm>
            <a:off x="6477000" y="0"/>
            <a:ext cx="2667000" cy="1800225"/>
          </a:xfrm>
          <a:prstGeom prst="rect">
            <a:avLst/>
          </a:prstGeom>
          <a:noFill/>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i="1" dirty="0" smtClean="0"/>
              <a:t>¿Qué haremos contigo para que el mar se nos calme?</a:t>
            </a:r>
            <a:r>
              <a:rPr lang="es-ES" dirty="0" smtClean="0"/>
              <a:t> </a:t>
            </a:r>
          </a:p>
          <a:p>
            <a:pPr lvl="1"/>
            <a:r>
              <a:rPr lang="es-ES" dirty="0" smtClean="0"/>
              <a:t>Jon</a:t>
            </a:r>
            <a:r>
              <a:rPr lang="en-US" dirty="0" err="1" smtClean="0"/>
              <a:t>ás</a:t>
            </a:r>
            <a:r>
              <a:rPr lang="es-ES" dirty="0" smtClean="0"/>
              <a:t> reconoció que no había otro recurso más que dar su vida para salvar a los gentiles. </a:t>
            </a:r>
          </a:p>
          <a:p>
            <a:pPr lvl="1"/>
            <a:r>
              <a:rPr lang="es-ES" dirty="0" smtClean="0"/>
              <a:t>Ellos hicieron todo lo posible para evitar la muerte de Jonás; intentaron volver a tierra para dejarlo, pero era imposible; la tempestad era más fuerte cada vez. </a:t>
            </a:r>
          </a:p>
          <a:p>
            <a:pPr lvl="1"/>
            <a:r>
              <a:rPr lang="es-ES" dirty="0" smtClean="0"/>
              <a:t>Finalmente comprendieron que el sacrifico de Jonás era inevitable.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La oración de los marineros demuestra que ellos sabían muy bien el valor de la vida humana. </a:t>
            </a:r>
          </a:p>
          <a:p>
            <a:pPr lvl="1"/>
            <a:r>
              <a:rPr lang="es-ES" dirty="0" smtClean="0"/>
              <a:t>Era cosa muy grave ser responsable de la muerte de otro. </a:t>
            </a:r>
          </a:p>
          <a:p>
            <a:pPr lvl="1"/>
            <a:r>
              <a:rPr lang="es-ES" dirty="0" smtClean="0"/>
              <a:t>Jonás no les había hecho nada a ellos para merecer la pena capital y no querían cometer un asesinato. </a:t>
            </a:r>
          </a:p>
          <a:p>
            <a:pPr lvl="1"/>
            <a:r>
              <a:rPr lang="es-ES" dirty="0" smtClean="0"/>
              <a:t>Su oración termina reconociendo la voluntad de Dios.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Una verdad importante: los gentiles pueden reconocer el poder y la majestad de Dios. </a:t>
            </a:r>
          </a:p>
          <a:p>
            <a:pPr lvl="1"/>
            <a:r>
              <a:rPr lang="es-ES" dirty="0" smtClean="0"/>
              <a:t>Mientras los de Jerusalén mataron a los profetas (</a:t>
            </a:r>
            <a:r>
              <a:rPr lang="es-ES" dirty="0" err="1" smtClean="0">
                <a:solidFill>
                  <a:schemeClr val="tx2"/>
                </a:solidFill>
              </a:rPr>
              <a:t>Mat.</a:t>
            </a:r>
            <a:r>
              <a:rPr lang="es-ES" dirty="0" smtClean="0">
                <a:solidFill>
                  <a:schemeClr val="tx2"/>
                </a:solidFill>
              </a:rPr>
              <a:t> 23:37</a:t>
            </a:r>
            <a:r>
              <a:rPr lang="es-ES" dirty="0" smtClean="0"/>
              <a:t>) estos hicieron todo lo posible para salvar la vida del profeta de Jehovah. </a:t>
            </a:r>
          </a:p>
          <a:p>
            <a:pPr lvl="1"/>
            <a:r>
              <a:rPr lang="es-ES" dirty="0" smtClean="0"/>
              <a:t>Tuvieron compasión por uno que no tuvo compasión sobre una ciudad entera (</a:t>
            </a:r>
            <a:r>
              <a:rPr lang="es-ES" dirty="0" err="1" smtClean="0">
                <a:solidFill>
                  <a:schemeClr val="tx2"/>
                </a:solidFill>
              </a:rPr>
              <a:t>Jon.</a:t>
            </a:r>
            <a:r>
              <a:rPr lang="es-ES" dirty="0" smtClean="0">
                <a:solidFill>
                  <a:schemeClr val="tx2"/>
                </a:solidFill>
              </a:rPr>
              <a:t> 4:1–3, 11</a:t>
            </a:r>
            <a:r>
              <a:rPr lang="es-ES" dirty="0" smtClean="0"/>
              <a:t>).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Después de la furia de la tempestad reinó una perfecta calma. </a:t>
            </a:r>
          </a:p>
          <a:p>
            <a:pPr lvl="1"/>
            <a:r>
              <a:rPr lang="es-ES" dirty="0" smtClean="0"/>
              <a:t>Con temor y respeto adoraron a Jehovah; reconocieron su poder sobre los elementos de la naturaleza. </a:t>
            </a:r>
          </a:p>
          <a:p>
            <a:pPr lvl="1"/>
            <a:r>
              <a:rPr lang="es-ES" dirty="0" smtClean="0"/>
              <a:t>No se sabe que clase de sacrificios ofrecieron ni cuales fueron los votos que prometieron. </a:t>
            </a:r>
          </a:p>
          <a:p>
            <a:pPr lvl="1"/>
            <a:r>
              <a:rPr lang="es-ES" dirty="0" smtClean="0"/>
              <a:t>Así el capítulo termina con el mensaje bien claro que los paganos pueden aprender a orar y servir al Señor.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Dios prepara un gran pez, (</a:t>
            </a:r>
            <a:r>
              <a:rPr lang="es-ES" dirty="0" smtClean="0">
                <a:solidFill>
                  <a:schemeClr val="tx2"/>
                </a:solidFill>
              </a:rPr>
              <a:t>1:17</a:t>
            </a:r>
            <a:r>
              <a:rPr lang="es-ES" dirty="0" smtClean="0"/>
              <a:t>)</a:t>
            </a:r>
          </a:p>
          <a:p>
            <a:pPr lvl="1"/>
            <a:r>
              <a:rPr lang="es-ES" dirty="0" smtClean="0"/>
              <a:t>Lo que le pasó a Jonás no fue una casualidad. </a:t>
            </a:r>
          </a:p>
          <a:p>
            <a:pPr lvl="1"/>
            <a:r>
              <a:rPr lang="es-ES" dirty="0" smtClean="0"/>
              <a:t>En el </a:t>
            </a:r>
            <a:r>
              <a:rPr lang="es-ES" dirty="0" err="1" smtClean="0"/>
              <a:t>heb</a:t>
            </a:r>
            <a:r>
              <a:rPr lang="es-ES" dirty="0" smtClean="0"/>
              <a:t>. dice que Dios “preparó” (</a:t>
            </a:r>
            <a:r>
              <a:rPr lang="es-ES" i="1" dirty="0" smtClean="0"/>
              <a:t>manah</a:t>
            </a:r>
            <a:r>
              <a:rPr lang="es-ES" baseline="30000" dirty="0" smtClean="0"/>
              <a:t>4487</a:t>
            </a:r>
            <a:r>
              <a:rPr lang="es-ES" dirty="0" smtClean="0"/>
              <a:t>) un gran pez con la misión especial de que se tragara a Jonás. </a:t>
            </a:r>
          </a:p>
          <a:p>
            <a:pPr lvl="1"/>
            <a:r>
              <a:rPr lang="es-ES" dirty="0" smtClean="0"/>
              <a:t>Cuatro veces en este libro corto se emplea este verbo que significa preparar o disponer (</a:t>
            </a:r>
            <a:r>
              <a:rPr lang="es-ES" dirty="0" smtClean="0">
                <a:solidFill>
                  <a:schemeClr val="tx2"/>
                </a:solidFill>
              </a:rPr>
              <a:t>1:17; 4:6, 7 y 8</a:t>
            </a:r>
            <a:r>
              <a:rPr lang="es-ES" dirty="0" smtClean="0"/>
              <a:t>) y cada vez Dios es el sujeto de la oración.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Es inútil investigar qué clase de pez o ballena era o si existe un pez capaz de tragarse a un hombre y mantenerlo con vida tres días. </a:t>
            </a:r>
          </a:p>
          <a:p>
            <a:pPr lvl="1"/>
            <a:r>
              <a:rPr lang="es-ES" dirty="0" smtClean="0"/>
              <a:t>Dios salvó a Jonás para darle una segunda oportunidad de ser su mensajero. </a:t>
            </a:r>
          </a:p>
          <a:p>
            <a:pPr lvl="1"/>
            <a:r>
              <a:rPr lang="es-ES" dirty="0" smtClean="0"/>
              <a:t>La Biblia contiene relatos de milagros aun mayores y el más grande de todos es la resurrección de nuestro Salvador.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Jesús empleó la experiencia de Jonás como ilustración de su propia muerte y resurrección y para amonestar a los judíos por su incredulidad en contraste al arrepentimiento rápido y sincero de los habitantes de Nínive. </a:t>
            </a:r>
          </a:p>
          <a:p>
            <a:pPr lvl="1"/>
            <a:r>
              <a:rPr lang="es-ES" dirty="0" smtClean="0"/>
              <a:t>Les advirtió que “uno mayor que Jonás les hablaba” (</a:t>
            </a:r>
            <a:r>
              <a:rPr lang="es-ES" dirty="0" err="1" smtClean="0">
                <a:solidFill>
                  <a:schemeClr val="tx2"/>
                </a:solidFill>
              </a:rPr>
              <a:t>Mat.</a:t>
            </a:r>
            <a:r>
              <a:rPr lang="es-ES" dirty="0" smtClean="0">
                <a:solidFill>
                  <a:schemeClr val="tx2"/>
                </a:solidFill>
              </a:rPr>
              <a:t> 12:38–41</a:t>
            </a:r>
            <a:r>
              <a:rPr lang="es-ES" dirty="0" smtClean="0"/>
              <a:t>).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05000"/>
            <a:ext cx="8382000" cy="4572000"/>
          </a:xfrm>
        </p:spPr>
        <p:txBody>
          <a:bodyPr/>
          <a:lstStyle/>
          <a:p>
            <a:r>
              <a:rPr lang="es-ES" dirty="0" smtClean="0"/>
              <a:t>Muchos intérpretes dicen que mucho antes de la época de Cristo la experiencia de Jonás servía como símbolo de la estadía de los judíos en Babilonia durante la época de su cautiverio.</a:t>
            </a:r>
          </a:p>
          <a:p>
            <a:pPr lvl="1"/>
            <a:r>
              <a:rPr lang="es-ES" dirty="0" smtClean="0"/>
              <a:t>Al igual que Jonás ellos tuvieron una nueva oportunidad de ser “luz a las naciones” al regresar a Palestina (</a:t>
            </a:r>
            <a:r>
              <a:rPr lang="es-ES" dirty="0" smtClean="0">
                <a:solidFill>
                  <a:schemeClr val="tx2"/>
                </a:solidFill>
              </a:rPr>
              <a:t>Isa. 49:6</a:t>
            </a:r>
            <a:r>
              <a:rPr lang="es-ES" dirty="0" smtClean="0"/>
              <a:t>). (Bryan et al)</a:t>
            </a:r>
            <a:endParaRPr lang="es-ES" dirty="0"/>
          </a:p>
        </p:txBody>
      </p:sp>
      <p:sp>
        <p:nvSpPr>
          <p:cNvPr id="9" name="Rectangle 2"/>
          <p:cNvSpPr>
            <a:spLocks noGrp="1" noChangeArrowheads="1"/>
          </p:cNvSpPr>
          <p:nvPr>
            <p:ph type="title"/>
          </p:nvPr>
        </p:nvSpPr>
        <p:spPr>
          <a:xfrm>
            <a:off x="1371600" y="290513"/>
            <a:ext cx="7543800" cy="1462087"/>
          </a:xfrm>
        </p:spPr>
        <p:txBody>
          <a:bodyPr/>
          <a:lstStyle/>
          <a:p>
            <a:pPr marL="630238" indent="-630238">
              <a:spcAft>
                <a:spcPts val="600"/>
              </a:spcAft>
              <a:buFont typeface="+mj-lt"/>
              <a:buAutoNum type="arabicPeriod" startAt="3"/>
            </a:pPr>
            <a:r>
              <a:rPr lang="es-PR" dirty="0" smtClean="0"/>
              <a:t>Jonás reconoce su rebeldía       (Jonás 1:9-17)</a:t>
            </a: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 9, 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pic>
        <p:nvPicPr>
          <p:cNvPr id="25602" name="Picture 2" descr="Image: Bible Slides jonah 1662"/>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2000"/>
                    </a14:imgEffect>
                    <a14:imgEffect>
                      <a14:brightnessContrast contrast="13000"/>
                    </a14:imgEffect>
                  </a14:imgLayer>
                </a14:imgProps>
              </a:ext>
            </a:extLst>
          </a:blip>
          <a:srcRect/>
          <a:stretch>
            <a:fillRect/>
          </a:stretch>
        </p:blipFill>
        <p:spPr bwMode="auto">
          <a:xfrm>
            <a:off x="1143000" y="2013612"/>
            <a:ext cx="6853356" cy="4615788"/>
          </a:xfrm>
          <a:prstGeom prst="rect">
            <a:avLst/>
          </a:prstGeom>
          <a:noFill/>
        </p:spPr>
      </p:pic>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057400"/>
            <a:ext cx="8686800" cy="4114800"/>
          </a:xfrm>
        </p:spPr>
        <p:txBody>
          <a:bodyPr/>
          <a:lstStyle/>
          <a:p>
            <a:pPr>
              <a:buNone/>
            </a:pPr>
            <a:r>
              <a:rPr lang="es-ES" sz="4000" dirty="0" smtClean="0"/>
              <a:t>	</a:t>
            </a:r>
            <a:r>
              <a:rPr lang="es-ES" sz="3600" dirty="0" smtClean="0"/>
              <a:t>"Entonces oró Jonás a Jehová su Dios desde el vientre del pez, y dijo: Invoqué en mi angustia a Jehová, y él me oyó; Desde el seno del </a:t>
            </a:r>
            <a:r>
              <a:rPr lang="es-ES" sz="3600" dirty="0" err="1" smtClean="0"/>
              <a:t>Seol</a:t>
            </a:r>
            <a:r>
              <a:rPr lang="es-ES" sz="3600" dirty="0" smtClean="0"/>
              <a:t> clamé, Y mi voz oíste. Me echaste a lo profundo, en medio de los mares, Y me rodeó la corriente; Todas tus ondas y tus olas pasaron sobre mí."</a:t>
            </a:r>
            <a:endParaRPr lang="es-ES" sz="4000" dirty="0" smtClean="0"/>
          </a:p>
        </p:txBody>
      </p:sp>
      <p:sp>
        <p:nvSpPr>
          <p:cNvPr id="10"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a:t>
            </a: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81000" y="1981200"/>
            <a:ext cx="8458200" cy="4267200"/>
          </a:xfrm>
        </p:spPr>
        <p:txBody>
          <a:bodyPr>
            <a:noAutofit/>
          </a:bodyPr>
          <a:lstStyle/>
          <a:p>
            <a:pPr marL="514350" indent="-514350">
              <a:spcBef>
                <a:spcPts val="600"/>
              </a:spcBef>
              <a:spcAft>
                <a:spcPts val="0"/>
              </a:spcAft>
              <a:buSzPct val="80000"/>
              <a:buFont typeface="+mj-lt"/>
              <a:buAutoNum type="arabicPeriod"/>
            </a:pPr>
            <a:r>
              <a:rPr lang="es-PR" sz="3600" dirty="0" smtClean="0"/>
              <a:t>Dios llama a Jonás                   (</a:t>
            </a:r>
            <a:r>
              <a:rPr lang="es-PR" sz="3600" dirty="0" smtClean="0">
                <a:solidFill>
                  <a:schemeClr val="tx2"/>
                </a:solidFill>
              </a:rPr>
              <a:t>Jonás 1:1-2</a:t>
            </a:r>
            <a:r>
              <a:rPr lang="es-PR" sz="3600" dirty="0" smtClean="0"/>
              <a:t>)</a:t>
            </a:r>
          </a:p>
          <a:p>
            <a:pPr marL="514350" indent="-514350">
              <a:spcBef>
                <a:spcPts val="600"/>
              </a:spcBef>
              <a:spcAft>
                <a:spcPts val="0"/>
              </a:spcAft>
              <a:buSzPct val="80000"/>
              <a:buFont typeface="+mj-lt"/>
              <a:buAutoNum type="arabicPeriod"/>
            </a:pPr>
            <a:r>
              <a:rPr lang="es-PR" sz="3600" dirty="0" smtClean="0"/>
              <a:t>Rebeldía de Jonás                    (</a:t>
            </a:r>
            <a:r>
              <a:rPr lang="es-PR" sz="3600" dirty="0" smtClean="0">
                <a:solidFill>
                  <a:schemeClr val="tx2"/>
                </a:solidFill>
              </a:rPr>
              <a:t>Jonás 1:3-5</a:t>
            </a:r>
            <a:r>
              <a:rPr lang="es-PR" sz="3600" dirty="0" smtClean="0"/>
              <a:t>)</a:t>
            </a:r>
          </a:p>
          <a:p>
            <a:pPr marL="514350" indent="-514350">
              <a:spcBef>
                <a:spcPts val="600"/>
              </a:spcBef>
              <a:spcAft>
                <a:spcPts val="0"/>
              </a:spcAft>
              <a:buSzPct val="80000"/>
              <a:buFont typeface="+mj-lt"/>
              <a:buAutoNum type="arabicPeriod"/>
            </a:pPr>
            <a:r>
              <a:rPr lang="es-PR" sz="3600" dirty="0" smtClean="0"/>
              <a:t>Jonás reconoce su rebeldía       (</a:t>
            </a:r>
            <a:r>
              <a:rPr lang="es-PR" sz="3600" dirty="0" smtClean="0">
                <a:solidFill>
                  <a:schemeClr val="tx2"/>
                </a:solidFill>
              </a:rPr>
              <a:t>Jonás 1:9-17</a:t>
            </a:r>
            <a:r>
              <a:rPr lang="es-PR" sz="3600" dirty="0" smtClean="0"/>
              <a:t>)</a:t>
            </a:r>
          </a:p>
          <a:p>
            <a:pPr marL="514350" indent="-514350">
              <a:spcBef>
                <a:spcPts val="600"/>
              </a:spcBef>
              <a:spcAft>
                <a:spcPts val="0"/>
              </a:spcAft>
              <a:buSzPct val="80000"/>
              <a:buFont typeface="+mj-lt"/>
              <a:buAutoNum type="arabicPeriod"/>
            </a:pPr>
            <a:r>
              <a:rPr lang="es-PR" sz="3600" dirty="0" smtClean="0"/>
              <a:t>Dios escucha la oración de Jonás (</a:t>
            </a:r>
            <a:r>
              <a:rPr lang="es-PR" sz="3600" dirty="0" smtClean="0">
                <a:solidFill>
                  <a:schemeClr val="tx2"/>
                </a:solidFill>
              </a:rPr>
              <a:t>Jonás 2:1-3, 9, 10</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pic>
        <p:nvPicPr>
          <p:cNvPr id="6" name="Picture 2" descr="Image: Bible Slides jonah 1661"/>
          <p:cNvPicPr>
            <a:picLocks noChangeAspect="1" noChangeArrowheads="1"/>
          </p:cNvPicPr>
          <p:nvPr/>
        </p:nvPicPr>
        <p:blipFill>
          <a:blip r:embed="rId3" cstate="screen"/>
          <a:srcRect/>
          <a:stretch>
            <a:fillRect/>
          </a:stretch>
        </p:blipFill>
        <p:spPr bwMode="auto">
          <a:xfrm>
            <a:off x="6477000" y="0"/>
            <a:ext cx="2667000" cy="1800225"/>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133600"/>
            <a:ext cx="8686800" cy="4114800"/>
          </a:xfrm>
        </p:spPr>
        <p:txBody>
          <a:bodyPr/>
          <a:lstStyle/>
          <a:p>
            <a:pPr>
              <a:buNone/>
            </a:pPr>
            <a:r>
              <a:rPr lang="es-ES" sz="3600" dirty="0" smtClean="0"/>
              <a:t>	"Mas yo con voz de alabanza te ofreceré sacrificios; Pagaré lo que prometí. La salvación es de Jehová. Y mandó Jehová al pez, y vomitó a Jonás en tierra."</a:t>
            </a:r>
            <a:endParaRPr lang="es-ES" sz="4000" dirty="0" smtClean="0"/>
          </a:p>
        </p:txBody>
      </p:sp>
      <p:sp>
        <p:nvSpPr>
          <p:cNvPr id="10"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2:9, 10)</a:t>
            </a:r>
          </a:p>
        </p:txBody>
      </p:sp>
    </p:spTree>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05000"/>
            <a:ext cx="8458200" cy="4572000"/>
          </a:xfrm>
        </p:spPr>
        <p:txBody>
          <a:bodyPr/>
          <a:lstStyle/>
          <a:p>
            <a:r>
              <a:rPr lang="es-ES" dirty="0" smtClean="0"/>
              <a:t>Angustia y esperanza, (</a:t>
            </a:r>
            <a:r>
              <a:rPr lang="es-ES" dirty="0" smtClean="0">
                <a:solidFill>
                  <a:schemeClr val="tx2"/>
                </a:solidFill>
              </a:rPr>
              <a:t>2:1-4</a:t>
            </a:r>
            <a:r>
              <a:rPr lang="es-ES" dirty="0" smtClean="0"/>
              <a:t>)</a:t>
            </a:r>
          </a:p>
          <a:p>
            <a:pPr lvl="1"/>
            <a:r>
              <a:rPr lang="es-ES" dirty="0" smtClean="0"/>
              <a:t>Mientras los marineros oraban, Jonás dormía. </a:t>
            </a:r>
          </a:p>
          <a:p>
            <a:pPr lvl="1"/>
            <a:r>
              <a:rPr lang="es-ES" dirty="0" smtClean="0"/>
              <a:t>Frente a la muerte el profeta comenzó a orar con fervor.</a:t>
            </a:r>
          </a:p>
          <a:p>
            <a:pPr lvl="1"/>
            <a:r>
              <a:rPr lang="es-ES" dirty="0" smtClean="0"/>
              <a:t>El [sentimiento] oscila entre desesperación y esperanza. </a:t>
            </a:r>
          </a:p>
          <a:p>
            <a:pPr lvl="1"/>
            <a:r>
              <a:rPr lang="es-ES" i="1" dirty="0" smtClean="0"/>
              <a:t>A lo profundo</a:t>
            </a:r>
            <a:r>
              <a:rPr lang="es-ES" dirty="0" smtClean="0"/>
              <a:t> puede significar el mar (</a:t>
            </a:r>
            <a:r>
              <a:rPr lang="es-ES" dirty="0" err="1" smtClean="0">
                <a:solidFill>
                  <a:schemeClr val="tx2"/>
                </a:solidFill>
              </a:rPr>
              <a:t>Sal.</a:t>
            </a:r>
            <a:r>
              <a:rPr lang="es-ES" dirty="0" smtClean="0">
                <a:solidFill>
                  <a:schemeClr val="tx2"/>
                </a:solidFill>
              </a:rPr>
              <a:t> 68:22</a:t>
            </a:r>
            <a:r>
              <a:rPr lang="es-ES" dirty="0" smtClean="0"/>
              <a:t>) o la angustia emocional (</a:t>
            </a:r>
            <a:r>
              <a:rPr lang="es-ES" dirty="0" err="1" smtClean="0">
                <a:solidFill>
                  <a:schemeClr val="tx2"/>
                </a:solidFill>
              </a:rPr>
              <a:t>Sal.</a:t>
            </a:r>
            <a:r>
              <a:rPr lang="es-ES" dirty="0" smtClean="0">
                <a:solidFill>
                  <a:schemeClr val="tx2"/>
                </a:solidFill>
              </a:rPr>
              <a:t> 88:7</a:t>
            </a:r>
            <a:r>
              <a:rPr lang="es-ES" dirty="0" smtClean="0"/>
              <a:t>). (Bryan et al)</a:t>
            </a:r>
          </a:p>
        </p:txBody>
      </p:sp>
      <p:sp>
        <p:nvSpPr>
          <p:cNvPr id="9"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 9, 10)</a:t>
            </a:r>
          </a:p>
        </p:txBody>
      </p:sp>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05000"/>
            <a:ext cx="8458200" cy="4572000"/>
          </a:xfrm>
        </p:spPr>
        <p:txBody>
          <a:bodyPr/>
          <a:lstStyle/>
          <a:p>
            <a:r>
              <a:rPr lang="es-ES" dirty="0" smtClean="0"/>
              <a:t>Angustia y esperanza, (</a:t>
            </a:r>
            <a:r>
              <a:rPr lang="es-ES" dirty="0" smtClean="0">
                <a:solidFill>
                  <a:schemeClr val="tx2"/>
                </a:solidFill>
              </a:rPr>
              <a:t>2:1-4</a:t>
            </a:r>
            <a:r>
              <a:rPr lang="es-ES" dirty="0" smtClean="0"/>
              <a:t>)</a:t>
            </a:r>
          </a:p>
          <a:p>
            <a:pPr lvl="1"/>
            <a:r>
              <a:rPr lang="es-ES" dirty="0" smtClean="0"/>
              <a:t>Como en el </a:t>
            </a:r>
            <a:r>
              <a:rPr lang="es-ES" dirty="0" smtClean="0">
                <a:solidFill>
                  <a:schemeClr val="tx2"/>
                </a:solidFill>
              </a:rPr>
              <a:t>Salmo 42:7 </a:t>
            </a:r>
            <a:r>
              <a:rPr lang="es-ES" dirty="0" smtClean="0"/>
              <a:t>Jonás siente que se ahoga y que las olas le están pasando por encima. </a:t>
            </a:r>
          </a:p>
          <a:p>
            <a:pPr lvl="1"/>
            <a:r>
              <a:rPr lang="es-ES" dirty="0" smtClean="0"/>
              <a:t>Se siente lejos de la presencia de Dios pero le queda la esperanza remota de que un día verá de nuevo el templo en Jerusalén. </a:t>
            </a:r>
          </a:p>
          <a:p>
            <a:pPr lvl="1"/>
            <a:r>
              <a:rPr lang="es-ES" dirty="0" smtClean="0"/>
              <a:t>Los hebreos sabían bien que Dios no moraba en el templo pero era el lugar ideal para orar y acercarse a Dios. (Bryan et al)</a:t>
            </a:r>
          </a:p>
        </p:txBody>
      </p:sp>
      <p:sp>
        <p:nvSpPr>
          <p:cNvPr id="9"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 9, 10)</a:t>
            </a:r>
          </a:p>
        </p:txBody>
      </p:sp>
    </p:spTree>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05000"/>
            <a:ext cx="8458200" cy="4572000"/>
          </a:xfrm>
        </p:spPr>
        <p:txBody>
          <a:bodyPr/>
          <a:lstStyle/>
          <a:p>
            <a:r>
              <a:rPr lang="es-ES" dirty="0" smtClean="0"/>
              <a:t>El culto falso y el culto verdadero, (</a:t>
            </a:r>
            <a:r>
              <a:rPr lang="es-ES" dirty="0" smtClean="0">
                <a:solidFill>
                  <a:schemeClr val="tx2"/>
                </a:solidFill>
              </a:rPr>
              <a:t>2:8-10</a:t>
            </a:r>
            <a:r>
              <a:rPr lang="es-ES" dirty="0" smtClean="0"/>
              <a:t>)</a:t>
            </a:r>
          </a:p>
          <a:p>
            <a:pPr lvl="1"/>
            <a:r>
              <a:rPr lang="es-ES" dirty="0" smtClean="0"/>
              <a:t>Contraste entre los que abandonan su fe para adorar ídolos, </a:t>
            </a:r>
            <a:r>
              <a:rPr lang="es-ES" i="1" dirty="0" smtClean="0"/>
              <a:t>vanidades ilusorias, </a:t>
            </a:r>
            <a:r>
              <a:rPr lang="es-ES" dirty="0" smtClean="0"/>
              <a:t>y los que adoran al Dios verdadero. </a:t>
            </a:r>
          </a:p>
          <a:p>
            <a:pPr lvl="1"/>
            <a:r>
              <a:rPr lang="es-ES" dirty="0" smtClean="0"/>
              <a:t>A pesar de su desobediencia Jonás nunca dejó de creer en Dios o de reconocer que era el único Dios creador de todo. </a:t>
            </a:r>
          </a:p>
          <a:p>
            <a:pPr lvl="1"/>
            <a:r>
              <a:rPr lang="es-ES" dirty="0" smtClean="0"/>
              <a:t>El culto a ídolos no es solamente falso sino vano (ver </a:t>
            </a:r>
            <a:r>
              <a:rPr lang="es-ES" dirty="0" smtClean="0">
                <a:solidFill>
                  <a:schemeClr val="tx2"/>
                </a:solidFill>
              </a:rPr>
              <a:t>Isa. 44:9–20</a:t>
            </a:r>
            <a:r>
              <a:rPr lang="es-ES" dirty="0" smtClean="0"/>
              <a:t>). (Bryan et al)</a:t>
            </a:r>
          </a:p>
        </p:txBody>
      </p:sp>
      <p:sp>
        <p:nvSpPr>
          <p:cNvPr id="9"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 9, 10)</a:t>
            </a:r>
          </a:p>
        </p:txBody>
      </p:sp>
    </p:spTree>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05000"/>
            <a:ext cx="8458200" cy="4572000"/>
          </a:xfrm>
        </p:spPr>
        <p:txBody>
          <a:bodyPr/>
          <a:lstStyle/>
          <a:p>
            <a:r>
              <a:rPr lang="es-ES" dirty="0" smtClean="0"/>
              <a:t>El culto falso y el culto verdadero, (</a:t>
            </a:r>
            <a:r>
              <a:rPr lang="es-ES" dirty="0" smtClean="0">
                <a:solidFill>
                  <a:schemeClr val="tx2"/>
                </a:solidFill>
              </a:rPr>
              <a:t>2:8-10</a:t>
            </a:r>
            <a:r>
              <a:rPr lang="es-ES" dirty="0" smtClean="0"/>
              <a:t>)</a:t>
            </a:r>
          </a:p>
          <a:p>
            <a:pPr lvl="1"/>
            <a:r>
              <a:rPr lang="es-ES" dirty="0" smtClean="0"/>
              <a:t>Todo el salmo es una afirmación de la gracia divina. </a:t>
            </a:r>
          </a:p>
          <a:p>
            <a:pPr lvl="1"/>
            <a:r>
              <a:rPr lang="es-ES" dirty="0" smtClean="0"/>
              <a:t>La nota final indica que </a:t>
            </a:r>
            <a:r>
              <a:rPr lang="es-ES" i="1" dirty="0" smtClean="0"/>
              <a:t>¡la salvación pertenece a Jehovah!</a:t>
            </a:r>
            <a:r>
              <a:rPr lang="es-ES" dirty="0" smtClean="0"/>
              <a:t> (</a:t>
            </a:r>
            <a:r>
              <a:rPr lang="es-ES" dirty="0" smtClean="0">
                <a:solidFill>
                  <a:schemeClr val="tx2"/>
                </a:solidFill>
              </a:rPr>
              <a:t>v. 9b</a:t>
            </a:r>
            <a:r>
              <a:rPr lang="es-ES" dirty="0" smtClean="0"/>
              <a:t>). </a:t>
            </a:r>
          </a:p>
          <a:p>
            <a:pPr lvl="1"/>
            <a:r>
              <a:rPr lang="es-ES" dirty="0" smtClean="0"/>
              <a:t>Él puede extender su gracia a personas de cualquier nación, pero su gracia no es barata. </a:t>
            </a:r>
          </a:p>
          <a:p>
            <a:pPr lvl="1"/>
            <a:r>
              <a:rPr lang="es-ES" dirty="0" smtClean="0"/>
              <a:t>Tuvo que enviar a su Hijo a la muerte para mostrarnos el valor de su gracia. (Bryan et al)</a:t>
            </a:r>
          </a:p>
        </p:txBody>
      </p:sp>
      <p:sp>
        <p:nvSpPr>
          <p:cNvPr id="9"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 9, 10)</a:t>
            </a:r>
          </a:p>
        </p:txBody>
      </p:sp>
    </p:spTree>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05000"/>
            <a:ext cx="8458200" cy="4572000"/>
          </a:xfrm>
        </p:spPr>
        <p:txBody>
          <a:bodyPr/>
          <a:lstStyle/>
          <a:p>
            <a:r>
              <a:rPr lang="es-ES" dirty="0" smtClean="0"/>
              <a:t>El culto falso y el culto verdadero, (</a:t>
            </a:r>
            <a:r>
              <a:rPr lang="es-ES" dirty="0" smtClean="0">
                <a:solidFill>
                  <a:schemeClr val="tx2"/>
                </a:solidFill>
              </a:rPr>
              <a:t>2:8-10</a:t>
            </a:r>
            <a:r>
              <a:rPr lang="es-ES" dirty="0" smtClean="0"/>
              <a:t>)</a:t>
            </a:r>
          </a:p>
          <a:p>
            <a:pPr lvl="1"/>
            <a:r>
              <a:rPr lang="vi-VN" dirty="0" smtClean="0"/>
              <a:t>Al fin Jonás fue librado del pez, pero su liberación no era un fin en sí mismo. </a:t>
            </a:r>
            <a:endParaRPr lang="en-US" dirty="0" smtClean="0"/>
          </a:p>
          <a:p>
            <a:pPr lvl="1"/>
            <a:r>
              <a:rPr lang="vi-VN" dirty="0" smtClean="0"/>
              <a:t>Tal como Dios libró a su pueblo rebelde de cautiverio para darles una oportunidad de ser sus mensajeros al mundo (</a:t>
            </a:r>
            <a:r>
              <a:rPr lang="vi-VN" dirty="0" smtClean="0">
                <a:solidFill>
                  <a:schemeClr val="tx2"/>
                </a:solidFill>
              </a:rPr>
              <a:t>Jer. 51:44</a:t>
            </a:r>
            <a:r>
              <a:rPr lang="vi-VN" dirty="0" smtClean="0"/>
              <a:t>) así fue con Jonás. </a:t>
            </a:r>
            <a:endParaRPr lang="en-US" smtClean="0"/>
          </a:p>
          <a:p>
            <a:pPr lvl="1"/>
            <a:r>
              <a:rPr lang="vi-VN" smtClean="0"/>
              <a:t>Dios </a:t>
            </a:r>
            <a:r>
              <a:rPr lang="vi-VN" dirty="0" smtClean="0"/>
              <a:t>le mandó al pez que vomitara a Jonás en tierra para que recibiera de nuevo la Palabra de Dios</a:t>
            </a:r>
            <a:r>
              <a:rPr lang="es-ES" dirty="0" smtClean="0"/>
              <a:t>. (Bryan et al)</a:t>
            </a:r>
          </a:p>
        </p:txBody>
      </p:sp>
      <p:sp>
        <p:nvSpPr>
          <p:cNvPr id="9" name="Rectangle 2"/>
          <p:cNvSpPr>
            <a:spLocks noGrp="1" noChangeArrowheads="1"/>
          </p:cNvSpPr>
          <p:nvPr>
            <p:ph type="title"/>
          </p:nvPr>
        </p:nvSpPr>
        <p:spPr>
          <a:xfrm>
            <a:off x="1219200" y="228600"/>
            <a:ext cx="7467600" cy="1462087"/>
          </a:xfrm>
        </p:spPr>
        <p:txBody>
          <a:bodyPr/>
          <a:lstStyle/>
          <a:p>
            <a:pPr marL="571500" indent="-571500">
              <a:spcAft>
                <a:spcPts val="600"/>
              </a:spcAft>
              <a:buFont typeface="+mj-lt"/>
              <a:buAutoNum type="arabicPeriod" startAt="4"/>
              <a:tabLst>
                <a:tab pos="571500" algn="l"/>
              </a:tabLst>
            </a:pPr>
            <a:r>
              <a:rPr lang="es-PR" dirty="0" smtClean="0"/>
              <a:t>Dios escucha la oración de  Jonás (Jonás 2:1-3, 9, 10)</a:t>
            </a:r>
          </a:p>
        </p:txBody>
      </p:sp>
    </p:spTree>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sz="3600" dirty="0" smtClean="0"/>
              <a:t>El amor de Dios es para todos.</a:t>
            </a:r>
          </a:p>
          <a:p>
            <a:pPr lvl="1">
              <a:spcAft>
                <a:spcPts val="600"/>
              </a:spcAft>
            </a:pPr>
            <a:r>
              <a:rPr lang="es-PR" sz="3200" dirty="0" smtClean="0"/>
              <a:t>La salvación no es exclusiva de un pueblo, es provisión completa de Dios para un mal universal: el pecado. Es el privilegio del pueblo cristiano proclamar en todas partes este mensaje.</a:t>
            </a:r>
          </a:p>
        </p:txBody>
      </p:sp>
      <p:sp>
        <p:nvSpPr>
          <p:cNvPr id="4" name="Slide Number Placeholder 3"/>
          <p:cNvSpPr>
            <a:spLocks noGrp="1"/>
          </p:cNvSpPr>
          <p:nvPr>
            <p:ph type="sldNum" sz="quarter" idx="12"/>
          </p:nvPr>
        </p:nvSpPr>
        <p:spPr/>
        <p:txBody>
          <a:bodyPr/>
          <a:lstStyle/>
          <a:p>
            <a:fld id="{921E7F7E-33AA-4283-8B9E-027FB821B55F}" type="slidenum">
              <a:rPr lang="en-US" smtClean="0"/>
              <a:pPr/>
              <a:t>46</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sz="3600" dirty="0" smtClean="0"/>
              <a:t>Es urgente cumplir con la gran comisión.</a:t>
            </a:r>
          </a:p>
          <a:p>
            <a:pPr lvl="1">
              <a:spcAft>
                <a:spcPts val="600"/>
              </a:spcAft>
            </a:pPr>
            <a:r>
              <a:rPr lang="es-PR" sz="3200" dirty="0" smtClean="0"/>
              <a:t>Una mirada a nuestro mundo nos puede hacer oír la voz de Dios de que su maldad a llegado hasta el cielo mismo. Los cristianos tenemos un mensaje que puede transformar al hombre, pero ese mensaje necesita ser revestido de un sentido de urgencia.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47</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057400"/>
            <a:ext cx="8305800" cy="4114800"/>
          </a:xfrm>
        </p:spPr>
        <p:txBody>
          <a:bodyPr/>
          <a:lstStyle/>
          <a:p>
            <a:pPr>
              <a:spcAft>
                <a:spcPts val="600"/>
              </a:spcAft>
            </a:pPr>
            <a:r>
              <a:rPr lang="es-PR" sz="3600" dirty="0" smtClean="0"/>
              <a:t>No es posible esconderse de Dios.</a:t>
            </a:r>
          </a:p>
          <a:p>
            <a:pPr lvl="1">
              <a:spcAft>
                <a:spcPts val="600"/>
              </a:spcAft>
            </a:pPr>
            <a:r>
              <a:rPr lang="es-PR" sz="3200" dirty="0" smtClean="0"/>
              <a:t>El Espíritu de Dios escudriña los pensamientos y el corazón de los hombres y es imposible tratar de evadir esa realidad. Necesitamos enfrentarnos al Dios que está dispuesto a perdonar al pecador que se arrepiente.</a:t>
            </a:r>
          </a:p>
        </p:txBody>
      </p:sp>
      <p:sp>
        <p:nvSpPr>
          <p:cNvPr id="4" name="Slide Number Placeholder 3"/>
          <p:cNvSpPr>
            <a:spLocks noGrp="1"/>
          </p:cNvSpPr>
          <p:nvPr>
            <p:ph type="sldNum" sz="quarter" idx="12"/>
          </p:nvPr>
        </p:nvSpPr>
        <p:spPr/>
        <p:txBody>
          <a:bodyPr/>
          <a:lstStyle/>
          <a:p>
            <a:fld id="{921E7F7E-33AA-4283-8B9E-027FB821B55F}" type="slidenum">
              <a:rPr lang="en-US" smtClean="0"/>
              <a:pPr/>
              <a:t>48</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49</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304800" y="2170113"/>
            <a:ext cx="8534400" cy="4459287"/>
          </a:xfrm>
        </p:spPr>
        <p:txBody>
          <a:bodyPr/>
          <a:lstStyle/>
          <a:p>
            <a:pPr>
              <a:lnSpc>
                <a:spcPct val="80000"/>
              </a:lnSpc>
              <a:spcAft>
                <a:spcPts val="600"/>
              </a:spcAft>
              <a:buNone/>
            </a:pPr>
            <a:r>
              <a:rPr lang="vi-VN" sz="1200" dirty="0" smtClean="0"/>
              <a:t>Bryan, Jesse </a:t>
            </a:r>
            <a:r>
              <a:rPr lang="en-US" sz="1200" dirty="0" smtClean="0"/>
              <a:t> </a:t>
            </a:r>
            <a:r>
              <a:rPr lang="en-US" sz="1200" i="1" dirty="0" smtClean="0"/>
              <a:t>et al</a:t>
            </a:r>
            <a:r>
              <a:rPr lang="en-US" sz="1200" dirty="0" smtClean="0"/>
              <a:t>.</a:t>
            </a:r>
            <a:r>
              <a:rPr lang="vi-VN" sz="1200" dirty="0" smtClean="0"/>
              <a:t> </a:t>
            </a:r>
            <a:r>
              <a:rPr lang="vi-VN" sz="1200" i="1" dirty="0" smtClean="0"/>
              <a:t>Comentario Bı́blico Mundo Hispano Oseas--Malaquı́as</a:t>
            </a:r>
            <a:r>
              <a:rPr lang="vi-VN" sz="1200" dirty="0" smtClean="0"/>
              <a:t>, 1. ed. El Paso, TX: Editorial Mundo Hispano, 2003</a:t>
            </a:r>
            <a:r>
              <a:rPr lang="en-US" sz="1200" dirty="0" smtClean="0"/>
              <a:t>.</a:t>
            </a:r>
            <a:endParaRPr lang="vi-VN" sz="1200" dirty="0" smtClean="0"/>
          </a:p>
          <a:p>
            <a:pPr>
              <a:lnSpc>
                <a:spcPct val="80000"/>
              </a:lnSpc>
              <a:spcAft>
                <a:spcPts val="600"/>
              </a:spcAft>
              <a:buNone/>
            </a:pPr>
            <a:r>
              <a:rPr lang="es-ES" sz="1200" dirty="0" smtClean="0"/>
              <a:t>Douglas, J.D. </a:t>
            </a:r>
            <a:r>
              <a:rPr lang="es-ES" sz="1200" i="1" dirty="0" smtClean="0"/>
              <a:t>Nuevo Diccionario </a:t>
            </a:r>
            <a:r>
              <a:rPr lang="es-ES" sz="1200" i="1" dirty="0" err="1" smtClean="0"/>
              <a:t>Biblico</a:t>
            </a:r>
            <a:r>
              <a:rPr lang="es-ES" sz="1200" i="1" dirty="0" smtClean="0"/>
              <a:t> : Primera </a:t>
            </a:r>
            <a:r>
              <a:rPr lang="es-ES" sz="1200" i="1" dirty="0" err="1" smtClean="0"/>
              <a:t>Edicion</a:t>
            </a:r>
            <a:r>
              <a:rPr lang="es-ES" sz="1200" dirty="0" smtClean="0"/>
              <a:t>. Miami: Sociedades </a:t>
            </a:r>
            <a:r>
              <a:rPr lang="es-ES" sz="1200" dirty="0" err="1" smtClean="0"/>
              <a:t>Bı́blicas</a:t>
            </a:r>
            <a:r>
              <a:rPr lang="es-ES" sz="1200" dirty="0" smtClean="0"/>
              <a:t> Unidas, 2000.</a:t>
            </a:r>
          </a:p>
          <a:p>
            <a:pPr>
              <a:lnSpc>
                <a:spcPct val="80000"/>
              </a:lnSpc>
              <a:spcAft>
                <a:spcPts val="600"/>
              </a:spcAft>
              <a:buNone/>
            </a:pPr>
            <a:r>
              <a:rPr lang="es-ES" sz="1200" dirty="0" err="1" smtClean="0"/>
              <a:t>Jamieson</a:t>
            </a:r>
            <a:r>
              <a:rPr lang="es-ES" sz="1200" dirty="0" smtClean="0"/>
              <a:t>, Roberto, A. R. </a:t>
            </a:r>
            <a:r>
              <a:rPr lang="es-ES" sz="1200" dirty="0" err="1" smtClean="0"/>
              <a:t>Fausset</a:t>
            </a:r>
            <a:r>
              <a:rPr lang="es-ES" sz="1200" dirty="0" smtClean="0"/>
              <a:t> y David Brown, </a:t>
            </a:r>
            <a:r>
              <a:rPr lang="es-ES" sz="1200" i="1" dirty="0" smtClean="0"/>
              <a:t>Comentario </a:t>
            </a:r>
            <a:r>
              <a:rPr lang="es-ES" sz="1200" i="1" dirty="0" err="1" smtClean="0"/>
              <a:t>Exegético</a:t>
            </a:r>
            <a:r>
              <a:rPr lang="es-ES" sz="1200" i="1" dirty="0" smtClean="0"/>
              <a:t> Y Explicativo De La Biblia - Tomo 1: El Antiguo Testamento</a:t>
            </a:r>
            <a:r>
              <a:rPr lang="es-ES" sz="1200" dirty="0" smtClean="0"/>
              <a:t> (El Paso, TX: Casa Bautista de Publicaciones, 2003.</a:t>
            </a:r>
          </a:p>
          <a:p>
            <a:pPr>
              <a:lnSpc>
                <a:spcPct val="80000"/>
              </a:lnSpc>
              <a:spcAft>
                <a:spcPts val="600"/>
              </a:spcAft>
              <a:buNone/>
            </a:pPr>
            <a:r>
              <a:rPr lang="es-ES" sz="1200" i="1" dirty="0" smtClean="0"/>
              <a:t>LBLA Mapas</a:t>
            </a:r>
            <a:r>
              <a:rPr lang="es-ES" sz="1200" dirty="0" smtClean="0"/>
              <a:t>, </a:t>
            </a:r>
            <a:r>
              <a:rPr lang="es-ES" sz="1200" dirty="0" err="1" smtClean="0"/>
              <a:t>electronic</a:t>
            </a:r>
            <a:r>
              <a:rPr lang="es-ES" sz="1200" dirty="0" smtClean="0"/>
              <a:t> ed. La </a:t>
            </a:r>
            <a:r>
              <a:rPr lang="es-ES" sz="1200" dirty="0" err="1" smtClean="0"/>
              <a:t>Habra</a:t>
            </a:r>
            <a:r>
              <a:rPr lang="es-ES" sz="1200" dirty="0" smtClean="0"/>
              <a:t>, CA: </a:t>
            </a:r>
            <a:r>
              <a:rPr lang="es-ES" sz="1200" dirty="0" err="1" smtClean="0"/>
              <a:t>Foundation</a:t>
            </a:r>
            <a:r>
              <a:rPr lang="es-ES" sz="1200" dirty="0" smtClean="0"/>
              <a:t> </a:t>
            </a:r>
            <a:r>
              <a:rPr lang="es-ES" sz="1200" dirty="0" err="1" smtClean="0"/>
              <a:t>Publications</a:t>
            </a:r>
            <a:r>
              <a:rPr lang="es-ES" sz="1200" dirty="0" smtClean="0"/>
              <a:t>, Inc., 2000.</a:t>
            </a:r>
            <a:endParaRPr lang="en-US" sz="1200" dirty="0" smtClean="0"/>
          </a:p>
          <a:p>
            <a:pPr>
              <a:lnSpc>
                <a:spcPct val="80000"/>
              </a:lnSpc>
              <a:spcAft>
                <a:spcPts val="600"/>
              </a:spcAft>
              <a:buNone/>
            </a:pPr>
            <a:r>
              <a:rPr lang="es-ES" sz="1200" dirty="0" err="1" smtClean="0"/>
              <a:t>Lockward</a:t>
            </a:r>
            <a:r>
              <a:rPr lang="es-ES" sz="1200" dirty="0" smtClean="0"/>
              <a:t>, Alfonso. </a:t>
            </a:r>
            <a:r>
              <a:rPr lang="es-ES" sz="1200" i="1" dirty="0" smtClean="0"/>
              <a:t>Nuevo Diccionario De La Biblia.</a:t>
            </a:r>
            <a:r>
              <a:rPr lang="es-ES" sz="1200" dirty="0" smtClean="0"/>
              <a:t> Miami: Editorial </a:t>
            </a:r>
            <a:r>
              <a:rPr lang="es-ES" sz="1200" dirty="0" err="1" smtClean="0"/>
              <a:t>Unilit</a:t>
            </a:r>
            <a:r>
              <a:rPr lang="es-ES" sz="1200" dirty="0" smtClean="0"/>
              <a:t>, 2003.</a:t>
            </a:r>
          </a:p>
          <a:p>
            <a:pPr>
              <a:lnSpc>
                <a:spcPct val="80000"/>
              </a:lnSpc>
              <a:spcAft>
                <a:spcPts val="600"/>
              </a:spcAft>
              <a:buNone/>
            </a:pPr>
            <a:r>
              <a:rPr lang="es-ES" sz="1200" i="1" dirty="0" smtClean="0"/>
              <a:t>Mapas De La Biblia Caribe</a:t>
            </a:r>
            <a:r>
              <a:rPr lang="es-ES" sz="1200" dirty="0" smtClean="0"/>
              <a:t>, </a:t>
            </a:r>
            <a:r>
              <a:rPr lang="es-ES" sz="1200" dirty="0" err="1" smtClean="0"/>
              <a:t>electronic</a:t>
            </a:r>
            <a:r>
              <a:rPr lang="es-ES" sz="1200" dirty="0" smtClean="0"/>
              <a:t> ed. Nashville: Editorial Caribe, 2000, c1998.</a:t>
            </a:r>
            <a:endParaRPr lang="en-US" sz="1200" dirty="0" smtClean="0"/>
          </a:p>
          <a:p>
            <a:pPr>
              <a:lnSpc>
                <a:spcPct val="80000"/>
              </a:lnSpc>
              <a:spcAft>
                <a:spcPts val="600"/>
              </a:spcAft>
              <a:buNone/>
            </a:pPr>
            <a:r>
              <a:rPr lang="es-PR" sz="1200" dirty="0" smtClean="0"/>
              <a:t>Martínez, Mario, et al, eds. </a:t>
            </a:r>
            <a:r>
              <a:rPr lang="es-PR" sz="1200" i="1" dirty="0" smtClean="0"/>
              <a:t>El Expositor Bíblico: La Biblia, Libro por Libro</a:t>
            </a:r>
            <a:r>
              <a:rPr lang="es-PR" sz="1200" dirty="0" smtClean="0"/>
              <a:t>, Maestros de jóvenes y Adultos, Volumen 5. 5ta Ed. El Paso, Texas: Casa Bautista de Publicaciones, 2002, c1995. 183-189.</a:t>
            </a:r>
          </a:p>
          <a:p>
            <a:pPr>
              <a:lnSpc>
                <a:spcPct val="80000"/>
              </a:lnSpc>
              <a:spcAft>
                <a:spcPts val="600"/>
              </a:spcAft>
              <a:buNone/>
            </a:pPr>
            <a:r>
              <a:rPr lang="es-ES" sz="1200" dirty="0" smtClean="0"/>
              <a:t>Nelson, </a:t>
            </a:r>
            <a:r>
              <a:rPr lang="es-ES" sz="1200" dirty="0" err="1" smtClean="0"/>
              <a:t>Wilton</a:t>
            </a:r>
            <a:r>
              <a:rPr lang="es-ES" sz="1200" dirty="0" smtClean="0"/>
              <a:t> M. y Juan Rojas Mayo, </a:t>
            </a:r>
            <a:r>
              <a:rPr lang="es-ES" sz="1200" i="1" dirty="0" smtClean="0"/>
              <a:t>Nelson Nuevo Diccionario Ilustrado De La Biblia</a:t>
            </a:r>
            <a:r>
              <a:rPr lang="es-ES" sz="1200" dirty="0" smtClean="0"/>
              <a:t>, </a:t>
            </a:r>
            <a:r>
              <a:rPr lang="es-ES" sz="1200" dirty="0" err="1" smtClean="0"/>
              <a:t>electronic</a:t>
            </a:r>
            <a:r>
              <a:rPr lang="es-ES" sz="1200" dirty="0" smtClean="0"/>
              <a:t> ed. Nashville: Editorial Caribe, 2000, c1998.</a:t>
            </a:r>
          </a:p>
          <a:p>
            <a:pPr>
              <a:buNone/>
            </a:pPr>
            <a:r>
              <a:rPr lang="es-ES" sz="1200" dirty="0" smtClean="0"/>
              <a:t>Vázquez, Bernardino. </a:t>
            </a:r>
            <a:r>
              <a:rPr lang="es-ES" sz="1200" i="1" dirty="0" smtClean="0"/>
              <a:t>Estudios </a:t>
            </a:r>
            <a:r>
              <a:rPr lang="es-ES" sz="1200" i="1" dirty="0" err="1" smtClean="0"/>
              <a:t>Bı́blicos</a:t>
            </a:r>
            <a:r>
              <a:rPr lang="es-ES" sz="1200" i="1" dirty="0" smtClean="0"/>
              <a:t> ELA: Dios Es Justo Y Fiel (Oseas - Habacuc).</a:t>
            </a:r>
            <a:r>
              <a:rPr lang="es-ES" sz="1200" dirty="0" smtClean="0"/>
              <a:t> </a:t>
            </a:r>
            <a:r>
              <a:rPr lang="es-ES" sz="1200" dirty="0" err="1" smtClean="0"/>
              <a:t>Puebla,México</a:t>
            </a:r>
            <a:r>
              <a:rPr lang="es-ES" sz="1200" dirty="0" smtClean="0"/>
              <a:t>: Ediciones Las </a:t>
            </a:r>
            <a:r>
              <a:rPr lang="es-ES" sz="1200" dirty="0" err="1" smtClean="0"/>
              <a:t>Américas</a:t>
            </a:r>
            <a:r>
              <a:rPr lang="es-ES" sz="1200" dirty="0" smtClean="0"/>
              <a:t>, A. C., 1994.</a:t>
            </a:r>
            <a:endParaRPr lang="en-US" sz="1200" dirty="0" smtClean="0"/>
          </a:p>
          <a:p>
            <a:pPr>
              <a:lnSpc>
                <a:spcPct val="80000"/>
              </a:lnSpc>
              <a:spcAft>
                <a:spcPts val="600"/>
              </a:spcAft>
              <a:buNone/>
            </a:pPr>
            <a:r>
              <a:rPr lang="en-US" sz="1200" dirty="0" smtClean="0"/>
              <a:t>Vine, W.E. </a:t>
            </a:r>
            <a:r>
              <a:rPr lang="en-US" sz="1200" i="1" dirty="0" smtClean="0"/>
              <a:t>Vine </a:t>
            </a:r>
            <a:r>
              <a:rPr lang="en-US" sz="1200" i="1" dirty="0" err="1" smtClean="0"/>
              <a:t>Diccionario</a:t>
            </a:r>
            <a:r>
              <a:rPr lang="en-US" sz="1200" i="1" dirty="0" smtClean="0"/>
              <a:t> </a:t>
            </a:r>
            <a:r>
              <a:rPr lang="en-US" sz="1200" i="1" dirty="0" err="1" smtClean="0"/>
              <a:t>Expositivo</a:t>
            </a:r>
            <a:r>
              <a:rPr lang="en-US" sz="1200" i="1" dirty="0" smtClean="0"/>
              <a:t> De </a:t>
            </a:r>
            <a:r>
              <a:rPr lang="en-US" sz="1200" i="1" dirty="0" err="1" smtClean="0"/>
              <a:t>Palabras</a:t>
            </a:r>
            <a:r>
              <a:rPr lang="en-US" sz="1200" i="1" dirty="0" smtClean="0"/>
              <a:t> Del </a:t>
            </a:r>
            <a:r>
              <a:rPr lang="en-US" sz="1200" i="1" dirty="0" err="1" smtClean="0"/>
              <a:t>Antiguo</a:t>
            </a:r>
            <a:r>
              <a:rPr lang="en-US" sz="1200" i="1" dirty="0" smtClean="0"/>
              <a:t> Y Del Nuevo </a:t>
            </a:r>
            <a:r>
              <a:rPr lang="en-US" sz="1200" i="1" dirty="0" err="1" smtClean="0"/>
              <a:t>Testamento</a:t>
            </a:r>
            <a:r>
              <a:rPr lang="en-US" sz="1200" i="1" dirty="0" smtClean="0"/>
              <a:t> </a:t>
            </a:r>
            <a:r>
              <a:rPr lang="en-US" sz="1200" i="1" dirty="0" err="1" smtClean="0"/>
              <a:t>Exhaustivo</a:t>
            </a:r>
            <a:r>
              <a:rPr lang="en-US" sz="1200" dirty="0" smtClean="0"/>
              <a:t>, electronic ed. Nashville: Editorial </a:t>
            </a:r>
            <a:r>
              <a:rPr lang="en-US" sz="1200" dirty="0" err="1" smtClean="0"/>
              <a:t>Caribe</a:t>
            </a:r>
            <a:r>
              <a:rPr lang="en-US" sz="1200" dirty="0" smtClean="0"/>
              <a:t>, 2000, c1999.</a:t>
            </a:r>
          </a:p>
          <a:p>
            <a:pPr>
              <a:lnSpc>
                <a:spcPct val="80000"/>
              </a:lnSpc>
              <a:spcAft>
                <a:spcPts val="600"/>
              </a:spcAft>
              <a:buNone/>
            </a:pPr>
            <a:r>
              <a:rPr lang="es-ES" sz="1200" dirty="0" err="1" smtClean="0"/>
              <a:t>Walvoord</a:t>
            </a:r>
            <a:r>
              <a:rPr lang="es-ES" sz="1200" dirty="0" smtClean="0"/>
              <a:t>, John F. y Roy B. </a:t>
            </a:r>
            <a:r>
              <a:rPr lang="es-ES" sz="1200" dirty="0" err="1" smtClean="0"/>
              <a:t>Zuck</a:t>
            </a:r>
            <a:r>
              <a:rPr lang="es-ES" sz="1200" dirty="0" smtClean="0"/>
              <a:t>, </a:t>
            </a:r>
            <a:r>
              <a:rPr lang="es-ES" sz="1200" i="1" dirty="0" smtClean="0"/>
              <a:t>El Conocimiento </a:t>
            </a:r>
            <a:r>
              <a:rPr lang="es-ES" sz="1200" i="1" dirty="0" err="1" smtClean="0"/>
              <a:t>Bíblico</a:t>
            </a:r>
            <a:r>
              <a:rPr lang="es-ES" sz="1200" i="1" dirty="0" smtClean="0"/>
              <a:t>, Un Comentario Expositivo: Antiguo Testamento, Tomo 6: Daniel-</a:t>
            </a:r>
            <a:r>
              <a:rPr lang="es-ES" sz="1200" i="1" dirty="0" err="1" smtClean="0"/>
              <a:t>Malaquías</a:t>
            </a:r>
            <a:r>
              <a:rPr lang="es-ES" sz="1200" i="1" dirty="0" smtClean="0"/>
              <a:t>.</a:t>
            </a:r>
            <a:r>
              <a:rPr lang="es-ES" sz="1200" dirty="0" smtClean="0"/>
              <a:t> Puebla, </a:t>
            </a:r>
            <a:r>
              <a:rPr lang="es-ES" sz="1200" dirty="0" err="1" smtClean="0"/>
              <a:t>México</a:t>
            </a:r>
            <a:r>
              <a:rPr lang="es-ES" sz="1200" dirty="0" smtClean="0"/>
              <a:t>: Ediciones Las </a:t>
            </a:r>
            <a:r>
              <a:rPr lang="es-ES" sz="1200" dirty="0" err="1" smtClean="0"/>
              <a:t>Américas</a:t>
            </a:r>
            <a:r>
              <a:rPr lang="es-ES" sz="1200" dirty="0" smtClean="0"/>
              <a:t>, A.C., 2001</a:t>
            </a:r>
            <a:r>
              <a:rPr lang="es-PR" sz="1200" dirty="0" smtClean="0"/>
              <a:t>.</a:t>
            </a:r>
            <a:endParaRPr lang="en-US" sz="1200" dirty="0" smtClean="0"/>
          </a:p>
          <a:p>
            <a:pPr>
              <a:lnSpc>
                <a:spcPct val="80000"/>
              </a:lnSpc>
              <a:spcAft>
                <a:spcPts val="600"/>
              </a:spcAft>
              <a:buNone/>
            </a:pPr>
            <a:r>
              <a:rPr lang="es-ES" sz="1200" dirty="0" smtClean="0">
                <a:latin typeface="+mj-lt"/>
                <a:hlinkClick r:id="rId3"/>
              </a:rPr>
              <a:t>http://www.dsmedia.org/resources/illustrations/sweet-publishing/</a:t>
            </a:r>
            <a:r>
              <a:rPr lang="es-ES" sz="1200" dirty="0" smtClean="0">
                <a:latin typeface="+mj-lt"/>
              </a:rPr>
              <a:t>  (imágenes).</a:t>
            </a:r>
          </a:p>
          <a:p>
            <a:pPr>
              <a:lnSpc>
                <a:spcPct val="80000"/>
              </a:lnSpc>
              <a:spcAft>
                <a:spcPts val="600"/>
              </a:spcAft>
              <a:buNone/>
            </a:pPr>
            <a:r>
              <a:rPr lang="en-US" sz="1200" dirty="0" smtClean="0">
                <a:hlinkClick r:id="rId4"/>
              </a:rPr>
              <a:t>http://st-takla.org/Gallery/Bible/Illustrations/Bible-Slides/OT/Hosea.html</a:t>
            </a:r>
            <a:endParaRPr lang="en-US" sz="1200" dirty="0" smtClean="0"/>
          </a:p>
          <a:p>
            <a:pPr>
              <a:lnSpc>
                <a:spcPct val="80000"/>
              </a:lnSpc>
              <a:spcAft>
                <a:spcPts val="600"/>
              </a:spcAft>
              <a:buNone/>
            </a:pPr>
            <a:endParaRPr lang="en-US" sz="12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49</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Jonás</a:t>
            </a:r>
            <a:endParaRPr lang="en-US" dirty="0"/>
          </a:p>
        </p:txBody>
      </p:sp>
      <p:sp>
        <p:nvSpPr>
          <p:cNvPr id="3" name="Content Placeholder 2"/>
          <p:cNvSpPr>
            <a:spLocks noGrp="1"/>
          </p:cNvSpPr>
          <p:nvPr>
            <p:ph idx="1"/>
          </p:nvPr>
        </p:nvSpPr>
        <p:spPr>
          <a:xfrm>
            <a:off x="228600" y="2017713"/>
            <a:ext cx="8726488" cy="4611688"/>
          </a:xfrm>
        </p:spPr>
        <p:txBody>
          <a:bodyPr/>
          <a:lstStyle/>
          <a:p>
            <a:r>
              <a:rPr lang="es-ES" dirty="0" smtClean="0"/>
              <a:t>Jonás significa “paloma”.</a:t>
            </a:r>
          </a:p>
          <a:p>
            <a:pPr lvl="1"/>
            <a:r>
              <a:rPr lang="es-ES" dirty="0" smtClean="0"/>
              <a:t>Siervo de Dios hebreo (</a:t>
            </a:r>
            <a:r>
              <a:rPr lang="es-ES" dirty="0" err="1" smtClean="0">
                <a:solidFill>
                  <a:schemeClr val="tx2"/>
                </a:solidFill>
              </a:rPr>
              <a:t>Jon.</a:t>
            </a:r>
            <a:r>
              <a:rPr lang="es-ES" dirty="0" smtClean="0">
                <a:solidFill>
                  <a:schemeClr val="tx2"/>
                </a:solidFill>
              </a:rPr>
              <a:t> 1:9</a:t>
            </a:r>
            <a:r>
              <a:rPr lang="es-ES" dirty="0" smtClean="0"/>
              <a:t>), originario de </a:t>
            </a:r>
            <a:r>
              <a:rPr lang="es-ES" dirty="0" err="1" smtClean="0"/>
              <a:t>Gat-hefer</a:t>
            </a:r>
            <a:r>
              <a:rPr lang="es-ES" dirty="0" smtClean="0"/>
              <a:t> (</a:t>
            </a:r>
            <a:r>
              <a:rPr lang="es-ES" dirty="0" smtClean="0">
                <a:solidFill>
                  <a:schemeClr val="tx2"/>
                </a:solidFill>
              </a:rPr>
              <a:t>2 R. 14:25</a:t>
            </a:r>
            <a:r>
              <a:rPr lang="es-ES" dirty="0" smtClean="0"/>
              <a:t>), hijo de </a:t>
            </a:r>
            <a:r>
              <a:rPr lang="es-ES" dirty="0" err="1" smtClean="0"/>
              <a:t>Amitai</a:t>
            </a:r>
            <a:r>
              <a:rPr lang="es-ES" dirty="0" smtClean="0"/>
              <a:t>.</a:t>
            </a:r>
          </a:p>
          <a:p>
            <a:pPr lvl="1"/>
            <a:r>
              <a:rPr lang="es-ES" dirty="0" smtClean="0"/>
              <a:t>Jonás vivió cuando </a:t>
            </a:r>
            <a:r>
              <a:rPr lang="es-ES" dirty="0" err="1" smtClean="0"/>
              <a:t>Jeroboam</a:t>
            </a:r>
            <a:r>
              <a:rPr lang="es-ES" dirty="0" smtClean="0"/>
              <a:t> II era monarca del reino del norte de Israel (</a:t>
            </a:r>
            <a:r>
              <a:rPr lang="es-ES" dirty="0" smtClean="0">
                <a:solidFill>
                  <a:schemeClr val="tx2"/>
                </a:solidFill>
              </a:rPr>
              <a:t>2 R. 14:23–25</a:t>
            </a:r>
            <a:r>
              <a:rPr lang="es-ES" dirty="0" smtClean="0"/>
              <a:t>).</a:t>
            </a:r>
          </a:p>
          <a:p>
            <a:pPr lvl="1"/>
            <a:r>
              <a:rPr lang="es-ES" dirty="0" smtClean="0"/>
              <a:t>Su predicción acerca del engrandecimiento de las fronteras de Israel bajo el reinado del rey </a:t>
            </a:r>
            <a:r>
              <a:rPr lang="es-ES" dirty="0" err="1" smtClean="0"/>
              <a:t>Jeroboam</a:t>
            </a:r>
            <a:r>
              <a:rPr lang="es-ES" dirty="0" smtClean="0"/>
              <a:t> (</a:t>
            </a:r>
            <a:r>
              <a:rPr lang="es-ES" dirty="0" smtClean="0">
                <a:solidFill>
                  <a:schemeClr val="tx2"/>
                </a:solidFill>
              </a:rPr>
              <a:t>2 R. 14:25</a:t>
            </a:r>
            <a:r>
              <a:rPr lang="es-ES" dirty="0" smtClean="0"/>
              <a:t>) se cumplió a cabalidad.</a:t>
            </a:r>
          </a:p>
          <a:p>
            <a:pPr lvl="1"/>
            <a:r>
              <a:rPr lang="es-ES" dirty="0" smtClean="0"/>
              <a:t>Único profeta del A.T. que trató de huir de Dios. (</a:t>
            </a:r>
            <a:r>
              <a:rPr lang="es-ES" dirty="0" err="1" smtClean="0"/>
              <a:t>Walvoord</a:t>
            </a:r>
            <a:r>
              <a:rPr lang="es-E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a:p>
        </p:txBody>
      </p:sp>
    </p:spTree>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Bible Slides jonah 1664"/>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2000"/>
                    </a14:imgEffect>
                    <a14:imgEffect>
                      <a14:brightnessContrast contrast="23000"/>
                    </a14:imgEffect>
                  </a14:imgLayer>
                </a14:imgProps>
              </a:ext>
            </a:extLst>
          </a:blip>
          <a:srcRect/>
          <a:stretch>
            <a:fillRect/>
          </a:stretch>
        </p:blipFill>
        <p:spPr bwMode="auto">
          <a:xfrm>
            <a:off x="0" y="304799"/>
            <a:ext cx="9164260" cy="6330103"/>
          </a:xfrm>
          <a:prstGeom prst="rect">
            <a:avLst/>
          </a:prstGeom>
          <a:noFill/>
        </p:spPr>
      </p:pic>
      <p:sp>
        <p:nvSpPr>
          <p:cNvPr id="5" name="Slide Number Placeholder 3"/>
          <p:cNvSpPr>
            <a:spLocks noGrp="1"/>
          </p:cNvSpPr>
          <p:nvPr>
            <p:ph type="sldNum" sz="quarter" idx="12"/>
          </p:nvPr>
        </p:nvSpPr>
        <p:spPr/>
        <p:txBody>
          <a:bodyPr/>
          <a:lstStyle/>
          <a:p>
            <a:fld id="{6168C845-AC6A-4CB1-AD25-7DB23307EAA9}" type="slidenum">
              <a:rPr lang="en-US"/>
              <a:pPr/>
              <a:t>50</a:t>
            </a:fld>
            <a:endParaRPr lang="en-US"/>
          </a:p>
        </p:txBody>
      </p:sp>
      <p:sp>
        <p:nvSpPr>
          <p:cNvPr id="238595" name="Rectangle 3"/>
          <p:cNvSpPr>
            <a:spLocks noGrp="1" noChangeArrowheads="1"/>
          </p:cNvSpPr>
          <p:nvPr>
            <p:ph type="title" idx="4294967295"/>
          </p:nvPr>
        </p:nvSpPr>
        <p:spPr>
          <a:xfrm>
            <a:off x="685800" y="304800"/>
            <a:ext cx="7772400" cy="914400"/>
          </a:xfrm>
          <a:solidFill>
            <a:schemeClr val="bg1">
              <a:lumMod val="95000"/>
              <a:lumOff val="5000"/>
              <a:alpha val="45000"/>
            </a:schemeClr>
          </a:solidFill>
          <a:ln/>
        </p:spPr>
        <p:txBody>
          <a:bodyPr anchor="ctr"/>
          <a:lstStyle/>
          <a:p>
            <a:pPr algn="ctr"/>
            <a:r>
              <a:rPr lang="es-PR" dirty="0"/>
              <a:t>Próximo </a:t>
            </a:r>
            <a:r>
              <a:rPr lang="es-PR" dirty="0" smtClean="0"/>
              <a:t>Estudio (Libro 5)</a:t>
            </a:r>
            <a:endParaRPr lang="es-PR" dirty="0"/>
          </a:p>
        </p:txBody>
      </p:sp>
      <p:sp>
        <p:nvSpPr>
          <p:cNvPr id="238596" name="Rectangle 4"/>
          <p:cNvSpPr>
            <a:spLocks noGrp="1" noChangeArrowheads="1"/>
          </p:cNvSpPr>
          <p:nvPr>
            <p:ph type="body" sz="half" idx="4294967295"/>
          </p:nvPr>
        </p:nvSpPr>
        <p:spPr>
          <a:xfrm>
            <a:off x="685800" y="1447800"/>
            <a:ext cx="7772400" cy="50292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8: El profeta Jonás</a:t>
            </a:r>
          </a:p>
          <a:p>
            <a:pPr marL="0" indent="0" algn="ctr">
              <a:spcAft>
                <a:spcPts val="600"/>
              </a:spcAft>
              <a:buFontTx/>
              <a:buNone/>
            </a:pPr>
            <a:r>
              <a:rPr lang="es-PR" sz="4000" dirty="0" smtClean="0">
                <a:effectLst>
                  <a:outerShdw blurRad="38100" dist="38100" dir="2700000" algn="tl">
                    <a:srgbClr val="000000">
                      <a:alpha val="43137"/>
                    </a:srgbClr>
                  </a:outerShdw>
                </a:effectLst>
              </a:rPr>
              <a:t>Estudio 26:                                                           “Jonás: misión cumplida”</a:t>
            </a:r>
          </a:p>
          <a:p>
            <a:pPr marL="0" indent="0" algn="ctr">
              <a:buFontTx/>
              <a:buNone/>
              <a:tabLst>
                <a:tab pos="457200" algn="l"/>
              </a:tabLst>
            </a:pPr>
            <a:r>
              <a:rPr lang="es-PR" sz="3600" dirty="0" smtClean="0">
                <a:effectLst>
                  <a:outerShdw blurRad="38100" dist="38100" dir="2700000" algn="tl">
                    <a:srgbClr val="000000">
                      <a:alpha val="43137"/>
                    </a:srgbClr>
                  </a:outerShdw>
                </a:effectLst>
              </a:rPr>
              <a:t> (</a:t>
            </a:r>
            <a:r>
              <a:rPr lang="es-PR" dirty="0" smtClean="0">
                <a:effectLst>
                  <a:outerShdw blurRad="38100" dist="38100" dir="2700000" algn="tl">
                    <a:srgbClr val="000000">
                      <a:alpha val="43137"/>
                    </a:srgbClr>
                  </a:outerShdw>
                </a:effectLst>
              </a:rPr>
              <a:t>Jonás 3:1-4:11)                                                    9 de julio de 2013</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51</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447800" y="290513"/>
            <a:ext cx="7391400" cy="1462087"/>
          </a:xfrm>
        </p:spPr>
        <p:txBody>
          <a:bodyPr/>
          <a:lstStyle/>
          <a:p>
            <a:pPr marL="742950" indent="-742950">
              <a:spcBef>
                <a:spcPts val="600"/>
              </a:spcBef>
              <a:spcAft>
                <a:spcPts val="0"/>
              </a:spcAft>
              <a:buFont typeface="+mj-lt"/>
              <a:buAutoNum type="arabicPeriod"/>
            </a:pPr>
            <a:r>
              <a:rPr lang="es-PR" dirty="0" smtClean="0"/>
              <a:t>Dios llama a Jonás                   (Jonás 1:1-2)</a:t>
            </a:r>
          </a:p>
        </p:txBody>
      </p:sp>
      <p:pic>
        <p:nvPicPr>
          <p:cNvPr id="45058" name="Picture 2" descr="Image: Bible Slides jonah 1649"/>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7000"/>
                    </a14:imgEffect>
                    <a14:imgEffect>
                      <a14:brightnessContrast contrast="13000"/>
                    </a14:imgEffect>
                  </a14:imgLayer>
                </a14:imgProps>
              </a:ext>
            </a:extLst>
          </a:blip>
          <a:srcRect/>
          <a:stretch>
            <a:fillRect/>
          </a:stretch>
        </p:blipFill>
        <p:spPr bwMode="auto">
          <a:xfrm>
            <a:off x="1295400" y="2133600"/>
            <a:ext cx="6631924" cy="44958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057400"/>
            <a:ext cx="4343400" cy="4495800"/>
          </a:xfrm>
        </p:spPr>
        <p:txBody>
          <a:bodyPr/>
          <a:lstStyle/>
          <a:p>
            <a:pPr>
              <a:buNone/>
            </a:pPr>
            <a:r>
              <a:rPr lang="es-ES" sz="3600" dirty="0" smtClean="0"/>
              <a:t>	</a:t>
            </a:r>
            <a:r>
              <a:rPr lang="es-ES" dirty="0" smtClean="0"/>
              <a:t>"Vino palabra de Jehová a Jonás hijo de </a:t>
            </a:r>
            <a:r>
              <a:rPr lang="es-ES" dirty="0" err="1" smtClean="0"/>
              <a:t>Amitai</a:t>
            </a:r>
            <a:r>
              <a:rPr lang="es-ES" dirty="0" smtClean="0"/>
              <a:t>, diciendo: Levántate y ve a Nínive, aquella gran ciudad, y pregona contra ella; porque ha subido su maldad delante de mí.”</a:t>
            </a:r>
            <a:endParaRPr lang="es-ES" sz="3600" dirty="0"/>
          </a:p>
        </p:txBody>
      </p:sp>
      <p:sp>
        <p:nvSpPr>
          <p:cNvPr id="9" name="Rectangle 2"/>
          <p:cNvSpPr>
            <a:spLocks noGrp="1" noChangeArrowheads="1"/>
          </p:cNvSpPr>
          <p:nvPr>
            <p:ph type="title"/>
          </p:nvPr>
        </p:nvSpPr>
        <p:spPr>
          <a:xfrm>
            <a:off x="1447800" y="290513"/>
            <a:ext cx="7391400" cy="1462087"/>
          </a:xfrm>
        </p:spPr>
        <p:txBody>
          <a:bodyPr/>
          <a:lstStyle/>
          <a:p>
            <a:pPr marL="742950" indent="-742950">
              <a:spcBef>
                <a:spcPts val="600"/>
              </a:spcBef>
              <a:spcAft>
                <a:spcPts val="0"/>
              </a:spcAft>
              <a:buFont typeface="+mj-lt"/>
              <a:buAutoNum type="arabicPeriod"/>
            </a:pPr>
            <a:r>
              <a:rPr lang="es-PR" dirty="0" smtClean="0"/>
              <a:t>Dios llama a Jonás                   (Jonás 1:1-2)</a:t>
            </a:r>
          </a:p>
        </p:txBody>
      </p:sp>
      <p:pic>
        <p:nvPicPr>
          <p:cNvPr id="43010" name="Picture 2" descr="http://distantshoresmedia.org/images/rg/32/32_Jon_01_01_RG.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33000"/>
                    </a14:imgEffect>
                    <a14:imgEffect>
                      <a14:brightnessContrast contrast="25000"/>
                    </a14:imgEffect>
                  </a14:imgLayer>
                </a14:imgProps>
              </a:ext>
            </a:extLst>
          </a:blip>
          <a:srcRect/>
          <a:stretch>
            <a:fillRect/>
          </a:stretch>
        </p:blipFill>
        <p:spPr bwMode="auto">
          <a:xfrm>
            <a:off x="4114800" y="2286000"/>
            <a:ext cx="4800600" cy="41148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133600"/>
            <a:ext cx="9144000" cy="4495800"/>
          </a:xfrm>
        </p:spPr>
        <p:txBody>
          <a:bodyPr/>
          <a:lstStyle/>
          <a:p>
            <a:r>
              <a:rPr lang="es-ES" dirty="0" smtClean="0"/>
              <a:t>Único profeta enviado a los paganos o gentiles. </a:t>
            </a:r>
          </a:p>
          <a:p>
            <a:pPr lvl="1"/>
            <a:r>
              <a:rPr lang="es-ES" dirty="0" smtClean="0"/>
              <a:t>Enviado a Nínive, no solamente para el bien de Nínive, sino también para avergonzar a </a:t>
            </a:r>
            <a:r>
              <a:rPr lang="es-ES" i="1" dirty="0" smtClean="0"/>
              <a:t>Israel</a:t>
            </a:r>
            <a:r>
              <a:rPr lang="es-ES" dirty="0" smtClean="0"/>
              <a:t>, por el hecho de que siendo Nínive una ciudad pagana, se arrepintió a la primera predicación de un solo profeta extranjero.</a:t>
            </a:r>
          </a:p>
          <a:p>
            <a:pPr lvl="1"/>
            <a:r>
              <a:rPr lang="es-ES" dirty="0" smtClean="0"/>
              <a:t>El pueblo de Dios no se arrepentía, aun cuando se le predicaba por medio de muchos profetas nacionales, anterior y posteriormente. (</a:t>
            </a:r>
            <a:r>
              <a:rPr lang="es-ES" dirty="0" err="1" smtClean="0"/>
              <a:t>Jamieson</a:t>
            </a:r>
            <a:r>
              <a:rPr lang="es-ES" dirty="0" smtClean="0"/>
              <a:t> et al)</a:t>
            </a:r>
            <a:endParaRPr lang="es-ES" dirty="0"/>
          </a:p>
        </p:txBody>
      </p:sp>
      <p:sp>
        <p:nvSpPr>
          <p:cNvPr id="9" name="Rectangle 2"/>
          <p:cNvSpPr>
            <a:spLocks noGrp="1" noChangeArrowheads="1"/>
          </p:cNvSpPr>
          <p:nvPr>
            <p:ph type="title"/>
          </p:nvPr>
        </p:nvSpPr>
        <p:spPr>
          <a:xfrm>
            <a:off x="1447800" y="290513"/>
            <a:ext cx="7391400" cy="1462087"/>
          </a:xfrm>
        </p:spPr>
        <p:txBody>
          <a:bodyPr/>
          <a:lstStyle/>
          <a:p>
            <a:pPr marL="742950" indent="-742950">
              <a:spcBef>
                <a:spcPts val="600"/>
              </a:spcBef>
              <a:spcAft>
                <a:spcPts val="0"/>
              </a:spcAft>
              <a:buFont typeface="+mj-lt"/>
              <a:buAutoNum type="arabicPeriod"/>
            </a:pPr>
            <a:r>
              <a:rPr lang="es-PR" dirty="0" smtClean="0"/>
              <a:t>Dios llama a Jonás                   (Jonás 1:1-2)</a:t>
            </a: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85633"/>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9</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0" y="437605"/>
            <a:ext cx="9144000" cy="5982789"/>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72173</TotalTime>
  <Words>2855</Words>
  <Application>Microsoft Office PowerPoint</Application>
  <PresentationFormat>On-screen Show (4:3)</PresentationFormat>
  <Paragraphs>351</Paragraphs>
  <Slides>51</Slides>
  <Notes>43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51</vt:i4>
      </vt:variant>
    </vt:vector>
  </HeadingPairs>
  <TitlesOfParts>
    <vt:vector size="60" baseType="lpstr">
      <vt:lpstr>Arial</vt:lpstr>
      <vt:lpstr>Calibri</vt:lpstr>
      <vt:lpstr>Candara</vt:lpstr>
      <vt:lpstr>Tahoma</vt:lpstr>
      <vt:lpstr>Wingdings</vt:lpstr>
      <vt:lpstr>Blends</vt:lpstr>
      <vt:lpstr>Office Theme</vt:lpstr>
      <vt:lpstr>1_Office Theme</vt:lpstr>
      <vt:lpstr>2_Office Theme</vt:lpstr>
      <vt:lpstr>PowerPoint Presentation</vt:lpstr>
      <vt:lpstr>Contexto</vt:lpstr>
      <vt:lpstr>Texto clave</vt:lpstr>
      <vt:lpstr>Bosquejo de Estudio</vt:lpstr>
      <vt:lpstr>Jonás</vt:lpstr>
      <vt:lpstr>Dios llama a Jonás                   (Jonás 1:1-2)</vt:lpstr>
      <vt:lpstr>Dios llama a Jonás                   (Jonás 1:1-2)</vt:lpstr>
      <vt:lpstr>Dios llama a Jonás                   (Jonás 1:1-2)</vt:lpstr>
      <vt:lpstr>PowerPoint Presentation</vt:lpstr>
      <vt:lpstr>Dios llama a Jonás                   (Jonás 1:1-2)</vt:lpstr>
      <vt:lpstr>Rebeldía de Jonás                    (Jonás 1:3-5)</vt:lpstr>
      <vt:lpstr>Rebeldía de Jonás                    (Jonás 1:3-5)</vt:lpstr>
      <vt:lpstr>Rebeldía de Jonás                    (Jonás 1:3-5)</vt:lpstr>
      <vt:lpstr>Rebeldía de Jonás                    (Jonás 1:3-5)</vt:lpstr>
      <vt:lpstr>Rebeldía de Jonás                    (Jonás 1:3-5)</vt:lpstr>
      <vt:lpstr>Rebeldía de Jonás                    (Jonás 1:3-5)</vt:lpstr>
      <vt:lpstr>Rebeldía de Jonás                    (Jonás 1:3-5)</vt:lpstr>
      <vt:lpstr>PowerPoint Presentation</vt:lpstr>
      <vt:lpstr>Rebeldía de Jonás                    (Jonás 1:3-5)</vt:lpstr>
      <vt:lpstr>Rebeldía de Jonás                    (Jonás 1:3-5)</vt:lpstr>
      <vt:lpstr>Rebeldía de Jonás                    (Jonás 1:3-5)</vt:lpstr>
      <vt:lpstr>Rebeldía de Jonás                    (Jonás 1:3-5)</vt:lpstr>
      <vt:lpstr>Jonás reconoce su rebeldía       (Jonás 1:9-17)</vt:lpstr>
      <vt:lpstr>Jonás reconoce su rebeldía       (Jonás 1:9-17)</vt:lpstr>
      <vt:lpstr>Jonás reconoce su rebeldía       (Jonás 1:9-17)</vt:lpstr>
      <vt:lpstr>Jonás reconoce su rebeldía       (Jonás 1:9-17)</vt:lpstr>
      <vt:lpstr>Jonás reconoce su rebeldía       (Jonás 1:9-17)</vt:lpstr>
      <vt:lpstr>PowerPoint Presentation</vt:lpstr>
      <vt:lpstr>Jonás reconoce su rebeldía       (Jonás 1:9-17)</vt:lpstr>
      <vt:lpstr>Jonás reconoce su rebeldía       (Jonás 1:9-17)</vt:lpstr>
      <vt:lpstr>Jonás reconoce su rebeldía       (Jonás 1:9-17)</vt:lpstr>
      <vt:lpstr>Jonás reconoce su rebeldía       (Jonás 1:9-17)</vt:lpstr>
      <vt:lpstr>Jonás reconoce su rebeldía       (Jonás 1:9-17)</vt:lpstr>
      <vt:lpstr>Jonás reconoce su rebeldía       (Jonás 1:9-17)</vt:lpstr>
      <vt:lpstr>Jonás reconoce su rebeldía       (Jonás 1:9-17)</vt:lpstr>
      <vt:lpstr>Jonás reconoce su rebeldía       (Jonás 1:9-17)</vt:lpstr>
      <vt:lpstr>Jonás reconoce su rebeldía       (Jonás 1:9-17)</vt:lpstr>
      <vt:lpstr>Dios escucha la oración de  Jonás (Jonás 2:1-3, 9, 10)</vt:lpstr>
      <vt:lpstr>Dios escucha la oración de  Jonás (Jonás 2:1-3)</vt:lpstr>
      <vt:lpstr>Dios escucha la oración de  Jonás (Jonás 2:9, 10)</vt:lpstr>
      <vt:lpstr>Dios escucha la oración de  Jonás (Jonás 2:1-3, 9, 10)</vt:lpstr>
      <vt:lpstr>Dios escucha la oración de  Jonás (Jonás 2:1-3, 9, 10)</vt:lpstr>
      <vt:lpstr>Dios escucha la oración de  Jonás (Jonás 2:1-3, 9, 10)</vt:lpstr>
      <vt:lpstr>Dios escucha la oración de  Jonás (Jonás 2:1-3, 9, 10)</vt:lpstr>
      <vt:lpstr>Dios escucha la oración de  Jonás (Jonás 2:1-3, 9, 10)</vt:lpstr>
      <vt:lpstr>Aplicaciones</vt:lpstr>
      <vt:lpstr>Aplicaciones</vt:lpstr>
      <vt:lpstr>Aplicaciones</vt:lpstr>
      <vt:lpstr>Bibliografía</vt:lpstr>
      <vt:lpstr>Próximo Estudio (Libro 5)</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Jonás</dc:title>
  <dc:creator>JRIVERA</dc:creator>
  <cp:lastModifiedBy>Tito Ortega</cp:lastModifiedBy>
  <cp:revision>2814</cp:revision>
  <dcterms:created xsi:type="dcterms:W3CDTF">2007-01-24T21:53:34Z</dcterms:created>
  <dcterms:modified xsi:type="dcterms:W3CDTF">2013-07-10T00:14:58Z</dcterms:modified>
</cp:coreProperties>
</file>