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45"/>
  </p:notesMasterIdLst>
  <p:handoutMasterIdLst>
    <p:handoutMasterId r:id="rId46"/>
  </p:handoutMasterIdLst>
  <p:sldIdLst>
    <p:sldId id="1586" r:id="rId3"/>
    <p:sldId id="530" r:id="rId4"/>
    <p:sldId id="1315" r:id="rId5"/>
    <p:sldId id="1265" r:id="rId6"/>
    <p:sldId id="1587" r:id="rId7"/>
    <p:sldId id="1309" r:id="rId8"/>
    <p:sldId id="1372" r:id="rId9"/>
    <p:sldId id="1568" r:id="rId10"/>
    <p:sldId id="1569" r:id="rId11"/>
    <p:sldId id="1580" r:id="rId12"/>
    <p:sldId id="1570" r:id="rId13"/>
    <p:sldId id="1592" r:id="rId14"/>
    <p:sldId id="757" r:id="rId15"/>
    <p:sldId id="1284" r:id="rId16"/>
    <p:sldId id="1572" r:id="rId17"/>
    <p:sldId id="1571" r:id="rId18"/>
    <p:sldId id="1582" r:id="rId19"/>
    <p:sldId id="1593" r:id="rId20"/>
    <p:sldId id="1594" r:id="rId21"/>
    <p:sldId id="1322" r:id="rId22"/>
    <p:sldId id="1462" r:id="rId23"/>
    <p:sldId id="1573" r:id="rId24"/>
    <p:sldId id="1565" r:id="rId25"/>
    <p:sldId id="1595" r:id="rId26"/>
    <p:sldId id="1577" r:id="rId27"/>
    <p:sldId id="1578" r:id="rId28"/>
    <p:sldId id="1579" r:id="rId29"/>
    <p:sldId id="1583" r:id="rId30"/>
    <p:sldId id="1584" r:id="rId31"/>
    <p:sldId id="1585" r:id="rId32"/>
    <p:sldId id="1588" r:id="rId33"/>
    <p:sldId id="1589" r:id="rId34"/>
    <p:sldId id="1590" r:id="rId35"/>
    <p:sldId id="1591" r:id="rId36"/>
    <p:sldId id="1596" r:id="rId37"/>
    <p:sldId id="1597" r:id="rId38"/>
    <p:sldId id="1598" r:id="rId39"/>
    <p:sldId id="1599" r:id="rId40"/>
    <p:sldId id="1370" r:id="rId41"/>
    <p:sldId id="542" r:id="rId42"/>
    <p:sldId id="1371" r:id="rId43"/>
    <p:sldId id="269" r:id="rId44"/>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62" autoAdjust="0"/>
    <p:restoredTop sz="93476" autoAdjust="0"/>
  </p:normalViewPr>
  <p:slideViewPr>
    <p:cSldViewPr>
      <p:cViewPr varScale="1">
        <p:scale>
          <a:sx n="72" d="100"/>
          <a:sy n="72" d="100"/>
        </p:scale>
        <p:origin x="1242" y="66"/>
      </p:cViewPr>
      <p:guideLst>
        <p:guide orient="horz" pos="2160"/>
        <p:guide pos="2880"/>
      </p:guideLst>
    </p:cSldViewPr>
  </p:slideViewPr>
  <p:outlineViewPr>
    <p:cViewPr>
      <p:scale>
        <a:sx n="33" d="100"/>
        <a:sy n="33" d="100"/>
      </p:scale>
      <p:origin x="48" y="1084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9/7/2014</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997376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66039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3876209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783922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188580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708353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544573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544573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544573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2544573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724086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56232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450521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12976332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7215163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7215163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40</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642399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41</a:t>
            </a:fld>
            <a:endParaRPr lang="en-US" smtClean="0"/>
          </a:p>
        </p:txBody>
      </p:sp>
    </p:spTree>
    <p:extLst>
      <p:ext uri="{BB962C8B-B14F-4D97-AF65-F5344CB8AC3E}">
        <p14:creationId xmlns:p14="http://schemas.microsoft.com/office/powerpoint/2010/main" val="5451941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42</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6483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598240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2804881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151496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1565855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1565855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1468573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dirty="0">
              <a:solidFill>
                <a:srgbClr val="000000"/>
              </a:solidFill>
            </a:endParaRPr>
          </a:p>
        </p:txBody>
      </p:sp>
    </p:spTree>
    <p:extLst>
      <p:ext uri="{BB962C8B-B14F-4D97-AF65-F5344CB8AC3E}">
        <p14:creationId xmlns:p14="http://schemas.microsoft.com/office/powerpoint/2010/main" val="1468573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9/7/2014</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upload.wikimedia.org/wikipedia/commons/f/f9/Job-restored-to-prosperity.jpg"/>
          <p:cNvPicPr>
            <a:picLocks noChangeAspect="1" noChangeArrowheads="1"/>
          </p:cNvPicPr>
          <p:nvPr/>
        </p:nvPicPr>
        <p:blipFill>
          <a:blip r:embed="rId2"/>
          <a:srcRect/>
          <a:stretch>
            <a:fillRect/>
          </a:stretch>
        </p:blipFill>
        <p:spPr bwMode="auto">
          <a:xfrm>
            <a:off x="0" y="12700"/>
            <a:ext cx="9144000" cy="6862378"/>
          </a:xfrm>
          <a:prstGeom prst="rect">
            <a:avLst/>
          </a:prstGeom>
          <a:noFill/>
          <a:ln w="9525">
            <a:noFill/>
            <a:miter lim="800000"/>
            <a:headEnd/>
            <a:tailEnd/>
          </a:ln>
        </p:spPr>
      </p:pic>
      <p:sp>
        <p:nvSpPr>
          <p:cNvPr id="2" name="Título 1"/>
          <p:cNvSpPr>
            <a:spLocks noGrp="1"/>
          </p:cNvSpPr>
          <p:nvPr>
            <p:ph type="ctrTitle"/>
          </p:nvPr>
        </p:nvSpPr>
        <p:spPr>
          <a:xfrm>
            <a:off x="822722" y="911226"/>
            <a:ext cx="7543800" cy="3565525"/>
          </a:xfrm>
        </p:spPr>
        <p:txBody>
          <a:bodyPr rtlCol="0"/>
          <a:lstStyle/>
          <a:p>
            <a:pPr lvl="0" fontAlgn="auto">
              <a:spcBef>
                <a:spcPct val="20000"/>
              </a:spcBef>
              <a:spcAft>
                <a:spcPts val="0"/>
              </a:spcAft>
              <a:defRPr/>
            </a:pPr>
            <a:r>
              <a:rPr lang="es-PR" dirty="0" smtClean="0">
                <a:solidFill>
                  <a:schemeClr val="tx2"/>
                </a:solidFill>
                <a:effectLst>
                  <a:outerShdw blurRad="38100" dist="38100" dir="2700000" algn="tl">
                    <a:srgbClr val="000000">
                      <a:alpha val="43137"/>
                    </a:srgbClr>
                  </a:outerShdw>
                </a:effectLst>
                <a:latin typeface="Candara" pitchFamily="34" charset="0"/>
              </a:rPr>
              <a:t>Unidad 10: ¿Por qué sufren los humanos?</a:t>
            </a:r>
            <a:br>
              <a:rPr lang="es-PR" dirty="0" smtClean="0">
                <a:solidFill>
                  <a:schemeClr val="tx2"/>
                </a:solidFill>
                <a:effectLst>
                  <a:outerShdw blurRad="38100" dist="38100" dir="2700000" algn="tl">
                    <a:srgbClr val="000000">
                      <a:alpha val="43137"/>
                    </a:srgbClr>
                  </a:outerShdw>
                </a:effectLst>
                <a:latin typeface="Candara" pitchFamily="34" charset="0"/>
              </a:rPr>
            </a:br>
            <a:r>
              <a:rPr lang="es-PR" dirty="0" smtClean="0">
                <a:effectLst>
                  <a:outerShdw blurRad="38100" dist="38100" dir="2700000" algn="tl">
                    <a:srgbClr val="000000">
                      <a:alpha val="43137"/>
                    </a:srgbClr>
                  </a:outerShdw>
                </a:effectLst>
                <a:latin typeface="Candara" pitchFamily="34" charset="0"/>
              </a:rPr>
              <a:t> </a:t>
            </a:r>
            <a:r>
              <a:rPr lang="es-PR" dirty="0" smtClean="0">
                <a:solidFill>
                  <a:schemeClr val="tx2"/>
                </a:solidFill>
                <a:effectLst>
                  <a:outerShdw blurRad="38100" dist="38100" dir="2700000" algn="tl">
                    <a:srgbClr val="000000">
                      <a:alpha val="43137"/>
                    </a:srgbClr>
                  </a:outerShdw>
                </a:effectLst>
                <a:latin typeface="Candara" pitchFamily="34" charset="0"/>
              </a:rPr>
              <a:t>Estudio 45:</a:t>
            </a:r>
            <a:br>
              <a:rPr lang="es-PR" dirty="0" smtClean="0">
                <a:solidFill>
                  <a:schemeClr val="tx2"/>
                </a:solidFill>
                <a:effectLst>
                  <a:outerShdw blurRad="38100" dist="38100" dir="2700000" algn="tl">
                    <a:srgbClr val="000000">
                      <a:alpha val="43137"/>
                    </a:srgbClr>
                  </a:outerShdw>
                </a:effectLst>
                <a:latin typeface="Candara" pitchFamily="34" charset="0"/>
              </a:rPr>
            </a:br>
            <a:r>
              <a:rPr lang="es-PR" dirty="0" smtClean="0">
                <a:solidFill>
                  <a:schemeClr val="tx2"/>
                </a:solidFill>
                <a:effectLst>
                  <a:outerShdw blurRad="38100" dist="38100" dir="2700000" algn="tl">
                    <a:srgbClr val="000000">
                      <a:alpha val="43137"/>
                    </a:srgbClr>
                  </a:outerShdw>
                </a:effectLst>
                <a:latin typeface="Candara" pitchFamily="34" charset="0"/>
              </a:rPr>
              <a:t>Job Reconoce el Poder de Dios</a:t>
            </a:r>
          </a:p>
        </p:txBody>
      </p:sp>
      <p:sp>
        <p:nvSpPr>
          <p:cNvPr id="3" name="Subtítulo 2"/>
          <p:cNvSpPr>
            <a:spLocks noGrp="1"/>
          </p:cNvSpPr>
          <p:nvPr>
            <p:ph type="subTitle" idx="1"/>
          </p:nvPr>
        </p:nvSpPr>
        <p:spPr>
          <a:xfrm>
            <a:off x="825104" y="4608513"/>
            <a:ext cx="7543800" cy="1143000"/>
          </a:xfrm>
        </p:spPr>
        <p:txBody>
          <a:bodyPr rtlCol="0">
            <a:normAutofit/>
          </a:bodyPr>
          <a:lstStyle/>
          <a:p>
            <a:pPr eaLnBrk="1" fontAlgn="auto" hangingPunct="1">
              <a:defRPr/>
            </a:pPr>
            <a:r>
              <a:rPr lang="en-US" sz="3600" dirty="0" smtClean="0">
                <a:solidFill>
                  <a:schemeClr val="tx1"/>
                </a:solidFill>
              </a:rPr>
              <a:t>Job 40:1-5, 8-14; 42:1-17</a:t>
            </a:r>
            <a:endParaRPr lang="en-US" sz="3600" dirty="0">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4267200" cy="4800600"/>
          </a:xfrm>
        </p:spPr>
        <p:txBody>
          <a:bodyPr/>
          <a:lstStyle/>
          <a:p>
            <a:pPr marL="0" indent="0">
              <a:buNone/>
            </a:pPr>
            <a:r>
              <a:rPr lang="es-ES" dirty="0" smtClean="0"/>
              <a:t>Debemos entender primeramente que esta prueba tenía un propósito divino. Dios baja entonces a corregir los errores de juicio que tenían estos hombres.</a:t>
            </a:r>
          </a:p>
          <a:p>
            <a:pPr marL="0" indent="0">
              <a:buNone/>
            </a:pPr>
            <a:endParaRPr lang="es-ES" dirty="0" smtClean="0"/>
          </a:p>
          <a:p>
            <a:pPr marL="0" indent="0">
              <a:buNone/>
            </a:pP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ES" dirty="0" smtClean="0"/>
              <a:t>Job responde a Jehová </a:t>
            </a:r>
            <a:br>
              <a:rPr lang="es-ES" dirty="0" smtClean="0"/>
            </a:br>
            <a:r>
              <a:rPr lang="es-ES" dirty="0" smtClean="0"/>
              <a:t>(Job 40:1-5)</a:t>
            </a:r>
            <a:endParaRPr lang="es-PR" dirty="0"/>
          </a:p>
        </p:txBody>
      </p:sp>
    </p:spTree>
    <p:extLst>
      <p:ext uri="{BB962C8B-B14F-4D97-AF65-F5344CB8AC3E}">
        <p14:creationId xmlns:p14="http://schemas.microsoft.com/office/powerpoint/2010/main" val="2541266859"/>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8839200" cy="4648200"/>
          </a:xfrm>
        </p:spPr>
        <p:txBody>
          <a:bodyPr/>
          <a:lstStyle/>
          <a:p>
            <a:r>
              <a:rPr lang="es-ES" dirty="0" smtClean="0"/>
              <a:t>Todo el discurso de los capítulos 38-39 muestran la omnipotencia, omnipresencia y omnisciencia de Dios. </a:t>
            </a:r>
          </a:p>
          <a:p>
            <a:r>
              <a:rPr lang="es-ES" dirty="0" smtClean="0"/>
              <a:t>Dios quiere dar a entender que, si Él tiene poder sobre TODAS las cosas, entonces lo que Él hace no es arbitrario, ni aun la gran prueba por la cual puso a </a:t>
            </a:r>
            <a:r>
              <a:rPr lang="es-ES" dirty="0" err="1" smtClean="0"/>
              <a:t>Job.</a:t>
            </a: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ES" dirty="0" smtClean="0"/>
              <a:t>Job responde a Jehová </a:t>
            </a:r>
            <a:br>
              <a:rPr lang="es-ES" dirty="0" smtClean="0"/>
            </a:br>
            <a:r>
              <a:rPr lang="es-ES" dirty="0" smtClean="0"/>
              <a:t>(Job 40:1-5)</a:t>
            </a:r>
            <a:endParaRPr lang="es-PR" dirty="0"/>
          </a:p>
        </p:txBody>
      </p:sp>
    </p:spTree>
    <p:extLst>
      <p:ext uri="{BB962C8B-B14F-4D97-AF65-F5344CB8AC3E}">
        <p14:creationId xmlns:p14="http://schemas.microsoft.com/office/powerpoint/2010/main" val="3789835353"/>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8839200" cy="4648200"/>
          </a:xfrm>
        </p:spPr>
        <p:txBody>
          <a:bodyPr/>
          <a:lstStyle/>
          <a:p>
            <a:r>
              <a:rPr lang="es-ES" dirty="0" smtClean="0"/>
              <a:t>La intención de Dios no es insultar a Job, sino hacer que él recapacite y crezca en su fe. Esto lo sabemos desde el capítulo 1. Job amaba a Dios y Dios a él.</a:t>
            </a:r>
          </a:p>
          <a:p>
            <a:r>
              <a:rPr lang="es-ES" i="1" dirty="0" smtClean="0"/>
              <a:t>“Y Jehová dijo a Satanás: ¿No has considerado a mi siervo Job, que no hay otro como él en la tierra, varón perfecto y recto, temeroso de Dios y apartado del mal?”	</a:t>
            </a:r>
          </a:p>
          <a:p>
            <a:pPr>
              <a:buNone/>
            </a:pPr>
            <a:r>
              <a:rPr lang="es-ES" i="1" dirty="0" smtClean="0"/>
              <a:t>							</a:t>
            </a:r>
            <a:r>
              <a:rPr lang="es-ES" dirty="0" smtClean="0">
                <a:solidFill>
                  <a:srgbClr val="FF0000"/>
                </a:solidFill>
              </a:rPr>
              <a:t>(Job 1:8)</a:t>
            </a:r>
            <a:endParaRPr lang="es-ES" dirty="0" smtClean="0"/>
          </a:p>
          <a:p>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ES" dirty="0" smtClean="0"/>
              <a:t>Job responde a Jehová </a:t>
            </a:r>
            <a:br>
              <a:rPr lang="es-ES" dirty="0" smtClean="0"/>
            </a:br>
            <a:r>
              <a:rPr lang="es-ES" dirty="0" smtClean="0"/>
              <a:t>(Job 40:1-5)</a:t>
            </a:r>
            <a:endParaRPr lang="es-PR" dirty="0"/>
          </a:p>
        </p:txBody>
      </p:sp>
    </p:spTree>
    <p:extLst>
      <p:ext uri="{BB962C8B-B14F-4D97-AF65-F5344CB8AC3E}">
        <p14:creationId xmlns:p14="http://schemas.microsoft.com/office/powerpoint/2010/main" val="3789835353"/>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sz="4000" dirty="0" smtClean="0"/>
              <a:t>Dios </a:t>
            </a:r>
            <a:r>
              <a:rPr lang="en-US" sz="4000" dirty="0" err="1" smtClean="0"/>
              <a:t>desafía</a:t>
            </a:r>
            <a:r>
              <a:rPr lang="en-US" sz="4000" dirty="0" smtClean="0"/>
              <a:t> a Job </a:t>
            </a:r>
            <a:r>
              <a:rPr lang="en-US" sz="4000" dirty="0" err="1" smtClean="0"/>
              <a:t>para</a:t>
            </a:r>
            <a:r>
              <a:rPr lang="en-US" sz="4000" dirty="0" smtClean="0"/>
              <a:t> </a:t>
            </a:r>
            <a:r>
              <a:rPr lang="en-US" sz="4000" dirty="0" err="1" smtClean="0"/>
              <a:t>tomar</a:t>
            </a:r>
            <a:r>
              <a:rPr lang="en-US" sz="4000" dirty="0" smtClean="0"/>
              <a:t> </a:t>
            </a:r>
            <a:r>
              <a:rPr lang="en-US" sz="4000" dirty="0" err="1" smtClean="0"/>
              <a:t>decisiones</a:t>
            </a:r>
            <a:r>
              <a:rPr lang="en-US" sz="4000" dirty="0" smtClean="0"/>
              <a:t> (Job 40:8-14)</a:t>
            </a:r>
            <a:endParaRPr lang="es-PR" sz="4000" dirty="0"/>
          </a:p>
        </p:txBody>
      </p:sp>
      <p:pic>
        <p:nvPicPr>
          <p:cNvPr id="9" name="Picture 2" descr="http://upload.wikimedia.org/wikipedia/commons/3/33/Figures_God_took_Enoch.jpg"/>
          <p:cNvPicPr>
            <a:picLocks noChangeAspect="1" noChangeArrowheads="1"/>
          </p:cNvPicPr>
          <p:nvPr/>
        </p:nvPicPr>
        <p:blipFill>
          <a:blip r:embed="rId3"/>
          <a:srcRect/>
          <a:stretch>
            <a:fillRect/>
          </a:stretch>
        </p:blipFill>
        <p:spPr bwMode="auto">
          <a:xfrm>
            <a:off x="2514600" y="1905000"/>
            <a:ext cx="4114800" cy="4804064"/>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1905000"/>
            <a:ext cx="8991600" cy="4800600"/>
          </a:xfrm>
        </p:spPr>
        <p:txBody>
          <a:bodyPr/>
          <a:lstStyle/>
          <a:p>
            <a:pPr marL="200025" lvl="1" indent="0" eaLnBrk="1" hangingPunct="1">
              <a:buFont typeface="Calibri" pitchFamily="34" charset="0"/>
              <a:buNone/>
            </a:pPr>
            <a:r>
              <a:rPr lang="es-ES" sz="3200" dirty="0" smtClean="0"/>
              <a:t>“¿Invalidarás tú también mi juicio? ¿Me condenarás a mí, para justificarte tú? ¿Tienes tú un brazo como el de Dios? ¿Y truenas con tu voz como la suya? Adórnate ahora de majestad y de alteza, Y vístete de honra y de hermosura. Derrama el ardor de tu ira; Mira a todo altivo, y abátelo. Mira a todo soberbio, y humíllalo, Y quebranta a los impíos en su sitio. Encúbrelos a todos en el polvo, Encierra sus rostros en la oscuridad;…”</a:t>
            </a:r>
          </a:p>
          <a:p>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sz="4000" dirty="0" smtClean="0"/>
              <a:t>Dios </a:t>
            </a:r>
            <a:r>
              <a:rPr lang="en-US" sz="4000" dirty="0" err="1" smtClean="0"/>
              <a:t>desafía</a:t>
            </a:r>
            <a:r>
              <a:rPr lang="en-US" sz="4000" dirty="0" smtClean="0"/>
              <a:t> a Job </a:t>
            </a:r>
            <a:r>
              <a:rPr lang="en-US" sz="4000" dirty="0" err="1" smtClean="0"/>
              <a:t>para</a:t>
            </a:r>
            <a:r>
              <a:rPr lang="en-US" sz="4000" dirty="0" smtClean="0"/>
              <a:t> </a:t>
            </a:r>
            <a:r>
              <a:rPr lang="en-US" sz="4000" dirty="0" err="1" smtClean="0"/>
              <a:t>tomar</a:t>
            </a:r>
            <a:r>
              <a:rPr lang="en-US" sz="4000" dirty="0" smtClean="0"/>
              <a:t> </a:t>
            </a:r>
            <a:r>
              <a:rPr lang="en-US" sz="4000" dirty="0" err="1" smtClean="0"/>
              <a:t>decisiones</a:t>
            </a:r>
            <a:r>
              <a:rPr lang="en-US" sz="4000" dirty="0" smtClean="0"/>
              <a:t> (Job 40:8-14)</a:t>
            </a:r>
            <a:endParaRPr lang="es-PR" sz="4000" dirty="0"/>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1981200"/>
            <a:ext cx="8534400" cy="4724400"/>
          </a:xfrm>
        </p:spPr>
        <p:txBody>
          <a:bodyPr/>
          <a:lstStyle/>
          <a:p>
            <a:pPr marL="200025" lvl="1" indent="0" eaLnBrk="1" hangingPunct="1">
              <a:buFont typeface="Calibri" pitchFamily="34" charset="0"/>
              <a:buNone/>
            </a:pPr>
            <a:r>
              <a:rPr lang="es-ES" sz="3400" dirty="0" smtClean="0"/>
              <a:t>“… Y yo también te confesaré Que podrá salvarte tu diestra.”</a:t>
            </a:r>
          </a:p>
          <a:p>
            <a:pPr marL="200025" lvl="1" indent="0" eaLnBrk="1" hangingPunct="1">
              <a:buFont typeface="Calibri" pitchFamily="34" charset="0"/>
              <a:buNone/>
            </a:pPr>
            <a:endParaRPr lang="es-ES" sz="3400" dirty="0" smtClean="0"/>
          </a:p>
          <a:p>
            <a:pPr marL="200025" lvl="1" indent="0" eaLnBrk="1" hangingPunct="1">
              <a:buFont typeface="Calibri" pitchFamily="34" charset="0"/>
              <a:buNone/>
            </a:pPr>
            <a:endParaRPr lang="es-ES" sz="3400" dirty="0" smtClean="0"/>
          </a:p>
          <a:p>
            <a:pPr marL="200025" lvl="1" indent="0" eaLnBrk="1" hangingPunct="1">
              <a:buFont typeface="Calibri" pitchFamily="34" charset="0"/>
              <a:buNone/>
            </a:pPr>
            <a:endParaRPr lang="es-ES" sz="3400" dirty="0" smtClean="0"/>
          </a:p>
          <a:p>
            <a:pPr marL="200025" lvl="1" indent="0" eaLnBrk="1" hangingPunct="1">
              <a:buFont typeface="Calibri" pitchFamily="34" charset="0"/>
              <a:buNone/>
            </a:pPr>
            <a:endParaRPr lang="es-ES" sz="3400" dirty="0" smtClean="0"/>
          </a:p>
          <a:p>
            <a:pPr marL="200025" lvl="1" indent="0" eaLnBrk="1" hangingPunct="1">
              <a:buFont typeface="Calibri" pitchFamily="34" charset="0"/>
              <a:buNone/>
            </a:pPr>
            <a:endParaRPr lang="es-ES" sz="3400" dirty="0" smtClean="0"/>
          </a:p>
          <a:p>
            <a:pPr marL="200025" lvl="1" indent="0" eaLnBrk="1" hangingPunct="1">
              <a:buFont typeface="Calibri" pitchFamily="34" charset="0"/>
              <a:buNone/>
            </a:pPr>
            <a:r>
              <a:rPr lang="es-ES" sz="3400" dirty="0" smtClean="0"/>
              <a:t>						</a:t>
            </a:r>
            <a:r>
              <a:rPr lang="es-ES" sz="3400" dirty="0" smtClean="0">
                <a:solidFill>
                  <a:srgbClr val="FF0000"/>
                </a:solidFill>
              </a:rPr>
              <a:t>(Job 40:8-14)</a:t>
            </a:r>
            <a:endParaRPr lang="es-ES" sz="3400" dirty="0" smtClean="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sz="4000" dirty="0" smtClean="0"/>
              <a:t>Dios </a:t>
            </a:r>
            <a:r>
              <a:rPr lang="en-US" sz="4000" dirty="0" err="1" smtClean="0"/>
              <a:t>desafía</a:t>
            </a:r>
            <a:r>
              <a:rPr lang="en-US" sz="4000" dirty="0" smtClean="0"/>
              <a:t> a Job </a:t>
            </a:r>
            <a:r>
              <a:rPr lang="en-US" sz="4000" dirty="0" err="1" smtClean="0"/>
              <a:t>para</a:t>
            </a:r>
            <a:r>
              <a:rPr lang="en-US" sz="4000" dirty="0" smtClean="0"/>
              <a:t> </a:t>
            </a:r>
            <a:r>
              <a:rPr lang="en-US" sz="4000" dirty="0" err="1" smtClean="0"/>
              <a:t>tomar</a:t>
            </a:r>
            <a:r>
              <a:rPr lang="en-US" sz="4000" dirty="0" smtClean="0"/>
              <a:t> </a:t>
            </a:r>
            <a:r>
              <a:rPr lang="en-US" sz="4000" dirty="0" err="1" smtClean="0"/>
              <a:t>decisiones</a:t>
            </a:r>
            <a:r>
              <a:rPr lang="en-US" sz="4000" dirty="0" smtClean="0"/>
              <a:t> (Job 40:8-14)</a:t>
            </a:r>
            <a:endParaRPr lang="es-PR" sz="4000" dirty="0"/>
          </a:p>
        </p:txBody>
      </p:sp>
    </p:spTree>
    <p:extLst>
      <p:ext uri="{BB962C8B-B14F-4D97-AF65-F5344CB8AC3E}">
        <p14:creationId xmlns:p14="http://schemas.microsoft.com/office/powerpoint/2010/main" val="124219918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2057400"/>
            <a:ext cx="8991600" cy="4800600"/>
          </a:xfrm>
        </p:spPr>
        <p:txBody>
          <a:bodyPr/>
          <a:lstStyle/>
          <a:p>
            <a:pPr marL="0" indent="0">
              <a:buNone/>
            </a:pPr>
            <a:r>
              <a:rPr lang="es-ES" dirty="0" smtClean="0"/>
              <a:t>Nadie puede ocupar el lugar de Dios. Él es soberano. Es por esta razón que Él corrige a </a:t>
            </a:r>
            <a:r>
              <a:rPr lang="es-ES" dirty="0" err="1" smtClean="0"/>
              <a:t>Job.</a:t>
            </a:r>
            <a:r>
              <a:rPr lang="es-ES" dirty="0" smtClean="0"/>
              <a:t> </a:t>
            </a:r>
            <a:br>
              <a:rPr lang="es-ES" dirty="0" smtClean="0"/>
            </a:br>
            <a:r>
              <a:rPr lang="es-ES" dirty="0" smtClean="0">
                <a:effectLst>
                  <a:outerShdw blurRad="38100" dist="38100" dir="2700000" algn="tl">
                    <a:srgbClr val="000000">
                      <a:alpha val="43137"/>
                    </a:srgbClr>
                  </a:outerShdw>
                </a:effectLst>
              </a:rPr>
              <a:t>            </a:t>
            </a:r>
            <a:r>
              <a:rPr lang="es-ES" dirty="0" smtClean="0">
                <a:solidFill>
                  <a:schemeClr val="tx2">
                    <a:lumMod val="75000"/>
                  </a:schemeClr>
                </a:solidFill>
                <a:effectLst>
                  <a:outerShdw blurRad="38100" dist="38100" dir="2700000" algn="tl">
                    <a:srgbClr val="000000">
                      <a:alpha val="43137"/>
                    </a:srgbClr>
                  </a:outerShdw>
                </a:effectLst>
              </a:rPr>
              <a:t>“</a:t>
            </a:r>
            <a:r>
              <a:rPr lang="es-ES" i="1" dirty="0" smtClean="0">
                <a:solidFill>
                  <a:schemeClr val="tx2">
                    <a:lumMod val="75000"/>
                  </a:schemeClr>
                </a:solidFill>
                <a:effectLst>
                  <a:outerShdw blurRad="38100" dist="38100" dir="2700000" algn="tl">
                    <a:srgbClr val="000000">
                      <a:alpha val="43137"/>
                    </a:srgbClr>
                  </a:outerShdw>
                </a:effectLst>
              </a:rPr>
              <a:t>¿</a:t>
            </a:r>
            <a:r>
              <a:rPr lang="es-ES" i="1" u="sng" dirty="0" smtClean="0">
                <a:solidFill>
                  <a:schemeClr val="tx2">
                    <a:lumMod val="75000"/>
                  </a:schemeClr>
                </a:solidFill>
                <a:effectLst>
                  <a:outerShdw blurRad="38100" dist="38100" dir="2700000" algn="tl">
                    <a:srgbClr val="000000">
                      <a:alpha val="43137"/>
                    </a:srgbClr>
                  </a:outerShdw>
                </a:effectLst>
              </a:rPr>
              <a:t>Invalidarás tú también mi juicio?”</a:t>
            </a:r>
          </a:p>
          <a:p>
            <a:pPr marL="0" indent="0">
              <a:buNone/>
            </a:pPr>
            <a:r>
              <a:rPr lang="es-ES" i="1" dirty="0" smtClean="0"/>
              <a:t>“Como son más altos los cielos que la tierra, así son mis caminos más altos que vuestros caminos, y mis pensamientos más que vuestros pensamientos.”</a:t>
            </a:r>
          </a:p>
          <a:p>
            <a:pPr marL="0" indent="0">
              <a:buNone/>
            </a:pPr>
            <a:r>
              <a:rPr lang="es-ES" i="1" dirty="0" smtClean="0"/>
              <a:t>					</a:t>
            </a:r>
            <a:r>
              <a:rPr lang="es-ES" dirty="0" smtClean="0">
                <a:solidFill>
                  <a:srgbClr val="FF0000"/>
                </a:solidFill>
              </a:rPr>
              <a:t>(Isaías 55:9)</a:t>
            </a:r>
            <a:endParaRPr lang="es-ES" i="1" dirty="0" smtClean="0"/>
          </a:p>
          <a:p>
            <a:pPr marL="0" indent="0">
              <a:buNone/>
            </a:pPr>
            <a:endParaRPr lang="es-ES" dirty="0" smtClean="0">
              <a:solidFill>
                <a:schemeClr val="tx2">
                  <a:lumMod val="75000"/>
                </a:schemeClr>
              </a:solidFill>
            </a:endParaRPr>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sz="4000" dirty="0" smtClean="0"/>
              <a:t>Dios </a:t>
            </a:r>
            <a:r>
              <a:rPr lang="en-US" sz="4000" dirty="0" err="1" smtClean="0"/>
              <a:t>desafía</a:t>
            </a:r>
            <a:r>
              <a:rPr lang="en-US" sz="4000" dirty="0" smtClean="0"/>
              <a:t> a Job </a:t>
            </a:r>
            <a:r>
              <a:rPr lang="en-US" sz="4000" dirty="0" err="1" smtClean="0"/>
              <a:t>para</a:t>
            </a:r>
            <a:r>
              <a:rPr lang="en-US" sz="4000" dirty="0" smtClean="0"/>
              <a:t> </a:t>
            </a:r>
            <a:r>
              <a:rPr lang="en-US" sz="4000" dirty="0" err="1" smtClean="0"/>
              <a:t>tomar</a:t>
            </a:r>
            <a:r>
              <a:rPr lang="en-US" sz="4000" dirty="0" smtClean="0"/>
              <a:t> </a:t>
            </a:r>
            <a:r>
              <a:rPr lang="en-US" sz="4000" dirty="0" err="1" smtClean="0"/>
              <a:t>decisiones</a:t>
            </a:r>
            <a:r>
              <a:rPr lang="en-US" sz="4000" dirty="0" smtClean="0"/>
              <a:t> (Job 40:8-14)</a:t>
            </a:r>
            <a:endParaRPr lang="es-PR" sz="4000" dirty="0"/>
          </a:p>
        </p:txBody>
      </p:sp>
    </p:spTree>
    <p:extLst>
      <p:ext uri="{BB962C8B-B14F-4D97-AF65-F5344CB8AC3E}">
        <p14:creationId xmlns:p14="http://schemas.microsoft.com/office/powerpoint/2010/main" val="3086451966"/>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4495800"/>
          </a:xfrm>
        </p:spPr>
        <p:txBody>
          <a:bodyPr/>
          <a:lstStyle/>
          <a:p>
            <a:pPr marL="0" indent="0">
              <a:buNone/>
            </a:pPr>
            <a:r>
              <a:rPr lang="es-ES" dirty="0" smtClean="0"/>
              <a:t>Nosotros no somos Dios para cuestionar lo que Él hace. No es que no podamos dudar, ya que somos humanos, pero sí deberíamos evitar cuestionar con coraje antes de recordarnos de las cualidades de Dios. </a:t>
            </a:r>
          </a:p>
          <a:p>
            <a:pPr marL="0" indent="0">
              <a:buNone/>
            </a:pPr>
            <a:r>
              <a:rPr lang="es-ES" dirty="0" smtClean="0"/>
              <a:t>Dios no es un dictador déspota, sino que nos ama con amor verdadero. Cuando nos prueba o castiga, es por una buena causa, a fin de que crezcamos espiritualmente.</a:t>
            </a:r>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sz="4000" dirty="0" smtClean="0"/>
              <a:t>Dios </a:t>
            </a:r>
            <a:r>
              <a:rPr lang="en-US" sz="4000" dirty="0" err="1" smtClean="0"/>
              <a:t>desafía</a:t>
            </a:r>
            <a:r>
              <a:rPr lang="en-US" sz="4000" dirty="0" smtClean="0"/>
              <a:t> a Job </a:t>
            </a:r>
            <a:r>
              <a:rPr lang="en-US" sz="4000" dirty="0" err="1" smtClean="0"/>
              <a:t>para</a:t>
            </a:r>
            <a:r>
              <a:rPr lang="en-US" sz="4000" dirty="0" smtClean="0"/>
              <a:t> </a:t>
            </a:r>
            <a:r>
              <a:rPr lang="en-US" sz="4000" dirty="0" err="1" smtClean="0"/>
              <a:t>tomar</a:t>
            </a:r>
            <a:r>
              <a:rPr lang="en-US" sz="4000" dirty="0" smtClean="0"/>
              <a:t> </a:t>
            </a:r>
            <a:r>
              <a:rPr lang="en-US" sz="4000" dirty="0" err="1" smtClean="0"/>
              <a:t>decisiones</a:t>
            </a:r>
            <a:r>
              <a:rPr lang="en-US" sz="4000" dirty="0" smtClean="0"/>
              <a:t> (Job 40:8-14)</a:t>
            </a:r>
            <a:endParaRPr lang="es-PR" sz="4000" dirty="0"/>
          </a:p>
        </p:txBody>
      </p:sp>
    </p:spTree>
    <p:extLst>
      <p:ext uri="{BB962C8B-B14F-4D97-AF65-F5344CB8AC3E}">
        <p14:creationId xmlns:p14="http://schemas.microsoft.com/office/powerpoint/2010/main" val="3086451966"/>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1828800"/>
            <a:ext cx="5029200" cy="4724400"/>
          </a:xfrm>
        </p:spPr>
        <p:txBody>
          <a:bodyPr/>
          <a:lstStyle/>
          <a:p>
            <a:pPr marL="0" indent="0">
              <a:buNone/>
            </a:pPr>
            <a:r>
              <a:rPr lang="es-ES" sz="3000" dirty="0" smtClean="0"/>
              <a:t>Recordemos también que el libro de Job, a pesar de ser revelación bíblica, esta escrito de forma filosófica, diferente a los otros libros de la Biblia. Todos estos argumentos están puestos para que reflexionemos sobre la realidad humana y la sabiduría y soberanía de Dios.</a:t>
            </a:r>
          </a:p>
          <a:p>
            <a:pPr marL="0" indent="0">
              <a:buNone/>
            </a:pPr>
            <a:endParaRPr lang="es-ES" sz="3000" dirty="0" smtClean="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sz="4000" dirty="0" smtClean="0"/>
              <a:t>Dios </a:t>
            </a:r>
            <a:r>
              <a:rPr lang="en-US" sz="4000" dirty="0" err="1" smtClean="0"/>
              <a:t>desafía</a:t>
            </a:r>
            <a:r>
              <a:rPr lang="en-US" sz="4000" dirty="0" smtClean="0"/>
              <a:t> a Job </a:t>
            </a:r>
            <a:r>
              <a:rPr lang="en-US" sz="4000" dirty="0" err="1" smtClean="0"/>
              <a:t>para</a:t>
            </a:r>
            <a:r>
              <a:rPr lang="en-US" sz="4000" dirty="0" smtClean="0"/>
              <a:t> </a:t>
            </a:r>
            <a:r>
              <a:rPr lang="en-US" sz="4000" dirty="0" err="1" smtClean="0"/>
              <a:t>tomar</a:t>
            </a:r>
            <a:r>
              <a:rPr lang="en-US" sz="4000" dirty="0" smtClean="0"/>
              <a:t> </a:t>
            </a:r>
            <a:r>
              <a:rPr lang="en-US" sz="4000" dirty="0" err="1" smtClean="0"/>
              <a:t>decisiones</a:t>
            </a:r>
            <a:r>
              <a:rPr lang="en-US" sz="4000" dirty="0" smtClean="0"/>
              <a:t> (Job 40:8-14)</a:t>
            </a:r>
            <a:endParaRPr lang="es-PR" sz="4000" dirty="0"/>
          </a:p>
        </p:txBody>
      </p:sp>
      <p:pic>
        <p:nvPicPr>
          <p:cNvPr id="2050" name="Picture 2" descr="http://carriegooch.files.wordpress.com/2008/11/the-thinker.jpg"/>
          <p:cNvPicPr>
            <a:picLocks noChangeAspect="1" noChangeArrowheads="1"/>
          </p:cNvPicPr>
          <p:nvPr/>
        </p:nvPicPr>
        <p:blipFill>
          <a:blip r:embed="rId3"/>
          <a:srcRect/>
          <a:stretch>
            <a:fillRect/>
          </a:stretch>
        </p:blipFill>
        <p:spPr bwMode="auto">
          <a:xfrm>
            <a:off x="4800600" y="3276600"/>
            <a:ext cx="4343400" cy="3581400"/>
          </a:xfrm>
          <a:prstGeom prst="rect">
            <a:avLst/>
          </a:prstGeom>
          <a:noFill/>
        </p:spPr>
      </p:pic>
    </p:spTree>
    <p:extLst>
      <p:ext uri="{BB962C8B-B14F-4D97-AF65-F5344CB8AC3E}">
        <p14:creationId xmlns:p14="http://schemas.microsoft.com/office/powerpoint/2010/main" val="3086451966"/>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1242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1828800"/>
            <a:ext cx="5410200" cy="4724400"/>
          </a:xfrm>
        </p:spPr>
        <p:txBody>
          <a:bodyPr/>
          <a:lstStyle/>
          <a:p>
            <a:pPr marL="0" indent="0">
              <a:buNone/>
            </a:pPr>
            <a:r>
              <a:rPr lang="es-ES" sz="3000" dirty="0" smtClean="0"/>
              <a:t>Por esta razón, vemos varios argumentos uno tras otro. Hay que entonces analizarlos y determinar si son correctos o no. No todos los argumentos de los amigos de Job eran rectos, ni aun los de Job mismo. Es por esto que entra Dios a enderezar la opinión torcida de los protagonistas.</a:t>
            </a:r>
          </a:p>
          <a:p>
            <a:pPr marL="0" indent="0">
              <a:buNone/>
            </a:pPr>
            <a:endParaRPr lang="es-ES" sz="3000" dirty="0" smtClean="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sz="4000" dirty="0" smtClean="0"/>
              <a:t>Dios </a:t>
            </a:r>
            <a:r>
              <a:rPr lang="en-US" sz="4000" dirty="0" err="1" smtClean="0"/>
              <a:t>desafía</a:t>
            </a:r>
            <a:r>
              <a:rPr lang="en-US" sz="4000" dirty="0" smtClean="0"/>
              <a:t> a Job </a:t>
            </a:r>
            <a:r>
              <a:rPr lang="en-US" sz="4000" dirty="0" err="1" smtClean="0"/>
              <a:t>para</a:t>
            </a:r>
            <a:r>
              <a:rPr lang="en-US" sz="4000" dirty="0" smtClean="0"/>
              <a:t> </a:t>
            </a:r>
            <a:r>
              <a:rPr lang="en-US" sz="4000" dirty="0" err="1" smtClean="0"/>
              <a:t>tomar</a:t>
            </a:r>
            <a:r>
              <a:rPr lang="en-US" sz="4000" dirty="0" smtClean="0"/>
              <a:t> </a:t>
            </a:r>
            <a:r>
              <a:rPr lang="en-US" sz="4000" dirty="0" err="1" smtClean="0"/>
              <a:t>decisiones</a:t>
            </a:r>
            <a:r>
              <a:rPr lang="en-US" sz="4000" dirty="0" smtClean="0"/>
              <a:t> (Job 40:8-14)</a:t>
            </a:r>
            <a:endParaRPr lang="es-PR" sz="4000" dirty="0"/>
          </a:p>
        </p:txBody>
      </p:sp>
      <p:pic>
        <p:nvPicPr>
          <p:cNvPr id="90114" name="Picture 2" descr="https://biblewalk.files.wordpress.com/2011/09/job-visited.jpg"/>
          <p:cNvPicPr>
            <a:picLocks noChangeAspect="1" noChangeArrowheads="1"/>
          </p:cNvPicPr>
          <p:nvPr/>
        </p:nvPicPr>
        <p:blipFill>
          <a:blip r:embed="rId3"/>
          <a:srcRect/>
          <a:stretch>
            <a:fillRect/>
          </a:stretch>
        </p:blipFill>
        <p:spPr bwMode="auto">
          <a:xfrm>
            <a:off x="5423170" y="3429000"/>
            <a:ext cx="3720829" cy="3429000"/>
          </a:xfrm>
          <a:prstGeom prst="rect">
            <a:avLst/>
          </a:prstGeom>
          <a:noFill/>
        </p:spPr>
      </p:pic>
    </p:spTree>
    <p:extLst>
      <p:ext uri="{BB962C8B-B14F-4D97-AF65-F5344CB8AC3E}">
        <p14:creationId xmlns:p14="http://schemas.microsoft.com/office/powerpoint/2010/main" val="3086451966"/>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0" y="2057400"/>
            <a:ext cx="3429000" cy="3886200"/>
          </a:xfrm>
        </p:spPr>
        <p:txBody>
          <a:bodyPr/>
          <a:lstStyle/>
          <a:p>
            <a:pPr eaLnBrk="1" hangingPunct="1"/>
            <a:r>
              <a:rPr lang="es-PR" dirty="0" smtClean="0"/>
              <a:t>Job 40-42</a:t>
            </a:r>
          </a:p>
          <a:p>
            <a:r>
              <a:rPr lang="es-PR" dirty="0" smtClean="0"/>
              <a:t>Texto básico:</a:t>
            </a:r>
          </a:p>
          <a:p>
            <a:pPr eaLnBrk="1" fontAlgn="auto" hangingPunct="1">
              <a:defRPr/>
            </a:pPr>
            <a:r>
              <a:rPr lang="en-US" sz="2400" dirty="0" smtClean="0"/>
              <a:t>Job 40:1-5, 8-14; 42:1-17</a:t>
            </a:r>
            <a:endParaRPr lang="en-US" sz="2400" dirty="0"/>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33800" y="2819400"/>
            <a:ext cx="5410200" cy="3276600"/>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Job se </a:t>
            </a:r>
            <a:r>
              <a:rPr lang="en-US" dirty="0" err="1" smtClean="0"/>
              <a:t>humilla</a:t>
            </a:r>
            <a:r>
              <a:rPr lang="en-US" dirty="0" smtClean="0"/>
              <a:t> y </a:t>
            </a:r>
            <a:r>
              <a:rPr lang="en-US" dirty="0" err="1" smtClean="0"/>
              <a:t>retracta</a:t>
            </a:r>
            <a:r>
              <a:rPr lang="en-US" dirty="0" smtClean="0"/>
              <a:t> (Job 42:1-6)</a:t>
            </a:r>
            <a:endParaRPr lang="es-PR" dirty="0" smtClean="0"/>
          </a:p>
        </p:txBody>
      </p:sp>
      <p:pic>
        <p:nvPicPr>
          <p:cNvPr id="9" name="Picture 4" descr="http://2.bp.blogspot.com/_wKiswME5Nmw/St-PogPuPiI/AAAAAAAABnk/bGLdlHkClgI/s400/job.jpg"/>
          <p:cNvPicPr>
            <a:picLocks noChangeAspect="1" noChangeArrowheads="1"/>
          </p:cNvPicPr>
          <p:nvPr/>
        </p:nvPicPr>
        <p:blipFill>
          <a:blip r:embed="rId4"/>
          <a:srcRect/>
          <a:stretch>
            <a:fillRect/>
          </a:stretch>
        </p:blipFill>
        <p:spPr bwMode="auto">
          <a:xfrm>
            <a:off x="990600" y="2133600"/>
            <a:ext cx="7000401" cy="451485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0" y="2057400"/>
            <a:ext cx="9144000" cy="4800600"/>
          </a:xfrm>
        </p:spPr>
        <p:txBody>
          <a:bodyPr/>
          <a:lstStyle/>
          <a:p>
            <a:pPr marL="200025" lvl="1" indent="0" eaLnBrk="1" hangingPunct="1">
              <a:buFont typeface="Calibri" pitchFamily="34" charset="0"/>
              <a:buNone/>
            </a:pPr>
            <a:r>
              <a:rPr lang="es-ES" sz="3000" dirty="0" smtClean="0"/>
              <a:t>“Respondió Job a Jehová, y dijo: Yo conozco que todo lo puedes, Y que no hay pensamiento que se esconda de ti. ¿Quién es el que oscurece el consejo sin entendimiento? Por tanto, yo hablaba lo que no entendía; Cosas demasiado maravillosas para mí, que yo no comprendía. Oye, te ruego, y hablaré; Te preguntaré, y tú me enseñarás. De oídas te había oído; Mas ahora mis ojos te ven. Por tanto me aborrezco, Y me arrepiento en polvo y ceniza.”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Job se </a:t>
            </a:r>
            <a:r>
              <a:rPr lang="en-US" dirty="0" err="1" smtClean="0"/>
              <a:t>humilla</a:t>
            </a:r>
            <a:r>
              <a:rPr lang="en-US" dirty="0" smtClean="0"/>
              <a:t> y </a:t>
            </a:r>
            <a:r>
              <a:rPr lang="en-US" dirty="0" err="1" smtClean="0"/>
              <a:t>retracta</a:t>
            </a:r>
            <a:r>
              <a:rPr lang="en-US" dirty="0" smtClean="0"/>
              <a:t> (Job 42:1-6)</a:t>
            </a:r>
            <a:endParaRPr lang="es-PR" dirty="0" smtClean="0"/>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152400" y="2057400"/>
            <a:ext cx="8534400" cy="4800600"/>
          </a:xfrm>
        </p:spPr>
        <p:txBody>
          <a:bodyPr/>
          <a:lstStyle/>
          <a:p>
            <a:pPr marL="0" indent="0">
              <a:buNone/>
            </a:pPr>
            <a:r>
              <a:rPr lang="es-ES" dirty="0" smtClean="0"/>
              <a:t>La mente humana es dada a olvidar.</a:t>
            </a:r>
          </a:p>
          <a:p>
            <a:pPr marL="0" indent="0">
              <a:buNone/>
            </a:pPr>
            <a:r>
              <a:rPr lang="es-ES" dirty="0" smtClean="0"/>
              <a:t>	</a:t>
            </a:r>
            <a:r>
              <a:rPr lang="es-ES" b="1" i="1" u="sng" dirty="0" smtClean="0">
                <a:solidFill>
                  <a:schemeClr val="tx2">
                    <a:lumMod val="75000"/>
                  </a:schemeClr>
                </a:solidFill>
              </a:rPr>
              <a:t>“Yo conozco que todo lo puedes”</a:t>
            </a:r>
          </a:p>
          <a:p>
            <a:pPr marL="0" indent="0">
              <a:buNone/>
            </a:pPr>
            <a:r>
              <a:rPr lang="es-ES" dirty="0" smtClean="0"/>
              <a:t>Dentro de su gran angustia, Job olvidó por un momento parte de su fe en Dios. </a:t>
            </a:r>
          </a:p>
          <a:p>
            <a:pPr marL="0" indent="0">
              <a:buNone/>
            </a:pPr>
            <a:r>
              <a:rPr lang="es-ES" dirty="0" smtClean="0"/>
              <a:t>Igualmente nos pasa a todos cuando pecamos. Ningún cristiano, si en todo momento pudiera razonar con el espíritu, pecaría al venir la tentación. Sin embargo, la carne es débil y nos incita a pecar. </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Job se </a:t>
            </a:r>
            <a:r>
              <a:rPr lang="en-US" dirty="0" err="1" smtClean="0"/>
              <a:t>humilla</a:t>
            </a:r>
            <a:r>
              <a:rPr lang="en-US" dirty="0" smtClean="0"/>
              <a:t> y </a:t>
            </a:r>
            <a:r>
              <a:rPr lang="en-US" dirty="0" err="1" smtClean="0"/>
              <a:t>retracta</a:t>
            </a:r>
            <a:r>
              <a:rPr lang="en-US" dirty="0" smtClean="0"/>
              <a:t> (Job 42:1-6)</a:t>
            </a:r>
            <a:endParaRPr lang="es-PR" dirty="0" smtClean="0"/>
          </a:p>
        </p:txBody>
      </p:sp>
    </p:spTree>
    <p:extLst>
      <p:ext uri="{BB962C8B-B14F-4D97-AF65-F5344CB8AC3E}">
        <p14:creationId xmlns:p14="http://schemas.microsoft.com/office/powerpoint/2010/main" val="3409423879"/>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199" y="1905000"/>
            <a:ext cx="8870951" cy="4724400"/>
          </a:xfrm>
        </p:spPr>
        <p:txBody>
          <a:bodyPr/>
          <a:lstStyle/>
          <a:p>
            <a:r>
              <a:rPr lang="es-ES" dirty="0" smtClean="0"/>
              <a:t>La humildad es importantísima al reconocer el hecho de que somos finitos, y muchas veces cometemos fallas que bajo otras circunstancias no las cometeríamos. </a:t>
            </a:r>
          </a:p>
          <a:p>
            <a:r>
              <a:rPr lang="es-ES" dirty="0" smtClean="0"/>
              <a:t>Sin embargo, cómo reaccionamos bajo presión nos revela precisamente nuestro verdadero carácter. Las pruebas sacan a luz nuestra naturaleza interior.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Job se </a:t>
            </a:r>
            <a:r>
              <a:rPr lang="en-US" dirty="0" err="1" smtClean="0"/>
              <a:t>humilla</a:t>
            </a:r>
            <a:r>
              <a:rPr lang="en-US" dirty="0" smtClean="0"/>
              <a:t> y </a:t>
            </a:r>
            <a:r>
              <a:rPr lang="en-US" dirty="0" err="1" smtClean="0"/>
              <a:t>retracta</a:t>
            </a:r>
            <a:r>
              <a:rPr lang="en-US" dirty="0" smtClean="0"/>
              <a:t> (Job 42:1-6)</a:t>
            </a:r>
            <a:endParaRPr lang="es-PR" dirty="0" smtClean="0"/>
          </a:p>
        </p:txBody>
      </p:sp>
    </p:spTree>
    <p:extLst>
      <p:ext uri="{BB962C8B-B14F-4D97-AF65-F5344CB8AC3E}">
        <p14:creationId xmlns:p14="http://schemas.microsoft.com/office/powerpoint/2010/main" val="2662902719"/>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199" y="1905000"/>
            <a:ext cx="8870951" cy="4114800"/>
          </a:xfrm>
        </p:spPr>
        <p:txBody>
          <a:bodyPr/>
          <a:lstStyle/>
          <a:p>
            <a:r>
              <a:rPr lang="es-ES" dirty="0" smtClean="0"/>
              <a:t>El propósito de las pruebas es que reconozcamos que con nuestras propias fuerzas no podemos vencer.</a:t>
            </a:r>
          </a:p>
          <a:p>
            <a:r>
              <a:rPr lang="es-ES" dirty="0" smtClean="0"/>
              <a:t>Al reconocer el poder necesario de Dios en nuestras vidas, crecemos en fe.</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smtClean="0"/>
              <a:t>Job se </a:t>
            </a:r>
            <a:r>
              <a:rPr lang="en-US" dirty="0" err="1" smtClean="0"/>
              <a:t>humilla</a:t>
            </a:r>
            <a:r>
              <a:rPr lang="en-US" dirty="0" smtClean="0"/>
              <a:t> y </a:t>
            </a:r>
            <a:r>
              <a:rPr lang="en-US" dirty="0" err="1" smtClean="0"/>
              <a:t>retracta</a:t>
            </a:r>
            <a:r>
              <a:rPr lang="en-US" dirty="0" smtClean="0"/>
              <a:t> (Job 42:1-6)</a:t>
            </a:r>
            <a:endParaRPr lang="es-PR" dirty="0" smtClean="0"/>
          </a:p>
        </p:txBody>
      </p:sp>
    </p:spTree>
    <p:extLst>
      <p:ext uri="{BB962C8B-B14F-4D97-AF65-F5344CB8AC3E}">
        <p14:creationId xmlns:p14="http://schemas.microsoft.com/office/powerpoint/2010/main" val="2662902719"/>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Dios </a:t>
            </a:r>
            <a:r>
              <a:rPr lang="en-US" dirty="0" err="1" smtClean="0"/>
              <a:t>juzga</a:t>
            </a:r>
            <a:r>
              <a:rPr lang="en-US" dirty="0" smtClean="0"/>
              <a:t> a los amigos de Job (Job 42:7-9)</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pic>
        <p:nvPicPr>
          <p:cNvPr id="6" name="Picture 2" descr="https://stringsattachedministries.files.wordpress.com/2013/02/job-and-his-friends.jpg"/>
          <p:cNvPicPr>
            <a:picLocks noChangeAspect="1" noChangeArrowheads="1"/>
          </p:cNvPicPr>
          <p:nvPr/>
        </p:nvPicPr>
        <p:blipFill>
          <a:blip r:embed="rId2"/>
          <a:srcRect/>
          <a:stretch>
            <a:fillRect/>
          </a:stretch>
        </p:blipFill>
        <p:spPr bwMode="auto">
          <a:xfrm>
            <a:off x="1219200" y="2133600"/>
            <a:ext cx="6556375" cy="4506852"/>
          </a:xfrm>
          <a:prstGeom prst="rect">
            <a:avLst/>
          </a:prstGeom>
          <a:noFill/>
          <a:ln w="9525">
            <a:noFill/>
            <a:miter lim="800000"/>
            <a:headEnd/>
            <a:tailEnd/>
          </a:ln>
        </p:spPr>
      </p:pic>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Dios </a:t>
            </a:r>
            <a:r>
              <a:rPr lang="en-US" dirty="0" err="1" smtClean="0"/>
              <a:t>juzga</a:t>
            </a:r>
            <a:r>
              <a:rPr lang="en-US" dirty="0" smtClean="0"/>
              <a:t> a los amigos de Job (Job 42:7-9)</a:t>
            </a:r>
            <a:endParaRPr lang="es-PR" dirty="0"/>
          </a:p>
        </p:txBody>
      </p:sp>
      <p:sp>
        <p:nvSpPr>
          <p:cNvPr id="3" name="Content Placeholder 2"/>
          <p:cNvSpPr>
            <a:spLocks noGrp="1"/>
          </p:cNvSpPr>
          <p:nvPr>
            <p:ph idx="1"/>
          </p:nvPr>
        </p:nvSpPr>
        <p:spPr>
          <a:xfrm>
            <a:off x="0" y="2057399"/>
            <a:ext cx="8955088" cy="4800601"/>
          </a:xfrm>
        </p:spPr>
        <p:txBody>
          <a:bodyPr/>
          <a:lstStyle/>
          <a:p>
            <a:pPr marL="342900" lvl="1" indent="-342900">
              <a:buClr>
                <a:schemeClr val="folHlink"/>
              </a:buClr>
              <a:buSzPct val="60000"/>
            </a:pPr>
            <a:r>
              <a:rPr lang="es-ES" sz="3000" dirty="0" smtClean="0"/>
              <a:t>“Y aconteció que después que habló Jehová estas palabras a Job, Jehová dijo a </a:t>
            </a:r>
            <a:r>
              <a:rPr lang="es-ES" sz="3000" dirty="0" err="1" smtClean="0"/>
              <a:t>Elifaz</a:t>
            </a:r>
            <a:r>
              <a:rPr lang="es-ES" sz="3000" dirty="0" smtClean="0"/>
              <a:t> </a:t>
            </a:r>
            <a:r>
              <a:rPr lang="es-ES" sz="3000" dirty="0" err="1" smtClean="0"/>
              <a:t>temanita</a:t>
            </a:r>
            <a:r>
              <a:rPr lang="es-ES" sz="3000" dirty="0" smtClean="0"/>
              <a:t>: Mi ira se encendió contra ti y tus dos compañeros; porque no habéis hablado de mí lo recto, como mi siervo </a:t>
            </a:r>
            <a:r>
              <a:rPr lang="es-ES" sz="3000" dirty="0" err="1" smtClean="0"/>
              <a:t>Job.</a:t>
            </a:r>
            <a:r>
              <a:rPr lang="es-ES" sz="3000" dirty="0" smtClean="0"/>
              <a:t> Ahora, pues, tomaos siete becerros y siete carneros, e id a mi siervo Job, y ofreced holocausto por vosotros, y mi siervo Job orará por vosotros; porque de cierto a él atenderé para no trataros...”</a:t>
            </a:r>
          </a:p>
          <a:p>
            <a:endParaRPr lang="es-PR" sz="30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dirty="0"/>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Dios </a:t>
            </a:r>
            <a:r>
              <a:rPr lang="en-US" dirty="0" err="1" smtClean="0"/>
              <a:t>juzga</a:t>
            </a:r>
            <a:r>
              <a:rPr lang="en-US" dirty="0" smtClean="0"/>
              <a:t> a los amigos de Job (Job 42:7-9)</a:t>
            </a:r>
            <a:endParaRPr lang="es-PR" dirty="0"/>
          </a:p>
        </p:txBody>
      </p:sp>
      <p:sp>
        <p:nvSpPr>
          <p:cNvPr id="3" name="Content Placeholder 2"/>
          <p:cNvSpPr>
            <a:spLocks noGrp="1"/>
          </p:cNvSpPr>
          <p:nvPr>
            <p:ph idx="1"/>
          </p:nvPr>
        </p:nvSpPr>
        <p:spPr>
          <a:xfrm>
            <a:off x="0" y="1981200"/>
            <a:ext cx="8955088" cy="4343399"/>
          </a:xfrm>
        </p:spPr>
        <p:txBody>
          <a:bodyPr/>
          <a:lstStyle/>
          <a:p>
            <a:pPr marL="200025" lvl="1" indent="0" eaLnBrk="1" hangingPunct="1">
              <a:buFont typeface="Calibri" pitchFamily="34" charset="0"/>
              <a:buNone/>
            </a:pPr>
            <a:r>
              <a:rPr lang="es-ES" sz="3200" dirty="0" smtClean="0"/>
              <a:t>“...afrentosamente, por cuanto no habéis hablado de mí con rectitud, como mi siervo </a:t>
            </a:r>
            <a:r>
              <a:rPr lang="es-ES" sz="3200" dirty="0" err="1" smtClean="0"/>
              <a:t>Job.</a:t>
            </a:r>
            <a:r>
              <a:rPr lang="es-ES" sz="3200" dirty="0" smtClean="0"/>
              <a:t> Fueron, pues, </a:t>
            </a:r>
            <a:r>
              <a:rPr lang="es-ES" sz="3200" dirty="0" err="1" smtClean="0"/>
              <a:t>Elifaz</a:t>
            </a:r>
            <a:r>
              <a:rPr lang="es-ES" sz="3200" dirty="0" smtClean="0"/>
              <a:t> </a:t>
            </a:r>
            <a:r>
              <a:rPr lang="es-ES" sz="3200" dirty="0" err="1" smtClean="0"/>
              <a:t>temanita</a:t>
            </a:r>
            <a:r>
              <a:rPr lang="es-ES" sz="3200" dirty="0" smtClean="0"/>
              <a:t>, </a:t>
            </a:r>
            <a:r>
              <a:rPr lang="es-ES" sz="3200" dirty="0" err="1" smtClean="0"/>
              <a:t>Bildad</a:t>
            </a:r>
            <a:r>
              <a:rPr lang="es-ES" sz="3200" dirty="0" smtClean="0"/>
              <a:t> </a:t>
            </a:r>
            <a:r>
              <a:rPr lang="es-ES" sz="3200" dirty="0" err="1" smtClean="0"/>
              <a:t>suhita</a:t>
            </a:r>
            <a:r>
              <a:rPr lang="es-ES" sz="3200" dirty="0" smtClean="0"/>
              <a:t> y </a:t>
            </a:r>
            <a:r>
              <a:rPr lang="es-ES" sz="3200" dirty="0" err="1" smtClean="0"/>
              <a:t>Zofas</a:t>
            </a:r>
            <a:r>
              <a:rPr lang="es-ES" sz="3200" dirty="0" smtClean="0"/>
              <a:t> </a:t>
            </a:r>
            <a:r>
              <a:rPr lang="es-ES" sz="3200" dirty="0" err="1" smtClean="0"/>
              <a:t>naamatita</a:t>
            </a:r>
            <a:r>
              <a:rPr lang="es-ES" sz="3200" dirty="0" smtClean="0"/>
              <a:t>, e hicieron como Jehová les dijo; y Jehová aceptó la oración de </a:t>
            </a:r>
            <a:r>
              <a:rPr lang="es-ES" sz="3200" dirty="0" err="1" smtClean="0"/>
              <a:t>Job.</a:t>
            </a:r>
            <a:r>
              <a:rPr lang="es-ES" sz="3200" dirty="0" smtClean="0"/>
              <a:t>”</a:t>
            </a:r>
          </a:p>
          <a:p>
            <a:pPr marL="200025" lvl="1" indent="0" eaLnBrk="1" hangingPunct="1">
              <a:buFont typeface="Calibri" pitchFamily="34" charset="0"/>
              <a:buNone/>
            </a:pPr>
            <a:endParaRPr lang="es-ES" sz="3400" dirty="0" smtClean="0"/>
          </a:p>
          <a:p>
            <a:pPr marL="200025" lvl="1" indent="0" eaLnBrk="1" hangingPunct="1">
              <a:buFont typeface="Calibri" pitchFamily="34" charset="0"/>
              <a:buNone/>
            </a:pPr>
            <a:r>
              <a:rPr lang="es-ES" sz="3400" dirty="0" smtClean="0"/>
              <a:t>						</a:t>
            </a:r>
            <a:r>
              <a:rPr lang="es-ES" sz="3400" dirty="0" smtClean="0">
                <a:solidFill>
                  <a:srgbClr val="FF0000"/>
                </a:solidFill>
              </a:rPr>
              <a:t>(Job 42:7-9)</a:t>
            </a:r>
            <a:endParaRPr lang="es-ES" sz="3400"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Dios </a:t>
            </a:r>
            <a:r>
              <a:rPr lang="en-US" dirty="0" err="1" smtClean="0"/>
              <a:t>juzga</a:t>
            </a:r>
            <a:r>
              <a:rPr lang="en-US" dirty="0" smtClean="0"/>
              <a:t> a los amigos de Job (Job 42:7-9)</a:t>
            </a:r>
            <a:endParaRPr lang="es-PR" dirty="0"/>
          </a:p>
        </p:txBody>
      </p:sp>
      <p:sp>
        <p:nvSpPr>
          <p:cNvPr id="3" name="Content Placeholder 2"/>
          <p:cNvSpPr>
            <a:spLocks noGrp="1"/>
          </p:cNvSpPr>
          <p:nvPr>
            <p:ph idx="1"/>
          </p:nvPr>
        </p:nvSpPr>
        <p:spPr>
          <a:xfrm>
            <a:off x="0" y="2057400"/>
            <a:ext cx="5638800" cy="4075112"/>
          </a:xfrm>
        </p:spPr>
        <p:txBody>
          <a:bodyPr/>
          <a:lstStyle/>
          <a:p>
            <a:r>
              <a:rPr lang="en-US" dirty="0" smtClean="0"/>
              <a:t>Los amigos de Job </a:t>
            </a:r>
            <a:r>
              <a:rPr lang="en-US" dirty="0" err="1" smtClean="0"/>
              <a:t>habían</a:t>
            </a:r>
            <a:r>
              <a:rPr lang="en-US" dirty="0" smtClean="0"/>
              <a:t> </a:t>
            </a:r>
            <a:r>
              <a:rPr lang="en-US" dirty="0" err="1" smtClean="0"/>
              <a:t>hablado</a:t>
            </a:r>
            <a:r>
              <a:rPr lang="en-US" dirty="0" smtClean="0"/>
              <a:t> </a:t>
            </a:r>
            <a:r>
              <a:rPr lang="en-US" dirty="0" err="1" smtClean="0"/>
              <a:t>algunas</a:t>
            </a:r>
            <a:r>
              <a:rPr lang="en-US" dirty="0" smtClean="0"/>
              <a:t> </a:t>
            </a:r>
            <a:r>
              <a:rPr lang="en-US" dirty="0" err="1" smtClean="0"/>
              <a:t>cosas</a:t>
            </a:r>
            <a:r>
              <a:rPr lang="en-US" dirty="0" smtClean="0"/>
              <a:t> </a:t>
            </a:r>
            <a:r>
              <a:rPr lang="en-US" dirty="0" err="1" smtClean="0"/>
              <a:t>rectas</a:t>
            </a:r>
            <a:r>
              <a:rPr lang="en-US" dirty="0" smtClean="0"/>
              <a:t> </a:t>
            </a:r>
            <a:r>
              <a:rPr lang="en-US" dirty="0" err="1" smtClean="0"/>
              <a:t>acerca</a:t>
            </a:r>
            <a:r>
              <a:rPr lang="en-US" dirty="0" smtClean="0"/>
              <a:t> de Dios, </a:t>
            </a:r>
            <a:r>
              <a:rPr lang="en-US" dirty="0" err="1" smtClean="0"/>
              <a:t>pero</a:t>
            </a:r>
            <a:r>
              <a:rPr lang="en-US" dirty="0" smtClean="0"/>
              <a:t> </a:t>
            </a:r>
            <a:r>
              <a:rPr lang="en-US" dirty="0" err="1" smtClean="0"/>
              <a:t>también</a:t>
            </a:r>
            <a:r>
              <a:rPr lang="en-US" dirty="0" smtClean="0"/>
              <a:t> </a:t>
            </a:r>
            <a:r>
              <a:rPr lang="en-US" dirty="0" err="1" smtClean="0"/>
              <a:t>habían</a:t>
            </a:r>
            <a:r>
              <a:rPr lang="en-US" dirty="0" smtClean="0"/>
              <a:t> </a:t>
            </a:r>
            <a:r>
              <a:rPr lang="en-US" dirty="0" err="1" smtClean="0"/>
              <a:t>fallado</a:t>
            </a:r>
            <a:r>
              <a:rPr lang="en-US" dirty="0" smtClean="0"/>
              <a:t> en </a:t>
            </a:r>
            <a:r>
              <a:rPr lang="en-US" dirty="0" err="1" smtClean="0"/>
              <a:t>otros</a:t>
            </a:r>
            <a:r>
              <a:rPr lang="en-US" dirty="0" smtClean="0"/>
              <a:t> </a:t>
            </a:r>
            <a:r>
              <a:rPr lang="en-US" dirty="0" err="1" smtClean="0"/>
              <a:t>aspectos</a:t>
            </a:r>
            <a:r>
              <a:rPr lang="en-US" dirty="0" smtClean="0"/>
              <a:t>, </a:t>
            </a:r>
            <a:r>
              <a:rPr lang="en-US" dirty="0" err="1" smtClean="0"/>
              <a:t>declarando</a:t>
            </a:r>
            <a:r>
              <a:rPr lang="en-US" dirty="0" smtClean="0"/>
              <a:t> </a:t>
            </a:r>
            <a:r>
              <a:rPr lang="en-US" dirty="0" err="1" smtClean="0"/>
              <a:t>que</a:t>
            </a:r>
            <a:r>
              <a:rPr lang="en-US" dirty="0" smtClean="0"/>
              <a:t> lo </a:t>
            </a:r>
            <a:r>
              <a:rPr lang="en-US" dirty="0" err="1" smtClean="0"/>
              <a:t>que</a:t>
            </a:r>
            <a:r>
              <a:rPr lang="en-US" dirty="0" smtClean="0"/>
              <a:t> le </a:t>
            </a:r>
            <a:r>
              <a:rPr lang="en-US" dirty="0" err="1" smtClean="0"/>
              <a:t>aconteció</a:t>
            </a:r>
            <a:r>
              <a:rPr lang="en-US" dirty="0" smtClean="0"/>
              <a:t> a Job era </a:t>
            </a:r>
            <a:r>
              <a:rPr lang="en-US" dirty="0" err="1" smtClean="0"/>
              <a:t>juicio</a:t>
            </a:r>
            <a:r>
              <a:rPr lang="en-US" dirty="0" smtClean="0"/>
              <a:t> de Dios </a:t>
            </a:r>
            <a:r>
              <a:rPr lang="en-US" dirty="0" err="1" smtClean="0"/>
              <a:t>por</a:t>
            </a:r>
            <a:r>
              <a:rPr lang="en-US" dirty="0" smtClean="0"/>
              <a:t> </a:t>
            </a:r>
            <a:r>
              <a:rPr lang="en-US" dirty="0" err="1" smtClean="0"/>
              <a:t>su</a:t>
            </a:r>
            <a:r>
              <a:rPr lang="en-US" dirty="0" smtClean="0"/>
              <a:t> </a:t>
            </a:r>
            <a:r>
              <a:rPr lang="en-US" dirty="0" err="1" smtClean="0"/>
              <a:t>pecado</a:t>
            </a:r>
            <a:r>
              <a:rPr lang="en-US" dirty="0" smtClean="0"/>
              <a:t>, </a:t>
            </a:r>
            <a:r>
              <a:rPr lang="en-US" dirty="0" err="1" smtClean="0"/>
              <a:t>cuando</a:t>
            </a:r>
            <a:r>
              <a:rPr lang="en-US" dirty="0" smtClean="0"/>
              <a:t> en </a:t>
            </a:r>
            <a:r>
              <a:rPr lang="en-US" dirty="0" err="1" smtClean="0"/>
              <a:t>realidad</a:t>
            </a:r>
            <a:r>
              <a:rPr lang="en-US" dirty="0" smtClean="0"/>
              <a:t> </a:t>
            </a:r>
            <a:r>
              <a:rPr lang="en-US" dirty="0" err="1" smtClean="0"/>
              <a:t>ellos</a:t>
            </a:r>
            <a:r>
              <a:rPr lang="en-US" dirty="0" smtClean="0"/>
              <a:t> no </a:t>
            </a:r>
            <a:r>
              <a:rPr lang="en-US" dirty="0" err="1" smtClean="0"/>
              <a:t>sabían</a:t>
            </a:r>
            <a:r>
              <a:rPr lang="en-US" dirty="0" smtClean="0"/>
              <a:t> </a:t>
            </a:r>
            <a:r>
              <a:rPr lang="en-US" dirty="0" err="1" smtClean="0"/>
              <a:t>eso</a:t>
            </a:r>
            <a:r>
              <a:rPr lang="en-US" dirty="0" smtClean="0"/>
              <a:t>. </a:t>
            </a:r>
          </a:p>
          <a:p>
            <a:endParaRPr lang="en-US"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28</a:t>
            </a:fld>
            <a:endParaRPr lang="en-US"/>
          </a:p>
        </p:txBody>
      </p:sp>
      <p:pic>
        <p:nvPicPr>
          <p:cNvPr id="21506" name="Picture 2" descr="http://distantshores.org/images/rg/18/display/18_Jb_15_01_RG.jpg"/>
          <p:cNvPicPr>
            <a:picLocks noChangeAspect="1" noChangeArrowheads="1"/>
          </p:cNvPicPr>
          <p:nvPr/>
        </p:nvPicPr>
        <p:blipFill>
          <a:blip r:embed="rId2"/>
          <a:srcRect/>
          <a:stretch>
            <a:fillRect/>
          </a:stretch>
        </p:blipFill>
        <p:spPr bwMode="auto">
          <a:xfrm>
            <a:off x="5638800" y="3986024"/>
            <a:ext cx="3505199" cy="2871976"/>
          </a:xfrm>
          <a:prstGeom prst="rect">
            <a:avLst/>
          </a:prstGeom>
          <a:noFill/>
        </p:spPr>
      </p:pic>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Dios </a:t>
            </a:r>
            <a:r>
              <a:rPr lang="en-US" dirty="0" err="1" smtClean="0"/>
              <a:t>juzga</a:t>
            </a:r>
            <a:r>
              <a:rPr lang="en-US" dirty="0" smtClean="0"/>
              <a:t> a los amigos de Job (Job 42:7-9)</a:t>
            </a:r>
            <a:endParaRPr lang="es-PR" dirty="0"/>
          </a:p>
        </p:txBody>
      </p:sp>
      <p:sp>
        <p:nvSpPr>
          <p:cNvPr id="3" name="Content Placeholder 2"/>
          <p:cNvSpPr>
            <a:spLocks noGrp="1"/>
          </p:cNvSpPr>
          <p:nvPr>
            <p:ph idx="1"/>
          </p:nvPr>
        </p:nvSpPr>
        <p:spPr>
          <a:xfrm>
            <a:off x="0" y="1905000"/>
            <a:ext cx="8955088" cy="4953000"/>
          </a:xfrm>
        </p:spPr>
        <p:txBody>
          <a:bodyPr/>
          <a:lstStyle/>
          <a:p>
            <a:r>
              <a:rPr lang="es-ES" sz="3000" dirty="0" smtClean="0"/>
              <a:t>En el tiempo de prueba habrán personas, incluso cristianos, que interpretaran erróneamente nuestras pruebas como castigo de Dios o consecuencia del pecado. </a:t>
            </a:r>
          </a:p>
          <a:p>
            <a:r>
              <a:rPr lang="es-ES" sz="3000" dirty="0" smtClean="0"/>
              <a:t>Sin embargo, en este caso, Dios le pide a Job que ore por ellos y los perdone.</a:t>
            </a:r>
          </a:p>
          <a:p>
            <a:r>
              <a:rPr lang="es-ES" sz="3000" dirty="0" smtClean="0"/>
              <a:t>El cristiano que sale victorioso de su prueba, al haber crecido en fe, debería actuar más como Dios; esto significa perdonar a los demás.</a:t>
            </a:r>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29</a:t>
            </a:fld>
            <a:endParaRPr lang="en-US" dirty="0"/>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228600" y="2209800"/>
            <a:ext cx="3810000" cy="2362200"/>
          </a:xfrm>
        </p:spPr>
        <p:txBody>
          <a:bodyPr/>
          <a:lstStyle/>
          <a:p>
            <a:pPr marL="0" indent="0">
              <a:buNone/>
            </a:pPr>
            <a:r>
              <a:rPr lang="es-ES" sz="2800" dirty="0" smtClean="0"/>
              <a:t>“Y </a:t>
            </a:r>
            <a:r>
              <a:rPr lang="es-ES" sz="2800" dirty="0" err="1" smtClean="0"/>
              <a:t>quit</a:t>
            </a:r>
            <a:r>
              <a:rPr lang="en-US" sz="2800" dirty="0" smtClean="0"/>
              <a:t>ó </a:t>
            </a:r>
            <a:r>
              <a:rPr lang="en-US" sz="2800" dirty="0" err="1" smtClean="0"/>
              <a:t>Jehová</a:t>
            </a:r>
            <a:r>
              <a:rPr lang="en-US" sz="2800" dirty="0" smtClean="0"/>
              <a:t> la </a:t>
            </a:r>
            <a:r>
              <a:rPr lang="en-US" sz="2800" dirty="0" err="1" smtClean="0"/>
              <a:t>aflicción</a:t>
            </a:r>
            <a:r>
              <a:rPr lang="en-US" sz="2800" dirty="0" smtClean="0"/>
              <a:t> de Job, </a:t>
            </a:r>
            <a:r>
              <a:rPr lang="en-US" sz="2800" dirty="0" err="1" smtClean="0"/>
              <a:t>cuando</a:t>
            </a:r>
            <a:r>
              <a:rPr lang="en-US" sz="2800" dirty="0" smtClean="0"/>
              <a:t> </a:t>
            </a:r>
            <a:r>
              <a:rPr lang="en-US" sz="2800" dirty="0" err="1" smtClean="0"/>
              <a:t>él</a:t>
            </a:r>
            <a:r>
              <a:rPr lang="en-US" sz="2800" dirty="0" smtClean="0"/>
              <a:t> </a:t>
            </a:r>
            <a:r>
              <a:rPr lang="en-US" sz="2800" dirty="0" err="1" smtClean="0"/>
              <a:t>hubo</a:t>
            </a:r>
            <a:r>
              <a:rPr lang="en-US" sz="2800" dirty="0" smtClean="0"/>
              <a:t> </a:t>
            </a:r>
            <a:r>
              <a:rPr lang="en-US" sz="2800" dirty="0" err="1" smtClean="0"/>
              <a:t>orado</a:t>
            </a:r>
            <a:r>
              <a:rPr lang="en-US" sz="2800" dirty="0" smtClean="0"/>
              <a:t> </a:t>
            </a:r>
            <a:r>
              <a:rPr lang="en-US" sz="2800" dirty="0" err="1" smtClean="0"/>
              <a:t>por</a:t>
            </a:r>
            <a:r>
              <a:rPr lang="en-US" sz="2800" dirty="0" smtClean="0"/>
              <a:t> </a:t>
            </a:r>
            <a:r>
              <a:rPr lang="en-US" sz="2800" dirty="0" err="1" smtClean="0"/>
              <a:t>sus</a:t>
            </a:r>
            <a:r>
              <a:rPr lang="en-US" sz="2800" dirty="0" smtClean="0"/>
              <a:t> amigos; y </a:t>
            </a:r>
            <a:r>
              <a:rPr lang="en-US" sz="2800" dirty="0" err="1" smtClean="0"/>
              <a:t>aumentó</a:t>
            </a:r>
            <a:r>
              <a:rPr lang="en-US" sz="2800" dirty="0" smtClean="0"/>
              <a:t> al </a:t>
            </a:r>
            <a:r>
              <a:rPr lang="en-US" sz="2800" dirty="0" err="1" smtClean="0"/>
              <a:t>doble</a:t>
            </a:r>
            <a:r>
              <a:rPr lang="en-US" sz="2800" dirty="0" smtClean="0"/>
              <a:t> </a:t>
            </a:r>
            <a:r>
              <a:rPr lang="en-US" sz="2800" dirty="0" err="1" smtClean="0"/>
              <a:t>todas</a:t>
            </a:r>
            <a:r>
              <a:rPr lang="en-US" sz="2800" dirty="0" smtClean="0"/>
              <a:t> </a:t>
            </a:r>
            <a:r>
              <a:rPr lang="en-US" sz="2800" dirty="0" err="1" smtClean="0"/>
              <a:t>las</a:t>
            </a:r>
            <a:r>
              <a:rPr lang="en-US" sz="2800" dirty="0" smtClean="0"/>
              <a:t> </a:t>
            </a:r>
            <a:r>
              <a:rPr lang="en-US" sz="2800" dirty="0" err="1" smtClean="0"/>
              <a:t>cosas</a:t>
            </a:r>
            <a:r>
              <a:rPr lang="en-US" sz="2800" dirty="0" smtClean="0"/>
              <a:t> </a:t>
            </a:r>
            <a:r>
              <a:rPr lang="en-US" sz="2800" dirty="0" err="1" smtClean="0"/>
              <a:t>que</a:t>
            </a:r>
            <a:r>
              <a:rPr lang="en-US" sz="2800" dirty="0" smtClean="0"/>
              <a:t> </a:t>
            </a:r>
            <a:r>
              <a:rPr lang="en-US" sz="2800" dirty="0" err="1" smtClean="0"/>
              <a:t>habían</a:t>
            </a:r>
            <a:r>
              <a:rPr lang="en-US" sz="2800" dirty="0" smtClean="0"/>
              <a:t> </a:t>
            </a:r>
            <a:r>
              <a:rPr lang="en-US" sz="2800" dirty="0" err="1" smtClean="0"/>
              <a:t>sido</a:t>
            </a:r>
            <a:r>
              <a:rPr lang="en-US" sz="2800" dirty="0" smtClean="0"/>
              <a:t> de Job.</a:t>
            </a:r>
            <a:r>
              <a:rPr lang="es-ES" sz="2800" dirty="0" smtClean="0"/>
              <a:t>”</a:t>
            </a:r>
            <a:endParaRPr lang="en-US" sz="2800" dirty="0" smtClean="0"/>
          </a:p>
          <a:p>
            <a:pPr marL="0" indent="0">
              <a:buNone/>
            </a:pPr>
            <a:r>
              <a:rPr lang="es-ES" sz="2800" dirty="0" smtClean="0"/>
              <a:t>(</a:t>
            </a:r>
            <a:r>
              <a:rPr lang="es-ES" sz="2800" dirty="0" smtClean="0">
                <a:solidFill>
                  <a:schemeClr val="tx2"/>
                </a:solidFill>
              </a:rPr>
              <a:t>Job 42:10, RVR60</a:t>
            </a:r>
            <a:r>
              <a:rPr lang="es-ES" sz="2800" dirty="0" smtClean="0"/>
              <a:t>) </a:t>
            </a:r>
            <a:endParaRPr lang="es-ES" sz="2800" dirty="0"/>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38600" y="2362200"/>
            <a:ext cx="4831116" cy="3581400"/>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Dios </a:t>
            </a:r>
            <a:r>
              <a:rPr lang="en-US" dirty="0" err="1" smtClean="0"/>
              <a:t>juzga</a:t>
            </a:r>
            <a:r>
              <a:rPr lang="en-US" dirty="0" smtClean="0"/>
              <a:t> a los amigos de Job (Job 42:7-9)</a:t>
            </a:r>
            <a:endParaRPr lang="es-PR" dirty="0"/>
          </a:p>
        </p:txBody>
      </p:sp>
      <p:sp>
        <p:nvSpPr>
          <p:cNvPr id="3" name="Content Placeholder 2"/>
          <p:cNvSpPr>
            <a:spLocks noGrp="1"/>
          </p:cNvSpPr>
          <p:nvPr>
            <p:ph idx="1"/>
          </p:nvPr>
        </p:nvSpPr>
        <p:spPr>
          <a:xfrm>
            <a:off x="0" y="1905000"/>
            <a:ext cx="8229600" cy="4953000"/>
          </a:xfrm>
        </p:spPr>
        <p:txBody>
          <a:bodyPr/>
          <a:lstStyle/>
          <a:p>
            <a:r>
              <a:rPr lang="es-ES" sz="3000" dirty="0" smtClean="0"/>
              <a:t>Para perdonarlos, Dios pide 7 carneros, o sea, 7 veces la cantidad normal de sacrificio. Esto implica que el pecado de los amigos de Job era grande. Aun así, Dios permite que Job (que aunque había dudado de Su propósito, no negó a Dios) interceda por ellos.</a:t>
            </a:r>
          </a:p>
          <a:p>
            <a:r>
              <a:rPr lang="es-ES" sz="3000" dirty="0" smtClean="0"/>
              <a:t>El Señor escucha las oraciones de sus santos, aun para orar a favor de los incrédulos.</a:t>
            </a:r>
          </a:p>
          <a:p>
            <a:pPr>
              <a:buNone/>
            </a:pPr>
            <a:endParaRPr lang="es-ES" sz="3000" dirty="0" smtClean="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30</a:t>
            </a:fld>
            <a:endParaRPr lang="en-US" dirty="0"/>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Dios </a:t>
            </a:r>
            <a:r>
              <a:rPr lang="en-US" dirty="0" err="1" smtClean="0"/>
              <a:t>bendice</a:t>
            </a:r>
            <a:r>
              <a:rPr lang="en-US" dirty="0" smtClean="0"/>
              <a:t> a Job </a:t>
            </a:r>
            <a:br>
              <a:rPr lang="en-US" dirty="0" smtClean="0"/>
            </a:br>
            <a:r>
              <a:rPr lang="en-US" dirty="0" smtClean="0"/>
              <a:t>    (Job 42:10-17)</a:t>
            </a:r>
            <a:endParaRPr lang="es-PR" dirty="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31</a:t>
            </a:fld>
            <a:endParaRPr lang="en-US" dirty="0"/>
          </a:p>
        </p:txBody>
      </p:sp>
      <p:pic>
        <p:nvPicPr>
          <p:cNvPr id="6" name="Picture 2" descr="http://upload.wikimedia.org/wikipedia/commons/f/f9/Job-restored-to-prosperity.jpg"/>
          <p:cNvPicPr>
            <a:picLocks noChangeAspect="1" noChangeArrowheads="1"/>
          </p:cNvPicPr>
          <p:nvPr/>
        </p:nvPicPr>
        <p:blipFill>
          <a:blip r:embed="rId2"/>
          <a:srcRect/>
          <a:stretch>
            <a:fillRect/>
          </a:stretch>
        </p:blipFill>
        <p:spPr bwMode="auto">
          <a:xfrm>
            <a:off x="2209800" y="2012691"/>
            <a:ext cx="4648200" cy="4692909"/>
          </a:xfrm>
          <a:prstGeom prst="rect">
            <a:avLst/>
          </a:prstGeom>
          <a:noFill/>
          <a:ln w="9525">
            <a:noFill/>
            <a:miter lim="800000"/>
            <a:headEnd/>
            <a:tailEnd/>
          </a:ln>
        </p:spPr>
      </p:pic>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Dios </a:t>
            </a:r>
            <a:r>
              <a:rPr lang="en-US" dirty="0" err="1" smtClean="0"/>
              <a:t>bendice</a:t>
            </a:r>
            <a:r>
              <a:rPr lang="en-US" dirty="0" smtClean="0"/>
              <a:t> a Job </a:t>
            </a:r>
            <a:br>
              <a:rPr lang="en-US" dirty="0" smtClean="0"/>
            </a:br>
            <a:r>
              <a:rPr lang="en-US" dirty="0" smtClean="0"/>
              <a:t>    (Job 42:10-17)</a:t>
            </a:r>
            <a:endParaRPr lang="es-PR" dirty="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32</a:t>
            </a:fld>
            <a:endParaRPr lang="en-US" dirty="0"/>
          </a:p>
        </p:txBody>
      </p:sp>
      <p:sp>
        <p:nvSpPr>
          <p:cNvPr id="5" name="Rectangle 4"/>
          <p:cNvSpPr/>
          <p:nvPr/>
        </p:nvSpPr>
        <p:spPr>
          <a:xfrm>
            <a:off x="228600" y="1981200"/>
            <a:ext cx="8610600" cy="4708981"/>
          </a:xfrm>
          <a:prstGeom prst="rect">
            <a:avLst/>
          </a:prstGeom>
        </p:spPr>
        <p:txBody>
          <a:bodyPr wrap="square">
            <a:spAutoFit/>
          </a:bodyPr>
          <a:lstStyle/>
          <a:p>
            <a:pPr marL="200025" lvl="1" indent="0" eaLnBrk="1" hangingPunct="1">
              <a:buFont typeface="Calibri" pitchFamily="34" charset="0"/>
              <a:buNone/>
            </a:pPr>
            <a:r>
              <a:rPr lang="es-ES" sz="3000" dirty="0" smtClean="0"/>
              <a:t>“Y quitó Jehová la aflicción de Job, cuando él hubo orado por sus amigos; y aumentó al doble todas las cosas que habían sido de </a:t>
            </a:r>
            <a:r>
              <a:rPr lang="es-ES" sz="3000" dirty="0" err="1" smtClean="0"/>
              <a:t>Job.</a:t>
            </a:r>
            <a:r>
              <a:rPr lang="es-ES" sz="3000" dirty="0" smtClean="0"/>
              <a:t> Y vinieron a él todos sus hermanos y todas sus hermanas, y todos los que antes le habían conocido, y comieron con él pan en su casa, y se condolieron de él, y le consolaron de todo aquel mal que Jehová había traído sobre él; y cada uno de ellos le dio una pieza de dinero y un anillo de oro...”</a:t>
            </a:r>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Dios </a:t>
            </a:r>
            <a:r>
              <a:rPr lang="en-US" dirty="0" err="1" smtClean="0"/>
              <a:t>bendice</a:t>
            </a:r>
            <a:r>
              <a:rPr lang="en-US" dirty="0" smtClean="0"/>
              <a:t> a Job </a:t>
            </a:r>
            <a:br>
              <a:rPr lang="en-US" dirty="0" smtClean="0"/>
            </a:br>
            <a:r>
              <a:rPr lang="en-US" dirty="0" smtClean="0"/>
              <a:t>    (Job 42:10-17)</a:t>
            </a:r>
            <a:endParaRPr lang="es-PR" dirty="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33</a:t>
            </a:fld>
            <a:endParaRPr lang="en-US" dirty="0"/>
          </a:p>
        </p:txBody>
      </p:sp>
      <p:sp>
        <p:nvSpPr>
          <p:cNvPr id="5" name="Rectangle 4"/>
          <p:cNvSpPr/>
          <p:nvPr/>
        </p:nvSpPr>
        <p:spPr>
          <a:xfrm>
            <a:off x="0" y="2057400"/>
            <a:ext cx="8839200" cy="4708981"/>
          </a:xfrm>
          <a:prstGeom prst="rect">
            <a:avLst/>
          </a:prstGeom>
        </p:spPr>
        <p:txBody>
          <a:bodyPr wrap="square">
            <a:spAutoFit/>
          </a:bodyPr>
          <a:lstStyle/>
          <a:p>
            <a:pPr marL="200025" lvl="1"/>
            <a:r>
              <a:rPr lang="es-ES" sz="3000" dirty="0" smtClean="0"/>
              <a:t>“... Y bendijo Jehová el postrer estado de Job más que el primero; porque tuvo catorce mil ovejas, seis mil camellos, mil yuntas de bueyes y mil asnas, y tuvo siete hijos y tres hijas. Llamó el nombre de la primera </a:t>
            </a:r>
            <a:r>
              <a:rPr lang="es-ES" sz="3000" dirty="0" err="1" smtClean="0"/>
              <a:t>Jemima</a:t>
            </a:r>
            <a:r>
              <a:rPr lang="es-ES" sz="3000" dirty="0" smtClean="0"/>
              <a:t>, el de la segunda, </a:t>
            </a:r>
            <a:r>
              <a:rPr lang="es-ES" sz="3000" dirty="0" err="1" smtClean="0"/>
              <a:t>Cesia</a:t>
            </a:r>
            <a:r>
              <a:rPr lang="es-ES" sz="3000" dirty="0" smtClean="0"/>
              <a:t>, y el de la tercera </a:t>
            </a:r>
            <a:r>
              <a:rPr lang="es-ES" sz="3000" dirty="0" err="1" smtClean="0"/>
              <a:t>Keren-hapuc</a:t>
            </a:r>
            <a:r>
              <a:rPr lang="es-ES" sz="3000" dirty="0" smtClean="0"/>
              <a:t>. Y no había mujeres tan hermosas como las hijas de Job en toda la tierra; y les dio su padre herencia entre sus hermanos…”</a:t>
            </a:r>
          </a:p>
          <a:p>
            <a:pPr marL="200025" lvl="1" indent="0" eaLnBrk="1" hangingPunct="1">
              <a:buFont typeface="Calibri" pitchFamily="34" charset="0"/>
              <a:buNone/>
            </a:pPr>
            <a:endParaRPr lang="es-ES" sz="3000" dirty="0" smtClean="0"/>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Dios </a:t>
            </a:r>
            <a:r>
              <a:rPr lang="en-US" dirty="0" err="1" smtClean="0"/>
              <a:t>bendice</a:t>
            </a:r>
            <a:r>
              <a:rPr lang="en-US" dirty="0" smtClean="0"/>
              <a:t> a Job </a:t>
            </a:r>
            <a:br>
              <a:rPr lang="en-US" dirty="0" smtClean="0"/>
            </a:br>
            <a:r>
              <a:rPr lang="en-US" dirty="0" smtClean="0"/>
              <a:t>    (Job 42:10-17)</a:t>
            </a:r>
            <a:endParaRPr lang="es-PR" dirty="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34</a:t>
            </a:fld>
            <a:endParaRPr lang="en-US" dirty="0"/>
          </a:p>
        </p:txBody>
      </p:sp>
      <p:sp>
        <p:nvSpPr>
          <p:cNvPr id="5" name="Rectangle 4"/>
          <p:cNvSpPr/>
          <p:nvPr/>
        </p:nvSpPr>
        <p:spPr>
          <a:xfrm>
            <a:off x="228600" y="1981200"/>
            <a:ext cx="8610600" cy="4524315"/>
          </a:xfrm>
          <a:prstGeom prst="rect">
            <a:avLst/>
          </a:prstGeom>
        </p:spPr>
        <p:txBody>
          <a:bodyPr wrap="square">
            <a:spAutoFit/>
          </a:bodyPr>
          <a:lstStyle/>
          <a:p>
            <a:pPr marL="200025" lvl="1" indent="0" eaLnBrk="1" hangingPunct="1">
              <a:buFont typeface="Calibri" pitchFamily="34" charset="0"/>
              <a:buNone/>
            </a:pPr>
            <a:r>
              <a:rPr lang="es-ES" sz="3200" dirty="0" smtClean="0"/>
              <a:t>“… Después de esto vivió Job ciento cuarenta años, y vio a sus hijos, y a los hijos de sus hijos, hasta la cuarta generación. Y murió Job viejo y lleno de días.”</a:t>
            </a:r>
          </a:p>
          <a:p>
            <a:pPr marL="200025" lvl="1" indent="0" eaLnBrk="1" hangingPunct="1">
              <a:buFont typeface="Calibri" pitchFamily="34" charset="0"/>
              <a:buNone/>
            </a:pPr>
            <a:endParaRPr lang="es-ES" sz="3200" dirty="0" smtClean="0"/>
          </a:p>
          <a:p>
            <a:pPr marL="200025" lvl="1" indent="0" eaLnBrk="1" hangingPunct="1">
              <a:buFont typeface="Calibri" pitchFamily="34" charset="0"/>
              <a:buNone/>
            </a:pPr>
            <a:endParaRPr lang="es-ES" sz="3200" dirty="0" smtClean="0"/>
          </a:p>
          <a:p>
            <a:pPr marL="200025" lvl="1" indent="0" eaLnBrk="1" hangingPunct="1">
              <a:buFont typeface="Calibri" pitchFamily="34" charset="0"/>
              <a:buNone/>
            </a:pPr>
            <a:endParaRPr lang="es-ES" sz="3200" dirty="0" smtClean="0"/>
          </a:p>
          <a:p>
            <a:pPr marL="200025" lvl="1" indent="0" eaLnBrk="1" hangingPunct="1">
              <a:buFont typeface="Calibri" pitchFamily="34" charset="0"/>
              <a:buNone/>
            </a:pPr>
            <a:r>
              <a:rPr lang="es-ES" sz="3200" dirty="0" smtClean="0"/>
              <a:t>		</a:t>
            </a:r>
          </a:p>
          <a:p>
            <a:pPr marL="200025" lvl="1" indent="0" eaLnBrk="1" hangingPunct="1">
              <a:buFont typeface="Calibri" pitchFamily="34" charset="0"/>
              <a:buNone/>
            </a:pPr>
            <a:r>
              <a:rPr lang="es-ES" sz="3200" dirty="0" smtClean="0"/>
              <a:t>						</a:t>
            </a:r>
            <a:r>
              <a:rPr lang="es-ES" sz="3200" dirty="0" smtClean="0">
                <a:solidFill>
                  <a:srgbClr val="FF0000"/>
                </a:solidFill>
              </a:rPr>
              <a:t>(Job 42:10-17)</a:t>
            </a:r>
            <a:endParaRPr lang="es-ES" sz="3200" dirty="0" smtClean="0"/>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Dios </a:t>
            </a:r>
            <a:r>
              <a:rPr lang="en-US" dirty="0" err="1" smtClean="0"/>
              <a:t>bendice</a:t>
            </a:r>
            <a:r>
              <a:rPr lang="en-US" dirty="0" smtClean="0"/>
              <a:t> a Job </a:t>
            </a:r>
            <a:br>
              <a:rPr lang="en-US" dirty="0" smtClean="0"/>
            </a:br>
            <a:r>
              <a:rPr lang="en-US" dirty="0" smtClean="0"/>
              <a:t>    (Job 42:10-17)</a:t>
            </a:r>
            <a:endParaRPr lang="es-PR" dirty="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35</a:t>
            </a:fld>
            <a:endParaRPr lang="en-US" dirty="0"/>
          </a:p>
        </p:txBody>
      </p:sp>
      <p:sp>
        <p:nvSpPr>
          <p:cNvPr id="5" name="Rectangle 4"/>
          <p:cNvSpPr/>
          <p:nvPr/>
        </p:nvSpPr>
        <p:spPr>
          <a:xfrm>
            <a:off x="152400" y="1905000"/>
            <a:ext cx="8686800" cy="4108073"/>
          </a:xfrm>
          <a:prstGeom prst="rect">
            <a:avLst/>
          </a:prstGeom>
        </p:spPr>
        <p:txBody>
          <a:bodyPr wrap="square">
            <a:spAutoFit/>
          </a:bodyPr>
          <a:lstStyle/>
          <a:p>
            <a:pPr marL="200025" lvl="1" indent="0" eaLnBrk="1" hangingPunct="1">
              <a:buFont typeface="Calibri" pitchFamily="34" charset="0"/>
              <a:buNone/>
            </a:pPr>
            <a:r>
              <a:rPr lang="es-ES" sz="3200" dirty="0" smtClean="0">
                <a:solidFill>
                  <a:schemeClr val="tx2">
                    <a:lumMod val="75000"/>
                  </a:schemeClr>
                </a:solidFill>
              </a:rPr>
              <a:t>“</a:t>
            </a:r>
            <a:r>
              <a:rPr lang="es-ES" sz="3200" b="1" i="1" u="sng" dirty="0" smtClean="0">
                <a:solidFill>
                  <a:schemeClr val="tx2">
                    <a:lumMod val="75000"/>
                  </a:schemeClr>
                </a:solidFill>
              </a:rPr>
              <a:t>Después que hubo orado por sus amigos”</a:t>
            </a:r>
          </a:p>
          <a:p>
            <a:pPr marL="200025" lvl="1" indent="0" eaLnBrk="1" hangingPunct="1">
              <a:buFont typeface="Calibri" pitchFamily="34" charset="0"/>
              <a:buNone/>
            </a:pPr>
            <a:endParaRPr lang="es-ES" sz="3200" b="1" i="1" u="sng" dirty="0" smtClean="0">
              <a:solidFill>
                <a:schemeClr val="tx2">
                  <a:lumMod val="75000"/>
                </a:schemeClr>
              </a:solidFill>
            </a:endParaRPr>
          </a:p>
          <a:p>
            <a:pPr marL="200025" lvl="1" indent="0" eaLnBrk="1" hangingPunct="1">
              <a:buFont typeface="Calibri" pitchFamily="34" charset="0"/>
              <a:buNone/>
            </a:pPr>
            <a:r>
              <a:rPr lang="es-ES" sz="3200" dirty="0" smtClean="0"/>
              <a:t>Esta aclaración reafirma el propósito dentro de lo acontecido en la vida de Job: Que Job creciera en fe y misericordia.</a:t>
            </a:r>
          </a:p>
          <a:p>
            <a:pPr marL="200025" lvl="1" indent="0" eaLnBrk="1" hangingPunct="1">
              <a:buFont typeface="Calibri" pitchFamily="34" charset="0"/>
              <a:buNone/>
            </a:pPr>
            <a:endParaRPr lang="es-ES" sz="3200" b="1" i="1" u="sng" dirty="0" smtClean="0">
              <a:solidFill>
                <a:schemeClr val="tx2">
                  <a:lumMod val="75000"/>
                </a:schemeClr>
              </a:solidFill>
            </a:endParaRPr>
          </a:p>
          <a:p>
            <a:pPr marL="200025" lvl="1" indent="0" eaLnBrk="1" hangingPunct="1">
              <a:buFont typeface="Calibri" pitchFamily="34" charset="0"/>
              <a:buNone/>
            </a:pPr>
            <a:endParaRPr lang="es-ES" sz="3200" dirty="0" smtClean="0">
              <a:solidFill>
                <a:schemeClr val="tx2">
                  <a:lumMod val="75000"/>
                </a:schemeClr>
              </a:solidFill>
            </a:endParaRPr>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Dios </a:t>
            </a:r>
            <a:r>
              <a:rPr lang="en-US" dirty="0" err="1" smtClean="0"/>
              <a:t>bendice</a:t>
            </a:r>
            <a:r>
              <a:rPr lang="en-US" dirty="0" smtClean="0"/>
              <a:t> a Job </a:t>
            </a:r>
            <a:br>
              <a:rPr lang="en-US" dirty="0" smtClean="0"/>
            </a:br>
            <a:r>
              <a:rPr lang="en-US" dirty="0" smtClean="0"/>
              <a:t>    (Job 42:10-17)</a:t>
            </a:r>
            <a:endParaRPr lang="es-PR" dirty="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36</a:t>
            </a:fld>
            <a:endParaRPr lang="en-US" dirty="0"/>
          </a:p>
        </p:txBody>
      </p:sp>
      <p:sp>
        <p:nvSpPr>
          <p:cNvPr id="5" name="Rectangle 4"/>
          <p:cNvSpPr/>
          <p:nvPr/>
        </p:nvSpPr>
        <p:spPr>
          <a:xfrm>
            <a:off x="228600" y="1981200"/>
            <a:ext cx="8610600" cy="4031873"/>
          </a:xfrm>
          <a:prstGeom prst="rect">
            <a:avLst/>
          </a:prstGeom>
        </p:spPr>
        <p:txBody>
          <a:bodyPr wrap="square">
            <a:spAutoFit/>
          </a:bodyPr>
          <a:lstStyle/>
          <a:p>
            <a:pPr marL="200025" lvl="1" indent="0" eaLnBrk="1" hangingPunct="1">
              <a:buFont typeface="Calibri" pitchFamily="34" charset="0"/>
              <a:buNone/>
            </a:pPr>
            <a:r>
              <a:rPr lang="es-ES" sz="3200" dirty="0" smtClean="0"/>
              <a:t>Tan grande fue la bendición postrera de Job que él le concedió herencia también a sus hijas, algo que no era costumbre en esa cultura. </a:t>
            </a:r>
          </a:p>
          <a:p>
            <a:pPr marL="200025" lvl="1" indent="0" eaLnBrk="1" hangingPunct="1">
              <a:buFont typeface="Calibri" pitchFamily="34" charset="0"/>
              <a:buNone/>
            </a:pPr>
            <a:r>
              <a:rPr lang="es-ES" sz="3200" dirty="0" smtClean="0"/>
              <a:t>También, con su nuevo crecimiento espiritual, seguramente administraría de sus nuevos bienes de forma más sabia para bendecir a los demás.</a:t>
            </a: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Dios </a:t>
            </a:r>
            <a:r>
              <a:rPr lang="en-US" dirty="0" err="1" smtClean="0"/>
              <a:t>bendice</a:t>
            </a:r>
            <a:r>
              <a:rPr lang="en-US" dirty="0" smtClean="0"/>
              <a:t> a Job </a:t>
            </a:r>
            <a:br>
              <a:rPr lang="en-US" dirty="0" smtClean="0"/>
            </a:br>
            <a:r>
              <a:rPr lang="en-US" dirty="0" smtClean="0"/>
              <a:t>    (Job 42:10-17)</a:t>
            </a:r>
            <a:endParaRPr lang="es-PR" dirty="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37</a:t>
            </a:fld>
            <a:endParaRPr lang="en-US" dirty="0"/>
          </a:p>
        </p:txBody>
      </p:sp>
      <p:sp>
        <p:nvSpPr>
          <p:cNvPr id="5" name="Rectangle 4"/>
          <p:cNvSpPr/>
          <p:nvPr/>
        </p:nvSpPr>
        <p:spPr>
          <a:xfrm>
            <a:off x="228600" y="1981200"/>
            <a:ext cx="8610600" cy="4524315"/>
          </a:xfrm>
          <a:prstGeom prst="rect">
            <a:avLst/>
          </a:prstGeom>
        </p:spPr>
        <p:txBody>
          <a:bodyPr wrap="square">
            <a:spAutoFit/>
          </a:bodyPr>
          <a:lstStyle/>
          <a:p>
            <a:pPr marL="200025" lvl="1" indent="0" eaLnBrk="1" hangingPunct="1">
              <a:buFont typeface="Calibri" pitchFamily="34" charset="0"/>
              <a:buNone/>
            </a:pPr>
            <a:r>
              <a:rPr lang="es-ES" sz="3200" b="1" i="1" dirty="0" smtClean="0">
                <a:solidFill>
                  <a:schemeClr val="tx2">
                    <a:lumMod val="75000"/>
                  </a:schemeClr>
                </a:solidFill>
              </a:rPr>
              <a:t>“y vio a sus hijos, y a los hijos de sus hijos, hasta la cuarta generación. Y murió Job viejo y lleno de días.”</a:t>
            </a:r>
          </a:p>
          <a:p>
            <a:pPr marL="200025" lvl="1" indent="0" eaLnBrk="1" hangingPunct="1">
              <a:buFont typeface="Calibri" pitchFamily="34" charset="0"/>
              <a:buNone/>
            </a:pPr>
            <a:endParaRPr lang="es-ES" sz="3200" b="1" i="1" dirty="0" smtClean="0">
              <a:solidFill>
                <a:schemeClr val="tx2">
                  <a:lumMod val="75000"/>
                </a:schemeClr>
              </a:solidFill>
            </a:endParaRPr>
          </a:p>
          <a:p>
            <a:pPr marL="200025" lvl="1" indent="0" eaLnBrk="1" hangingPunct="1">
              <a:buFont typeface="Calibri" pitchFamily="34" charset="0"/>
              <a:buNone/>
            </a:pPr>
            <a:r>
              <a:rPr lang="es-ES" sz="3200" dirty="0" smtClean="0"/>
              <a:t>Job pudo seguir viendo la bendición de Dios por largos años obrando en su vida y en su descendencia. No solamente eso, sino que como siervo de Dios seguirá gozando de la presencia de Dios en el cielo.</a:t>
            </a: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Dios </a:t>
            </a:r>
            <a:r>
              <a:rPr lang="en-US" dirty="0" err="1" smtClean="0"/>
              <a:t>bendice</a:t>
            </a:r>
            <a:r>
              <a:rPr lang="en-US" dirty="0" smtClean="0"/>
              <a:t> a Job </a:t>
            </a:r>
            <a:br>
              <a:rPr lang="en-US" dirty="0" smtClean="0"/>
            </a:br>
            <a:r>
              <a:rPr lang="en-US" dirty="0" smtClean="0"/>
              <a:t>    (Job 42:10-17)</a:t>
            </a:r>
            <a:endParaRPr lang="es-PR" dirty="0"/>
          </a:p>
        </p:txBody>
      </p:sp>
      <p:sp>
        <p:nvSpPr>
          <p:cNvPr id="4" name="Slide Number Placeholder 3"/>
          <p:cNvSpPr>
            <a:spLocks noGrp="1"/>
          </p:cNvSpPr>
          <p:nvPr>
            <p:ph type="sldNum" sz="quarter" idx="12"/>
          </p:nvPr>
        </p:nvSpPr>
        <p:spPr>
          <a:xfrm>
            <a:off x="8381999" y="6553200"/>
            <a:ext cx="565151" cy="147638"/>
          </a:xfrm>
        </p:spPr>
        <p:txBody>
          <a:bodyPr/>
          <a:lstStyle/>
          <a:p>
            <a:fld id="{921E7F7E-33AA-4283-8B9E-027FB821B55F}" type="slidenum">
              <a:rPr lang="en-US" smtClean="0"/>
              <a:pPr/>
              <a:t>38</a:t>
            </a:fld>
            <a:endParaRPr lang="en-US" dirty="0"/>
          </a:p>
        </p:txBody>
      </p:sp>
      <p:sp>
        <p:nvSpPr>
          <p:cNvPr id="5" name="Rectangle 4"/>
          <p:cNvSpPr/>
          <p:nvPr/>
        </p:nvSpPr>
        <p:spPr>
          <a:xfrm>
            <a:off x="228600" y="1981200"/>
            <a:ext cx="8610600" cy="4031873"/>
          </a:xfrm>
          <a:prstGeom prst="rect">
            <a:avLst/>
          </a:prstGeom>
        </p:spPr>
        <p:txBody>
          <a:bodyPr wrap="square">
            <a:spAutoFit/>
          </a:bodyPr>
          <a:lstStyle/>
          <a:p>
            <a:pPr marL="200025" lvl="1" indent="0" eaLnBrk="1" hangingPunct="1">
              <a:buFont typeface="Calibri" pitchFamily="34" charset="0"/>
              <a:buNone/>
            </a:pPr>
            <a:r>
              <a:rPr lang="es-ES" sz="3200" dirty="0" smtClean="0"/>
              <a:t>Como conclusión, el libro de Job nos ofrece varios temas para meditar sobre la realidad de la vida y la naturaleza del sufrimiento, pero sobre todo, nos debería hacer recordar que Dios siempre tiene el control de nuestras vidas. Si permanecemos fiel, podremos gozar de las bendiciones de Dios y más todavía cuando estemos con Él en el cielo.</a:t>
            </a: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133600"/>
            <a:ext cx="8305800" cy="4114800"/>
          </a:xfrm>
        </p:spPr>
        <p:txBody>
          <a:bodyPr/>
          <a:lstStyle/>
          <a:p>
            <a:pPr marL="714375" lvl="1" indent="-514350" eaLnBrk="1" hangingPunct="1">
              <a:buFont typeface="Calibri Light" pitchFamily="34" charset="0"/>
              <a:buAutoNum type="arabicPeriod"/>
            </a:pPr>
            <a:r>
              <a:rPr lang="es-ES" sz="3400" dirty="0" smtClean="0"/>
              <a:t>La justicia de Dios llega finalmente.</a:t>
            </a:r>
          </a:p>
          <a:p>
            <a:pPr marL="714375" lvl="1" indent="-514350" eaLnBrk="1" hangingPunct="1">
              <a:buFont typeface="Calibri Light" pitchFamily="34" charset="0"/>
              <a:buAutoNum type="arabicPeriod"/>
            </a:pPr>
            <a:r>
              <a:rPr lang="es-ES" sz="3400" dirty="0" smtClean="0"/>
              <a:t>Dios arregla las cuentas en su tiempo.</a:t>
            </a:r>
          </a:p>
          <a:p>
            <a:pPr marL="714375" lvl="1" indent="-514350" eaLnBrk="1" hangingPunct="1">
              <a:buFont typeface="Calibri Light" pitchFamily="34" charset="0"/>
              <a:buAutoNum type="arabicPeriod"/>
            </a:pPr>
            <a:r>
              <a:rPr lang="es-ES" sz="3400" dirty="0" smtClean="0"/>
              <a:t>Aunque pequemos por nuestra falta de fe, podemos estar seguros de que Dios no nos abandona.</a:t>
            </a:r>
          </a:p>
          <a:p>
            <a:pPr marL="714375" lvl="1" indent="-514350" eaLnBrk="1" hangingPunct="1">
              <a:buFont typeface="Calibri Light" pitchFamily="34" charset="0"/>
              <a:buAutoNum type="arabicPeriod"/>
            </a:pPr>
            <a:r>
              <a:rPr lang="es-ES" sz="3400" dirty="0" smtClean="0"/>
              <a:t>A veces tenemos que poner la mano en la boca.</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39</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1143000" y="228600"/>
            <a:ext cx="7793037" cy="1462087"/>
          </a:xfrm>
        </p:spPr>
        <p:txBody>
          <a:bodyPr/>
          <a:lstStyle/>
          <a:p>
            <a:r>
              <a:rPr lang="es-PR" dirty="0" smtClean="0"/>
              <a:t>Bosquejo del Estudio</a:t>
            </a:r>
            <a:endParaRPr lang="es-PR" dirty="0"/>
          </a:p>
        </p:txBody>
      </p:sp>
      <p:sp>
        <p:nvSpPr>
          <p:cNvPr id="317443" name="Rectangle 3"/>
          <p:cNvSpPr>
            <a:spLocks noGrp="1" noChangeArrowheads="1"/>
          </p:cNvSpPr>
          <p:nvPr>
            <p:ph type="body" idx="1"/>
          </p:nvPr>
        </p:nvSpPr>
        <p:spPr>
          <a:xfrm>
            <a:off x="228600" y="2057400"/>
            <a:ext cx="8610600" cy="4800600"/>
          </a:xfrm>
        </p:spPr>
        <p:txBody>
          <a:bodyPr>
            <a:noAutofit/>
          </a:bodyPr>
          <a:lstStyle/>
          <a:p>
            <a:pPr marL="714375" lvl="1" indent="-514350" eaLnBrk="1" hangingPunct="1">
              <a:buFont typeface="Calibri Light" pitchFamily="34" charset="0"/>
              <a:buAutoNum type="arabicPeriod"/>
            </a:pPr>
            <a:r>
              <a:rPr lang="es-ES" sz="3400" dirty="0" smtClean="0"/>
              <a:t>Job responde a Jehová </a:t>
            </a:r>
            <a:r>
              <a:rPr lang="es-ES" sz="3400" dirty="0" smtClean="0">
                <a:solidFill>
                  <a:srgbClr val="FF0000"/>
                </a:solidFill>
              </a:rPr>
              <a:t>(40:1-5)</a:t>
            </a:r>
          </a:p>
          <a:p>
            <a:pPr marL="714375" lvl="1" indent="-514350" eaLnBrk="1" hangingPunct="1">
              <a:buFont typeface="Calibri Light" pitchFamily="34" charset="0"/>
              <a:buAutoNum type="arabicPeriod"/>
            </a:pPr>
            <a:r>
              <a:rPr lang="es-ES" sz="3400" dirty="0" smtClean="0"/>
              <a:t>Dios desafía a Job para tomar decisiones </a:t>
            </a:r>
            <a:r>
              <a:rPr lang="es-ES" sz="3400" dirty="0" smtClean="0">
                <a:solidFill>
                  <a:srgbClr val="FF0000"/>
                </a:solidFill>
              </a:rPr>
              <a:t>(40:8-14)</a:t>
            </a:r>
          </a:p>
          <a:p>
            <a:pPr marL="714375" lvl="1" indent="-514350" eaLnBrk="1" hangingPunct="1">
              <a:buFont typeface="Calibri Light" pitchFamily="34" charset="0"/>
              <a:buAutoNum type="arabicPeriod"/>
            </a:pPr>
            <a:r>
              <a:rPr lang="es-ES" sz="3400" dirty="0" smtClean="0"/>
              <a:t>Job se humilla y detracta </a:t>
            </a:r>
            <a:r>
              <a:rPr lang="es-ES" sz="3400" dirty="0" smtClean="0">
                <a:solidFill>
                  <a:srgbClr val="FF0000"/>
                </a:solidFill>
              </a:rPr>
              <a:t>(42:1-6)</a:t>
            </a:r>
          </a:p>
          <a:p>
            <a:pPr marL="714375" lvl="1" indent="-514350" eaLnBrk="1" hangingPunct="1">
              <a:buFont typeface="Calibri Light" pitchFamily="34" charset="0"/>
              <a:buAutoNum type="arabicPeriod"/>
            </a:pPr>
            <a:r>
              <a:rPr lang="es-ES" sz="3400" dirty="0" smtClean="0"/>
              <a:t>Dios juzga a los amigos de Job </a:t>
            </a:r>
            <a:r>
              <a:rPr lang="es-ES" sz="3400" dirty="0" smtClean="0">
                <a:solidFill>
                  <a:srgbClr val="FF0000"/>
                </a:solidFill>
              </a:rPr>
              <a:t>(42:7-9)</a:t>
            </a:r>
          </a:p>
          <a:p>
            <a:pPr marL="714375" lvl="1" indent="-514350" eaLnBrk="1" hangingPunct="1">
              <a:buFont typeface="Calibri Light" pitchFamily="34" charset="0"/>
              <a:buAutoNum type="arabicPeriod"/>
            </a:pPr>
            <a:r>
              <a:rPr lang="es-ES" sz="3400" dirty="0" smtClean="0"/>
              <a:t>Dios bendice a Job </a:t>
            </a:r>
            <a:r>
              <a:rPr lang="es-ES" sz="3400" dirty="0" smtClean="0">
                <a:solidFill>
                  <a:srgbClr val="FF0000"/>
                </a:solidFill>
              </a:rPr>
              <a:t>(42:10-17)</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317443">
                                            <p:txEl>
                                              <p:pRg st="3" end="3"/>
                                            </p:txEl>
                                          </p:spTgt>
                                        </p:tgtEl>
                                        <p:attrNameLst>
                                          <p:attrName>style.visibility</p:attrName>
                                        </p:attrNameLst>
                                      </p:cBhvr>
                                      <p:to>
                                        <p:strVal val="visible"/>
                                      </p:to>
                                    </p:set>
                                    <p:animEffect transition="in" filter="fade">
                                      <p:cBhvr>
                                        <p:cTn id="19" dur="2000"/>
                                        <p:tgtEl>
                                          <p:spTgt spid="317443">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317443">
                                            <p:txEl>
                                              <p:pRg st="4" end="4"/>
                                            </p:txEl>
                                          </p:spTgt>
                                        </p:tgtEl>
                                        <p:attrNameLst>
                                          <p:attrName>style.visibility</p:attrName>
                                        </p:attrNameLst>
                                      </p:cBhvr>
                                      <p:to>
                                        <p:strVal val="visible"/>
                                      </p:to>
                                    </p:set>
                                    <p:animEffect transition="in" filter="fade">
                                      <p:cBhvr>
                                        <p:cTn id="23" dur="2000"/>
                                        <p:tgtEl>
                                          <p:spTgt spid="3174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40</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dirty="0" smtClean="0"/>
              <a:t>Bibliografía</a:t>
            </a:r>
          </a:p>
        </p:txBody>
      </p:sp>
      <p:sp>
        <p:nvSpPr>
          <p:cNvPr id="260099" name="Rectangle 3"/>
          <p:cNvSpPr>
            <a:spLocks noGrp="1" noChangeArrowheads="1"/>
          </p:cNvSpPr>
          <p:nvPr>
            <p:ph type="body" idx="4294967295"/>
          </p:nvPr>
        </p:nvSpPr>
        <p:spPr>
          <a:xfrm>
            <a:off x="152400" y="2057400"/>
            <a:ext cx="8534400" cy="4459287"/>
          </a:xfrm>
        </p:spPr>
        <p:txBody>
          <a:bodyPr/>
          <a:lstStyle/>
          <a:p>
            <a:pPr marL="342900" lvl="1" indent="-342900">
              <a:lnSpc>
                <a:spcPct val="80000"/>
              </a:lnSpc>
              <a:spcAft>
                <a:spcPts val="600"/>
              </a:spcAft>
              <a:buClr>
                <a:schemeClr val="folHlink"/>
              </a:buClr>
              <a:buSzPct val="60000"/>
              <a:buNone/>
            </a:pPr>
            <a:r>
              <a:rPr lang="es-ES" sz="1400" dirty="0" err="1"/>
              <a:t>Bartley</a:t>
            </a:r>
            <a:r>
              <a:rPr lang="es-ES" sz="1400" dirty="0"/>
              <a:t>, James et al. Comentario </a:t>
            </a:r>
            <a:r>
              <a:rPr lang="es-ES" sz="1400" dirty="0" err="1"/>
              <a:t>bı́blico</a:t>
            </a:r>
            <a:r>
              <a:rPr lang="es-ES" sz="1400" dirty="0"/>
              <a:t> mundo hispano: Juan. 1. ed. El Paso, TX: Editorial Mundo Hispano, </a:t>
            </a:r>
            <a:r>
              <a:rPr lang="es-ES" sz="1400" dirty="0" smtClean="0"/>
              <a:t>2004</a:t>
            </a:r>
            <a:r>
              <a:rPr lang="es-ES" sz="1400" dirty="0"/>
              <a:t>.</a:t>
            </a:r>
          </a:p>
          <a:p>
            <a:pPr marL="342900" lvl="1" indent="-342900">
              <a:lnSpc>
                <a:spcPct val="80000"/>
              </a:lnSpc>
              <a:spcAft>
                <a:spcPts val="600"/>
              </a:spcAft>
              <a:buClr>
                <a:schemeClr val="folHlink"/>
              </a:buClr>
              <a:buSzPct val="60000"/>
              <a:buNone/>
            </a:pPr>
            <a:r>
              <a:rPr lang="es-ES" sz="1400" dirty="0" smtClean="0"/>
              <a:t>Carson</a:t>
            </a:r>
            <a:r>
              <a:rPr lang="es-ES" sz="1400" dirty="0"/>
              <a:t>, D.A. et al. Nuevo comentario </a:t>
            </a:r>
            <a:r>
              <a:rPr lang="es-ES" sz="1400" dirty="0" err="1"/>
              <a:t>Bı́blico</a:t>
            </a:r>
            <a:r>
              <a:rPr lang="es-ES" sz="1400" dirty="0"/>
              <a:t>: Siglo veintiuno. </a:t>
            </a:r>
            <a:r>
              <a:rPr lang="es-ES" sz="1400" dirty="0" err="1"/>
              <a:t>electronic</a:t>
            </a:r>
            <a:r>
              <a:rPr lang="es-ES" sz="1400" dirty="0"/>
              <a:t> ed. Miami: Sociedades </a:t>
            </a:r>
            <a:r>
              <a:rPr lang="es-ES" sz="1400" dirty="0" err="1"/>
              <a:t>Bı́blicas</a:t>
            </a:r>
            <a:r>
              <a:rPr lang="es-ES" sz="1400" dirty="0"/>
              <a:t> Unidas, 2000</a:t>
            </a:r>
            <a:r>
              <a:rPr lang="es-ES" sz="1400" dirty="0" smtClean="0"/>
              <a:t>.</a:t>
            </a:r>
            <a:endParaRPr lang="es-ES" sz="1400" dirty="0"/>
          </a:p>
          <a:p>
            <a:pPr>
              <a:lnSpc>
                <a:spcPct val="80000"/>
              </a:lnSpc>
              <a:spcAft>
                <a:spcPts val="600"/>
              </a:spcAft>
              <a:buNone/>
            </a:pPr>
            <a:r>
              <a:rPr lang="es-ES" sz="1400" dirty="0" smtClean="0"/>
              <a:t>Douglas, J.D. </a:t>
            </a:r>
            <a:r>
              <a:rPr lang="es-ES" sz="1400" i="1" dirty="0" smtClean="0"/>
              <a:t>Nuevo Diccionario </a:t>
            </a:r>
            <a:r>
              <a:rPr lang="es-ES" sz="1400" i="1" dirty="0" err="1" smtClean="0"/>
              <a:t>Biblico</a:t>
            </a:r>
            <a:r>
              <a:rPr lang="es-ES" sz="1400" i="1" dirty="0" smtClean="0"/>
              <a:t> : Primera </a:t>
            </a:r>
            <a:r>
              <a:rPr lang="es-ES" sz="1400" i="1" dirty="0" err="1" smtClean="0"/>
              <a:t>Edicion</a:t>
            </a:r>
            <a:r>
              <a:rPr lang="es-ES" sz="1400" dirty="0" smtClean="0"/>
              <a:t>. Miami: Sociedades </a:t>
            </a:r>
            <a:r>
              <a:rPr lang="es-ES" sz="1400" dirty="0" err="1" smtClean="0"/>
              <a:t>Bı́blicas</a:t>
            </a:r>
            <a:r>
              <a:rPr lang="es-ES" sz="1400" dirty="0" smtClean="0"/>
              <a:t> Unidas, 2000.</a:t>
            </a:r>
          </a:p>
          <a:p>
            <a:pPr marL="342900" lvl="1" indent="-342900">
              <a:lnSpc>
                <a:spcPct val="80000"/>
              </a:lnSpc>
              <a:spcAft>
                <a:spcPts val="600"/>
              </a:spcAft>
              <a:buClr>
                <a:schemeClr val="folHlink"/>
              </a:buClr>
              <a:buSzPct val="60000"/>
              <a:buNone/>
            </a:pPr>
            <a:r>
              <a:rPr lang="es-ES" sz="1400" dirty="0" err="1"/>
              <a:t>Hendriksen</a:t>
            </a:r>
            <a:r>
              <a:rPr lang="es-ES" sz="1400" dirty="0"/>
              <a:t>, William. Comentario al Nuevo Testamento: El Evangelio </a:t>
            </a:r>
            <a:r>
              <a:rPr lang="es-ES" sz="1400" dirty="0" err="1"/>
              <a:t>según</a:t>
            </a:r>
            <a:r>
              <a:rPr lang="es-ES" sz="1400" dirty="0"/>
              <a:t> San Juan. Grand Rapids, MI: Libros </a:t>
            </a:r>
            <a:r>
              <a:rPr lang="es-ES" sz="1400" dirty="0" err="1"/>
              <a:t>Desafío</a:t>
            </a:r>
            <a:r>
              <a:rPr lang="es-ES" sz="1400" dirty="0"/>
              <a:t>, 1981.</a:t>
            </a:r>
          </a:p>
          <a:p>
            <a:pPr>
              <a:lnSpc>
                <a:spcPct val="80000"/>
              </a:lnSpc>
              <a:spcAft>
                <a:spcPts val="600"/>
              </a:spcAft>
              <a:buNone/>
            </a:pPr>
            <a:r>
              <a:rPr lang="es-ES" sz="1400" dirty="0" err="1" smtClean="0"/>
              <a:t>Lockward</a:t>
            </a:r>
            <a:r>
              <a:rPr lang="es-ES" sz="1400" dirty="0" smtClean="0"/>
              <a:t>, Alfonso. </a:t>
            </a:r>
            <a:r>
              <a:rPr lang="es-ES" sz="1400" i="1" dirty="0" smtClean="0"/>
              <a:t>Nuevo Diccionario De La Biblia.</a:t>
            </a:r>
            <a:r>
              <a:rPr lang="es-ES" sz="1400" dirty="0" smtClean="0"/>
              <a:t> Miami: Editorial </a:t>
            </a:r>
            <a:r>
              <a:rPr lang="es-ES" sz="1400" dirty="0" err="1" smtClean="0"/>
              <a:t>Unilit</a:t>
            </a:r>
            <a:r>
              <a:rPr lang="es-ES" sz="1400" dirty="0" smtClean="0"/>
              <a:t>, 2003.</a:t>
            </a:r>
          </a:p>
          <a:p>
            <a:pPr>
              <a:lnSpc>
                <a:spcPct val="80000"/>
              </a:lnSpc>
              <a:spcAft>
                <a:spcPts val="600"/>
              </a:spcAft>
              <a:buNone/>
            </a:pPr>
            <a:r>
              <a:rPr lang="es-ES" sz="1400" dirty="0" smtClean="0"/>
              <a:t>Nelson, </a:t>
            </a:r>
            <a:r>
              <a:rPr lang="es-ES" sz="1400" dirty="0" err="1" smtClean="0"/>
              <a:t>Wilton</a:t>
            </a:r>
            <a:r>
              <a:rPr lang="es-ES" sz="1400" dirty="0" smtClean="0"/>
              <a:t> M. y Juan Rojas Mayo, </a:t>
            </a:r>
            <a:r>
              <a:rPr lang="es-ES" sz="1400" i="1" dirty="0" smtClean="0"/>
              <a:t>Nelson Nuevo Diccionario Ilustrado De La Biblia</a:t>
            </a:r>
            <a:r>
              <a:rPr lang="es-ES" sz="1400" dirty="0" smtClean="0"/>
              <a:t>, </a:t>
            </a:r>
            <a:r>
              <a:rPr lang="es-ES" sz="1400" dirty="0" err="1" smtClean="0"/>
              <a:t>electronic</a:t>
            </a:r>
            <a:r>
              <a:rPr lang="es-ES" sz="1400" dirty="0" smtClean="0"/>
              <a:t> ed. Nashville: Editorial Caribe, 2000, c1998.</a:t>
            </a:r>
          </a:p>
          <a:p>
            <a:pPr>
              <a:lnSpc>
                <a:spcPct val="80000"/>
              </a:lnSpc>
              <a:spcAft>
                <a:spcPts val="600"/>
              </a:spcAft>
              <a:buNone/>
            </a:pPr>
            <a:r>
              <a:rPr lang="es-ES" sz="1400" dirty="0" err="1" smtClean="0"/>
              <a:t>Palau</a:t>
            </a:r>
            <a:r>
              <a:rPr lang="es-ES" sz="1400" dirty="0"/>
              <a:t>, Luis. </a:t>
            </a:r>
            <a:r>
              <a:rPr lang="es-ES" sz="1400" i="1" dirty="0"/>
              <a:t>Comentario </a:t>
            </a:r>
            <a:r>
              <a:rPr lang="es-ES" sz="1400" i="1" dirty="0" err="1"/>
              <a:t>bı́blico</a:t>
            </a:r>
            <a:r>
              <a:rPr lang="es-ES" sz="1400" i="1" dirty="0"/>
              <a:t> del continente nuevo: San Juan I.</a:t>
            </a:r>
            <a:r>
              <a:rPr lang="es-ES" sz="1400" dirty="0"/>
              <a:t> Miami, FL: Editorial </a:t>
            </a:r>
            <a:r>
              <a:rPr lang="es-ES" sz="1400" dirty="0" err="1"/>
              <a:t>Unilit</a:t>
            </a:r>
            <a:r>
              <a:rPr lang="es-ES" sz="1400" dirty="0"/>
              <a:t>, </a:t>
            </a:r>
            <a:r>
              <a:rPr lang="es-ES" sz="1400" dirty="0" smtClean="0"/>
              <a:t>1991</a:t>
            </a:r>
            <a:r>
              <a:rPr lang="es-ES" sz="1400" dirty="0"/>
              <a:t>.</a:t>
            </a:r>
          </a:p>
          <a:p>
            <a:pPr marL="342900" lvl="1" indent="-342900">
              <a:lnSpc>
                <a:spcPct val="80000"/>
              </a:lnSpc>
              <a:spcAft>
                <a:spcPts val="600"/>
              </a:spcAft>
              <a:buClr>
                <a:schemeClr val="folHlink"/>
              </a:buClr>
              <a:buSzPct val="60000"/>
              <a:buNone/>
            </a:pPr>
            <a:r>
              <a:rPr lang="es-ES" sz="1400" dirty="0" err="1"/>
              <a:t>Platt</a:t>
            </a:r>
            <a:r>
              <a:rPr lang="es-ES" sz="1400" dirty="0"/>
              <a:t>, Alberto T. Estudios </a:t>
            </a:r>
            <a:r>
              <a:rPr lang="es-ES" sz="1400" dirty="0" err="1"/>
              <a:t>Bı́blicos</a:t>
            </a:r>
            <a:r>
              <a:rPr lang="es-ES" sz="1400" dirty="0"/>
              <a:t> ELA: Para que </a:t>
            </a:r>
            <a:r>
              <a:rPr lang="es-ES" sz="1400" dirty="0" err="1"/>
              <a:t>creáis</a:t>
            </a:r>
            <a:r>
              <a:rPr lang="es-ES" sz="1400" dirty="0"/>
              <a:t> (Juan). Puebla, Pue., </a:t>
            </a:r>
            <a:r>
              <a:rPr lang="es-ES" sz="1400" dirty="0" err="1"/>
              <a:t>México</a:t>
            </a:r>
            <a:r>
              <a:rPr lang="es-ES" sz="1400" dirty="0"/>
              <a:t>: Ediciones Las </a:t>
            </a:r>
            <a:r>
              <a:rPr lang="es-ES" sz="1400" dirty="0" err="1"/>
              <a:t>Américas</a:t>
            </a:r>
            <a:r>
              <a:rPr lang="es-ES" sz="1400" dirty="0"/>
              <a:t>, A. C., 1995.</a:t>
            </a:r>
          </a:p>
          <a:p>
            <a:pPr>
              <a:lnSpc>
                <a:spcPct val="80000"/>
              </a:lnSpc>
              <a:spcAft>
                <a:spcPts val="600"/>
              </a:spcAft>
              <a:buNone/>
            </a:pPr>
            <a:r>
              <a:rPr lang="es-PR" sz="1400" dirty="0" err="1" smtClean="0"/>
              <a:t>Stanton</a:t>
            </a:r>
            <a:r>
              <a:rPr lang="es-PR" sz="1400" dirty="0"/>
              <a:t>, Ted O., et al, eds. </a:t>
            </a:r>
            <a:r>
              <a:rPr lang="es-PR" sz="1400" i="1" dirty="0"/>
              <a:t>El Expositor Bíblico: La Biblia, Libro por Libro</a:t>
            </a:r>
            <a:r>
              <a:rPr lang="es-PR" sz="1400" dirty="0"/>
              <a:t>, Maestros de jóvenes y Adultos, Volumen 7. 3ra Ed. El Paso, Texas: Casa Bautista de Publicaciones, 2001, c1997. </a:t>
            </a:r>
            <a:r>
              <a:rPr lang="es-PR" sz="1400" dirty="0" smtClean="0"/>
              <a:t>161-167.</a:t>
            </a:r>
            <a:endParaRPr lang="es-PR" sz="1400" dirty="0"/>
          </a:p>
          <a:p>
            <a:pPr>
              <a:lnSpc>
                <a:spcPct val="80000"/>
              </a:lnSpc>
              <a:spcAft>
                <a:spcPts val="600"/>
              </a:spcAft>
              <a:buNone/>
            </a:pPr>
            <a:r>
              <a:rPr lang="en-US" sz="1400" dirty="0" smtClean="0"/>
              <a:t>Vine, W.E. </a:t>
            </a:r>
            <a:r>
              <a:rPr lang="en-US" sz="1400" i="1" dirty="0" smtClean="0"/>
              <a:t>Vine </a:t>
            </a:r>
            <a:r>
              <a:rPr lang="en-US" sz="1400" i="1" dirty="0" err="1" smtClean="0"/>
              <a:t>Diccionario</a:t>
            </a:r>
            <a:r>
              <a:rPr lang="en-US" sz="1400" i="1" dirty="0" smtClean="0"/>
              <a:t> </a:t>
            </a:r>
            <a:r>
              <a:rPr lang="en-US" sz="1400" i="1" dirty="0" err="1" smtClean="0"/>
              <a:t>Expositivo</a:t>
            </a:r>
            <a:r>
              <a:rPr lang="en-US" sz="1400" i="1" dirty="0" smtClean="0"/>
              <a:t> De </a:t>
            </a:r>
            <a:r>
              <a:rPr lang="en-US" sz="1400" i="1" dirty="0" err="1" smtClean="0"/>
              <a:t>Palabras</a:t>
            </a:r>
            <a:r>
              <a:rPr lang="en-US" sz="1400" i="1" dirty="0" smtClean="0"/>
              <a:t> Del </a:t>
            </a:r>
            <a:r>
              <a:rPr lang="en-US" sz="1400" i="1" dirty="0" err="1" smtClean="0"/>
              <a:t>Antiguo</a:t>
            </a:r>
            <a:r>
              <a:rPr lang="en-US" sz="1400" i="1" dirty="0" smtClean="0"/>
              <a:t> Y Del Nuevo </a:t>
            </a:r>
            <a:r>
              <a:rPr lang="en-US" sz="1400" i="1" dirty="0" err="1" smtClean="0"/>
              <a:t>Testamento</a:t>
            </a:r>
            <a:r>
              <a:rPr lang="en-US" sz="1400" i="1" dirty="0" smtClean="0"/>
              <a:t> </a:t>
            </a:r>
            <a:r>
              <a:rPr lang="en-US" sz="1400" i="1" dirty="0" err="1" smtClean="0"/>
              <a:t>Exhaustivo</a:t>
            </a:r>
            <a:r>
              <a:rPr lang="en-US" sz="1400" dirty="0" smtClean="0"/>
              <a:t>, electronic ed. Nashville: Editorial </a:t>
            </a:r>
            <a:r>
              <a:rPr lang="en-US" sz="1400" dirty="0" err="1" smtClean="0"/>
              <a:t>Caribe</a:t>
            </a:r>
            <a:r>
              <a:rPr lang="en-US" sz="1400" dirty="0" smtClean="0"/>
              <a:t>, 2000, c1999.</a:t>
            </a:r>
          </a:p>
          <a:p>
            <a:pPr>
              <a:lnSpc>
                <a:spcPct val="80000"/>
              </a:lnSpc>
              <a:spcAft>
                <a:spcPts val="600"/>
              </a:spcAft>
              <a:buNone/>
            </a:pPr>
            <a:r>
              <a:rPr lang="es-ES" sz="1400" dirty="0" smtClean="0">
                <a:latin typeface="+mj-lt"/>
                <a:hlinkClick r:id="rId3"/>
              </a:rPr>
              <a:t>http://www.dsmedia.org/resources/illustrations/sweet-publishing/</a:t>
            </a:r>
            <a:r>
              <a:rPr lang="es-ES" sz="1400" dirty="0" smtClean="0">
                <a:latin typeface="+mj-lt"/>
              </a:rPr>
              <a:t>  (imágenes).</a:t>
            </a:r>
          </a:p>
          <a:p>
            <a:pPr>
              <a:lnSpc>
                <a:spcPct val="80000"/>
              </a:lnSpc>
              <a:spcAft>
                <a:spcPts val="600"/>
              </a:spcAft>
              <a:buNone/>
            </a:pPr>
            <a:r>
              <a:rPr lang="en-US" sz="1400" dirty="0" smtClean="0">
                <a:hlinkClick r:id="rId4"/>
              </a:rPr>
              <a:t>http://st-takla.org/Gallery/Bible/Illustrations/Bible-Slides/OT/Hosea.html</a:t>
            </a:r>
            <a:endParaRPr lang="en-US" sz="1400" dirty="0" smtClean="0"/>
          </a:p>
          <a:p>
            <a:pPr>
              <a:lnSpc>
                <a:spcPct val="80000"/>
              </a:lnSpc>
              <a:spcAft>
                <a:spcPts val="600"/>
              </a:spcAft>
              <a:buNone/>
            </a:pPr>
            <a:endParaRPr lang="en-US" sz="14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40</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41</a:t>
            </a:fld>
            <a:endParaRPr lang="en-US"/>
          </a:p>
        </p:txBody>
      </p:sp>
      <p:sp>
        <p:nvSpPr>
          <p:cNvPr id="238595" name="Rectangle 3"/>
          <p:cNvSpPr>
            <a:spLocks noGrp="1" noChangeArrowheads="1"/>
          </p:cNvSpPr>
          <p:nvPr>
            <p:ph type="title" idx="4294967295"/>
          </p:nvPr>
        </p:nvSpPr>
        <p:spPr>
          <a:xfrm>
            <a:off x="685800" y="457200"/>
            <a:ext cx="7772400" cy="914400"/>
          </a:xfrm>
          <a:solidFill>
            <a:schemeClr val="bg1">
              <a:lumMod val="95000"/>
              <a:lumOff val="5000"/>
              <a:alpha val="45000"/>
            </a:schemeClr>
          </a:solidFill>
          <a:ln/>
        </p:spPr>
        <p:txBody>
          <a:bodyPr anchor="ctr"/>
          <a:lstStyle/>
          <a:p>
            <a:pPr algn="ctr"/>
            <a:r>
              <a:rPr lang="es-PR" dirty="0" smtClean="0"/>
              <a:t>Próximo Estudio (Libro 7)</a:t>
            </a:r>
            <a:endParaRPr lang="es-PR" dirty="0"/>
          </a:p>
        </p:txBody>
      </p:sp>
      <p:sp>
        <p:nvSpPr>
          <p:cNvPr id="238596" name="Rectangle 4"/>
          <p:cNvSpPr>
            <a:spLocks noGrp="1" noChangeArrowheads="1"/>
          </p:cNvSpPr>
          <p:nvPr>
            <p:ph type="body" sz="half" idx="4294967295"/>
          </p:nvPr>
        </p:nvSpPr>
        <p:spPr>
          <a:xfrm>
            <a:off x="685800" y="1371600"/>
            <a:ext cx="7772400" cy="50292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smtClean="0">
                <a:effectLst>
                  <a:outerShdw blurRad="38100" dist="38100" dir="2700000" algn="tl">
                    <a:srgbClr val="000000">
                      <a:alpha val="43137"/>
                    </a:srgbClr>
                  </a:outerShdw>
                </a:effectLst>
              </a:rPr>
              <a:t>Unidad 11: Consejos prácticos para vivir bien</a:t>
            </a:r>
          </a:p>
          <a:p>
            <a:pPr marL="0" indent="0" algn="ctr">
              <a:spcAft>
                <a:spcPts val="600"/>
              </a:spcAft>
              <a:buFontTx/>
              <a:buNone/>
            </a:pPr>
            <a:r>
              <a:rPr lang="es-PR" sz="4000" dirty="0" smtClean="0">
                <a:effectLst>
                  <a:outerShdw blurRad="38100" dist="38100" dir="2700000" algn="tl">
                    <a:srgbClr val="000000">
                      <a:alpha val="43137"/>
                    </a:srgbClr>
                  </a:outerShdw>
                </a:effectLst>
              </a:rPr>
              <a:t>Estudio 46:                                         “La sabiduría nos encamina a vivir bien”</a:t>
            </a:r>
            <a:r>
              <a:rPr lang="es-PR" sz="3600" dirty="0" smtClean="0">
                <a:effectLst>
                  <a:outerShdw blurRad="38100" dist="38100" dir="2700000" algn="tl">
                    <a:srgbClr val="000000">
                      <a:alpha val="43137"/>
                    </a:srgbClr>
                  </a:outerShdw>
                </a:effectLst>
              </a:rPr>
              <a:t>     </a:t>
            </a:r>
          </a:p>
          <a:p>
            <a:pPr marL="0" indent="0" algn="ctr">
              <a:spcAft>
                <a:spcPts val="600"/>
              </a:spcAft>
              <a:buFontTx/>
              <a:buNone/>
            </a:pPr>
            <a:r>
              <a:rPr lang="es-PR" sz="3600" dirty="0" smtClean="0">
                <a:effectLst>
                  <a:outerShdw blurRad="38100" dist="38100" dir="2700000" algn="tl">
                    <a:srgbClr val="000000">
                      <a:alpha val="43137"/>
                    </a:srgbClr>
                  </a:outerShdw>
                </a:effectLst>
              </a:rPr>
              <a:t>(</a:t>
            </a:r>
            <a:r>
              <a:rPr lang="es-PR" dirty="0" smtClean="0">
                <a:effectLst>
                  <a:outerShdw blurRad="38100" dist="38100" dir="2700000" algn="tl">
                    <a:srgbClr val="000000">
                      <a:alpha val="43137"/>
                    </a:srgbClr>
                  </a:outerShdw>
                </a:effectLst>
              </a:rPr>
              <a:t>Proverbios 1:1 – 5:23)                                    </a:t>
            </a:r>
          </a:p>
          <a:p>
            <a:pPr marL="0" indent="0" algn="ctr">
              <a:spcAft>
                <a:spcPts val="600"/>
              </a:spcAft>
              <a:buFontTx/>
              <a:buNone/>
            </a:pPr>
            <a:r>
              <a:rPr lang="es-PR" dirty="0" smtClean="0">
                <a:effectLst>
                  <a:outerShdw blurRad="38100" dist="38100" dir="2700000" algn="tl">
                    <a:srgbClr val="000000">
                      <a:alpha val="43137"/>
                    </a:srgbClr>
                  </a:outerShdw>
                </a:effectLst>
              </a:rPr>
              <a:t>  9 de septiembre de 2014</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8596">
                                            <p:txEl>
                                              <p:pRg st="3" end="3"/>
                                            </p:txEl>
                                          </p:spTgt>
                                        </p:tgtEl>
                                        <p:attrNameLst>
                                          <p:attrName>style.visibility</p:attrName>
                                        </p:attrNameLst>
                                      </p:cBhvr>
                                      <p:to>
                                        <p:strVal val="visible"/>
                                      </p:to>
                                    </p:set>
                                    <p:animEffect transition="in" filter="fade">
                                      <p:cBhvr>
                                        <p:cTn id="22" dur="2000"/>
                                        <p:tgtEl>
                                          <p:spTgt spid="23859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42</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914400" y="609600"/>
            <a:ext cx="7543800" cy="6088920"/>
          </a:xfrm>
          <a:prstGeom prst="rect">
            <a:avLst/>
          </a:prstGeom>
          <a:noFill/>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Énfasis</a:t>
            </a:r>
            <a:endParaRPr lang="es-PR" dirty="0"/>
          </a:p>
        </p:txBody>
      </p:sp>
      <p:sp>
        <p:nvSpPr>
          <p:cNvPr id="3" name="Content Placeholder 2"/>
          <p:cNvSpPr>
            <a:spLocks noGrp="1"/>
          </p:cNvSpPr>
          <p:nvPr>
            <p:ph idx="1"/>
          </p:nvPr>
        </p:nvSpPr>
        <p:spPr>
          <a:xfrm>
            <a:off x="0" y="1981200"/>
            <a:ext cx="8955088" cy="4724400"/>
          </a:xfrm>
        </p:spPr>
        <p:txBody>
          <a:bodyPr/>
          <a:lstStyle/>
          <a:p>
            <a:pPr lvl="1">
              <a:buFont typeface="Wingdings" pitchFamily="2" charset="2"/>
              <a:buChar char="ü"/>
            </a:pPr>
            <a:r>
              <a:rPr lang="es-ES" i="1" dirty="0" smtClean="0"/>
              <a:t>Dios demuestra su sabiduría y su soberanía </a:t>
            </a:r>
            <a:r>
              <a:rPr lang="es-ES" dirty="0" smtClean="0"/>
              <a:t>- 40:1-3</a:t>
            </a:r>
          </a:p>
          <a:p>
            <a:pPr lvl="1">
              <a:buFont typeface="Wingdings" pitchFamily="2" charset="2"/>
              <a:buChar char="ü"/>
            </a:pPr>
            <a:r>
              <a:rPr lang="es-ES" i="1" dirty="0" smtClean="0"/>
              <a:t>Job pone su mano sobre la boca </a:t>
            </a:r>
            <a:r>
              <a:rPr lang="es-ES" dirty="0" smtClean="0"/>
              <a:t>- 40:4, 5</a:t>
            </a:r>
          </a:p>
          <a:p>
            <a:pPr lvl="1">
              <a:buFont typeface="Wingdings" pitchFamily="2" charset="2"/>
              <a:buChar char="ü"/>
            </a:pPr>
            <a:r>
              <a:rPr lang="es-ES" i="1" dirty="0" smtClean="0"/>
              <a:t>Dios controla todas las fuerzas de la naturaleza -</a:t>
            </a:r>
            <a:r>
              <a:rPr lang="es-ES" dirty="0" smtClean="0"/>
              <a:t> 40:15-41:11</a:t>
            </a:r>
          </a:p>
          <a:p>
            <a:pPr lvl="1">
              <a:buFont typeface="Wingdings" pitchFamily="2" charset="2"/>
              <a:buChar char="ü"/>
            </a:pPr>
            <a:r>
              <a:rPr lang="es-ES" i="1" dirty="0" smtClean="0"/>
              <a:t>Job reconoce que Dios es todopoderoso </a:t>
            </a:r>
            <a:r>
              <a:rPr lang="es-ES" dirty="0" smtClean="0"/>
              <a:t>- 42:1-5</a:t>
            </a:r>
          </a:p>
          <a:p>
            <a:pPr lvl="1">
              <a:buFont typeface="Wingdings" pitchFamily="2" charset="2"/>
              <a:buChar char="ü"/>
            </a:pPr>
            <a:r>
              <a:rPr lang="es-ES" i="1" dirty="0" smtClean="0"/>
              <a:t>Job se arrepiente en polvo y ceniza </a:t>
            </a:r>
            <a:r>
              <a:rPr lang="es-ES" dirty="0" smtClean="0"/>
              <a:t>- 42:6</a:t>
            </a:r>
          </a:p>
          <a:p>
            <a:pPr lvl="1">
              <a:buFont typeface="Wingdings" pitchFamily="2" charset="2"/>
              <a:buChar char="ü"/>
            </a:pPr>
            <a:r>
              <a:rPr lang="es-ES" i="1" dirty="0" smtClean="0"/>
              <a:t>Jehová restaura y bendice a Job </a:t>
            </a:r>
            <a:r>
              <a:rPr lang="es-ES" dirty="0" smtClean="0"/>
              <a:t>- 42:7-17</a:t>
            </a:r>
            <a:endParaRPr lang="es-ES" i="1" dirty="0" smtClean="0"/>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ES" dirty="0" smtClean="0"/>
              <a:t>Job responde a Jehová </a:t>
            </a:r>
            <a:br>
              <a:rPr lang="es-ES" dirty="0" smtClean="0"/>
            </a:br>
            <a:r>
              <a:rPr lang="es-ES" dirty="0" smtClean="0"/>
              <a:t>(Job 40:1-5)</a:t>
            </a:r>
            <a:endParaRPr lang="es-PR" dirty="0"/>
          </a:p>
        </p:txBody>
      </p:sp>
      <p:pic>
        <p:nvPicPr>
          <p:cNvPr id="7" name="Picture 2" descr="http://oneyearbibleimages.com/god_job.jpg"/>
          <p:cNvPicPr>
            <a:picLocks noChangeAspect="1" noChangeArrowheads="1"/>
          </p:cNvPicPr>
          <p:nvPr/>
        </p:nvPicPr>
        <p:blipFill>
          <a:blip r:embed="rId3"/>
          <a:srcRect/>
          <a:stretch>
            <a:fillRect/>
          </a:stretch>
        </p:blipFill>
        <p:spPr bwMode="auto">
          <a:xfrm>
            <a:off x="1828800" y="2057400"/>
            <a:ext cx="5334000" cy="46355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8686800" cy="4648200"/>
          </a:xfrm>
        </p:spPr>
        <p:txBody>
          <a:bodyPr/>
          <a:lstStyle/>
          <a:p>
            <a:pPr>
              <a:buNone/>
            </a:pPr>
            <a:r>
              <a:rPr lang="es-ES" dirty="0" smtClean="0">
                <a:latin typeface="Candara "/>
              </a:rPr>
              <a:t> “Además respondió Jehová a Job, y dijo: ¿Es sabiduría contender con el Omnipotente? El que disputa con Dios, responda a esto. Entonces respondió Job a Jehová y dijo: He aquí que yo soy vil; ¿qué te responderé? Mi mano pongo sobre mi boca. Una vez hablé, mas no responderé; Aun dos veces, mas no volveré a hablar.” </a:t>
            </a:r>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ES" dirty="0" smtClean="0"/>
              <a:t>Job responde a Jehová </a:t>
            </a:r>
            <a:br>
              <a:rPr lang="es-ES" dirty="0" smtClean="0"/>
            </a:br>
            <a:r>
              <a:rPr lang="es-ES" dirty="0" smtClean="0"/>
              <a:t>(Job 40:1-5)</a:t>
            </a:r>
            <a:endParaRPr lang="es-PR" dirty="0"/>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1905000"/>
            <a:ext cx="8686800" cy="4724400"/>
          </a:xfrm>
        </p:spPr>
        <p:txBody>
          <a:bodyPr/>
          <a:lstStyle/>
          <a:p>
            <a:pPr marL="0" indent="0">
              <a:buNone/>
            </a:pPr>
            <a:r>
              <a:rPr lang="es-ES" dirty="0" smtClean="0"/>
              <a:t> A través del libro de Job hemos visto varios argumentos filosóficos sobre tópicos como: </a:t>
            </a:r>
          </a:p>
          <a:p>
            <a:pPr marL="0" indent="0">
              <a:buNone/>
            </a:pPr>
            <a:r>
              <a:rPr lang="es-ES" dirty="0" smtClean="0"/>
              <a:t> 1. La soberanía de Dios.</a:t>
            </a:r>
          </a:p>
          <a:p>
            <a:pPr marL="0" indent="0">
              <a:buNone/>
            </a:pPr>
            <a:r>
              <a:rPr lang="es-ES" dirty="0" smtClean="0"/>
              <a:t> 2. La paga de la maldad.</a:t>
            </a:r>
            <a:br>
              <a:rPr lang="es-ES" dirty="0" smtClean="0"/>
            </a:br>
            <a:r>
              <a:rPr lang="es-ES" dirty="0" smtClean="0"/>
              <a:t> 3. La naturaleza de las bendiciones y las maldiciones.</a:t>
            </a:r>
          </a:p>
          <a:p>
            <a:pPr marL="0" indent="0">
              <a:buNone/>
            </a:pPr>
            <a:r>
              <a:rPr lang="es-ES" dirty="0" smtClean="0"/>
              <a:t> 4. El pecado y la necedad.</a:t>
            </a: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ES" dirty="0" smtClean="0"/>
              <a:t>Job responde a Jehová </a:t>
            </a:r>
            <a:br>
              <a:rPr lang="es-ES" dirty="0" smtClean="0"/>
            </a:br>
            <a:r>
              <a:rPr lang="es-ES" dirty="0" smtClean="0"/>
              <a:t>(Job 40:1-5)</a:t>
            </a:r>
            <a:endParaRPr lang="es-PR" dirty="0"/>
          </a:p>
        </p:txBody>
      </p:sp>
    </p:spTree>
    <p:extLst>
      <p:ext uri="{BB962C8B-B14F-4D97-AF65-F5344CB8AC3E}">
        <p14:creationId xmlns:p14="http://schemas.microsoft.com/office/powerpoint/2010/main" val="551606336"/>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5334000" cy="4800600"/>
          </a:xfrm>
        </p:spPr>
        <p:txBody>
          <a:bodyPr/>
          <a:lstStyle/>
          <a:p>
            <a:pPr marL="0" indent="0">
              <a:buNone/>
            </a:pPr>
            <a:r>
              <a:rPr lang="es-ES" dirty="0" smtClean="0"/>
              <a:t>Sin embargo, hasta el versículo 38, todos estos argumentos han sido formulaciones humanas. En el versículo 38 entra Dios en la disputa, a explicar y arreglar toda la confusión que tenían Job y sus amigos.</a:t>
            </a: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ES" dirty="0" smtClean="0"/>
              <a:t>Job responde a Jehová </a:t>
            </a:r>
            <a:br>
              <a:rPr lang="es-ES" dirty="0" smtClean="0"/>
            </a:br>
            <a:r>
              <a:rPr lang="es-ES" dirty="0" smtClean="0"/>
              <a:t>(Job 40:1-5)</a:t>
            </a:r>
            <a:endParaRPr lang="es-PR" dirty="0"/>
          </a:p>
        </p:txBody>
      </p:sp>
    </p:spTree>
    <p:extLst>
      <p:ext uri="{BB962C8B-B14F-4D97-AF65-F5344CB8AC3E}">
        <p14:creationId xmlns:p14="http://schemas.microsoft.com/office/powerpoint/2010/main" val="2541266859"/>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88179</TotalTime>
  <Words>2491</Words>
  <Application>Microsoft Office PowerPoint</Application>
  <PresentationFormat>On-screen Show (4:3)</PresentationFormat>
  <Paragraphs>246</Paragraphs>
  <Slides>42</Slides>
  <Notes>24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42</vt:i4>
      </vt:variant>
    </vt:vector>
  </HeadingPairs>
  <TitlesOfParts>
    <vt:vector size="51" baseType="lpstr">
      <vt:lpstr>Candara </vt:lpstr>
      <vt:lpstr>Arial</vt:lpstr>
      <vt:lpstr>Calibri</vt:lpstr>
      <vt:lpstr>Calibri Light</vt:lpstr>
      <vt:lpstr>Candara</vt:lpstr>
      <vt:lpstr>Tahoma</vt:lpstr>
      <vt:lpstr>Wingdings</vt:lpstr>
      <vt:lpstr>Blends</vt:lpstr>
      <vt:lpstr>Office Theme</vt:lpstr>
      <vt:lpstr>Unidad 10: ¿Por qué sufren los humanos?  Estudio 45: Job Reconoce el Poder de Dios</vt:lpstr>
      <vt:lpstr>Contexto</vt:lpstr>
      <vt:lpstr>Texto clave</vt:lpstr>
      <vt:lpstr>Bosquejo del Estudio</vt:lpstr>
      <vt:lpstr>Énfasis</vt:lpstr>
      <vt:lpstr>Job responde a Jehová  (Job 40:1-5)</vt:lpstr>
      <vt:lpstr>Job responde a Jehová  (Job 40:1-5)</vt:lpstr>
      <vt:lpstr>Job responde a Jehová  (Job 40:1-5)</vt:lpstr>
      <vt:lpstr>Job responde a Jehová  (Job 40:1-5)</vt:lpstr>
      <vt:lpstr>Job responde a Jehová  (Job 40:1-5)</vt:lpstr>
      <vt:lpstr>Job responde a Jehová  (Job 40:1-5)</vt:lpstr>
      <vt:lpstr>Job responde a Jehová  (Job 40:1-5)</vt:lpstr>
      <vt:lpstr>Dios desafía a Job para tomar decisiones (Job 40:8-14)</vt:lpstr>
      <vt:lpstr>Dios desafía a Job para tomar decisiones (Job 40:8-14)</vt:lpstr>
      <vt:lpstr>Dios desafía a Job para tomar decisiones (Job 40:8-14)</vt:lpstr>
      <vt:lpstr>Dios desafía a Job para tomar decisiones (Job 40:8-14)</vt:lpstr>
      <vt:lpstr>Dios desafía a Job para tomar decisiones (Job 40:8-14)</vt:lpstr>
      <vt:lpstr>Dios desafía a Job para tomar decisiones (Job 40:8-14)</vt:lpstr>
      <vt:lpstr>Dios desafía a Job para tomar decisiones (Job 40:8-14)</vt:lpstr>
      <vt:lpstr>Job se humilla y retracta (Job 42:1-6)</vt:lpstr>
      <vt:lpstr>Job se humilla y retracta (Job 42:1-6)</vt:lpstr>
      <vt:lpstr>Job se humilla y retracta (Job 42:1-6)</vt:lpstr>
      <vt:lpstr>Job se humilla y retracta (Job 42:1-6)</vt:lpstr>
      <vt:lpstr>Job se humilla y retracta (Job 42:1-6)</vt:lpstr>
      <vt:lpstr>4. Dios juzga a los amigos de Job (Job 42:7-9)</vt:lpstr>
      <vt:lpstr>4. Dios juzga a los amigos de Job (Job 42:7-9)</vt:lpstr>
      <vt:lpstr>4. Dios juzga a los amigos de Job (Job 42:7-9)</vt:lpstr>
      <vt:lpstr>4. Dios juzga a los amigos de Job (Job 42:7-9)</vt:lpstr>
      <vt:lpstr>4. Dios juzga a los amigos de Job (Job 42:7-9)</vt:lpstr>
      <vt:lpstr>4. Dios juzga a los amigos de Job (Job 42:7-9)</vt:lpstr>
      <vt:lpstr>5. Dios bendice a Job      (Job 42:10-17)</vt:lpstr>
      <vt:lpstr>5. Dios bendice a Job      (Job 42:10-17)</vt:lpstr>
      <vt:lpstr>5. Dios bendice a Job      (Job 42:10-17)</vt:lpstr>
      <vt:lpstr>5. Dios bendice a Job      (Job 42:10-17)</vt:lpstr>
      <vt:lpstr>5. Dios bendice a Job      (Job 42:10-17)</vt:lpstr>
      <vt:lpstr>5. Dios bendice a Job      (Job 42:10-17)</vt:lpstr>
      <vt:lpstr>5. Dios bendice a Job      (Job 42:10-17)</vt:lpstr>
      <vt:lpstr>5. Dios bendice a Job      (Job 42:10-17)</vt:lpstr>
      <vt:lpstr>Aplicaciones</vt:lpstr>
      <vt:lpstr>Bibliografía</vt:lpstr>
      <vt:lpstr>Próximo Estudio (Libro 7)</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dc:title>
  <dc:creator>JRIVERA</dc:creator>
  <cp:lastModifiedBy>Ortega, Tito (GSO Inks Dev. &amp; Analytical Svc.)</cp:lastModifiedBy>
  <cp:revision>3135</cp:revision>
  <cp:lastPrinted>2013-09-24T20:44:31Z</cp:lastPrinted>
  <dcterms:created xsi:type="dcterms:W3CDTF">2007-01-24T21:53:34Z</dcterms:created>
  <dcterms:modified xsi:type="dcterms:W3CDTF">2014-09-07T23:21:15Z</dcterms:modified>
</cp:coreProperties>
</file>