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61"/>
  </p:notesMasterIdLst>
  <p:handoutMasterIdLst>
    <p:handoutMasterId r:id="rId62"/>
  </p:handoutMasterIdLst>
  <p:sldIdLst>
    <p:sldId id="2767" r:id="rId7"/>
    <p:sldId id="565" r:id="rId8"/>
    <p:sldId id="566" r:id="rId9"/>
    <p:sldId id="3416" r:id="rId10"/>
    <p:sldId id="2182" r:id="rId11"/>
    <p:sldId id="3358" r:id="rId12"/>
    <p:sldId id="3488" r:id="rId13"/>
    <p:sldId id="3489" r:id="rId14"/>
    <p:sldId id="3490" r:id="rId15"/>
    <p:sldId id="3491" r:id="rId16"/>
    <p:sldId id="3492" r:id="rId17"/>
    <p:sldId id="3493" r:id="rId18"/>
    <p:sldId id="3494" r:id="rId19"/>
    <p:sldId id="3495" r:id="rId20"/>
    <p:sldId id="3441" r:id="rId21"/>
    <p:sldId id="3442" r:id="rId22"/>
    <p:sldId id="3496" r:id="rId23"/>
    <p:sldId id="3497" r:id="rId24"/>
    <p:sldId id="3498" r:id="rId25"/>
    <p:sldId id="3499" r:id="rId26"/>
    <p:sldId id="3500" r:id="rId27"/>
    <p:sldId id="3443" r:id="rId28"/>
    <p:sldId id="3444" r:id="rId29"/>
    <p:sldId id="3501" r:id="rId30"/>
    <p:sldId id="3502" r:id="rId31"/>
    <p:sldId id="3503" r:id="rId32"/>
    <p:sldId id="3504" r:id="rId33"/>
    <p:sldId id="3318" r:id="rId34"/>
    <p:sldId id="3044" r:id="rId35"/>
    <p:sldId id="3505" r:id="rId36"/>
    <p:sldId id="3506" r:id="rId37"/>
    <p:sldId id="3507" r:id="rId38"/>
    <p:sldId id="3446" r:id="rId39"/>
    <p:sldId id="3447" r:id="rId40"/>
    <p:sldId id="3508" r:id="rId41"/>
    <p:sldId id="3509" r:id="rId42"/>
    <p:sldId id="3485" r:id="rId43"/>
    <p:sldId id="3486" r:id="rId44"/>
    <p:sldId id="3487" r:id="rId45"/>
    <p:sldId id="3510" r:id="rId46"/>
    <p:sldId id="3511" r:id="rId47"/>
    <p:sldId id="3512" r:id="rId48"/>
    <p:sldId id="3513" r:id="rId49"/>
    <p:sldId id="3516" r:id="rId50"/>
    <p:sldId id="3514" r:id="rId51"/>
    <p:sldId id="3515" r:id="rId52"/>
    <p:sldId id="3517" r:id="rId53"/>
    <p:sldId id="3518" r:id="rId54"/>
    <p:sldId id="3206" r:id="rId55"/>
    <p:sldId id="3445" r:id="rId56"/>
    <p:sldId id="3284" r:id="rId57"/>
    <p:sldId id="1391" r:id="rId58"/>
    <p:sldId id="3484" r:id="rId59"/>
    <p:sldId id="627" r:id="rId6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868" autoAdjust="0"/>
    <p:restoredTop sz="94533" autoAdjust="0"/>
  </p:normalViewPr>
  <p:slideViewPr>
    <p:cSldViewPr>
      <p:cViewPr varScale="1">
        <p:scale>
          <a:sx n="123" d="100"/>
          <a:sy n="123" d="100"/>
        </p:scale>
        <p:origin x="96" y="312"/>
      </p:cViewPr>
      <p:guideLst>
        <p:guide orient="horz" pos="2160"/>
        <p:guide pos="2880"/>
      </p:guideLst>
    </p:cSldViewPr>
  </p:slideViewPr>
  <p:outlineViewPr>
    <p:cViewPr>
      <p:scale>
        <a:sx n="33" d="100"/>
        <a:sy n="33" d="100"/>
      </p:scale>
      <p:origin x="0" y="-224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8/27/2014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959274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731806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18946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021475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6522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966446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592091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425483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28814869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075990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51818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7653135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1662583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476991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23500933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4084751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4178662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044060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5047020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42785160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4468305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8298959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734517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9602108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6114151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6988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393789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091571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63883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8569531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6545518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2335507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10484829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6225746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9017612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8072427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33224179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52</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53</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54</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2175588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3631850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046244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8253236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8/27/2014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9.wdp"/></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20.wdp"/></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2.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2.wdp"/></Relationships>
</file>

<file path=ppt/slides/_rels/slide5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107" t="2513" r="2523" b="3224"/>
          <a:stretch/>
        </p:blipFill>
        <p:spPr>
          <a:xfrm>
            <a:off x="-1" y="-21820"/>
            <a:ext cx="9144001" cy="687982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52400" y="76200"/>
            <a:ext cx="8763000" cy="3200400"/>
          </a:xfrm>
          <a:solidFill>
            <a:schemeClr val="tx1">
              <a:alpha val="44000"/>
            </a:schemeClr>
          </a:solidFill>
          <a:ln/>
          <a:effectLst>
            <a:softEdge rad="127000"/>
          </a:effectLst>
        </p:spPr>
        <p:txBody>
          <a:bodyPr anchor="ctr"/>
          <a:lstStyle/>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44: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Dios Habla en el Torbellino</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(Job 21.1 – 40.2) </a:t>
            </a:r>
          </a:p>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26 de agosto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36524" y="4412499"/>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10: ¿Por qué Sufren los Seres Humanos?</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fontScale="85000" lnSpcReduction="20000"/>
          </a:bodyPr>
          <a:lstStyle/>
          <a:p>
            <a:r>
              <a:rPr lang="es-PR" dirty="0">
                <a:solidFill>
                  <a:srgbClr val="FF0000"/>
                </a:solidFill>
                <a:latin typeface="Candara" panose="020E0502030303020204" pitchFamily="34" charset="0"/>
              </a:rPr>
              <a:t>38:2–3. </a:t>
            </a:r>
            <a:r>
              <a:rPr lang="es-PR" dirty="0">
                <a:latin typeface="Candara" panose="020E0502030303020204" pitchFamily="34" charset="0"/>
              </a:rPr>
              <a:t>Iniciando con una reprensión, Jehová acusó a Job (por medio de una pregunta) de oscurecer el consejo, o tratar de hacer confuso el designio divino para el universo.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cuestionamiento de Job confundía en vez de clarificar el asunto (cf. el comentario de </a:t>
            </a:r>
            <a:r>
              <a:rPr lang="es-PR" dirty="0" err="1">
                <a:latin typeface="Candara" panose="020E0502030303020204" pitchFamily="34" charset="0"/>
              </a:rPr>
              <a:t>Eliú</a:t>
            </a:r>
            <a:r>
              <a:rPr lang="es-PR" dirty="0">
                <a:latin typeface="Candara" panose="020E0502030303020204" pitchFamily="34" charset="0"/>
              </a:rPr>
              <a:t> acerca de las tinieblas en que vive el hombre, 37:19).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53000" y="1752600"/>
            <a:ext cx="4191000" cy="5105400"/>
          </a:xfrm>
          <a:prstGeom prst="rect">
            <a:avLst/>
          </a:prstGeom>
        </p:spPr>
      </p:pic>
    </p:spTree>
    <p:extLst>
      <p:ext uri="{BB962C8B-B14F-4D97-AF65-F5344CB8AC3E}">
        <p14:creationId xmlns:p14="http://schemas.microsoft.com/office/powerpoint/2010/main" val="1629651442"/>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hecho de que Job había insinuado que Dios se había convertido en su enemigo, sólo contribuiría a confundir a otros acerca de Dios en vez de arrojar luz sobre los métodos que él utiliza.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455" t="3501" r="16224" b="3709"/>
          <a:stretch/>
        </p:blipFill>
        <p:spPr>
          <a:xfrm>
            <a:off x="4953000" y="1752600"/>
            <a:ext cx="4191000" cy="5105400"/>
          </a:xfrm>
          <a:prstGeom prst="rect">
            <a:avLst/>
          </a:prstGeom>
        </p:spPr>
      </p:pic>
    </p:spTree>
    <p:extLst>
      <p:ext uri="{BB962C8B-B14F-4D97-AF65-F5344CB8AC3E}">
        <p14:creationId xmlns:p14="http://schemas.microsoft.com/office/powerpoint/2010/main" val="24001617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fontScale="92500" lnSpcReduction="10000"/>
          </a:bodyPr>
          <a:lstStyle/>
          <a:p>
            <a:r>
              <a:rPr lang="es-PR" dirty="0" smtClean="0">
                <a:latin typeface="Candara" panose="020E0502030303020204" pitchFamily="34" charset="0"/>
              </a:rPr>
              <a:t>Debido </a:t>
            </a:r>
            <a:r>
              <a:rPr lang="es-PR" dirty="0">
                <a:latin typeface="Candara" panose="020E0502030303020204" pitchFamily="34" charset="0"/>
              </a:rPr>
              <a:t>a esto, aunque algunas veces exaltaba a Dios, en realidad Job no sabía de lo que hablaba cuando culpó al Señor de ser injusto.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palabras de Job carecían de sabiduría (como </a:t>
            </a:r>
            <a:r>
              <a:rPr lang="es-PR" dirty="0" err="1">
                <a:latin typeface="Candara" panose="020E0502030303020204" pitchFamily="34" charset="0"/>
              </a:rPr>
              <a:t>Eliú</a:t>
            </a:r>
            <a:r>
              <a:rPr lang="es-PR" dirty="0">
                <a:latin typeface="Candara" panose="020E0502030303020204" pitchFamily="34" charset="0"/>
              </a:rPr>
              <a:t> había dicho en dos ocasiones; </a:t>
            </a:r>
            <a:r>
              <a:rPr lang="es-PR" dirty="0">
                <a:solidFill>
                  <a:srgbClr val="FF0000"/>
                </a:solidFill>
                <a:latin typeface="Candara" panose="020E0502030303020204" pitchFamily="34" charset="0"/>
              </a:rPr>
              <a:t>34:35</a:t>
            </a:r>
            <a:r>
              <a:rPr lang="es-PR" dirty="0">
                <a:latin typeface="Candara" panose="020E0502030303020204" pitchFamily="34" charset="0"/>
              </a:rPr>
              <a:t>; </a:t>
            </a:r>
            <a:r>
              <a:rPr lang="es-PR" dirty="0">
                <a:solidFill>
                  <a:srgbClr val="FF0000"/>
                </a:solidFill>
                <a:latin typeface="Candara" panose="020E0502030303020204" pitchFamily="34" charset="0"/>
              </a:rPr>
              <a:t>35:16</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455" t="3501" r="16224" b="3709"/>
          <a:stretch/>
        </p:blipFill>
        <p:spPr>
          <a:xfrm>
            <a:off x="4953000" y="1752600"/>
            <a:ext cx="4191000" cy="5105400"/>
          </a:xfrm>
          <a:prstGeom prst="rect">
            <a:avLst/>
          </a:prstGeom>
        </p:spPr>
      </p:pic>
    </p:spTree>
    <p:extLst>
      <p:ext uri="{BB962C8B-B14F-4D97-AF65-F5344CB8AC3E}">
        <p14:creationId xmlns:p14="http://schemas.microsoft.com/office/powerpoint/2010/main" val="1970270948"/>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fontScale="85000" lnSpcReduction="10000"/>
          </a:bodyPr>
          <a:lstStyle/>
          <a:p>
            <a:r>
              <a:rPr lang="es-PR" dirty="0">
                <a:latin typeface="Candara" panose="020E0502030303020204" pitchFamily="34" charset="0"/>
              </a:rPr>
              <a:t>A continuación, el Señor dijo a Job que se preparara para responder a sus preguntas. (Ciñe como varón tus lomos; </a:t>
            </a:r>
            <a:r>
              <a:rPr lang="es-PR" dirty="0" smtClean="0">
                <a:latin typeface="Candara" panose="020E0502030303020204" pitchFamily="34" charset="0"/>
              </a:rPr>
              <a:t>vea </a:t>
            </a:r>
            <a:r>
              <a:rPr lang="es-PR" dirty="0">
                <a:solidFill>
                  <a:srgbClr val="FF0000"/>
                </a:solidFill>
                <a:latin typeface="Candara" panose="020E0502030303020204" pitchFamily="34" charset="0"/>
              </a:rPr>
              <a:t>40:7</a:t>
            </a:r>
            <a:r>
              <a:rPr lang="es-PR" dirty="0">
                <a:latin typeface="Candara" panose="020E0502030303020204" pitchFamily="34" charset="0"/>
              </a:rPr>
              <a:t> </a:t>
            </a:r>
            <a:r>
              <a:rPr lang="es-PR" dirty="0" smtClean="0">
                <a:latin typeface="Candara" panose="020E0502030303020204" pitchFamily="34" charset="0"/>
              </a:rPr>
              <a:t>= </a:t>
            </a:r>
            <a:r>
              <a:rPr lang="es-PR" i="1" dirty="0">
                <a:latin typeface="Candara" panose="020E0502030303020204" pitchFamily="34" charset="0"/>
              </a:rPr>
              <a:t>“alístate como hombre”, </a:t>
            </a:r>
            <a:r>
              <a:rPr lang="es-PR" dirty="0" err="1">
                <a:latin typeface="Candara" panose="020E0502030303020204" pitchFamily="34" charset="0"/>
              </a:rPr>
              <a:t>geḇer</a:t>
            </a:r>
            <a:r>
              <a:rPr lang="es-PR" dirty="0">
                <a:latin typeface="Candara" panose="020E0502030303020204" pitchFamily="34" charset="0"/>
              </a:rPr>
              <a:t>, </a:t>
            </a:r>
            <a:r>
              <a:rPr lang="es-PR" i="1" dirty="0">
                <a:latin typeface="Candara" panose="020E0502030303020204" pitchFamily="34" charset="0"/>
              </a:rPr>
              <a:t>“hombre fuerte”</a:t>
            </a:r>
            <a:r>
              <a:rPr lang="es-PR" dirty="0">
                <a:latin typeface="Candara" panose="020E0502030303020204" pitchFamily="34" charset="0"/>
              </a:rPr>
              <a:t>; i.e., </a:t>
            </a:r>
            <a:r>
              <a:rPr lang="es-PR" i="1" dirty="0">
                <a:latin typeface="Candara" panose="020E0502030303020204" pitchFamily="34" charset="0"/>
              </a:rPr>
              <a:t>“ajusta tu vestido exterior parecido a una toga con tu cinturón, como hace un hombre antes de iniciar una tarea dificultosa como correr o luchar en batalla”</a:t>
            </a:r>
            <a:r>
              <a:rPr lang="es-PR" dirty="0">
                <a:latin typeface="Candara" panose="020E0502030303020204" pitchFamily="34" charset="0"/>
              </a:rPr>
              <a:t>, </a:t>
            </a:r>
            <a:r>
              <a:rPr lang="es-PR" dirty="0" smtClean="0">
                <a:solidFill>
                  <a:srgbClr val="FF0000"/>
                </a:solidFill>
                <a:latin typeface="Candara" panose="020E0502030303020204" pitchFamily="34" charset="0"/>
              </a:rPr>
              <a:t>Éxodo </a:t>
            </a:r>
            <a:r>
              <a:rPr lang="es-PR" dirty="0">
                <a:solidFill>
                  <a:srgbClr val="FF0000"/>
                </a:solidFill>
                <a:latin typeface="Candara" panose="020E0502030303020204" pitchFamily="34" charset="0"/>
              </a:rPr>
              <a:t>12:11</a:t>
            </a:r>
            <a:r>
              <a:rPr lang="es-PR" dirty="0">
                <a:latin typeface="Candara" panose="020E0502030303020204" pitchFamily="34" charset="0"/>
              </a:rPr>
              <a:t>;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Reyes 18:46</a:t>
            </a:r>
            <a:r>
              <a:rPr lang="es-PR" dirty="0" smtClean="0">
                <a:latin typeface="Candara" panose="020E0502030303020204" pitchFamily="34" charset="0"/>
              </a:rPr>
              <a:t>). </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15000" y="1754425"/>
            <a:ext cx="3429000" cy="5105850"/>
          </a:xfrm>
          <a:prstGeom prst="rect">
            <a:avLst/>
          </a:prstGeom>
        </p:spPr>
      </p:pic>
    </p:spTree>
    <p:extLst>
      <p:ext uri="{BB962C8B-B14F-4D97-AF65-F5344CB8AC3E}">
        <p14:creationId xmlns:p14="http://schemas.microsoft.com/office/powerpoint/2010/main" val="278432058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fontScale="92500" lnSpcReduction="10000"/>
          </a:bodyPr>
          <a:lstStyle/>
          <a:p>
            <a:r>
              <a:rPr lang="es-PR" dirty="0" smtClean="0">
                <a:latin typeface="Candara" panose="020E0502030303020204" pitchFamily="34" charset="0"/>
              </a:rPr>
              <a:t>Job </a:t>
            </a:r>
            <a:r>
              <a:rPr lang="es-PR" dirty="0">
                <a:latin typeface="Candara" panose="020E0502030303020204" pitchFamily="34" charset="0"/>
              </a:rPr>
              <a:t>debía prepararse para poder responder a Dios con inteligencia.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es un importante contraste con las palabras que Job exclamó: </a:t>
            </a:r>
            <a:r>
              <a:rPr lang="es-PR" i="1" dirty="0">
                <a:latin typeface="Candara" panose="020E0502030303020204" pitchFamily="34" charset="0"/>
              </a:rPr>
              <a:t>¡Quién me diera quien</a:t>
            </a:r>
            <a:r>
              <a:rPr lang="es-PR" dirty="0">
                <a:latin typeface="Candara" panose="020E0502030303020204" pitchFamily="34" charset="0"/>
              </a:rPr>
              <a:t> [Dios] </a:t>
            </a:r>
            <a:r>
              <a:rPr lang="es-PR" i="1" dirty="0">
                <a:latin typeface="Candara" panose="020E0502030303020204" pitchFamily="34" charset="0"/>
              </a:rPr>
              <a:t>me oyese!</a:t>
            </a:r>
            <a:r>
              <a:rPr lang="es-PR" dirty="0">
                <a:latin typeface="Candara" panose="020E0502030303020204" pitchFamily="34" charset="0"/>
              </a:rPr>
              <a:t> (</a:t>
            </a:r>
            <a:r>
              <a:rPr lang="es-PR" dirty="0">
                <a:solidFill>
                  <a:srgbClr val="FF0000"/>
                </a:solidFill>
                <a:latin typeface="Candara" panose="020E0502030303020204" pitchFamily="34" charset="0"/>
              </a:rPr>
              <a:t>31:35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De acusador, Job se convirtió en el acusado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8172" t="3657" r="25037" b="3167"/>
          <a:stretch/>
        </p:blipFill>
        <p:spPr>
          <a:xfrm>
            <a:off x="4878735" y="1752600"/>
            <a:ext cx="4265266" cy="5105400"/>
          </a:xfrm>
          <a:prstGeom prst="rect">
            <a:avLst/>
          </a:prstGeom>
        </p:spPr>
      </p:pic>
    </p:spTree>
    <p:extLst>
      <p:ext uri="{BB962C8B-B14F-4D97-AF65-F5344CB8AC3E}">
        <p14:creationId xmlns:p14="http://schemas.microsoft.com/office/powerpoint/2010/main" val="1486856377"/>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b="15000"/>
          <a:stretch/>
        </p:blipFill>
        <p:spPr>
          <a:xfrm>
            <a:off x="0" y="1676401"/>
            <a:ext cx="9144000" cy="5181599"/>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¿Dónde estabas tú cuando yo fundaba la tierra? Házmelo saber, si tienes inteligencia. ¿Quién ordenó sus medidas, si lo sabes? ¿O quién extendió sobre ella cordel? ¿Sobre qué están fundadas sus bases? ¿O quién puso su piedra angular, Cuando alababan todas las estrellas del alba, Y se regocijaban todos los hijos de Dios?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38.4–7,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a:latin typeface="Candara" panose="020E0502030303020204" pitchFamily="34" charset="0"/>
              </a:rPr>
              <a:t>En una serie de preguntas relacionadas con cosmología, oceanografía, meteorología y astronomía, Dios desafió la habilidad de Job para juzgar la forma en que el Señor controla el universo. </a:t>
            </a:r>
            <a:endParaRPr lang="es-PR" dirty="0" smtClean="0">
              <a:latin typeface="Candara" panose="020E0502030303020204" pitchFamily="34" charset="0"/>
            </a:endParaRPr>
          </a:p>
          <a:p>
            <a:r>
              <a:rPr lang="es-PR" dirty="0" smtClean="0">
                <a:latin typeface="Candara" panose="020E0502030303020204" pitchFamily="34" charset="0"/>
              </a:rPr>
              <a:t>Para </a:t>
            </a:r>
            <a:r>
              <a:rPr lang="es-PR" dirty="0">
                <a:latin typeface="Candara" panose="020E0502030303020204" pitchFamily="34" charset="0"/>
              </a:rPr>
              <a:t>ello, utilizó la ironía, con objeto de subrayar la ignorancia del patriarca (</a:t>
            </a:r>
            <a:r>
              <a:rPr lang="es-PR" dirty="0" err="1">
                <a:latin typeface="Candara" panose="020E0502030303020204" pitchFamily="34" charset="0"/>
              </a:rPr>
              <a:t>e.g</a:t>
            </a:r>
            <a:r>
              <a:rPr lang="es-PR" dirty="0">
                <a:latin typeface="Candara" panose="020E0502030303020204" pitchFamily="34" charset="0"/>
              </a:rPr>
              <a:t>., </a:t>
            </a:r>
            <a:r>
              <a:rPr lang="es-PR" i="1" dirty="0">
                <a:latin typeface="Candara" panose="020E0502030303020204" pitchFamily="34" charset="0"/>
              </a:rPr>
              <a:t>“házmelo saber”, </a:t>
            </a:r>
            <a:r>
              <a:rPr lang="es-PR" dirty="0">
                <a:solidFill>
                  <a:srgbClr val="FF0000"/>
                </a:solidFill>
                <a:latin typeface="Candara" panose="020E0502030303020204" pitchFamily="34" charset="0"/>
              </a:rPr>
              <a:t>vv. 4, </a:t>
            </a:r>
            <a:r>
              <a:rPr lang="es-PR" dirty="0" smtClean="0">
                <a:solidFill>
                  <a:srgbClr val="FF0000"/>
                </a:solidFill>
                <a:latin typeface="Candara" panose="020E0502030303020204" pitchFamily="34" charset="0"/>
              </a:rPr>
              <a:t>18</a:t>
            </a:r>
            <a:r>
              <a:rPr lang="es-PR" dirty="0" smtClean="0">
                <a:latin typeface="Candara" panose="020E0502030303020204" pitchFamily="34" charset="0"/>
              </a:rPr>
              <a:t>; </a:t>
            </a:r>
            <a:r>
              <a:rPr lang="es-PR" i="1" dirty="0" smtClean="0">
                <a:latin typeface="Candara" panose="020E0502030303020204" pitchFamily="34" charset="0"/>
              </a:rPr>
              <a:t>“¡tú lo sabes!”; </a:t>
            </a:r>
            <a:r>
              <a:rPr lang="es-PR" dirty="0" smtClean="0">
                <a:solidFill>
                  <a:srgbClr val="FF0000"/>
                </a:solidFill>
                <a:latin typeface="Candara" panose="020E0502030303020204" pitchFamily="34" charset="0"/>
              </a:rPr>
              <a:t>vv. 5, 21</a:t>
            </a:r>
            <a:r>
              <a:rPr lang="es-PR" dirty="0" smtClean="0">
                <a:latin typeface="Candara" panose="020E0502030303020204" pitchFamily="34" charset="0"/>
              </a:rPr>
              <a:t>).</a:t>
            </a:r>
          </a:p>
        </p:txBody>
      </p:sp>
    </p:spTree>
    <p:extLst>
      <p:ext uri="{BB962C8B-B14F-4D97-AF65-F5344CB8AC3E}">
        <p14:creationId xmlns:p14="http://schemas.microsoft.com/office/powerpoint/2010/main" val="178808913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20000"/>
          </a:bodyPr>
          <a:lstStyle/>
          <a:p>
            <a:r>
              <a:rPr lang="es-PR" dirty="0" smtClean="0">
                <a:latin typeface="Candara" panose="020E0502030303020204" pitchFamily="34" charset="0"/>
              </a:rPr>
              <a:t>Preguntas </a:t>
            </a:r>
            <a:r>
              <a:rPr lang="es-PR" dirty="0">
                <a:latin typeface="Candara" panose="020E0502030303020204" pitchFamily="34" charset="0"/>
              </a:rPr>
              <a:t>acerca de la tierra (</a:t>
            </a:r>
            <a:r>
              <a:rPr lang="es-PR" dirty="0">
                <a:solidFill>
                  <a:srgbClr val="FF0000"/>
                </a:solidFill>
                <a:latin typeface="Candara" panose="020E0502030303020204" pitchFamily="34" charset="0"/>
              </a:rPr>
              <a:t>38:4–21</a:t>
            </a:r>
            <a:r>
              <a:rPr lang="es-PR" dirty="0">
                <a:latin typeface="Candara" panose="020E0502030303020204" pitchFamily="34" charset="0"/>
              </a:rPr>
              <a:t>). </a:t>
            </a:r>
            <a:r>
              <a:rPr lang="es-PR" dirty="0">
                <a:solidFill>
                  <a:srgbClr val="FF0000"/>
                </a:solidFill>
                <a:latin typeface="Candara" panose="020E0502030303020204" pitchFamily="34" charset="0"/>
              </a:rPr>
              <a:t>38:4–7</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Inmediatamente</a:t>
            </a:r>
            <a:r>
              <a:rPr lang="es-PR" dirty="0">
                <a:latin typeface="Candara" panose="020E0502030303020204" pitchFamily="34" charset="0"/>
              </a:rPr>
              <a:t>, Job se vio confrontado con su insignificancia, porque no había estado presente cuando Dios fundaba, i.e., creaba, la tierra. </a:t>
            </a:r>
            <a:endParaRPr lang="es-PR" dirty="0" smtClean="0">
              <a:latin typeface="Candara" panose="020E0502030303020204" pitchFamily="34" charset="0"/>
            </a:endParaRPr>
          </a:p>
          <a:p>
            <a:r>
              <a:rPr lang="es-PR" dirty="0" smtClean="0">
                <a:latin typeface="Candara" panose="020E0502030303020204" pitchFamily="34" charset="0"/>
              </a:rPr>
              <a:t>Puesto </a:t>
            </a:r>
            <a:r>
              <a:rPr lang="es-PR" dirty="0">
                <a:latin typeface="Candara" panose="020E0502030303020204" pitchFamily="34" charset="0"/>
              </a:rPr>
              <a:t>que no pudo observar lo que se llevó a cabo en ese entonces, no podía entenderlo.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6000"/>
                    </a14:imgEffect>
                  </a14:imgLayer>
                </a14:imgProps>
              </a:ext>
              <a:ext uri="{28A0092B-C50C-407E-A947-70E740481C1C}">
                <a14:useLocalDpi xmlns:a14="http://schemas.microsoft.com/office/drawing/2010/main"/>
              </a:ext>
            </a:extLst>
          </a:blip>
          <a:stretch>
            <a:fillRect/>
          </a:stretch>
        </p:blipFill>
        <p:spPr>
          <a:xfrm>
            <a:off x="5334000" y="1757362"/>
            <a:ext cx="3805238" cy="3805238"/>
          </a:xfrm>
          <a:prstGeom prst="rect">
            <a:avLst/>
          </a:prstGeom>
        </p:spPr>
      </p:pic>
    </p:spTree>
    <p:extLst>
      <p:ext uri="{BB962C8B-B14F-4D97-AF65-F5344CB8AC3E}">
        <p14:creationId xmlns:p14="http://schemas.microsoft.com/office/powerpoint/2010/main" val="93617313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908550" cy="4719638"/>
          </a:xfrm>
        </p:spPr>
        <p:txBody>
          <a:bodyPr>
            <a:normAutofit fontScale="85000" lnSpcReduction="10000"/>
          </a:bodyPr>
          <a:lstStyle/>
          <a:p>
            <a:r>
              <a:rPr lang="es-PR" dirty="0" smtClean="0">
                <a:latin typeface="Candara" panose="020E0502030303020204" pitchFamily="34" charset="0"/>
              </a:rPr>
              <a:t>¿</a:t>
            </a:r>
            <a:r>
              <a:rPr lang="es-PR" dirty="0">
                <a:latin typeface="Candara" panose="020E0502030303020204" pitchFamily="34" charset="0"/>
              </a:rPr>
              <a:t>Cómo pretendía dar consejos al Señor?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creación de la tierra se compara con la construcción de un edificio con sus cimientos, </a:t>
            </a:r>
            <a:r>
              <a:rPr lang="es-PR" dirty="0" smtClean="0">
                <a:latin typeface="Candara" panose="020E0502030303020204" pitchFamily="34" charset="0"/>
              </a:rPr>
              <a:t>medidas, cordel, columnas </a:t>
            </a:r>
            <a:r>
              <a:rPr lang="es-PR" dirty="0">
                <a:latin typeface="Candara" panose="020E0502030303020204" pitchFamily="34" charset="0"/>
              </a:rPr>
              <a:t>y piedra angular.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el Omnipotente puso la tierra en su órbita, fue algo parecido a poner en su lugar las diferentes partes de un edificio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257800" y="1788700"/>
            <a:ext cx="3886200" cy="5081208"/>
          </a:xfrm>
          <a:prstGeom prst="rect">
            <a:avLst/>
          </a:prstGeom>
        </p:spPr>
      </p:pic>
    </p:spTree>
    <p:extLst>
      <p:ext uri="{BB962C8B-B14F-4D97-AF65-F5344CB8AC3E}">
        <p14:creationId xmlns:p14="http://schemas.microsoft.com/office/powerpoint/2010/main" val="11569555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Job</a:t>
            </a:r>
          </a:p>
          <a:p>
            <a:pPr lvl="1"/>
            <a:r>
              <a:rPr lang="es-PR" sz="3600" dirty="0" smtClean="0">
                <a:latin typeface="Candara" pitchFamily="34" charset="0"/>
                <a:cs typeface="Calibri" pitchFamily="34" charset="0"/>
              </a:rPr>
              <a:t>21.1 </a:t>
            </a:r>
            <a:r>
              <a:rPr lang="es-PR" sz="3600" dirty="0">
                <a:latin typeface="Candara" pitchFamily="34" charset="0"/>
                <a:cs typeface="Calibri" pitchFamily="34" charset="0"/>
              </a:rPr>
              <a:t>– </a:t>
            </a:r>
            <a:r>
              <a:rPr lang="es-PR" sz="3600" dirty="0" smtClean="0">
                <a:latin typeface="Candara" pitchFamily="34" charset="0"/>
                <a:cs typeface="Calibri" pitchFamily="34" charset="0"/>
              </a:rPr>
              <a:t>40.2</a:t>
            </a:r>
            <a:endParaRPr lang="es-PR" sz="2800" noProof="0" dirty="0" smtClean="0">
              <a:latin typeface="Candara" pitchFamily="34" charset="0"/>
              <a:cs typeface="Calibri" pitchFamily="34" charset="0"/>
            </a:endParaRP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3352800" y="1980660"/>
            <a:ext cx="5048250" cy="4630726"/>
          </a:xfrm>
          <a:prstGeom prst="rect">
            <a:avLst/>
          </a:prstGeom>
          <a:effectLst>
            <a:softEdge rad="317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a:latin typeface="Candara" panose="020E0502030303020204" pitchFamily="34" charset="0"/>
              </a:rPr>
              <a:t>Job estaba ausente cuando alababan todas las estrellas del alba (posiblemente Venus y Mercurio; esas estrellas matutinas fueron mencionadas por Job en </a:t>
            </a:r>
            <a:r>
              <a:rPr lang="es-PR" dirty="0">
                <a:solidFill>
                  <a:srgbClr val="FF0000"/>
                </a:solidFill>
                <a:latin typeface="Candara" panose="020E0502030303020204" pitchFamily="34" charset="0"/>
              </a:rPr>
              <a:t>3:9</a:t>
            </a:r>
            <a:r>
              <a:rPr lang="es-PR" dirty="0">
                <a:latin typeface="Candara" panose="020E0502030303020204" pitchFamily="34" charset="0"/>
              </a:rPr>
              <a:t>) y se regocijaban todos los hijos de Dios (“ángeles”; cf. 1:6; 2:1) al observar la creación de la tierra por Dios.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4092" r="31555"/>
          <a:stretch/>
        </p:blipFill>
        <p:spPr>
          <a:xfrm>
            <a:off x="5242595" y="1752600"/>
            <a:ext cx="3919661" cy="5105400"/>
          </a:xfrm>
          <a:prstGeom prst="rect">
            <a:avLst/>
          </a:prstGeom>
        </p:spPr>
      </p:pic>
    </p:spTree>
    <p:extLst>
      <p:ext uri="{BB962C8B-B14F-4D97-AF65-F5344CB8AC3E}">
        <p14:creationId xmlns:p14="http://schemas.microsoft.com/office/powerpoint/2010/main" val="1001079475"/>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fundación de la tierra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38.4-7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92500" lnSpcReduction="10000"/>
          </a:bodyPr>
          <a:lstStyle/>
          <a:p>
            <a:r>
              <a:rPr lang="es-PR" dirty="0" smtClean="0">
                <a:latin typeface="Candara" panose="020E0502030303020204" pitchFamily="34" charset="0"/>
              </a:rPr>
              <a:t>Que </a:t>
            </a:r>
            <a:r>
              <a:rPr lang="es-PR" dirty="0">
                <a:latin typeface="Candara" panose="020E0502030303020204" pitchFamily="34" charset="0"/>
              </a:rPr>
              <a:t>las estrellas cantaran es una personificación poética, no una referencia al ruido que producen, como ha detectado la radioastronomía.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solidFill>
                  <a:srgbClr val="FF0000"/>
                </a:solidFill>
                <a:latin typeface="Candara" panose="020E0502030303020204" pitchFamily="34" charset="0"/>
              </a:rPr>
              <a:t>Salmos 148:2–3</a:t>
            </a:r>
            <a:r>
              <a:rPr lang="es-PR" dirty="0">
                <a:latin typeface="Candara" panose="020E0502030303020204" pitchFamily="34" charset="0"/>
              </a:rPr>
              <a:t>, a los ángeles y las estrellas se les ordena que se unan para alabar al Señor</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25925" r="16791"/>
          <a:stretch/>
        </p:blipFill>
        <p:spPr>
          <a:xfrm>
            <a:off x="5257800" y="1752600"/>
            <a:ext cx="3899452" cy="5105400"/>
          </a:xfrm>
          <a:prstGeom prst="rect">
            <a:avLst/>
          </a:prstGeom>
        </p:spPr>
      </p:pic>
    </p:spTree>
    <p:extLst>
      <p:ext uri="{BB962C8B-B14F-4D97-AF65-F5344CB8AC3E}">
        <p14:creationId xmlns:p14="http://schemas.microsoft.com/office/powerpoint/2010/main" val="216333121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a:t>
            </a:r>
            <a:r>
              <a:rPr lang="es-PR" dirty="0" smtClean="0">
                <a:latin typeface="Candara" pitchFamily="34" charset="0"/>
                <a:cs typeface="Calibri" pitchFamily="34" charset="0"/>
              </a:rPr>
              <a:t>mares   </a:t>
            </a:r>
            <a:r>
              <a:rPr lang="es-PR" dirty="0" smtClean="0">
                <a:solidFill>
                  <a:srgbClr val="FF0000"/>
                </a:solidFill>
                <a:latin typeface="Candara" pitchFamily="34" charset="0"/>
                <a:cs typeface="Calibri" pitchFamily="34" charset="0"/>
              </a:rPr>
              <a:t>Job </a:t>
            </a:r>
            <a:r>
              <a:rPr lang="es-PR" dirty="0">
                <a:solidFill>
                  <a:srgbClr val="FF0000"/>
                </a:solidFill>
                <a:latin typeface="Candara" pitchFamily="34" charset="0"/>
                <a:cs typeface="Calibri" pitchFamily="34" charset="0"/>
              </a:rPr>
              <a:t>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676401"/>
            <a:ext cx="9144000" cy="5181599"/>
          </a:xfrm>
          <a:prstGeom prst="rect">
            <a:avLst/>
          </a:prstGeom>
        </p:spPr>
      </p:pic>
    </p:spTree>
    <p:extLst>
      <p:ext uri="{BB962C8B-B14F-4D97-AF65-F5344CB8AC3E}">
        <p14:creationId xmlns:p14="http://schemas.microsoft.com/office/powerpoint/2010/main" val="206136450"/>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mares   </a:t>
            </a:r>
            <a:r>
              <a:rPr lang="es-PR" dirty="0">
                <a:solidFill>
                  <a:srgbClr val="FF0000"/>
                </a:solidFill>
                <a:latin typeface="Candara" pitchFamily="34" charset="0"/>
                <a:cs typeface="Calibri" pitchFamily="34" charset="0"/>
              </a:rPr>
              <a:t>Job 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9153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¿Quién encerró con puertas el mar, Cuando se derramaba saliéndose de su seno, Cuando puse yo nubes por vestidura suya, Y por su faja oscuridad, Y establecí sobre él mi decreto, Le puse puertas y cerrojo, Y dije: Hasta aquí llegarás, y no pasarás adelante, Y ahí parará el orgullo de tus olas?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38.8–11, RVR60) </a:t>
            </a:r>
          </a:p>
        </p:txBody>
      </p:sp>
    </p:spTree>
    <p:extLst>
      <p:ext uri="{BB962C8B-B14F-4D97-AF65-F5344CB8AC3E}">
        <p14:creationId xmlns:p14="http://schemas.microsoft.com/office/powerpoint/2010/main" val="3933918320"/>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mares   </a:t>
            </a:r>
            <a:r>
              <a:rPr lang="es-PR" dirty="0">
                <a:solidFill>
                  <a:srgbClr val="FF0000"/>
                </a:solidFill>
                <a:latin typeface="Candara" pitchFamily="34" charset="0"/>
                <a:cs typeface="Calibri" pitchFamily="34" charset="0"/>
              </a:rPr>
              <a:t>Job 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85000" lnSpcReduction="10000"/>
          </a:bodyPr>
          <a:lstStyle/>
          <a:p>
            <a:r>
              <a:rPr lang="es-PR" dirty="0">
                <a:solidFill>
                  <a:srgbClr val="FF0000"/>
                </a:solidFill>
                <a:latin typeface="Candara" panose="020E0502030303020204" pitchFamily="34" charset="0"/>
              </a:rPr>
              <a:t>38:8–11. </a:t>
            </a:r>
            <a:r>
              <a:rPr lang="es-PR" dirty="0">
                <a:latin typeface="Candara" panose="020E0502030303020204" pitchFamily="34" charset="0"/>
              </a:rPr>
              <a:t>El origen de la tierra se describe como la construcción de un edificio (</a:t>
            </a:r>
            <a:r>
              <a:rPr lang="es-PR" dirty="0">
                <a:solidFill>
                  <a:srgbClr val="FF0000"/>
                </a:solidFill>
                <a:latin typeface="Candara" panose="020E0502030303020204" pitchFamily="34" charset="0"/>
              </a:rPr>
              <a:t>vv. 4–7</a:t>
            </a:r>
            <a:r>
              <a:rPr lang="es-PR" dirty="0">
                <a:latin typeface="Candara" panose="020E0502030303020204" pitchFamily="34" charset="0"/>
              </a:rPr>
              <a:t>); el origen de los océanos se pinta como el nacimiento de un niño. </a:t>
            </a:r>
            <a:endParaRPr lang="es-PR" dirty="0" smtClean="0">
              <a:latin typeface="Candara" panose="020E0502030303020204" pitchFamily="34" charset="0"/>
            </a:endParaRPr>
          </a:p>
          <a:p>
            <a:r>
              <a:rPr lang="es-PR" dirty="0" smtClean="0">
                <a:latin typeface="Candara" panose="020E0502030303020204" pitchFamily="34" charset="0"/>
              </a:rPr>
              <a:t>Job </a:t>
            </a:r>
            <a:r>
              <a:rPr lang="es-PR" dirty="0">
                <a:latin typeface="Candara" panose="020E0502030303020204" pitchFamily="34" charset="0"/>
              </a:rPr>
              <a:t>no estuvo presente cuando Dios formó los océanos, los lagos y el mar, que surgió, dijo, cuando se derramaba saliéndose de su seno, al igual que un niño cuando nace de la matriz </a:t>
            </a:r>
            <a:r>
              <a:rPr lang="es-PR" dirty="0" smtClean="0">
                <a:latin typeface="Candara" panose="020E0502030303020204" pitchFamily="34" charset="0"/>
              </a:rPr>
              <a:t>(vea </a:t>
            </a:r>
            <a:r>
              <a:rPr lang="es-PR" dirty="0">
                <a:solidFill>
                  <a:srgbClr val="FF0000"/>
                </a:solidFill>
                <a:latin typeface="Candara" panose="020E0502030303020204" pitchFamily="34" charset="0"/>
              </a:rPr>
              <a:t>v. 29</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9000"/>
                    </a14:imgEffect>
                  </a14:imgLayer>
                </a14:imgProps>
              </a:ext>
              <a:ext uri="{28A0092B-C50C-407E-A947-70E740481C1C}">
                <a14:useLocalDpi xmlns:a14="http://schemas.microsoft.com/office/drawing/2010/main"/>
              </a:ext>
            </a:extLst>
          </a:blip>
          <a:srcRect l="26387" r="19882"/>
          <a:stretch/>
        </p:blipFill>
        <p:spPr>
          <a:xfrm>
            <a:off x="5486400" y="1752600"/>
            <a:ext cx="3657600" cy="5105400"/>
          </a:xfrm>
          <a:prstGeom prst="rect">
            <a:avLst/>
          </a:prstGeom>
        </p:spPr>
      </p:pic>
    </p:spTree>
    <p:extLst>
      <p:ext uri="{BB962C8B-B14F-4D97-AF65-F5344CB8AC3E}">
        <p14:creationId xmlns:p14="http://schemas.microsoft.com/office/powerpoint/2010/main" val="2863519005"/>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mares   </a:t>
            </a:r>
            <a:r>
              <a:rPr lang="es-PR" dirty="0">
                <a:solidFill>
                  <a:srgbClr val="FF0000"/>
                </a:solidFill>
                <a:latin typeface="Candara" pitchFamily="34" charset="0"/>
                <a:cs typeface="Calibri" pitchFamily="34" charset="0"/>
              </a:rPr>
              <a:t>Job 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fontScale="92500" lnSpcReduction="20000"/>
          </a:bodyPr>
          <a:lstStyle/>
          <a:p>
            <a:r>
              <a:rPr lang="es-PR" dirty="0" smtClean="0">
                <a:latin typeface="Candara" panose="020E0502030303020204" pitchFamily="34" charset="0"/>
              </a:rPr>
              <a:t>El </a:t>
            </a:r>
            <a:r>
              <a:rPr lang="es-PR" dirty="0">
                <a:latin typeface="Candara" panose="020E0502030303020204" pitchFamily="34" charset="0"/>
              </a:rPr>
              <a:t>Señor confinó el agua, su recién nacido, por medio de orillas </a:t>
            </a:r>
            <a:r>
              <a:rPr lang="es-PR" i="1" dirty="0">
                <a:latin typeface="Candara" panose="020E0502030303020204" pitchFamily="34" charset="0"/>
              </a:rPr>
              <a:t>(¿quién encerró … el mar … establecí sobre él mi decreto, le puse puertas y cerrojo </a:t>
            </a:r>
            <a:r>
              <a:rPr lang="es-PR" dirty="0">
                <a:latin typeface="Candara" panose="020E0502030303020204" pitchFamily="34" charset="0"/>
              </a:rPr>
              <a:t>[como la entrada de una ciudad]).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aguas ya no pudieron cubrir todo el globo como habían hecho antes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1:2, 9</a:t>
            </a:r>
            <a:r>
              <a:rPr lang="es-PR" dirty="0">
                <a:latin typeface="Candara" panose="020E0502030303020204" pitchFamily="34" charset="0"/>
              </a:rPr>
              <a:t>;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104:9</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5942" r="34921"/>
          <a:stretch/>
        </p:blipFill>
        <p:spPr>
          <a:xfrm>
            <a:off x="5105400" y="1736035"/>
            <a:ext cx="4038600" cy="5121965"/>
          </a:xfrm>
          <a:prstGeom prst="rect">
            <a:avLst/>
          </a:prstGeom>
        </p:spPr>
      </p:pic>
    </p:spTree>
    <p:extLst>
      <p:ext uri="{BB962C8B-B14F-4D97-AF65-F5344CB8AC3E}">
        <p14:creationId xmlns:p14="http://schemas.microsoft.com/office/powerpoint/2010/main" val="2588720803"/>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mares   </a:t>
            </a:r>
            <a:r>
              <a:rPr lang="es-PR" dirty="0">
                <a:solidFill>
                  <a:srgbClr val="FF0000"/>
                </a:solidFill>
                <a:latin typeface="Candara" pitchFamily="34" charset="0"/>
                <a:cs typeface="Calibri" pitchFamily="34" charset="0"/>
              </a:rPr>
              <a:t>Job 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06435" cy="4719638"/>
          </a:xfrm>
        </p:spPr>
        <p:txBody>
          <a:bodyPr>
            <a:normAutofit/>
          </a:bodyPr>
          <a:lstStyle/>
          <a:p>
            <a:r>
              <a:rPr lang="es-PR" dirty="0" smtClean="0">
                <a:latin typeface="Candara" panose="020E0502030303020204" pitchFamily="34" charset="0"/>
              </a:rPr>
              <a:t>Dios </a:t>
            </a:r>
            <a:r>
              <a:rPr lang="es-PR" dirty="0">
                <a:latin typeface="Candara" panose="020E0502030303020204" pitchFamily="34" charset="0"/>
              </a:rPr>
              <a:t>separó las aguas de la tierra; y sobre las aguas de la tierra puso las nubes </a:t>
            </a:r>
            <a:r>
              <a:rPr lang="es-PR" dirty="0" smtClean="0">
                <a:latin typeface="Candara" panose="020E0502030303020204" pitchFamily="34" charset="0"/>
              </a:rPr>
              <a:t>(vea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1:6</a:t>
            </a:r>
            <a:r>
              <a:rPr lang="es-PR" dirty="0">
                <a:latin typeface="Candara" panose="020E0502030303020204" pitchFamily="34" charset="0"/>
              </a:rPr>
              <a:t>) que al igual que la vestidura de un recién nacido </a:t>
            </a:r>
            <a:r>
              <a:rPr lang="es-PR" dirty="0" smtClean="0">
                <a:latin typeface="Candara" panose="020E0502030303020204" pitchFamily="34" charset="0"/>
              </a:rPr>
              <a:t>(vea </a:t>
            </a:r>
            <a:r>
              <a:rPr lang="es-PR" dirty="0">
                <a:solidFill>
                  <a:srgbClr val="FF0000"/>
                </a:solidFill>
                <a:latin typeface="Candara" panose="020E0502030303020204" pitchFamily="34" charset="0"/>
              </a:rPr>
              <a:t>Job 38:14</a:t>
            </a:r>
            <a:r>
              <a:rPr lang="es-PR" dirty="0">
                <a:latin typeface="Candara" panose="020E0502030303020204" pitchFamily="34" charset="0"/>
              </a:rPr>
              <a:t>), cubren de noche las aguas de la tierra. </a:t>
            </a:r>
            <a:endParaRPr lang="es-PR" dirty="0" smtClean="0">
              <a:latin typeface="Candara" panose="020E0502030303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5685" y="1789622"/>
            <a:ext cx="4188315" cy="5102794"/>
          </a:xfrm>
          <a:prstGeom prst="rect">
            <a:avLst/>
          </a:prstGeom>
        </p:spPr>
      </p:pic>
    </p:spTree>
    <p:extLst>
      <p:ext uri="{BB962C8B-B14F-4D97-AF65-F5344CB8AC3E}">
        <p14:creationId xmlns:p14="http://schemas.microsoft.com/office/powerpoint/2010/main" val="2668089454"/>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establecimiento de los límites de los mares   </a:t>
            </a:r>
            <a:r>
              <a:rPr lang="es-PR" dirty="0">
                <a:solidFill>
                  <a:srgbClr val="FF0000"/>
                </a:solidFill>
                <a:latin typeface="Candara" pitchFamily="34" charset="0"/>
                <a:cs typeface="Calibri" pitchFamily="34" charset="0"/>
              </a:rPr>
              <a:t>Job 38.8-11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3000" cy="4719638"/>
          </a:xfrm>
        </p:spPr>
        <p:txBody>
          <a:bodyPr>
            <a:normAutofit fontScale="92500" lnSpcReduction="10000"/>
          </a:bodyPr>
          <a:lstStyle/>
          <a:p>
            <a:r>
              <a:rPr lang="es-PR" dirty="0" smtClean="0">
                <a:latin typeface="Candara" panose="020E0502030303020204" pitchFamily="34" charset="0"/>
              </a:rPr>
              <a:t>Al </a:t>
            </a:r>
            <a:r>
              <a:rPr lang="es-PR" dirty="0">
                <a:latin typeface="Candara" panose="020E0502030303020204" pitchFamily="34" charset="0"/>
              </a:rPr>
              <a:t>poner límite al orgullo de las olas que golpean contra la playa, Dios debe haber sugerido sutilmente que también tenía control de los orgullosos alegatos de Job.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evidente que el Señor tenía bajo su poder todos esos elementos cosmológicos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8080"/>
          <a:stretch/>
        </p:blipFill>
        <p:spPr>
          <a:xfrm>
            <a:off x="5105400" y="1764100"/>
            <a:ext cx="4031974" cy="5103839"/>
          </a:xfrm>
          <a:prstGeom prst="rect">
            <a:avLst/>
          </a:prstGeom>
        </p:spPr>
      </p:pic>
    </p:spTree>
    <p:extLst>
      <p:ext uri="{BB962C8B-B14F-4D97-AF65-F5344CB8AC3E}">
        <p14:creationId xmlns:p14="http://schemas.microsoft.com/office/powerpoint/2010/main" val="259720379"/>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impacto de la aurora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676401"/>
            <a:ext cx="9144000" cy="518159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impacto de la aurora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¿Has mandado tú a la mañana en tus días? ¿Has mostrado al alba su lugar, Para que ocupe los fines de la tierra, Y para que sean sacudidos de ella los impíos? Ella muda luego de aspecto como barro bajo el sello, Y viene a estar como con vestidura; Mas la luz de los impíos es quitada de ellos, Y el brazo enaltecido es quebrantado.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38.12–15,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Versículos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¿Dónde estabas tú cuando yo fundaba la tierra? Házmelo saber, si tienes inteligencia.</a:t>
            </a:r>
            <a:r>
              <a:rPr lang="es-PR" sz="3600" dirty="0">
                <a:latin typeface="Candara" panose="020E0502030303020204" pitchFamily="34" charset="0"/>
              </a:rPr>
              <a:t>” </a:t>
            </a:r>
            <a:r>
              <a:rPr lang="es-PR" sz="3600" dirty="0">
                <a:solidFill>
                  <a:srgbClr val="FF0000"/>
                </a:solidFill>
                <a:latin typeface="Candara" panose="020E0502030303020204" pitchFamily="34" charset="0"/>
              </a:rPr>
              <a:t>(Job 38.4,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impacto de la aurora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10000"/>
          </a:bodyPr>
          <a:lstStyle/>
          <a:p>
            <a:r>
              <a:rPr lang="es-PR" dirty="0">
                <a:solidFill>
                  <a:srgbClr val="FF0000"/>
                </a:solidFill>
                <a:latin typeface="Candara" panose="020E0502030303020204" pitchFamily="34" charset="0"/>
              </a:rPr>
              <a:t>38:12–15. </a:t>
            </a:r>
            <a:r>
              <a:rPr lang="es-PR" dirty="0">
                <a:latin typeface="Candara" panose="020E0502030303020204" pitchFamily="34" charset="0"/>
              </a:rPr>
              <a:t>El control del Señor sobre la tierra también incluye la secuencia que diariamente siguen la mañana y la noche.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alba hace que sean sacudidos los impíos (</a:t>
            </a:r>
            <a:r>
              <a:rPr lang="es-PR" dirty="0">
                <a:solidFill>
                  <a:srgbClr val="FF0000"/>
                </a:solidFill>
                <a:latin typeface="Candara" panose="020E0502030303020204" pitchFamily="34" charset="0"/>
              </a:rPr>
              <a:t>38:13</a:t>
            </a:r>
            <a:r>
              <a:rPr lang="es-PR" dirty="0">
                <a:latin typeface="Candara" panose="020E0502030303020204" pitchFamily="34" charset="0"/>
              </a:rPr>
              <a:t>), como se hace con una manta, los cuales se esconden y realizan sus actividades de noche </a:t>
            </a:r>
            <a:r>
              <a:rPr lang="es-PR" dirty="0" smtClean="0">
                <a:latin typeface="Candara" panose="020E0502030303020204" pitchFamily="34" charset="0"/>
              </a:rPr>
              <a:t>(vea </a:t>
            </a:r>
            <a:r>
              <a:rPr lang="es-PR" dirty="0">
                <a:solidFill>
                  <a:srgbClr val="FF0000"/>
                </a:solidFill>
                <a:latin typeface="Candara" panose="020E0502030303020204" pitchFamily="34" charset="0"/>
              </a:rPr>
              <a:t>24:14–17</a:t>
            </a:r>
            <a:r>
              <a:rPr lang="es-PR" dirty="0">
                <a:latin typeface="Candara" panose="020E0502030303020204" pitchFamily="34" charset="0"/>
              </a:rPr>
              <a:t>; </a:t>
            </a:r>
            <a:r>
              <a:rPr lang="es-PR" dirty="0">
                <a:solidFill>
                  <a:srgbClr val="FF0000"/>
                </a:solidFill>
                <a:latin typeface="Candara" panose="020E0502030303020204" pitchFamily="34" charset="0"/>
              </a:rPr>
              <a:t>Juan 3:19</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059680" y="1762539"/>
            <a:ext cx="4084320" cy="5105400"/>
          </a:xfrm>
          <a:prstGeom prst="rect">
            <a:avLst/>
          </a:prstGeom>
        </p:spPr>
      </p:pic>
    </p:spTree>
    <p:extLst>
      <p:ext uri="{BB962C8B-B14F-4D97-AF65-F5344CB8AC3E}">
        <p14:creationId xmlns:p14="http://schemas.microsoft.com/office/powerpoint/2010/main" val="2519116977"/>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impacto de la aurora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smtClean="0">
                <a:latin typeface="Candara" panose="020E0502030303020204" pitchFamily="34" charset="0"/>
              </a:rPr>
              <a:t>Ésta </a:t>
            </a:r>
            <a:r>
              <a:rPr lang="es-PR" dirty="0">
                <a:latin typeface="Candara" panose="020E0502030303020204" pitchFamily="34" charset="0"/>
              </a:rPr>
              <a:t>hace que el brazo enaltecido sea quebrantado (</a:t>
            </a:r>
            <a:r>
              <a:rPr lang="es-PR" dirty="0">
                <a:solidFill>
                  <a:srgbClr val="FF0000"/>
                </a:solidFill>
                <a:latin typeface="Candara" panose="020E0502030303020204" pitchFamily="34" charset="0"/>
              </a:rPr>
              <a:t>v. 15</a:t>
            </a:r>
            <a:r>
              <a:rPr lang="es-PR" dirty="0">
                <a:latin typeface="Candara" panose="020E0502030303020204" pitchFamily="34" charset="0"/>
              </a:rPr>
              <a:t>; </a:t>
            </a:r>
            <a:r>
              <a:rPr lang="es-PR" dirty="0" smtClean="0">
                <a:latin typeface="Candara" panose="020E0502030303020204" pitchFamily="34" charset="0"/>
              </a:rPr>
              <a:t>ver </a:t>
            </a:r>
            <a:r>
              <a:rPr lang="es-PR" dirty="0">
                <a:solidFill>
                  <a:srgbClr val="FF0000"/>
                </a:solidFill>
                <a:latin typeface="Candara" panose="020E0502030303020204" pitchFamily="34" charset="0"/>
              </a:rPr>
              <a:t>40:9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 medida que el sol empieza a alumbrar, se ponen de manifiesto los contornos de la tierra y los malos ya no tienen oscuridad, misma que ellos llaman su luz, en qué trabajar. </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059680" y="1762539"/>
            <a:ext cx="4084320" cy="5105400"/>
          </a:xfrm>
          <a:prstGeom prst="rect">
            <a:avLst/>
          </a:prstGeom>
        </p:spPr>
      </p:pic>
    </p:spTree>
    <p:extLst>
      <p:ext uri="{BB962C8B-B14F-4D97-AF65-F5344CB8AC3E}">
        <p14:creationId xmlns:p14="http://schemas.microsoft.com/office/powerpoint/2010/main" val="1475606125"/>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impacto de la aurora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latin typeface="Candara" panose="020E0502030303020204" pitchFamily="34" charset="0"/>
              </a:rPr>
              <a:t>Puesto </a:t>
            </a:r>
            <a:r>
              <a:rPr lang="es-PR" dirty="0">
                <a:latin typeface="Candara" panose="020E0502030303020204" pitchFamily="34" charset="0"/>
              </a:rPr>
              <a:t>que Job no había tenido nada que ver con el establecimiento o control de ese aspecto de la creación, ¿cómo podía cuestionar los métodos que Dios usa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059680" y="1762539"/>
            <a:ext cx="4084320" cy="5105400"/>
          </a:xfrm>
          <a:prstGeom prst="rect">
            <a:avLst/>
          </a:prstGeom>
        </p:spPr>
      </p:pic>
    </p:spTree>
    <p:extLst>
      <p:ext uri="{BB962C8B-B14F-4D97-AF65-F5344CB8AC3E}">
        <p14:creationId xmlns:p14="http://schemas.microsoft.com/office/powerpoint/2010/main" val="3189862124"/>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esfera de la muerte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38.16-18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676401"/>
            <a:ext cx="9144000" cy="6096000"/>
          </a:xfrm>
          <a:prstGeom prst="rect">
            <a:avLst/>
          </a:prstGeom>
        </p:spPr>
      </p:pic>
    </p:spTree>
    <p:extLst>
      <p:ext uri="{BB962C8B-B14F-4D97-AF65-F5344CB8AC3E}">
        <p14:creationId xmlns:p14="http://schemas.microsoft.com/office/powerpoint/2010/main" val="2534194672"/>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esfera de la muerte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38.16-18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¿Has entrado tú hasta las fuentes del mar, Y has andado escudriñando el abismo? ¿Te han sido descubiertas las puertas de la muerte, Y has visto las puertas de la sombra de muerte? ¿Has considerado tú hasta las anchuras de la tierra? Declara si sabes todo esto.</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38.16–18, RVR60) </a:t>
            </a:r>
          </a:p>
        </p:txBody>
      </p:sp>
    </p:spTree>
    <p:extLst>
      <p:ext uri="{BB962C8B-B14F-4D97-AF65-F5344CB8AC3E}">
        <p14:creationId xmlns:p14="http://schemas.microsoft.com/office/powerpoint/2010/main" val="208382906"/>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esfera de la muerte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38.16-18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a:solidFill>
                  <a:srgbClr val="FF0000"/>
                </a:solidFill>
                <a:latin typeface="Candara" panose="020E0502030303020204" pitchFamily="34" charset="0"/>
              </a:rPr>
              <a:t>38:16–18. </a:t>
            </a:r>
            <a:r>
              <a:rPr lang="es-PR" dirty="0">
                <a:latin typeface="Candara" panose="020E0502030303020204" pitchFamily="34" charset="0"/>
              </a:rPr>
              <a:t>Dios también puso a Job en su lugar al preguntarle si había explorado los ámbitos invisibles de: </a:t>
            </a:r>
            <a:endParaRPr lang="es-PR" dirty="0" smtClean="0">
              <a:latin typeface="Candara" panose="020E0502030303020204" pitchFamily="34" charset="0"/>
            </a:endParaRPr>
          </a:p>
          <a:p>
            <a:pPr marL="971550" lvl="1" indent="-514350">
              <a:buSzPct val="93000"/>
              <a:buFont typeface="+mj-lt"/>
              <a:buAutoNum type="alphaLcParenR"/>
            </a:pPr>
            <a:r>
              <a:rPr lang="es-PR" dirty="0">
                <a:latin typeface="Candara" panose="020E0502030303020204" pitchFamily="34" charset="0"/>
              </a:rPr>
              <a:t>L</a:t>
            </a:r>
            <a:r>
              <a:rPr lang="es-PR" dirty="0" smtClean="0">
                <a:latin typeface="Candara" panose="020E0502030303020204" pitchFamily="34" charset="0"/>
              </a:rPr>
              <a:t>as </a:t>
            </a:r>
            <a:r>
              <a:rPr lang="es-PR" dirty="0">
                <a:latin typeface="Candara" panose="020E0502030303020204" pitchFamily="34" charset="0"/>
              </a:rPr>
              <a:t>fuentes del mar (la palabra </a:t>
            </a:r>
            <a:r>
              <a:rPr lang="es-PR" dirty="0" err="1">
                <a:latin typeface="Candara" panose="020E0502030303020204" pitchFamily="34" charset="0"/>
              </a:rPr>
              <a:t>hebr</a:t>
            </a:r>
            <a:r>
              <a:rPr lang="es-PR" dirty="0">
                <a:latin typeface="Candara" panose="020E0502030303020204" pitchFamily="34" charset="0"/>
              </a:rPr>
              <a:t>. para “fuentes” </a:t>
            </a:r>
            <a:r>
              <a:rPr lang="es-PR" dirty="0" err="1">
                <a:latin typeface="Candara" panose="020E0502030303020204" pitchFamily="34" charset="0"/>
              </a:rPr>
              <a:t>nēḇek</a:t>
            </a:r>
            <a:r>
              <a:rPr lang="es-PR" dirty="0">
                <a:latin typeface="Candara" panose="020E0502030303020204" pitchFamily="34" charset="0"/>
              </a:rPr>
              <a:t>, que sólo aparece aquí en el A.T., probablemente se refiere a los manantiales de agua que salen del fondo del mar y llenan los océanos),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33000"/>
                    </a14:imgEffect>
                    <a14:imgEffect>
                      <a14:colorTemperature colorTemp="7200"/>
                    </a14:imgEffect>
                    <a14:imgEffect>
                      <a14:brightnessContrast contrast="18000"/>
                    </a14:imgEffect>
                  </a14:imgLayer>
                </a14:imgProps>
              </a:ext>
              <a:ext uri="{28A0092B-C50C-407E-A947-70E740481C1C}">
                <a14:useLocalDpi xmlns:a14="http://schemas.microsoft.com/office/drawing/2010/main"/>
              </a:ext>
            </a:extLst>
          </a:blip>
          <a:srcRect l="33225" r="19717"/>
          <a:stretch/>
        </p:blipFill>
        <p:spPr>
          <a:xfrm>
            <a:off x="5334000" y="1752601"/>
            <a:ext cx="3810000" cy="5105400"/>
          </a:xfrm>
          <a:prstGeom prst="rect">
            <a:avLst/>
          </a:prstGeom>
        </p:spPr>
      </p:pic>
    </p:spTree>
    <p:extLst>
      <p:ext uri="{BB962C8B-B14F-4D97-AF65-F5344CB8AC3E}">
        <p14:creationId xmlns:p14="http://schemas.microsoft.com/office/powerpoint/2010/main" val="779599805"/>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La esfera de la muerte</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38.16-18</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a:bodyPr>
          <a:lstStyle/>
          <a:p>
            <a:pPr marL="971550" lvl="1" indent="-514350">
              <a:buSzPct val="93000"/>
              <a:buFont typeface="+mj-lt"/>
              <a:buAutoNum type="alphaLcParenR"/>
            </a:pPr>
            <a:r>
              <a:rPr lang="es-PR" dirty="0" smtClean="0">
                <a:latin typeface="Candara" panose="020E0502030303020204" pitchFamily="34" charset="0"/>
              </a:rPr>
              <a:t>El </a:t>
            </a:r>
            <a:r>
              <a:rPr lang="es-PR" dirty="0">
                <a:latin typeface="Candara" panose="020E0502030303020204" pitchFamily="34" charset="0"/>
              </a:rPr>
              <a:t>abismo (las profundidades de los océanos), </a:t>
            </a:r>
            <a:endParaRPr lang="es-PR" dirty="0" smtClean="0">
              <a:latin typeface="Candara" panose="020E0502030303020204" pitchFamily="34" charset="0"/>
            </a:endParaRPr>
          </a:p>
          <a:p>
            <a:pPr marL="971550" lvl="1" indent="-514350">
              <a:buSzPct val="93000"/>
              <a:buFont typeface="+mj-lt"/>
              <a:buAutoNum type="alphaLcParenR"/>
            </a:pPr>
            <a:r>
              <a:rPr lang="es-PR" dirty="0">
                <a:latin typeface="Candara" panose="020E0502030303020204" pitchFamily="34" charset="0"/>
              </a:rPr>
              <a:t>L</a:t>
            </a:r>
            <a:r>
              <a:rPr lang="es-PR" dirty="0" smtClean="0">
                <a:latin typeface="Candara" panose="020E0502030303020204" pitchFamily="34" charset="0"/>
              </a:rPr>
              <a:t>a </a:t>
            </a:r>
            <a:r>
              <a:rPr lang="es-PR" dirty="0">
                <a:latin typeface="Candara" panose="020E0502030303020204" pitchFamily="34" charset="0"/>
              </a:rPr>
              <a:t>muerte, que se presenta como que tiene puertas que se abren cuando alguien entra (cf. </a:t>
            </a:r>
            <a:r>
              <a:rPr lang="es-PR" dirty="0" smtClean="0">
                <a:solidFill>
                  <a:srgbClr val="FF0000"/>
                </a:solidFill>
                <a:latin typeface="Candara" panose="020E0502030303020204" pitchFamily="34" charset="0"/>
              </a:rPr>
              <a:t>Salmo </a:t>
            </a:r>
            <a:r>
              <a:rPr lang="es-PR" dirty="0">
                <a:solidFill>
                  <a:srgbClr val="FF0000"/>
                </a:solidFill>
                <a:latin typeface="Candara" panose="020E0502030303020204" pitchFamily="34" charset="0"/>
              </a:rPr>
              <a:t>9:13</a:t>
            </a:r>
            <a:r>
              <a:rPr lang="es-PR" dirty="0">
                <a:latin typeface="Candara" panose="020E0502030303020204" pitchFamily="34" charset="0"/>
              </a:rPr>
              <a:t>; </a:t>
            </a:r>
            <a:r>
              <a:rPr lang="es-PR" dirty="0">
                <a:solidFill>
                  <a:srgbClr val="FF0000"/>
                </a:solidFill>
                <a:latin typeface="Candara" panose="020E0502030303020204" pitchFamily="34" charset="0"/>
              </a:rPr>
              <a:t>107:18</a:t>
            </a:r>
            <a:r>
              <a:rPr lang="es-PR" dirty="0">
                <a:latin typeface="Candara" panose="020E0502030303020204" pitchFamily="34" charset="0"/>
              </a:rPr>
              <a:t>; </a:t>
            </a:r>
            <a:r>
              <a:rPr lang="es-PR" dirty="0" smtClean="0">
                <a:solidFill>
                  <a:srgbClr val="FF0000"/>
                </a:solidFill>
                <a:latin typeface="Candara" panose="020E0502030303020204" pitchFamily="34" charset="0"/>
              </a:rPr>
              <a:t>Isaías </a:t>
            </a:r>
            <a:r>
              <a:rPr lang="es-PR" dirty="0">
                <a:solidFill>
                  <a:srgbClr val="FF0000"/>
                </a:solidFill>
                <a:latin typeface="Candara" panose="020E0502030303020204" pitchFamily="34" charset="0"/>
              </a:rPr>
              <a:t>38:10</a:t>
            </a:r>
            <a:r>
              <a:rPr lang="es-PR" dirty="0">
                <a:latin typeface="Candara" panose="020E0502030303020204" pitchFamily="34" charset="0"/>
              </a:rPr>
              <a:t>) que también se describe como sombra de muerte, y </a:t>
            </a:r>
            <a:endParaRPr lang="es-PR" dirty="0" smtClean="0">
              <a:latin typeface="Candara" panose="020E0502030303020204" pitchFamily="34" charset="0"/>
            </a:endParaRPr>
          </a:p>
          <a:p>
            <a:pPr marL="971550" lvl="1" indent="-514350">
              <a:buSzPct val="93000"/>
              <a:buFont typeface="+mj-lt"/>
              <a:buAutoNum type="alphaLcParenR"/>
            </a:pPr>
            <a:r>
              <a:rPr lang="es-PR" dirty="0">
                <a:latin typeface="Candara" panose="020E0502030303020204" pitchFamily="34" charset="0"/>
              </a:rPr>
              <a:t>L</a:t>
            </a:r>
            <a:r>
              <a:rPr lang="es-PR" dirty="0" smtClean="0">
                <a:latin typeface="Candara" panose="020E0502030303020204" pitchFamily="34" charset="0"/>
              </a:rPr>
              <a:t>as </a:t>
            </a:r>
            <a:r>
              <a:rPr lang="es-PR" dirty="0">
                <a:latin typeface="Candara" panose="020E0502030303020204" pitchFamily="34" charset="0"/>
              </a:rPr>
              <a:t>extensas anchuras de la tierra</a:t>
            </a:r>
            <a:r>
              <a:rPr lang="es-PR" dirty="0" smtClean="0">
                <a:latin typeface="Candara" panose="020E0502030303020204" pitchFamily="34" charset="0"/>
              </a:rPr>
              <a:t>.</a:t>
            </a:r>
            <a:endParaRPr lang="es-PR" dirty="0">
              <a:solidFill>
                <a:srgbClr val="FF0000"/>
              </a:solidFill>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r="25420"/>
          <a:stretch/>
        </p:blipFill>
        <p:spPr>
          <a:xfrm>
            <a:off x="5324061" y="1736036"/>
            <a:ext cx="3819939" cy="5121964"/>
          </a:xfrm>
          <a:prstGeom prst="rect">
            <a:avLst/>
          </a:prstGeom>
        </p:spPr>
      </p:pic>
    </p:spTree>
    <p:extLst>
      <p:ext uri="{BB962C8B-B14F-4D97-AF65-F5344CB8AC3E}">
        <p14:creationId xmlns:p14="http://schemas.microsoft.com/office/powerpoint/2010/main" val="3857661447"/>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43271"/>
            <a:ext cx="9144000" cy="5372100"/>
          </a:xfrm>
          <a:prstGeom prst="rect">
            <a:avLst/>
          </a:prstGeom>
        </p:spPr>
      </p:pic>
    </p:spTree>
    <p:extLst>
      <p:ext uri="{BB962C8B-B14F-4D97-AF65-F5344CB8AC3E}">
        <p14:creationId xmlns:p14="http://schemas.microsoft.com/office/powerpoint/2010/main" val="47490521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¿Alzarás tú a las nubes tu voz, Para que te cubra muchedumbre de aguas? ¿Enviarás tú los relámpagos, para que ellos vayan? ¿Y te dirán ellos: Henos aquí? ¿Quién puso la sabiduría en el corazón? ¿O quién dio al espíritu inteligencia? ¿Quién puso por cuenta los cielos con sabiduría? Y los odres de los cielos, ¿quién los hace inclinar, Cuando el polvo se ha convertido en dureza, Y los terrones se han pegado unos con otros</a:t>
            </a:r>
            <a:r>
              <a:rPr lang="es-PR" i="1"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86491708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81999" cy="4719638"/>
          </a:xfrm>
        </p:spPr>
        <p:txBody>
          <a:bodyPr>
            <a:normAutofit/>
          </a:bodyPr>
          <a:lstStyle/>
          <a:p>
            <a:r>
              <a:rPr lang="es-PR" i="1" dirty="0" smtClean="0">
                <a:latin typeface="Candara" panose="020E0502030303020204" pitchFamily="34" charset="0"/>
              </a:rPr>
              <a:t>“¿</a:t>
            </a:r>
            <a:r>
              <a:rPr lang="es-PR" i="1" dirty="0">
                <a:latin typeface="Candara" panose="020E0502030303020204" pitchFamily="34" charset="0"/>
              </a:rPr>
              <a:t>Cazarás tú la presa para el león? ¿Saciarás el hambre de los leoncillos, Cuando están echados en las cuevas, O se están en sus guaridas para acechar? ¿Quién prepara al cuervo su alimento, Cuando sus polluelos claman a Dios, Y andan errantes por falta de comida?</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38.34–41, RVR60) </a:t>
            </a:r>
          </a:p>
        </p:txBody>
      </p:sp>
    </p:spTree>
    <p:extLst>
      <p:ext uri="{BB962C8B-B14F-4D97-AF65-F5344CB8AC3E}">
        <p14:creationId xmlns:p14="http://schemas.microsoft.com/office/powerpoint/2010/main" val="4115633190"/>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fontScale="85000" lnSpcReduction="20000"/>
          </a:bodyPr>
          <a:lstStyle/>
          <a:p>
            <a:r>
              <a:rPr lang="es-PR" dirty="0" smtClean="0">
                <a:latin typeface="Candara" pitchFamily="34" charset="0"/>
                <a:cs typeface="Calibri" pitchFamily="34" charset="0"/>
              </a:rPr>
              <a:t>Una reprensión</a:t>
            </a:r>
          </a:p>
          <a:p>
            <a:pPr lvl="1"/>
            <a:r>
              <a:rPr lang="es-PR" dirty="0" smtClean="0">
                <a:solidFill>
                  <a:srgbClr val="FF0000"/>
                </a:solidFill>
                <a:latin typeface="Candara" pitchFamily="34" charset="0"/>
                <a:cs typeface="Calibri" pitchFamily="34" charset="0"/>
              </a:rPr>
              <a:t>Job 38.1-3</a:t>
            </a:r>
          </a:p>
          <a:p>
            <a:r>
              <a:rPr lang="es-PR" dirty="0" smtClean="0">
                <a:latin typeface="Candara" pitchFamily="34" charset="0"/>
                <a:cs typeface="Calibri" pitchFamily="34" charset="0"/>
              </a:rPr>
              <a:t>La fundación de la tierra</a:t>
            </a:r>
          </a:p>
          <a:p>
            <a:pPr lvl="1"/>
            <a:r>
              <a:rPr lang="es-PR" dirty="0" smtClean="0">
                <a:solidFill>
                  <a:srgbClr val="FF0000"/>
                </a:solidFill>
                <a:latin typeface="Candara" pitchFamily="34" charset="0"/>
                <a:cs typeface="Calibri" pitchFamily="34" charset="0"/>
              </a:rPr>
              <a:t>Job 38.4-7</a:t>
            </a:r>
          </a:p>
          <a:p>
            <a:r>
              <a:rPr lang="es-PR" dirty="0" smtClean="0">
                <a:latin typeface="Candara" pitchFamily="34" charset="0"/>
                <a:cs typeface="Calibri" pitchFamily="34" charset="0"/>
              </a:rPr>
              <a:t>El establecimiento de los límites de los mares</a:t>
            </a:r>
            <a:endParaRPr lang="es-PR" dirty="0">
              <a:latin typeface="Candara" pitchFamily="34" charset="0"/>
              <a:cs typeface="Calibri" pitchFamily="34" charset="0"/>
            </a:endParaRPr>
          </a:p>
          <a:p>
            <a:pPr lvl="1"/>
            <a:r>
              <a:rPr lang="es-PR" dirty="0" smtClean="0">
                <a:solidFill>
                  <a:srgbClr val="FF0000"/>
                </a:solidFill>
                <a:latin typeface="Candara" pitchFamily="34" charset="0"/>
                <a:cs typeface="Calibri" pitchFamily="34" charset="0"/>
              </a:rPr>
              <a:t>Job 38.8-11</a:t>
            </a:r>
            <a:endParaRPr lang="es-PR" dirty="0">
              <a:solidFill>
                <a:srgbClr val="FF0000"/>
              </a:solidFill>
              <a:latin typeface="Candara" pitchFamily="34" charset="0"/>
              <a:cs typeface="Calibri" pitchFamily="34" charset="0"/>
            </a:endParaRPr>
          </a:p>
          <a:p>
            <a:r>
              <a:rPr lang="es-PR" dirty="0" smtClean="0">
                <a:latin typeface="Candara" pitchFamily="34" charset="0"/>
                <a:cs typeface="Calibri" pitchFamily="34" charset="0"/>
              </a:rPr>
              <a:t>El impacto de la aurora</a:t>
            </a:r>
          </a:p>
          <a:p>
            <a:pPr lvl="1"/>
            <a:r>
              <a:rPr lang="es-PR" dirty="0" smtClean="0">
                <a:solidFill>
                  <a:srgbClr val="FF0000"/>
                </a:solidFill>
                <a:latin typeface="Candara" pitchFamily="34" charset="0"/>
                <a:cs typeface="Calibri" pitchFamily="34" charset="0"/>
              </a:rPr>
              <a:t>Job 38.12-15</a:t>
            </a:r>
          </a:p>
          <a:p>
            <a:r>
              <a:rPr lang="es-PR" dirty="0" smtClean="0">
                <a:latin typeface="Candara" pitchFamily="34" charset="0"/>
                <a:cs typeface="Calibri" pitchFamily="34" charset="0"/>
              </a:rPr>
              <a:t>La esfera de la muerte</a:t>
            </a:r>
            <a:endParaRPr lang="es-PR" dirty="0">
              <a:latin typeface="Candara" pitchFamily="34" charset="0"/>
              <a:cs typeface="Calibri" pitchFamily="34" charset="0"/>
            </a:endParaRPr>
          </a:p>
          <a:p>
            <a:pPr lvl="1"/>
            <a:r>
              <a:rPr lang="es-PR" dirty="0">
                <a:solidFill>
                  <a:srgbClr val="FF0000"/>
                </a:solidFill>
                <a:latin typeface="Candara" pitchFamily="34" charset="0"/>
                <a:cs typeface="Calibri" pitchFamily="34" charset="0"/>
              </a:rPr>
              <a:t>Job </a:t>
            </a:r>
            <a:r>
              <a:rPr lang="es-PR" dirty="0" smtClean="0">
                <a:solidFill>
                  <a:srgbClr val="FF0000"/>
                </a:solidFill>
                <a:latin typeface="Candara" pitchFamily="34" charset="0"/>
                <a:cs typeface="Calibri" pitchFamily="34" charset="0"/>
              </a:rPr>
              <a:t>38.16-18</a:t>
            </a:r>
          </a:p>
          <a:p>
            <a:r>
              <a:rPr lang="es-PR" dirty="0" smtClean="0">
                <a:latin typeface="Candara" pitchFamily="34" charset="0"/>
                <a:cs typeface="Calibri" pitchFamily="34" charset="0"/>
              </a:rPr>
              <a:t>El examen final</a:t>
            </a:r>
            <a:endParaRPr lang="es-PR" dirty="0">
              <a:latin typeface="Candara" pitchFamily="34" charset="0"/>
              <a:cs typeface="Calibri" pitchFamily="34" charset="0"/>
            </a:endParaRPr>
          </a:p>
          <a:p>
            <a:pPr lvl="1"/>
            <a:r>
              <a:rPr lang="es-PR" dirty="0">
                <a:solidFill>
                  <a:srgbClr val="FF0000"/>
                </a:solidFill>
                <a:latin typeface="Candara" pitchFamily="34" charset="0"/>
                <a:cs typeface="Calibri" pitchFamily="34" charset="0"/>
              </a:rPr>
              <a:t>Job </a:t>
            </a:r>
            <a:r>
              <a:rPr lang="es-PR" dirty="0" smtClean="0">
                <a:solidFill>
                  <a:srgbClr val="FF0000"/>
                </a:solidFill>
                <a:latin typeface="Candara" pitchFamily="34" charset="0"/>
                <a:cs typeface="Calibri" pitchFamily="34" charset="0"/>
              </a:rPr>
              <a:t>38.34-41</a:t>
            </a:r>
            <a:endParaRPr lang="es-PR"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92500" lnSpcReduction="10000"/>
          </a:bodyPr>
          <a:lstStyle/>
          <a:p>
            <a:r>
              <a:rPr lang="es-PR" dirty="0">
                <a:solidFill>
                  <a:srgbClr val="FF0000"/>
                </a:solidFill>
                <a:latin typeface="Candara" panose="020E0502030303020204" pitchFamily="34" charset="0"/>
              </a:rPr>
              <a:t>38:34–38. </a:t>
            </a:r>
            <a:r>
              <a:rPr lang="es-PR" dirty="0">
                <a:latin typeface="Candara" panose="020E0502030303020204" pitchFamily="34" charset="0"/>
              </a:rPr>
              <a:t>Dios también humilló a Job señalando su incapacidad de ordenar a las nubes que dieran lluvia o de enviar los relámpagos (cf. </a:t>
            </a:r>
            <a:r>
              <a:rPr lang="es-PR" dirty="0">
                <a:solidFill>
                  <a:srgbClr val="FF0000"/>
                </a:solidFill>
                <a:latin typeface="Candara" panose="020E0502030303020204" pitchFamily="34" charset="0"/>
              </a:rPr>
              <a:t>v. 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a:t>
            </a:r>
            <a:r>
              <a:rPr lang="es-PR" dirty="0">
                <a:solidFill>
                  <a:srgbClr val="FF0000"/>
                </a:solidFill>
                <a:latin typeface="Candara" panose="020E0502030303020204" pitchFamily="34" charset="0"/>
              </a:rPr>
              <a:t>v. 36</a:t>
            </a:r>
            <a:r>
              <a:rPr lang="es-PR" dirty="0">
                <a:latin typeface="Candara" panose="020E0502030303020204" pitchFamily="34" charset="0"/>
              </a:rPr>
              <a:t>, que es difícil de trad., la palabra corazón tal vez pudiera trad. </a:t>
            </a:r>
            <a:r>
              <a:rPr lang="es-PR" i="1" dirty="0">
                <a:latin typeface="Candara" panose="020E0502030303020204" pitchFamily="34" charset="0"/>
              </a:rPr>
              <a:t>“capas de nubes”</a:t>
            </a:r>
            <a:r>
              <a:rPr lang="es-PR" dirty="0">
                <a:latin typeface="Candara" panose="020E0502030303020204" pitchFamily="34" charset="0"/>
              </a:rPr>
              <a:t> y espíritu como </a:t>
            </a:r>
            <a:r>
              <a:rPr lang="es-PR" i="1" dirty="0">
                <a:latin typeface="Candara" panose="020E0502030303020204" pitchFamily="34" charset="0"/>
              </a:rPr>
              <a:t>“fenómenos </a:t>
            </a:r>
            <a:r>
              <a:rPr lang="es-PR" i="1" dirty="0" smtClean="0">
                <a:latin typeface="Candara" panose="020E0502030303020204" pitchFamily="34" charset="0"/>
              </a:rPr>
              <a:t>celestes”</a:t>
            </a:r>
            <a:r>
              <a:rPr lang="es-PR" dirty="0" smtClean="0">
                <a:latin typeface="Candara" panose="020E0502030303020204" pitchFamily="34" charset="0"/>
              </a:rPr>
              <a:t>. </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 uri="{28A0092B-C50C-407E-A947-70E740481C1C}">
                <a14:useLocalDpi xmlns:a14="http://schemas.microsoft.com/office/drawing/2010/main"/>
              </a:ext>
            </a:extLst>
          </a:blip>
          <a:srcRect l="40103" r="6305" b="5882"/>
          <a:stretch/>
        </p:blipFill>
        <p:spPr>
          <a:xfrm>
            <a:off x="5257800" y="1759226"/>
            <a:ext cx="3886200" cy="5118652"/>
          </a:xfrm>
          <a:prstGeom prst="rect">
            <a:avLst/>
          </a:prstGeom>
        </p:spPr>
      </p:pic>
    </p:spTree>
    <p:extLst>
      <p:ext uri="{BB962C8B-B14F-4D97-AF65-F5344CB8AC3E}">
        <p14:creationId xmlns:p14="http://schemas.microsoft.com/office/powerpoint/2010/main" val="171791263"/>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648199" cy="4719638"/>
          </a:xfrm>
        </p:spPr>
        <p:txBody>
          <a:bodyPr>
            <a:normAutofit fontScale="92500" lnSpcReduction="10000"/>
          </a:bodyPr>
          <a:lstStyle/>
          <a:p>
            <a:r>
              <a:rPr lang="es-PR" dirty="0" smtClean="0">
                <a:latin typeface="Candara" panose="020E0502030303020204" pitchFamily="34" charset="0"/>
              </a:rPr>
              <a:t>Si </a:t>
            </a:r>
            <a:r>
              <a:rPr lang="es-PR" dirty="0">
                <a:latin typeface="Candara" panose="020E0502030303020204" pitchFamily="34" charset="0"/>
              </a:rPr>
              <a:t>se aceptan esas </a:t>
            </a:r>
            <a:r>
              <a:rPr lang="es-PR" dirty="0" smtClean="0">
                <a:latin typeface="Candara" panose="020E0502030303020204" pitchFamily="34" charset="0"/>
              </a:rPr>
              <a:t>traducciones, </a:t>
            </a:r>
            <a:r>
              <a:rPr lang="es-PR" dirty="0">
                <a:latin typeface="Candara" panose="020E0502030303020204" pitchFamily="34" charset="0"/>
              </a:rPr>
              <a:t>se apegaría a la práctica divina de usar en este </a:t>
            </a:r>
            <a:r>
              <a:rPr lang="es-PR" dirty="0" smtClean="0">
                <a:latin typeface="Candara" panose="020E0502030303020204" pitchFamily="34" charset="0"/>
              </a:rPr>
              <a:t>capítulo </a:t>
            </a:r>
            <a:r>
              <a:rPr lang="es-PR" dirty="0">
                <a:latin typeface="Candara" panose="020E0502030303020204" pitchFamily="34" charset="0"/>
              </a:rPr>
              <a:t>personificaciones para hablar de la naturaleza inanimada. </a:t>
            </a:r>
            <a:endParaRPr lang="es-PR" dirty="0" smtClean="0">
              <a:latin typeface="Candara" panose="020E0502030303020204" pitchFamily="34" charset="0"/>
            </a:endParaRPr>
          </a:p>
          <a:p>
            <a:r>
              <a:rPr lang="es-PR" dirty="0" smtClean="0">
                <a:latin typeface="Candara" panose="020E0502030303020204" pitchFamily="34" charset="0"/>
              </a:rPr>
              <a:t>Parece </a:t>
            </a:r>
            <a:r>
              <a:rPr lang="es-PR" dirty="0">
                <a:latin typeface="Candara" panose="020E0502030303020204" pitchFamily="34" charset="0"/>
              </a:rPr>
              <a:t>que las nubes y relámpagos actúan como si tuvieran inteligencia propia.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9000"/>
                    </a14:imgEffect>
                  </a14:imgLayer>
                </a14:imgProps>
              </a:ext>
              <a:ext uri="{28A0092B-C50C-407E-A947-70E740481C1C}">
                <a14:useLocalDpi xmlns:a14="http://schemas.microsoft.com/office/drawing/2010/main"/>
              </a:ext>
            </a:extLst>
          </a:blip>
          <a:srcRect l="40103" r="6305" b="5882"/>
          <a:stretch/>
        </p:blipFill>
        <p:spPr>
          <a:xfrm>
            <a:off x="5257800" y="1759226"/>
            <a:ext cx="3886200" cy="5118652"/>
          </a:xfrm>
          <a:prstGeom prst="rect">
            <a:avLst/>
          </a:prstGeom>
        </p:spPr>
      </p:pic>
    </p:spTree>
    <p:extLst>
      <p:ext uri="{BB962C8B-B14F-4D97-AF65-F5344CB8AC3E}">
        <p14:creationId xmlns:p14="http://schemas.microsoft.com/office/powerpoint/2010/main" val="257416279"/>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20000"/>
          </a:bodyPr>
          <a:lstStyle/>
          <a:p>
            <a:r>
              <a:rPr lang="es-PR" dirty="0" smtClean="0">
                <a:latin typeface="Candara" panose="020E0502030303020204" pitchFamily="34" charset="0"/>
              </a:rPr>
              <a:t>Dios </a:t>
            </a:r>
            <a:r>
              <a:rPr lang="es-PR" dirty="0">
                <a:latin typeface="Candara" panose="020E0502030303020204" pitchFamily="34" charset="0"/>
              </a:rPr>
              <a:t>da al hombre inteligencia, pero aun con toda su sabiduría, no puede calcular el número de nubes ni hacer que los odres (pieles animales que se usaban para guardar agua) de los </a:t>
            </a:r>
            <a:r>
              <a:rPr lang="es-PR" dirty="0" smtClean="0">
                <a:latin typeface="Candara" panose="020E0502030303020204" pitchFamily="34" charset="0"/>
              </a:rPr>
              <a:t>cielos,  </a:t>
            </a:r>
            <a:r>
              <a:rPr lang="es-PR" dirty="0">
                <a:latin typeface="Candara" panose="020E0502030303020204" pitchFamily="34" charset="0"/>
              </a:rPr>
              <a:t>i.e., las nubes, se inclinen y hagan caer la lluvia para humedecer el polvo … y los terrones que se han pegado unos con otros</a:t>
            </a:r>
            <a:r>
              <a:rPr lang="es-PR" dirty="0" smtClean="0">
                <a:latin typeface="Candara" panose="020E0502030303020204" pitchFamily="34" charset="0"/>
              </a:rPr>
              <a:t>.</a:t>
            </a:r>
            <a:endParaRPr lang="es-PR" dirty="0">
              <a:solidFill>
                <a:srgbClr val="FF0000"/>
              </a:solidFill>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3000" contrast="2000"/>
                    </a14:imgEffect>
                  </a14:imgLayer>
                </a14:imgProps>
              </a:ext>
              <a:ext uri="{28A0092B-C50C-407E-A947-70E740481C1C}">
                <a14:useLocalDpi xmlns:a14="http://schemas.microsoft.com/office/drawing/2010/main"/>
              </a:ext>
            </a:extLst>
          </a:blip>
          <a:srcRect/>
          <a:stretch/>
        </p:blipFill>
        <p:spPr>
          <a:xfrm>
            <a:off x="5562600" y="1752600"/>
            <a:ext cx="3581400" cy="5109451"/>
          </a:xfrm>
          <a:prstGeom prst="rect">
            <a:avLst/>
          </a:prstGeom>
        </p:spPr>
      </p:pic>
    </p:spTree>
    <p:extLst>
      <p:ext uri="{BB962C8B-B14F-4D97-AF65-F5344CB8AC3E}">
        <p14:creationId xmlns:p14="http://schemas.microsoft.com/office/powerpoint/2010/main" val="3600320552"/>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 y="1828800"/>
            <a:ext cx="9144000" cy="1905000"/>
          </a:xfrm>
        </p:spPr>
        <p:txBody>
          <a:bodyPr>
            <a:normAutofit lnSpcReduction="10000"/>
          </a:bodyPr>
          <a:lstStyle/>
          <a:p>
            <a:r>
              <a:rPr lang="es-PR" dirty="0">
                <a:latin typeface="Candara" panose="020E0502030303020204" pitchFamily="34" charset="0"/>
              </a:rPr>
              <a:t>Los doce animales que se describen </a:t>
            </a:r>
            <a:r>
              <a:rPr lang="es-PR" dirty="0" smtClean="0">
                <a:latin typeface="Candara" panose="020E0502030303020204" pitchFamily="34" charset="0"/>
              </a:rPr>
              <a:t>entre </a:t>
            </a:r>
            <a:r>
              <a:rPr lang="es-PR" dirty="0" smtClean="0">
                <a:solidFill>
                  <a:srgbClr val="FF0000"/>
                </a:solidFill>
                <a:latin typeface="Candara" panose="020E0502030303020204" pitchFamily="34" charset="0"/>
              </a:rPr>
              <a:t>38.39</a:t>
            </a:r>
            <a:r>
              <a:rPr lang="es-PR" dirty="0" smtClean="0">
                <a:latin typeface="Candara" panose="020E0502030303020204" pitchFamily="34" charset="0"/>
              </a:rPr>
              <a:t> y </a:t>
            </a:r>
            <a:r>
              <a:rPr lang="es-PR" dirty="0" smtClean="0">
                <a:solidFill>
                  <a:srgbClr val="FF0000"/>
                </a:solidFill>
                <a:latin typeface="Candara" panose="020E0502030303020204" pitchFamily="34" charset="0"/>
              </a:rPr>
              <a:t>39.30</a:t>
            </a:r>
            <a:r>
              <a:rPr lang="es-PR" dirty="0" smtClean="0">
                <a:latin typeface="Candara" panose="020E0502030303020204" pitchFamily="34" charset="0"/>
              </a:rPr>
              <a:t> —seis </a:t>
            </a:r>
            <a:r>
              <a:rPr lang="es-PR" dirty="0">
                <a:latin typeface="Candara" panose="020E0502030303020204" pitchFamily="34" charset="0"/>
              </a:rPr>
              <a:t>bestias, cinco aves y un insecto—todos muestran el genio creativo y cuidado providencial de Dios.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t="6701" b="33733"/>
          <a:stretch/>
        </p:blipFill>
        <p:spPr>
          <a:xfrm>
            <a:off x="3314" y="3697357"/>
            <a:ext cx="9140686" cy="3160643"/>
          </a:xfrm>
          <a:prstGeom prst="rect">
            <a:avLst/>
          </a:prstGeom>
        </p:spPr>
      </p:pic>
    </p:spTree>
    <p:extLst>
      <p:ext uri="{BB962C8B-B14F-4D97-AF65-F5344CB8AC3E}">
        <p14:creationId xmlns:p14="http://schemas.microsoft.com/office/powerpoint/2010/main" val="742757642"/>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lnSpcReduction="10000"/>
          </a:bodyPr>
          <a:lstStyle/>
          <a:p>
            <a:r>
              <a:rPr lang="es-PR" dirty="0" smtClean="0">
                <a:latin typeface="Candara" panose="020E0502030303020204" pitchFamily="34" charset="0"/>
              </a:rPr>
              <a:t>Es </a:t>
            </a:r>
            <a:r>
              <a:rPr lang="es-PR" dirty="0">
                <a:latin typeface="Candara" panose="020E0502030303020204" pitchFamily="34" charset="0"/>
              </a:rPr>
              <a:t>muy adecuado que la lista comience con el león, el rey de la selva, y termine con el comentario del águila, la reina de las aves (sin embargo, es posible que el comentario acerca del águila se refiera más bien al gavilán o al buitre; V. el comentario de </a:t>
            </a:r>
            <a:r>
              <a:rPr lang="es-PR" dirty="0">
                <a:solidFill>
                  <a:srgbClr val="FF0000"/>
                </a:solidFill>
                <a:latin typeface="Candara" panose="020E0502030303020204" pitchFamily="34" charset="0"/>
              </a:rPr>
              <a:t>39:27</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334000" y="1778000"/>
            <a:ext cx="3810000" cy="5080000"/>
          </a:xfrm>
          <a:prstGeom prst="rect">
            <a:avLst/>
          </a:prstGeom>
        </p:spPr>
      </p:pic>
    </p:spTree>
    <p:extLst>
      <p:ext uri="{BB962C8B-B14F-4D97-AF65-F5344CB8AC3E}">
        <p14:creationId xmlns:p14="http://schemas.microsoft.com/office/powerpoint/2010/main" val="3694881809"/>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305799" cy="4719638"/>
          </a:xfrm>
        </p:spPr>
        <p:txBody>
          <a:bodyPr>
            <a:normAutofit lnSpcReduction="10000"/>
          </a:bodyPr>
          <a:lstStyle/>
          <a:p>
            <a:r>
              <a:rPr lang="es-PR" dirty="0" smtClean="0">
                <a:latin typeface="Candara" panose="020E0502030303020204" pitchFamily="34" charset="0"/>
              </a:rPr>
              <a:t>La </a:t>
            </a:r>
            <a:r>
              <a:rPr lang="es-PR" dirty="0">
                <a:latin typeface="Candara" panose="020E0502030303020204" pitchFamily="34" charset="0"/>
              </a:rPr>
              <a:t>incompetencia e ignorancia de Job se aprecian en que era incapaz de alimentar a los dos primeros animales (</a:t>
            </a:r>
            <a:r>
              <a:rPr lang="es-PR" dirty="0">
                <a:solidFill>
                  <a:srgbClr val="FF0000"/>
                </a:solidFill>
                <a:latin typeface="Candara" panose="020E0502030303020204" pitchFamily="34" charset="0"/>
              </a:rPr>
              <a:t>38:39–41</a:t>
            </a:r>
            <a:r>
              <a:rPr lang="es-PR" dirty="0">
                <a:latin typeface="Candara" panose="020E0502030303020204" pitchFamily="34" charset="0"/>
              </a:rPr>
              <a:t>), no conocía cómo nacen los hijos (de los siguientes dos, </a:t>
            </a:r>
            <a:r>
              <a:rPr lang="es-PR" dirty="0">
                <a:solidFill>
                  <a:srgbClr val="FF0000"/>
                </a:solidFill>
                <a:latin typeface="Candara" panose="020E0502030303020204" pitchFamily="34" charset="0"/>
              </a:rPr>
              <a:t>39:1–4</a:t>
            </a:r>
            <a:r>
              <a:rPr lang="es-PR" dirty="0">
                <a:latin typeface="Candara" panose="020E0502030303020204" pitchFamily="34" charset="0"/>
              </a:rPr>
              <a:t>), no podía librar ni domar (a los siguientes dos de </a:t>
            </a:r>
            <a:r>
              <a:rPr lang="es-PR" dirty="0">
                <a:solidFill>
                  <a:srgbClr val="FF0000"/>
                </a:solidFill>
                <a:latin typeface="Candara" panose="020E0502030303020204" pitchFamily="34" charset="0"/>
              </a:rPr>
              <a:t>39:5–12</a:t>
            </a:r>
            <a:r>
              <a:rPr lang="es-PR" dirty="0">
                <a:latin typeface="Candara" panose="020E0502030303020204" pitchFamily="34" charset="0"/>
              </a:rPr>
              <a:t>), no les proporcionó sus hábitos extraños (a los dos que se mencionan en </a:t>
            </a:r>
            <a:r>
              <a:rPr lang="es-PR" dirty="0">
                <a:solidFill>
                  <a:srgbClr val="FF0000"/>
                </a:solidFill>
                <a:latin typeface="Candara" panose="020E0502030303020204" pitchFamily="34" charset="0"/>
              </a:rPr>
              <a:t>39:13–25</a:t>
            </a:r>
            <a:r>
              <a:rPr lang="es-PR" dirty="0">
                <a:latin typeface="Candara" panose="020E0502030303020204" pitchFamily="34" charset="0"/>
              </a:rPr>
              <a:t>) ni les dio su capacidad de volar (a los últimos dos (</a:t>
            </a:r>
            <a:r>
              <a:rPr lang="es-PR" dirty="0">
                <a:solidFill>
                  <a:srgbClr val="FF0000"/>
                </a:solidFill>
                <a:latin typeface="Candara" panose="020E0502030303020204" pitchFamily="34" charset="0"/>
              </a:rPr>
              <a:t>39:26–30</a:t>
            </a:r>
            <a:r>
              <a:rPr lang="es-PR" dirty="0">
                <a:latin typeface="Candara" panose="020E0502030303020204" pitchFamily="34" charset="0"/>
              </a:rPr>
              <a:t>). </a:t>
            </a:r>
            <a:endParaRPr lang="es-PR" dirty="0" smtClean="0">
              <a:latin typeface="Candara" panose="020E0502030303020204" pitchFamily="34" charset="0"/>
            </a:endParaRPr>
          </a:p>
        </p:txBody>
      </p:sp>
    </p:spTree>
    <p:extLst>
      <p:ext uri="{BB962C8B-B14F-4D97-AF65-F5344CB8AC3E}">
        <p14:creationId xmlns:p14="http://schemas.microsoft.com/office/powerpoint/2010/main" val="2286755367"/>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603750" cy="4719638"/>
          </a:xfrm>
        </p:spPr>
        <p:txBody>
          <a:bodyPr>
            <a:normAutofit lnSpcReduction="10000"/>
          </a:bodyPr>
          <a:lstStyle/>
          <a:p>
            <a:r>
              <a:rPr lang="es-PR" dirty="0" smtClean="0">
                <a:latin typeface="Candara" panose="020E0502030303020204" pitchFamily="34" charset="0"/>
              </a:rPr>
              <a:t>Se </a:t>
            </a:r>
            <a:r>
              <a:rPr lang="es-PR" dirty="0">
                <a:latin typeface="Candara" panose="020E0502030303020204" pitchFamily="34" charset="0"/>
              </a:rPr>
              <a:t>podría pensar que los animales, que están bajo la potestad del hombre, podrían ser cuidados y controlados por él.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Dios demostró a Job que era inferior, en algunas cosas, aun al reino animal</a:t>
            </a:r>
            <a:r>
              <a:rPr lang="es-PR" dirty="0" smtClean="0">
                <a:latin typeface="Candara" panose="020E0502030303020204" pitchFamily="34" charset="0"/>
              </a:rPr>
              <a:t>.</a:t>
            </a:r>
            <a:endParaRPr lang="es-PR" dirty="0">
              <a:solidFill>
                <a:srgbClr val="FF0000"/>
              </a:solidFill>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7455" t="3501" r="16224" b="3709"/>
          <a:stretch/>
        </p:blipFill>
        <p:spPr>
          <a:xfrm>
            <a:off x="4953000" y="1752600"/>
            <a:ext cx="4191000" cy="5105400"/>
          </a:xfrm>
          <a:prstGeom prst="rect">
            <a:avLst/>
          </a:prstGeom>
        </p:spPr>
      </p:pic>
    </p:spTree>
    <p:extLst>
      <p:ext uri="{BB962C8B-B14F-4D97-AF65-F5344CB8AC3E}">
        <p14:creationId xmlns:p14="http://schemas.microsoft.com/office/powerpoint/2010/main" val="1711578983"/>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smtClean="0">
                <a:latin typeface="Candara" panose="020E0502030303020204" pitchFamily="34" charset="0"/>
              </a:rPr>
              <a:t>Leones </a:t>
            </a:r>
            <a:r>
              <a:rPr lang="es-PR" dirty="0">
                <a:latin typeface="Candara" panose="020E0502030303020204" pitchFamily="34" charset="0"/>
              </a:rPr>
              <a:t>y cuervos. </a:t>
            </a:r>
            <a:r>
              <a:rPr lang="es-PR" dirty="0">
                <a:solidFill>
                  <a:srgbClr val="FF0000"/>
                </a:solidFill>
                <a:latin typeface="Candara" panose="020E0502030303020204" pitchFamily="34" charset="0"/>
              </a:rPr>
              <a:t>38:39–41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su propia seguridad, Job se mantenía alejado del león, y no se atrevía a cazar su presa. </a:t>
            </a:r>
            <a:endParaRPr lang="es-PR" dirty="0" smtClean="0">
              <a:latin typeface="Candara" panose="020E0502030303020204" pitchFamily="34" charset="0"/>
            </a:endParaRPr>
          </a:p>
          <a:p>
            <a:r>
              <a:rPr lang="es-PR" dirty="0" smtClean="0">
                <a:latin typeface="Candara" panose="020E0502030303020204" pitchFamily="34" charset="0"/>
              </a:rPr>
              <a:t>Tampoco </a:t>
            </a:r>
            <a:r>
              <a:rPr lang="es-PR" dirty="0">
                <a:latin typeface="Candara" panose="020E0502030303020204" pitchFamily="34" charset="0"/>
              </a:rPr>
              <a:t>podía dar al cuervo su alimento, aunque sus polluelos a menudo son abandonados por sus padres. </a:t>
            </a:r>
            <a:endParaRPr lang="es-PR" dirty="0" smtClean="0">
              <a:latin typeface="Candara" panose="020E0502030303020204" pitchFamily="34" charset="0"/>
            </a:endParaRPr>
          </a:p>
          <a:p>
            <a:r>
              <a:rPr lang="es-PR" dirty="0" smtClean="0">
                <a:latin typeface="Candara" panose="020E0502030303020204" pitchFamily="34" charset="0"/>
              </a:rPr>
              <a:t>Job </a:t>
            </a:r>
            <a:r>
              <a:rPr lang="es-PR" dirty="0">
                <a:latin typeface="Candara" panose="020E0502030303020204" pitchFamily="34" charset="0"/>
              </a:rPr>
              <a:t>no podía alimentar a los animales salvajes.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38288" r="12214" b="5882"/>
          <a:stretch/>
        </p:blipFill>
        <p:spPr>
          <a:xfrm>
            <a:off x="5148471" y="1739348"/>
            <a:ext cx="3995529" cy="5128591"/>
          </a:xfrm>
          <a:prstGeom prst="rect">
            <a:avLst/>
          </a:prstGeom>
        </p:spPr>
      </p:pic>
    </p:spTree>
    <p:extLst>
      <p:ext uri="{BB962C8B-B14F-4D97-AF65-F5344CB8AC3E}">
        <p14:creationId xmlns:p14="http://schemas.microsoft.com/office/powerpoint/2010/main" val="795339843"/>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examen final</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38.34-41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48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a:bodyPr>
          <a:lstStyle/>
          <a:p>
            <a:r>
              <a:rPr lang="es-PR" dirty="0" smtClean="0">
                <a:latin typeface="Candara" panose="020E0502030303020204" pitchFamily="34" charset="0"/>
              </a:rPr>
              <a:t>Por </a:t>
            </a:r>
            <a:r>
              <a:rPr lang="es-PR" dirty="0">
                <a:latin typeface="Candara" panose="020E0502030303020204" pitchFamily="34" charset="0"/>
              </a:rPr>
              <a:t>lo tanto, puesto que Dios se preocupa de ellos (Jesús dijo que los cuervos son alimentados por Dios, </a:t>
            </a:r>
            <a:r>
              <a:rPr lang="es-PR" dirty="0" smtClean="0">
                <a:solidFill>
                  <a:srgbClr val="FF0000"/>
                </a:solidFill>
                <a:latin typeface="Candara" panose="020E0502030303020204" pitchFamily="34" charset="0"/>
              </a:rPr>
              <a:t>Lucas </a:t>
            </a:r>
            <a:r>
              <a:rPr lang="es-PR" dirty="0">
                <a:solidFill>
                  <a:srgbClr val="FF0000"/>
                </a:solidFill>
                <a:latin typeface="Candara" panose="020E0502030303020204" pitchFamily="34" charset="0"/>
              </a:rPr>
              <a:t>12:24</a:t>
            </a:r>
            <a:r>
              <a:rPr lang="es-PR" dirty="0">
                <a:latin typeface="Candara" panose="020E0502030303020204" pitchFamily="34" charset="0"/>
              </a:rPr>
              <a:t>), que son de menos valor que los humanos, ¿cómo podía desatender a la gente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38288" r="12214" b="5882"/>
          <a:stretch/>
        </p:blipFill>
        <p:spPr>
          <a:xfrm>
            <a:off x="5148471" y="1739348"/>
            <a:ext cx="3995529" cy="5128591"/>
          </a:xfrm>
          <a:prstGeom prst="rect">
            <a:avLst/>
          </a:prstGeom>
        </p:spPr>
      </p:pic>
    </p:spTree>
    <p:extLst>
      <p:ext uri="{BB962C8B-B14F-4D97-AF65-F5344CB8AC3E}">
        <p14:creationId xmlns:p14="http://schemas.microsoft.com/office/powerpoint/2010/main" val="2282119260"/>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Debemos reconocer que el ser humano es finito; Dios es infinito.</a:t>
            </a:r>
          </a:p>
          <a:p>
            <a:pPr lvl="1"/>
            <a:r>
              <a:rPr lang="es-PR" sz="3200" dirty="0" smtClean="0">
                <a:latin typeface="Candara" pitchFamily="34" charset="0"/>
                <a:cs typeface="Calibri" pitchFamily="34" charset="0"/>
              </a:rPr>
              <a:t>No debemos tratar de descifrar los misterios de Dios, que nos son ocultos.</a:t>
            </a:r>
          </a:p>
          <a:p>
            <a:pPr lvl="1"/>
            <a:r>
              <a:rPr lang="es-PR" sz="3200" dirty="0" smtClean="0">
                <a:latin typeface="Candara" pitchFamily="34" charset="0"/>
                <a:cs typeface="Calibri" pitchFamily="34" charset="0"/>
              </a:rPr>
              <a:t>Demos gracias a Dios por su grandeza.</a:t>
            </a:r>
            <a:endParaRPr lang="es-PR" sz="3200"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7287"/>
          </a:xfrm>
          <a:prstGeom prst="rect">
            <a:avLst/>
          </a:prstGeom>
        </p:spPr>
      </p:pic>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3" y="1676401"/>
            <a:ext cx="9144793" cy="5181599"/>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El orden en la creación da testimonio de un Ser supremo que ha organizado todo para funcionar en un diseño divino perfecto.</a:t>
            </a:r>
          </a:p>
          <a:p>
            <a:pPr lvl="1"/>
            <a:r>
              <a:rPr lang="es-PR" sz="3200" dirty="0" smtClean="0">
                <a:latin typeface="Candara" pitchFamily="34" charset="0"/>
                <a:cs typeface="Calibri" pitchFamily="34" charset="0"/>
              </a:rPr>
              <a:t>La complejidad del cuerpo humano y la forma coordinada en que funcionan todos los órganos despierta en nosotros el sentido de reverencia hacia Dios.</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7287"/>
          </a:xfrm>
          <a:prstGeom prst="rect">
            <a:avLst/>
          </a:prstGeom>
        </p:spPr>
      </p:pic>
    </p:spTree>
    <p:extLst>
      <p:ext uri="{BB962C8B-B14F-4D97-AF65-F5344CB8AC3E}">
        <p14:creationId xmlns:p14="http://schemas.microsoft.com/office/powerpoint/2010/main" val="2527602513"/>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Dios que se encarga de mantener toda su creación en funcionamiento perfecto, se interesa en los detalles más minuciosos de nuestra vida.</a:t>
            </a:r>
          </a:p>
          <a:p>
            <a:pPr lvl="1"/>
            <a:r>
              <a:rPr lang="es-PR" sz="3200" dirty="0" smtClean="0">
                <a:latin typeface="Candara" panose="020E0502030303020204" pitchFamily="34" charset="0"/>
              </a:rPr>
              <a:t>Tomó el tiempo para hablarle a Job y a sus amigo, así como hoy lo hace con nosotros.</a:t>
            </a:r>
            <a:endParaRPr lang="es-PR" sz="3200" dirty="0">
              <a:solidFill>
                <a:srgbClr val="FF0000"/>
              </a:solidFill>
              <a:latin typeface="Candara" panose="020E0502030303020204" pitchFamily="34" charset="0"/>
            </a:endParaRPr>
          </a:p>
          <a:p>
            <a:endParaRPr lang="es-PR" sz="2800" dirty="0" smtClean="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781800" y="0"/>
            <a:ext cx="2362200" cy="1777287"/>
          </a:xfrm>
          <a:prstGeom prst="rect">
            <a:avLst/>
          </a:prstGeom>
        </p:spPr>
      </p:pic>
    </p:spTree>
    <p:extLst>
      <p:ext uri="{BB962C8B-B14F-4D97-AF65-F5344CB8AC3E}">
        <p14:creationId xmlns:p14="http://schemas.microsoft.com/office/powerpoint/2010/main" val="358796139"/>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52</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70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200" dirty="0">
                <a:latin typeface="Candara" panose="020E0502030303020204" pitchFamily="34" charset="0"/>
              </a:rPr>
              <a:t> </a:t>
            </a:r>
            <a:r>
              <a:rPr lang="es-PR" sz="1400" dirty="0" err="1">
                <a:latin typeface="Candara" pitchFamily="34" charset="0"/>
                <a:cs typeface="Calibri" pitchFamily="34" charset="0"/>
              </a:rPr>
              <a:t>Hendriksen</a:t>
            </a:r>
            <a:r>
              <a:rPr lang="es-PR" sz="1400" dirty="0">
                <a:latin typeface="Candara" pitchFamily="34" charset="0"/>
                <a:cs typeface="Calibri" pitchFamily="34" charset="0"/>
              </a:rPr>
              <a:t>, William. Comentario al Nuevo Testamento: El Evangelio </a:t>
            </a:r>
            <a:r>
              <a:rPr lang="es-PR" sz="1400" dirty="0" err="1">
                <a:latin typeface="Candara" pitchFamily="34" charset="0"/>
                <a:cs typeface="Calibri" pitchFamily="34" charset="0"/>
              </a:rPr>
              <a:t>según</a:t>
            </a:r>
            <a:r>
              <a:rPr lang="es-PR" sz="1400" dirty="0">
                <a:latin typeface="Candara" pitchFamily="34" charset="0"/>
                <a:cs typeface="Calibri" pitchFamily="34" charset="0"/>
              </a:rPr>
              <a:t> San Juan. Grand Rapids, MI: Libros </a:t>
            </a:r>
            <a:r>
              <a:rPr lang="es-PR" sz="1400" dirty="0" err="1">
                <a:latin typeface="Candara" pitchFamily="34" charset="0"/>
                <a:cs typeface="Calibri" pitchFamily="34" charset="0"/>
              </a:rPr>
              <a:t>Desafío</a:t>
            </a:r>
            <a:r>
              <a:rPr lang="es-PR" sz="1400" dirty="0">
                <a:latin typeface="Candara" pitchFamily="34" charset="0"/>
                <a:cs typeface="Calibri" pitchFamily="34" charset="0"/>
              </a:rPr>
              <a:t>, 1981.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endParaRPr lang="es-PR" sz="1400" dirty="0">
              <a:latin typeface="Candara" pitchFamily="34" charset="0"/>
              <a:cs typeface="Calibri" pitchFamily="34" charset="0"/>
            </a:endParaRPr>
          </a:p>
          <a:p>
            <a:pPr marL="0" indent="0">
              <a:buNone/>
            </a:pPr>
            <a:endParaRPr lang="es-PR" sz="1400" dirty="0">
              <a:latin typeface="Candara" pitchFamily="34" charset="0"/>
              <a:cs typeface="Calibri" pitchFamily="34" charset="0"/>
            </a:endParaRP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52</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456" t="3542" r="2113" b="2792"/>
          <a:stretch/>
        </p:blipFill>
        <p:spPr>
          <a:xfrm>
            <a:off x="0" y="3312"/>
            <a:ext cx="9144000" cy="6854688"/>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53</a:t>
            </a:fld>
            <a:endParaRPr lang="en-US">
              <a:solidFill>
                <a:srgbClr val="000000"/>
              </a:solidFill>
            </a:endParaRPr>
          </a:p>
        </p:txBody>
      </p:sp>
      <p:sp>
        <p:nvSpPr>
          <p:cNvPr id="238596" name="Rectangle 4"/>
          <p:cNvSpPr>
            <a:spLocks noGrp="1" noChangeArrowheads="1"/>
          </p:cNvSpPr>
          <p:nvPr>
            <p:ph type="body" sz="half" idx="4294967295"/>
          </p:nvPr>
        </p:nvSpPr>
        <p:spPr>
          <a:xfrm>
            <a:off x="360010" y="381000"/>
            <a:ext cx="8402990" cy="2743200"/>
          </a:xfrm>
          <a:solidFill>
            <a:schemeClr val="tx1">
              <a:alpha val="44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Job Reconoce el Poder de Dios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(Job 40.3 – 42.17) </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 de septiembre de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09600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602108" y="4924916"/>
            <a:ext cx="2785085" cy="1569660"/>
          </a:xfrm>
          <a:prstGeom prst="rect">
            <a:avLst/>
          </a:prstGeom>
          <a:noFill/>
        </p:spPr>
        <p:txBody>
          <a:bodyPr wrap="square" rtlCol="0">
            <a:spAutoFit/>
          </a:bodyPr>
          <a:lstStyle/>
          <a:p>
            <a:pPr algn="ctr"/>
            <a:r>
              <a:rPr lang="en-US" sz="4800" dirty="0" err="1">
                <a:solidFill>
                  <a:srgbClr val="FFFFFF"/>
                </a:solidFill>
                <a:effectLst>
                  <a:outerShdw blurRad="38100" dist="38100" dir="2700000" algn="tl">
                    <a:srgbClr val="000000">
                      <a:alpha val="43137"/>
                    </a:srgbClr>
                  </a:outerShdw>
                </a:effectLst>
                <a:latin typeface="Candara" pitchFamily="34" charset="0"/>
                <a:cs typeface="Arial"/>
              </a:rPr>
              <a:t>Próximo</a:t>
            </a:r>
            <a:r>
              <a:rPr lang="en-US" sz="4800" dirty="0">
                <a:solidFill>
                  <a:srgbClr val="FFFFFF"/>
                </a:solidFill>
                <a:effectLst>
                  <a:outerShdw blurRad="38100" dist="38100" dir="2700000" algn="tl">
                    <a:srgbClr val="000000">
                      <a:alpha val="43137"/>
                    </a:srgbClr>
                  </a:outerShdw>
                </a:effectLst>
                <a:latin typeface="Candara" pitchFamily="34" charset="0"/>
                <a:cs typeface="Arial"/>
              </a:rPr>
              <a:t> </a:t>
            </a:r>
            <a:r>
              <a:rPr lang="en-US" sz="4800" dirty="0" err="1">
                <a:solidFill>
                  <a:srgbClr val="FFFFFF"/>
                </a:solidFill>
                <a:effectLst>
                  <a:outerShdw blurRad="38100" dist="38100" dir="2700000" algn="tl">
                    <a:srgbClr val="000000">
                      <a:alpha val="43137"/>
                    </a:srgbClr>
                  </a:outerShdw>
                </a:effectLst>
                <a:latin typeface="Candara" pitchFamily="34" charset="0"/>
                <a:cs typeface="Arial"/>
              </a:rPr>
              <a:t>Estudio</a:t>
            </a:r>
            <a:endParaRPr lang="en-US" sz="4800" dirty="0">
              <a:solidFill>
                <a:srgbClr val="FFFFFF"/>
              </a:solidFill>
              <a:effectLst>
                <a:outerShdw blurRad="38100" dist="38100" dir="2700000" algn="tl">
                  <a:srgbClr val="000000">
                    <a:alpha val="43137"/>
                  </a:srgbClr>
                </a:outerShdw>
              </a:effectLst>
              <a:latin typeface="Candara" pitchFamily="34" charset="0"/>
              <a:cs typeface="Arial"/>
            </a:endParaRPr>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54</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Entonces respondió Jehová a Job desde un torbellino, y dijo: ¿Quién es ése que oscurece el consejo Con palabras sin sabiduría? Ahora ciñe como varón tus lomos; Yo te preguntaré, y tú me contestarás.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Job 38.1–3, RVR60) </a:t>
            </a:r>
          </a:p>
        </p:txBody>
      </p:sp>
    </p:spTree>
    <p:extLst>
      <p:ext uri="{BB962C8B-B14F-4D97-AF65-F5344CB8AC3E}">
        <p14:creationId xmlns:p14="http://schemas.microsoft.com/office/powerpoint/2010/main" val="58255942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fontScale="85000" lnSpcReduction="20000"/>
          </a:bodyPr>
          <a:lstStyle/>
          <a:p>
            <a:r>
              <a:rPr lang="es-PR" dirty="0">
                <a:solidFill>
                  <a:srgbClr val="FF0000"/>
                </a:solidFill>
                <a:latin typeface="Candara" panose="020E0502030303020204" pitchFamily="34" charset="0"/>
              </a:rPr>
              <a:t>38:1</a:t>
            </a:r>
            <a:r>
              <a:rPr lang="es-PR" dirty="0">
                <a:latin typeface="Candara" panose="020E0502030303020204" pitchFamily="34" charset="0"/>
              </a:rPr>
              <a:t>. La aparición de Jehová fue acompañada de un torbellino, posiblemente la tormenta que </a:t>
            </a:r>
            <a:r>
              <a:rPr lang="es-PR" dirty="0" err="1">
                <a:latin typeface="Candara" panose="020E0502030303020204" pitchFamily="34" charset="0"/>
              </a:rPr>
              <a:t>Eliú</a:t>
            </a:r>
            <a:r>
              <a:rPr lang="es-PR" dirty="0">
                <a:latin typeface="Candara" panose="020E0502030303020204" pitchFamily="34" charset="0"/>
              </a:rPr>
              <a:t> había sentido que se acercaba (</a:t>
            </a:r>
            <a:r>
              <a:rPr lang="es-PR" dirty="0">
                <a:solidFill>
                  <a:srgbClr val="FF0000"/>
                </a:solidFill>
                <a:latin typeface="Candara" panose="020E0502030303020204" pitchFamily="34" charset="0"/>
              </a:rPr>
              <a:t>37:22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Torbellino” es la </a:t>
            </a:r>
            <a:r>
              <a:rPr lang="es-PR" dirty="0" smtClean="0">
                <a:latin typeface="Candara" panose="020E0502030303020204" pitchFamily="34" charset="0"/>
              </a:rPr>
              <a:t>traducción </a:t>
            </a:r>
            <a:r>
              <a:rPr lang="es-PR" dirty="0">
                <a:latin typeface="Candara" panose="020E0502030303020204" pitchFamily="34" charset="0"/>
              </a:rPr>
              <a:t>de se ‘</a:t>
            </a:r>
            <a:r>
              <a:rPr lang="es-PR" dirty="0" err="1">
                <a:latin typeface="Candara" panose="020E0502030303020204" pitchFamily="34" charset="0"/>
              </a:rPr>
              <a:t>ārâh</a:t>
            </a:r>
            <a:r>
              <a:rPr lang="es-PR" dirty="0">
                <a:latin typeface="Candara" panose="020E0502030303020204" pitchFamily="34" charset="0"/>
              </a:rPr>
              <a:t>, “tempestad o tormenta acompañada de viento furioso” (también se usa, </a:t>
            </a:r>
            <a:r>
              <a:rPr lang="es-PR" dirty="0" smtClean="0">
                <a:latin typeface="Candara" panose="020E0502030303020204" pitchFamily="34" charset="0"/>
              </a:rPr>
              <a:t>en </a:t>
            </a:r>
            <a:r>
              <a:rPr lang="es-PR" dirty="0">
                <a:latin typeface="Candara" panose="020E0502030303020204" pitchFamily="34" charset="0"/>
              </a:rPr>
              <a:t>2 </a:t>
            </a:r>
            <a:r>
              <a:rPr lang="es-PR" dirty="0" smtClean="0">
                <a:latin typeface="Candara" panose="020E0502030303020204" pitchFamily="34" charset="0"/>
              </a:rPr>
              <a:t>Reyes. </a:t>
            </a:r>
            <a:r>
              <a:rPr lang="es-PR" dirty="0">
                <a:latin typeface="Candara" panose="020E0502030303020204" pitchFamily="34" charset="0"/>
              </a:rPr>
              <a:t>2:1, 11; </a:t>
            </a:r>
            <a:r>
              <a:rPr lang="es-PR" dirty="0" err="1">
                <a:latin typeface="Candara" panose="020E0502030303020204" pitchFamily="34" charset="0"/>
              </a:rPr>
              <a:t>Is</a:t>
            </a:r>
            <a:r>
              <a:rPr lang="es-PR" dirty="0">
                <a:latin typeface="Candara" panose="020E0502030303020204" pitchFamily="34" charset="0"/>
              </a:rPr>
              <a:t>. 29:6; 40:24; Sal. 107:25 y Ez. 1:4, “viento tempestuoso”).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94813" y="1752600"/>
            <a:ext cx="4067443" cy="5121965"/>
          </a:xfrm>
          <a:prstGeom prst="rect">
            <a:avLst/>
          </a:prstGeom>
        </p:spPr>
      </p:pic>
    </p:spTree>
    <p:extLst>
      <p:ext uri="{BB962C8B-B14F-4D97-AF65-F5344CB8AC3E}">
        <p14:creationId xmlns:p14="http://schemas.microsoft.com/office/powerpoint/2010/main" val="1513624986"/>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a:bodyPr>
          <a:lstStyle/>
          <a:p>
            <a:r>
              <a:rPr lang="es-PR" dirty="0" smtClean="0">
                <a:latin typeface="Candara" panose="020E0502030303020204" pitchFamily="34" charset="0"/>
              </a:rPr>
              <a:t>Es </a:t>
            </a:r>
            <a:r>
              <a:rPr lang="es-PR" dirty="0">
                <a:latin typeface="Candara" panose="020E0502030303020204" pitchFamily="34" charset="0"/>
              </a:rPr>
              <a:t>irónico que “un gran viento” causara la muerte de los diez hijos e hijas de Job. </a:t>
            </a:r>
            <a:endParaRPr lang="es-PR" dirty="0" smtClean="0">
              <a:latin typeface="Candara" panose="020E0502030303020204" pitchFamily="34" charset="0"/>
            </a:endParaRPr>
          </a:p>
          <a:p>
            <a:r>
              <a:rPr lang="es-PR" dirty="0" smtClean="0">
                <a:latin typeface="Candara" panose="020E0502030303020204" pitchFamily="34" charset="0"/>
              </a:rPr>
              <a:t>Aquí</a:t>
            </a:r>
            <a:r>
              <a:rPr lang="es-PR" dirty="0">
                <a:latin typeface="Candara" panose="020E0502030303020204" pitchFamily="34" charset="0"/>
              </a:rPr>
              <a:t>, una tormenta violenta acompaña al comunicado del Señor.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94813" y="1752600"/>
            <a:ext cx="4067443" cy="5121965"/>
          </a:xfrm>
          <a:prstGeom prst="rect">
            <a:avLst/>
          </a:prstGeom>
        </p:spPr>
      </p:pic>
    </p:spTree>
    <p:extLst>
      <p:ext uri="{BB962C8B-B14F-4D97-AF65-F5344CB8AC3E}">
        <p14:creationId xmlns:p14="http://schemas.microsoft.com/office/powerpoint/2010/main" val="214119098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Una reprensión</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Job 38.1-3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00600" cy="4719638"/>
          </a:xfrm>
        </p:spPr>
        <p:txBody>
          <a:bodyPr>
            <a:normAutofit fontScale="85000" lnSpcReduction="10000"/>
          </a:bodyPr>
          <a:lstStyle/>
          <a:p>
            <a:r>
              <a:rPr lang="es-PR" dirty="0" smtClean="0">
                <a:latin typeface="Candara" panose="020E0502030303020204" pitchFamily="34" charset="0"/>
              </a:rPr>
              <a:t>Pero </a:t>
            </a:r>
            <a:r>
              <a:rPr lang="es-PR" dirty="0">
                <a:latin typeface="Candara" panose="020E0502030303020204" pitchFamily="34" charset="0"/>
              </a:rPr>
              <a:t>mientras que la primera fue la causa de la ruina que provocó el sufrimiento personal del patriarca, la segunda fue de revelación, la cual dio como resultado la sumisión personal de Job. </a:t>
            </a:r>
            <a:endParaRPr lang="es-PR" dirty="0" smtClean="0">
              <a:latin typeface="Candara" panose="020E0502030303020204" pitchFamily="34" charset="0"/>
            </a:endParaRPr>
          </a:p>
          <a:p>
            <a:r>
              <a:rPr lang="es-PR" dirty="0" smtClean="0">
                <a:latin typeface="Candara" panose="020E0502030303020204" pitchFamily="34" charset="0"/>
              </a:rPr>
              <a:t>Algunas </a:t>
            </a:r>
            <a:r>
              <a:rPr lang="es-PR" dirty="0">
                <a:latin typeface="Candara" panose="020E0502030303020204" pitchFamily="34" charset="0"/>
              </a:rPr>
              <a:t>veces, Dios usaba las tormentas para dramatizar ocasiones especiales (cf. </a:t>
            </a:r>
            <a:r>
              <a:rPr lang="es-PR" dirty="0" err="1">
                <a:latin typeface="Candara" panose="020E0502030303020204" pitchFamily="34" charset="0"/>
              </a:rPr>
              <a:t>Éx</a:t>
            </a:r>
            <a:r>
              <a:rPr lang="es-PR" dirty="0">
                <a:latin typeface="Candara" panose="020E0502030303020204" pitchFamily="34" charset="0"/>
              </a:rPr>
              <a:t>. 19:16–17; 1 R. 19:11–13</a:t>
            </a:r>
            <a:r>
              <a:rPr lang="es-PR" dirty="0" smtClean="0">
                <a:latin typeface="Candara" panose="020E0502030303020204" pitchFamily="34" charset="0"/>
              </a:rPr>
              <a:t>)</a:t>
            </a:r>
            <a:endParaRPr lang="es-PR" dirty="0">
              <a:solidFill>
                <a:srgbClr val="FF0000"/>
              </a:solidFill>
              <a:latin typeface="Candara" panose="020E0502030303020204" pitchFamily="34" charset="0"/>
            </a:endParaRPr>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53000" y="1752600"/>
            <a:ext cx="4191000" cy="5105400"/>
          </a:xfrm>
          <a:prstGeom prst="rect">
            <a:avLst/>
          </a:prstGeom>
        </p:spPr>
      </p:pic>
    </p:spTree>
    <p:extLst>
      <p:ext uri="{BB962C8B-B14F-4D97-AF65-F5344CB8AC3E}">
        <p14:creationId xmlns:p14="http://schemas.microsoft.com/office/powerpoint/2010/main" val="3910230203"/>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93927</TotalTime>
  <Words>3378</Words>
  <Application>Microsoft Office PowerPoint</Application>
  <PresentationFormat>On-screen Show (4:3)</PresentationFormat>
  <Paragraphs>381</Paragraphs>
  <Slides>54</Slides>
  <Notes>54</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54</vt:i4>
      </vt:variant>
    </vt:vector>
  </HeadingPairs>
  <TitlesOfParts>
    <vt:vector size="65"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Versículos Clave:</vt:lpstr>
      <vt:lpstr>Bosquejo de Estudio</vt:lpstr>
      <vt:lpstr>Una reprensión Job 38.1-3</vt:lpstr>
      <vt:lpstr>Una reprensión Job 38.1-3</vt:lpstr>
      <vt:lpstr>Una reprensión Job 38.1-3</vt:lpstr>
      <vt:lpstr>Una reprensión Job 38.1-3</vt:lpstr>
      <vt:lpstr>Una reprensión Job 38.1-3</vt:lpstr>
      <vt:lpstr>Una reprensión Job 38.1-3</vt:lpstr>
      <vt:lpstr>Una reprensión Job 38.1-3</vt:lpstr>
      <vt:lpstr>Una reprensión Job 38.1-3</vt:lpstr>
      <vt:lpstr>Una reprensión Job 38.1-3</vt:lpstr>
      <vt:lpstr>Una reprensión Job 38.1-3</vt:lpstr>
      <vt:lpstr>La fundación de la tierra Job 38.4-7</vt:lpstr>
      <vt:lpstr>La fundación de la tierra Job 38.4-7</vt:lpstr>
      <vt:lpstr>La fundación de la tierra Job 38.4-7</vt:lpstr>
      <vt:lpstr>La fundación de la tierra Job 38.4-7</vt:lpstr>
      <vt:lpstr>La fundación de la tierra Job 38.4-7</vt:lpstr>
      <vt:lpstr>La fundación de la tierra Job 38.4-7</vt:lpstr>
      <vt:lpstr>La fundación de la tierra Job 38.4-7</vt:lpstr>
      <vt:lpstr>El establecimiento de los límites de los mares   Job 38.8-11</vt:lpstr>
      <vt:lpstr>El establecimiento de los límites de los mares   Job 38.8-11</vt:lpstr>
      <vt:lpstr>El establecimiento de los límites de los mares   Job 38.8-11</vt:lpstr>
      <vt:lpstr>El establecimiento de los límites de los mares   Job 38.8-11</vt:lpstr>
      <vt:lpstr>El establecimiento de los límites de los mares   Job 38.8-11</vt:lpstr>
      <vt:lpstr>El establecimiento de los límites de los mares   Job 38.8-11</vt:lpstr>
      <vt:lpstr>El impacto de la aurora Job 38.12-15</vt:lpstr>
      <vt:lpstr>El impacto de la aurora Job 38.12-15</vt:lpstr>
      <vt:lpstr>El impacto de la aurora Job 38.12-15</vt:lpstr>
      <vt:lpstr>El impacto de la aurora Job 38.12-15</vt:lpstr>
      <vt:lpstr>El impacto de la aurora Job 38.12-15</vt:lpstr>
      <vt:lpstr>La esfera de la muerte Job 38.16-18</vt:lpstr>
      <vt:lpstr>La esfera de la muerte Job 38.16-18</vt:lpstr>
      <vt:lpstr>La esfera de la muerte Job 38.16-18</vt:lpstr>
      <vt:lpstr>La esfera de la muerte Job 38.16-18</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El examen final Job 38.34-41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Job</dc:title>
  <dc:creator>Tito Ortega</dc:creator>
  <cp:lastModifiedBy>Ortega, Tito (ISB-GSO Inks &amp; Supplies Dev. Mgr.)</cp:lastModifiedBy>
  <cp:revision>8439</cp:revision>
  <cp:lastPrinted>2014-06-24T21:55:12Z</cp:lastPrinted>
  <dcterms:created xsi:type="dcterms:W3CDTF">2007-01-24T21:53:34Z</dcterms:created>
  <dcterms:modified xsi:type="dcterms:W3CDTF">2014-08-27T16:47:14Z</dcterms:modified>
</cp:coreProperties>
</file>