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63"/>
  </p:notesMasterIdLst>
  <p:handoutMasterIdLst>
    <p:handoutMasterId r:id="rId64"/>
  </p:handoutMasterIdLst>
  <p:sldIdLst>
    <p:sldId id="2767" r:id="rId7"/>
    <p:sldId id="565" r:id="rId8"/>
    <p:sldId id="566" r:id="rId9"/>
    <p:sldId id="3416" r:id="rId10"/>
    <p:sldId id="2182" r:id="rId11"/>
    <p:sldId id="3358" r:id="rId12"/>
    <p:sldId id="3449" r:id="rId13"/>
    <p:sldId id="3470" r:id="rId14"/>
    <p:sldId id="3450" r:id="rId15"/>
    <p:sldId id="3451" r:id="rId16"/>
    <p:sldId id="3452" r:id="rId17"/>
    <p:sldId id="3453" r:id="rId18"/>
    <p:sldId id="3441" r:id="rId19"/>
    <p:sldId id="3442" r:id="rId20"/>
    <p:sldId id="3454" r:id="rId21"/>
    <p:sldId id="3455" r:id="rId22"/>
    <p:sldId id="3456" r:id="rId23"/>
    <p:sldId id="3457" r:id="rId24"/>
    <p:sldId id="3458" r:id="rId25"/>
    <p:sldId id="3459" r:id="rId26"/>
    <p:sldId id="3460" r:id="rId27"/>
    <p:sldId id="3461" r:id="rId28"/>
    <p:sldId id="3443" r:id="rId29"/>
    <p:sldId id="3444" r:id="rId30"/>
    <p:sldId id="3462" r:id="rId31"/>
    <p:sldId id="3463" r:id="rId32"/>
    <p:sldId id="3464" r:id="rId33"/>
    <p:sldId id="3465" r:id="rId34"/>
    <p:sldId id="3466" r:id="rId35"/>
    <p:sldId id="3318" r:id="rId36"/>
    <p:sldId id="3044" r:id="rId37"/>
    <p:sldId id="3448" r:id="rId38"/>
    <p:sldId id="3467" r:id="rId39"/>
    <p:sldId id="3468" r:id="rId40"/>
    <p:sldId id="3469" r:id="rId41"/>
    <p:sldId id="3471" r:id="rId42"/>
    <p:sldId id="3472" r:id="rId43"/>
    <p:sldId id="3473" r:id="rId44"/>
    <p:sldId id="3474" r:id="rId45"/>
    <p:sldId id="3475" r:id="rId46"/>
    <p:sldId id="3446" r:id="rId47"/>
    <p:sldId id="3447" r:id="rId48"/>
    <p:sldId id="3476" r:id="rId49"/>
    <p:sldId id="3477" r:id="rId50"/>
    <p:sldId id="3478" r:id="rId51"/>
    <p:sldId id="3479" r:id="rId52"/>
    <p:sldId id="3480" r:id="rId53"/>
    <p:sldId id="3481" r:id="rId54"/>
    <p:sldId id="3482" r:id="rId55"/>
    <p:sldId id="3483" r:id="rId56"/>
    <p:sldId id="3206" r:id="rId57"/>
    <p:sldId id="3445" r:id="rId58"/>
    <p:sldId id="3284" r:id="rId59"/>
    <p:sldId id="1391" r:id="rId60"/>
    <p:sldId id="1843" r:id="rId61"/>
    <p:sldId id="627" r:id="rId6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3235" autoAdjust="0"/>
    <p:restoredTop sz="94533" autoAdjust="0"/>
  </p:normalViewPr>
  <p:slideViewPr>
    <p:cSldViewPr>
      <p:cViewPr varScale="1">
        <p:scale>
          <a:sx n="72" d="100"/>
          <a:sy n="72" d="100"/>
        </p:scale>
        <p:origin x="930" y="54"/>
      </p:cViewPr>
      <p:guideLst>
        <p:guide orient="horz" pos="2160"/>
        <p:guide pos="2880"/>
      </p:guideLst>
    </p:cSldViewPr>
  </p:slideViewPr>
  <p:outlineViewPr>
    <p:cViewPr>
      <p:scale>
        <a:sx n="33" d="100"/>
        <a:sy n="33" d="100"/>
      </p:scale>
      <p:origin x="0" y="-13752"/>
    </p:cViewPr>
  </p:outlineViewPr>
  <p:notesTextViewPr>
    <p:cViewPr>
      <p:scale>
        <a:sx n="100" d="100"/>
        <a:sy n="100" d="100"/>
      </p:scale>
      <p:origin x="0" y="0"/>
    </p:cViewPr>
  </p:notesTextViewPr>
  <p:sorterViewPr>
    <p:cViewPr>
      <p:scale>
        <a:sx n="130" d="100"/>
        <a:sy n="130" d="100"/>
      </p:scale>
      <p:origin x="0" y="-1205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8/18/2014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678446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66641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001406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639445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793837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482706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509065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8508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621414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604672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182932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6207398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208095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072485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456054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490662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519267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42544286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564229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1255224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4056599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2725837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3923557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89730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6705539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2785160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4468305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7264210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7615093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151741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0206053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010664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881475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130214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5013770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8072427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54</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55</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56</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57380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7942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5153801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8/18/2014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9.wdp"/></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3.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3.wdp"/></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3.wdp"/></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3.wdp"/></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4.wdp"/></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3.wdp"/></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3.wdp"/></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3.wdp"/></Relationships>
</file>

<file path=ppt/slides/_rels/slide54.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5.wdp"/></Relationships>
</file>

<file path=ppt/slides/_rels/slide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34000"/>
                    </a14:imgEffect>
                    <a14:imgEffect>
                      <a14:brightnessContrast bright="10000" contrast="3000"/>
                    </a14:imgEffect>
                  </a14:imgLayer>
                </a14:imgProps>
              </a:ext>
              <a:ext uri="{28A0092B-C50C-407E-A947-70E740481C1C}">
                <a14:useLocalDpi xmlns:a14="http://schemas.microsoft.com/office/drawing/2010/main" val="0"/>
              </a:ext>
            </a:extLst>
          </a:blip>
          <a:srcRect l="4553" t="3012" r="4216" b="3850"/>
          <a:stretch/>
        </p:blipFill>
        <p:spPr>
          <a:xfrm>
            <a:off x="0" y="-1"/>
            <a:ext cx="9144000" cy="6885709"/>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43: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Amigos que Consuelan</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(Job 4.1 – 20.29)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19 de agosto 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6524" y="4412499"/>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10: ¿Por qué Sufren los Seres Humanos?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smtClean="0"/>
              <a:t>Sin </a:t>
            </a:r>
            <a:r>
              <a:rPr lang="es-PR" dirty="0"/>
              <a:t>embargo, esto era en aquel entonces. Ya que las dificultades le habían llegado, dijo que era impaciente y estaba turbado (</a:t>
            </a:r>
            <a:r>
              <a:rPr lang="es-PR" dirty="0">
                <a:solidFill>
                  <a:srgbClr val="FF0000"/>
                </a:solidFill>
              </a:rPr>
              <a:t>v. 5</a:t>
            </a:r>
            <a:r>
              <a:rPr lang="es-PR" dirty="0"/>
              <a:t>). </a:t>
            </a:r>
            <a:endParaRPr lang="es-PR" dirty="0" smtClean="0"/>
          </a:p>
          <a:p>
            <a:r>
              <a:rPr lang="es-PR" dirty="0" smtClean="0"/>
              <a:t>Perceptiblemente </a:t>
            </a:r>
            <a:r>
              <a:rPr lang="es-PR" dirty="0"/>
              <a:t>tocó el corazón del problema de Job: </a:t>
            </a:r>
            <a:r>
              <a:rPr lang="es-PR" i="1" dirty="0"/>
              <a:t>“¿Acaso tu confianza no es tu devoción </a:t>
            </a:r>
            <a:r>
              <a:rPr lang="es-PR" dirty="0"/>
              <a:t>[</a:t>
            </a:r>
            <a:r>
              <a:rPr lang="es-PR" dirty="0" err="1"/>
              <a:t>lit.</a:t>
            </a:r>
            <a:r>
              <a:rPr lang="es-PR" dirty="0"/>
              <a:t> temor de Dios]; </a:t>
            </a:r>
            <a:r>
              <a:rPr lang="es-PR" i="1" dirty="0"/>
              <a:t>y la integridad de tus caminos, tu esperanza?” </a:t>
            </a:r>
            <a:r>
              <a:rPr lang="es-PR" dirty="0"/>
              <a:t>(</a:t>
            </a:r>
            <a:r>
              <a:rPr lang="es-PR" dirty="0">
                <a:solidFill>
                  <a:srgbClr val="FF0000"/>
                </a:solidFill>
              </a:rPr>
              <a:t>v. 6</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bright="16000" contrast="9000"/>
                    </a14:imgEffect>
                  </a14:imgLayer>
                </a14:imgProps>
              </a:ext>
              <a:ext uri="{28A0092B-C50C-407E-A947-70E740481C1C}">
                <a14:useLocalDpi xmlns:a14="http://schemas.microsoft.com/office/drawing/2010/main" val="0"/>
              </a:ext>
            </a:extLst>
          </a:blip>
          <a:srcRect l="17500" t="14286" r="37500"/>
          <a:stretch/>
        </p:blipFill>
        <p:spPr>
          <a:xfrm>
            <a:off x="5438274" y="1752600"/>
            <a:ext cx="3705726" cy="5105400"/>
          </a:xfrm>
          <a:prstGeom prst="rect">
            <a:avLst/>
          </a:prstGeom>
        </p:spPr>
      </p:pic>
    </p:spTree>
    <p:extLst>
      <p:ext uri="{BB962C8B-B14F-4D97-AF65-F5344CB8AC3E}">
        <p14:creationId xmlns:p14="http://schemas.microsoft.com/office/powerpoint/2010/main" val="315068753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t>Tuvo razón en lo que dijo; sin embargo, se equivocó en la aplicación de ello. </a:t>
            </a:r>
            <a:endParaRPr lang="es-PR" dirty="0" smtClean="0"/>
          </a:p>
          <a:p>
            <a:r>
              <a:rPr lang="es-PR" dirty="0" smtClean="0"/>
              <a:t>Creía </a:t>
            </a:r>
            <a:r>
              <a:rPr lang="es-PR" dirty="0"/>
              <a:t>que Job se había apartado del “temor de Dios”, y su aflicción era el resultado de su pecado (ver </a:t>
            </a:r>
            <a:r>
              <a:rPr lang="es-PR" dirty="0">
                <a:solidFill>
                  <a:srgbClr val="FF0000"/>
                </a:solidFill>
              </a:rPr>
              <a:t>5:6–8</a:t>
            </a:r>
            <a:r>
              <a:rPr lang="es-PR" dirty="0"/>
              <a:t>; </a:t>
            </a:r>
            <a:r>
              <a:rPr lang="es-PR" dirty="0">
                <a:solidFill>
                  <a:srgbClr val="FF0000"/>
                </a:solidFill>
              </a:rPr>
              <a:t>22:5</a:t>
            </a:r>
            <a:r>
              <a:rPr lang="es-PR" dirty="0"/>
              <a:t>). </a:t>
            </a:r>
            <a:endParaRPr lang="es-PR" dirty="0" smtClean="0"/>
          </a:p>
          <a:p>
            <a:r>
              <a:rPr lang="es-PR" dirty="0" smtClean="0"/>
              <a:t>¡</a:t>
            </a:r>
            <a:r>
              <a:rPr lang="es-PR" dirty="0"/>
              <a:t>Una buena teología fue mal aplicada!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bright="16000" contrast="9000"/>
                    </a14:imgEffect>
                  </a14:imgLayer>
                </a14:imgProps>
              </a:ext>
              <a:ext uri="{28A0092B-C50C-407E-A947-70E740481C1C}">
                <a14:useLocalDpi xmlns:a14="http://schemas.microsoft.com/office/drawing/2010/main" val="0"/>
              </a:ext>
            </a:extLst>
          </a:blip>
          <a:srcRect l="17500" t="14286" r="37500"/>
          <a:stretch/>
        </p:blipFill>
        <p:spPr>
          <a:xfrm>
            <a:off x="5438274" y="1752600"/>
            <a:ext cx="3705726" cy="5105400"/>
          </a:xfrm>
          <a:prstGeom prst="rect">
            <a:avLst/>
          </a:prstGeom>
        </p:spPr>
      </p:pic>
    </p:spTree>
    <p:extLst>
      <p:ext uri="{BB962C8B-B14F-4D97-AF65-F5344CB8AC3E}">
        <p14:creationId xmlns:p14="http://schemas.microsoft.com/office/powerpoint/2010/main" val="1989098543"/>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smtClean="0"/>
              <a:t>Sí</a:t>
            </a:r>
            <a:r>
              <a:rPr lang="es-PR" dirty="0"/>
              <a:t>, Job confiaba en su propia integridad, pero </a:t>
            </a:r>
            <a:r>
              <a:rPr lang="es-PR" dirty="0" err="1"/>
              <a:t>Elifaz</a:t>
            </a:r>
            <a:r>
              <a:rPr lang="es-PR" dirty="0"/>
              <a:t> se equivocó en su juicio: aplicó mal una verdad acertada. </a:t>
            </a:r>
            <a:endParaRPr lang="es-PR" dirty="0" smtClean="0"/>
          </a:p>
          <a:p>
            <a:r>
              <a:rPr lang="es-PR" dirty="0" smtClean="0"/>
              <a:t>Pues </a:t>
            </a:r>
            <a:r>
              <a:rPr lang="es-PR" dirty="0"/>
              <a:t>durante la crisis, era “el temor de Dios” y la confianza que Job tuvo en él que le mantuvo. </a:t>
            </a:r>
            <a:endParaRPr lang="es-PR" dirty="0" smtClean="0"/>
          </a:p>
          <a:p>
            <a:r>
              <a:rPr lang="es-PR" dirty="0" smtClean="0"/>
              <a:t>El </a:t>
            </a:r>
            <a:r>
              <a:rPr lang="es-PR" dirty="0"/>
              <a:t>error de </a:t>
            </a:r>
            <a:r>
              <a:rPr lang="es-PR" dirty="0" err="1"/>
              <a:t>Elifaz</a:t>
            </a:r>
            <a:r>
              <a:rPr lang="es-PR" dirty="0"/>
              <a:t> era el del dogmatismo de juzgar antes de entender la situación</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bright="16000" contrast="9000"/>
                    </a14:imgEffect>
                  </a14:imgLayer>
                </a14:imgProps>
              </a:ext>
              <a:ext uri="{28A0092B-C50C-407E-A947-70E740481C1C}">
                <a14:useLocalDpi xmlns:a14="http://schemas.microsoft.com/office/drawing/2010/main" val="0"/>
              </a:ext>
            </a:extLst>
          </a:blip>
          <a:srcRect l="17500" t="14286" r="37500"/>
          <a:stretch/>
        </p:blipFill>
        <p:spPr>
          <a:xfrm>
            <a:off x="5438274" y="1752600"/>
            <a:ext cx="3705726" cy="5105400"/>
          </a:xfrm>
          <a:prstGeom prst="rect">
            <a:avLst/>
          </a:prstGeom>
        </p:spPr>
      </p:pic>
    </p:spTree>
    <p:extLst>
      <p:ext uri="{BB962C8B-B14F-4D97-AF65-F5344CB8AC3E}">
        <p14:creationId xmlns:p14="http://schemas.microsoft.com/office/powerpoint/2010/main" val="377826861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53" t="3182" r="2353" b="23786"/>
          <a:stretch/>
        </p:blipFill>
        <p:spPr>
          <a:xfrm>
            <a:off x="0" y="1676401"/>
            <a:ext cx="9144000" cy="5181599"/>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Recapacita ahora; ¿qué inocente se ha perdido? Y ¿en dónde han sido destruidos los rectos? Como yo he visto, los que aran iniquidad Y siembran injuria, la siegan</a:t>
            </a:r>
            <a:r>
              <a:rPr lang="es-PR" i="1" dirty="0" smtClean="0">
                <a:latin typeface="Candara" panose="020E0502030303020204" pitchFamily="34" charset="0"/>
              </a:rPr>
              <a:t>.</a:t>
            </a:r>
            <a:r>
              <a:rPr lang="es-PR" dirty="0" smtClean="0">
                <a:latin typeface="Candara" panose="020E0502030303020204" pitchFamily="34" charset="0"/>
              </a:rPr>
              <a:t>”</a:t>
            </a:r>
          </a:p>
          <a:p>
            <a:pPr marL="0" indent="0">
              <a:buNone/>
            </a:pP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4.7–8,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a:bodyPr>
          <a:lstStyle/>
          <a:p>
            <a:r>
              <a:rPr lang="es-PR" dirty="0" err="1"/>
              <a:t>Elifaz</a:t>
            </a:r>
            <a:r>
              <a:rPr lang="es-PR" dirty="0"/>
              <a:t> presentó el argumento clásico para la retribución mecánica, lo cual era su tema central.</a:t>
            </a:r>
          </a:p>
          <a:p>
            <a:r>
              <a:rPr lang="es-PR" dirty="0"/>
              <a:t>Creía que Dios, el Juez justo, no permitiría que pereciera el inocente (</a:t>
            </a:r>
            <a:r>
              <a:rPr lang="es-PR" dirty="0" smtClean="0">
                <a:solidFill>
                  <a:srgbClr val="FF0000"/>
                </a:solidFill>
              </a:rPr>
              <a:t>Génesis </a:t>
            </a:r>
            <a:r>
              <a:rPr lang="es-PR" dirty="0">
                <a:solidFill>
                  <a:srgbClr val="FF0000"/>
                </a:solidFill>
              </a:rPr>
              <a:t>18:25</a:t>
            </a:r>
            <a:r>
              <a:rPr lang="es-PR" dirty="0"/>
              <a:t>). </a:t>
            </a:r>
            <a:endParaRPr lang="es-PR" dirty="0" smtClean="0"/>
          </a:p>
          <a:p>
            <a:r>
              <a:rPr lang="es-PR" dirty="0" smtClean="0"/>
              <a:t>Lo </a:t>
            </a:r>
            <a:r>
              <a:rPr lang="es-PR" dirty="0"/>
              <a:t>dicho era una verdad.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6000"/>
                    </a14:imgEffect>
                    <a14:imgEffect>
                      <a14:brightnessContrast bright="14000" contrast="5000"/>
                    </a14:imgEffect>
                  </a14:imgLayer>
                </a14:imgProps>
              </a:ext>
              <a:ext uri="{28A0092B-C50C-407E-A947-70E740481C1C}">
                <a14:useLocalDpi xmlns:a14="http://schemas.microsoft.com/office/drawing/2010/main" val="0"/>
              </a:ext>
            </a:extLst>
          </a:blip>
          <a:srcRect r="46662"/>
          <a:stretch/>
        </p:blipFill>
        <p:spPr>
          <a:xfrm>
            <a:off x="5224397" y="1828800"/>
            <a:ext cx="3919603" cy="5029200"/>
          </a:xfrm>
          <a:prstGeom prst="rect">
            <a:avLst/>
          </a:prstGeom>
        </p:spPr>
      </p:pic>
    </p:spTree>
    <p:extLst>
      <p:ext uri="{BB962C8B-B14F-4D97-AF65-F5344CB8AC3E}">
        <p14:creationId xmlns:p14="http://schemas.microsoft.com/office/powerpoint/2010/main" val="218871319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t>Sin </a:t>
            </a:r>
            <a:r>
              <a:rPr lang="es-PR" dirty="0"/>
              <a:t>embargo, se equivocó en doble sentido: creía en una retribución automática e inmediata; también, juzgaba a Job indirectamente de ser culpable (</a:t>
            </a:r>
            <a:r>
              <a:rPr lang="es-PR" dirty="0">
                <a:solidFill>
                  <a:srgbClr val="FF0000"/>
                </a:solidFill>
              </a:rPr>
              <a:t>1:8</a:t>
            </a:r>
            <a:r>
              <a:rPr lang="es-PR" dirty="0"/>
              <a:t>; </a:t>
            </a:r>
            <a:r>
              <a:rPr lang="es-PR" dirty="0">
                <a:solidFill>
                  <a:srgbClr val="FF0000"/>
                </a:solidFill>
              </a:rPr>
              <a:t>2:3</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6000"/>
                    </a14:imgEffect>
                    <a14:imgEffect>
                      <a14:brightnessContrast bright="14000" contrast="5000"/>
                    </a14:imgEffect>
                  </a14:imgLayer>
                </a14:imgProps>
              </a:ext>
              <a:ext uri="{28A0092B-C50C-407E-A947-70E740481C1C}">
                <a14:useLocalDpi xmlns:a14="http://schemas.microsoft.com/office/drawing/2010/main" val="0"/>
              </a:ext>
            </a:extLst>
          </a:blip>
          <a:srcRect r="46662"/>
          <a:stretch/>
        </p:blipFill>
        <p:spPr>
          <a:xfrm>
            <a:off x="5224397" y="1828800"/>
            <a:ext cx="3919603" cy="5029200"/>
          </a:xfrm>
          <a:prstGeom prst="rect">
            <a:avLst/>
          </a:prstGeom>
        </p:spPr>
      </p:pic>
    </p:spTree>
    <p:extLst>
      <p:ext uri="{BB962C8B-B14F-4D97-AF65-F5344CB8AC3E}">
        <p14:creationId xmlns:p14="http://schemas.microsoft.com/office/powerpoint/2010/main" val="1908836909"/>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a:t>Como prueba, se presentó la doctrina de su propia experiencia, y atacó a Job en una forma </a:t>
            </a:r>
            <a:r>
              <a:rPr lang="es-PR" dirty="0" smtClean="0"/>
              <a:t>general:</a:t>
            </a:r>
          </a:p>
          <a:p>
            <a:pPr lvl="1"/>
            <a:r>
              <a:rPr lang="es-PR" dirty="0" smtClean="0">
                <a:solidFill>
                  <a:srgbClr val="FF0000"/>
                </a:solidFill>
              </a:rPr>
              <a:t>V. </a:t>
            </a:r>
            <a:r>
              <a:rPr lang="es-PR" dirty="0">
                <a:solidFill>
                  <a:srgbClr val="FF0000"/>
                </a:solidFill>
              </a:rPr>
              <a:t>8</a:t>
            </a:r>
            <a:r>
              <a:rPr lang="es-PR" dirty="0"/>
              <a:t>; </a:t>
            </a:r>
            <a:endParaRPr lang="es-PR" dirty="0" smtClean="0"/>
          </a:p>
          <a:p>
            <a:pPr lvl="1"/>
            <a:r>
              <a:rPr lang="es-PR" dirty="0" smtClean="0">
                <a:solidFill>
                  <a:srgbClr val="FF0000"/>
                </a:solidFill>
              </a:rPr>
              <a:t>Proverbios </a:t>
            </a:r>
            <a:r>
              <a:rPr lang="es-PR" dirty="0">
                <a:solidFill>
                  <a:srgbClr val="FF0000"/>
                </a:solidFill>
              </a:rPr>
              <a:t>22:8</a:t>
            </a:r>
            <a:r>
              <a:rPr lang="es-PR" dirty="0"/>
              <a:t>; </a:t>
            </a:r>
            <a:endParaRPr lang="es-PR" dirty="0" smtClean="0"/>
          </a:p>
          <a:p>
            <a:pPr lvl="1"/>
            <a:r>
              <a:rPr lang="es-PR" dirty="0" smtClean="0">
                <a:solidFill>
                  <a:srgbClr val="FF0000"/>
                </a:solidFill>
              </a:rPr>
              <a:t>Oseas </a:t>
            </a:r>
            <a:r>
              <a:rPr lang="es-PR" dirty="0">
                <a:solidFill>
                  <a:srgbClr val="FF0000"/>
                </a:solidFill>
              </a:rPr>
              <a:t>10:13</a:t>
            </a:r>
            <a:r>
              <a:rPr lang="es-PR" dirty="0"/>
              <a:t>; </a:t>
            </a:r>
            <a:endParaRPr lang="es-PR" dirty="0" smtClean="0"/>
          </a:p>
          <a:p>
            <a:pPr lvl="1"/>
            <a:r>
              <a:rPr lang="es-PR" dirty="0" smtClean="0">
                <a:solidFill>
                  <a:srgbClr val="FF0000"/>
                </a:solidFill>
              </a:rPr>
              <a:t>Gálatas 6:7</a:t>
            </a:r>
            <a:r>
              <a:rPr lang="es-PR" dirty="0" smtClean="0"/>
              <a:t>.</a:t>
            </a:r>
            <a:endParaRPr lang="es-PR" dirty="0"/>
          </a:p>
        </p:txBody>
      </p:sp>
      <p:pic>
        <p:nvPicPr>
          <p:cNvPr id="2" name="Picture 1"/>
          <p:cNvPicPr>
            <a:picLocks noChangeAspect="1"/>
          </p:cNvPicPr>
          <p:nvPr/>
        </p:nvPicPr>
        <p:blipFill rotWithShape="1">
          <a:blip r:embed="rId3"/>
          <a:srcRect l="28677" r="27539"/>
          <a:stretch/>
        </p:blipFill>
        <p:spPr>
          <a:xfrm>
            <a:off x="5257800" y="1828350"/>
            <a:ext cx="3886200" cy="5029650"/>
          </a:xfrm>
          <a:prstGeom prst="rect">
            <a:avLst/>
          </a:prstGeom>
        </p:spPr>
      </p:pic>
    </p:spTree>
    <p:extLst>
      <p:ext uri="{BB962C8B-B14F-4D97-AF65-F5344CB8AC3E}">
        <p14:creationId xmlns:p14="http://schemas.microsoft.com/office/powerpoint/2010/main" val="267972151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t>A pesar de la verdad del dicho, lo contrario, “los que sufren cosechan la iniquidad de lo que sembraron”, no siempre es cierto. </a:t>
            </a:r>
            <a:endParaRPr lang="es-PR" dirty="0" smtClean="0"/>
          </a:p>
          <a:p>
            <a:r>
              <a:rPr lang="es-PR" dirty="0" smtClean="0"/>
              <a:t>La </a:t>
            </a:r>
            <a:r>
              <a:rPr lang="es-PR" dirty="0"/>
              <a:t>tribulación de Job no llegó por causa de la iniquidad que había sembrado. </a:t>
            </a:r>
            <a:endParaRPr lang="es-PR" dirty="0" smtClean="0"/>
          </a:p>
        </p:txBody>
      </p:sp>
      <p:pic>
        <p:nvPicPr>
          <p:cNvPr id="8" name="Picture 7"/>
          <p:cNvPicPr>
            <a:picLocks noChangeAspect="1"/>
          </p:cNvPicPr>
          <p:nvPr/>
        </p:nvPicPr>
        <p:blipFill rotWithShape="1">
          <a:blip r:embed="rId3"/>
          <a:srcRect l="28677" r="27539"/>
          <a:stretch/>
        </p:blipFill>
        <p:spPr>
          <a:xfrm>
            <a:off x="5257800" y="1828350"/>
            <a:ext cx="3886200" cy="5029650"/>
          </a:xfrm>
          <a:prstGeom prst="rect">
            <a:avLst/>
          </a:prstGeom>
        </p:spPr>
      </p:pic>
    </p:spTree>
    <p:extLst>
      <p:ext uri="{BB962C8B-B14F-4D97-AF65-F5344CB8AC3E}">
        <p14:creationId xmlns:p14="http://schemas.microsoft.com/office/powerpoint/2010/main" val="1254124283"/>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err="1" smtClean="0"/>
              <a:t>Elifaz</a:t>
            </a:r>
            <a:r>
              <a:rPr lang="es-PR" dirty="0" smtClean="0"/>
              <a:t> </a:t>
            </a:r>
            <a:r>
              <a:rPr lang="es-PR" dirty="0"/>
              <a:t>aplicó mal la ley de la causa y el efecto: el sufrir y la muerte que parecía tan cerca para Job no eran “el soplo” de la ira y el juicio de Dios</a:t>
            </a:r>
            <a:r>
              <a:rPr lang="es-PR" dirty="0" smtClean="0"/>
              <a:t>.</a:t>
            </a:r>
            <a:endParaRPr lang="es-PR" dirty="0"/>
          </a:p>
        </p:txBody>
      </p:sp>
      <p:pic>
        <p:nvPicPr>
          <p:cNvPr id="8" name="Picture 7"/>
          <p:cNvPicPr>
            <a:picLocks noChangeAspect="1"/>
          </p:cNvPicPr>
          <p:nvPr/>
        </p:nvPicPr>
        <p:blipFill rotWithShape="1">
          <a:blip r:embed="rId3"/>
          <a:srcRect l="26826" r="30043"/>
          <a:stretch/>
        </p:blipFill>
        <p:spPr>
          <a:xfrm>
            <a:off x="5315798" y="1828800"/>
            <a:ext cx="3828202" cy="5029650"/>
          </a:xfrm>
          <a:prstGeom prst="rect">
            <a:avLst/>
          </a:prstGeom>
        </p:spPr>
      </p:pic>
    </p:spTree>
    <p:extLst>
      <p:ext uri="{BB962C8B-B14F-4D97-AF65-F5344CB8AC3E}">
        <p14:creationId xmlns:p14="http://schemas.microsoft.com/office/powerpoint/2010/main" val="346125971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Job</a:t>
            </a:r>
          </a:p>
          <a:p>
            <a:pPr lvl="1"/>
            <a:r>
              <a:rPr lang="es-PR" sz="3600" dirty="0" smtClean="0">
                <a:latin typeface="Candara" pitchFamily="34" charset="0"/>
                <a:cs typeface="Calibri" pitchFamily="34" charset="0"/>
              </a:rPr>
              <a:t>4.1 </a:t>
            </a:r>
            <a:r>
              <a:rPr lang="es-PR" sz="3600" dirty="0">
                <a:latin typeface="Candara" pitchFamily="34" charset="0"/>
                <a:cs typeface="Calibri" pitchFamily="34" charset="0"/>
              </a:rPr>
              <a:t>– </a:t>
            </a:r>
            <a:r>
              <a:rPr lang="es-PR" sz="3600" dirty="0" smtClean="0">
                <a:latin typeface="Candara" pitchFamily="34" charset="0"/>
                <a:cs typeface="Calibri" pitchFamily="34" charset="0"/>
              </a:rPr>
              <a:t>20.29</a:t>
            </a:r>
            <a:endParaRPr lang="es-PR" sz="2800" noProof="0" dirty="0" smtClean="0">
              <a:latin typeface="Candara" pitchFamily="34" charset="0"/>
              <a:cs typeface="Calibri"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9000"/>
                    </a14:imgEffect>
                  </a14:imgLayer>
                </a14:imgProps>
              </a:ext>
            </a:extLst>
          </a:blip>
          <a:srcRect l="15217" t="29863" r="16377" b="28948"/>
          <a:stretch/>
        </p:blipFill>
        <p:spPr>
          <a:xfrm>
            <a:off x="3352800" y="2070677"/>
            <a:ext cx="5471215" cy="4172961"/>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a:t>Se emplean cinco palabras diferentes para “leones” en los versículos </a:t>
            </a:r>
            <a:r>
              <a:rPr lang="es-PR" dirty="0">
                <a:solidFill>
                  <a:srgbClr val="FF0000"/>
                </a:solidFill>
              </a:rPr>
              <a:t>10</a:t>
            </a:r>
            <a:r>
              <a:rPr lang="es-PR" dirty="0"/>
              <a:t> y </a:t>
            </a:r>
            <a:r>
              <a:rPr lang="es-PR" dirty="0">
                <a:solidFill>
                  <a:srgbClr val="FF0000"/>
                </a:solidFill>
              </a:rPr>
              <a:t>11</a:t>
            </a:r>
            <a:r>
              <a:rPr lang="es-PR" dirty="0"/>
              <a:t>; probablemente, estos representan a las personas poderosas, violentas y malvadas (</a:t>
            </a:r>
            <a:r>
              <a:rPr lang="es-PR" dirty="0" smtClean="0">
                <a:solidFill>
                  <a:srgbClr val="FF0000"/>
                </a:solidFill>
              </a:rPr>
              <a:t>Salmo </a:t>
            </a:r>
            <a:r>
              <a:rPr lang="es-PR" dirty="0">
                <a:solidFill>
                  <a:srgbClr val="FF0000"/>
                </a:solidFill>
              </a:rPr>
              <a:t>17:12</a:t>
            </a:r>
            <a:r>
              <a:rPr lang="es-PR" dirty="0"/>
              <a:t>; </a:t>
            </a:r>
            <a:r>
              <a:rPr lang="es-PR" dirty="0">
                <a:solidFill>
                  <a:srgbClr val="FF0000"/>
                </a:solidFill>
              </a:rPr>
              <a:t>34:10</a:t>
            </a:r>
            <a:r>
              <a:rPr lang="es-PR" dirty="0"/>
              <a:t>). </a:t>
            </a:r>
            <a:endParaRPr lang="es-PR" dirty="0" smtClean="0"/>
          </a:p>
          <a:p>
            <a:r>
              <a:rPr lang="es-PR" dirty="0" smtClean="0"/>
              <a:t>Tal </a:t>
            </a:r>
            <a:r>
              <a:rPr lang="es-PR" dirty="0"/>
              <a:t>como el cazador destruye al león, el animal más poderoso del bosque, así también será el destino del malvado</a:t>
            </a:r>
            <a:r>
              <a:rPr lang="es-PR" dirty="0" smtClean="0"/>
              <a:t>.</a:t>
            </a:r>
            <a:endParaRPr lang="es-PR" dirty="0"/>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4000" contrast="20000"/>
                    </a14:imgEffect>
                  </a14:imgLayer>
                </a14:imgProps>
              </a:ext>
            </a:extLst>
          </a:blip>
          <a:stretch>
            <a:fillRect/>
          </a:stretch>
        </p:blipFill>
        <p:spPr>
          <a:xfrm>
            <a:off x="5034722" y="1828800"/>
            <a:ext cx="4109278" cy="5045199"/>
          </a:xfrm>
          <a:prstGeom prst="rect">
            <a:avLst/>
          </a:prstGeom>
        </p:spPr>
      </p:pic>
    </p:spTree>
    <p:extLst>
      <p:ext uri="{BB962C8B-B14F-4D97-AF65-F5344CB8AC3E}">
        <p14:creationId xmlns:p14="http://schemas.microsoft.com/office/powerpoint/2010/main" val="3954985284"/>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sz="2800" dirty="0"/>
              <a:t>La palabra clave de estos versículos es “perecer” (</a:t>
            </a:r>
            <a:r>
              <a:rPr lang="es-PR" sz="2800" dirty="0">
                <a:solidFill>
                  <a:srgbClr val="FF0000"/>
                </a:solidFill>
              </a:rPr>
              <a:t>vv. 7</a:t>
            </a:r>
            <a:r>
              <a:rPr lang="es-PR" sz="2800" dirty="0"/>
              <a:t>, </a:t>
            </a:r>
            <a:r>
              <a:rPr lang="es-PR" sz="2800" dirty="0">
                <a:solidFill>
                  <a:srgbClr val="FF0000"/>
                </a:solidFill>
              </a:rPr>
              <a:t>8</a:t>
            </a:r>
            <a:r>
              <a:rPr lang="es-PR" sz="2800" dirty="0"/>
              <a:t>, </a:t>
            </a:r>
            <a:r>
              <a:rPr lang="es-PR" sz="2800" dirty="0">
                <a:solidFill>
                  <a:srgbClr val="FF0000"/>
                </a:solidFill>
              </a:rPr>
              <a:t>11</a:t>
            </a:r>
            <a:r>
              <a:rPr lang="es-PR" sz="2800" dirty="0"/>
              <a:t>); literalmente significa “secar” o “marchitarse” (abad 6), lo cual describía bien lo que los amigos vieron en Job. </a:t>
            </a:r>
            <a:endParaRPr lang="es-PR" sz="2800"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bright="6000" contrast="20000"/>
                    </a14:imgEffect>
                  </a14:imgLayer>
                </a14:imgProps>
              </a:ext>
            </a:extLst>
          </a:blip>
          <a:srcRect l="41000" r="5000"/>
          <a:stretch/>
        </p:blipFill>
        <p:spPr>
          <a:xfrm>
            <a:off x="5019261" y="1802606"/>
            <a:ext cx="4114800" cy="5076825"/>
          </a:xfrm>
          <a:prstGeom prst="rect">
            <a:avLst/>
          </a:prstGeom>
        </p:spPr>
      </p:pic>
    </p:spTree>
    <p:extLst>
      <p:ext uri="{BB962C8B-B14F-4D97-AF65-F5344CB8AC3E}">
        <p14:creationId xmlns:p14="http://schemas.microsoft.com/office/powerpoint/2010/main" val="265177007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Declaraciones rígidas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4.7-8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lnSpcReduction="10000"/>
          </a:bodyPr>
          <a:lstStyle/>
          <a:p>
            <a:r>
              <a:rPr lang="es-PR" sz="2800" dirty="0" smtClean="0"/>
              <a:t>El </a:t>
            </a:r>
            <a:r>
              <a:rPr lang="es-PR" sz="2800" dirty="0"/>
              <a:t>discurso que inició con unas palabras fingidas de consuelo dio un giro, y con insensibilidad, </a:t>
            </a:r>
            <a:r>
              <a:rPr lang="es-PR" sz="2800" dirty="0" err="1"/>
              <a:t>Elifaz</a:t>
            </a:r>
            <a:r>
              <a:rPr lang="es-PR" sz="2800" dirty="0"/>
              <a:t> acusó directamente a Job de ser responsable por su condición. </a:t>
            </a:r>
            <a:endParaRPr lang="es-PR" sz="2800" dirty="0" smtClean="0"/>
          </a:p>
          <a:p>
            <a:r>
              <a:rPr lang="es-PR" sz="2800" dirty="0" smtClean="0"/>
              <a:t>Así </a:t>
            </a:r>
            <a:r>
              <a:rPr lang="es-PR" sz="2800" dirty="0"/>
              <a:t>que, el amigo se convirtió en un adversario y fiscal; el rol que jugaba también Satanás</a:t>
            </a:r>
            <a:r>
              <a:rPr lang="es-PR" sz="2800" dirty="0" smtClean="0"/>
              <a:t>.</a:t>
            </a:r>
            <a:endParaRPr lang="es-PR" sz="2800" dirty="0"/>
          </a:p>
        </p:txBody>
      </p:sp>
      <p:pic>
        <p:nvPicPr>
          <p:cNvPr id="8" name="Picture 7"/>
          <p:cNvPicPr>
            <a:picLocks noChangeAspect="1"/>
          </p:cNvPicPr>
          <p:nvPr/>
        </p:nvPicPr>
        <p:blipFill rotWithShape="1">
          <a:blip r:embed="rId3"/>
          <a:srcRect l="26826" r="30043"/>
          <a:stretch/>
        </p:blipFill>
        <p:spPr>
          <a:xfrm>
            <a:off x="5315798" y="1828800"/>
            <a:ext cx="3828202" cy="5029650"/>
          </a:xfrm>
          <a:prstGeom prst="rect">
            <a:avLst/>
          </a:prstGeom>
        </p:spPr>
      </p:pic>
    </p:spTree>
    <p:extLst>
      <p:ext uri="{BB962C8B-B14F-4D97-AF65-F5344CB8AC3E}">
        <p14:creationId xmlns:p14="http://schemas.microsoft.com/office/powerpoint/2010/main" val="2729253385"/>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a:t>
            </a:r>
            <a:r>
              <a:rPr lang="es-PR" dirty="0" smtClean="0">
                <a:latin typeface="Candara" pitchFamily="34" charset="0"/>
                <a:cs typeface="Calibri" pitchFamily="34" charset="0"/>
              </a:rPr>
              <a:t>disciplina  </a:t>
            </a:r>
            <a:r>
              <a:rPr lang="es-PR" dirty="0" smtClean="0">
                <a:solidFill>
                  <a:srgbClr val="FF0000"/>
                </a:solidFill>
                <a:latin typeface="Candara" pitchFamily="34" charset="0"/>
                <a:cs typeface="Calibri" pitchFamily="34" charset="0"/>
              </a:rPr>
              <a:t>Job </a:t>
            </a:r>
            <a:r>
              <a:rPr lang="es-PR" dirty="0">
                <a:solidFill>
                  <a:srgbClr val="FF0000"/>
                </a:solidFill>
                <a:latin typeface="Candara" pitchFamily="34" charset="0"/>
                <a:cs typeface="Calibri" pitchFamily="34" charset="0"/>
              </a:rPr>
              <a:t>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42" t="2896" r="2153" b="23323"/>
          <a:stretch/>
        </p:blipFill>
        <p:spPr>
          <a:xfrm>
            <a:off x="0" y="1676401"/>
            <a:ext cx="9144000" cy="5181600"/>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He aquí, bienaventurado es el hombre a quien Dios castiga; Por tanto, no menosprecies la corrección del Todopoderoso. Porque él es quien hace la llaga, y él la vendará; El hiere, y sus manos curan.</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5.17–18, RVR60) </a:t>
            </a: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lnSpcReduction="10000"/>
          </a:bodyPr>
          <a:lstStyle/>
          <a:p>
            <a:r>
              <a:rPr lang="es-PR" dirty="0" err="1"/>
              <a:t>Elifaz</a:t>
            </a:r>
            <a:r>
              <a:rPr lang="es-PR" dirty="0"/>
              <a:t> confiaba en la iluminación intuitiva por medio de visiones. </a:t>
            </a:r>
            <a:endParaRPr lang="es-PR" dirty="0" smtClean="0"/>
          </a:p>
          <a:p>
            <a:r>
              <a:rPr lang="es-PR" dirty="0" smtClean="0"/>
              <a:t>Para </a:t>
            </a:r>
            <a:r>
              <a:rPr lang="es-PR" dirty="0"/>
              <a:t>convencer a Job, agregó una prueba sacada de su experiencia (</a:t>
            </a:r>
            <a:r>
              <a:rPr lang="es-PR" dirty="0">
                <a:solidFill>
                  <a:srgbClr val="FF0000"/>
                </a:solidFill>
              </a:rPr>
              <a:t>4:8</a:t>
            </a:r>
            <a:r>
              <a:rPr lang="es-PR" dirty="0"/>
              <a:t>) que le parecía que era una revelación fantástica (</a:t>
            </a:r>
            <a:r>
              <a:rPr lang="es-PR" dirty="0">
                <a:solidFill>
                  <a:srgbClr val="FF0000"/>
                </a:solidFill>
              </a:rPr>
              <a:t>v. 15</a:t>
            </a:r>
            <a:r>
              <a:rPr lang="es-PR" dirty="0"/>
              <a:t>).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23153" t="17491" r="22591" b="21749"/>
          <a:stretch/>
        </p:blipFill>
        <p:spPr>
          <a:xfrm>
            <a:off x="5491822" y="1752600"/>
            <a:ext cx="3652178" cy="5128591"/>
          </a:xfrm>
          <a:prstGeom prst="rect">
            <a:avLst/>
          </a:prstGeom>
        </p:spPr>
      </p:pic>
    </p:spTree>
    <p:extLst>
      <p:ext uri="{BB962C8B-B14F-4D97-AF65-F5344CB8AC3E}">
        <p14:creationId xmlns:p14="http://schemas.microsoft.com/office/powerpoint/2010/main" val="81470997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a:bodyPr>
          <a:lstStyle/>
          <a:p>
            <a:r>
              <a:rPr lang="es-PR" dirty="0" smtClean="0"/>
              <a:t>Había </a:t>
            </a:r>
            <a:r>
              <a:rPr lang="es-PR" dirty="0"/>
              <a:t>recibido el mensaje secretamente (</a:t>
            </a:r>
            <a:r>
              <a:rPr lang="es-PR" dirty="0">
                <a:solidFill>
                  <a:srgbClr val="FF0000"/>
                </a:solidFill>
              </a:rPr>
              <a:t>v. 12</a:t>
            </a:r>
            <a:r>
              <a:rPr lang="es-PR" dirty="0"/>
              <a:t>).</a:t>
            </a:r>
          </a:p>
          <a:p>
            <a:r>
              <a:rPr lang="es-PR" dirty="0"/>
              <a:t>Espantosamente “un fantasma pasó” en frente de él y le habló con voz apacible (</a:t>
            </a:r>
            <a:r>
              <a:rPr lang="es-PR" dirty="0">
                <a:solidFill>
                  <a:srgbClr val="FF0000"/>
                </a:solidFill>
              </a:rPr>
              <a:t>vv. 15–17</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23153" t="17491" r="22591" b="21749"/>
          <a:stretch/>
        </p:blipFill>
        <p:spPr>
          <a:xfrm>
            <a:off x="5491822" y="1752600"/>
            <a:ext cx="3652178" cy="5128591"/>
          </a:xfrm>
          <a:prstGeom prst="rect">
            <a:avLst/>
          </a:prstGeom>
        </p:spPr>
      </p:pic>
    </p:spTree>
    <p:extLst>
      <p:ext uri="{BB962C8B-B14F-4D97-AF65-F5344CB8AC3E}">
        <p14:creationId xmlns:p14="http://schemas.microsoft.com/office/powerpoint/2010/main" val="90940065"/>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a:bodyPr>
          <a:lstStyle/>
          <a:p>
            <a:r>
              <a:rPr lang="es-PR" dirty="0"/>
              <a:t>La doctrina de la innata impureza humana era bien conocida y no merecía tanta fanfarria como la que le dio </a:t>
            </a:r>
            <a:r>
              <a:rPr lang="es-PR" dirty="0" err="1"/>
              <a:t>Elifaz</a:t>
            </a:r>
            <a:r>
              <a:rPr lang="es-PR" dirty="0"/>
              <a:t>: su visión no era una revelación nueva</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23153" t="17491" r="22591" b="21749"/>
          <a:stretch/>
        </p:blipFill>
        <p:spPr>
          <a:xfrm>
            <a:off x="5491822" y="1752600"/>
            <a:ext cx="3652178" cy="5128591"/>
          </a:xfrm>
          <a:prstGeom prst="rect">
            <a:avLst/>
          </a:prstGeom>
        </p:spPr>
      </p:pic>
    </p:spTree>
    <p:extLst>
      <p:ext uri="{BB962C8B-B14F-4D97-AF65-F5344CB8AC3E}">
        <p14:creationId xmlns:p14="http://schemas.microsoft.com/office/powerpoint/2010/main" val="314697583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a:bodyPr>
          <a:lstStyle/>
          <a:p>
            <a:r>
              <a:rPr lang="es-PR" dirty="0" err="1"/>
              <a:t>Elifaz</a:t>
            </a:r>
            <a:r>
              <a:rPr lang="es-PR" dirty="0"/>
              <a:t> no era un profeta; en consecuencia, la palabra no llegó directamente de Dios. </a:t>
            </a:r>
            <a:endParaRPr lang="es-PR" dirty="0" smtClean="0"/>
          </a:p>
          <a:p>
            <a:r>
              <a:rPr lang="es-PR" dirty="0" smtClean="0"/>
              <a:t>Sin </a:t>
            </a:r>
            <a:r>
              <a:rPr lang="es-PR" dirty="0"/>
              <a:t>embargo, como un sabio, la verdad llegó por medio de un fantasma en forma de una pregunta retórica.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23153" t="17491" r="22591" b="21749"/>
          <a:stretch/>
        </p:blipFill>
        <p:spPr>
          <a:xfrm>
            <a:off x="5491822" y="1752600"/>
            <a:ext cx="3652178" cy="5128591"/>
          </a:xfrm>
          <a:prstGeom prst="rect">
            <a:avLst/>
          </a:prstGeom>
        </p:spPr>
      </p:pic>
    </p:spTree>
    <p:extLst>
      <p:ext uri="{BB962C8B-B14F-4D97-AF65-F5344CB8AC3E}">
        <p14:creationId xmlns:p14="http://schemas.microsoft.com/office/powerpoint/2010/main" val="1784228485"/>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sufrimiento es una forma de disciplina  </a:t>
            </a:r>
            <a:r>
              <a:rPr lang="es-PR" dirty="0">
                <a:solidFill>
                  <a:srgbClr val="FF0000"/>
                </a:solidFill>
                <a:latin typeface="Candara" pitchFamily="34" charset="0"/>
                <a:cs typeface="Calibri" pitchFamily="34" charset="0"/>
              </a:rPr>
              <a:t>Job 5.17-18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fontScale="92500" lnSpcReduction="20000"/>
          </a:bodyPr>
          <a:lstStyle/>
          <a:p>
            <a:r>
              <a:rPr lang="es-PR" dirty="0" smtClean="0"/>
              <a:t>Evidentemente </a:t>
            </a:r>
            <a:r>
              <a:rPr lang="es-PR" dirty="0"/>
              <a:t>quiso dar más autoridad a su argumento e hizo un esfuerzo para hacerlo aparecer como una voz profética. </a:t>
            </a:r>
            <a:endParaRPr lang="es-PR" dirty="0" smtClean="0"/>
          </a:p>
          <a:p>
            <a:r>
              <a:rPr lang="es-PR" dirty="0" smtClean="0"/>
              <a:t>No </a:t>
            </a:r>
            <a:r>
              <a:rPr lang="es-PR" dirty="0"/>
              <a:t>obstante, no había nada en la revelación que Job no supiera, y no había nada en ella para consolarlo ni para convencerlo</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bright="16000" contrast="9000"/>
                    </a14:imgEffect>
                  </a14:imgLayer>
                </a14:imgProps>
              </a:ext>
              <a:ext uri="{28A0092B-C50C-407E-A947-70E740481C1C}">
                <a14:useLocalDpi xmlns:a14="http://schemas.microsoft.com/office/drawing/2010/main" val="0"/>
              </a:ext>
            </a:extLst>
          </a:blip>
          <a:srcRect l="17500" t="14286" r="37500"/>
          <a:stretch/>
        </p:blipFill>
        <p:spPr>
          <a:xfrm>
            <a:off x="5438274" y="1752600"/>
            <a:ext cx="3705726" cy="5105400"/>
          </a:xfrm>
          <a:prstGeom prst="rect">
            <a:avLst/>
          </a:prstGeom>
        </p:spPr>
      </p:pic>
    </p:spTree>
    <p:extLst>
      <p:ext uri="{BB962C8B-B14F-4D97-AF65-F5344CB8AC3E}">
        <p14:creationId xmlns:p14="http://schemas.microsoft.com/office/powerpoint/2010/main" val="247144234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Versículos Clave:</a:t>
            </a:r>
          </a:p>
        </p:txBody>
      </p:sp>
      <p:sp>
        <p:nvSpPr>
          <p:cNvPr id="5124" name="Rectangle 4"/>
          <p:cNvSpPr>
            <a:spLocks noGrp="1" noChangeArrowheads="1"/>
          </p:cNvSpPr>
          <p:nvPr>
            <p:ph type="body" idx="1"/>
          </p:nvPr>
        </p:nvSpPr>
        <p:spPr>
          <a:xfrm>
            <a:off x="2133600" y="1600200"/>
            <a:ext cx="6781800" cy="4876800"/>
          </a:xfrm>
        </p:spPr>
        <p:txBody>
          <a:bodyPr>
            <a:normAutofit fontScale="92500" lnSpcReduction="10000"/>
          </a:bodyPr>
          <a:lstStyle/>
          <a:p>
            <a:r>
              <a:rPr lang="es-PR" sz="3600" dirty="0">
                <a:latin typeface="Candara" panose="020E0502030303020204" pitchFamily="34" charset="0"/>
              </a:rPr>
              <a:t>“</a:t>
            </a:r>
            <a:r>
              <a:rPr lang="es-PR" sz="3600" i="1" dirty="0">
                <a:latin typeface="Candara" panose="020E0502030303020204" pitchFamily="34" charset="0"/>
              </a:rPr>
              <a:t>Porque la aflicción no sale del polvo, Ni la molestia brota de la tierra. Pero como las chispas se levantan para volar por el aire, Así el hombre nace para la aflicción. Ciertamente yo buscaría a Dios, Y encomendaría a él mi causa; El cual hace cosas grandes e inescrutables, Y maravillas sin número;</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Job 5.6–9,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19" t="3164" r="1848" b="20757"/>
          <a:stretch/>
        </p:blipFill>
        <p:spPr>
          <a:xfrm>
            <a:off x="0" y="1596888"/>
            <a:ext cx="9144000" cy="5261112"/>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Si fueres limpio y recto, Ciertamente luego se despertará por ti, Y hará próspera la morada de tu justicia. Y aunque tu principio haya sido pequeño, Tu postrer estado será muy grande. Porque pregunta ahora a las generaciones pasadas, Y disponte para inquirir a los padres de ellas; Pues nosotros somos de ayer, y nada sabemos, Siendo nuestros días sobre la tierra como </a:t>
            </a:r>
            <a:r>
              <a:rPr lang="es-PR" i="1" dirty="0" smtClean="0">
                <a:latin typeface="Candara" panose="020E0502030303020204" pitchFamily="34" charset="0"/>
              </a:rPr>
              <a:t>sombra...”</a:t>
            </a:r>
            <a:endParaRPr lang="es-PR" dirty="0">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a:t>
            </a:r>
            <a:r>
              <a:rPr lang="es-PR" i="1" dirty="0">
                <a:latin typeface="Candara" panose="020E0502030303020204" pitchFamily="34" charset="0"/>
              </a:rPr>
              <a:t>No te enseñarán ellos, te hablarán, Y de su corazón sacarán palabras? ¿Crece el junco sin lodo? ¿Crece el prado sin agua? Aun en su verdor, y sin haber sido cortado, Con todo, se seca primero que toda hierba. Tales son los caminos de todos los que olvidan a Dios; Y la esperanza del impío perecerá;</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8.6–13, RVR60) </a:t>
            </a:r>
          </a:p>
        </p:txBody>
      </p:sp>
    </p:spTree>
    <p:extLst>
      <p:ext uri="{BB962C8B-B14F-4D97-AF65-F5344CB8AC3E}">
        <p14:creationId xmlns:p14="http://schemas.microsoft.com/office/powerpoint/2010/main" val="625544499"/>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err="1"/>
              <a:t>Bildad</a:t>
            </a:r>
            <a:r>
              <a:rPr lang="es-PR" dirty="0"/>
              <a:t> era un descendiente de </a:t>
            </a:r>
            <a:r>
              <a:rPr lang="es-PR" dirty="0" err="1"/>
              <a:t>Súaj</a:t>
            </a:r>
            <a:r>
              <a:rPr lang="es-PR" dirty="0"/>
              <a:t>, hijo de Abraham y </a:t>
            </a:r>
            <a:r>
              <a:rPr lang="es-PR" dirty="0" err="1" smtClean="0"/>
              <a:t>Cetura</a:t>
            </a:r>
            <a:r>
              <a:rPr lang="es-PR" dirty="0" smtClean="0"/>
              <a:t> </a:t>
            </a:r>
            <a:r>
              <a:rPr lang="es-PR" dirty="0"/>
              <a:t>(</a:t>
            </a:r>
            <a:r>
              <a:rPr lang="es-PR" dirty="0" smtClean="0">
                <a:solidFill>
                  <a:srgbClr val="FF0000"/>
                </a:solidFill>
              </a:rPr>
              <a:t>Génesis </a:t>
            </a:r>
            <a:r>
              <a:rPr lang="es-PR" dirty="0">
                <a:solidFill>
                  <a:srgbClr val="FF0000"/>
                </a:solidFill>
              </a:rPr>
              <a:t>25:2</a:t>
            </a:r>
            <a:r>
              <a:rPr lang="es-PR" dirty="0"/>
              <a:t>). </a:t>
            </a:r>
            <a:endParaRPr lang="es-PR" dirty="0" smtClean="0"/>
          </a:p>
          <a:p>
            <a:r>
              <a:rPr lang="es-PR" dirty="0" smtClean="0"/>
              <a:t>Probablemente </a:t>
            </a:r>
            <a:r>
              <a:rPr lang="es-PR" dirty="0"/>
              <a:t>representó la sabiduría de la zona este de Arabia. </a:t>
            </a:r>
            <a:endParaRPr lang="es-PR" dirty="0" smtClean="0"/>
          </a:p>
          <a:p>
            <a:r>
              <a:rPr lang="es-PR" dirty="0" smtClean="0"/>
              <a:t>Era </a:t>
            </a:r>
            <a:r>
              <a:rPr lang="es-PR" dirty="0"/>
              <a:t>un tradicionalista y ortodoxo hasta el extremo.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096000" y="1794221"/>
            <a:ext cx="2517058" cy="4876800"/>
          </a:xfrm>
          <a:prstGeom prst="rect">
            <a:avLst/>
          </a:prstGeom>
        </p:spPr>
      </p:pic>
    </p:spTree>
    <p:extLst>
      <p:ext uri="{BB962C8B-B14F-4D97-AF65-F5344CB8AC3E}">
        <p14:creationId xmlns:p14="http://schemas.microsoft.com/office/powerpoint/2010/main" val="2618399240"/>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smtClean="0"/>
              <a:t>Se </a:t>
            </a:r>
            <a:r>
              <a:rPr lang="es-PR" dirty="0"/>
              <a:t>preocupaba por la justicia de Dios, y seguía el argumento de </a:t>
            </a:r>
            <a:r>
              <a:rPr lang="es-PR" dirty="0" err="1"/>
              <a:t>Elifaz</a:t>
            </a:r>
            <a:r>
              <a:rPr lang="es-PR" dirty="0"/>
              <a:t> sin agregar algo nuevo a ello. </a:t>
            </a:r>
            <a:endParaRPr lang="es-PR" dirty="0" smtClean="0"/>
          </a:p>
          <a:p>
            <a:r>
              <a:rPr lang="es-PR" dirty="0" smtClean="0"/>
              <a:t>No </a:t>
            </a:r>
            <a:r>
              <a:rPr lang="es-PR" dirty="0"/>
              <a:t>obstante, era mucho más directo y vehemente que éste. </a:t>
            </a:r>
            <a:endParaRPr lang="es-PR" dirty="0" smtClean="0"/>
          </a:p>
          <a:p>
            <a:r>
              <a:rPr lang="es-PR" dirty="0" smtClean="0"/>
              <a:t>Creía </a:t>
            </a:r>
            <a:r>
              <a:rPr lang="es-PR" dirty="0"/>
              <a:t>en la justicia retributiva: aun las calamidades sufridas por los hijos y Job eran resultado de sus propios pecados (</a:t>
            </a:r>
            <a:r>
              <a:rPr lang="es-PR" dirty="0">
                <a:solidFill>
                  <a:srgbClr val="FF0000"/>
                </a:solidFill>
              </a:rPr>
              <a:t>v. 4</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096000" y="1794221"/>
            <a:ext cx="2517058" cy="4876800"/>
          </a:xfrm>
          <a:prstGeom prst="rect">
            <a:avLst/>
          </a:prstGeom>
        </p:spPr>
      </p:pic>
    </p:spTree>
    <p:extLst>
      <p:ext uri="{BB962C8B-B14F-4D97-AF65-F5344CB8AC3E}">
        <p14:creationId xmlns:p14="http://schemas.microsoft.com/office/powerpoint/2010/main" val="1210839532"/>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err="1" smtClean="0"/>
              <a:t>Bildad</a:t>
            </a:r>
            <a:r>
              <a:rPr lang="es-PR" dirty="0" smtClean="0"/>
              <a:t> piadosamente </a:t>
            </a:r>
            <a:r>
              <a:rPr lang="es-PR" dirty="0"/>
              <a:t>le recomendó a Job que buscara a Dios, y que implorara “la gracia del Todopoderoso” (</a:t>
            </a:r>
            <a:r>
              <a:rPr lang="es-PR" dirty="0">
                <a:solidFill>
                  <a:srgbClr val="FF0000"/>
                </a:solidFill>
              </a:rPr>
              <a:t>v. 5</a:t>
            </a:r>
            <a:r>
              <a:rPr lang="es-PR" dirty="0"/>
              <a:t>). </a:t>
            </a:r>
            <a:endParaRPr lang="es-PR" dirty="0" smtClean="0"/>
          </a:p>
          <a:p>
            <a:r>
              <a:rPr lang="es-PR" dirty="0" smtClean="0"/>
              <a:t>Si </a:t>
            </a:r>
            <a:r>
              <a:rPr lang="es-PR" dirty="0"/>
              <a:t>lo hiciera y fuera “limpio y recto”, Dios “restauraría” su morada y engrandecería su porvenir (</a:t>
            </a:r>
            <a:r>
              <a:rPr lang="es-PR" dirty="0">
                <a:solidFill>
                  <a:srgbClr val="FF0000"/>
                </a:solidFill>
              </a:rPr>
              <a:t>vv. 6, 7</a:t>
            </a:r>
            <a:r>
              <a:rPr lang="es-PR" dirty="0"/>
              <a:t>). </a:t>
            </a:r>
            <a:endParaRPr lang="es-PR" dirty="0" smtClean="0"/>
          </a:p>
          <a:p>
            <a:r>
              <a:rPr lang="es-PR" dirty="0" smtClean="0"/>
              <a:t>Sin </a:t>
            </a:r>
            <a:r>
              <a:rPr lang="es-PR" dirty="0"/>
              <a:t>entender lo que dijo, </a:t>
            </a:r>
            <a:r>
              <a:rPr lang="es-PR" dirty="0" err="1"/>
              <a:t>Bildad</a:t>
            </a:r>
            <a:r>
              <a:rPr lang="es-PR" dirty="0"/>
              <a:t> hizo una profecía inesperada (</a:t>
            </a:r>
            <a:r>
              <a:rPr lang="es-PR" dirty="0">
                <a:solidFill>
                  <a:srgbClr val="FF0000"/>
                </a:solidFill>
              </a:rPr>
              <a:t>42:10–16</a:t>
            </a:r>
            <a:r>
              <a:rPr lang="es-PR" dirty="0"/>
              <a:t>).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096000" y="1794221"/>
            <a:ext cx="2517058" cy="4876800"/>
          </a:xfrm>
          <a:prstGeom prst="rect">
            <a:avLst/>
          </a:prstGeom>
        </p:spPr>
      </p:pic>
    </p:spTree>
    <p:extLst>
      <p:ext uri="{BB962C8B-B14F-4D97-AF65-F5344CB8AC3E}">
        <p14:creationId xmlns:p14="http://schemas.microsoft.com/office/powerpoint/2010/main" val="1210754309"/>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20000"/>
          </a:bodyPr>
          <a:lstStyle/>
          <a:p>
            <a:r>
              <a:rPr lang="es-PR" dirty="0" smtClean="0"/>
              <a:t>En </a:t>
            </a:r>
            <a:r>
              <a:rPr lang="es-PR" dirty="0"/>
              <a:t>su apelación, </a:t>
            </a:r>
            <a:r>
              <a:rPr lang="es-PR" dirty="0" err="1"/>
              <a:t>Bildad</a:t>
            </a:r>
            <a:r>
              <a:rPr lang="es-PR" dirty="0"/>
              <a:t>, a pesar de la verdad inherente en sus palabras, se acercaba peligrosamente a la teología que entendía el Adversario, la cual era básicamente egoísta y materialista. </a:t>
            </a:r>
            <a:endParaRPr lang="es-PR" dirty="0" smtClean="0"/>
          </a:p>
          <a:p>
            <a:r>
              <a:rPr lang="es-PR" dirty="0" smtClean="0"/>
              <a:t>El </a:t>
            </a:r>
            <a:r>
              <a:rPr lang="es-PR" dirty="0"/>
              <a:t>amigo </a:t>
            </a:r>
            <a:r>
              <a:rPr lang="es-PR" dirty="0" err="1"/>
              <a:t>Bildad</a:t>
            </a:r>
            <a:r>
              <a:rPr lang="es-PR" dirty="0"/>
              <a:t> no entendía la teología de la gracia y la fe</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096000" y="1794221"/>
            <a:ext cx="2517058" cy="4876800"/>
          </a:xfrm>
          <a:prstGeom prst="rect">
            <a:avLst/>
          </a:prstGeom>
        </p:spPr>
      </p:pic>
    </p:spTree>
    <p:extLst>
      <p:ext uri="{BB962C8B-B14F-4D97-AF65-F5344CB8AC3E}">
        <p14:creationId xmlns:p14="http://schemas.microsoft.com/office/powerpoint/2010/main" val="125260939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127626" y="1981200"/>
            <a:ext cx="3829050" cy="451485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a:t>Para comprobar la veracidad de su condenación y exhortación, </a:t>
            </a:r>
            <a:r>
              <a:rPr lang="es-PR" dirty="0" err="1"/>
              <a:t>Bildad</a:t>
            </a:r>
            <a:r>
              <a:rPr lang="es-PR" dirty="0"/>
              <a:t> apelaba a las verdades descubiertas por las generaciones pasadas (</a:t>
            </a:r>
            <a:r>
              <a:rPr lang="es-PR" dirty="0">
                <a:solidFill>
                  <a:srgbClr val="FF0000"/>
                </a:solidFill>
              </a:rPr>
              <a:t>v. 8</a:t>
            </a:r>
            <a:r>
              <a:rPr lang="es-PR" dirty="0"/>
              <a:t>). </a:t>
            </a:r>
            <a:endParaRPr lang="es-PR" dirty="0" smtClean="0"/>
          </a:p>
          <a:p>
            <a:r>
              <a:rPr lang="es-PR" dirty="0" smtClean="0"/>
              <a:t>Ellos </a:t>
            </a:r>
            <a:r>
              <a:rPr lang="es-PR" dirty="0"/>
              <a:t>habían llegado a lo verídico (</a:t>
            </a:r>
            <a:r>
              <a:rPr lang="es-PR" dirty="0">
                <a:solidFill>
                  <a:srgbClr val="FF0000"/>
                </a:solidFill>
              </a:rPr>
              <a:t>vv. 9, 10</a:t>
            </a:r>
            <a:r>
              <a:rPr lang="es-PR" dirty="0"/>
              <a:t>). </a:t>
            </a:r>
            <a:endParaRPr lang="es-PR" dirty="0" smtClean="0"/>
          </a:p>
          <a:p>
            <a:r>
              <a:rPr lang="es-PR" dirty="0" smtClean="0"/>
              <a:t>Glorificó </a:t>
            </a:r>
            <a:r>
              <a:rPr lang="es-PR" dirty="0"/>
              <a:t>y deificó la tradición: era la sabiduría superior y era suficiente para el presente</a:t>
            </a:r>
            <a:r>
              <a:rPr lang="es-PR" dirty="0" smtClean="0"/>
              <a:t>.</a:t>
            </a:r>
            <a:endParaRPr lang="es-PR" dirty="0"/>
          </a:p>
        </p:txBody>
      </p:sp>
    </p:spTree>
    <p:extLst>
      <p:ext uri="{BB962C8B-B14F-4D97-AF65-F5344CB8AC3E}">
        <p14:creationId xmlns:p14="http://schemas.microsoft.com/office/powerpoint/2010/main" val="2462451465"/>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lnSpcReduction="10000"/>
          </a:bodyPr>
          <a:lstStyle/>
          <a:p>
            <a:r>
              <a:rPr lang="es-PR" dirty="0" err="1"/>
              <a:t>Bildad</a:t>
            </a:r>
            <a:r>
              <a:rPr lang="es-PR" dirty="0"/>
              <a:t> no entendió el problema de Job; trágicamente, la verdad que quiso compartir, la que significaba tanto para él, no era aplicable para su amigo. </a:t>
            </a:r>
            <a:endParaRPr lang="es-PR" dirty="0" smtClean="0"/>
          </a:p>
          <a:p>
            <a:r>
              <a:rPr lang="es-PR" dirty="0" smtClean="0"/>
              <a:t>Contestó </a:t>
            </a:r>
            <a:r>
              <a:rPr lang="es-PR" dirty="0"/>
              <a:t>una pregunta que no era la que Job hizo. </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096000" y="1794221"/>
            <a:ext cx="2517058" cy="4876800"/>
          </a:xfrm>
          <a:prstGeom prst="rect">
            <a:avLst/>
          </a:prstGeom>
        </p:spPr>
      </p:pic>
    </p:spTree>
    <p:extLst>
      <p:ext uri="{BB962C8B-B14F-4D97-AF65-F5344CB8AC3E}">
        <p14:creationId xmlns:p14="http://schemas.microsoft.com/office/powerpoint/2010/main" val="2211991503"/>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err="1"/>
              <a:t>Bildad</a:t>
            </a:r>
            <a:r>
              <a:rPr lang="es-PR" dirty="0"/>
              <a:t> usó tres ilustraciones de los sabios para reforzar su argumento. </a:t>
            </a:r>
            <a:endParaRPr lang="es-PR" dirty="0" smtClean="0"/>
          </a:p>
          <a:p>
            <a:r>
              <a:rPr lang="es-PR" dirty="0" smtClean="0"/>
              <a:t>Veamos la primera.</a:t>
            </a:r>
          </a:p>
          <a:p>
            <a:r>
              <a:rPr lang="es-PR" dirty="0" smtClean="0"/>
              <a:t>Se </a:t>
            </a:r>
            <a:r>
              <a:rPr lang="es-PR" dirty="0"/>
              <a:t>refirió a la sabiduría egipcia y comparó los malvados al papiro, una planta del pantano: cuando carece del agua y calor, se seca y se corta (</a:t>
            </a:r>
            <a:r>
              <a:rPr lang="es-PR" dirty="0">
                <a:solidFill>
                  <a:srgbClr val="FF0000"/>
                </a:solidFill>
              </a:rPr>
              <a:t>vv. 11–13</a:t>
            </a:r>
            <a:r>
              <a:rPr lang="es-PR" dirty="0"/>
              <a:t>; </a:t>
            </a:r>
            <a:r>
              <a:rPr lang="es-PR" dirty="0" smtClean="0">
                <a:solidFill>
                  <a:srgbClr val="FF0000"/>
                </a:solidFill>
              </a:rPr>
              <a:t>Salmo </a:t>
            </a:r>
            <a:r>
              <a:rPr lang="es-PR" dirty="0">
                <a:solidFill>
                  <a:srgbClr val="FF0000"/>
                </a:solidFill>
              </a:rPr>
              <a:t>1:3; 92:6</a:t>
            </a:r>
            <a:r>
              <a:rPr lang="es-PR" dirty="0"/>
              <a:t>).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7000"/>
                    </a14:imgEffect>
                    <a14:imgEffect>
                      <a14:brightnessContrast bright="5000" contrast="11000"/>
                    </a14:imgEffect>
                  </a14:imgLayer>
                </a14:imgProps>
              </a:ext>
            </a:extLst>
          </a:blip>
          <a:stretch>
            <a:fillRect/>
          </a:stretch>
        </p:blipFill>
        <p:spPr>
          <a:xfrm>
            <a:off x="5334000" y="1795668"/>
            <a:ext cx="3796748" cy="5062331"/>
          </a:xfrm>
          <a:prstGeom prst="rect">
            <a:avLst/>
          </a:prstGeom>
        </p:spPr>
      </p:pic>
    </p:spTree>
    <p:extLst>
      <p:ext uri="{BB962C8B-B14F-4D97-AF65-F5344CB8AC3E}">
        <p14:creationId xmlns:p14="http://schemas.microsoft.com/office/powerpoint/2010/main" val="104480994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92500" lnSpcReduction="20000"/>
          </a:bodyPr>
          <a:lstStyle/>
          <a:p>
            <a:r>
              <a:rPr lang="es-PR" dirty="0" smtClean="0">
                <a:latin typeface="Candara" pitchFamily="34" charset="0"/>
                <a:cs typeface="Calibri" pitchFamily="34" charset="0"/>
              </a:rPr>
              <a:t>Job, que aconsejó a otros ahora necesita consejo</a:t>
            </a:r>
          </a:p>
          <a:p>
            <a:pPr lvl="1"/>
            <a:r>
              <a:rPr lang="es-PR" dirty="0" smtClean="0">
                <a:solidFill>
                  <a:srgbClr val="FF0000"/>
                </a:solidFill>
                <a:latin typeface="Candara" pitchFamily="34" charset="0"/>
                <a:cs typeface="Calibri" pitchFamily="34" charset="0"/>
              </a:rPr>
              <a:t>Job 4.2-6</a:t>
            </a:r>
          </a:p>
          <a:p>
            <a:r>
              <a:rPr lang="es-PR" dirty="0" smtClean="0">
                <a:latin typeface="Candara" pitchFamily="34" charset="0"/>
                <a:cs typeface="Calibri" pitchFamily="34" charset="0"/>
              </a:rPr>
              <a:t>Declaraciones rígidas</a:t>
            </a:r>
          </a:p>
          <a:p>
            <a:pPr lvl="1"/>
            <a:r>
              <a:rPr lang="es-PR" dirty="0" smtClean="0">
                <a:solidFill>
                  <a:srgbClr val="FF0000"/>
                </a:solidFill>
                <a:latin typeface="Candara" pitchFamily="34" charset="0"/>
                <a:cs typeface="Calibri" pitchFamily="34" charset="0"/>
              </a:rPr>
              <a:t>Job 4.7-8</a:t>
            </a:r>
          </a:p>
          <a:p>
            <a:r>
              <a:rPr lang="es-PR" dirty="0" smtClean="0">
                <a:latin typeface="Candara" pitchFamily="34" charset="0"/>
                <a:cs typeface="Calibri" pitchFamily="34" charset="0"/>
              </a:rPr>
              <a:t>El sufrimiento es una forma de disciplina</a:t>
            </a:r>
            <a:endParaRPr lang="es-PR" dirty="0">
              <a:latin typeface="Candara" pitchFamily="34" charset="0"/>
              <a:cs typeface="Calibri" pitchFamily="34" charset="0"/>
            </a:endParaRPr>
          </a:p>
          <a:p>
            <a:pPr lvl="1"/>
            <a:r>
              <a:rPr lang="es-PR" dirty="0" smtClean="0">
                <a:solidFill>
                  <a:srgbClr val="FF0000"/>
                </a:solidFill>
                <a:latin typeface="Candara" pitchFamily="34" charset="0"/>
                <a:cs typeface="Calibri" pitchFamily="34" charset="0"/>
              </a:rPr>
              <a:t>Job 5.17-18</a:t>
            </a:r>
            <a:endParaRPr lang="es-PR" dirty="0">
              <a:solidFill>
                <a:srgbClr val="FF0000"/>
              </a:solidFill>
              <a:latin typeface="Candara" pitchFamily="34" charset="0"/>
              <a:cs typeface="Calibri" pitchFamily="34" charset="0"/>
            </a:endParaRPr>
          </a:p>
          <a:p>
            <a:r>
              <a:rPr lang="es-PR" dirty="0" smtClean="0">
                <a:latin typeface="Candara" pitchFamily="34" charset="0"/>
                <a:cs typeface="Calibri" pitchFamily="34" charset="0"/>
              </a:rPr>
              <a:t>Argumento de </a:t>
            </a:r>
            <a:r>
              <a:rPr lang="es-PR" dirty="0" err="1" smtClean="0">
                <a:latin typeface="Candara" pitchFamily="34" charset="0"/>
                <a:cs typeface="Calibri" pitchFamily="34" charset="0"/>
              </a:rPr>
              <a:t>Bildad</a:t>
            </a:r>
            <a:endParaRPr lang="es-PR" dirty="0" smtClean="0">
              <a:latin typeface="Candara" pitchFamily="34" charset="0"/>
              <a:cs typeface="Calibri" pitchFamily="34" charset="0"/>
            </a:endParaRPr>
          </a:p>
          <a:p>
            <a:pPr lvl="1"/>
            <a:r>
              <a:rPr lang="es-PR" dirty="0" smtClean="0">
                <a:solidFill>
                  <a:srgbClr val="FF0000"/>
                </a:solidFill>
                <a:latin typeface="Candara" pitchFamily="34" charset="0"/>
                <a:cs typeface="Calibri" pitchFamily="34" charset="0"/>
              </a:rPr>
              <a:t>Job 8.6-13</a:t>
            </a:r>
          </a:p>
          <a:p>
            <a:r>
              <a:rPr lang="es-PR" dirty="0">
                <a:latin typeface="Candara" pitchFamily="34" charset="0"/>
                <a:cs typeface="Calibri" pitchFamily="34" charset="0"/>
              </a:rPr>
              <a:t>Argumento de </a:t>
            </a:r>
            <a:r>
              <a:rPr lang="es-PR" dirty="0" err="1" smtClean="0">
                <a:latin typeface="Candara" pitchFamily="34" charset="0"/>
                <a:cs typeface="Calibri" pitchFamily="34" charset="0"/>
              </a:rPr>
              <a:t>Zofar</a:t>
            </a:r>
            <a:endParaRPr lang="es-PR" dirty="0">
              <a:latin typeface="Candara" pitchFamily="34" charset="0"/>
              <a:cs typeface="Calibri" pitchFamily="34" charset="0"/>
            </a:endParaRPr>
          </a:p>
          <a:p>
            <a:pPr lvl="1"/>
            <a:r>
              <a:rPr lang="es-PR" dirty="0">
                <a:solidFill>
                  <a:srgbClr val="FF0000"/>
                </a:solidFill>
                <a:latin typeface="Candara" pitchFamily="34" charset="0"/>
                <a:cs typeface="Calibri" pitchFamily="34" charset="0"/>
              </a:rPr>
              <a:t>Job </a:t>
            </a:r>
            <a:r>
              <a:rPr lang="es-PR" dirty="0" smtClean="0">
                <a:solidFill>
                  <a:srgbClr val="FF0000"/>
                </a:solidFill>
                <a:latin typeface="Candara" pitchFamily="34" charset="0"/>
                <a:cs typeface="Calibri" pitchFamily="34" charset="0"/>
              </a:rPr>
              <a:t>11.7-11</a:t>
            </a:r>
            <a:endParaRPr lang="es-PR"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Bildad</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8.6-13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3657599" cy="4719638"/>
          </a:xfrm>
        </p:spPr>
        <p:txBody>
          <a:bodyPr>
            <a:normAutofit/>
          </a:bodyPr>
          <a:lstStyle/>
          <a:p>
            <a:r>
              <a:rPr lang="es-PR" dirty="0" smtClean="0"/>
              <a:t>Evidentemente </a:t>
            </a:r>
            <a:r>
              <a:rPr lang="es-PR" dirty="0"/>
              <a:t>pensó que Job iba a dejar de buscar a Dios y quiso animarlo a seguirlo (</a:t>
            </a:r>
            <a:r>
              <a:rPr lang="es-PR" dirty="0">
                <a:solidFill>
                  <a:srgbClr val="FF0000"/>
                </a:solidFill>
              </a:rPr>
              <a:t>vv. 5–7</a:t>
            </a:r>
            <a:r>
              <a:rPr lang="es-PR" dirty="0"/>
              <a:t>; ver </a:t>
            </a:r>
            <a:r>
              <a:rPr lang="es-PR" dirty="0" smtClean="0">
                <a:solidFill>
                  <a:srgbClr val="FF0000"/>
                </a:solidFill>
              </a:rPr>
              <a:t>Salmo </a:t>
            </a:r>
            <a:r>
              <a:rPr lang="es-PR" dirty="0">
                <a:solidFill>
                  <a:srgbClr val="FF0000"/>
                </a:solidFill>
              </a:rPr>
              <a:t>10:4; 14:1; 53:2</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ackgroundRemoval t="51404" b="91579" l="9750" r="53875">
                        <a14:foregroundMark x1="39625" y1="87719" x2="48125" y2="88070"/>
                        <a14:foregroundMark x1="49375" y1="85965" x2="49250" y2="88246"/>
                        <a14:foregroundMark x1="48875" y1="89474" x2="48875" y2="89474"/>
                        <a14:foregroundMark x1="27500" y1="55614" x2="27500" y2="55614"/>
                        <a14:foregroundMark x1="30500" y1="54386" x2="30500" y2="54386"/>
                        <a14:foregroundMark x1="26500" y1="53509" x2="26500" y2="53509"/>
                        <a14:backgroundMark x1="38875" y1="61930" x2="38875" y2="61930"/>
                        <a14:backgroundMark x1="42625" y1="75789" x2="42625" y2="75789"/>
                        <a14:backgroundMark x1="47750" y1="81404" x2="47750" y2="81404"/>
                        <a14:backgroundMark x1="39625" y1="75789" x2="39625" y2="75789"/>
                        <a14:backgroundMark x1="45750" y1="61579" x2="45750" y2="61579"/>
                        <a14:backgroundMark x1="42375" y1="60526" x2="42375" y2="60526"/>
                        <a14:backgroundMark x1="38500" y1="70000" x2="38500" y2="70000"/>
                        <a14:backgroundMark x1="36125" y1="68246" x2="36125" y2="68246"/>
                        <a14:backgroundMark x1="33250" y1="64035" x2="33250" y2="64035"/>
                        <a14:backgroundMark x1="33000" y1="64035" x2="33000" y2="64035"/>
                        <a14:backgroundMark x1="32875" y1="68772" x2="32875" y2="68772"/>
                        <a14:backgroundMark x1="47000" y1="67018" x2="47000" y2="67018"/>
                        <a14:backgroundMark x1="48500" y1="65439" x2="48500" y2="65439"/>
                        <a14:backgroundMark x1="51500" y1="67193" x2="51500" y2="67193"/>
                        <a14:backgroundMark x1="35750" y1="74737" x2="48125" y2="80526"/>
                        <a14:backgroundMark x1="31250" y1="66316" x2="48125" y2="56491"/>
                      </a14:backgroundRemoval>
                    </a14:imgEffect>
                    <a14:imgEffect>
                      <a14:sharpenSoften amount="25000"/>
                    </a14:imgEffect>
                    <a14:imgEffect>
                      <a14:brightnessContrast bright="16000" contrast="5000"/>
                    </a14:imgEffect>
                  </a14:imgLayer>
                </a14:imgProps>
              </a:ext>
              <a:ext uri="{28A0092B-C50C-407E-A947-70E740481C1C}">
                <a14:useLocalDpi xmlns:a14="http://schemas.microsoft.com/office/drawing/2010/main" val="0"/>
              </a:ext>
            </a:extLst>
          </a:blip>
          <a:srcRect l="8333" t="49123" r="45001" b="5263"/>
          <a:stretch/>
        </p:blipFill>
        <p:spPr>
          <a:xfrm>
            <a:off x="3308157" y="2669381"/>
            <a:ext cx="4150947" cy="2890838"/>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4">
                    <a14:imgEffect>
                      <a14:backgroundRemoval t="10000" b="98246" l="72500" r="98875">
                        <a14:foregroundMark x1="82125" y1="91754" x2="82125" y2="91754"/>
                        <a14:foregroundMark x1="83500" y1="90351" x2="83500" y2="90351"/>
                        <a14:foregroundMark x1="80625" y1="92807" x2="80625" y2="92807"/>
                        <a14:foregroundMark x1="79375" y1="92807" x2="79375" y2="92807"/>
                        <a14:foregroundMark x1="91625" y1="58947" x2="91625" y2="58947"/>
                        <a14:foregroundMark x1="93875" y1="60702" x2="93875" y2="60702"/>
                        <a14:foregroundMark x1="96750" y1="63333" x2="96750" y2="63333"/>
                        <a14:foregroundMark x1="95250" y1="62281" x2="95250" y2="62281"/>
                        <a14:backgroundMark x1="77250" y1="29649" x2="77250" y2="29649"/>
                        <a14:backgroundMark x1="75750" y1="27193" x2="75750" y2="27193"/>
                        <a14:backgroundMark x1="79250" y1="35789" x2="79250" y2="35789"/>
                        <a14:backgroundMark x1="80750" y1="37193" x2="80750" y2="37193"/>
                        <a14:backgroundMark x1="80625" y1="35789" x2="80625" y2="35789"/>
                        <a14:backgroundMark x1="81125" y1="39825" x2="81125" y2="39825"/>
                        <a14:backgroundMark x1="91625" y1="62456" x2="91625" y2="62456"/>
                        <a14:backgroundMark x1="92500" y1="79825" x2="92500" y2="79825"/>
                        <a14:backgroundMark x1="94625" y1="78246" x2="94625" y2="78246"/>
                        <a14:backgroundMark x1="94625" y1="81228" x2="94625" y2="81228"/>
                      </a14:backgroundRemoval>
                    </a14:imgEffect>
                    <a14:imgEffect>
                      <a14:sharpenSoften amount="25000"/>
                    </a14:imgEffect>
                    <a14:imgEffect>
                      <a14:brightnessContrast bright="13000" contrast="4000"/>
                    </a14:imgEffect>
                  </a14:imgLayer>
                </a14:imgProps>
              </a:ext>
              <a:ext uri="{28A0092B-C50C-407E-A947-70E740481C1C}">
                <a14:useLocalDpi xmlns:a14="http://schemas.microsoft.com/office/drawing/2010/main" val="0"/>
              </a:ext>
            </a:extLst>
          </a:blip>
          <a:srcRect l="73333" t="23417" b="4067"/>
          <a:stretch/>
        </p:blipFill>
        <p:spPr>
          <a:xfrm>
            <a:off x="6736122" y="457200"/>
            <a:ext cx="2517058" cy="4876800"/>
          </a:xfrm>
          <a:prstGeom prst="rect">
            <a:avLst/>
          </a:prstGeom>
        </p:spPr>
      </p:pic>
    </p:spTree>
    <p:extLst>
      <p:ext uri="{BB962C8B-B14F-4D97-AF65-F5344CB8AC3E}">
        <p14:creationId xmlns:p14="http://schemas.microsoft.com/office/powerpoint/2010/main" val="1802066940"/>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51" t="3238" r="2151" b="22106"/>
          <a:stretch/>
        </p:blipFill>
        <p:spPr>
          <a:xfrm>
            <a:off x="0" y="1645133"/>
            <a:ext cx="9144000" cy="5212867"/>
          </a:xfrm>
          <a:prstGeom prst="rect">
            <a:avLst/>
          </a:prstGeom>
        </p:spPr>
      </p:pic>
    </p:spTree>
    <p:extLst>
      <p:ext uri="{BB962C8B-B14F-4D97-AF65-F5344CB8AC3E}">
        <p14:creationId xmlns:p14="http://schemas.microsoft.com/office/powerpoint/2010/main" val="2534194672"/>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¿Descubrirás tú los secretos de Dios? ¿Llegarás tú a la perfección del Todopoderoso? Es más alta que los cielos; ¿qué harás? Es más profunda que el </a:t>
            </a:r>
            <a:r>
              <a:rPr lang="es-PR" i="1" dirty="0" err="1">
                <a:latin typeface="Candara" panose="020E0502030303020204" pitchFamily="34" charset="0"/>
              </a:rPr>
              <a:t>Seol</a:t>
            </a:r>
            <a:r>
              <a:rPr lang="es-PR" i="1" dirty="0">
                <a:latin typeface="Candara" panose="020E0502030303020204" pitchFamily="34" charset="0"/>
              </a:rPr>
              <a:t>; ¿cómo la conocerás? Su dimensión es más extensa que la tierra, Y más ancha que el mar. Si él pasa, y aprisiona, y llama a juicio, ¿Quién podrá contrarrestarle? Porque él conoce a los hombres vanos; Ve asimismo la iniquidad, ¿y no hará caso?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11.7–11, RVR60) </a:t>
            </a:r>
          </a:p>
        </p:txBody>
      </p:sp>
    </p:spTree>
    <p:extLst>
      <p:ext uri="{BB962C8B-B14F-4D97-AF65-F5344CB8AC3E}">
        <p14:creationId xmlns:p14="http://schemas.microsoft.com/office/powerpoint/2010/main" val="208382906"/>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t>Ahora </a:t>
            </a:r>
            <a:r>
              <a:rPr lang="es-PR" dirty="0" err="1" smtClean="0"/>
              <a:t>Zofar</a:t>
            </a:r>
            <a:r>
              <a:rPr lang="es-PR" dirty="0"/>
              <a:t>, el conformista más dogmático y legalista de </a:t>
            </a:r>
            <a:r>
              <a:rPr lang="es-PR" dirty="0" smtClean="0"/>
              <a:t>los tres amigos, </a:t>
            </a:r>
            <a:r>
              <a:rPr lang="es-PR" dirty="0"/>
              <a:t>atacaba directamente a Job por rechazar la pureza de la sabiduría tradicional. </a:t>
            </a:r>
            <a:endParaRPr lang="es-PR" dirty="0" smtClean="0"/>
          </a:p>
          <a:p>
            <a:r>
              <a:rPr lang="es-PR" dirty="0" smtClean="0"/>
              <a:t>No </a:t>
            </a:r>
            <a:r>
              <a:rPr lang="es-PR" dirty="0"/>
              <a:t>entendía las palabras de su amigo y lo censuró por su esfuerzo para justificarse; cruelmente afirmó que su castigo era menor que el que merecía (</a:t>
            </a:r>
            <a:r>
              <a:rPr lang="es-PR" dirty="0">
                <a:solidFill>
                  <a:srgbClr val="FF0000"/>
                </a:solidFill>
              </a:rPr>
              <a:t>11:6</a:t>
            </a:r>
            <a:r>
              <a:rPr lang="es-PR" dirty="0"/>
              <a:t>). </a:t>
            </a:r>
          </a:p>
        </p:txBody>
      </p:sp>
      <p:pic>
        <p:nvPicPr>
          <p:cNvPr id="2" name="Picture 1"/>
          <p:cNvPicPr>
            <a:picLocks noChangeAspect="1"/>
          </p:cNvPicPr>
          <p:nvPr/>
        </p:nvPicPr>
        <p:blipFill rotWithShape="1">
          <a:blip r:embed="rId3"/>
          <a:srcRect l="26669" r="29169"/>
          <a:stretch/>
        </p:blipFill>
        <p:spPr>
          <a:xfrm>
            <a:off x="5223476" y="1828799"/>
            <a:ext cx="3920523" cy="5060133"/>
          </a:xfrm>
          <a:prstGeom prst="rect">
            <a:avLst/>
          </a:prstGeom>
        </p:spPr>
      </p:pic>
    </p:spTree>
    <p:extLst>
      <p:ext uri="{BB962C8B-B14F-4D97-AF65-F5344CB8AC3E}">
        <p14:creationId xmlns:p14="http://schemas.microsoft.com/office/powerpoint/2010/main" val="3263368438"/>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err="1" smtClean="0"/>
              <a:t>Zofar</a:t>
            </a:r>
            <a:r>
              <a:rPr lang="es-PR" dirty="0" smtClean="0"/>
              <a:t> </a:t>
            </a:r>
            <a:r>
              <a:rPr lang="es-PR" dirty="0"/>
              <a:t>era un fanático devoto de la sabiduría tradicional y evidentemente la igualaba con la sabiduría divina. </a:t>
            </a:r>
            <a:endParaRPr lang="es-PR" dirty="0" smtClean="0"/>
          </a:p>
          <a:p>
            <a:r>
              <a:rPr lang="es-PR" dirty="0" smtClean="0"/>
              <a:t>Defendía </a:t>
            </a:r>
            <a:r>
              <a:rPr lang="es-PR" dirty="0"/>
              <a:t>la justicia de Dios, no su amor</a:t>
            </a:r>
            <a:r>
              <a:rPr lang="es-PR" dirty="0" smtClean="0"/>
              <a:t>;</a:t>
            </a:r>
            <a:endParaRPr lang="es-PR" dirty="0"/>
          </a:p>
        </p:txBody>
      </p:sp>
      <p:pic>
        <p:nvPicPr>
          <p:cNvPr id="8" name="Picture 7"/>
          <p:cNvPicPr>
            <a:picLocks noChangeAspect="1"/>
          </p:cNvPicPr>
          <p:nvPr/>
        </p:nvPicPr>
        <p:blipFill rotWithShape="1">
          <a:blip r:embed="rId3"/>
          <a:srcRect l="26669" r="29169"/>
          <a:stretch/>
        </p:blipFill>
        <p:spPr>
          <a:xfrm>
            <a:off x="5223476" y="1828799"/>
            <a:ext cx="3920523" cy="5060133"/>
          </a:xfrm>
          <a:prstGeom prst="rect">
            <a:avLst/>
          </a:prstGeom>
        </p:spPr>
      </p:pic>
    </p:spTree>
    <p:extLst>
      <p:ext uri="{BB962C8B-B14F-4D97-AF65-F5344CB8AC3E}">
        <p14:creationId xmlns:p14="http://schemas.microsoft.com/office/powerpoint/2010/main" val="4169020732"/>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t>Al percibir que Job había acusado a Dios falsamente, </a:t>
            </a:r>
            <a:r>
              <a:rPr lang="es-PR" dirty="0" err="1"/>
              <a:t>Zofar</a:t>
            </a:r>
            <a:r>
              <a:rPr lang="es-PR" dirty="0"/>
              <a:t> sintió una necesidad urgente que Dios lo refutara. </a:t>
            </a:r>
            <a:endParaRPr lang="es-PR" dirty="0" smtClean="0"/>
          </a:p>
          <a:p>
            <a:r>
              <a:rPr lang="es-PR" dirty="0" smtClean="0"/>
              <a:t>Debido </a:t>
            </a:r>
            <a:r>
              <a:rPr lang="es-PR" dirty="0"/>
              <a:t>al silencio divino, creía que él tendría que hablar por Dios. </a:t>
            </a:r>
            <a:endParaRPr lang="es-PR" dirty="0" smtClean="0"/>
          </a:p>
          <a:p>
            <a:r>
              <a:rPr lang="es-PR" dirty="0" smtClean="0"/>
              <a:t>Entonces</a:t>
            </a:r>
            <a:r>
              <a:rPr lang="es-PR" dirty="0"/>
              <a:t>, le preguntó a Job si éste podría alcanzar “las cosas profundas de Dios” y su “propósito” (</a:t>
            </a:r>
            <a:r>
              <a:rPr lang="es-PR" dirty="0">
                <a:solidFill>
                  <a:srgbClr val="FF0000"/>
                </a:solidFill>
              </a:rPr>
              <a:t>v. 7</a:t>
            </a:r>
            <a:r>
              <a:rPr lang="es-PR" dirty="0" smtClean="0"/>
              <a:t>).</a:t>
            </a:r>
            <a:endParaRPr lang="es-PR" dirty="0"/>
          </a:p>
        </p:txBody>
      </p:sp>
      <p:pic>
        <p:nvPicPr>
          <p:cNvPr id="8" name="Picture 7"/>
          <p:cNvPicPr>
            <a:picLocks noChangeAspect="1"/>
          </p:cNvPicPr>
          <p:nvPr/>
        </p:nvPicPr>
        <p:blipFill rotWithShape="1">
          <a:blip r:embed="rId3"/>
          <a:srcRect l="26669" r="29169"/>
          <a:stretch/>
        </p:blipFill>
        <p:spPr>
          <a:xfrm>
            <a:off x="5223476" y="1828799"/>
            <a:ext cx="3920523" cy="5060133"/>
          </a:xfrm>
          <a:prstGeom prst="rect">
            <a:avLst/>
          </a:prstGeom>
        </p:spPr>
      </p:pic>
    </p:spTree>
    <p:extLst>
      <p:ext uri="{BB962C8B-B14F-4D97-AF65-F5344CB8AC3E}">
        <p14:creationId xmlns:p14="http://schemas.microsoft.com/office/powerpoint/2010/main" val="4118117140"/>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err="1"/>
              <a:t>Zofar</a:t>
            </a:r>
            <a:r>
              <a:rPr lang="es-PR" dirty="0"/>
              <a:t> quiso enseñar a Job que la búsqueda humana no puede alcanzar la grandeza de la sabiduría divina. </a:t>
            </a:r>
            <a:endParaRPr lang="es-PR" dirty="0" smtClean="0"/>
          </a:p>
          <a:p>
            <a:r>
              <a:rPr lang="es-PR" dirty="0" smtClean="0"/>
              <a:t>En </a:t>
            </a:r>
            <a:r>
              <a:rPr lang="es-PR" dirty="0"/>
              <a:t>su discurso Job reconoció que Dios no era hombre para que le respondiera, o para que los dos vinieran juntos a juicio; no obstante, quiso que hubiera un árbitro entre ellos (</a:t>
            </a:r>
            <a:r>
              <a:rPr lang="es-PR" dirty="0">
                <a:solidFill>
                  <a:srgbClr val="FF0000"/>
                </a:solidFill>
              </a:rPr>
              <a:t>9:32–34</a:t>
            </a:r>
            <a:r>
              <a:rPr lang="es-PR" dirty="0"/>
              <a:t>). </a:t>
            </a:r>
            <a:endParaRPr lang="es-PR" dirty="0" smtClean="0"/>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51404" b="91579" l="9750" r="53875">
                        <a14:foregroundMark x1="39625" y1="87719" x2="48125" y2="88070"/>
                        <a14:foregroundMark x1="49375" y1="85965" x2="49250" y2="88246"/>
                        <a14:foregroundMark x1="48875" y1="89474" x2="48875" y2="89474"/>
                        <a14:foregroundMark x1="27500" y1="55614" x2="27500" y2="55614"/>
                        <a14:foregroundMark x1="30500" y1="54386" x2="30500" y2="54386"/>
                        <a14:foregroundMark x1="26500" y1="53509" x2="26500" y2="53509"/>
                        <a14:backgroundMark x1="38875" y1="61930" x2="38875" y2="61930"/>
                        <a14:backgroundMark x1="42625" y1="75789" x2="42625" y2="75789"/>
                        <a14:backgroundMark x1="47750" y1="81404" x2="47750" y2="81404"/>
                        <a14:backgroundMark x1="39625" y1="75789" x2="39625" y2="75789"/>
                        <a14:backgroundMark x1="45750" y1="61579" x2="45750" y2="61579"/>
                        <a14:backgroundMark x1="42375" y1="60526" x2="42375" y2="60526"/>
                        <a14:backgroundMark x1="38500" y1="70000" x2="38500" y2="70000"/>
                        <a14:backgroundMark x1="36125" y1="68246" x2="36125" y2="68246"/>
                        <a14:backgroundMark x1="33250" y1="64035" x2="33250" y2="64035"/>
                        <a14:backgroundMark x1="33000" y1="64035" x2="33000" y2="64035"/>
                        <a14:backgroundMark x1="32875" y1="68772" x2="32875" y2="68772"/>
                        <a14:backgroundMark x1="47000" y1="67018" x2="47000" y2="67018"/>
                        <a14:backgroundMark x1="48500" y1="65439" x2="48500" y2="65439"/>
                        <a14:backgroundMark x1="51500" y1="67193" x2="51500" y2="67193"/>
                        <a14:backgroundMark x1="35750" y1="74737" x2="48125" y2="80526"/>
                        <a14:backgroundMark x1="31250" y1="66316" x2="48125" y2="56491"/>
                      </a14:backgroundRemoval>
                    </a14:imgEffect>
                    <a14:imgEffect>
                      <a14:sharpenSoften amount="25000"/>
                    </a14:imgEffect>
                    <a14:imgEffect>
                      <a14:brightnessContrast bright="16000" contrast="5000"/>
                    </a14:imgEffect>
                  </a14:imgLayer>
                </a14:imgProps>
              </a:ext>
              <a:ext uri="{28A0092B-C50C-407E-A947-70E740481C1C}">
                <a14:useLocalDpi xmlns:a14="http://schemas.microsoft.com/office/drawing/2010/main" val="0"/>
              </a:ext>
            </a:extLst>
          </a:blip>
          <a:srcRect l="8333" t="49123" r="45001" b="5263"/>
          <a:stretch/>
        </p:blipFill>
        <p:spPr>
          <a:xfrm>
            <a:off x="4267200" y="1679714"/>
            <a:ext cx="5184617" cy="3610715"/>
          </a:xfrm>
          <a:prstGeom prst="rect">
            <a:avLst/>
          </a:prstGeom>
        </p:spPr>
      </p:pic>
    </p:spTree>
    <p:extLst>
      <p:ext uri="{BB962C8B-B14F-4D97-AF65-F5344CB8AC3E}">
        <p14:creationId xmlns:p14="http://schemas.microsoft.com/office/powerpoint/2010/main" val="1646115766"/>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smtClean="0"/>
              <a:t>De </a:t>
            </a:r>
            <a:r>
              <a:rPr lang="es-PR" dirty="0"/>
              <a:t>su parte, </a:t>
            </a:r>
            <a:r>
              <a:rPr lang="es-PR" dirty="0" err="1"/>
              <a:t>Zofar</a:t>
            </a:r>
            <a:r>
              <a:rPr lang="es-PR" dirty="0"/>
              <a:t> le informó que Dios era más </a:t>
            </a:r>
            <a:r>
              <a:rPr lang="es-PR" i="1" dirty="0"/>
              <a:t>“alto que los cielos” </a:t>
            </a:r>
            <a:r>
              <a:rPr lang="es-PR" dirty="0"/>
              <a:t>y </a:t>
            </a:r>
            <a:r>
              <a:rPr lang="es-PR" i="1" dirty="0"/>
              <a:t>“más profundo que el </a:t>
            </a:r>
            <a:r>
              <a:rPr lang="es-PR" i="1" dirty="0" err="1"/>
              <a:t>Seol</a:t>
            </a:r>
            <a:r>
              <a:rPr lang="es-PR" i="1" dirty="0"/>
              <a:t>”; </a:t>
            </a:r>
            <a:r>
              <a:rPr lang="es-PR" dirty="0"/>
              <a:t>aún si hubiera un encuentro, ¿qué podía Job hacer o saber? (</a:t>
            </a:r>
            <a:r>
              <a:rPr lang="es-PR" dirty="0">
                <a:solidFill>
                  <a:srgbClr val="FF0000"/>
                </a:solidFill>
              </a:rPr>
              <a:t>vv. 8, 9</a:t>
            </a:r>
            <a:r>
              <a:rPr lang="es-PR" dirty="0"/>
              <a:t>). </a:t>
            </a:r>
            <a:endParaRPr lang="es-PR" dirty="0" smtClean="0"/>
          </a:p>
          <a:p>
            <a:r>
              <a:rPr lang="es-PR" dirty="0" smtClean="0"/>
              <a:t>¡</a:t>
            </a:r>
            <a:r>
              <a:rPr lang="es-PR" dirty="0"/>
              <a:t>La sabiduría de Job era tan deficiente!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51404" b="91579" l="9750" r="53875">
                        <a14:foregroundMark x1="39625" y1="87719" x2="48125" y2="88070"/>
                        <a14:foregroundMark x1="49375" y1="85965" x2="49250" y2="88246"/>
                        <a14:foregroundMark x1="48875" y1="89474" x2="48875" y2="89474"/>
                        <a14:foregroundMark x1="27500" y1="55614" x2="27500" y2="55614"/>
                        <a14:foregroundMark x1="30500" y1="54386" x2="30500" y2="54386"/>
                        <a14:foregroundMark x1="26500" y1="53509" x2="26500" y2="53509"/>
                        <a14:backgroundMark x1="38875" y1="61930" x2="38875" y2="61930"/>
                        <a14:backgroundMark x1="42625" y1="75789" x2="42625" y2="75789"/>
                        <a14:backgroundMark x1="47750" y1="81404" x2="47750" y2="81404"/>
                        <a14:backgroundMark x1="39625" y1="75789" x2="39625" y2="75789"/>
                        <a14:backgroundMark x1="45750" y1="61579" x2="45750" y2="61579"/>
                        <a14:backgroundMark x1="42375" y1="60526" x2="42375" y2="60526"/>
                        <a14:backgroundMark x1="38500" y1="70000" x2="38500" y2="70000"/>
                        <a14:backgroundMark x1="36125" y1="68246" x2="36125" y2="68246"/>
                        <a14:backgroundMark x1="33250" y1="64035" x2="33250" y2="64035"/>
                        <a14:backgroundMark x1="33000" y1="64035" x2="33000" y2="64035"/>
                        <a14:backgroundMark x1="32875" y1="68772" x2="32875" y2="68772"/>
                        <a14:backgroundMark x1="47000" y1="67018" x2="47000" y2="67018"/>
                        <a14:backgroundMark x1="48500" y1="65439" x2="48500" y2="65439"/>
                        <a14:backgroundMark x1="51500" y1="67193" x2="51500" y2="67193"/>
                        <a14:backgroundMark x1="35750" y1="74737" x2="48125" y2="80526"/>
                        <a14:backgroundMark x1="31250" y1="66316" x2="48125" y2="56491"/>
                      </a14:backgroundRemoval>
                    </a14:imgEffect>
                    <a14:imgEffect>
                      <a14:sharpenSoften amount="25000"/>
                    </a14:imgEffect>
                    <a14:imgEffect>
                      <a14:brightnessContrast bright="16000" contrast="5000"/>
                    </a14:imgEffect>
                  </a14:imgLayer>
                </a14:imgProps>
              </a:ext>
              <a:ext uri="{28A0092B-C50C-407E-A947-70E740481C1C}">
                <a14:useLocalDpi xmlns:a14="http://schemas.microsoft.com/office/drawing/2010/main" val="0"/>
              </a:ext>
            </a:extLst>
          </a:blip>
          <a:srcRect l="8333" t="49123" r="45001" b="5263"/>
          <a:stretch/>
        </p:blipFill>
        <p:spPr>
          <a:xfrm>
            <a:off x="4267200" y="1679714"/>
            <a:ext cx="5184617" cy="3610715"/>
          </a:xfrm>
          <a:prstGeom prst="rect">
            <a:avLst/>
          </a:prstGeom>
        </p:spPr>
      </p:pic>
    </p:spTree>
    <p:extLst>
      <p:ext uri="{BB962C8B-B14F-4D97-AF65-F5344CB8AC3E}">
        <p14:creationId xmlns:p14="http://schemas.microsoft.com/office/powerpoint/2010/main" val="286631090"/>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smtClean="0"/>
              <a:t>Dios </a:t>
            </a:r>
            <a:r>
              <a:rPr lang="es-PR" dirty="0"/>
              <a:t>era absoluto en su poder y no había manera de apelar sus veredictos. Job también estaba de acuerdo con esto; sin embargo, las conclusiones de </a:t>
            </a:r>
            <a:r>
              <a:rPr lang="es-PR" dirty="0" err="1"/>
              <a:t>Zofar</a:t>
            </a:r>
            <a:r>
              <a:rPr lang="es-PR" dirty="0"/>
              <a:t> eran diferentes en cuanto a su evaluación moral de Job. </a:t>
            </a:r>
            <a:endParaRPr lang="es-PR" dirty="0" smtClean="0"/>
          </a:p>
          <a:p>
            <a:r>
              <a:rPr lang="es-PR" dirty="0" smtClean="0"/>
              <a:t>En </a:t>
            </a:r>
            <a:r>
              <a:rPr lang="es-PR" dirty="0"/>
              <a:t>esto, </a:t>
            </a:r>
            <a:r>
              <a:rPr lang="es-PR" dirty="0" err="1"/>
              <a:t>Zofar</a:t>
            </a:r>
            <a:r>
              <a:rPr lang="es-PR" dirty="0"/>
              <a:t> y Dios no estuvieron de acuerdo</a:t>
            </a:r>
            <a:r>
              <a:rPr lang="es-PR" dirty="0" smtClean="0"/>
              <a:t>.</a:t>
            </a:r>
            <a:endParaRPr lang="es-PR" dirty="0"/>
          </a:p>
        </p:txBody>
      </p:sp>
      <p:pic>
        <p:nvPicPr>
          <p:cNvPr id="8" name="Picture 7"/>
          <p:cNvPicPr>
            <a:picLocks noChangeAspect="1"/>
          </p:cNvPicPr>
          <p:nvPr/>
        </p:nvPicPr>
        <p:blipFill rotWithShape="1">
          <a:blip r:embed="rId3"/>
          <a:srcRect l="26669" r="29169"/>
          <a:stretch/>
        </p:blipFill>
        <p:spPr>
          <a:xfrm>
            <a:off x="5223476" y="1828799"/>
            <a:ext cx="3920523" cy="5060133"/>
          </a:xfrm>
          <a:prstGeom prst="rect">
            <a:avLst/>
          </a:prstGeom>
        </p:spPr>
      </p:pic>
    </p:spTree>
    <p:extLst>
      <p:ext uri="{BB962C8B-B14F-4D97-AF65-F5344CB8AC3E}">
        <p14:creationId xmlns:p14="http://schemas.microsoft.com/office/powerpoint/2010/main" val="1218974568"/>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a:t>Por cierto, por medio de su omnisciencia, Dios siempre sabía la realidad de una situación. </a:t>
            </a:r>
            <a:endParaRPr lang="es-PR" dirty="0" smtClean="0"/>
          </a:p>
          <a:p>
            <a:r>
              <a:rPr lang="es-PR" dirty="0" smtClean="0"/>
              <a:t>Así </a:t>
            </a:r>
            <a:r>
              <a:rPr lang="es-PR" dirty="0"/>
              <a:t>que, según </a:t>
            </a:r>
            <a:r>
              <a:rPr lang="es-PR" dirty="0" err="1"/>
              <a:t>Zofar</a:t>
            </a:r>
            <a:r>
              <a:rPr lang="es-PR" dirty="0"/>
              <a:t>, por medio del juicio de Dios sobre los “hombres vanos” era posible identificarlos. </a:t>
            </a:r>
            <a:endParaRPr lang="es-PR" dirty="0" smtClean="0"/>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ackgroundRemoval t="6849" b="95434" l="50625" r="97344">
                        <a14:foregroundMark x1="92500" y1="73288" x2="92500" y2="73288"/>
                        <a14:foregroundMark x1="95000" y1="76941" x2="95000" y2="76941"/>
                        <a14:foregroundMark x1="65156" y1="13014" x2="65156" y2="13014"/>
                      </a14:backgroundRemoval>
                    </a14:imgEffect>
                    <a14:imgEffect>
                      <a14:sharpenSoften amount="25000"/>
                    </a14:imgEffect>
                    <a14:imgEffect>
                      <a14:brightnessContrast bright="-4000" contrast="4000"/>
                    </a14:imgEffect>
                  </a14:imgLayer>
                </a14:imgProps>
              </a:ext>
              <a:ext uri="{28A0092B-C50C-407E-A947-70E740481C1C}">
                <a14:useLocalDpi xmlns:a14="http://schemas.microsoft.com/office/drawing/2010/main" val="0"/>
              </a:ext>
            </a:extLst>
          </a:blip>
          <a:srcRect l="50349" t="8973" r="3401"/>
          <a:stretch/>
        </p:blipFill>
        <p:spPr>
          <a:xfrm>
            <a:off x="5181600" y="2167350"/>
            <a:ext cx="3338700" cy="4497045"/>
          </a:xfrm>
          <a:prstGeom prst="rect">
            <a:avLst/>
          </a:prstGeom>
        </p:spPr>
      </p:pic>
    </p:spTree>
    <p:extLst>
      <p:ext uri="{BB962C8B-B14F-4D97-AF65-F5344CB8AC3E}">
        <p14:creationId xmlns:p14="http://schemas.microsoft.com/office/powerpoint/2010/main" val="238113474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a:t>
            </a:r>
            <a:r>
              <a:rPr lang="es-PR" dirty="0" smtClean="0">
                <a:latin typeface="Candara" pitchFamily="34" charset="0"/>
                <a:cs typeface="Calibri" pitchFamily="34" charset="0"/>
              </a:rPr>
              <a:t>consejo  </a:t>
            </a:r>
            <a:r>
              <a:rPr lang="es-PR" dirty="0" smtClean="0">
                <a:solidFill>
                  <a:srgbClr val="FF0000"/>
                </a:solidFill>
                <a:latin typeface="Candara" pitchFamily="34" charset="0"/>
                <a:cs typeface="Calibri" pitchFamily="34" charset="0"/>
              </a:rPr>
              <a:t>Job </a:t>
            </a:r>
            <a:r>
              <a:rPr lang="es-PR" dirty="0">
                <a:solidFill>
                  <a:srgbClr val="FF0000"/>
                </a:solidFill>
                <a:latin typeface="Candara" pitchFamily="34" charset="0"/>
                <a:cs typeface="Calibri" pitchFamily="34" charset="0"/>
              </a:rPr>
              <a:t>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t="2212" b="22573"/>
          <a:stretch/>
        </p:blipFill>
        <p:spPr>
          <a:xfrm>
            <a:off x="-793" y="1676401"/>
            <a:ext cx="9144793" cy="5181599"/>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Argumento de </a:t>
            </a:r>
            <a:r>
              <a:rPr lang="es-PR" dirty="0" err="1">
                <a:latin typeface="Candara" pitchFamily="34" charset="0"/>
                <a:cs typeface="Calibri" pitchFamily="34" charset="0"/>
              </a:rPr>
              <a:t>Zofar</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11.7-11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92500" lnSpcReduction="10000"/>
          </a:bodyPr>
          <a:lstStyle/>
          <a:p>
            <a:r>
              <a:rPr lang="es-PR" dirty="0" smtClean="0"/>
              <a:t>Por </a:t>
            </a:r>
            <a:r>
              <a:rPr lang="es-PR" dirty="0"/>
              <a:t>su sufrimiento se reconocía que Job era culpable. </a:t>
            </a:r>
            <a:endParaRPr lang="es-PR" dirty="0" smtClean="0"/>
          </a:p>
          <a:p>
            <a:r>
              <a:rPr lang="es-PR" dirty="0" smtClean="0"/>
              <a:t>Por </a:t>
            </a:r>
            <a:r>
              <a:rPr lang="es-PR" dirty="0"/>
              <a:t>lo tanto, aun si Dios estuviera, ¿quién lo pudiera detener? (</a:t>
            </a:r>
            <a:r>
              <a:rPr lang="es-PR" dirty="0">
                <a:solidFill>
                  <a:srgbClr val="FF0000"/>
                </a:solidFill>
              </a:rPr>
              <a:t>v. 10</a:t>
            </a:r>
            <a:r>
              <a:rPr lang="es-PR" dirty="0"/>
              <a:t>; </a:t>
            </a:r>
            <a:r>
              <a:rPr lang="es-PR" dirty="0">
                <a:solidFill>
                  <a:srgbClr val="FF0000"/>
                </a:solidFill>
              </a:rPr>
              <a:t>9:11 ss.</a:t>
            </a:r>
            <a:r>
              <a:rPr lang="es-PR" dirty="0"/>
              <a:t>); conoció “a los hombres vanos” y veía la iniquidad de ellos (</a:t>
            </a:r>
            <a:r>
              <a:rPr lang="es-PR" dirty="0">
                <a:solidFill>
                  <a:srgbClr val="FF0000"/>
                </a:solidFill>
              </a:rPr>
              <a:t>vv. 11, 12</a:t>
            </a:r>
            <a:r>
              <a:rPr lang="es-PR" dirty="0" smtClean="0"/>
              <a:t>).</a:t>
            </a:r>
            <a:endParaRPr lang="es-PR" dirty="0"/>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296" t="4286" r="28202" b="4297"/>
          <a:stretch/>
        </p:blipFill>
        <p:spPr>
          <a:xfrm>
            <a:off x="5257800" y="1782147"/>
            <a:ext cx="3886200" cy="5075853"/>
          </a:xfrm>
          <a:prstGeom prst="rect">
            <a:avLst/>
          </a:prstGeom>
        </p:spPr>
      </p:pic>
    </p:spTree>
    <p:extLst>
      <p:ext uri="{BB962C8B-B14F-4D97-AF65-F5344CB8AC3E}">
        <p14:creationId xmlns:p14="http://schemas.microsoft.com/office/powerpoint/2010/main" val="1545477497"/>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Es un concepto casi universal que el sufrimiento se debe a algún pecado.</a:t>
            </a:r>
          </a:p>
          <a:p>
            <a:pPr lvl="1"/>
            <a:r>
              <a:rPr lang="es-PR" sz="2800" dirty="0" smtClean="0">
                <a:latin typeface="Candara" pitchFamily="34" charset="0"/>
                <a:cs typeface="Calibri" pitchFamily="34" charset="0"/>
              </a:rPr>
              <a:t>Cuando la gente le preguntaba a Cristo quién había pecado, al ver al ciego de nacimiento, ¿Cuál fue la respuesta de Cristo? (</a:t>
            </a:r>
            <a:r>
              <a:rPr lang="es-PR" sz="2800" dirty="0" smtClean="0">
                <a:solidFill>
                  <a:srgbClr val="FF0000"/>
                </a:solidFill>
                <a:latin typeface="Candara" pitchFamily="34" charset="0"/>
                <a:cs typeface="Calibri" pitchFamily="34" charset="0"/>
              </a:rPr>
              <a:t>Juan 9.1, 3</a:t>
            </a:r>
            <a:r>
              <a:rPr lang="es-PR" sz="2800" dirty="0" smtClean="0">
                <a:latin typeface="Candara" pitchFamily="34" charset="0"/>
                <a:cs typeface="Calibri" pitchFamily="34" charset="0"/>
              </a:rPr>
              <a:t>).</a:t>
            </a:r>
          </a:p>
          <a:p>
            <a:pPr lvl="1"/>
            <a:r>
              <a:rPr lang="es-PR" dirty="0" smtClean="0">
                <a:latin typeface="Candara" pitchFamily="34" charset="0"/>
                <a:cs typeface="Calibri" pitchFamily="34" charset="0"/>
              </a:rPr>
              <a:t>¿Qué relación tiene este pasaje con el problema del sufrimiento?</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6629400" y="0"/>
            <a:ext cx="2514600" cy="1791653"/>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mejor consuelo que podemos dar a los que sufren es nuestra presencia, un abrazo y una promesa de orar por ellos en la crisis que están experimentando.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6629400" y="0"/>
            <a:ext cx="2514600" cy="1791653"/>
          </a:xfrm>
          <a:prstGeom prst="rect">
            <a:avLst/>
          </a:prstGeom>
        </p:spPr>
      </p:pic>
    </p:spTree>
    <p:extLst>
      <p:ext uri="{BB962C8B-B14F-4D97-AF65-F5344CB8AC3E}">
        <p14:creationId xmlns:p14="http://schemas.microsoft.com/office/powerpoint/2010/main" val="2527602513"/>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Los intentos de explicar la naturaleza de Dios y su manera de tratar a los seres humanos tienden a caer en oídos sordos cuando uno está sufriendo.</a:t>
            </a:r>
          </a:p>
          <a:p>
            <a:r>
              <a:rPr lang="es-PR" dirty="0">
                <a:latin typeface="Candara" panose="020E0502030303020204" pitchFamily="34" charset="0"/>
              </a:rPr>
              <a:t>“</a:t>
            </a:r>
            <a:r>
              <a:rPr lang="es-PR" i="1" dirty="0">
                <a:latin typeface="Candara" panose="020E0502030303020204" pitchFamily="34" charset="0"/>
              </a:rPr>
              <a:t>Gozaos con los que se gozan; llorad con los que lloran.</a:t>
            </a:r>
            <a:r>
              <a:rPr lang="es-PR" dirty="0">
                <a:latin typeface="Candara" panose="020E0502030303020204" pitchFamily="34" charset="0"/>
              </a:rPr>
              <a:t>” </a:t>
            </a:r>
            <a:r>
              <a:rPr lang="es-PR" dirty="0">
                <a:solidFill>
                  <a:srgbClr val="FF0000"/>
                </a:solidFill>
                <a:latin typeface="Candara" panose="020E0502030303020204" pitchFamily="34" charset="0"/>
              </a:rPr>
              <a:t>(Romanos 12.15, RVR60) </a:t>
            </a:r>
          </a:p>
          <a:p>
            <a:endParaRPr lang="es-PR" sz="2800" dirty="0" smtClean="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6629400" y="0"/>
            <a:ext cx="2514600" cy="1791653"/>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54</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0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54</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07" t="2513" r="2523" b="3224"/>
          <a:stretch/>
        </p:blipFill>
        <p:spPr>
          <a:xfrm>
            <a:off x="-1" y="-21820"/>
            <a:ext cx="9144001" cy="687982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55</a:t>
            </a:fld>
            <a:endParaRPr lang="en-US"/>
          </a:p>
        </p:txBody>
      </p:sp>
      <p:sp>
        <p:nvSpPr>
          <p:cNvPr id="238596" name="Rectangle 4"/>
          <p:cNvSpPr>
            <a:spLocks noGrp="1" noChangeArrowheads="1"/>
          </p:cNvSpPr>
          <p:nvPr>
            <p:ph type="body" sz="half" idx="4294967295"/>
          </p:nvPr>
        </p:nvSpPr>
        <p:spPr>
          <a:xfrm>
            <a:off x="360010" y="381000"/>
            <a:ext cx="8402990" cy="27432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Habla en el Torbellino</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(Job 21.1 – 40.2)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26 de agosto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effectLst>
                  <a:outerShdw blurRad="38100" dist="38100" dir="2700000" algn="tl">
                    <a:srgbClr val="000000">
                      <a:alpha val="43137"/>
                    </a:srgbClr>
                  </a:outerShdw>
                </a:effectLst>
                <a:latin typeface="Candara" pitchFamily="34" charset="0"/>
              </a:rPr>
              <a:t>La Biblia Libro por Libro, CBP</a:t>
            </a:r>
            <a:r>
              <a:rPr lang="en-US" i="1" baseline="30000" dirty="0">
                <a:effectLst>
                  <a:outerShdw blurRad="38100" dist="38100" dir="2700000" algn="tl">
                    <a:srgbClr val="000000">
                      <a:alpha val="43137"/>
                    </a:srgbClr>
                  </a:outerShdw>
                </a:effectLst>
                <a:latin typeface="Candara" pitchFamily="34" charset="0"/>
              </a:rPr>
              <a:t>®</a:t>
            </a:r>
            <a:endParaRPr lang="en-US" dirty="0">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602108" y="4924916"/>
            <a:ext cx="2785085" cy="1569660"/>
          </a:xfrm>
          <a:prstGeom prst="rect">
            <a:avLst/>
          </a:prstGeom>
          <a:noFill/>
        </p:spPr>
        <p:txBody>
          <a:bodyPr wrap="square" rtlCol="0">
            <a:spAutoFit/>
          </a:bodyPr>
          <a:lstStyle/>
          <a:p>
            <a:pPr algn="ctr"/>
            <a:r>
              <a:rPr lang="en-US" sz="48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800" dirty="0">
                <a:solidFill>
                  <a:schemeClr val="bg1"/>
                </a:solidFill>
                <a:effectLst>
                  <a:outerShdw blurRad="38100" dist="38100" dir="2700000" algn="tl">
                    <a:srgbClr val="000000">
                      <a:alpha val="43137"/>
                    </a:srgbClr>
                  </a:outerShdw>
                </a:effectLst>
                <a:latin typeface="Candara" pitchFamily="34" charset="0"/>
                <a:cs typeface="+mn-cs"/>
              </a:rPr>
              <a:t> </a:t>
            </a:r>
            <a:r>
              <a:rPr lang="en-US" sz="48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8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56</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Si probáremos a hablarte, te será molesto; Pero ¿quién podrá detener las palabras? He aquí, tú enseñabas a muchos, Y fortalecías las manos débiles; Al que tropezaba enderezaban tus palabras, Y esforzabas las rodillas que decaían. Mas ahora que el mal ha venido sobre ti, te desalientas; Y cuando ha llegado hasta ti, te turbas. ¿No es tu temor a Dios tu confianza? ¿No es tu esperanza la integridad de tus caminos?</a:t>
            </a:r>
            <a:r>
              <a:rPr lang="es-PR" dirty="0">
                <a:latin typeface="Candara" panose="020E0502030303020204" pitchFamily="34" charset="0"/>
              </a:rPr>
              <a:t>” </a:t>
            </a:r>
            <a:r>
              <a:rPr lang="es-PR" dirty="0">
                <a:solidFill>
                  <a:srgbClr val="FF0000"/>
                </a:solidFill>
                <a:latin typeface="Candara" panose="020E0502030303020204" pitchFamily="34" charset="0"/>
              </a:rPr>
              <a:t>(Job 4.2–6, RVR60) </a:t>
            </a:r>
          </a:p>
        </p:txBody>
      </p:sp>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20000"/>
          </a:bodyPr>
          <a:lstStyle/>
          <a:p>
            <a:r>
              <a:rPr lang="es-PR" dirty="0" err="1" smtClean="0"/>
              <a:t>Elifaz</a:t>
            </a:r>
            <a:r>
              <a:rPr lang="es-PR" dirty="0" smtClean="0"/>
              <a:t> </a:t>
            </a:r>
            <a:r>
              <a:rPr lang="es-PR" i="1" dirty="0"/>
              <a:t>(Dios es victorioso). </a:t>
            </a:r>
            <a:endParaRPr lang="es-PR" i="1" dirty="0" smtClean="0"/>
          </a:p>
          <a:p>
            <a:r>
              <a:rPr lang="es-PR" dirty="0"/>
              <a:t>El más viejo de los amigos que vinieron a consolar a Job. Es llamado </a:t>
            </a:r>
            <a:r>
              <a:rPr lang="es-PR" i="1" dirty="0"/>
              <a:t>“</a:t>
            </a:r>
            <a:r>
              <a:rPr lang="es-PR" i="1" dirty="0" err="1"/>
              <a:t>temanita</a:t>
            </a:r>
            <a:r>
              <a:rPr lang="es-PR" i="1" dirty="0"/>
              <a:t>”, o sea, nativo o habitante de </a:t>
            </a:r>
            <a:r>
              <a:rPr lang="es-PR" i="1" dirty="0" err="1"/>
              <a:t>Temán</a:t>
            </a:r>
            <a:r>
              <a:rPr lang="es-PR" i="1" dirty="0"/>
              <a:t> (Job 2:11). </a:t>
            </a:r>
            <a:endParaRPr lang="es-PR" i="1" dirty="0" smtClean="0"/>
          </a:p>
          <a:p>
            <a:r>
              <a:rPr lang="es-PR" dirty="0" smtClean="0"/>
              <a:t>Descendía de </a:t>
            </a:r>
            <a:r>
              <a:rPr lang="es-PR" dirty="0" err="1" smtClean="0"/>
              <a:t>Temán</a:t>
            </a:r>
            <a:r>
              <a:rPr lang="es-PR" dirty="0" smtClean="0"/>
              <a:t>, hijo de Esaú y su </a:t>
            </a:r>
            <a:r>
              <a:rPr lang="es-PR" dirty="0"/>
              <a:t>mujer hetea </a:t>
            </a:r>
            <a:r>
              <a:rPr lang="es-PR" dirty="0" smtClean="0"/>
              <a:t>Ada. </a:t>
            </a:r>
          </a:p>
          <a:p>
            <a:r>
              <a:rPr lang="es-PR" dirty="0" err="1" smtClean="0"/>
              <a:t>Temán</a:t>
            </a:r>
            <a:r>
              <a:rPr lang="es-PR" dirty="0" smtClean="0"/>
              <a:t> </a:t>
            </a:r>
            <a:r>
              <a:rPr lang="es-PR" dirty="0"/>
              <a:t>vino a </a:t>
            </a:r>
            <a:r>
              <a:rPr lang="es-PR" dirty="0" smtClean="0"/>
              <a:t>sinónimo de Edom. (</a:t>
            </a:r>
            <a:r>
              <a:rPr lang="es-PR" dirty="0" smtClean="0">
                <a:solidFill>
                  <a:srgbClr val="FF0000"/>
                </a:solidFill>
              </a:rPr>
              <a:t>Génesis 36:10–12</a:t>
            </a:r>
            <a:r>
              <a:rPr lang="es-PR" dirty="0">
                <a:solidFill>
                  <a:srgbClr val="FF0000"/>
                </a:solidFill>
              </a:rPr>
              <a:t>; 1 </a:t>
            </a:r>
            <a:r>
              <a:rPr lang="es-PR" dirty="0" smtClean="0">
                <a:solidFill>
                  <a:srgbClr val="FF0000"/>
                </a:solidFill>
              </a:rPr>
              <a:t>Crónicas 1:35–36; Jeremías </a:t>
            </a:r>
            <a:r>
              <a:rPr lang="es-PR" dirty="0">
                <a:solidFill>
                  <a:srgbClr val="FF0000"/>
                </a:solidFill>
              </a:rPr>
              <a:t>49:7, </a:t>
            </a:r>
            <a:r>
              <a:rPr lang="es-PR" dirty="0" smtClean="0">
                <a:solidFill>
                  <a:srgbClr val="FF0000"/>
                </a:solidFill>
              </a:rPr>
              <a:t>Abdías </a:t>
            </a:r>
            <a:r>
              <a:rPr lang="es-PR" dirty="0">
                <a:solidFill>
                  <a:srgbClr val="FF0000"/>
                </a:solidFill>
              </a:rPr>
              <a:t>9</a:t>
            </a:r>
            <a:r>
              <a:rPr lang="es-PR" dirty="0" smtClean="0"/>
              <a:t>).</a:t>
            </a:r>
            <a:endParaRPr lang="es-PR" dirty="0"/>
          </a:p>
        </p:txBody>
      </p:sp>
      <p:pic>
        <p:nvPicPr>
          <p:cNvPr id="2" name="Picture 1"/>
          <p:cNvPicPr>
            <a:picLocks noChangeAspect="1"/>
          </p:cNvPicPr>
          <p:nvPr/>
        </p:nvPicPr>
        <p:blipFill rotWithShape="1">
          <a:blip r:embed="rId3"/>
          <a:srcRect l="26826" r="30043"/>
          <a:stretch/>
        </p:blipFill>
        <p:spPr>
          <a:xfrm>
            <a:off x="5315798" y="1828800"/>
            <a:ext cx="3828202" cy="5029650"/>
          </a:xfrm>
          <a:prstGeom prst="rect">
            <a:avLst/>
          </a:prstGeom>
        </p:spPr>
      </p:pic>
    </p:spTree>
    <p:extLst>
      <p:ext uri="{BB962C8B-B14F-4D97-AF65-F5344CB8AC3E}">
        <p14:creationId xmlns:p14="http://schemas.microsoft.com/office/powerpoint/2010/main" val="3694257644"/>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a:t>Diplomáticamente, </a:t>
            </a:r>
            <a:r>
              <a:rPr lang="es-PR" dirty="0" err="1"/>
              <a:t>Elifaz</a:t>
            </a:r>
            <a:r>
              <a:rPr lang="es-PR" dirty="0"/>
              <a:t> comenzó con una disculpa y le pidió a Job que tuviera paciencia para escucharlo. </a:t>
            </a:r>
            <a:endParaRPr lang="es-PR" dirty="0" smtClean="0"/>
          </a:p>
          <a:p>
            <a:r>
              <a:rPr lang="es-PR" dirty="0" smtClean="0"/>
              <a:t>Parece </a:t>
            </a:r>
            <a:r>
              <a:rPr lang="es-PR" dirty="0"/>
              <a:t>que no quiso lastimar a su amigo; sin embargo, por el bien de él, iba a darle unos consejos dolorosos. </a:t>
            </a:r>
            <a:endParaRPr lang="es-PR" dirty="0" smtClean="0"/>
          </a:p>
          <a:p>
            <a:r>
              <a:rPr lang="es-PR" dirty="0" smtClean="0"/>
              <a:t>Creía </a:t>
            </a:r>
            <a:r>
              <a:rPr lang="es-PR" dirty="0"/>
              <a:t>que Job había errado y tendría que arrepentirse antes de ser restaurado</a:t>
            </a:r>
            <a:r>
              <a:rPr lang="es-PR" dirty="0" smtClean="0"/>
              <a:t>.</a:t>
            </a:r>
            <a:endParaRPr lang="es-PR" dirty="0"/>
          </a:p>
        </p:txBody>
      </p:sp>
      <p:pic>
        <p:nvPicPr>
          <p:cNvPr id="8" name="Picture 7"/>
          <p:cNvPicPr>
            <a:picLocks noChangeAspect="1"/>
          </p:cNvPicPr>
          <p:nvPr/>
        </p:nvPicPr>
        <p:blipFill rotWithShape="1">
          <a:blip r:embed="rId3"/>
          <a:srcRect l="26826" r="30043"/>
          <a:stretch/>
        </p:blipFill>
        <p:spPr>
          <a:xfrm>
            <a:off x="5315798" y="1828800"/>
            <a:ext cx="3828202" cy="5029650"/>
          </a:xfrm>
          <a:prstGeom prst="rect">
            <a:avLst/>
          </a:prstGeom>
        </p:spPr>
      </p:pic>
    </p:spTree>
    <p:extLst>
      <p:ext uri="{BB962C8B-B14F-4D97-AF65-F5344CB8AC3E}">
        <p14:creationId xmlns:p14="http://schemas.microsoft.com/office/powerpoint/2010/main" val="2856867884"/>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Job, que aconsejó a otros ahora necesita consejo  </a:t>
            </a:r>
            <a:r>
              <a:rPr lang="es-PR" dirty="0">
                <a:solidFill>
                  <a:srgbClr val="FF0000"/>
                </a:solidFill>
                <a:latin typeface="Candara" pitchFamily="34" charset="0"/>
                <a:cs typeface="Calibri" pitchFamily="34" charset="0"/>
              </a:rPr>
              <a:t>Job 4.2-6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t>Alabó a Job por haber sido un consejero excelente: había instruido a muchos, había afirmado “manos débiles”, y había levantado y fortalecido a los que tenían impedimentos (</a:t>
            </a:r>
            <a:r>
              <a:rPr lang="es-PR" dirty="0">
                <a:solidFill>
                  <a:srgbClr val="FF0000"/>
                </a:solidFill>
              </a:rPr>
              <a:t>vv. 3, 4</a:t>
            </a:r>
            <a:r>
              <a:rPr lang="es-PR" dirty="0"/>
              <a:t>). </a:t>
            </a:r>
            <a:endParaRPr lang="es-PR" dirty="0" smtClean="0"/>
          </a:p>
        </p:txBody>
      </p:sp>
      <p:pic>
        <p:nvPicPr>
          <p:cNvPr id="8" name="Picture 7"/>
          <p:cNvPicPr>
            <a:picLocks noChangeAspect="1"/>
          </p:cNvPicPr>
          <p:nvPr/>
        </p:nvPicPr>
        <p:blipFill rotWithShape="1">
          <a:blip r:embed="rId3"/>
          <a:srcRect l="26826" r="30043"/>
          <a:stretch/>
        </p:blipFill>
        <p:spPr>
          <a:xfrm>
            <a:off x="5315798" y="1828800"/>
            <a:ext cx="3828202" cy="5029650"/>
          </a:xfrm>
          <a:prstGeom prst="rect">
            <a:avLst/>
          </a:prstGeom>
        </p:spPr>
      </p:pic>
    </p:spTree>
    <p:extLst>
      <p:ext uri="{BB962C8B-B14F-4D97-AF65-F5344CB8AC3E}">
        <p14:creationId xmlns:p14="http://schemas.microsoft.com/office/powerpoint/2010/main" val="47422680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93753</TotalTime>
  <Words>3400</Words>
  <Application>Microsoft Office PowerPoint</Application>
  <PresentationFormat>On-screen Show (4:3)</PresentationFormat>
  <Paragraphs>408</Paragraphs>
  <Slides>56</Slides>
  <Notes>56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56</vt:i4>
      </vt:variant>
    </vt:vector>
  </HeadingPairs>
  <TitlesOfParts>
    <vt:vector size="67"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Versículos Clave:</vt:lpstr>
      <vt:lpstr>Bosquejo de Estudio</vt:lpstr>
      <vt:lpstr>Job, que aconsejó a otros ahora necesita consejo  Job 4.2-6</vt:lpstr>
      <vt:lpstr>Job, que aconsejó a otros ahora necesita consejo  Job 4.2-6</vt:lpstr>
      <vt:lpstr>Job, que aconsejó a otros ahora necesita consejo  Job 4.2-6</vt:lpstr>
      <vt:lpstr>Job, que aconsejó a otros ahora necesita consejo  Job 4.2-6</vt:lpstr>
      <vt:lpstr>Job, que aconsejó a otros ahora necesita consejo  Job 4.2-6</vt:lpstr>
      <vt:lpstr>Job, que aconsejó a otros ahora necesita consejo  Job 4.2-6</vt:lpstr>
      <vt:lpstr>Job, que aconsejó a otros ahora necesita consejo  Job 4.2-6</vt:lpstr>
      <vt:lpstr>Job, que aconsejó a otros ahora necesita consejo  Job 4.2-6</vt:lpstr>
      <vt:lpstr>Declaraciones rígidas Job 4.7-8</vt:lpstr>
      <vt:lpstr>Declaraciones rígidas Job 4.7-8</vt:lpstr>
      <vt:lpstr>Declaraciones rígidas Job 4.7-8</vt:lpstr>
      <vt:lpstr>Declaraciones rígidas Job 4.7-8</vt:lpstr>
      <vt:lpstr>Declaraciones rígidas Job 4.7-8</vt:lpstr>
      <vt:lpstr>Declaraciones rígidas Job 4.7-8</vt:lpstr>
      <vt:lpstr>Declaraciones rígidas Job 4.7-8</vt:lpstr>
      <vt:lpstr>Declaraciones rígidas Job 4.7-8</vt:lpstr>
      <vt:lpstr>Declaraciones rígidas Job 4.7-8</vt:lpstr>
      <vt:lpstr>Declaraciones rígidas Job 4.7-8</vt:lpstr>
      <vt:lpstr>El sufrimiento es una forma de disciplina  Job 5.17-18</vt:lpstr>
      <vt:lpstr>El sufrimiento es una forma de disciplina  Job 5.17-18</vt:lpstr>
      <vt:lpstr>El sufrimiento es una forma de disciplina  Job 5.17-18</vt:lpstr>
      <vt:lpstr>El sufrimiento es una forma de disciplina  Job 5.17-18</vt:lpstr>
      <vt:lpstr>El sufrimiento es una forma de disciplina  Job 5.17-18</vt:lpstr>
      <vt:lpstr>El sufrimiento es una forma de disciplina  Job 5.17-18</vt:lpstr>
      <vt:lpstr>El sufrimiento es una forma de disciplina  Job 5.17-18</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Bildad Job 8.6-13</vt:lpstr>
      <vt:lpstr>Argumento de Zofar Job 11.7-11</vt:lpstr>
      <vt:lpstr>Argumento de Zofar Job 11.7-11</vt:lpstr>
      <vt:lpstr>Argumento de Zofar Job 11.7-11</vt:lpstr>
      <vt:lpstr>Argumento de Zofar Job 11.7-11</vt:lpstr>
      <vt:lpstr>Argumento de Zofar Job 11.7-11</vt:lpstr>
      <vt:lpstr>Argumento de Zofar Job 11.7-11</vt:lpstr>
      <vt:lpstr>Argumento de Zofar Job 11.7-11</vt:lpstr>
      <vt:lpstr>Argumento de Zofar Job 11.7-11</vt:lpstr>
      <vt:lpstr>Argumento de Zofar Job 11.7-11</vt:lpstr>
      <vt:lpstr>Argumento de Zofar Job 11.7-11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dc:title>
  <dc:creator>Tito Ortega</dc:creator>
  <cp:lastModifiedBy>Tito</cp:lastModifiedBy>
  <cp:revision>8351</cp:revision>
  <cp:lastPrinted>2014-06-24T21:55:12Z</cp:lastPrinted>
  <dcterms:created xsi:type="dcterms:W3CDTF">2007-01-24T21:53:34Z</dcterms:created>
  <dcterms:modified xsi:type="dcterms:W3CDTF">2014-08-19T01:50:31Z</dcterms:modified>
</cp:coreProperties>
</file>